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.jpeg" ContentType="image/jpeg"/>
  <Override PartName="/ppt/media/image2.jpeg" ContentType="image/jpeg"/>
  <Override PartName="/ppt/media/image3.jpe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media1.mov" ContentType="video/unknown"/>
  <Override PartName="/ppt/notesSlides/notesSlide4.xml" ContentType="application/vnd.openxmlformats-officedocument.presentationml.notesSlide+xml"/>
  <Override PartName="/ppt/media/image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D51ADE6A-740E-44AE-83CC-AE7238B6C88D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4A9BC294-FFE2-49D5-8D69-9E1BD2C41BD5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9" name="Shape 23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825500" latinLnBrk="0">
      <a:defRPr sz="3000">
        <a:latin typeface="Lucida Grande"/>
        <a:ea typeface="Lucida Grande"/>
        <a:cs typeface="Lucida Grande"/>
        <a:sym typeface="Lucida Grande"/>
      </a:defRPr>
    </a:lvl1pPr>
    <a:lvl2pPr indent="228600" defTabSz="825500" latinLnBrk="0">
      <a:defRPr sz="3000">
        <a:latin typeface="Lucida Grande"/>
        <a:ea typeface="Lucida Grande"/>
        <a:cs typeface="Lucida Grande"/>
        <a:sym typeface="Lucida Grande"/>
      </a:defRPr>
    </a:lvl2pPr>
    <a:lvl3pPr indent="457200" defTabSz="825500" latinLnBrk="0">
      <a:defRPr sz="3000">
        <a:latin typeface="Lucida Grande"/>
        <a:ea typeface="Lucida Grande"/>
        <a:cs typeface="Lucida Grande"/>
        <a:sym typeface="Lucida Grande"/>
      </a:defRPr>
    </a:lvl3pPr>
    <a:lvl4pPr indent="685800" defTabSz="825500" latinLnBrk="0">
      <a:defRPr sz="3000">
        <a:latin typeface="Lucida Grande"/>
        <a:ea typeface="Lucida Grande"/>
        <a:cs typeface="Lucida Grande"/>
        <a:sym typeface="Lucida Grande"/>
      </a:defRPr>
    </a:lvl4pPr>
    <a:lvl5pPr indent="914400" defTabSz="825500" latinLnBrk="0">
      <a:defRPr sz="3000">
        <a:latin typeface="Lucida Grande"/>
        <a:ea typeface="Lucida Grande"/>
        <a:cs typeface="Lucida Grande"/>
        <a:sym typeface="Lucida Grande"/>
      </a:defRPr>
    </a:lvl5pPr>
    <a:lvl6pPr indent="1143000" defTabSz="825500" latinLnBrk="0">
      <a:defRPr sz="3000">
        <a:latin typeface="Lucida Grande"/>
        <a:ea typeface="Lucida Grande"/>
        <a:cs typeface="Lucida Grande"/>
        <a:sym typeface="Lucida Grande"/>
      </a:defRPr>
    </a:lvl6pPr>
    <a:lvl7pPr indent="1371600" defTabSz="825500" latinLnBrk="0">
      <a:defRPr sz="3000">
        <a:latin typeface="Lucida Grande"/>
        <a:ea typeface="Lucida Grande"/>
        <a:cs typeface="Lucida Grande"/>
        <a:sym typeface="Lucida Grande"/>
      </a:defRPr>
    </a:lvl7pPr>
    <a:lvl8pPr indent="1600200" defTabSz="825500" latinLnBrk="0">
      <a:defRPr sz="3000">
        <a:latin typeface="Lucida Grande"/>
        <a:ea typeface="Lucida Grande"/>
        <a:cs typeface="Lucida Grande"/>
        <a:sym typeface="Lucida Grande"/>
      </a:defRPr>
    </a:lvl8pPr>
    <a:lvl9pPr indent="1828800" defTabSz="825500" latinLnBrk="0">
      <a:defRPr sz="30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s://www.youtube.com/watch?v=aaG2VmF0RL4#t=51" TargetMode="Externa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s://www.youtube.com/watch?v=aaG2VmF0RL4#t=51" TargetMode="Externa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s://www.youtube.com/watch?v=aaG2VmF0RL4#t=51" TargetMode="Externa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1" name="Shape 25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647700">
              <a:defRPr sz="1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Clockwise from top: Gibbs, Marie Curie, Lewis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hape 54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8" name="Shape 54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Non-video version!</a:t>
            </a:r>
          </a:p>
          <a:p>
            <a:pPr/>
            <a:r>
              <a:t>Video: “Song of the Chemist” from Goshen College, </a:t>
            </a:r>
            <a:r>
              <a:rPr u="sng">
                <a:hlinkClick r:id="rId3" invalidUrl="" action="" tgtFrame="" tooltip="" history="1" highlightClick="0" endSnd="0"/>
              </a:rPr>
              <a:t>https://www.youtube.com/watch?v=aaG2VmF0RL4#t=51</a:t>
            </a:r>
            <a:r>
              <a:t>, accessed April 27, 2015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0" name="Shape 56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Video: “Song of the Chemist” from Goshen College, </a:t>
            </a:r>
            <a:r>
              <a:rPr u="sng">
                <a:hlinkClick r:id="rId3" invalidUrl="" action="" tgtFrame="" tooltip="" history="1" highlightClick="0" endSnd="0"/>
              </a:rPr>
              <a:t>https://www.youtube.com/watch?v=aaG2VmF0RL4#t=51</a:t>
            </a:r>
            <a:r>
              <a:t>, accessed April 27, 2015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7" name="Shape 56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Video: “Song of the Chemist” from Goshen College, </a:t>
            </a:r>
            <a:r>
              <a:rPr u="sng">
                <a:hlinkClick r:id="rId3" invalidUrl="" action="" tgtFrame="" tooltip="" history="1" highlightClick="0" endSnd="0"/>
              </a:rPr>
              <a:t>https://www.youtube.com/watch?v=aaG2VmF0RL4#t=51</a:t>
            </a:r>
            <a:r>
              <a:t>, accessed April 27, 2015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4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08230" indent="-467590">
              <a:buChar char="•"/>
            </a:lvl1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08230" indent="-467590">
              <a:buChar char="•"/>
            </a:lvl1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08230" indent="-467590">
              <a:buChar char="•"/>
            </a:lvl1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08230" indent="-467590">
              <a:buChar char="•"/>
            </a:lvl1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08230" indent="-467590">
              <a:buChar char="•"/>
            </a:lvl1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08230" indent="-467590">
              <a:buChar char="•"/>
            </a:lvl1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4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08230" indent="-467590">
              <a:buChar char="•"/>
            </a:lvl1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itle Text"/>
          <p:cNvSpPr txBox="1"/>
          <p:nvPr>
            <p:ph type="title"/>
          </p:nvPr>
        </p:nvSpPr>
        <p:spPr>
          <a:xfrm>
            <a:off x="5030390" y="750093"/>
            <a:ext cx="14341079" cy="3196829"/>
          </a:xfrm>
          <a:prstGeom prst="rect">
            <a:avLst/>
          </a:prstGeom>
        </p:spPr>
        <p:txBody>
          <a:bodyPr/>
          <a:lstStyle>
            <a:lvl1pPr marL="79373" marR="79373" algn="ctr">
              <a:lnSpc>
                <a:spcPct val="90000"/>
              </a:lnSpc>
              <a:defRPr b="1" sz="7000"/>
            </a:lvl1pPr>
          </a:lstStyle>
          <a:p>
            <a:pPr/>
            <a:r>
              <a:t>Title Text</a:t>
            </a:r>
          </a:p>
        </p:txBody>
      </p:sp>
      <p:sp>
        <p:nvSpPr>
          <p:cNvPr id="157" name="Body Level One…"/>
          <p:cNvSpPr txBox="1"/>
          <p:nvPr>
            <p:ph type="body" idx="1"/>
          </p:nvPr>
        </p:nvSpPr>
        <p:spPr>
          <a:xfrm>
            <a:off x="5030390" y="3946921"/>
            <a:ext cx="14341079" cy="9769079"/>
          </a:xfrm>
          <a:prstGeom prst="rect">
            <a:avLst/>
          </a:prstGeom>
        </p:spPr>
        <p:txBody>
          <a:bodyPr/>
          <a:lstStyle>
            <a:lvl1pPr marL="432593" marR="79373" indent="-392906">
              <a:lnSpc>
                <a:spcPct val="90000"/>
              </a:lnSpc>
              <a:spcBef>
                <a:spcPts val="1600"/>
              </a:spcBef>
              <a:buChar char="•"/>
              <a:defRPr b="1" sz="4400"/>
            </a:lvl1pPr>
            <a:lvl2pPr marL="809708" marR="79373" indent="-312821">
              <a:lnSpc>
                <a:spcPct val="90000"/>
              </a:lnSpc>
              <a:spcBef>
                <a:spcPts val="1900"/>
              </a:spcBef>
              <a:defRPr b="1"/>
            </a:lvl2pPr>
            <a:lvl3pPr marL="1268412" marR="79373" indent="-314325">
              <a:lnSpc>
                <a:spcPct val="90000"/>
              </a:lnSpc>
              <a:spcBef>
                <a:spcPts val="1600"/>
              </a:spcBef>
              <a:buChar char="»"/>
              <a:defRPr b="1" sz="4400"/>
            </a:lvl3pPr>
            <a:lvl4pPr marL="1647031" marR="79373" indent="-235743">
              <a:lnSpc>
                <a:spcPct val="90000"/>
              </a:lnSpc>
              <a:buChar char="•"/>
              <a:defRPr b="1" sz="2200"/>
            </a:lvl4pPr>
            <a:lvl5pPr marL="2104231" marR="79373" indent="-235743">
              <a:lnSpc>
                <a:spcPct val="90000"/>
              </a:lnSpc>
              <a:buChar char="–"/>
              <a:defRPr b="1" sz="2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8" name="Slide Number"/>
          <p:cNvSpPr txBox="1"/>
          <p:nvPr>
            <p:ph type="sldNum" sz="quarter" idx="2"/>
          </p:nvPr>
        </p:nvSpPr>
        <p:spPr>
          <a:xfrm>
            <a:off x="11803433" y="12787312"/>
            <a:ext cx="777132" cy="759595"/>
          </a:xfrm>
          <a:prstGeom prst="rect">
            <a:avLst/>
          </a:prstGeom>
        </p:spPr>
        <p:txBody>
          <a:bodyPr/>
          <a:lstStyle>
            <a:lvl1pPr>
              <a:defRPr b="1" sz="44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66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08230" indent="-467590">
              <a:buChar char="•"/>
            </a:lvl1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7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08230" indent="-467590">
              <a:buChar char="•"/>
            </a:lvl1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2_Microsoft Office 98 -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Text"/>
          <p:cNvSpPr txBox="1"/>
          <p:nvPr>
            <p:ph type="title"/>
          </p:nvPr>
        </p:nvSpPr>
        <p:spPr>
          <a:xfrm>
            <a:off x="5030390" y="750093"/>
            <a:ext cx="14341079" cy="3196829"/>
          </a:xfrm>
          <a:prstGeom prst="rect">
            <a:avLst/>
          </a:prstGeom>
        </p:spPr>
        <p:txBody>
          <a:bodyPr/>
          <a:lstStyle>
            <a:lvl1pPr marL="79373" marR="79373" algn="ctr">
              <a:lnSpc>
                <a:spcPct val="90000"/>
              </a:lnSpc>
              <a:defRPr b="1" sz="7000"/>
            </a:lvl1pPr>
          </a:lstStyle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idx="1"/>
          </p:nvPr>
        </p:nvSpPr>
        <p:spPr>
          <a:xfrm>
            <a:off x="5030390" y="3946921"/>
            <a:ext cx="14341079" cy="9769079"/>
          </a:xfrm>
          <a:prstGeom prst="rect">
            <a:avLst/>
          </a:prstGeom>
        </p:spPr>
        <p:txBody>
          <a:bodyPr/>
          <a:lstStyle>
            <a:lvl1pPr marL="432593" marR="79373" indent="-392906">
              <a:lnSpc>
                <a:spcPct val="90000"/>
              </a:lnSpc>
              <a:spcBef>
                <a:spcPts val="1600"/>
              </a:spcBef>
              <a:buChar char="•"/>
              <a:defRPr b="1" sz="4400"/>
            </a:lvl1pPr>
            <a:lvl2pPr marL="809708" marR="79373" indent="-312821">
              <a:lnSpc>
                <a:spcPct val="90000"/>
              </a:lnSpc>
              <a:spcBef>
                <a:spcPts val="1900"/>
              </a:spcBef>
              <a:defRPr b="1"/>
            </a:lvl2pPr>
            <a:lvl3pPr marL="1268412" marR="79373" indent="-314325">
              <a:lnSpc>
                <a:spcPct val="90000"/>
              </a:lnSpc>
              <a:spcBef>
                <a:spcPts val="1600"/>
              </a:spcBef>
              <a:buChar char="»"/>
              <a:defRPr b="1" sz="4400"/>
            </a:lvl3pPr>
            <a:lvl4pPr marL="1647031" marR="79373" indent="-235743">
              <a:lnSpc>
                <a:spcPct val="90000"/>
              </a:lnSpc>
              <a:buChar char="•"/>
              <a:defRPr b="1" sz="2200"/>
            </a:lvl4pPr>
            <a:lvl5pPr marL="2104231" marR="79373" indent="-235743">
              <a:lnSpc>
                <a:spcPct val="90000"/>
              </a:lnSpc>
              <a:buChar char="–"/>
              <a:defRPr b="1" sz="2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11803433" y="12787312"/>
            <a:ext cx="777132" cy="759595"/>
          </a:xfrm>
          <a:prstGeom prst="rect">
            <a:avLst/>
          </a:prstGeom>
        </p:spPr>
        <p:txBody>
          <a:bodyPr/>
          <a:lstStyle>
            <a:lvl1pPr>
              <a:defRPr b="1" sz="44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84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08230" indent="-467590">
              <a:buChar char="•"/>
            </a:lvl1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9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08230" indent="-467590">
              <a:buChar char="•"/>
            </a:lvl1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0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08230" indent="-467590">
              <a:buChar char="•"/>
            </a:lvl1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08230" indent="-467590">
              <a:buChar char="•"/>
            </a:lvl1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le Text"/>
          <p:cNvSpPr txBox="1"/>
          <p:nvPr>
            <p:ph type="title"/>
          </p:nvPr>
        </p:nvSpPr>
        <p:spPr>
          <a:xfrm>
            <a:off x="5030390" y="750093"/>
            <a:ext cx="14341079" cy="3196829"/>
          </a:xfrm>
          <a:prstGeom prst="rect">
            <a:avLst/>
          </a:prstGeom>
        </p:spPr>
        <p:txBody>
          <a:bodyPr/>
          <a:lstStyle>
            <a:lvl1pPr marL="79373" marR="79373" algn="ctr">
              <a:lnSpc>
                <a:spcPct val="90000"/>
              </a:lnSpc>
              <a:defRPr b="1" sz="7000"/>
            </a:lvl1pPr>
          </a:lstStyle>
          <a:p>
            <a:pPr/>
            <a:r>
              <a:t>Title Text</a:t>
            </a:r>
          </a:p>
        </p:txBody>
      </p:sp>
      <p:sp>
        <p:nvSpPr>
          <p:cNvPr id="220" name="Body Level One…"/>
          <p:cNvSpPr txBox="1"/>
          <p:nvPr>
            <p:ph type="body" idx="1"/>
          </p:nvPr>
        </p:nvSpPr>
        <p:spPr>
          <a:xfrm>
            <a:off x="5030390" y="3946921"/>
            <a:ext cx="14341079" cy="9769079"/>
          </a:xfrm>
          <a:prstGeom prst="rect">
            <a:avLst/>
          </a:prstGeom>
        </p:spPr>
        <p:txBody>
          <a:bodyPr/>
          <a:lstStyle>
            <a:lvl1pPr marL="432593" marR="79373" indent="-392906">
              <a:lnSpc>
                <a:spcPct val="90000"/>
              </a:lnSpc>
              <a:spcBef>
                <a:spcPts val="1600"/>
              </a:spcBef>
              <a:buChar char="•"/>
              <a:defRPr b="1" sz="4400"/>
            </a:lvl1pPr>
            <a:lvl2pPr marL="809708" marR="79373" indent="-312821">
              <a:lnSpc>
                <a:spcPct val="90000"/>
              </a:lnSpc>
              <a:spcBef>
                <a:spcPts val="1900"/>
              </a:spcBef>
              <a:defRPr b="1"/>
            </a:lvl2pPr>
            <a:lvl3pPr marL="1268412" marR="79373" indent="-314325">
              <a:lnSpc>
                <a:spcPct val="90000"/>
              </a:lnSpc>
              <a:spcBef>
                <a:spcPts val="1600"/>
              </a:spcBef>
              <a:buChar char="»"/>
              <a:defRPr b="1" sz="4400"/>
            </a:lvl3pPr>
            <a:lvl4pPr marL="1647031" marR="79373" indent="-235743">
              <a:lnSpc>
                <a:spcPct val="90000"/>
              </a:lnSpc>
              <a:buChar char="•"/>
              <a:defRPr b="1" sz="2200"/>
            </a:lvl4pPr>
            <a:lvl5pPr marL="2104231" marR="79373" indent="-235743">
              <a:lnSpc>
                <a:spcPct val="90000"/>
              </a:lnSpc>
              <a:buChar char="–"/>
              <a:defRPr b="1" sz="2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1" name="MAR"/>
          <p:cNvSpPr txBox="1"/>
          <p:nvPr/>
        </p:nvSpPr>
        <p:spPr>
          <a:xfrm>
            <a:off x="45144" y="12985253"/>
            <a:ext cx="1255050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62010" marR="62010" defTabSz="1428750">
              <a:buClr>
                <a:srgbClr val="6420A4"/>
              </a:buClr>
              <a:buFont typeface="Times Roman"/>
              <a:defRPr b="1" i="1" sz="3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22" name="Slide Number"/>
          <p:cNvSpPr txBox="1"/>
          <p:nvPr>
            <p:ph type="sldNum" sz="quarter" idx="2"/>
          </p:nvPr>
        </p:nvSpPr>
        <p:spPr>
          <a:xfrm>
            <a:off x="11803433" y="12787312"/>
            <a:ext cx="777132" cy="759595"/>
          </a:xfrm>
          <a:prstGeom prst="rect">
            <a:avLst/>
          </a:prstGeom>
        </p:spPr>
        <p:txBody>
          <a:bodyPr/>
          <a:lstStyle>
            <a:lvl1pPr>
              <a:defRPr b="1" sz="44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icrosoft Office 98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itle Text"/>
          <p:cNvSpPr txBox="1"/>
          <p:nvPr>
            <p:ph type="title"/>
          </p:nvPr>
        </p:nvSpPr>
        <p:spPr>
          <a:xfrm>
            <a:off x="5030390" y="750093"/>
            <a:ext cx="14341079" cy="3196829"/>
          </a:xfrm>
          <a:prstGeom prst="rect">
            <a:avLst/>
          </a:prstGeom>
        </p:spPr>
        <p:txBody>
          <a:bodyPr/>
          <a:lstStyle>
            <a:lvl1pPr marL="79373" marR="79373" algn="ctr">
              <a:lnSpc>
                <a:spcPct val="90000"/>
              </a:lnSpc>
              <a:defRPr b="1" sz="7000"/>
            </a:lvl1pPr>
          </a:lstStyle>
          <a:p>
            <a:pPr/>
            <a:r>
              <a:t>Title Text</a:t>
            </a:r>
          </a:p>
        </p:txBody>
      </p:sp>
      <p:sp>
        <p:nvSpPr>
          <p:cNvPr id="230" name="Body Level One…"/>
          <p:cNvSpPr txBox="1"/>
          <p:nvPr>
            <p:ph type="body" idx="1"/>
          </p:nvPr>
        </p:nvSpPr>
        <p:spPr>
          <a:xfrm>
            <a:off x="5030390" y="3946921"/>
            <a:ext cx="14341079" cy="9769079"/>
          </a:xfrm>
          <a:prstGeom prst="rect">
            <a:avLst/>
          </a:prstGeom>
        </p:spPr>
        <p:txBody>
          <a:bodyPr/>
          <a:lstStyle>
            <a:lvl1pPr marL="432593" marR="79373" indent="-392906">
              <a:lnSpc>
                <a:spcPct val="90000"/>
              </a:lnSpc>
              <a:spcBef>
                <a:spcPts val="1600"/>
              </a:spcBef>
              <a:buChar char="•"/>
              <a:defRPr b="1" sz="4400"/>
            </a:lvl1pPr>
            <a:lvl2pPr marL="809708" marR="79373" indent="-312821">
              <a:lnSpc>
                <a:spcPct val="90000"/>
              </a:lnSpc>
              <a:spcBef>
                <a:spcPts val="1900"/>
              </a:spcBef>
              <a:defRPr b="1"/>
            </a:lvl2pPr>
            <a:lvl3pPr marL="1268412" marR="79373" indent="-314325">
              <a:lnSpc>
                <a:spcPct val="90000"/>
              </a:lnSpc>
              <a:spcBef>
                <a:spcPts val="1600"/>
              </a:spcBef>
              <a:buChar char="»"/>
              <a:defRPr b="1" sz="4400"/>
            </a:lvl3pPr>
            <a:lvl4pPr marL="1647031" marR="79373" indent="-235743">
              <a:lnSpc>
                <a:spcPct val="90000"/>
              </a:lnSpc>
              <a:buChar char="•"/>
              <a:defRPr b="1" sz="2200"/>
            </a:lvl4pPr>
            <a:lvl5pPr marL="2104231" marR="79373" indent="-235743">
              <a:lnSpc>
                <a:spcPct val="90000"/>
              </a:lnSpc>
              <a:buChar char="–"/>
              <a:defRPr b="1" sz="2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1" name="MAR"/>
          <p:cNvSpPr txBox="1"/>
          <p:nvPr/>
        </p:nvSpPr>
        <p:spPr>
          <a:xfrm>
            <a:off x="31512" y="13025973"/>
            <a:ext cx="1255049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62010" marR="62010" defTabSz="1428750">
              <a:buClr>
                <a:srgbClr val="6420A4"/>
              </a:buClr>
              <a:buFont typeface="Times Roman"/>
              <a:defRPr b="1" i="1" sz="3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32" name="Slide Number"/>
          <p:cNvSpPr txBox="1"/>
          <p:nvPr>
            <p:ph type="sldNum" sz="quarter" idx="2"/>
          </p:nvPr>
        </p:nvSpPr>
        <p:spPr>
          <a:xfrm>
            <a:off x="11803433" y="12787312"/>
            <a:ext cx="777132" cy="759595"/>
          </a:xfrm>
          <a:prstGeom prst="rect">
            <a:avLst/>
          </a:prstGeom>
        </p:spPr>
        <p:txBody>
          <a:bodyPr/>
          <a:lstStyle>
            <a:lvl1pPr>
              <a:defRPr b="1" sz="44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3958828" y="0"/>
            <a:ext cx="16466344" cy="350043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08230" indent="-467590">
              <a:buChar char="•"/>
            </a:lvl1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Text"/>
          <p:cNvSpPr txBox="1"/>
          <p:nvPr>
            <p:ph type="title"/>
          </p:nvPr>
        </p:nvSpPr>
        <p:spPr>
          <a:xfrm>
            <a:off x="3958828" y="0"/>
            <a:ext cx="16466344" cy="350043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08230" indent="-467590">
              <a:buChar char="•"/>
            </a:lvl1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08230" indent="-467590">
              <a:buChar char="•"/>
            </a:lvl1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08230" indent="-467590">
              <a:buChar char="•"/>
            </a:lvl1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08230" indent="-467590">
              <a:buChar char="•"/>
            </a:lvl1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6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08230" indent="-467590">
              <a:buChar char="•"/>
            </a:lvl1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08230" indent="-467590">
              <a:buChar char="•"/>
            </a:lvl1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3958828" y="0"/>
            <a:ext cx="16466344" cy="3384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3958828" y="4111625"/>
            <a:ext cx="16466344" cy="9604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/>
          <a:lstStyle>
            <a:lvl2pPr marL="888866" indent="-391026">
              <a:spcBef>
                <a:spcPts val="1200"/>
              </a:spcBef>
              <a:buChar char="–"/>
              <a:defRPr sz="5200"/>
            </a:lvl2pPr>
            <a:lvl3pPr marL="1264322" indent="-309282">
              <a:spcBef>
                <a:spcPts val="1100"/>
              </a:spcBef>
              <a:defRPr sz="4600"/>
            </a:lvl3pPr>
            <a:lvl4pPr marL="1722482" indent="-310242">
              <a:spcBef>
                <a:spcPts val="900"/>
              </a:spcBef>
              <a:buChar char="–"/>
              <a:defRPr sz="3800"/>
            </a:lvl4pPr>
            <a:lvl5pPr marL="2179682" indent="-310242">
              <a:spcBef>
                <a:spcPts val="900"/>
              </a:spcBef>
              <a:buChar char="»"/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18040697" y="12490450"/>
            <a:ext cx="494606" cy="488505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1160859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p:transition xmlns:p14="http://schemas.microsoft.com/office/powerpoint/2010/main" spd="med" advClick="1"/>
  <p:txStyles>
    <p:titleStyle>
      <a:lvl1pPr marL="81280" marR="81280" indent="0" algn="l" defTabSz="182165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81280" marR="81280" indent="228600" algn="l" defTabSz="182165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81280" marR="81280" indent="457200" algn="l" defTabSz="182165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81280" marR="81280" indent="685800" algn="l" defTabSz="182165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81280" marR="81280" indent="914400" algn="l" defTabSz="182165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81280" marR="81280" indent="1143000" algn="l" defTabSz="182165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81280" marR="81280" indent="1371600" algn="l" defTabSz="182165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81280" marR="81280" indent="1600199" algn="l" defTabSz="182165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81280" marR="81280" indent="1828800" algn="l" defTabSz="182165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titleStyle>
    <p:bodyStyle>
      <a:lvl1pPr marL="577503" marR="81280" indent="-536863" algn="l" defTabSz="1821656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00000"/>
        <a:buFontTx/>
        <a:buAutoNum type="alphaUcPeriod" startAt="1"/>
        <a:tabLst/>
        <a:defRPr b="0" baseline="0" cap="none" i="0" spc="0" strike="noStrike" sz="60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949024" marR="81280" indent="-451184" algn="l" defTabSz="1821656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60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1358451" marR="81280" indent="-403411" algn="l" defTabSz="1821656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60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1902097" marR="81280" indent="-489857" algn="l" defTabSz="1821656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60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2359297" marR="81280" indent="-489857" algn="l" defTabSz="1821656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60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2359297" marR="81280" indent="-489857" algn="l" defTabSz="1821656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60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2359297" marR="81280" indent="-489857" algn="l" defTabSz="1821656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60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2359297" marR="81280" indent="-489857" algn="l" defTabSz="1821656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60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2359297" marR="81280" indent="-489857" algn="l" defTabSz="1821656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60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bodyStyle>
    <p:otherStyle>
      <a:lvl1pPr marL="0" marR="0" indent="0" algn="ctr" defTabSz="116085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0" marR="0" indent="228600" algn="ctr" defTabSz="116085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0" marR="0" indent="457200" algn="ctr" defTabSz="116085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0" marR="0" indent="685800" algn="ctr" defTabSz="116085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0" marR="0" indent="914400" algn="ctr" defTabSz="116085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0" marR="0" indent="1143000" algn="ctr" defTabSz="116085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0" marR="0" indent="1371600" algn="ctr" defTabSz="116085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0" marR="0" indent="1600200" algn="ctr" defTabSz="116085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0" marR="0" indent="1828800" algn="ctr" defTabSz="116085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3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.jpeg"/><Relationship Id="rId3" Type="http://schemas.openxmlformats.org/officeDocument/2006/relationships/image" Target="../media/image6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video" Target="../media/media1.mov"/><Relationship Id="rId6" Type="http://schemas.microsoft.com/office/2007/relationships/media" Target="../media/media1.mov"/><Relationship Id="rId7" Type="http://schemas.openxmlformats.org/officeDocument/2006/relationships/image" Target="../media/image14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.jpeg"/><Relationship Id="rId3" Type="http://schemas.openxmlformats.org/officeDocument/2006/relationships/image" Target="../media/image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.jpeg"/><Relationship Id="rId3" Type="http://schemas.openxmlformats.org/officeDocument/2006/relationships/image" Target="../media/image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hemistry 223…"/>
          <p:cNvSpPr txBox="1"/>
          <p:nvPr/>
        </p:nvSpPr>
        <p:spPr>
          <a:xfrm>
            <a:off x="544665" y="10924399"/>
            <a:ext cx="8911185" cy="2141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marL="79373" marR="79373" defTabSz="1821656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sz="5400">
                <a:uFill>
                  <a:solidFill>
                    <a:srgbClr val="0000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Chemistry 223</a:t>
            </a:r>
          </a:p>
          <a:p>
            <a:pPr marL="79373" marR="79373" defTabSz="1821656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sz="5400">
                <a:uFill>
                  <a:solidFill>
                    <a:srgbClr val="0000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Professor Michael Russell</a:t>
            </a:r>
          </a:p>
        </p:txBody>
      </p:sp>
      <p:pic>
        <p:nvPicPr>
          <p:cNvPr id="242" name="Marie Curie picture" descr="Marie Curie pictur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974205" y="8515705"/>
            <a:ext cx="4464845" cy="5179220"/>
          </a:xfrm>
          <a:prstGeom prst="rect">
            <a:avLst/>
          </a:prstGeom>
          <a:ln w="12700"/>
        </p:spPr>
      </p:pic>
      <p:sp>
        <p:nvSpPr>
          <p:cNvPr id="243" name="Chemistry 223 Final Exam Review"/>
          <p:cNvSpPr txBox="1"/>
          <p:nvPr>
            <p:ph type="title"/>
          </p:nvPr>
        </p:nvSpPr>
        <p:spPr>
          <a:xfrm>
            <a:off x="7125040" y="-128232"/>
            <a:ext cx="17502188" cy="2911079"/>
          </a:xfrm>
          <a:prstGeom prst="rect">
            <a:avLst/>
          </a:prstGeom>
        </p:spPr>
        <p:txBody>
          <a:bodyPr/>
          <a:lstStyle/>
          <a:p>
            <a:pPr/>
            <a:r>
              <a:rPr sz="84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rPr>
              <a:t>Chemistry 223 Final Exam Review</a:t>
            </a:r>
            <a:br>
              <a:rPr sz="84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</a:p>
        </p:txBody>
      </p:sp>
      <p:sp>
        <p:nvSpPr>
          <p:cNvPr id="24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45" name="Gibbs picture" descr="Gibbs pictur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919968" y="2264924"/>
            <a:ext cx="4554800" cy="6179345"/>
          </a:xfrm>
          <a:prstGeom prst="rect">
            <a:avLst/>
          </a:prstGeom>
          <a:ln w="12700"/>
        </p:spPr>
      </p:pic>
      <p:pic>
        <p:nvPicPr>
          <p:cNvPr id="246" name="Lewis picture" descr="Lewis pictur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976382" y="5479612"/>
            <a:ext cx="3827010" cy="5357813"/>
          </a:xfrm>
          <a:prstGeom prst="rect">
            <a:avLst/>
          </a:prstGeom>
          <a:ln w="12700"/>
        </p:spPr>
      </p:pic>
      <p:sp>
        <p:nvSpPr>
          <p:cNvPr id="247" name="Clockwise from top: Gibbs, Marie Curie, Lewis"/>
          <p:cNvSpPr txBox="1"/>
          <p:nvPr/>
        </p:nvSpPr>
        <p:spPr>
          <a:xfrm>
            <a:off x="13791283" y="13006387"/>
            <a:ext cx="5869497" cy="473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910828">
              <a:defRPr i="1" sz="2200"/>
            </a:lvl1pPr>
          </a:lstStyle>
          <a:p>
            <a:pPr/>
            <a:r>
              <a:t>Clockwise from top: Gibbs, Marie Curie, Lewis</a:t>
            </a:r>
          </a:p>
        </p:txBody>
      </p:sp>
      <p:sp>
        <p:nvSpPr>
          <p:cNvPr id="248" name="Last update:…"/>
          <p:cNvSpPr txBox="1"/>
          <p:nvPr/>
        </p:nvSpPr>
        <p:spPr>
          <a:xfrm>
            <a:off x="9867651" y="12748776"/>
            <a:ext cx="2247035" cy="988297"/>
          </a:xfrm>
          <a:prstGeom prst="rect">
            <a:avLst/>
          </a:prstGeom>
          <a:solidFill>
            <a:srgbClr val="FFFFFF">
              <a:alpha val="73708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8580" tIns="68580" rIns="68580" bIns="68580">
            <a:spAutoFit/>
          </a:bodyPr>
          <a:lstStyle/>
          <a:p>
            <a:pPr algn="ctr" defTabSz="1828800">
              <a:defRPr i="1" sz="3000">
                <a:latin typeface="+mn-lt"/>
                <a:ea typeface="+mn-ea"/>
                <a:cs typeface="+mn-cs"/>
                <a:sym typeface="Arial"/>
              </a:defRPr>
            </a:pPr>
            <a:r>
              <a:t>Last update:</a:t>
            </a:r>
          </a:p>
          <a:p>
            <a:pPr algn="ctr" defTabSz="1828800">
              <a:defRPr i="1" sz="3000">
                <a:latin typeface="+mn-lt"/>
                <a:ea typeface="+mn-ea"/>
                <a:cs typeface="+mn-cs"/>
                <a:sym typeface="Arial"/>
              </a:defRPr>
            </a:pPr>
            <a:r>
              <a:t>7/6/26</a:t>
            </a:r>
          </a:p>
        </p:txBody>
      </p:sp>
      <p:pic>
        <p:nvPicPr>
          <p:cNvPr id="249" name="decorative chemistry picture" descr="decorative chemistry pictur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48255" y="1649087"/>
            <a:ext cx="16291076" cy="8525663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Which equation below best represents the balanced net ionic equation for the reaction of potassium hydroxide and iron(II) chloride to give iron(II) hydroxide and potassium chloride?"/>
          <p:cNvSpPr txBox="1"/>
          <p:nvPr>
            <p:ph type="title"/>
          </p:nvPr>
        </p:nvSpPr>
        <p:spPr>
          <a:xfrm>
            <a:off x="3298031" y="-395288"/>
            <a:ext cx="16466344" cy="4943476"/>
          </a:xfrm>
          <a:prstGeom prst="rect">
            <a:avLst/>
          </a:prstGeom>
        </p:spPr>
        <p:txBody>
          <a:bodyPr/>
          <a:lstStyle>
            <a:lvl1pPr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1pPr>
          </a:lstStyle>
          <a:p>
            <a:pPr>
              <a:defRPr sz="8600"/>
            </a:pPr>
            <a:r>
              <a:rPr sz="5000"/>
              <a:t>Which equation below best represents the balanced net ionic equation for the reaction of potassium hydroxide and iron(II) chloride to give iron(II) hydroxide and potassium chloride?</a:t>
            </a:r>
          </a:p>
        </p:txBody>
      </p:sp>
      <p:sp>
        <p:nvSpPr>
          <p:cNvPr id="311" name="2 KOH(aq) + FeCl2(aq) → Fe(OH)2(s) + 2 KCl(aq)…"/>
          <p:cNvSpPr txBox="1"/>
          <p:nvPr>
            <p:ph type="body" sz="half" idx="1"/>
          </p:nvPr>
        </p:nvSpPr>
        <p:spPr>
          <a:xfrm>
            <a:off x="3958828" y="5339953"/>
            <a:ext cx="16466344" cy="7743826"/>
          </a:xfrm>
          <a:prstGeom prst="rect">
            <a:avLst/>
          </a:prstGeom>
        </p:spPr>
        <p:txBody>
          <a:bodyPr/>
          <a:lstStyle/>
          <a:p>
            <a:pPr marL="677949" indent="-637309">
              <a:spcBef>
                <a:spcPts val="1900"/>
              </a:spcBef>
              <a:buClr>
                <a:srgbClr val="000000"/>
              </a:buClr>
              <a:buFont typeface="Arial"/>
              <a:buAutoNum type="alphaUcPeriod" startAt="1"/>
            </a:pPr>
            <a:r>
              <a:rPr sz="4600"/>
              <a:t>2 KOH(aq) + FeCl</a:t>
            </a:r>
            <a:r>
              <a:rPr baseline="-15913" sz="4600"/>
              <a:t>2</a:t>
            </a:r>
            <a:r>
              <a:rPr sz="4600"/>
              <a:t>(aq) → Fe(OH)</a:t>
            </a:r>
            <a:r>
              <a:rPr baseline="-15913" sz="4600"/>
              <a:t>2</a:t>
            </a:r>
            <a:r>
              <a:rPr sz="4600"/>
              <a:t>(s) + 2 KCl(aq)</a:t>
            </a:r>
            <a:endParaRPr sz="4600"/>
          </a:p>
          <a:p>
            <a:pPr marL="677949" indent="-637309">
              <a:spcBef>
                <a:spcPts val="1900"/>
              </a:spcBef>
              <a:buClr>
                <a:srgbClr val="000000"/>
              </a:buClr>
              <a:buFont typeface="Arial"/>
              <a:buAutoNum type="alphaUcPeriod" startAt="1"/>
            </a:pPr>
            <a:r>
              <a:rPr sz="4600"/>
              <a:t>2 KOH(aq) + FeCl</a:t>
            </a:r>
            <a:r>
              <a:rPr baseline="-15913" sz="4600"/>
              <a:t>2</a:t>
            </a:r>
            <a:r>
              <a:rPr sz="4600"/>
              <a:t>(aq) → Fe(OH)</a:t>
            </a:r>
            <a:r>
              <a:rPr baseline="-15913" sz="4600"/>
              <a:t>2</a:t>
            </a:r>
            <a:r>
              <a:rPr sz="4600"/>
              <a:t>(aq) + 2 KCl(aq)</a:t>
            </a:r>
            <a:endParaRPr sz="4600"/>
          </a:p>
          <a:p>
            <a:pPr marL="677949" indent="-637309">
              <a:spcBef>
                <a:spcPts val="1900"/>
              </a:spcBef>
              <a:buClr>
                <a:srgbClr val="000000"/>
              </a:buClr>
              <a:buFont typeface="Arial"/>
              <a:buAutoNum type="alphaUcPeriod" startAt="1"/>
            </a:pPr>
            <a:r>
              <a:rPr sz="4600"/>
              <a:t>2 OH</a:t>
            </a:r>
            <a:r>
              <a:rPr baseline="30956" sz="4600"/>
              <a:t>–</a:t>
            </a:r>
            <a:r>
              <a:rPr sz="4600"/>
              <a:t>(aq) + Fe</a:t>
            </a:r>
            <a:r>
              <a:rPr baseline="30956" sz="4600"/>
              <a:t>2+</a:t>
            </a:r>
            <a:r>
              <a:rPr sz="4600"/>
              <a:t>(aq) → Fe(OH)</a:t>
            </a:r>
            <a:r>
              <a:rPr baseline="-15913" sz="4600"/>
              <a:t>2</a:t>
            </a:r>
            <a:r>
              <a:rPr sz="4600"/>
              <a:t>(s)  </a:t>
            </a:r>
            <a:endParaRPr sz="4600"/>
          </a:p>
          <a:p>
            <a:pPr marL="677949" indent="-637309">
              <a:spcBef>
                <a:spcPts val="1900"/>
              </a:spcBef>
              <a:buClr>
                <a:srgbClr val="000000"/>
              </a:buClr>
              <a:buFont typeface="Arial"/>
              <a:buAutoNum type="alphaUcPeriod" startAt="1"/>
            </a:pPr>
            <a:r>
              <a:rPr sz="4600"/>
              <a:t>K</a:t>
            </a:r>
            <a:r>
              <a:rPr baseline="30956" sz="4600"/>
              <a:t>+</a:t>
            </a:r>
            <a:r>
              <a:rPr sz="4600"/>
              <a:t>(aq) + Cl</a:t>
            </a:r>
            <a:r>
              <a:rPr baseline="30956" sz="4600"/>
              <a:t>–</a:t>
            </a:r>
            <a:r>
              <a:rPr sz="4600"/>
              <a:t>(aq) → KCl(aq)</a:t>
            </a:r>
          </a:p>
        </p:txBody>
      </p:sp>
      <p:sp>
        <p:nvSpPr>
          <p:cNvPr id="31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13" name="Answer = C, 2 OH–(aq) + Fe2+(aq) → Fe(OH)2(s)…"/>
          <p:cNvSpPr txBox="1"/>
          <p:nvPr/>
        </p:nvSpPr>
        <p:spPr>
          <a:xfrm>
            <a:off x="9983454" y="14144625"/>
            <a:ext cx="15234048" cy="8128000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63500" marR="63500" algn="ctr" defTabSz="1428750">
              <a:defRPr b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C</a:t>
            </a:r>
            <a:r>
              <a:t>, </a:t>
            </a:r>
            <a:r>
              <a:rPr b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2 OH</a:t>
            </a:r>
            <a:r>
              <a:rPr b="0" baseline="30857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–</a:t>
            </a:r>
            <a:r>
              <a:rPr b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(aq) + Fe</a:t>
            </a:r>
            <a:r>
              <a:rPr b="0" baseline="30857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2+</a:t>
            </a:r>
            <a:r>
              <a:rPr b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(aq) → Fe(OH)</a:t>
            </a:r>
            <a:r>
              <a:rPr b="0" baseline="-16857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2</a:t>
            </a:r>
            <a:r>
              <a:rPr b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(s)</a:t>
            </a:r>
            <a:endParaRPr baseline="30666"/>
          </a:p>
          <a:p>
            <a:pPr marL="63500" marR="63500" algn="ctr" defTabSz="1428750">
              <a:defRPr b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baseline="30666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First write out balanced "molecular" reaction:</a:t>
            </a:r>
          </a:p>
          <a:p>
            <a:pPr lvl="1" marR="81280" indent="0" algn="ctr" defTabSz="1821656">
              <a:spcBef>
                <a:spcPts val="1900"/>
              </a:spcBef>
              <a:buClr>
                <a:srgbClr val="000000"/>
              </a:buClr>
              <a:buFont typeface="Arial"/>
              <a:defRPr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2 KOH(aq) + FeCl</a:t>
            </a:r>
            <a:r>
              <a:rPr baseline="-16857"/>
              <a:t>2</a:t>
            </a:r>
            <a:r>
              <a:t>(aq) →   Fe(OH)</a:t>
            </a:r>
            <a:r>
              <a:rPr baseline="-16857"/>
              <a:t>2</a:t>
            </a:r>
            <a:r>
              <a:t>(s) + 2 KCl(aq)</a:t>
            </a:r>
          </a:p>
          <a:p>
            <a:pPr lvl="1" marR="81280" indent="0" algn="ctr" defTabSz="1821656">
              <a:spcBef>
                <a:spcPts val="1900"/>
              </a:spcBef>
              <a:buClr>
                <a:srgbClr val="000000"/>
              </a:buClr>
              <a:buFont typeface="Arial"/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Fe(OH)</a:t>
            </a:r>
            <a:r>
              <a:rPr baseline="-5999"/>
              <a:t>2</a:t>
            </a:r>
            <a:r>
              <a:t> is solid, everything else (aq)</a:t>
            </a:r>
          </a:p>
          <a:p>
            <a:pPr lvl="1" marR="81280" indent="0" algn="ctr" defTabSz="1821656">
              <a:spcBef>
                <a:spcPts val="1900"/>
              </a:spcBef>
              <a:buClr>
                <a:srgbClr val="000000"/>
              </a:buClr>
              <a:buFont typeface="Arial"/>
              <a:defRPr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lvl="1" marR="81280" indent="0" algn="ctr" defTabSz="1821656">
              <a:spcBef>
                <a:spcPts val="1900"/>
              </a:spcBef>
              <a:buClr>
                <a:srgbClr val="000000"/>
              </a:buClr>
              <a:buFont typeface="Arial"/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When writing net ionics, break up (aq), never (g), (l) or (s)</a:t>
            </a:r>
          </a:p>
          <a:p>
            <a:pPr lvl="1" marR="81280" indent="0" algn="ctr" defTabSz="1821656">
              <a:spcBef>
                <a:spcPts val="1900"/>
              </a:spcBef>
              <a:buClr>
                <a:srgbClr val="000000"/>
              </a:buClr>
              <a:buFont typeface="Arial"/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spectator ions = Cl</a:t>
            </a:r>
            <a:r>
              <a:rPr baseline="31999"/>
              <a:t>-1</a:t>
            </a:r>
            <a:r>
              <a:t>(aq) and K</a:t>
            </a:r>
            <a:r>
              <a:rPr baseline="31999"/>
              <a:t>+</a:t>
            </a:r>
            <a:r>
              <a:t>(aq) , remove to get:</a:t>
            </a:r>
          </a:p>
          <a:p>
            <a:pPr lvl="1" marR="81280" indent="0" algn="ctr" defTabSz="1821656">
              <a:spcBef>
                <a:spcPts val="1900"/>
              </a:spcBef>
              <a:buClr>
                <a:srgbClr val="000000"/>
              </a:buClr>
              <a:buFont typeface="Arial"/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marL="63500" marR="63500" algn="ctr" defTabSz="1428750">
              <a:defRPr b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2 OH</a:t>
            </a:r>
            <a:r>
              <a:rPr b="0" baseline="30857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–</a:t>
            </a:r>
            <a:r>
              <a:rPr b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(aq) + Fe</a:t>
            </a:r>
            <a:r>
              <a:rPr b="0" baseline="30857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2+</a:t>
            </a:r>
            <a:r>
              <a:rPr b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(aq) → Fe(OH)</a:t>
            </a:r>
            <a:r>
              <a:rPr b="0" baseline="-16857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2</a:t>
            </a:r>
            <a:r>
              <a:rPr b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(s)</a:t>
            </a:r>
          </a:p>
        </p:txBody>
      </p:sp>
      <p:sp>
        <p:nvSpPr>
          <p:cNvPr id="314" name="Enter your response on…"/>
          <p:cNvSpPr txBox="1"/>
          <p:nvPr/>
        </p:nvSpPr>
        <p:spPr>
          <a:xfrm>
            <a:off x="4530519" y="15037593"/>
            <a:ext cx="5436312" cy="1232298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marL="63500" marR="63500" algn="ctr" defTabSz="1428750">
              <a:defRPr b="1"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Enter your response on</a:t>
            </a:r>
          </a:p>
          <a:p>
            <a:pPr marL="63500" marR="63500" algn="ctr" defTabSz="1428750">
              <a:defRPr b="1"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your iClicker now!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16855 -0.239583" origin="layout" pathEditMode="relative">
                                      <p:cBhvr>
                                        <p:cTn id="6" dur="75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48292 -0.679688" origin="layout" pathEditMode="relative">
                                      <p:cBhvr>
                                        <p:cTn id="13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4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Assume you dissolve 6.73 g Na2CO3 in enough water to make 250. mL of solution.  (Molar mass of Na2CO3 = 106 g/mol.)  What is the concentration of the sodium carbonate?"/>
          <p:cNvSpPr txBox="1"/>
          <p:nvPr>
            <p:ph type="title"/>
          </p:nvPr>
        </p:nvSpPr>
        <p:spPr>
          <a:xfrm>
            <a:off x="3958828" y="607218"/>
            <a:ext cx="16466344" cy="5339954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sz="5800"/>
              <a:t>Assume you dissolve 6.73 g Na</a:t>
            </a:r>
            <a:r>
              <a:rPr baseline="-15827" sz="5800"/>
              <a:t>2</a:t>
            </a:r>
            <a:r>
              <a:rPr sz="5800"/>
              <a:t>CO</a:t>
            </a:r>
            <a:r>
              <a:rPr baseline="-15827" sz="5800"/>
              <a:t>3</a:t>
            </a:r>
            <a:r>
              <a:rPr sz="5800"/>
              <a:t> in enough water to make 250. mL of solution.  (Molar mass of Na</a:t>
            </a:r>
            <a:r>
              <a:rPr baseline="-15827" sz="5800"/>
              <a:t>2</a:t>
            </a:r>
            <a:r>
              <a:rPr sz="5800"/>
              <a:t>CO</a:t>
            </a:r>
            <a:r>
              <a:rPr baseline="-15827" sz="5800"/>
              <a:t>3</a:t>
            </a:r>
            <a:r>
              <a:rPr sz="5800"/>
              <a:t> = 106 g/mol.)  What is the concentration of the sodium carbonate?</a:t>
            </a:r>
          </a:p>
        </p:txBody>
      </p:sp>
      <p:sp>
        <p:nvSpPr>
          <p:cNvPr id="317" name="26.9 M…"/>
          <p:cNvSpPr txBox="1"/>
          <p:nvPr>
            <p:ph type="body" sz="quarter" idx="1"/>
          </p:nvPr>
        </p:nvSpPr>
        <p:spPr>
          <a:xfrm>
            <a:off x="3958828" y="5947171"/>
            <a:ext cx="8233172" cy="7768829"/>
          </a:xfrm>
          <a:prstGeom prst="rect">
            <a:avLst/>
          </a:prstGeom>
        </p:spPr>
        <p:txBody>
          <a:bodyPr/>
          <a:lstStyle/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26.9 M</a:t>
            </a:r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0.0635 M</a:t>
            </a:r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0.254 M</a:t>
            </a:r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0.762 M</a:t>
            </a:r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42 M</a:t>
            </a:r>
          </a:p>
        </p:txBody>
      </p:sp>
      <p:sp>
        <p:nvSpPr>
          <p:cNvPr id="31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19" name="Answer = C, 0.254 M…"/>
          <p:cNvSpPr txBox="1"/>
          <p:nvPr/>
        </p:nvSpPr>
        <p:spPr>
          <a:xfrm>
            <a:off x="10751407" y="14787562"/>
            <a:ext cx="12037220" cy="5002226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63500" marR="63500" algn="ctr" defTabSz="1428750">
              <a:defRPr b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C</a:t>
            </a:r>
            <a:r>
              <a:t>,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0.254 M</a:t>
            </a:r>
            <a:endParaRPr baseline="30666"/>
          </a:p>
          <a:p>
            <a:pPr marL="63500" marR="63500" algn="ctr" defTabSz="1428750">
              <a:defRPr b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baseline="30666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Concentration (molarity) is "mol per Liter", </a:t>
            </a: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1000 mL = 1 L, so:</a:t>
            </a: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marL="63500" marR="63500" algn="ctr" defTabSz="1428750">
              <a:defRPr i="1" sz="4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6.73 g * (mol Na</a:t>
            </a:r>
            <a:r>
              <a:rPr baseline="-5999"/>
              <a:t>2</a:t>
            </a:r>
            <a:r>
              <a:t>CO</a:t>
            </a:r>
            <a:r>
              <a:rPr baseline="-5999"/>
              <a:t>3</a:t>
            </a:r>
            <a:r>
              <a:t> / 106 g) * (1/0.250 L)</a:t>
            </a:r>
          </a:p>
          <a:p>
            <a:pPr marL="63500" marR="63500" algn="ctr" defTabSz="1428750">
              <a:defRPr i="1" sz="4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[Na</a:t>
            </a:r>
            <a:r>
              <a:rPr baseline="-5999"/>
              <a:t>2</a:t>
            </a:r>
            <a:r>
              <a:t>CO</a:t>
            </a:r>
            <a:r>
              <a:rPr baseline="-5999"/>
              <a:t>3</a:t>
            </a:r>
            <a:r>
              <a:t>] = 0.254 M</a:t>
            </a:r>
          </a:p>
        </p:txBody>
      </p:sp>
      <p:sp>
        <p:nvSpPr>
          <p:cNvPr id="320" name="Enter your response on…"/>
          <p:cNvSpPr txBox="1"/>
          <p:nvPr/>
        </p:nvSpPr>
        <p:spPr>
          <a:xfrm>
            <a:off x="4530519" y="15037593"/>
            <a:ext cx="5436312" cy="1232298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marL="63500" marR="63500" algn="ctr" defTabSz="1428750">
              <a:defRPr b="1"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Enter your response on</a:t>
            </a:r>
          </a:p>
          <a:p>
            <a:pPr marL="63500" marR="63500" algn="ctr" defTabSz="1428750">
              <a:defRPr b="1"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your iClicker now!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16855 -0.239583" origin="layout" pathEditMode="relative">
                                      <p:cBhvr>
                                        <p:cTn id="6" dur="75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3722 -0.494792" origin="layout" pathEditMode="relative">
                                      <p:cBhvr>
                                        <p:cTn id="13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0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What is the oxidation number for Mn in KMnO4?"/>
          <p:cNvSpPr txBox="1"/>
          <p:nvPr>
            <p:ph type="title"/>
          </p:nvPr>
        </p:nvSpPr>
        <p:spPr>
          <a:xfrm>
            <a:off x="3958828" y="577850"/>
            <a:ext cx="16466344" cy="4086225"/>
          </a:xfrm>
          <a:prstGeom prst="rect">
            <a:avLst/>
          </a:prstGeom>
        </p:spPr>
        <p:txBody>
          <a:bodyPr/>
          <a:lstStyle/>
          <a:p>
            <a:pPr>
              <a:defRPr sz="6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What is the oxidation number for Mn in KMnO</a:t>
            </a:r>
            <a:r>
              <a:rPr baseline="-5999"/>
              <a:t>4</a:t>
            </a:r>
            <a:r>
              <a:t>? </a:t>
            </a:r>
          </a:p>
        </p:txBody>
      </p:sp>
      <p:sp>
        <p:nvSpPr>
          <p:cNvPr id="323" name="0…"/>
          <p:cNvSpPr txBox="1"/>
          <p:nvPr>
            <p:ph type="body" sz="half" idx="1"/>
          </p:nvPr>
        </p:nvSpPr>
        <p:spPr>
          <a:xfrm>
            <a:off x="3958828" y="4592637"/>
            <a:ext cx="8233172" cy="9051926"/>
          </a:xfrm>
          <a:prstGeom prst="rect">
            <a:avLst/>
          </a:prstGeom>
        </p:spPr>
        <p:txBody>
          <a:bodyPr/>
          <a:lstStyle/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0</a:t>
            </a:r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+2</a:t>
            </a:r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+4</a:t>
            </a:r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+7</a:t>
            </a:r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+8</a:t>
            </a:r>
          </a:p>
        </p:txBody>
      </p:sp>
      <p:sp>
        <p:nvSpPr>
          <p:cNvPr id="32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25" name="Answer = D, +7…"/>
          <p:cNvSpPr txBox="1"/>
          <p:nvPr/>
        </p:nvSpPr>
        <p:spPr>
          <a:xfrm>
            <a:off x="9554829" y="13537406"/>
            <a:ext cx="13966032" cy="6831026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63500" marR="63500" algn="ctr" defTabSz="1428750">
              <a:defRPr b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D</a:t>
            </a:r>
            <a:r>
              <a:t>,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+7</a:t>
            </a:r>
            <a:endParaRPr baseline="30666"/>
          </a:p>
          <a:p>
            <a:pPr marL="63500" marR="63500" algn="ctr" defTabSz="1428750">
              <a:defRPr b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baseline="30666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O = -2</a:t>
            </a: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K = +1 (MnO</a:t>
            </a:r>
            <a:r>
              <a:rPr baseline="-5999"/>
              <a:t>4</a:t>
            </a:r>
            <a:r>
              <a:rPr baseline="31999"/>
              <a:t>-1</a:t>
            </a:r>
            <a:r>
              <a:t> in solution)</a:t>
            </a: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Sum of all oxidation must equal charge on molecule or ion, so:</a:t>
            </a: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+1(K) + ?(Mn) + 4*-2(O) = 0</a:t>
            </a: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>
                <a:solidFill>
                  <a:srgbClr val="831100"/>
                </a:solidFill>
                <a:uFill>
                  <a:solidFill>
                    <a:srgbClr val="831100"/>
                  </a:solidFill>
                </a:uFill>
              </a:rPr>
              <a:t>Mn = +7</a:t>
            </a:r>
            <a:r>
              <a:t> (to make all oxidation numbers go to zero)</a:t>
            </a:r>
          </a:p>
        </p:txBody>
      </p:sp>
      <p:sp>
        <p:nvSpPr>
          <p:cNvPr id="326" name="Enter your response on…"/>
          <p:cNvSpPr txBox="1"/>
          <p:nvPr/>
        </p:nvSpPr>
        <p:spPr>
          <a:xfrm>
            <a:off x="4530519" y="15037593"/>
            <a:ext cx="5436312" cy="1232298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marL="63500" marR="63500" algn="ctr" defTabSz="1428750">
              <a:defRPr b="1"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Enter your response on</a:t>
            </a:r>
          </a:p>
          <a:p>
            <a:pPr marL="63500" marR="63500" algn="ctr" defTabSz="1428750">
              <a:defRPr b="1"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your iClicker now!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16855 -0.239583" origin="layout" pathEditMode="relative">
                                      <p:cBhvr>
                                        <p:cTn id="6" dur="75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95216 -0.535156" origin="layout" pathEditMode="relative">
                                      <p:cBhvr>
                                        <p:cTn id="13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6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Calculate the enthalpy for the reaction…"/>
          <p:cNvSpPr txBox="1"/>
          <p:nvPr>
            <p:ph type="title"/>
          </p:nvPr>
        </p:nvSpPr>
        <p:spPr>
          <a:xfrm>
            <a:off x="3298031" y="-1071563"/>
            <a:ext cx="16609219" cy="8608220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sz="5200"/>
              <a:t>Calculate the enthalpy for the reaction</a:t>
            </a:r>
            <a:endParaRPr sz="5200"/>
          </a:p>
          <a:p>
            <a:pPr algn="ctr">
              <a:def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sz="5200"/>
              <a:t>SiH</a:t>
            </a:r>
            <a:r>
              <a:rPr baseline="-16230" sz="5200"/>
              <a:t>4</a:t>
            </a:r>
            <a:r>
              <a:rPr sz="5200"/>
              <a:t>(g) + 2 O</a:t>
            </a:r>
            <a:r>
              <a:rPr baseline="-16230" sz="5200"/>
              <a:t>2</a:t>
            </a:r>
            <a:r>
              <a:rPr sz="5200"/>
              <a:t>(g) → SiO</a:t>
            </a:r>
            <a:r>
              <a:rPr baseline="-16230" sz="5200"/>
              <a:t>2</a:t>
            </a:r>
            <a:r>
              <a:rPr sz="5200"/>
              <a:t>(g) + 2 H</a:t>
            </a:r>
            <a:r>
              <a:rPr baseline="-16230" sz="5200"/>
              <a:t>2</a:t>
            </a:r>
            <a:r>
              <a:rPr sz="5200"/>
              <a:t>O(g)</a:t>
            </a:r>
            <a:r>
              <a:rPr sz="6000"/>
              <a:t> </a:t>
            </a:r>
            <a:endParaRPr sz="6000"/>
          </a:p>
          <a:p>
            <a:pPr>
              <a:spcBef>
                <a:spcPts val="1500"/>
              </a:spcBef>
              <a:defRPr sz="3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sz="5200"/>
              <a:t>using these values:</a:t>
            </a:r>
            <a:endParaRPr sz="5200"/>
          </a:p>
          <a:p>
            <a:pPr>
              <a:spcBef>
                <a:spcPts val="1500"/>
              </a:spcBef>
              <a:defRPr sz="3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sz="5200"/>
              <a:t>∆H˚</a:t>
            </a:r>
            <a:r>
              <a:rPr baseline="-16230" sz="5200"/>
              <a:t>f</a:t>
            </a:r>
            <a:r>
              <a:rPr sz="5200"/>
              <a:t>[SiH</a:t>
            </a:r>
            <a:r>
              <a:rPr baseline="-16230" sz="5200"/>
              <a:t>4</a:t>
            </a:r>
            <a:r>
              <a:rPr sz="5200"/>
              <a:t>(g)] = +34.3 kJ/mol;</a:t>
            </a:r>
            <a:endParaRPr sz="5200"/>
          </a:p>
          <a:p>
            <a:pPr>
              <a:spcBef>
                <a:spcPts val="1500"/>
              </a:spcBef>
              <a:defRPr sz="3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sz="5200"/>
              <a:t>∆H˚</a:t>
            </a:r>
            <a:r>
              <a:rPr baseline="-16230" sz="5200"/>
              <a:t>f</a:t>
            </a:r>
            <a:r>
              <a:rPr sz="5200"/>
              <a:t>[SiO</a:t>
            </a:r>
            <a:r>
              <a:rPr baseline="-16230" sz="5200"/>
              <a:t>2</a:t>
            </a:r>
            <a:r>
              <a:rPr sz="5200"/>
              <a:t>(g)]  = -910.9 kJ/mol; and</a:t>
            </a:r>
            <a:endParaRPr sz="5200"/>
          </a:p>
          <a:p>
            <a:pPr>
              <a:spcBef>
                <a:spcPts val="1500"/>
              </a:spcBef>
              <a:defRPr sz="3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sz="5200"/>
              <a:t>∆H˚</a:t>
            </a:r>
            <a:r>
              <a:rPr baseline="-16230" sz="5200"/>
              <a:t>f</a:t>
            </a:r>
            <a:r>
              <a:rPr sz="5200"/>
              <a:t>[H</a:t>
            </a:r>
            <a:r>
              <a:rPr baseline="-16230" sz="5200"/>
              <a:t>2</a:t>
            </a:r>
            <a:r>
              <a:rPr sz="5200"/>
              <a:t>O(g)] = -241.8 kJ/mol</a:t>
            </a:r>
          </a:p>
        </p:txBody>
      </p:sp>
      <p:sp>
        <p:nvSpPr>
          <p:cNvPr id="329" name="-1187.0 kJ/rxn…"/>
          <p:cNvSpPr txBox="1"/>
          <p:nvPr>
            <p:ph type="body" sz="quarter" idx="1"/>
          </p:nvPr>
        </p:nvSpPr>
        <p:spPr>
          <a:xfrm>
            <a:off x="3369468" y="6465093"/>
            <a:ext cx="13412392" cy="4982767"/>
          </a:xfrm>
          <a:prstGeom prst="rect">
            <a:avLst/>
          </a:prstGeom>
        </p:spPr>
        <p:txBody>
          <a:bodyPr/>
          <a:lstStyle/>
          <a:p>
            <a:pPr marL="874829" indent="-834189">
              <a:buClr>
                <a:srgbClr val="000000"/>
              </a:buClr>
              <a:buFont typeface="Arial"/>
              <a:buAutoNum type="alphaUcPeriod" startAt="1"/>
              <a:defRPr sz="5200"/>
            </a:pPr>
            <a:r>
              <a:t>-1187.0 kJ/rxn</a:t>
            </a:r>
          </a:p>
          <a:p>
            <a:pPr marL="874829" indent="-834189">
              <a:buClr>
                <a:srgbClr val="000000"/>
              </a:buClr>
              <a:buFont typeface="Arial"/>
              <a:buAutoNum type="alphaUcPeriod" startAt="1"/>
              <a:defRPr sz="5200"/>
            </a:pPr>
            <a:r>
              <a:t>-1428.8 kJ/rxn</a:t>
            </a:r>
          </a:p>
          <a:p>
            <a:pPr marL="874829" indent="-834189">
              <a:buClr>
                <a:srgbClr val="000000"/>
              </a:buClr>
              <a:buFont typeface="Arial"/>
              <a:buAutoNum type="alphaUcPeriod" startAt="1"/>
              <a:defRPr sz="5200"/>
            </a:pPr>
            <a:r>
              <a:t>-1360.2 kJ/rxn</a:t>
            </a:r>
          </a:p>
          <a:p>
            <a:pPr marL="874829" indent="-834189">
              <a:buClr>
                <a:srgbClr val="000000"/>
              </a:buClr>
              <a:buFont typeface="Arial"/>
              <a:buAutoNum type="alphaUcPeriod" startAt="1"/>
              <a:defRPr sz="5200"/>
            </a:pPr>
            <a:r>
              <a:t>-2218.7 kJ/rxn</a:t>
            </a:r>
          </a:p>
          <a:p>
            <a:pPr marL="874829" indent="-834189">
              <a:buClr>
                <a:srgbClr val="000000"/>
              </a:buClr>
              <a:buFont typeface="Arial"/>
              <a:buAutoNum type="alphaUcPeriod" startAt="1"/>
              <a:defRPr sz="5200"/>
            </a:pPr>
            <a:r>
              <a:t>Not enough information</a:t>
            </a:r>
          </a:p>
        </p:txBody>
      </p:sp>
      <p:sp>
        <p:nvSpPr>
          <p:cNvPr id="33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31" name="Answer = B, -1428.8 kJ/rxn…"/>
          <p:cNvSpPr txBox="1"/>
          <p:nvPr/>
        </p:nvSpPr>
        <p:spPr>
          <a:xfrm>
            <a:off x="10501376" y="14251781"/>
            <a:ext cx="10608469" cy="7490410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63500" marR="63500" algn="ctr" defTabSz="1428750">
              <a:defRPr b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B</a:t>
            </a:r>
            <a:r>
              <a:t>,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-1428.8 kJ/rxn</a:t>
            </a:r>
            <a:endParaRPr baseline="30666"/>
          </a:p>
          <a:p>
            <a:pPr marL="63500" marR="63500" algn="ctr" defTabSz="1428750">
              <a:defRPr b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baseline="30666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 i="0"/>
              <a:t>∆</a:t>
            </a:r>
            <a:r>
              <a:t>H</a:t>
            </a:r>
            <a:r>
              <a:rPr baseline="-5999"/>
              <a:t>rxn</a:t>
            </a:r>
            <a:r>
              <a:t> = Σ</a:t>
            </a:r>
            <a:r>
              <a:rPr baseline="-1333" i="0"/>
              <a:t>∆</a:t>
            </a:r>
            <a:r>
              <a:t>H</a:t>
            </a:r>
            <a:r>
              <a:rPr baseline="-5999"/>
              <a:t>products</a:t>
            </a:r>
            <a:r>
              <a:t> - Σ</a:t>
            </a:r>
            <a:r>
              <a:rPr baseline="-1333" i="0"/>
              <a:t>∆</a:t>
            </a:r>
            <a:r>
              <a:t>H</a:t>
            </a:r>
            <a:r>
              <a:rPr baseline="-5999"/>
              <a:t>reactants</a:t>
            </a:r>
            <a:endParaRPr baseline="-5999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Elements in standard states: </a:t>
            </a:r>
            <a:r>
              <a:rPr baseline="-1333" i="0"/>
              <a:t>∆</a:t>
            </a:r>
            <a:r>
              <a:t>H°</a:t>
            </a:r>
            <a:r>
              <a:rPr baseline="-5999"/>
              <a:t>f</a:t>
            </a:r>
            <a:r>
              <a:t> = 0, so:</a:t>
            </a: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marL="63500" marR="63500" algn="ctr" defTabSz="1428750">
              <a:defRPr i="1" sz="4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 i="0"/>
              <a:t>∆</a:t>
            </a:r>
            <a:r>
              <a:t>H</a:t>
            </a:r>
            <a:r>
              <a:rPr baseline="-5999"/>
              <a:t>rxn</a:t>
            </a:r>
            <a:r>
              <a:t> = {</a:t>
            </a:r>
            <a:r>
              <a:rPr baseline="-1333" i="0"/>
              <a:t>∆</a:t>
            </a:r>
            <a:r>
              <a:t>H</a:t>
            </a:r>
            <a:r>
              <a:rPr baseline="-5999"/>
              <a:t>f</a:t>
            </a:r>
            <a:r>
              <a:t>(SiO</a:t>
            </a:r>
            <a:r>
              <a:rPr baseline="-5999"/>
              <a:t>2</a:t>
            </a:r>
            <a:r>
              <a:t>) + 2</a:t>
            </a:r>
            <a:r>
              <a:rPr baseline="-1333" i="0"/>
              <a:t>*∆</a:t>
            </a:r>
            <a:r>
              <a:t>H</a:t>
            </a:r>
            <a:r>
              <a:rPr baseline="-5999"/>
              <a:t>f</a:t>
            </a:r>
            <a:r>
              <a:t>(H</a:t>
            </a:r>
            <a:r>
              <a:rPr baseline="-5999"/>
              <a:t>2</a:t>
            </a:r>
            <a:r>
              <a:t>O)} - </a:t>
            </a:r>
          </a:p>
          <a:p>
            <a:pPr marL="63500" marR="63500" algn="ctr" defTabSz="1428750">
              <a:defRPr i="1" sz="4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{</a:t>
            </a:r>
            <a:r>
              <a:rPr baseline="-1333" i="0"/>
              <a:t>∆</a:t>
            </a:r>
            <a:r>
              <a:t>H</a:t>
            </a:r>
            <a:r>
              <a:rPr baseline="-5999"/>
              <a:t>f</a:t>
            </a:r>
            <a:r>
              <a:t>(SiH</a:t>
            </a:r>
            <a:r>
              <a:rPr baseline="-5999"/>
              <a:t>4</a:t>
            </a:r>
            <a:r>
              <a:t>) + 2</a:t>
            </a:r>
            <a:r>
              <a:rPr baseline="-1333" i="0"/>
              <a:t>*∆</a:t>
            </a:r>
            <a:r>
              <a:t>H</a:t>
            </a:r>
            <a:r>
              <a:rPr baseline="-5999"/>
              <a:t>f</a:t>
            </a:r>
            <a:r>
              <a:t>(O</a:t>
            </a:r>
            <a:r>
              <a:rPr baseline="-5999"/>
              <a:t>2</a:t>
            </a:r>
            <a:r>
              <a:t>)}</a:t>
            </a:r>
          </a:p>
          <a:p>
            <a:pPr marL="63500" marR="63500" algn="ctr" defTabSz="1428750">
              <a:defRPr i="1" sz="4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 i="0"/>
              <a:t>∆</a:t>
            </a:r>
            <a:r>
              <a:t>H</a:t>
            </a:r>
            <a:r>
              <a:rPr baseline="-5999"/>
              <a:t>rxn</a:t>
            </a:r>
            <a:r>
              <a:t> = {</a:t>
            </a:r>
            <a:r>
              <a:rPr baseline="-1333" i="0"/>
              <a:t>-910.9</a:t>
            </a:r>
            <a:r>
              <a:t> + 2</a:t>
            </a:r>
            <a:r>
              <a:rPr baseline="-1333" i="0"/>
              <a:t>*(-241.8)</a:t>
            </a:r>
            <a:r>
              <a:t>} - </a:t>
            </a: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{</a:t>
            </a:r>
            <a:r>
              <a:rPr baseline="-1333" i="0"/>
              <a:t>34.3</a:t>
            </a:r>
            <a:r>
              <a:t> + 2</a:t>
            </a:r>
            <a:r>
              <a:rPr baseline="-1333" i="0"/>
              <a:t>*</a:t>
            </a:r>
            <a:r>
              <a:rPr baseline="-1333"/>
              <a:t>0</a:t>
            </a:r>
            <a:r>
              <a:t>}</a:t>
            </a: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 i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∆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H</a:t>
            </a:r>
            <a:r>
              <a:rPr baseline="-5999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rxn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 =</a:t>
            </a:r>
            <a:r>
              <a:t> </a:t>
            </a:r>
            <a:r>
              <a:rPr baseline="-1333" i="0"/>
              <a:t>-1394.5</a:t>
            </a:r>
            <a:r>
              <a:t> - </a:t>
            </a:r>
            <a:r>
              <a:rPr baseline="-1333" i="0"/>
              <a:t>34.3 </a:t>
            </a:r>
            <a:r>
              <a:t>=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 </a:t>
            </a:r>
            <a:r>
              <a:rPr baseline="-1333" i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-1428.8 kJ/rxn</a:t>
            </a:r>
          </a:p>
        </p:txBody>
      </p:sp>
      <p:sp>
        <p:nvSpPr>
          <p:cNvPr id="332" name="Enter your response on…"/>
          <p:cNvSpPr txBox="1"/>
          <p:nvPr/>
        </p:nvSpPr>
        <p:spPr>
          <a:xfrm>
            <a:off x="4530519" y="15037593"/>
            <a:ext cx="5436312" cy="1232298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marL="63500" marR="63500" algn="ctr" defTabSz="1428750">
              <a:defRPr b="1"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Enter your response on</a:t>
            </a:r>
          </a:p>
          <a:p>
            <a:pPr marL="63500" marR="63500" algn="ctr" defTabSz="1428750">
              <a:defRPr b="1"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your iClicker now!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13925 -0.242188" origin="layout" pathEditMode="relative">
                                      <p:cBhvr>
                                        <p:cTn id="6" dur="75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120669 -0.601968" origin="layout" pathEditMode="relative">
                                      <p:cBhvr>
                                        <p:cTn id="13" dur="5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2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The correct general valence electronic configuration for the alkali metals is:"/>
          <p:cNvSpPr txBox="1"/>
          <p:nvPr>
            <p:ph type="title"/>
          </p:nvPr>
        </p:nvSpPr>
        <p:spPr>
          <a:xfrm>
            <a:off x="3958828" y="0"/>
            <a:ext cx="16466344" cy="4264025"/>
          </a:xfrm>
          <a:prstGeom prst="rect">
            <a:avLst/>
          </a:prstGeom>
        </p:spPr>
        <p:txBody>
          <a:bodyPr/>
          <a:lstStyle>
            <a:lvl1pPr>
              <a:defRPr sz="7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1pPr>
          </a:lstStyle>
          <a:p>
            <a:pPr/>
            <a:r>
              <a:t>The correct general valence electronic configuration for the alkali metals is:</a:t>
            </a:r>
          </a:p>
        </p:txBody>
      </p:sp>
      <p:sp>
        <p:nvSpPr>
          <p:cNvPr id="335" name="ns1…"/>
          <p:cNvSpPr txBox="1"/>
          <p:nvPr>
            <p:ph type="body" sz="quarter" idx="1"/>
          </p:nvPr>
        </p:nvSpPr>
        <p:spPr>
          <a:xfrm>
            <a:off x="4030265" y="3238103"/>
            <a:ext cx="8233173" cy="8093076"/>
          </a:xfrm>
          <a:prstGeom prst="rect">
            <a:avLst/>
          </a:prstGeom>
        </p:spPr>
        <p:txBody>
          <a:bodyPr/>
          <a:lstStyle/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n</a:t>
            </a:r>
            <a:r>
              <a:t>s</a:t>
            </a:r>
            <a:r>
              <a:rPr baseline="30933"/>
              <a:t>1</a:t>
            </a:r>
            <a:endParaRPr baseline="30933"/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ns</a:t>
            </a:r>
            <a:r>
              <a:rPr baseline="30933"/>
              <a:t>2</a:t>
            </a:r>
            <a:endParaRPr baseline="30933"/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ns</a:t>
            </a:r>
            <a:r>
              <a:rPr baseline="30933"/>
              <a:t>2</a:t>
            </a:r>
            <a:r>
              <a:t> np</a:t>
            </a:r>
            <a:r>
              <a:rPr baseline="30933"/>
              <a:t>1</a:t>
            </a:r>
            <a:endParaRPr baseline="30933"/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ns</a:t>
            </a:r>
            <a:r>
              <a:rPr baseline="30933"/>
              <a:t>2</a:t>
            </a:r>
            <a:r>
              <a:t> np</a:t>
            </a:r>
            <a:r>
              <a:rPr baseline="30933"/>
              <a:t>5</a:t>
            </a:r>
            <a:endParaRPr baseline="30933"/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n</a:t>
            </a:r>
            <a:r>
              <a:t>s</a:t>
            </a:r>
            <a:r>
              <a:rPr baseline="30933"/>
              <a:t>2</a:t>
            </a:r>
            <a:r>
              <a:t> </a:t>
            </a:r>
            <a:r>
              <a:t>n</a:t>
            </a:r>
            <a:r>
              <a:t>p</a:t>
            </a:r>
            <a:r>
              <a:rPr baseline="30933"/>
              <a:t>6</a:t>
            </a:r>
          </a:p>
        </p:txBody>
      </p:sp>
      <p:sp>
        <p:nvSpPr>
          <p:cNvPr id="33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37" name="Enter your response on…"/>
          <p:cNvSpPr txBox="1"/>
          <p:nvPr/>
        </p:nvSpPr>
        <p:spPr>
          <a:xfrm>
            <a:off x="4334066" y="14091046"/>
            <a:ext cx="5436312" cy="1232298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marL="63500" marR="63500" algn="ctr" defTabSz="1428750">
              <a:defRPr b="1"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Enter your response on</a:t>
            </a:r>
          </a:p>
          <a:p>
            <a:pPr marL="63500" marR="63500" algn="ctr" defTabSz="1428750">
              <a:defRPr b="1"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your iClicker now!</a:t>
            </a:r>
          </a:p>
        </p:txBody>
      </p:sp>
      <p:sp>
        <p:nvSpPr>
          <p:cNvPr id="338" name="Answer = A, ns1…"/>
          <p:cNvSpPr txBox="1"/>
          <p:nvPr/>
        </p:nvSpPr>
        <p:spPr>
          <a:xfrm>
            <a:off x="16823594" y="16644937"/>
            <a:ext cx="8643939" cy="3783026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63500" marR="63500" algn="ctr" defTabSz="1428750">
              <a:defRPr b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</a:t>
            </a:r>
            <a:r>
              <a:t>,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 ns</a:t>
            </a:r>
            <a:r>
              <a:rPr baseline="30476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1</a:t>
            </a:r>
          </a:p>
          <a:p>
            <a:pPr marL="63500" marR="63500" algn="ctr" defTabSz="1428750">
              <a:defRPr b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All alkali metals (Group IA) follow [core]ns</a:t>
            </a:r>
            <a:r>
              <a:rPr baseline="31999"/>
              <a:t>1</a:t>
            </a:r>
            <a:r>
              <a:t> </a:t>
            </a: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configurations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19785 -0.214844" origin="layout" pathEditMode="relative">
                                      <p:cBhvr>
                                        <p:cTn id="6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72121 -0.654948" origin="layout" pathEditMode="relative">
                                      <p:cBhvr>
                                        <p:cTn id="13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7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Compare the elements Na, B, Al, and C with regard to the following properties: Which has the largest atomic radius?"/>
          <p:cNvSpPr txBox="1"/>
          <p:nvPr>
            <p:ph type="title"/>
          </p:nvPr>
        </p:nvSpPr>
        <p:spPr>
          <a:xfrm>
            <a:off x="3958828" y="273050"/>
            <a:ext cx="16466344" cy="4756151"/>
          </a:xfrm>
          <a:prstGeom prst="rect">
            <a:avLst/>
          </a:prstGeom>
        </p:spPr>
        <p:txBody>
          <a:bodyPr/>
          <a:lstStyle/>
          <a:p>
            <a:pPr>
              <a:defRPr sz="6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Compare the elements Na, B, Al, and C with regard to the following properties:</a:t>
            </a:r>
            <a:br/>
            <a:r>
              <a:t>Which has the largest atomic radius?</a:t>
            </a:r>
          </a:p>
        </p:txBody>
      </p:sp>
      <p:sp>
        <p:nvSpPr>
          <p:cNvPr id="341" name="Na…"/>
          <p:cNvSpPr txBox="1"/>
          <p:nvPr>
            <p:ph type="body" sz="quarter" idx="1"/>
          </p:nvPr>
        </p:nvSpPr>
        <p:spPr>
          <a:xfrm>
            <a:off x="3958828" y="5036343"/>
            <a:ext cx="8233172" cy="8093077"/>
          </a:xfrm>
          <a:prstGeom prst="rect">
            <a:avLst/>
          </a:prstGeom>
        </p:spPr>
        <p:txBody>
          <a:bodyPr/>
          <a:lstStyle/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Na</a:t>
            </a:r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B</a:t>
            </a:r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Al</a:t>
            </a:r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C</a:t>
            </a:r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Jq</a:t>
            </a:r>
          </a:p>
        </p:txBody>
      </p:sp>
      <p:sp>
        <p:nvSpPr>
          <p:cNvPr id="34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43" name="Enter your response on…"/>
          <p:cNvSpPr txBox="1"/>
          <p:nvPr/>
        </p:nvSpPr>
        <p:spPr>
          <a:xfrm>
            <a:off x="4584097" y="14251781"/>
            <a:ext cx="5436313" cy="1232298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marL="63500" marR="63500" algn="ctr" defTabSz="1428750">
              <a:defRPr b="1"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Enter your response on</a:t>
            </a:r>
          </a:p>
          <a:p>
            <a:pPr marL="63500" marR="63500" algn="ctr" defTabSz="1428750">
              <a:defRPr b="1"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your iClicker now!</a:t>
            </a:r>
          </a:p>
        </p:txBody>
      </p:sp>
      <p:sp>
        <p:nvSpPr>
          <p:cNvPr id="344" name="Answer = A, Na (sodium)…"/>
          <p:cNvSpPr txBox="1"/>
          <p:nvPr/>
        </p:nvSpPr>
        <p:spPr>
          <a:xfrm>
            <a:off x="16823594" y="16644937"/>
            <a:ext cx="8643939" cy="443230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63500" marR="63500" algn="ctr" defTabSz="1428750">
              <a:defRPr b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</a:t>
            </a:r>
            <a:r>
              <a:t>,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Na (sodium)</a:t>
            </a: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/>
              <a:t>Atomic radii increase down and to the left</a:t>
            </a:r>
            <a:endParaRPr baseline="-1333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baseline="-1333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/>
              <a:t>Na most "down and to the left" on periodic table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19785 -0.214844" origin="layout" pathEditMode="relative">
                                      <p:cBhvr>
                                        <p:cTn id="6" dur="1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14601 -0.777344" origin="layout" pathEditMode="relative">
                                      <p:cBhvr>
                                        <p:cTn id="13" dur="5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3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Compare the elements K, B, Al, and N with regard to the following properties: Which has the largest electronegativity?"/>
          <p:cNvSpPr txBox="1"/>
          <p:nvPr>
            <p:ph type="title"/>
          </p:nvPr>
        </p:nvSpPr>
        <p:spPr>
          <a:xfrm>
            <a:off x="3958828" y="215900"/>
            <a:ext cx="16466344" cy="5178425"/>
          </a:xfrm>
          <a:prstGeom prst="rect">
            <a:avLst/>
          </a:prstGeom>
        </p:spPr>
        <p:txBody>
          <a:bodyPr/>
          <a:lstStyle/>
          <a:p>
            <a:pPr>
              <a:defRPr sz="6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Compare the elements K, B, Al, and N with regard to the following properties:</a:t>
            </a:r>
            <a:br/>
            <a:r>
              <a:t>Which has the largest electronegativity?</a:t>
            </a:r>
          </a:p>
        </p:txBody>
      </p:sp>
      <p:sp>
        <p:nvSpPr>
          <p:cNvPr id="347" name="K…"/>
          <p:cNvSpPr txBox="1"/>
          <p:nvPr>
            <p:ph type="body" sz="quarter" idx="1"/>
          </p:nvPr>
        </p:nvSpPr>
        <p:spPr>
          <a:xfrm>
            <a:off x="3958828" y="5394325"/>
            <a:ext cx="8233172" cy="8093077"/>
          </a:xfrm>
          <a:prstGeom prst="rect">
            <a:avLst/>
          </a:prstGeom>
        </p:spPr>
        <p:txBody>
          <a:bodyPr/>
          <a:lstStyle/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K</a:t>
            </a:r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B</a:t>
            </a:r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Al</a:t>
            </a:r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N</a:t>
            </a:r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Jq</a:t>
            </a:r>
          </a:p>
        </p:txBody>
      </p:sp>
      <p:sp>
        <p:nvSpPr>
          <p:cNvPr id="34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49" name="Enter your response on…"/>
          <p:cNvSpPr txBox="1"/>
          <p:nvPr/>
        </p:nvSpPr>
        <p:spPr>
          <a:xfrm>
            <a:off x="4548379" y="14108906"/>
            <a:ext cx="5436312" cy="1232298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marL="63500" marR="63500" algn="ctr" defTabSz="1428750">
              <a:defRPr b="1"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Enter your response on</a:t>
            </a:r>
          </a:p>
          <a:p>
            <a:pPr marL="63500" marR="63500" algn="ctr" defTabSz="1428750">
              <a:defRPr b="1"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your iClicker now!</a:t>
            </a:r>
          </a:p>
        </p:txBody>
      </p:sp>
      <p:sp>
        <p:nvSpPr>
          <p:cNvPr id="350" name="Answer = D, N (nitrogen)…"/>
          <p:cNvSpPr txBox="1"/>
          <p:nvPr/>
        </p:nvSpPr>
        <p:spPr>
          <a:xfrm>
            <a:off x="16859313" y="16805671"/>
            <a:ext cx="8643939" cy="443230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63500" marR="63500" algn="ctr" defTabSz="1428750">
              <a:defRPr b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D</a:t>
            </a:r>
            <a:r>
              <a:t>,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N (nitrogen)</a:t>
            </a: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/>
              <a:t>Electronegativity increases up and to the right</a:t>
            </a:r>
            <a:endParaRPr baseline="-1333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baseline="-1333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/>
              <a:t>N most "up and to the right" on periodic table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19785 -0.214844" origin="layout" pathEditMode="relative">
                                      <p:cBhvr>
                                        <p:cTn id="6" dur="1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06544 -0.731771" origin="layout" pathEditMode="relative">
                                      <p:cBhvr>
                                        <p:cTn id="13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9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Which of the following is NOT a correct Lewis dot structure?"/>
          <p:cNvSpPr txBox="1"/>
          <p:nvPr>
            <p:ph type="title"/>
          </p:nvPr>
        </p:nvSpPr>
        <p:spPr>
          <a:xfrm>
            <a:off x="3958828" y="3175"/>
            <a:ext cx="16466344" cy="4108450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1pPr>
          </a:lstStyle>
          <a:p>
            <a:pPr/>
            <a:r>
              <a:t>Which of the following is NOT a correct Lewis dot structure? </a:t>
            </a:r>
          </a:p>
        </p:txBody>
      </p:sp>
      <p:sp>
        <p:nvSpPr>
          <p:cNvPr id="35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grpSp>
        <p:nvGrpSpPr>
          <p:cNvPr id="437" name="Group"/>
          <p:cNvGrpSpPr/>
          <p:nvPr/>
        </p:nvGrpSpPr>
        <p:grpSpPr>
          <a:xfrm>
            <a:off x="4191000" y="3911203"/>
            <a:ext cx="13589397" cy="3111501"/>
            <a:chOff x="0" y="0"/>
            <a:chExt cx="13589396" cy="3111500"/>
          </a:xfrm>
        </p:grpSpPr>
        <p:grpSp>
          <p:nvGrpSpPr>
            <p:cNvPr id="356" name="Group"/>
            <p:cNvGrpSpPr/>
            <p:nvPr/>
          </p:nvGrpSpPr>
          <p:grpSpPr>
            <a:xfrm>
              <a:off x="0" y="0"/>
              <a:ext cx="562372" cy="850900"/>
              <a:chOff x="0" y="0"/>
              <a:chExt cx="562371" cy="850900"/>
            </a:xfrm>
          </p:grpSpPr>
          <p:sp>
            <p:nvSpPr>
              <p:cNvPr id="354" name="1"/>
              <p:cNvSpPr txBox="1"/>
              <p:nvPr/>
            </p:nvSpPr>
            <p:spPr>
              <a:xfrm>
                <a:off x="0" y="0"/>
                <a:ext cx="368300" cy="8509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1656">
                  <a:buClr>
                    <a:srgbClr val="000000"/>
                  </a:buClr>
                  <a:buFont typeface="Times Roman"/>
                  <a:defRPr sz="5600">
                    <a:uFill>
                      <a:solidFill>
                        <a:srgbClr val="000000"/>
                      </a:solidFill>
                    </a:uFill>
                    <a:latin typeface="Times Roman"/>
                    <a:ea typeface="Times Roman"/>
                    <a:cs typeface="Times Roman"/>
                    <a:sym typeface="Times Roman"/>
                  </a:defRPr>
                </a:lvl1pPr>
              </a:lstStyle>
              <a:p>
                <a:pPr/>
                <a:r>
                  <a:t>1</a:t>
                </a:r>
              </a:p>
            </p:txBody>
          </p:sp>
          <p:sp>
            <p:nvSpPr>
              <p:cNvPr id="355" name="."/>
              <p:cNvSpPr txBox="1"/>
              <p:nvPr/>
            </p:nvSpPr>
            <p:spPr>
              <a:xfrm>
                <a:off x="371871" y="0"/>
                <a:ext cx="190501" cy="8509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1656">
                  <a:buClr>
                    <a:srgbClr val="000000"/>
                  </a:buClr>
                  <a:buFont typeface="Times Roman"/>
                  <a:defRPr sz="5600">
                    <a:uFill>
                      <a:solidFill>
                        <a:srgbClr val="000000"/>
                      </a:solidFill>
                    </a:uFill>
                    <a:latin typeface="Times Roman"/>
                    <a:ea typeface="Times Roman"/>
                    <a:cs typeface="Times Roman"/>
                    <a:sym typeface="Times Roman"/>
                  </a:defRPr>
                </a:lvl1pPr>
              </a:lstStyle>
              <a:p>
                <a:pPr/>
                <a:r>
                  <a:t>.</a:t>
                </a:r>
              </a:p>
            </p:txBody>
          </p:sp>
        </p:grpSp>
        <p:grpSp>
          <p:nvGrpSpPr>
            <p:cNvPr id="359" name="Group"/>
            <p:cNvGrpSpPr/>
            <p:nvPr/>
          </p:nvGrpSpPr>
          <p:grpSpPr>
            <a:xfrm>
              <a:off x="41671" y="2190750"/>
              <a:ext cx="568326" cy="850901"/>
              <a:chOff x="0" y="0"/>
              <a:chExt cx="568325" cy="850900"/>
            </a:xfrm>
          </p:grpSpPr>
          <p:sp>
            <p:nvSpPr>
              <p:cNvPr id="357" name="2"/>
              <p:cNvSpPr txBox="1"/>
              <p:nvPr/>
            </p:nvSpPr>
            <p:spPr>
              <a:xfrm>
                <a:off x="0" y="0"/>
                <a:ext cx="368300" cy="8509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1656">
                  <a:buClr>
                    <a:srgbClr val="000000"/>
                  </a:buClr>
                  <a:buFont typeface="Times Roman"/>
                  <a:defRPr sz="5600">
                    <a:uFill>
                      <a:solidFill>
                        <a:srgbClr val="000000"/>
                      </a:solidFill>
                    </a:uFill>
                    <a:latin typeface="Times Roman"/>
                    <a:ea typeface="Times Roman"/>
                    <a:cs typeface="Times Roman"/>
                    <a:sym typeface="Times Roman"/>
                  </a:defRPr>
                </a:lvl1pPr>
              </a:lstStyle>
              <a:p>
                <a:pPr/>
                <a:r>
                  <a:t>2</a:t>
                </a:r>
              </a:p>
            </p:txBody>
          </p:sp>
          <p:sp>
            <p:nvSpPr>
              <p:cNvPr id="358" name="."/>
              <p:cNvSpPr txBox="1"/>
              <p:nvPr/>
            </p:nvSpPr>
            <p:spPr>
              <a:xfrm>
                <a:off x="377825" y="0"/>
                <a:ext cx="190500" cy="8509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1656">
                  <a:buClr>
                    <a:srgbClr val="000000"/>
                  </a:buClr>
                  <a:buFont typeface="Times Roman"/>
                  <a:defRPr sz="5600">
                    <a:uFill>
                      <a:solidFill>
                        <a:srgbClr val="000000"/>
                      </a:solidFill>
                    </a:uFill>
                    <a:latin typeface="Times Roman"/>
                    <a:ea typeface="Times Roman"/>
                    <a:cs typeface="Times Roman"/>
                    <a:sym typeface="Times Roman"/>
                  </a:defRPr>
                </a:lvl1pPr>
              </a:lstStyle>
              <a:p>
                <a:pPr/>
                <a:r>
                  <a:t>.</a:t>
                </a:r>
              </a:p>
            </p:txBody>
          </p:sp>
        </p:grpSp>
        <p:grpSp>
          <p:nvGrpSpPr>
            <p:cNvPr id="362" name="Group"/>
            <p:cNvGrpSpPr/>
            <p:nvPr/>
          </p:nvGrpSpPr>
          <p:grpSpPr>
            <a:xfrm>
              <a:off x="8655447" y="0"/>
              <a:ext cx="568325" cy="850900"/>
              <a:chOff x="0" y="0"/>
              <a:chExt cx="568324" cy="850900"/>
            </a:xfrm>
          </p:grpSpPr>
          <p:sp>
            <p:nvSpPr>
              <p:cNvPr id="360" name="3"/>
              <p:cNvSpPr txBox="1"/>
              <p:nvPr/>
            </p:nvSpPr>
            <p:spPr>
              <a:xfrm>
                <a:off x="0" y="0"/>
                <a:ext cx="368300" cy="8509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1656">
                  <a:buClr>
                    <a:srgbClr val="000000"/>
                  </a:buClr>
                  <a:buFont typeface="Times Roman"/>
                  <a:defRPr sz="5600">
                    <a:uFill>
                      <a:solidFill>
                        <a:srgbClr val="000000"/>
                      </a:solidFill>
                    </a:uFill>
                    <a:latin typeface="Times Roman"/>
                    <a:ea typeface="Times Roman"/>
                    <a:cs typeface="Times Roman"/>
                    <a:sym typeface="Times Roman"/>
                  </a:defRPr>
                </a:lvl1pPr>
              </a:lstStyle>
              <a:p>
                <a:pPr/>
                <a:r>
                  <a:t>3</a:t>
                </a:r>
              </a:p>
            </p:txBody>
          </p:sp>
          <p:sp>
            <p:nvSpPr>
              <p:cNvPr id="361" name="."/>
              <p:cNvSpPr txBox="1"/>
              <p:nvPr/>
            </p:nvSpPr>
            <p:spPr>
              <a:xfrm>
                <a:off x="377824" y="0"/>
                <a:ext cx="190501" cy="8509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1656">
                  <a:buClr>
                    <a:srgbClr val="000000"/>
                  </a:buClr>
                  <a:buFont typeface="Times Roman"/>
                  <a:defRPr sz="5600">
                    <a:uFill>
                      <a:solidFill>
                        <a:srgbClr val="000000"/>
                      </a:solidFill>
                    </a:uFill>
                    <a:latin typeface="Times Roman"/>
                    <a:ea typeface="Times Roman"/>
                    <a:cs typeface="Times Roman"/>
                    <a:sym typeface="Times Roman"/>
                  </a:defRPr>
                </a:lvl1pPr>
              </a:lstStyle>
              <a:p>
                <a:pPr/>
                <a:r>
                  <a:t>.</a:t>
                </a:r>
              </a:p>
            </p:txBody>
          </p:sp>
        </p:grpSp>
        <p:grpSp>
          <p:nvGrpSpPr>
            <p:cNvPr id="365" name="Group"/>
            <p:cNvGrpSpPr/>
            <p:nvPr/>
          </p:nvGrpSpPr>
          <p:grpSpPr>
            <a:xfrm>
              <a:off x="8590359" y="2190750"/>
              <a:ext cx="550864" cy="850901"/>
              <a:chOff x="0" y="0"/>
              <a:chExt cx="550862" cy="850900"/>
            </a:xfrm>
          </p:grpSpPr>
          <p:sp>
            <p:nvSpPr>
              <p:cNvPr id="363" name="4"/>
              <p:cNvSpPr txBox="1"/>
              <p:nvPr/>
            </p:nvSpPr>
            <p:spPr>
              <a:xfrm>
                <a:off x="0" y="0"/>
                <a:ext cx="368300" cy="8509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1656">
                  <a:buClr>
                    <a:srgbClr val="000000"/>
                  </a:buClr>
                  <a:buFont typeface="Times Roman"/>
                  <a:defRPr sz="5600">
                    <a:uFill>
                      <a:solidFill>
                        <a:srgbClr val="000000"/>
                      </a:solidFill>
                    </a:uFill>
                    <a:latin typeface="Times Roman"/>
                    <a:ea typeface="Times Roman"/>
                    <a:cs typeface="Times Roman"/>
                    <a:sym typeface="Times Roman"/>
                  </a:defRPr>
                </a:lvl1pPr>
              </a:lstStyle>
              <a:p>
                <a:pPr/>
                <a:r>
                  <a:t>4</a:t>
                </a:r>
              </a:p>
            </p:txBody>
          </p:sp>
          <p:sp>
            <p:nvSpPr>
              <p:cNvPr id="364" name="."/>
              <p:cNvSpPr txBox="1"/>
              <p:nvPr/>
            </p:nvSpPr>
            <p:spPr>
              <a:xfrm>
                <a:off x="360362" y="0"/>
                <a:ext cx="190501" cy="8509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1656">
                  <a:buClr>
                    <a:srgbClr val="000000"/>
                  </a:buClr>
                  <a:buFont typeface="Times Roman"/>
                  <a:defRPr sz="5600">
                    <a:uFill>
                      <a:solidFill>
                        <a:srgbClr val="000000"/>
                      </a:solidFill>
                    </a:uFill>
                    <a:latin typeface="Times Roman"/>
                    <a:ea typeface="Times Roman"/>
                    <a:cs typeface="Times Roman"/>
                    <a:sym typeface="Times Roman"/>
                  </a:defRPr>
                </a:lvl1pPr>
              </a:lstStyle>
              <a:p>
                <a:pPr/>
                <a:r>
                  <a:t>.</a:t>
                </a:r>
              </a:p>
            </p:txBody>
          </p:sp>
        </p:grpSp>
        <p:sp>
          <p:nvSpPr>
            <p:cNvPr id="366" name="N"/>
            <p:cNvSpPr txBox="1"/>
            <p:nvPr/>
          </p:nvSpPr>
          <p:spPr>
            <a:xfrm>
              <a:off x="1732359" y="73025"/>
              <a:ext cx="434591" cy="698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1656">
                <a:buClr>
                  <a:srgbClr val="000000"/>
                </a:buClr>
                <a:buFont typeface="Helvetica"/>
                <a:defRPr sz="4600"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/>
              <a:r>
                <a:t>N</a:t>
              </a:r>
            </a:p>
          </p:txBody>
        </p:sp>
        <p:sp>
          <p:nvSpPr>
            <p:cNvPr id="367" name="N"/>
            <p:cNvSpPr txBox="1"/>
            <p:nvPr/>
          </p:nvSpPr>
          <p:spPr>
            <a:xfrm>
              <a:off x="3165872" y="73025"/>
              <a:ext cx="434591" cy="698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1656">
                <a:buClr>
                  <a:srgbClr val="000000"/>
                </a:buClr>
                <a:buFont typeface="Helvetica"/>
                <a:defRPr sz="4600"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/>
              <a:r>
                <a:t>N</a:t>
              </a:r>
            </a:p>
          </p:txBody>
        </p:sp>
        <p:grpSp>
          <p:nvGrpSpPr>
            <p:cNvPr id="374" name="Group"/>
            <p:cNvGrpSpPr/>
            <p:nvPr/>
          </p:nvGrpSpPr>
          <p:grpSpPr>
            <a:xfrm>
              <a:off x="2229246" y="190500"/>
              <a:ext cx="841376" cy="406401"/>
              <a:chOff x="0" y="0"/>
              <a:chExt cx="841375" cy="406400"/>
            </a:xfrm>
          </p:grpSpPr>
          <p:sp>
            <p:nvSpPr>
              <p:cNvPr id="368" name="Line"/>
              <p:cNvSpPr/>
              <p:nvPr/>
            </p:nvSpPr>
            <p:spPr>
              <a:xfrm flipH="1">
                <a:off x="6350" y="31749"/>
                <a:ext cx="825501" cy="3176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9" name="Rectangle"/>
              <p:cNvSpPr/>
              <p:nvPr/>
            </p:nvSpPr>
            <p:spPr>
              <a:xfrm>
                <a:off x="0" y="0"/>
                <a:ext cx="841375" cy="60325"/>
              </a:xfrm>
              <a:prstGeom prst="rect">
                <a:avLst/>
              </a:prstGeom>
              <a:solidFill>
                <a:srgbClr val="000000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marL="81280" marR="81280" defTabSz="1821656">
                  <a:defRPr sz="32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  <p:sp>
            <p:nvSpPr>
              <p:cNvPr id="370" name="Line"/>
              <p:cNvSpPr/>
              <p:nvPr/>
            </p:nvSpPr>
            <p:spPr>
              <a:xfrm flipH="1">
                <a:off x="6350" y="203199"/>
                <a:ext cx="825501" cy="3176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1" name="Rectangle"/>
              <p:cNvSpPr/>
              <p:nvPr/>
            </p:nvSpPr>
            <p:spPr>
              <a:xfrm>
                <a:off x="0" y="171449"/>
                <a:ext cx="841375" cy="60326"/>
              </a:xfrm>
              <a:prstGeom prst="rect">
                <a:avLst/>
              </a:prstGeom>
              <a:solidFill>
                <a:srgbClr val="000000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marL="81280" marR="81280" defTabSz="1821656">
                  <a:defRPr sz="32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  <p:sp>
            <p:nvSpPr>
              <p:cNvPr id="372" name="Line"/>
              <p:cNvSpPr/>
              <p:nvPr/>
            </p:nvSpPr>
            <p:spPr>
              <a:xfrm flipH="1">
                <a:off x="6350" y="374649"/>
                <a:ext cx="825501" cy="3176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3" name="Rectangle"/>
              <p:cNvSpPr/>
              <p:nvPr/>
            </p:nvSpPr>
            <p:spPr>
              <a:xfrm>
                <a:off x="0" y="346075"/>
                <a:ext cx="841375" cy="60325"/>
              </a:xfrm>
              <a:prstGeom prst="rect">
                <a:avLst/>
              </a:prstGeom>
              <a:solidFill>
                <a:srgbClr val="000000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marL="81280" marR="81280" defTabSz="1821656">
                  <a:defRPr sz="32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</p:grpSp>
        <p:grpSp>
          <p:nvGrpSpPr>
            <p:cNvPr id="377" name="Group"/>
            <p:cNvGrpSpPr/>
            <p:nvPr/>
          </p:nvGrpSpPr>
          <p:grpSpPr>
            <a:xfrm>
              <a:off x="3791347" y="136524"/>
              <a:ext cx="142876" cy="441327"/>
              <a:chOff x="0" y="0"/>
              <a:chExt cx="142875" cy="441325"/>
            </a:xfrm>
          </p:grpSpPr>
          <p:sp>
            <p:nvSpPr>
              <p:cNvPr id="375" name="Oval"/>
              <p:cNvSpPr/>
              <p:nvPr/>
            </p:nvSpPr>
            <p:spPr>
              <a:xfrm>
                <a:off x="0" y="0"/>
                <a:ext cx="142875" cy="125016"/>
              </a:xfrm>
              <a:prstGeom prst="ellipse">
                <a:avLst/>
              </a:prstGeom>
              <a:solidFill>
                <a:srgbClr val="000000"/>
              </a:solidFill>
              <a:ln w="9525" cap="flat">
                <a:noFill/>
                <a:round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marL="81280" marR="81280" defTabSz="1821656">
                  <a:defRPr sz="32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  <p:sp>
            <p:nvSpPr>
              <p:cNvPr id="376" name="Circle"/>
              <p:cNvSpPr/>
              <p:nvPr/>
            </p:nvSpPr>
            <p:spPr>
              <a:xfrm>
                <a:off x="0" y="304800"/>
                <a:ext cx="142875" cy="136526"/>
              </a:xfrm>
              <a:prstGeom prst="ellipse">
                <a:avLst/>
              </a:prstGeom>
              <a:solidFill>
                <a:srgbClr val="000000"/>
              </a:solidFill>
              <a:ln w="9525" cap="flat">
                <a:noFill/>
                <a:round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marL="81280" marR="81280" defTabSz="1821656">
                  <a:defRPr sz="32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</p:grpSp>
        <p:grpSp>
          <p:nvGrpSpPr>
            <p:cNvPr id="380" name="Group"/>
            <p:cNvGrpSpPr/>
            <p:nvPr/>
          </p:nvGrpSpPr>
          <p:grpSpPr>
            <a:xfrm>
              <a:off x="1425971" y="171450"/>
              <a:ext cx="133351" cy="450851"/>
              <a:chOff x="0" y="0"/>
              <a:chExt cx="133350" cy="450850"/>
            </a:xfrm>
          </p:grpSpPr>
          <p:sp>
            <p:nvSpPr>
              <p:cNvPr id="378" name="Circle"/>
              <p:cNvSpPr/>
              <p:nvPr/>
            </p:nvSpPr>
            <p:spPr>
              <a:xfrm>
                <a:off x="0" y="0"/>
                <a:ext cx="133350" cy="136525"/>
              </a:xfrm>
              <a:prstGeom prst="ellipse">
                <a:avLst/>
              </a:prstGeom>
              <a:solidFill>
                <a:srgbClr val="000000"/>
              </a:solidFill>
              <a:ln w="9525" cap="flat">
                <a:noFill/>
                <a:round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marL="81280" marR="81280" defTabSz="1821656">
                  <a:defRPr sz="32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  <p:sp>
            <p:nvSpPr>
              <p:cNvPr id="379" name="Circle"/>
              <p:cNvSpPr/>
              <p:nvPr/>
            </p:nvSpPr>
            <p:spPr>
              <a:xfrm>
                <a:off x="0" y="307975"/>
                <a:ext cx="133350" cy="142876"/>
              </a:xfrm>
              <a:prstGeom prst="ellipse">
                <a:avLst/>
              </a:prstGeom>
              <a:solidFill>
                <a:srgbClr val="000000"/>
              </a:solidFill>
              <a:ln w="9525" cap="flat">
                <a:noFill/>
                <a:round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marL="81280" marR="81280" defTabSz="1821656">
                  <a:defRPr sz="32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</p:grpSp>
        <p:sp>
          <p:nvSpPr>
            <p:cNvPr id="381" name="N"/>
            <p:cNvSpPr txBox="1"/>
            <p:nvPr/>
          </p:nvSpPr>
          <p:spPr>
            <a:xfrm>
              <a:off x="1553765" y="2273300"/>
              <a:ext cx="434592" cy="698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1656">
                <a:buClr>
                  <a:srgbClr val="000000"/>
                </a:buClr>
                <a:buFont typeface="Helvetica"/>
                <a:defRPr sz="4600"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/>
              <a:r>
                <a:t>N</a:t>
              </a:r>
            </a:p>
          </p:txBody>
        </p:sp>
        <p:sp>
          <p:nvSpPr>
            <p:cNvPr id="382" name="O"/>
            <p:cNvSpPr txBox="1"/>
            <p:nvPr/>
          </p:nvSpPr>
          <p:spPr>
            <a:xfrm>
              <a:off x="3061097" y="2301875"/>
              <a:ext cx="467110" cy="698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1656">
                <a:buClr>
                  <a:srgbClr val="000000"/>
                </a:buClr>
                <a:buFont typeface="Helvetica"/>
                <a:defRPr sz="4600"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/>
              <a:r>
                <a:t>O</a:t>
              </a:r>
            </a:p>
          </p:txBody>
        </p:sp>
        <p:grpSp>
          <p:nvGrpSpPr>
            <p:cNvPr id="389" name="Group"/>
            <p:cNvGrpSpPr/>
            <p:nvPr/>
          </p:nvGrpSpPr>
          <p:grpSpPr>
            <a:xfrm>
              <a:off x="2168921" y="2416175"/>
              <a:ext cx="796926" cy="406401"/>
              <a:chOff x="0" y="0"/>
              <a:chExt cx="796925" cy="406400"/>
            </a:xfrm>
          </p:grpSpPr>
          <p:sp>
            <p:nvSpPr>
              <p:cNvPr id="383" name="Line"/>
              <p:cNvSpPr/>
              <p:nvPr/>
            </p:nvSpPr>
            <p:spPr>
              <a:xfrm flipH="1">
                <a:off x="6350" y="31749"/>
                <a:ext cx="774701" cy="3176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4" name="Rectangle"/>
              <p:cNvSpPr/>
              <p:nvPr/>
            </p:nvSpPr>
            <p:spPr>
              <a:xfrm>
                <a:off x="0" y="0"/>
                <a:ext cx="796925" cy="60325"/>
              </a:xfrm>
              <a:prstGeom prst="rect">
                <a:avLst/>
              </a:prstGeom>
              <a:solidFill>
                <a:srgbClr val="000000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marL="81280" marR="81280" defTabSz="1821656">
                  <a:defRPr sz="32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  <p:sp>
            <p:nvSpPr>
              <p:cNvPr id="385" name="Line"/>
              <p:cNvSpPr/>
              <p:nvPr/>
            </p:nvSpPr>
            <p:spPr>
              <a:xfrm flipH="1">
                <a:off x="6350" y="203199"/>
                <a:ext cx="774701" cy="3176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6" name="Rectangle"/>
              <p:cNvSpPr/>
              <p:nvPr/>
            </p:nvSpPr>
            <p:spPr>
              <a:xfrm>
                <a:off x="0" y="173433"/>
                <a:ext cx="796925" cy="60326"/>
              </a:xfrm>
              <a:prstGeom prst="rect">
                <a:avLst/>
              </a:prstGeom>
              <a:solidFill>
                <a:srgbClr val="000000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marL="81280" marR="81280" defTabSz="1821656">
                  <a:defRPr sz="32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  <p:sp>
            <p:nvSpPr>
              <p:cNvPr id="387" name="Line"/>
              <p:cNvSpPr/>
              <p:nvPr/>
            </p:nvSpPr>
            <p:spPr>
              <a:xfrm flipH="1">
                <a:off x="6350" y="374649"/>
                <a:ext cx="774701" cy="3176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8" name="Rectangle"/>
              <p:cNvSpPr/>
              <p:nvPr/>
            </p:nvSpPr>
            <p:spPr>
              <a:xfrm>
                <a:off x="0" y="346075"/>
                <a:ext cx="796925" cy="60325"/>
              </a:xfrm>
              <a:prstGeom prst="rect">
                <a:avLst/>
              </a:prstGeom>
              <a:solidFill>
                <a:srgbClr val="000000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marL="81280" marR="81280" defTabSz="1821656">
                  <a:defRPr sz="32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</p:grpSp>
        <p:grpSp>
          <p:nvGrpSpPr>
            <p:cNvPr id="392" name="Group"/>
            <p:cNvGrpSpPr/>
            <p:nvPr/>
          </p:nvGrpSpPr>
          <p:grpSpPr>
            <a:xfrm>
              <a:off x="3708797" y="2355850"/>
              <a:ext cx="142876" cy="450851"/>
              <a:chOff x="0" y="0"/>
              <a:chExt cx="142875" cy="450849"/>
            </a:xfrm>
          </p:grpSpPr>
          <p:sp>
            <p:nvSpPr>
              <p:cNvPr id="390" name="Circle"/>
              <p:cNvSpPr/>
              <p:nvPr/>
            </p:nvSpPr>
            <p:spPr>
              <a:xfrm>
                <a:off x="0" y="0"/>
                <a:ext cx="142875" cy="136525"/>
              </a:xfrm>
              <a:prstGeom prst="ellipse">
                <a:avLst/>
              </a:prstGeom>
              <a:solidFill>
                <a:srgbClr val="000000"/>
              </a:solidFill>
              <a:ln w="9525" cap="flat">
                <a:noFill/>
                <a:round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marL="81280" marR="81280" defTabSz="1821656">
                  <a:defRPr sz="32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  <p:sp>
            <p:nvSpPr>
              <p:cNvPr id="391" name="Circle"/>
              <p:cNvSpPr/>
              <p:nvPr/>
            </p:nvSpPr>
            <p:spPr>
              <a:xfrm>
                <a:off x="0" y="317499"/>
                <a:ext cx="142875" cy="133351"/>
              </a:xfrm>
              <a:prstGeom prst="ellipse">
                <a:avLst/>
              </a:prstGeom>
              <a:solidFill>
                <a:srgbClr val="000000"/>
              </a:solidFill>
              <a:ln w="9525" cap="flat">
                <a:noFill/>
                <a:round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marL="81280" marR="81280" defTabSz="1821656">
                  <a:defRPr sz="32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</p:grpSp>
        <p:grpSp>
          <p:nvGrpSpPr>
            <p:cNvPr id="395" name="Group"/>
            <p:cNvGrpSpPr/>
            <p:nvPr/>
          </p:nvGrpSpPr>
          <p:grpSpPr>
            <a:xfrm>
              <a:off x="1333896" y="2393950"/>
              <a:ext cx="142876" cy="457200"/>
              <a:chOff x="0" y="0"/>
              <a:chExt cx="142875" cy="457199"/>
            </a:xfrm>
          </p:grpSpPr>
          <p:sp>
            <p:nvSpPr>
              <p:cNvPr id="393" name="Circle"/>
              <p:cNvSpPr/>
              <p:nvPr/>
            </p:nvSpPr>
            <p:spPr>
              <a:xfrm>
                <a:off x="0" y="0"/>
                <a:ext cx="142875" cy="142875"/>
              </a:xfrm>
              <a:prstGeom prst="ellipse">
                <a:avLst/>
              </a:prstGeom>
              <a:solidFill>
                <a:srgbClr val="000000"/>
              </a:solidFill>
              <a:ln w="9525" cap="flat">
                <a:noFill/>
                <a:round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marL="81280" marR="81280" defTabSz="1821656">
                  <a:defRPr sz="32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  <p:sp>
            <p:nvSpPr>
              <p:cNvPr id="394" name="Circle"/>
              <p:cNvSpPr/>
              <p:nvPr/>
            </p:nvSpPr>
            <p:spPr>
              <a:xfrm>
                <a:off x="0" y="314324"/>
                <a:ext cx="142875" cy="142876"/>
              </a:xfrm>
              <a:prstGeom prst="ellipse">
                <a:avLst/>
              </a:prstGeom>
              <a:solidFill>
                <a:srgbClr val="000000"/>
              </a:solidFill>
              <a:ln w="9525" cap="flat">
                <a:noFill/>
                <a:round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marL="81280" marR="81280" defTabSz="1821656">
                  <a:defRPr sz="32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</p:grpSp>
        <p:grpSp>
          <p:nvGrpSpPr>
            <p:cNvPr id="399" name="Group"/>
            <p:cNvGrpSpPr/>
            <p:nvPr/>
          </p:nvGrpSpPr>
          <p:grpSpPr>
            <a:xfrm>
              <a:off x="1048146" y="2200275"/>
              <a:ext cx="60326" cy="911226"/>
              <a:chOff x="0" y="0"/>
              <a:chExt cx="60325" cy="911225"/>
            </a:xfrm>
          </p:grpSpPr>
          <p:sp>
            <p:nvSpPr>
              <p:cNvPr id="396" name="Line"/>
              <p:cNvSpPr/>
              <p:nvPr/>
            </p:nvSpPr>
            <p:spPr>
              <a:xfrm flipH="1">
                <a:off x="0" y="908050"/>
                <a:ext cx="60326" cy="3176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97" name="Line"/>
              <p:cNvSpPr/>
              <p:nvPr/>
            </p:nvSpPr>
            <p:spPr>
              <a:xfrm flipV="1">
                <a:off x="0" y="0"/>
                <a:ext cx="3176" cy="908050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98" name="Line"/>
              <p:cNvSpPr/>
              <p:nvPr/>
            </p:nvSpPr>
            <p:spPr>
              <a:xfrm>
                <a:off x="0" y="0"/>
                <a:ext cx="60326" cy="3176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403" name="Group"/>
            <p:cNvGrpSpPr/>
            <p:nvPr/>
          </p:nvGrpSpPr>
          <p:grpSpPr>
            <a:xfrm>
              <a:off x="4077097" y="2200275"/>
              <a:ext cx="53975" cy="911226"/>
              <a:chOff x="0" y="0"/>
              <a:chExt cx="53974" cy="911225"/>
            </a:xfrm>
          </p:grpSpPr>
          <p:sp>
            <p:nvSpPr>
              <p:cNvPr id="400" name="Line"/>
              <p:cNvSpPr/>
              <p:nvPr/>
            </p:nvSpPr>
            <p:spPr>
              <a:xfrm>
                <a:off x="0" y="0"/>
                <a:ext cx="53579" cy="3176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01" name="Line"/>
              <p:cNvSpPr/>
              <p:nvPr/>
            </p:nvSpPr>
            <p:spPr>
              <a:xfrm>
                <a:off x="50799" y="0"/>
                <a:ext cx="3176" cy="908050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02" name="Line"/>
              <p:cNvSpPr/>
              <p:nvPr/>
            </p:nvSpPr>
            <p:spPr>
              <a:xfrm flipH="1">
                <a:off x="0" y="908050"/>
                <a:ext cx="53579" cy="3176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406" name="Group"/>
            <p:cNvGrpSpPr/>
            <p:nvPr/>
          </p:nvGrpSpPr>
          <p:grpSpPr>
            <a:xfrm>
              <a:off x="4286250" y="1812925"/>
              <a:ext cx="555626" cy="549275"/>
              <a:chOff x="0" y="0"/>
              <a:chExt cx="555625" cy="549275"/>
            </a:xfrm>
          </p:grpSpPr>
          <p:sp>
            <p:nvSpPr>
              <p:cNvPr id="404" name="Oval"/>
              <p:cNvSpPr/>
              <p:nvPr/>
            </p:nvSpPr>
            <p:spPr>
              <a:xfrm>
                <a:off x="0" y="0"/>
                <a:ext cx="555626" cy="549275"/>
              </a:xfrm>
              <a:prstGeom prst="ellips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marL="81280" marR="81280" defTabSz="1821656">
                  <a:defRPr sz="32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  <p:sp>
            <p:nvSpPr>
              <p:cNvPr id="405" name="Line"/>
              <p:cNvSpPr/>
              <p:nvPr/>
            </p:nvSpPr>
            <p:spPr>
              <a:xfrm>
                <a:off x="111521" y="273050"/>
                <a:ext cx="321470" cy="3176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407" name="C"/>
            <p:cNvSpPr txBox="1"/>
            <p:nvPr/>
          </p:nvSpPr>
          <p:spPr>
            <a:xfrm>
              <a:off x="11389121" y="117475"/>
              <a:ext cx="434592" cy="698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1656">
                <a:buClr>
                  <a:srgbClr val="000000"/>
                </a:buClr>
                <a:buFont typeface="Helvetica"/>
                <a:defRPr sz="4600"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/>
              <a:r>
                <a:t>C</a:t>
              </a:r>
            </a:p>
          </p:txBody>
        </p:sp>
        <p:sp>
          <p:nvSpPr>
            <p:cNvPr id="408" name="N"/>
            <p:cNvSpPr txBox="1"/>
            <p:nvPr/>
          </p:nvSpPr>
          <p:spPr>
            <a:xfrm>
              <a:off x="12823031" y="117475"/>
              <a:ext cx="434591" cy="698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1656">
                <a:buClr>
                  <a:srgbClr val="000000"/>
                </a:buClr>
                <a:buFont typeface="Helvetica"/>
                <a:defRPr sz="4600"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/>
              <a:r>
                <a:t>N</a:t>
              </a:r>
            </a:p>
          </p:txBody>
        </p:sp>
        <p:grpSp>
          <p:nvGrpSpPr>
            <p:cNvPr id="415" name="Group"/>
            <p:cNvGrpSpPr/>
            <p:nvPr/>
          </p:nvGrpSpPr>
          <p:grpSpPr>
            <a:xfrm>
              <a:off x="11932047" y="231775"/>
              <a:ext cx="815976" cy="406401"/>
              <a:chOff x="0" y="0"/>
              <a:chExt cx="815975" cy="406400"/>
            </a:xfrm>
          </p:grpSpPr>
          <p:sp>
            <p:nvSpPr>
              <p:cNvPr id="409" name="Line"/>
              <p:cNvSpPr/>
              <p:nvPr/>
            </p:nvSpPr>
            <p:spPr>
              <a:xfrm flipH="1">
                <a:off x="12700" y="31749"/>
                <a:ext cx="796926" cy="3176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10" name="Rectangle"/>
              <p:cNvSpPr/>
              <p:nvPr/>
            </p:nvSpPr>
            <p:spPr>
              <a:xfrm>
                <a:off x="0" y="0"/>
                <a:ext cx="815975" cy="60325"/>
              </a:xfrm>
              <a:prstGeom prst="rect">
                <a:avLst/>
              </a:prstGeom>
              <a:solidFill>
                <a:srgbClr val="000000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marL="81280" marR="81280" defTabSz="1821656">
                  <a:defRPr sz="32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  <p:sp>
            <p:nvSpPr>
              <p:cNvPr id="411" name="Line"/>
              <p:cNvSpPr/>
              <p:nvPr/>
            </p:nvSpPr>
            <p:spPr>
              <a:xfrm flipH="1">
                <a:off x="12700" y="203199"/>
                <a:ext cx="796926" cy="3176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12" name="Rectangle"/>
              <p:cNvSpPr/>
              <p:nvPr/>
            </p:nvSpPr>
            <p:spPr>
              <a:xfrm>
                <a:off x="0" y="178990"/>
                <a:ext cx="815975" cy="60326"/>
              </a:xfrm>
              <a:prstGeom prst="rect">
                <a:avLst/>
              </a:prstGeom>
              <a:solidFill>
                <a:srgbClr val="000000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marL="81280" marR="81280" defTabSz="1821656">
                  <a:defRPr sz="32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  <p:sp>
            <p:nvSpPr>
              <p:cNvPr id="413" name="Line"/>
              <p:cNvSpPr/>
              <p:nvPr/>
            </p:nvSpPr>
            <p:spPr>
              <a:xfrm flipH="1">
                <a:off x="12700" y="374650"/>
                <a:ext cx="796926" cy="3176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14" name="Rectangle"/>
              <p:cNvSpPr/>
              <p:nvPr/>
            </p:nvSpPr>
            <p:spPr>
              <a:xfrm>
                <a:off x="0" y="346075"/>
                <a:ext cx="815975" cy="60325"/>
              </a:xfrm>
              <a:prstGeom prst="rect">
                <a:avLst/>
              </a:prstGeom>
              <a:solidFill>
                <a:srgbClr val="000000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marL="81280" marR="81280" defTabSz="1821656">
                  <a:defRPr sz="32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</p:grpSp>
        <p:grpSp>
          <p:nvGrpSpPr>
            <p:cNvPr id="418" name="Group"/>
            <p:cNvGrpSpPr/>
            <p:nvPr/>
          </p:nvGrpSpPr>
          <p:grpSpPr>
            <a:xfrm>
              <a:off x="13446521" y="171450"/>
              <a:ext cx="142876" cy="450851"/>
              <a:chOff x="0" y="0"/>
              <a:chExt cx="142875" cy="450850"/>
            </a:xfrm>
          </p:grpSpPr>
          <p:sp>
            <p:nvSpPr>
              <p:cNvPr id="416" name="Circle"/>
              <p:cNvSpPr/>
              <p:nvPr/>
            </p:nvSpPr>
            <p:spPr>
              <a:xfrm>
                <a:off x="0" y="0"/>
                <a:ext cx="142875" cy="136525"/>
              </a:xfrm>
              <a:prstGeom prst="ellipse">
                <a:avLst/>
              </a:prstGeom>
              <a:solidFill>
                <a:srgbClr val="000000"/>
              </a:solidFill>
              <a:ln w="9525" cap="flat">
                <a:noFill/>
                <a:round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marL="81280" marR="81280" defTabSz="1821656">
                  <a:defRPr sz="32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  <p:sp>
            <p:nvSpPr>
              <p:cNvPr id="417" name="Circle"/>
              <p:cNvSpPr/>
              <p:nvPr/>
            </p:nvSpPr>
            <p:spPr>
              <a:xfrm>
                <a:off x="0" y="307975"/>
                <a:ext cx="142875" cy="142876"/>
              </a:xfrm>
              <a:prstGeom prst="ellipse">
                <a:avLst/>
              </a:prstGeom>
              <a:solidFill>
                <a:srgbClr val="000000"/>
              </a:solidFill>
              <a:ln w="9525" cap="flat">
                <a:noFill/>
                <a:round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marL="81280" marR="81280" defTabSz="1821656">
                  <a:defRPr sz="32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</p:grpSp>
        <p:sp>
          <p:nvSpPr>
            <p:cNvPr id="419" name="H"/>
            <p:cNvSpPr txBox="1"/>
            <p:nvPr/>
          </p:nvSpPr>
          <p:spPr>
            <a:xfrm>
              <a:off x="10161984" y="117475"/>
              <a:ext cx="434591" cy="698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1656">
                <a:buClr>
                  <a:srgbClr val="000000"/>
                </a:buClr>
                <a:buFont typeface="Helvetica"/>
                <a:defRPr sz="4600"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/>
              <a:r>
                <a:t>H</a:t>
              </a:r>
            </a:p>
          </p:txBody>
        </p:sp>
        <p:sp>
          <p:nvSpPr>
            <p:cNvPr id="420" name="Line"/>
            <p:cNvSpPr/>
            <p:nvPr/>
          </p:nvSpPr>
          <p:spPr>
            <a:xfrm>
              <a:off x="10697765" y="434975"/>
              <a:ext cx="587376" cy="3176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21" name="Rectangle"/>
            <p:cNvSpPr/>
            <p:nvPr/>
          </p:nvSpPr>
          <p:spPr>
            <a:xfrm>
              <a:off x="10677922" y="410765"/>
              <a:ext cx="615951" cy="60326"/>
            </a:xfrm>
            <a:prstGeom prst="rect">
              <a:avLst/>
            </a:prstGeom>
            <a:solidFill>
              <a:srgbClr val="000000"/>
            </a:solidFill>
            <a:ln w="9525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81280" marR="81280" defTabSz="1821656">
                <a:defRPr sz="32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2" name="C"/>
            <p:cNvSpPr txBox="1"/>
            <p:nvPr/>
          </p:nvSpPr>
          <p:spPr>
            <a:xfrm>
              <a:off x="10557272" y="2219325"/>
              <a:ext cx="434592" cy="698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1656">
                <a:buClr>
                  <a:srgbClr val="000000"/>
                </a:buClr>
                <a:buFont typeface="Helvetica"/>
                <a:defRPr sz="4600"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/>
              <a:r>
                <a:t>C</a:t>
              </a:r>
            </a:p>
          </p:txBody>
        </p:sp>
        <p:sp>
          <p:nvSpPr>
            <p:cNvPr id="423" name="O"/>
            <p:cNvSpPr txBox="1"/>
            <p:nvPr/>
          </p:nvSpPr>
          <p:spPr>
            <a:xfrm>
              <a:off x="11976497" y="2219325"/>
              <a:ext cx="467111" cy="698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1656">
                <a:buClr>
                  <a:srgbClr val="000000"/>
                </a:buClr>
                <a:buFont typeface="Helvetica"/>
                <a:defRPr sz="4600"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/>
              <a:r>
                <a:t>O</a:t>
              </a:r>
            </a:p>
          </p:txBody>
        </p:sp>
        <p:grpSp>
          <p:nvGrpSpPr>
            <p:cNvPr id="430" name="Group"/>
            <p:cNvGrpSpPr/>
            <p:nvPr/>
          </p:nvGrpSpPr>
          <p:grpSpPr>
            <a:xfrm>
              <a:off x="11090671" y="2333625"/>
              <a:ext cx="781051" cy="406401"/>
              <a:chOff x="0" y="0"/>
              <a:chExt cx="781050" cy="406400"/>
            </a:xfrm>
          </p:grpSpPr>
          <p:sp>
            <p:nvSpPr>
              <p:cNvPr id="424" name="Line"/>
              <p:cNvSpPr/>
              <p:nvPr/>
            </p:nvSpPr>
            <p:spPr>
              <a:xfrm flipH="1">
                <a:off x="12700" y="31749"/>
                <a:ext cx="758826" cy="3176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25" name="Rectangle"/>
              <p:cNvSpPr/>
              <p:nvPr/>
            </p:nvSpPr>
            <p:spPr>
              <a:xfrm>
                <a:off x="0" y="0"/>
                <a:ext cx="781050" cy="60325"/>
              </a:xfrm>
              <a:prstGeom prst="rect">
                <a:avLst/>
              </a:prstGeom>
              <a:solidFill>
                <a:srgbClr val="000000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marL="81280" marR="81280" defTabSz="1821656">
                  <a:defRPr sz="32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  <p:sp>
            <p:nvSpPr>
              <p:cNvPr id="426" name="Line"/>
              <p:cNvSpPr/>
              <p:nvPr/>
            </p:nvSpPr>
            <p:spPr>
              <a:xfrm flipH="1">
                <a:off x="12700" y="203199"/>
                <a:ext cx="758826" cy="3176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27" name="Rectangle"/>
              <p:cNvSpPr/>
              <p:nvPr/>
            </p:nvSpPr>
            <p:spPr>
              <a:xfrm>
                <a:off x="0" y="174624"/>
                <a:ext cx="781050" cy="60326"/>
              </a:xfrm>
              <a:prstGeom prst="rect">
                <a:avLst/>
              </a:prstGeom>
              <a:solidFill>
                <a:srgbClr val="000000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marL="81280" marR="81280" defTabSz="1821656">
                  <a:defRPr sz="32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  <p:sp>
            <p:nvSpPr>
              <p:cNvPr id="428" name="Line"/>
              <p:cNvSpPr/>
              <p:nvPr/>
            </p:nvSpPr>
            <p:spPr>
              <a:xfrm flipH="1">
                <a:off x="12700" y="374649"/>
                <a:ext cx="758826" cy="3176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29" name="Rectangle"/>
              <p:cNvSpPr/>
              <p:nvPr/>
            </p:nvSpPr>
            <p:spPr>
              <a:xfrm>
                <a:off x="0" y="346075"/>
                <a:ext cx="781050" cy="60325"/>
              </a:xfrm>
              <a:prstGeom prst="rect">
                <a:avLst/>
              </a:prstGeom>
              <a:solidFill>
                <a:srgbClr val="000000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marL="81280" marR="81280" defTabSz="1821656">
                  <a:defRPr sz="32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</p:grpSp>
        <p:grpSp>
          <p:nvGrpSpPr>
            <p:cNvPr id="433" name="Group"/>
            <p:cNvGrpSpPr/>
            <p:nvPr/>
          </p:nvGrpSpPr>
          <p:grpSpPr>
            <a:xfrm>
              <a:off x="12614672" y="2282825"/>
              <a:ext cx="142876" cy="440135"/>
              <a:chOff x="0" y="0"/>
              <a:chExt cx="142875" cy="440134"/>
            </a:xfrm>
          </p:grpSpPr>
          <p:sp>
            <p:nvSpPr>
              <p:cNvPr id="431" name="Oval"/>
              <p:cNvSpPr/>
              <p:nvPr/>
            </p:nvSpPr>
            <p:spPr>
              <a:xfrm>
                <a:off x="0" y="0"/>
                <a:ext cx="142875" cy="125016"/>
              </a:xfrm>
              <a:prstGeom prst="ellipse">
                <a:avLst/>
              </a:prstGeom>
              <a:solidFill>
                <a:srgbClr val="000000"/>
              </a:solidFill>
              <a:ln w="9525" cap="flat">
                <a:noFill/>
                <a:round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marL="81280" marR="81280" defTabSz="1821656">
                  <a:defRPr sz="32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  <p:sp>
            <p:nvSpPr>
              <p:cNvPr id="432" name="Circle"/>
              <p:cNvSpPr/>
              <p:nvPr/>
            </p:nvSpPr>
            <p:spPr>
              <a:xfrm>
                <a:off x="0" y="306784"/>
                <a:ext cx="142875" cy="133351"/>
              </a:xfrm>
              <a:prstGeom prst="ellipse">
                <a:avLst/>
              </a:prstGeom>
              <a:solidFill>
                <a:srgbClr val="000000"/>
              </a:solidFill>
              <a:ln w="9525" cap="flat">
                <a:noFill/>
                <a:round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marL="81280" marR="81280" defTabSz="1821656">
                  <a:defRPr sz="32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</p:grpSp>
        <p:grpSp>
          <p:nvGrpSpPr>
            <p:cNvPr id="436" name="Group"/>
            <p:cNvGrpSpPr/>
            <p:nvPr/>
          </p:nvGrpSpPr>
          <p:grpSpPr>
            <a:xfrm>
              <a:off x="10239772" y="2303859"/>
              <a:ext cx="142876" cy="464741"/>
              <a:chOff x="0" y="0"/>
              <a:chExt cx="142875" cy="464740"/>
            </a:xfrm>
          </p:grpSpPr>
          <p:sp>
            <p:nvSpPr>
              <p:cNvPr id="434" name="Circle"/>
              <p:cNvSpPr/>
              <p:nvPr/>
            </p:nvSpPr>
            <p:spPr>
              <a:xfrm>
                <a:off x="0" y="0"/>
                <a:ext cx="142875" cy="142875"/>
              </a:xfrm>
              <a:prstGeom prst="ellipse">
                <a:avLst/>
              </a:prstGeom>
              <a:solidFill>
                <a:srgbClr val="000000"/>
              </a:solidFill>
              <a:ln w="9525" cap="flat">
                <a:noFill/>
                <a:round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marL="81280" marR="81280" defTabSz="1821656">
                  <a:defRPr sz="32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  <p:sp>
            <p:nvSpPr>
              <p:cNvPr id="435" name="Circle"/>
              <p:cNvSpPr/>
              <p:nvPr/>
            </p:nvSpPr>
            <p:spPr>
              <a:xfrm>
                <a:off x="0" y="321865"/>
                <a:ext cx="142875" cy="142876"/>
              </a:xfrm>
              <a:prstGeom prst="ellipse">
                <a:avLst/>
              </a:prstGeom>
              <a:solidFill>
                <a:srgbClr val="000000"/>
              </a:solidFill>
              <a:ln w="9525" cap="flat">
                <a:noFill/>
                <a:round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marL="81280" marR="81280" defTabSz="1821656">
                  <a:defRPr sz="32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</p:grpSp>
      </p:grpSp>
      <p:sp>
        <p:nvSpPr>
          <p:cNvPr id="438" name="Enter your response on…"/>
          <p:cNvSpPr txBox="1"/>
          <p:nvPr/>
        </p:nvSpPr>
        <p:spPr>
          <a:xfrm>
            <a:off x="4476941" y="14555390"/>
            <a:ext cx="5436312" cy="1232298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marL="63500" marR="63500" algn="ctr" defTabSz="1428750">
              <a:defRPr b="1"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Enter your response on</a:t>
            </a:r>
          </a:p>
          <a:p>
            <a:pPr marL="63500" marR="63500" algn="ctr" defTabSz="1428750">
              <a:defRPr b="1"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your iClicker now!</a:t>
            </a:r>
          </a:p>
        </p:txBody>
      </p:sp>
      <p:sp>
        <p:nvSpPr>
          <p:cNvPr id="439" name="Rectangle"/>
          <p:cNvSpPr/>
          <p:nvPr/>
        </p:nvSpPr>
        <p:spPr>
          <a:xfrm>
            <a:off x="3190875" y="3661171"/>
            <a:ext cx="1785938" cy="4357689"/>
          </a:xfrm>
          <a:prstGeom prst="rect">
            <a:avLst/>
          </a:prstGeom>
          <a:solidFill>
            <a:srgbClr val="FFFFFF"/>
          </a:solidFill>
        </p:spPr>
        <p:txBody>
          <a:bodyPr lIns="71437" tIns="71437" rIns="71437" bIns="71437" anchor="ctr"/>
          <a:lstStyle/>
          <a:p>
            <a:pPr marL="81280" marR="81280" defTabSz="1821656">
              <a:defRPr sz="3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40" name="Rectangle"/>
          <p:cNvSpPr/>
          <p:nvPr/>
        </p:nvSpPr>
        <p:spPr>
          <a:xfrm>
            <a:off x="11888390" y="3964781"/>
            <a:ext cx="1785939" cy="4357688"/>
          </a:xfrm>
          <a:prstGeom prst="rect">
            <a:avLst/>
          </a:prstGeom>
          <a:solidFill>
            <a:srgbClr val="FFFFFF"/>
          </a:solidFill>
        </p:spPr>
        <p:txBody>
          <a:bodyPr lIns="71437" tIns="71437" rIns="71437" bIns="71437" anchor="ctr"/>
          <a:lstStyle/>
          <a:p>
            <a:pPr marL="81280" marR="81280" defTabSz="1821656">
              <a:defRPr sz="3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41" name="A."/>
          <p:cNvSpPr txBox="1"/>
          <p:nvPr/>
        </p:nvSpPr>
        <p:spPr>
          <a:xfrm>
            <a:off x="4155281" y="3946921"/>
            <a:ext cx="815730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defTabSz="1821656">
              <a:defRPr sz="4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A.</a:t>
            </a:r>
          </a:p>
        </p:txBody>
      </p:sp>
      <p:sp>
        <p:nvSpPr>
          <p:cNvPr id="442" name="B."/>
          <p:cNvSpPr txBox="1"/>
          <p:nvPr/>
        </p:nvSpPr>
        <p:spPr>
          <a:xfrm>
            <a:off x="4155281" y="6107906"/>
            <a:ext cx="815730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defTabSz="1821656">
              <a:defRPr sz="4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B.</a:t>
            </a:r>
          </a:p>
        </p:txBody>
      </p:sp>
      <p:sp>
        <p:nvSpPr>
          <p:cNvPr id="443" name="C."/>
          <p:cNvSpPr txBox="1"/>
          <p:nvPr/>
        </p:nvSpPr>
        <p:spPr>
          <a:xfrm>
            <a:off x="12995671" y="3982640"/>
            <a:ext cx="849234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defTabSz="1821656">
              <a:defRPr sz="4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C.</a:t>
            </a:r>
          </a:p>
        </p:txBody>
      </p:sp>
      <p:sp>
        <p:nvSpPr>
          <p:cNvPr id="444" name="D."/>
          <p:cNvSpPr txBox="1"/>
          <p:nvPr/>
        </p:nvSpPr>
        <p:spPr>
          <a:xfrm>
            <a:off x="12995671" y="6143625"/>
            <a:ext cx="849234" cy="82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defTabSz="1821656">
              <a:defRPr sz="4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D.</a:t>
            </a:r>
          </a:p>
        </p:txBody>
      </p:sp>
      <p:sp>
        <p:nvSpPr>
          <p:cNvPr id="445" name="Answer = B,…"/>
          <p:cNvSpPr txBox="1"/>
          <p:nvPr/>
        </p:nvSpPr>
        <p:spPr>
          <a:xfrm>
            <a:off x="16996171" y="15484078"/>
            <a:ext cx="8643939" cy="566420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63500" marR="63500" algn="ctr" defTabSz="1428750">
              <a:defRPr b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B</a:t>
            </a:r>
            <a:r>
              <a:t>,</a:t>
            </a: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/>
              <a:t>Structure is actually NO</a:t>
            </a:r>
            <a:r>
              <a:rPr baseline="30666"/>
              <a:t>+</a:t>
            </a:r>
            <a:endParaRPr baseline="-1333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/>
              <a:t>Five electron pairs shown or</a:t>
            </a:r>
            <a:endParaRPr baseline="-1333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/>
              <a:t>10 valence electrons (ve</a:t>
            </a:r>
            <a:r>
              <a:rPr baseline="30666"/>
              <a:t>-</a:t>
            </a:r>
            <a:r>
              <a:rPr baseline="-1333"/>
              <a:t>s)</a:t>
            </a:r>
            <a:endParaRPr baseline="-1333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baseline="-1333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/>
              <a:t>NO (neutral): 5 + 6 = 11 ve</a:t>
            </a:r>
            <a:r>
              <a:rPr baseline="30666"/>
              <a:t>-</a:t>
            </a:r>
            <a:r>
              <a:rPr baseline="-1333"/>
              <a:t>s</a:t>
            </a:r>
            <a:endParaRPr baseline="-1333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/>
              <a:t>Take away electron to get </a:t>
            </a:r>
            <a:r>
              <a:rPr baseline="-1333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NO</a:t>
            </a:r>
            <a:r>
              <a:rPr baseline="30666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+</a:t>
            </a:r>
            <a:endParaRPr baseline="-1333">
              <a:solidFill>
                <a:srgbClr val="FF2600"/>
              </a:solidFill>
              <a:uFill>
                <a:solidFill>
                  <a:srgbClr val="FF2600"/>
                </a:solidFill>
              </a:uFill>
            </a:endParaRP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with 10 ve</a:t>
            </a:r>
            <a:r>
              <a:rPr baseline="30666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-</a:t>
            </a:r>
            <a:r>
              <a:rPr baseline="-1333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s total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19785 -0.214844" origin="layout" pathEditMode="relative">
                                      <p:cBhvr>
                                        <p:cTn id="6" dur="10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24123 -0.589844" origin="layout" pathEditMode="relative">
                                      <p:cBhvr>
                                        <p:cTn id="13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8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Determine the formal charges for the formate ion:"/>
          <p:cNvSpPr txBox="1"/>
          <p:nvPr>
            <p:ph type="title"/>
          </p:nvPr>
        </p:nvSpPr>
        <p:spPr>
          <a:xfrm>
            <a:off x="3958828" y="0"/>
            <a:ext cx="16466344" cy="2559051"/>
          </a:xfrm>
          <a:prstGeom prst="rect">
            <a:avLst/>
          </a:prstGeom>
        </p:spPr>
        <p:txBody>
          <a:bodyPr/>
          <a:lstStyle>
            <a:lvl1pPr>
              <a:defRPr sz="5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1pPr>
          </a:lstStyle>
          <a:p>
            <a:pPr/>
            <a:r>
              <a:t>Determine the formal charges for the formate ion:</a:t>
            </a:r>
          </a:p>
        </p:txBody>
      </p:sp>
      <p:pic>
        <p:nvPicPr>
          <p:cNvPr id="448" name="formal charge example picture" descr="formal charge example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62437" y="2589609"/>
            <a:ext cx="8679657" cy="4339829"/>
          </a:xfrm>
          <a:prstGeom prst="rect">
            <a:avLst/>
          </a:prstGeom>
          <a:ln w="12700">
            <a:miter lim="400000"/>
          </a:ln>
        </p:spPr>
      </p:pic>
      <p:sp>
        <p:nvSpPr>
          <p:cNvPr id="449" name="0      0     0…"/>
          <p:cNvSpPr txBox="1"/>
          <p:nvPr>
            <p:ph type="body" sz="quarter" idx="1"/>
          </p:nvPr>
        </p:nvSpPr>
        <p:spPr>
          <a:xfrm>
            <a:off x="7066359" y="6965156"/>
            <a:ext cx="8233173" cy="6090048"/>
          </a:xfrm>
          <a:prstGeom prst="rect">
            <a:avLst/>
          </a:prstGeom>
        </p:spPr>
        <p:txBody>
          <a:bodyPr/>
          <a:lstStyle/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  0      0     0</a:t>
            </a:r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+1     –1  –1</a:t>
            </a:r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+1      0   –1</a:t>
            </a:r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  0      0   –1</a:t>
            </a:r>
          </a:p>
        </p:txBody>
      </p:sp>
      <p:sp>
        <p:nvSpPr>
          <p:cNvPr id="45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51" name="Enter your response on…"/>
          <p:cNvSpPr txBox="1"/>
          <p:nvPr/>
        </p:nvSpPr>
        <p:spPr>
          <a:xfrm>
            <a:off x="4387644" y="14412515"/>
            <a:ext cx="5436312" cy="1232298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marL="63500" marR="63500" algn="ctr" defTabSz="1428750">
              <a:defRPr b="1"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Enter your response on</a:t>
            </a:r>
          </a:p>
          <a:p>
            <a:pPr marL="63500" marR="63500" algn="ctr" defTabSz="1428750">
              <a:defRPr b="1"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your iClicker now!</a:t>
            </a:r>
          </a:p>
        </p:txBody>
      </p:sp>
      <p:sp>
        <p:nvSpPr>
          <p:cNvPr id="452" name="Answer = D, 0, 0, -1…"/>
          <p:cNvSpPr txBox="1"/>
          <p:nvPr/>
        </p:nvSpPr>
        <p:spPr>
          <a:xfrm>
            <a:off x="16823594" y="16644937"/>
            <a:ext cx="8643939" cy="9376173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63500" marR="63500" algn="ctr" defTabSz="1428750">
              <a:defRPr b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D</a:t>
            </a:r>
            <a:r>
              <a:t>, </a:t>
            </a:r>
            <a:r>
              <a:rPr>
                <a:solidFill>
                  <a:srgbClr val="FF2600"/>
                </a:solidFill>
              </a:rPr>
              <a:t>0, 0, -1</a:t>
            </a: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/>
              <a:t>formal charge = GN - lpe - 0.5*bpe</a:t>
            </a:r>
            <a:endParaRPr baseline="-1333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/>
              <a:t>GN = group number</a:t>
            </a:r>
            <a:endParaRPr baseline="-1333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/>
              <a:t>lpe = lone pair electrons</a:t>
            </a:r>
            <a:endParaRPr baseline="-1333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/>
              <a:t>bpe = bonding pair electrons</a:t>
            </a:r>
            <a:endParaRPr baseline="-1333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baseline="-1333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/>
              <a:t>O on left:</a:t>
            </a:r>
            <a:endParaRPr baseline="-1333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/>
              <a:t>fc = 6 - 4 - 0.5(4) = </a:t>
            </a:r>
            <a:r>
              <a:rPr baseline="-1333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0</a:t>
            </a:r>
            <a:endParaRPr baseline="-1333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baseline="-1333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/>
              <a:t>C in middle:</a:t>
            </a:r>
            <a:endParaRPr baseline="-1333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/>
              <a:t>fc = 4 - 0 - 0.5(8) = </a:t>
            </a:r>
            <a:r>
              <a:rPr baseline="-1333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0</a:t>
            </a:r>
            <a:endParaRPr baseline="-1333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baseline="-1333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/>
              <a:t>O on right:</a:t>
            </a:r>
            <a:endParaRPr baseline="-1333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/>
              <a:t>fc = 6 - 6 - 0.5(2) = </a:t>
            </a:r>
            <a:r>
              <a:rPr baseline="-1333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-1</a:t>
            </a:r>
          </a:p>
        </p:txBody>
      </p:sp>
      <p:sp>
        <p:nvSpPr>
          <p:cNvPr id="453" name="Rectangle"/>
          <p:cNvSpPr/>
          <p:nvPr/>
        </p:nvSpPr>
        <p:spPr>
          <a:xfrm>
            <a:off x="12174140" y="4304109"/>
            <a:ext cx="339329" cy="446485"/>
          </a:xfrm>
          <a:prstGeom prst="rect">
            <a:avLst/>
          </a:prstGeom>
          <a:solidFill>
            <a:srgbClr val="FFFFFF"/>
          </a:solidFill>
        </p:spPr>
        <p:txBody>
          <a:bodyPr lIns="71437" tIns="71437" rIns="71437" bIns="71437" anchor="ctr"/>
          <a:lstStyle/>
          <a:p>
            <a:pPr marL="81280" marR="81280" defTabSz="1821656">
              <a:defRPr sz="3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pic>
        <p:nvPicPr>
          <p:cNvPr id="454" name="Screen Shot 2012-05-25 at 2.23.04 PM.png" descr="Screen Shot 2012-05-25 at 2.23.04 PM.png"/>
          <p:cNvPicPr>
            <a:picLocks noChangeAspect="1"/>
          </p:cNvPicPr>
          <p:nvPr/>
        </p:nvPicPr>
        <p:blipFill>
          <a:blip r:embed="rId3">
            <a:extLst/>
          </a:blip>
          <a:srcRect l="12586" t="33182" r="19971" b="19942"/>
          <a:stretch>
            <a:fillRect/>
          </a:stretch>
        </p:blipFill>
        <p:spPr>
          <a:xfrm rot="16168330">
            <a:off x="11997923" y="4448206"/>
            <a:ext cx="517923" cy="267892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00009 -0.188802" origin="layout" pathEditMode="relative">
                                      <p:cBhvr>
                                        <p:cTn id="6" dur="10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70656 -0.936198" origin="layout" pathEditMode="relative">
                                      <p:cBhvr>
                                        <p:cTn id="13" dur="5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1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Cysteine is one of the natural amino acids."/>
          <p:cNvSpPr txBox="1"/>
          <p:nvPr>
            <p:ph type="title"/>
          </p:nvPr>
        </p:nvSpPr>
        <p:spPr>
          <a:xfrm>
            <a:off x="3958828" y="0"/>
            <a:ext cx="16466344" cy="2254251"/>
          </a:xfrm>
          <a:prstGeom prst="rect">
            <a:avLst/>
          </a:prstGeom>
        </p:spPr>
        <p:txBody>
          <a:bodyPr/>
          <a:lstStyle>
            <a:lvl1pPr>
              <a:defRPr sz="5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1pPr>
          </a:lstStyle>
          <a:p>
            <a:pPr/>
            <a:r>
              <a:t>Cysteine is one of the natural amino acids.</a:t>
            </a:r>
          </a:p>
        </p:txBody>
      </p:sp>
      <p:sp>
        <p:nvSpPr>
          <p:cNvPr id="457" name="Estimate the values of the indicated angles:"/>
          <p:cNvSpPr txBox="1"/>
          <p:nvPr/>
        </p:nvSpPr>
        <p:spPr>
          <a:xfrm>
            <a:off x="3655218" y="7426325"/>
            <a:ext cx="16484204" cy="892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marL="81280" marR="81280" defTabSz="1821656">
              <a:spcBef>
                <a:spcPts val="3200"/>
              </a:spcBef>
              <a:buClr>
                <a:srgbClr val="000000"/>
              </a:buClr>
              <a:buFont typeface="Arial"/>
              <a:defRPr sz="5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Estimate the values of the indicated angles:</a:t>
            </a:r>
          </a:p>
        </p:txBody>
      </p:sp>
      <p:sp>
        <p:nvSpPr>
          <p:cNvPr id="458" name="Angle 1 = 180˚  Angle 2 = 120˚  Angle 3 = 109˚…"/>
          <p:cNvSpPr txBox="1"/>
          <p:nvPr>
            <p:ph type="body" sz="half" idx="1"/>
          </p:nvPr>
        </p:nvSpPr>
        <p:spPr>
          <a:xfrm>
            <a:off x="3512343" y="9102725"/>
            <a:ext cx="17377173" cy="4613276"/>
          </a:xfrm>
          <a:prstGeom prst="rect">
            <a:avLst/>
          </a:prstGeom>
        </p:spPr>
        <p:txBody>
          <a:bodyPr/>
          <a:lstStyle/>
          <a:p>
            <a:pPr marL="874829" indent="-834189">
              <a:buClr>
                <a:srgbClr val="000000"/>
              </a:buClr>
              <a:buFont typeface="Arial"/>
              <a:buAutoNum type="alphaUcPeriod" startAt="1"/>
              <a:defRPr sz="5200"/>
            </a:pPr>
            <a:r>
              <a:t>Angle 1 = 180˚  Angle 2 = 120˚  Angle 3 = 109˚</a:t>
            </a:r>
          </a:p>
          <a:p>
            <a:pPr marL="874829" indent="-834189">
              <a:buClr>
                <a:srgbClr val="000000"/>
              </a:buClr>
              <a:buFont typeface="Arial"/>
              <a:buAutoNum type="alphaUcPeriod" startAt="1"/>
              <a:defRPr sz="5200"/>
            </a:pPr>
            <a:r>
              <a:t>Angle 1 = 109˚  Angle 2 = 120˚  Angle 3 = 109˚</a:t>
            </a:r>
          </a:p>
          <a:p>
            <a:pPr marL="874829" indent="-834189">
              <a:buClr>
                <a:srgbClr val="000000"/>
              </a:buClr>
              <a:buFont typeface="Arial"/>
              <a:buAutoNum type="alphaUcPeriod" startAt="1"/>
              <a:defRPr sz="5200"/>
            </a:pPr>
            <a:r>
              <a:t>Angle 1 = 109˚  Angle 2 = 109˚  Angle 3 = 109˚</a:t>
            </a:r>
          </a:p>
        </p:txBody>
      </p:sp>
      <p:sp>
        <p:nvSpPr>
          <p:cNvPr id="45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460" name="cysteine picture" descr="cysteine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66046" y="2527300"/>
            <a:ext cx="7625954" cy="4330700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Enter your response on…"/>
          <p:cNvSpPr txBox="1"/>
          <p:nvPr/>
        </p:nvSpPr>
        <p:spPr>
          <a:xfrm>
            <a:off x="4387644" y="14001750"/>
            <a:ext cx="5436312" cy="1232297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marL="63500" marR="63500" algn="ctr" defTabSz="1428750">
              <a:defRPr b="1"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Enter your response on</a:t>
            </a:r>
          </a:p>
          <a:p>
            <a:pPr marL="63500" marR="63500" algn="ctr" defTabSz="1428750">
              <a:defRPr b="1"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your iClicker now!</a:t>
            </a:r>
          </a:p>
        </p:txBody>
      </p:sp>
      <p:sp>
        <p:nvSpPr>
          <p:cNvPr id="462" name="Answer = B, Angle 1 = 109˚  Angle 2 = 120˚  Angle 3 = 109°…"/>
          <p:cNvSpPr txBox="1"/>
          <p:nvPr/>
        </p:nvSpPr>
        <p:spPr>
          <a:xfrm>
            <a:off x="16823594" y="16644937"/>
            <a:ext cx="8643939" cy="320040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63500" marR="63500" algn="ctr" defTabSz="1428750">
              <a:defRPr b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B</a:t>
            </a:r>
            <a:r>
              <a:t>,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Angle 1 = 109˚  Angle 2 = 120˚  Angle 3 = 109°</a:t>
            </a:r>
          </a:p>
          <a:p>
            <a:pPr marL="63500" marR="63500" algn="ctr" defTabSz="1428750">
              <a:defRPr b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baseline="30666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/>
              <a:t>Angle 1 and 3: tetrahedral, 109°</a:t>
            </a:r>
            <a:endParaRPr baseline="-1333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/>
              <a:t>Angle 2: trigonal planar, 120°</a:t>
            </a:r>
          </a:p>
        </p:txBody>
      </p:sp>
      <p:sp>
        <p:nvSpPr>
          <p:cNvPr id="463" name="Rectangle"/>
          <p:cNvSpPr/>
          <p:nvPr/>
        </p:nvSpPr>
        <p:spPr>
          <a:xfrm>
            <a:off x="2744390" y="2286000"/>
            <a:ext cx="3661173" cy="1535907"/>
          </a:xfrm>
          <a:prstGeom prst="rect">
            <a:avLst/>
          </a:prstGeom>
          <a:solidFill>
            <a:srgbClr val="FFFFFF"/>
          </a:solidFill>
        </p:spPr>
        <p:txBody>
          <a:bodyPr lIns="71437" tIns="71437" rIns="71437" bIns="71437" anchor="ctr"/>
          <a:lstStyle/>
          <a:p>
            <a:pPr marL="81280" marR="81280" defTabSz="1821656">
              <a:defRPr sz="3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64" name="Rectangle"/>
          <p:cNvSpPr/>
          <p:nvPr/>
        </p:nvSpPr>
        <p:spPr>
          <a:xfrm>
            <a:off x="6066234" y="3714750"/>
            <a:ext cx="482204" cy="446485"/>
          </a:xfrm>
          <a:prstGeom prst="rect">
            <a:avLst/>
          </a:prstGeom>
          <a:solidFill>
            <a:srgbClr val="FFFFFF"/>
          </a:solidFill>
        </p:spPr>
        <p:txBody>
          <a:bodyPr lIns="71437" tIns="71437" rIns="71437" bIns="71437" anchor="ctr"/>
          <a:lstStyle/>
          <a:p>
            <a:pPr marL="81280" marR="81280" defTabSz="1821656">
              <a:defRPr sz="3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65" name="Rectangle"/>
          <p:cNvSpPr/>
          <p:nvPr/>
        </p:nvSpPr>
        <p:spPr>
          <a:xfrm>
            <a:off x="8709421" y="4839890"/>
            <a:ext cx="3571876" cy="1535907"/>
          </a:xfrm>
          <a:prstGeom prst="rect">
            <a:avLst/>
          </a:prstGeom>
          <a:solidFill>
            <a:srgbClr val="FFFFFF"/>
          </a:solidFill>
        </p:spPr>
        <p:txBody>
          <a:bodyPr lIns="71437" tIns="71437" rIns="71437" bIns="71437" anchor="ctr"/>
          <a:lstStyle/>
          <a:p>
            <a:pPr marL="81280" marR="81280" defTabSz="1821656">
              <a:defRPr sz="3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66" name="Rectangle"/>
          <p:cNvSpPr/>
          <p:nvPr/>
        </p:nvSpPr>
        <p:spPr>
          <a:xfrm>
            <a:off x="8316515" y="4679156"/>
            <a:ext cx="642939" cy="392907"/>
          </a:xfrm>
          <a:prstGeom prst="rect">
            <a:avLst/>
          </a:prstGeom>
          <a:solidFill>
            <a:srgbClr val="FFFFFF"/>
          </a:solidFill>
        </p:spPr>
        <p:txBody>
          <a:bodyPr lIns="71437" tIns="71437" rIns="71437" bIns="71437" anchor="ctr"/>
          <a:lstStyle/>
          <a:p>
            <a:pPr marL="81280" marR="81280" defTabSz="1821656">
              <a:defRPr sz="3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197012 -0.131510" origin="layout" pathEditMode="relative">
                                      <p:cBhvr>
                                        <p:cTn id="6" dur="10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83107 -0.988281" origin="layout" pathEditMode="relative">
                                      <p:cBhvr>
                                        <p:cTn id="13" dur="5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61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ACS logo picture" descr="ACS logo picture"/>
          <p:cNvPicPr>
            <a:picLocks noChangeAspect="1"/>
          </p:cNvPicPr>
          <p:nvPr/>
        </p:nvPicPr>
        <p:blipFill>
          <a:blip r:embed="rId2">
            <a:alphaModFix amt="37000"/>
            <a:extLst/>
          </a:blip>
          <a:stretch>
            <a:fillRect/>
          </a:stretch>
        </p:blipFill>
        <p:spPr>
          <a:xfrm>
            <a:off x="1134363" y="-109559"/>
            <a:ext cx="8169890" cy="3127096"/>
          </a:xfrm>
          <a:prstGeom prst="rect">
            <a:avLst/>
          </a:prstGeom>
          <a:ln w="12700"/>
        </p:spPr>
      </p:pic>
      <p:pic>
        <p:nvPicPr>
          <p:cNvPr id="254" name="ACS logo picture" descr="ACS logo pictur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537213" y="10030093"/>
            <a:ext cx="3626671" cy="3433249"/>
          </a:xfrm>
          <a:prstGeom prst="rect">
            <a:avLst/>
          </a:prstGeom>
          <a:ln w="12700"/>
        </p:spPr>
      </p:pic>
      <p:sp>
        <p:nvSpPr>
          <p:cNvPr id="255" name="What is the A.C.S. Final?"/>
          <p:cNvSpPr txBox="1"/>
          <p:nvPr>
            <p:ph type="title"/>
          </p:nvPr>
        </p:nvSpPr>
        <p:spPr>
          <a:xfrm>
            <a:off x="9084002" y="39553"/>
            <a:ext cx="17377173" cy="16609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What is the A.C.S. Final?</a:t>
            </a:r>
          </a:p>
        </p:txBody>
      </p:sp>
      <p:sp>
        <p:nvSpPr>
          <p:cNvPr id="256" name="American Chemical Society (A.C.S.): the largest professional organization in the world…"/>
          <p:cNvSpPr txBox="1"/>
          <p:nvPr>
            <p:ph type="body" idx="1"/>
          </p:nvPr>
        </p:nvSpPr>
        <p:spPr>
          <a:xfrm>
            <a:off x="2826678" y="2437187"/>
            <a:ext cx="16506948" cy="12580443"/>
          </a:xfrm>
          <a:prstGeom prst="rect">
            <a:avLst/>
          </a:prstGeom>
        </p:spPr>
        <p:txBody>
          <a:bodyPr lIns="0" tIns="0" rIns="0" bIns="0"/>
          <a:lstStyle/>
          <a:p>
            <a:pPr marL="81280" marR="8128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6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defRPr>
            </a:pPr>
            <a:r>
              <a:t> </a:t>
            </a:r>
          </a:p>
          <a:p>
            <a:pPr marL="276860" marR="81280" indent="-195580">
              <a:lnSpc>
                <a:spcPct val="100000"/>
              </a:lnSpc>
              <a:spcBef>
                <a:spcPts val="2600"/>
              </a:spcBef>
              <a:defRPr sz="5600"/>
            </a:pPr>
            <a:r>
              <a:t> </a:t>
            </a:r>
            <a:r>
              <a:rPr b="0"/>
              <a:t>American Chemical Society (A.C.S.): the largest professional organization in the world</a:t>
            </a:r>
            <a:r>
              <a:t> </a:t>
            </a:r>
          </a:p>
          <a:p>
            <a:pPr marL="276860" marR="81280" indent="-195580">
              <a:lnSpc>
                <a:spcPct val="100000"/>
              </a:lnSpc>
              <a:spcBef>
                <a:spcPts val="2600"/>
              </a:spcBef>
              <a:defRPr sz="5600"/>
            </a:pPr>
            <a:r>
              <a:t> </a:t>
            </a:r>
            <a:r>
              <a:rPr b="0"/>
              <a:t>A.C.S. creates exams for organic chemistry, CH 106, many others</a:t>
            </a:r>
          </a:p>
          <a:p>
            <a:pPr marL="276860" marR="81280" indent="-195580">
              <a:lnSpc>
                <a:spcPct val="100000"/>
              </a:lnSpc>
              <a:spcBef>
                <a:spcPts val="2600"/>
              </a:spcBef>
              <a:defRPr sz="5600"/>
            </a:pPr>
            <a:r>
              <a:rPr b="0"/>
              <a:t>This is a </a:t>
            </a:r>
            <a:r>
              <a:t>scaled exam</a:t>
            </a:r>
            <a:r>
              <a:rPr b="0"/>
              <a:t> based on national testing by A.C.S.</a:t>
            </a:r>
            <a:endParaRPr b="0"/>
          </a:p>
          <a:p>
            <a:pPr marL="276860" marR="81280" indent="-195580">
              <a:lnSpc>
                <a:spcPct val="100000"/>
              </a:lnSpc>
              <a:spcBef>
                <a:spcPts val="2600"/>
              </a:spcBef>
              <a:defRPr sz="5600"/>
            </a:pPr>
            <a:r>
              <a:rPr b="0"/>
              <a:t> Your score will be scaled or raw, whichever is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higher</a:t>
            </a:r>
            <a:r>
              <a:rPr b="0"/>
              <a:t>… students usually do very well on the A.C.S. exam! :) </a:t>
            </a:r>
            <a:endParaRPr b="0"/>
          </a:p>
          <a:p>
            <a:pPr marL="276860" marR="81280" indent="-195580">
              <a:lnSpc>
                <a:spcPct val="100000"/>
              </a:lnSpc>
              <a:spcBef>
                <a:spcPts val="2600"/>
              </a:spcBef>
              <a:defRPr sz="5600"/>
            </a:pPr>
            <a:r>
              <a:rPr b="0"/>
              <a:t> See </a:t>
            </a:r>
            <a:r>
              <a:t>A.C.S. Study Guide </a:t>
            </a:r>
            <a:r>
              <a:rPr b="0"/>
              <a:t>in Companion /  website</a:t>
            </a:r>
          </a:p>
        </p:txBody>
      </p:sp>
      <p:sp>
        <p:nvSpPr>
          <p:cNvPr id="25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Which of the following could be an alkene?"/>
          <p:cNvSpPr txBox="1"/>
          <p:nvPr>
            <p:ph type="title"/>
          </p:nvPr>
        </p:nvSpPr>
        <p:spPr>
          <a:xfrm>
            <a:off x="3958828" y="241300"/>
            <a:ext cx="16466344" cy="4086225"/>
          </a:xfrm>
          <a:prstGeom prst="rect">
            <a:avLst/>
          </a:prstGeom>
        </p:spPr>
        <p:txBody>
          <a:bodyPr/>
          <a:lstStyle>
            <a:lvl1pPr>
              <a:defRPr sz="7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1pPr>
          </a:lstStyle>
          <a:p>
            <a:pPr/>
            <a:r>
              <a:t>Which of the following could be an alkene?</a:t>
            </a:r>
          </a:p>
        </p:txBody>
      </p:sp>
      <p:sp>
        <p:nvSpPr>
          <p:cNvPr id="469" name="CnH2n+2O…"/>
          <p:cNvSpPr txBox="1"/>
          <p:nvPr>
            <p:ph type="body" sz="quarter" idx="1"/>
          </p:nvPr>
        </p:nvSpPr>
        <p:spPr>
          <a:xfrm>
            <a:off x="3976687" y="4452540"/>
            <a:ext cx="8233173" cy="8093077"/>
          </a:xfrm>
          <a:prstGeom prst="rect">
            <a:avLst/>
          </a:prstGeom>
        </p:spPr>
        <p:txBody>
          <a:bodyPr/>
          <a:lstStyle/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C</a:t>
            </a:r>
            <a:r>
              <a:rPr baseline="-5999"/>
              <a:t>n</a:t>
            </a:r>
            <a:r>
              <a:t>H</a:t>
            </a:r>
            <a:r>
              <a:rPr baseline="-16133"/>
              <a:t>2n+2</a:t>
            </a:r>
            <a:r>
              <a:t>O</a:t>
            </a:r>
            <a:endParaRPr baseline="-16133"/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C</a:t>
            </a:r>
            <a:r>
              <a:rPr baseline="-5999"/>
              <a:t>n</a:t>
            </a:r>
            <a:r>
              <a:t>H</a:t>
            </a:r>
            <a:r>
              <a:rPr baseline="-16133"/>
              <a:t>2n+2</a:t>
            </a:r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C</a:t>
            </a:r>
            <a:r>
              <a:rPr baseline="-5999"/>
              <a:t>n</a:t>
            </a:r>
            <a:r>
              <a:t>H</a:t>
            </a:r>
            <a:r>
              <a:rPr baseline="-16133"/>
              <a:t>2n</a:t>
            </a:r>
            <a:endParaRPr baseline="-16133"/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C</a:t>
            </a:r>
            <a:r>
              <a:rPr baseline="-5999"/>
              <a:t>n</a:t>
            </a:r>
            <a:r>
              <a:t>H</a:t>
            </a:r>
            <a:r>
              <a:rPr baseline="-16133"/>
              <a:t>2n-2</a:t>
            </a:r>
            <a:endParaRPr baseline="-16133"/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none of these</a:t>
            </a:r>
          </a:p>
        </p:txBody>
      </p:sp>
      <p:sp>
        <p:nvSpPr>
          <p:cNvPr id="47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71" name="Enter your response on…"/>
          <p:cNvSpPr txBox="1"/>
          <p:nvPr/>
        </p:nvSpPr>
        <p:spPr>
          <a:xfrm>
            <a:off x="4298347" y="15180468"/>
            <a:ext cx="5436313" cy="1232298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marL="63500" marR="63500" algn="ctr" defTabSz="1428750">
              <a:defRPr b="1"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Enter your response on</a:t>
            </a:r>
          </a:p>
          <a:p>
            <a:pPr marL="63500" marR="63500" algn="ctr" defTabSz="1428750">
              <a:defRPr b="1"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your iClicker now!</a:t>
            </a:r>
          </a:p>
        </p:txBody>
      </p:sp>
      <p:sp>
        <p:nvSpPr>
          <p:cNvPr id="472" name="Answer = C, CnH2n…"/>
          <p:cNvSpPr txBox="1"/>
          <p:nvPr/>
        </p:nvSpPr>
        <p:spPr>
          <a:xfrm>
            <a:off x="16823594" y="16644937"/>
            <a:ext cx="8643939" cy="3173426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63500" marR="63500" algn="ctr" defTabSz="1428750">
              <a:defRPr b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C</a:t>
            </a:r>
            <a:r>
              <a:t>,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C</a:t>
            </a:r>
            <a:r>
              <a:rPr baseline="-5999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n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H</a:t>
            </a:r>
            <a:r>
              <a:rPr baseline="-5999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2n</a:t>
            </a: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Alkenes have a double bond between two carbons,</a:t>
            </a: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no oxygen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19785 -0.214844" origin="layout" pathEditMode="relative">
                                      <p:cBhvr>
                                        <p:cTn id="6" dur="100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68458 -1.000000" origin="layout" pathEditMode="relative">
                                      <p:cBhvr>
                                        <p:cTn id="13" dur="500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71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A sample of gas has a volume of 222 mL at 695 mm Hg and 0 °C.  What would be the volume of this same sample of gas if it were measured at 333 mm Hg and 0 °C?"/>
          <p:cNvSpPr txBox="1"/>
          <p:nvPr>
            <p:ph type="title"/>
          </p:nvPr>
        </p:nvSpPr>
        <p:spPr>
          <a:xfrm>
            <a:off x="3780234" y="-979091"/>
            <a:ext cx="15841266" cy="6457951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1pPr>
          </a:lstStyle>
          <a:p>
            <a:pPr>
              <a:defRPr sz="8600"/>
            </a:pPr>
            <a:r>
              <a:rPr sz="6000"/>
              <a:t>A sample of gas has a volume of 222 mL at 695 mm Hg and 0 °C.  What would be the volume of this same sample of gas if it were measured at 333 mm Hg and 0 °C?</a:t>
            </a:r>
          </a:p>
        </p:txBody>
      </p:sp>
      <p:sp>
        <p:nvSpPr>
          <p:cNvPr id="475" name="894 mL…"/>
          <p:cNvSpPr txBox="1"/>
          <p:nvPr>
            <p:ph type="body" sz="quarter" idx="1"/>
          </p:nvPr>
        </p:nvSpPr>
        <p:spPr>
          <a:xfrm>
            <a:off x="3905250" y="4550172"/>
            <a:ext cx="8233172" cy="7254876"/>
          </a:xfrm>
          <a:prstGeom prst="rect">
            <a:avLst/>
          </a:prstGeom>
        </p:spPr>
        <p:txBody>
          <a:bodyPr/>
          <a:lstStyle/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894 mL</a:t>
            </a:r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463 mL</a:t>
            </a:r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657 mL</a:t>
            </a:r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359 mL</a:t>
            </a:r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-155 mL</a:t>
            </a:r>
          </a:p>
        </p:txBody>
      </p:sp>
      <p:sp>
        <p:nvSpPr>
          <p:cNvPr id="47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77" name="Answer = B, 463 mL…"/>
          <p:cNvSpPr txBox="1"/>
          <p:nvPr/>
        </p:nvSpPr>
        <p:spPr>
          <a:xfrm>
            <a:off x="10965719" y="14555390"/>
            <a:ext cx="13966033" cy="6221426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63500" marR="63500" algn="ctr" defTabSz="1428750">
              <a:defRPr b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B</a:t>
            </a:r>
            <a:r>
              <a:t>,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463 mL</a:t>
            </a:r>
            <a:endParaRPr baseline="30666"/>
          </a:p>
          <a:p>
            <a:pPr marL="63500" marR="63500" algn="ctr" defTabSz="1428750">
              <a:defRPr b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baseline="30666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Can use "combined gas law",</a:t>
            </a:r>
          </a:p>
          <a:p>
            <a:pPr marL="63500" marR="63500" algn="ctr" defTabSz="1428750">
              <a:defRPr i="1" sz="4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P</a:t>
            </a:r>
            <a:r>
              <a:rPr baseline="-5999"/>
              <a:t>1</a:t>
            </a:r>
            <a:r>
              <a:t>V</a:t>
            </a:r>
            <a:r>
              <a:rPr baseline="-5999"/>
              <a:t>1</a:t>
            </a:r>
            <a:r>
              <a:t>/T</a:t>
            </a:r>
            <a:r>
              <a:rPr baseline="-5999"/>
              <a:t>1</a:t>
            </a:r>
            <a:r>
              <a:t> = P</a:t>
            </a:r>
            <a:r>
              <a:rPr baseline="-5999"/>
              <a:t>2</a:t>
            </a:r>
            <a:r>
              <a:t>V</a:t>
            </a:r>
            <a:r>
              <a:rPr baseline="-5999"/>
              <a:t>2</a:t>
            </a:r>
            <a:r>
              <a:t>/T</a:t>
            </a:r>
            <a:r>
              <a:rPr baseline="-5999"/>
              <a:t>2</a:t>
            </a: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convert T to Kelvin (or just cancel! :), solve for V</a:t>
            </a:r>
            <a:r>
              <a:rPr baseline="-5999"/>
              <a:t>2</a:t>
            </a:r>
            <a:r>
              <a:t>:</a:t>
            </a: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marL="63500" marR="63500" algn="ctr" defTabSz="1428750">
              <a:defRPr i="1" sz="4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V</a:t>
            </a:r>
            <a:r>
              <a:rPr baseline="-5999"/>
              <a:t>2</a:t>
            </a:r>
            <a:r>
              <a:t> = P</a:t>
            </a:r>
            <a:r>
              <a:rPr baseline="-5999"/>
              <a:t>1</a:t>
            </a:r>
            <a:r>
              <a:t>V</a:t>
            </a:r>
            <a:r>
              <a:rPr baseline="-5999"/>
              <a:t>1</a:t>
            </a:r>
            <a:r>
              <a:t>T</a:t>
            </a:r>
            <a:r>
              <a:rPr baseline="-5999"/>
              <a:t>2</a:t>
            </a:r>
            <a:r>
              <a:t>/P</a:t>
            </a:r>
            <a:r>
              <a:rPr baseline="-5999"/>
              <a:t>2</a:t>
            </a:r>
            <a:r>
              <a:t>T</a:t>
            </a:r>
            <a:r>
              <a:rPr baseline="-5999"/>
              <a:t>1</a:t>
            </a:r>
            <a:endParaRPr baseline="-5999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V</a:t>
            </a:r>
            <a:r>
              <a:rPr baseline="-5999"/>
              <a:t>2</a:t>
            </a:r>
            <a:r>
              <a:t> =695 mm Hg*222 mL * 273 K / 333 mm Hg * 273 K</a:t>
            </a:r>
          </a:p>
          <a:p>
            <a:pPr marL="63500" marR="63500" algn="ctr" defTabSz="1428750">
              <a:defRPr i="1" sz="4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V</a:t>
            </a:r>
            <a:r>
              <a:rPr baseline="-5999"/>
              <a:t>2</a:t>
            </a:r>
            <a:r>
              <a:t> = 463 mL</a:t>
            </a:r>
          </a:p>
        </p:txBody>
      </p:sp>
      <p:sp>
        <p:nvSpPr>
          <p:cNvPr id="478" name="Enter your response on…"/>
          <p:cNvSpPr txBox="1"/>
          <p:nvPr/>
        </p:nvSpPr>
        <p:spPr>
          <a:xfrm>
            <a:off x="3798285" y="15037593"/>
            <a:ext cx="5436312" cy="1232298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marL="63500" marR="63500" algn="ctr" defTabSz="1428750">
              <a:defRPr b="1"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Enter your response on</a:t>
            </a:r>
          </a:p>
          <a:p>
            <a:pPr marL="63500" marR="63500" algn="ctr" defTabSz="1428750">
              <a:defRPr b="1"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your iClicker now!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06583 -0.263021" origin="layout" pathEditMode="relative">
                                      <p:cBhvr>
                                        <p:cTn id="6" dur="75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28175 -0.503906" origin="layout" pathEditMode="relative">
                                      <p:cBhvr>
                                        <p:cTn id="13" dur="50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78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as density: Which has the greatest density at 25 °C and 1.00 atm pressure?"/>
          <p:cNvSpPr txBox="1"/>
          <p:nvPr>
            <p:ph type="title"/>
          </p:nvPr>
        </p:nvSpPr>
        <p:spPr>
          <a:xfrm>
            <a:off x="3958828" y="517525"/>
            <a:ext cx="16466344" cy="3597276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1pPr>
          </a:lstStyle>
          <a:p>
            <a:pPr/>
            <a:r>
              <a:t>Gas density: Which has the greatest density at 25 °C and 1.00 atm pressure?	</a:t>
            </a:r>
          </a:p>
        </p:txBody>
      </p:sp>
      <p:sp>
        <p:nvSpPr>
          <p:cNvPr id="481" name="O2  32 g/mol…"/>
          <p:cNvSpPr txBox="1"/>
          <p:nvPr>
            <p:ph type="body" sz="half" idx="1"/>
          </p:nvPr>
        </p:nvSpPr>
        <p:spPr>
          <a:xfrm>
            <a:off x="3958828" y="4107656"/>
            <a:ext cx="8233172" cy="9261477"/>
          </a:xfrm>
          <a:prstGeom prst="rect">
            <a:avLst/>
          </a:prstGeom>
        </p:spPr>
        <p:txBody>
          <a:bodyPr/>
          <a:lstStyle/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O</a:t>
            </a:r>
            <a:r>
              <a:rPr baseline="-16133"/>
              <a:t>2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	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	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32 g/mol</a:t>
            </a:r>
            <a:endParaRPr baseline="-16133"/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N</a:t>
            </a:r>
            <a:r>
              <a:rPr baseline="-16133"/>
              <a:t>2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	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	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28 g/mol</a:t>
            </a:r>
            <a:endParaRPr baseline="-16133"/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H</a:t>
            </a:r>
            <a:r>
              <a:rPr baseline="-16133"/>
              <a:t>2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	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	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2 g/mol</a:t>
            </a:r>
            <a:endParaRPr baseline="-16133"/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CO</a:t>
            </a:r>
            <a:r>
              <a:rPr baseline="-16133"/>
              <a:t>2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	44 g/mol</a:t>
            </a:r>
            <a:endParaRPr baseline="-16133"/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Xe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	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	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131 g/mol</a:t>
            </a:r>
          </a:p>
        </p:txBody>
      </p:sp>
      <p:sp>
        <p:nvSpPr>
          <p:cNvPr id="48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83" name="Answer = E, Xe…"/>
          <p:cNvSpPr txBox="1"/>
          <p:nvPr/>
        </p:nvSpPr>
        <p:spPr>
          <a:xfrm>
            <a:off x="11483641" y="14198203"/>
            <a:ext cx="9715501" cy="7440626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63500" marR="63500" algn="ctr" defTabSz="1428750">
              <a:defRPr b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E</a:t>
            </a:r>
            <a:r>
              <a:t>,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Xe</a:t>
            </a:r>
            <a:endParaRPr baseline="30666"/>
          </a:p>
          <a:p>
            <a:pPr marL="63500" marR="63500" algn="ctr" defTabSz="1428750">
              <a:defRPr b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baseline="30666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PM = dRT</a:t>
            </a:r>
            <a:r>
              <a:t>, or</a:t>
            </a: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Molar mass (M) proportional </a:t>
            </a: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to density (d),</a:t>
            </a: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largest M, largest d (at same T and P)</a:t>
            </a: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marL="63500" marR="63500" algn="ctr" defTabSz="1428750">
              <a:defRPr i="1" sz="4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Largest M = Xe,</a:t>
            </a:r>
          </a:p>
          <a:p>
            <a:pPr marL="63500" marR="63500" algn="ctr" defTabSz="1428750">
              <a:defRPr i="1" sz="4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Xe has greatest density!</a:t>
            </a:r>
          </a:p>
          <a:p>
            <a:pPr marL="63500" marR="63500" algn="ctr" defTabSz="1428750">
              <a:defRPr i="1" sz="4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PM = dRT also used to find molar mass of unknown gas (d = g/L)</a:t>
            </a:r>
          </a:p>
        </p:txBody>
      </p:sp>
      <p:sp>
        <p:nvSpPr>
          <p:cNvPr id="484" name="Enter your response on…"/>
          <p:cNvSpPr txBox="1"/>
          <p:nvPr/>
        </p:nvSpPr>
        <p:spPr>
          <a:xfrm>
            <a:off x="4530519" y="15037593"/>
            <a:ext cx="5436312" cy="1232298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marL="63500" marR="63500" algn="ctr" defTabSz="1428750">
              <a:defRPr b="1"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Enter your response on</a:t>
            </a:r>
          </a:p>
          <a:p>
            <a:pPr marL="63500" marR="63500" algn="ctr" defTabSz="1428750">
              <a:defRPr b="1"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your iClicker now!</a:t>
            </a:r>
          </a:p>
        </p:txBody>
      </p:sp>
      <p:sp>
        <p:nvSpPr>
          <p:cNvPr id="485" name="Rectangle"/>
          <p:cNvSpPr/>
          <p:nvPr/>
        </p:nvSpPr>
        <p:spPr>
          <a:xfrm>
            <a:off x="7423546" y="3982640"/>
            <a:ext cx="3893345" cy="6143626"/>
          </a:xfrm>
          <a:prstGeom prst="rect">
            <a:avLst/>
          </a:prstGeom>
          <a:solidFill>
            <a:srgbClr val="FFFFFF"/>
          </a:solidFill>
        </p:spPr>
        <p:txBody>
          <a:bodyPr lIns="71437" tIns="71437" rIns="71437" bIns="71437" anchor="ctr"/>
          <a:lstStyle/>
          <a:p>
            <a:pPr marL="81280" marR="81280" defTabSz="1821656">
              <a:defRPr sz="3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17587 -0.264323" origin="layout" pathEditMode="relative">
                                      <p:cBhvr>
                                        <p:cTn id="6" dur="75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08790 -0.638021" origin="layout" pathEditMode="relative">
                                      <p:cBhvr>
                                        <p:cTn id="13" dur="5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Class="exit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84" grpId="2"/>
      <p:bldP build="whole" bldLvl="1" animBg="1" rev="0" advAuto="0" spid="485" grpId="4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Under what conditions will the ideal gas law be least effective?"/>
          <p:cNvSpPr txBox="1"/>
          <p:nvPr>
            <p:ph type="title"/>
          </p:nvPr>
        </p:nvSpPr>
        <p:spPr>
          <a:xfrm>
            <a:off x="3958828" y="517525"/>
            <a:ext cx="16466344" cy="3597276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1pPr>
          </a:lstStyle>
          <a:p>
            <a:pPr/>
            <a:r>
              <a:t>Under what conditions will the ideal gas law be least effective?	</a:t>
            </a:r>
          </a:p>
        </p:txBody>
      </p:sp>
      <p:sp>
        <p:nvSpPr>
          <p:cNvPr id="488" name="high temperature and high pressure…"/>
          <p:cNvSpPr txBox="1"/>
          <p:nvPr>
            <p:ph type="body" sz="half" idx="1"/>
          </p:nvPr>
        </p:nvSpPr>
        <p:spPr>
          <a:xfrm>
            <a:off x="3958828" y="4103886"/>
            <a:ext cx="14144626" cy="9269016"/>
          </a:xfrm>
          <a:prstGeom prst="rect">
            <a:avLst/>
          </a:prstGeom>
        </p:spPr>
        <p:txBody>
          <a:bodyPr/>
          <a:lstStyle/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high temperature and high pressure</a:t>
            </a:r>
            <a:endParaRPr>
              <a:solidFill>
                <a:srgbClr val="FF2600"/>
              </a:solidFill>
              <a:uFill>
                <a:solidFill>
                  <a:srgbClr val="FF2600"/>
                </a:solidFill>
              </a:uFill>
            </a:endParaRPr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high temperature and low pressure</a:t>
            </a:r>
            <a:endParaRPr baseline="-16133"/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low temperature and high pressure</a:t>
            </a:r>
            <a:endParaRPr baseline="-16133"/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low temperature and low pressure</a:t>
            </a:r>
            <a:endParaRPr baseline="-16133"/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it works all the time</a:t>
            </a:r>
          </a:p>
        </p:txBody>
      </p:sp>
      <p:sp>
        <p:nvSpPr>
          <p:cNvPr id="48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90" name="Answer = C, low temperature and high pressure…"/>
          <p:cNvSpPr txBox="1"/>
          <p:nvPr/>
        </p:nvSpPr>
        <p:spPr>
          <a:xfrm>
            <a:off x="11483641" y="14198203"/>
            <a:ext cx="9715501" cy="3173426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63500" marR="63500" algn="ctr" defTabSz="1428750">
              <a:defRPr b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C</a:t>
            </a:r>
            <a:r>
              <a:t>,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low temperature and high pressure</a:t>
            </a:r>
            <a:endParaRPr baseline="30666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Use Van Der Waals equation under non-ideal gas conditions</a:t>
            </a:r>
          </a:p>
        </p:txBody>
      </p:sp>
      <p:sp>
        <p:nvSpPr>
          <p:cNvPr id="491" name="Enter your response on…"/>
          <p:cNvSpPr txBox="1"/>
          <p:nvPr/>
        </p:nvSpPr>
        <p:spPr>
          <a:xfrm>
            <a:off x="4530519" y="15037593"/>
            <a:ext cx="5436312" cy="1232298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marL="63500" marR="63500" algn="ctr" defTabSz="1428750">
              <a:defRPr b="1"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Enter your response on</a:t>
            </a:r>
          </a:p>
          <a:p>
            <a:pPr marL="63500" marR="63500" algn="ctr" defTabSz="1428750">
              <a:defRPr b="1"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your iClicker now!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17587 -0.264323" origin="layout" pathEditMode="relative">
                                      <p:cBhvr>
                                        <p:cTn id="6" dur="75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21974 -0.329427" origin="layout" pathEditMode="relative">
                                      <p:cBhvr>
                                        <p:cTn id="13" dur="5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91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crystal lattice picture" descr="crystal lattice pictur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77937" y="2553890"/>
            <a:ext cx="7322345" cy="6643689"/>
          </a:xfrm>
          <a:prstGeom prst="rect">
            <a:avLst/>
          </a:prstGeom>
          <a:ln w="12700"/>
        </p:spPr>
      </p:pic>
      <p:pic>
        <p:nvPicPr>
          <p:cNvPr id="494" name="crystal lattice picture" descr="crystal lattice pictur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387300" y="13310790"/>
            <a:ext cx="6469172" cy="6393657"/>
          </a:xfrm>
          <a:prstGeom prst="rect">
            <a:avLst/>
          </a:prstGeom>
          <a:ln w="12700"/>
        </p:spPr>
      </p:pic>
      <p:sp>
        <p:nvSpPr>
          <p:cNvPr id="495" name="In the diagram for NaCl, the smaller blue atoms are Na and the larger green atoms are Cl.  How many nearest neighbors of Cl does each Na have?"/>
          <p:cNvSpPr txBox="1"/>
          <p:nvPr>
            <p:ph type="title"/>
          </p:nvPr>
        </p:nvSpPr>
        <p:spPr>
          <a:xfrm>
            <a:off x="3226593" y="53181"/>
            <a:ext cx="16466345" cy="3597276"/>
          </a:xfrm>
          <a:prstGeom prst="rect">
            <a:avLst/>
          </a:prstGeom>
        </p:spPr>
        <p:txBody>
          <a:bodyPr/>
          <a:lstStyle>
            <a:lvl1pPr>
              <a:defRPr sz="5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1pPr>
          </a:lstStyle>
          <a:p>
            <a:pPr/>
            <a:r>
              <a:t>In the diagram for NaCl, the smaller blue atoms are Na and the larger green atoms are Cl.  How many nearest neighbors of Cl does each Na have?	</a:t>
            </a:r>
          </a:p>
        </p:txBody>
      </p:sp>
      <p:sp>
        <p:nvSpPr>
          <p:cNvPr id="496" name="8…"/>
          <p:cNvSpPr txBox="1"/>
          <p:nvPr>
            <p:ph type="body" sz="half" idx="1"/>
          </p:nvPr>
        </p:nvSpPr>
        <p:spPr>
          <a:xfrm>
            <a:off x="3601640" y="3318073"/>
            <a:ext cx="14144626" cy="9269017"/>
          </a:xfrm>
          <a:prstGeom prst="rect">
            <a:avLst/>
          </a:prstGeom>
        </p:spPr>
        <p:txBody>
          <a:bodyPr/>
          <a:lstStyle/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8</a:t>
            </a:r>
            <a:endParaRPr>
              <a:solidFill>
                <a:srgbClr val="FF2600"/>
              </a:solidFill>
              <a:uFill>
                <a:solidFill>
                  <a:srgbClr val="FF2600"/>
                </a:solidFill>
              </a:uFill>
            </a:endParaRPr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6</a:t>
            </a:r>
            <a:endParaRPr baseline="-16133"/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4</a:t>
            </a:r>
            <a:endParaRPr baseline="-16133"/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2</a:t>
            </a:r>
            <a:endParaRPr baseline="-16133"/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1</a:t>
            </a:r>
          </a:p>
        </p:txBody>
      </p:sp>
      <p:sp>
        <p:nvSpPr>
          <p:cNvPr id="49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98" name="Answer = B, 6…"/>
          <p:cNvSpPr txBox="1"/>
          <p:nvPr/>
        </p:nvSpPr>
        <p:spPr>
          <a:xfrm>
            <a:off x="11483641" y="14198203"/>
            <a:ext cx="6965157" cy="3173426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63500" marR="63500" algn="ctr" defTabSz="1428750">
              <a:defRPr b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B</a:t>
            </a:r>
            <a:r>
              <a:t>,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6</a:t>
            </a:r>
            <a:endParaRPr baseline="30666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6 Cl atoms "surround" each Na in an "octahedral" environment</a:t>
            </a:r>
          </a:p>
        </p:txBody>
      </p:sp>
      <p:sp>
        <p:nvSpPr>
          <p:cNvPr id="499" name="Enter your response on…"/>
          <p:cNvSpPr txBox="1"/>
          <p:nvPr/>
        </p:nvSpPr>
        <p:spPr>
          <a:xfrm>
            <a:off x="4530519" y="15037593"/>
            <a:ext cx="5436312" cy="1232298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marL="63500" marR="63500" algn="ctr" defTabSz="1428750">
              <a:defRPr b="1"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Enter your response on</a:t>
            </a:r>
          </a:p>
          <a:p>
            <a:pPr marL="63500" marR="63500" algn="ctr" defTabSz="1428750">
              <a:defRPr b="1"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your iClicker now!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17587 -0.264323" origin="layout" pathEditMode="relative">
                                      <p:cBhvr>
                                        <p:cTn id="6" dur="75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109862 -0.298177" origin="layout" pathEditMode="relative">
                                      <p:cBhvr>
                                        <p:cTn id="13" dur="5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path" nodeType="after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745082 -0.421947" origin="layout" pathEditMode="relative">
                                      <p:cBhvr>
                                        <p:cTn id="16" dur="10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mph" nodeType="withEffect" presetSubtype="0" presetID="6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00" fill="hold"/>
                                        <p:tgtEl>
                                          <p:spTgt spid="494"/>
                                        </p:tgtEl>
                                      </p:cBhvr>
                                      <p:by x="65704" y="65704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94" grpId="5"/>
      <p:bldP build="whole" bldLvl="1" animBg="1" rev="0" advAuto="0" spid="499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Which water-based solution is expected to have the higher boiling point?"/>
          <p:cNvSpPr txBox="1"/>
          <p:nvPr>
            <p:ph type="title"/>
          </p:nvPr>
        </p:nvSpPr>
        <p:spPr>
          <a:xfrm>
            <a:off x="3423046" y="-213916"/>
            <a:ext cx="16466345" cy="3641726"/>
          </a:xfrm>
          <a:prstGeom prst="rect">
            <a:avLst/>
          </a:prstGeom>
        </p:spPr>
        <p:txBody>
          <a:bodyPr/>
          <a:lstStyle>
            <a:lvl1pPr>
              <a:defRPr sz="7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1pPr>
          </a:lstStyle>
          <a:p>
            <a:pPr/>
            <a:r>
              <a:t>Which water-based solution is expected to have the higher boiling point?</a:t>
            </a:r>
          </a:p>
        </p:txBody>
      </p:sp>
      <p:sp>
        <p:nvSpPr>
          <p:cNvPr id="502" name="Answer = A, 0.10 m NaCl…"/>
          <p:cNvSpPr txBox="1"/>
          <p:nvPr/>
        </p:nvSpPr>
        <p:spPr>
          <a:xfrm>
            <a:off x="9590547" y="15037593"/>
            <a:ext cx="13966033" cy="6221426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63500" marR="63500" algn="ctr" defTabSz="1428750">
              <a:defRPr b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</a:t>
            </a:r>
            <a:r>
              <a:t>,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0.10 m NaCl</a:t>
            </a:r>
            <a:endParaRPr baseline="30666"/>
          </a:p>
          <a:p>
            <a:pPr marL="63500" marR="63500" algn="ctr" defTabSz="1428750">
              <a:defRPr b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baseline="30666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∆T = k</a:t>
            </a:r>
            <a:r>
              <a:rPr baseline="-5999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bp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m i</a:t>
            </a:r>
            <a:endParaRPr>
              <a:solidFill>
                <a:srgbClr val="FF2600"/>
              </a:solidFill>
              <a:uFill>
                <a:solidFill>
                  <a:srgbClr val="FF2600"/>
                </a:solidFill>
              </a:uFill>
            </a:endParaRPr>
          </a:p>
          <a:p>
            <a:pPr marL="63500" marR="63500" algn="ctr" defTabSz="1428750">
              <a:defRPr i="1" sz="4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i = 1 (sugar), i = 2 (NaCl, theoretical value)</a:t>
            </a: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>
                <a:uFill>
                  <a:solidFill>
                    <a:srgbClr val="FF2600"/>
                  </a:solidFill>
                </a:uFill>
              </a:rPr>
              <a:t>Both have same k (H</a:t>
            </a:r>
            <a:r>
              <a:rPr baseline="-5999">
                <a:uFill>
                  <a:solidFill>
                    <a:srgbClr val="FF2600"/>
                  </a:solidFill>
                </a:uFill>
              </a:rPr>
              <a:t>2</a:t>
            </a:r>
            <a:r>
              <a:rPr>
                <a:uFill>
                  <a:solidFill>
                    <a:srgbClr val="FF2600"/>
                  </a:solidFill>
                </a:uFill>
              </a:rPr>
              <a:t>O), so</a:t>
            </a:r>
            <a:endParaRPr>
              <a:uFill>
                <a:solidFill>
                  <a:srgbClr val="FF2600"/>
                </a:solidFill>
              </a:uFill>
            </a:endParaRPr>
          </a:p>
          <a:p>
            <a:pPr marL="63500" marR="63500" algn="ctr" defTabSz="1428750">
              <a:defRPr i="1" sz="4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∆T α m*i</a:t>
            </a: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>
                <a:uFill>
                  <a:solidFill>
                    <a:srgbClr val="FF2600"/>
                  </a:solidFill>
                </a:uFill>
              </a:rPr>
              <a:t>∆T α 0.10 m*2 = 0.20 (NaCl)</a:t>
            </a:r>
            <a:endParaRPr>
              <a:uFill>
                <a:solidFill>
                  <a:srgbClr val="FF2600"/>
                </a:solidFill>
              </a:uFill>
            </a:endParaRP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>
                <a:uFill>
                  <a:solidFill>
                    <a:srgbClr val="FF2600"/>
                  </a:solidFill>
                </a:uFill>
              </a:rPr>
              <a:t>∆T α 0.15 m*1 = 0.15 (sugar)</a:t>
            </a:r>
            <a:endParaRPr>
              <a:uFill>
                <a:solidFill>
                  <a:srgbClr val="FF2600"/>
                </a:solidFill>
              </a:uFill>
            </a:endParaRP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>
              <a:uFill>
                <a:solidFill>
                  <a:srgbClr val="FF2600"/>
                </a:solidFill>
              </a:uFill>
            </a:endParaRPr>
          </a:p>
          <a:p>
            <a:pPr marL="63500" marR="63500" algn="ctr" defTabSz="1428750">
              <a:defRPr i="1" sz="4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NaCl larger, higher boiling point</a:t>
            </a:r>
          </a:p>
        </p:txBody>
      </p:sp>
      <p:sp>
        <p:nvSpPr>
          <p:cNvPr id="503" name="0.10 molal NaCl…"/>
          <p:cNvSpPr txBox="1"/>
          <p:nvPr>
            <p:ph type="body" sz="quarter" idx="1"/>
          </p:nvPr>
        </p:nvSpPr>
        <p:spPr>
          <a:xfrm>
            <a:off x="3423046" y="2763440"/>
            <a:ext cx="8626079" cy="6036470"/>
          </a:xfrm>
          <a:prstGeom prst="rect">
            <a:avLst/>
          </a:prstGeom>
        </p:spPr>
        <p:txBody>
          <a:bodyPr/>
          <a:lstStyle/>
          <a:p>
            <a:pPr marL="894079" indent="-853439">
              <a:buClr>
                <a:srgbClr val="000000"/>
              </a:buClr>
              <a:buFont typeface="Arial"/>
              <a:buAutoNum type="alphaUcPeriod" startAt="1"/>
              <a:defRPr sz="7000"/>
            </a:pPr>
            <a:r>
              <a:t>0.10 molal NaCl</a:t>
            </a:r>
          </a:p>
          <a:p>
            <a:pPr marL="894079" indent="-853439">
              <a:buClr>
                <a:srgbClr val="000000"/>
              </a:buClr>
              <a:buFont typeface="Arial"/>
              <a:buAutoNum type="alphaUcPeriod" startAt="1"/>
              <a:defRPr sz="7000"/>
            </a:pPr>
            <a:r>
              <a:t>0.15 molal sugar</a:t>
            </a:r>
          </a:p>
          <a:p>
            <a:pPr marL="894079" indent="-853439">
              <a:buClr>
                <a:srgbClr val="000000"/>
              </a:buClr>
              <a:buFont typeface="Arial"/>
              <a:buAutoNum type="alphaUcPeriod" startAt="1"/>
              <a:defRPr sz="7000"/>
            </a:pPr>
            <a:r>
              <a:t>both the same</a:t>
            </a:r>
          </a:p>
          <a:p>
            <a:pPr marL="894079" indent="-853439">
              <a:buClr>
                <a:srgbClr val="000000"/>
              </a:buClr>
              <a:buFont typeface="Arial"/>
              <a:buAutoNum type="alphaUcPeriod" startAt="1"/>
              <a:defRPr sz="7000"/>
            </a:pPr>
            <a:r>
              <a:t>not enough information</a:t>
            </a:r>
          </a:p>
        </p:txBody>
      </p:sp>
      <p:sp>
        <p:nvSpPr>
          <p:cNvPr id="50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505" name="Enter your response on…"/>
          <p:cNvSpPr txBox="1"/>
          <p:nvPr/>
        </p:nvSpPr>
        <p:spPr>
          <a:xfrm>
            <a:off x="4530519" y="15037593"/>
            <a:ext cx="5436312" cy="1232298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marL="63500" marR="63500" algn="ctr" defTabSz="1428750">
              <a:defRPr b="1"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Enter your response on</a:t>
            </a:r>
          </a:p>
          <a:p>
            <a:pPr marL="63500" marR="63500" algn="ctr" defTabSz="1428750">
              <a:defRPr b="1"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your iClicker now!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16855 -0.239583" origin="layout" pathEditMode="relative">
                                      <p:cBhvr>
                                        <p:cTn id="6" dur="75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54933 -0.593750" origin="layout" pathEditMode="relative">
                                      <p:cBhvr>
                                        <p:cTn id="13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05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Answer = C, 122 g/mol…"/>
          <p:cNvSpPr txBox="1"/>
          <p:nvPr/>
        </p:nvSpPr>
        <p:spPr>
          <a:xfrm>
            <a:off x="9572688" y="14269640"/>
            <a:ext cx="13966032" cy="5611826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63500" marR="63500" algn="ctr" defTabSz="1428750">
              <a:defRPr b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C</a:t>
            </a:r>
            <a:r>
              <a:t>,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122 g/mol</a:t>
            </a:r>
            <a:endParaRPr baseline="30666"/>
          </a:p>
          <a:p>
            <a:pPr marL="63500" marR="63500" algn="ctr" defTabSz="1428750">
              <a:defRPr b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baseline="30666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solution = erythritol (solute) + water (solvent)</a:t>
            </a: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baseline="30666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Use: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 ∆T = k</a:t>
            </a:r>
            <a:r>
              <a:rPr baseline="-5999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fp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m i,</a:t>
            </a:r>
            <a:r>
              <a:t>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solve for m</a:t>
            </a:r>
            <a:r>
              <a:t> (i = 1)</a:t>
            </a: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m = ∆T/k</a:t>
            </a:r>
            <a:r>
              <a:rPr baseline="-5999"/>
              <a:t>fp</a:t>
            </a:r>
            <a:r>
              <a:t> = -0.762°C/-1.86 °C/m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0.410 m</a:t>
            </a: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(0.410 mol / kg H</a:t>
            </a:r>
            <a:r>
              <a:rPr baseline="-5999"/>
              <a:t>2</a:t>
            </a:r>
            <a:r>
              <a:t>O) * 0.0500 kg H</a:t>
            </a:r>
            <a:r>
              <a:rPr baseline="-5999"/>
              <a:t>2</a:t>
            </a:r>
            <a:r>
              <a:t>O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0.0205 mol</a:t>
            </a: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2.50 g / 0.0205 mol erythritol=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122 g/mol</a:t>
            </a:r>
          </a:p>
        </p:txBody>
      </p:sp>
      <p:sp>
        <p:nvSpPr>
          <p:cNvPr id="508" name="Erythritol occurs naturally in algae and fungi.  A solution of 2.50 g of erythritol in 50.0 g of water freezes at -0.762 °C. What is the molar mass of the compound? (kfp(H2O) = -1.86 °C/m)"/>
          <p:cNvSpPr txBox="1"/>
          <p:nvPr>
            <p:ph type="title"/>
          </p:nvPr>
        </p:nvSpPr>
        <p:spPr>
          <a:xfrm>
            <a:off x="3333750" y="-1518047"/>
            <a:ext cx="16466344" cy="7447360"/>
          </a:xfrm>
          <a:prstGeom prst="rect">
            <a:avLst/>
          </a:prstGeom>
        </p:spPr>
        <p:txBody>
          <a:bodyPr/>
          <a:lstStyle/>
          <a:p>
            <a:pPr>
              <a:defRPr sz="5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Erythritol occurs naturally in algae and fungi.  A solution of 2.50 g of erythritol in 50.0 g of water freezes at -0.762 °C. What is the molar mass of the compound? (k</a:t>
            </a:r>
            <a:r>
              <a:rPr baseline="-17692"/>
              <a:t>fp</a:t>
            </a:r>
            <a:r>
              <a:t>(H</a:t>
            </a:r>
            <a:r>
              <a:rPr baseline="-5999"/>
              <a:t>2</a:t>
            </a:r>
            <a:r>
              <a:t>O) = -1.86 °C/m)</a:t>
            </a:r>
          </a:p>
        </p:txBody>
      </p:sp>
      <p:sp>
        <p:nvSpPr>
          <p:cNvPr id="509" name="26.9 g/mol…"/>
          <p:cNvSpPr txBox="1"/>
          <p:nvPr>
            <p:ph type="body" sz="quarter" idx="1"/>
          </p:nvPr>
        </p:nvSpPr>
        <p:spPr>
          <a:xfrm>
            <a:off x="3548062" y="4161234"/>
            <a:ext cx="8233173" cy="5786438"/>
          </a:xfrm>
          <a:prstGeom prst="rect">
            <a:avLst/>
          </a:prstGeom>
        </p:spPr>
        <p:txBody>
          <a:bodyPr/>
          <a:lstStyle/>
          <a:p>
            <a:pPr marL="874829" indent="-834189">
              <a:buClr>
                <a:srgbClr val="000000"/>
              </a:buClr>
              <a:buFont typeface="Arial"/>
              <a:buAutoNum type="alphaUcPeriod" startAt="1"/>
              <a:defRPr sz="5200"/>
            </a:pPr>
            <a:r>
              <a:t>26.9 g/mol</a:t>
            </a:r>
          </a:p>
          <a:p>
            <a:pPr marL="874829" indent="-834189">
              <a:buClr>
                <a:srgbClr val="000000"/>
              </a:buClr>
              <a:buFont typeface="Arial"/>
              <a:buAutoNum type="alphaUcPeriod" startAt="1"/>
              <a:defRPr sz="5200"/>
            </a:pPr>
            <a:r>
              <a:t>35.5 g/mol</a:t>
            </a:r>
          </a:p>
          <a:p>
            <a:pPr marL="874829" indent="-834189">
              <a:buClr>
                <a:srgbClr val="000000"/>
              </a:buClr>
              <a:buFont typeface="Arial"/>
              <a:buAutoNum type="alphaUcPeriod" startAt="1"/>
              <a:defRPr sz="5200"/>
            </a:pPr>
            <a:r>
              <a:t>122 g/mol</a:t>
            </a:r>
          </a:p>
          <a:p>
            <a:pPr marL="874829" indent="-834189">
              <a:buClr>
                <a:srgbClr val="000000"/>
              </a:buClr>
              <a:buFont typeface="Arial"/>
              <a:buAutoNum type="alphaUcPeriod" startAt="1"/>
              <a:defRPr sz="5200"/>
            </a:pPr>
            <a:r>
              <a:t>224 g/mol</a:t>
            </a:r>
          </a:p>
          <a:p>
            <a:pPr marL="874829" indent="-834189">
              <a:buClr>
                <a:srgbClr val="000000"/>
              </a:buClr>
              <a:buFont typeface="Arial"/>
              <a:buAutoNum type="alphaUcPeriod" startAt="1"/>
              <a:defRPr sz="5200"/>
            </a:pPr>
            <a:r>
              <a:t>0.0100 g/mol</a:t>
            </a:r>
          </a:p>
        </p:txBody>
      </p:sp>
      <p:sp>
        <p:nvSpPr>
          <p:cNvPr id="51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511" name="Enter your response on…"/>
          <p:cNvSpPr txBox="1"/>
          <p:nvPr/>
        </p:nvSpPr>
        <p:spPr>
          <a:xfrm>
            <a:off x="4530519" y="15037593"/>
            <a:ext cx="5436312" cy="1232298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marL="63500" marR="63500" algn="ctr" defTabSz="1428750">
              <a:defRPr b="1"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Enter your response on</a:t>
            </a:r>
          </a:p>
          <a:p>
            <a:pPr marL="63500" marR="63500" algn="ctr" defTabSz="1428750">
              <a:defRPr b="1"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your iClicker now!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16855 -0.239583" origin="layout" pathEditMode="relative">
                                      <p:cBhvr>
                                        <p:cTn id="6" dur="75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87160 -0.507812" origin="layout" pathEditMode="relative">
                                      <p:cBhvr>
                                        <p:cTn id="13" dur="5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11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iven the initial rate data for the reaction A + B → C, determine the rate expression for the reaction."/>
          <p:cNvSpPr txBox="1"/>
          <p:nvPr>
            <p:ph type="title"/>
          </p:nvPr>
        </p:nvSpPr>
        <p:spPr>
          <a:xfrm>
            <a:off x="3583781" y="-339329"/>
            <a:ext cx="17216438" cy="3533776"/>
          </a:xfrm>
          <a:prstGeom prst="rect">
            <a:avLst/>
          </a:prstGeom>
        </p:spPr>
        <p:txBody>
          <a:bodyPr/>
          <a:lstStyle>
            <a:lvl1pPr>
              <a:defRPr sz="5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1pPr>
          </a:lstStyle>
          <a:p>
            <a:pPr>
              <a:defRPr sz="8600"/>
            </a:pPr>
            <a:r>
              <a:rPr sz="5200"/>
              <a:t>Given the initial rate data for the reaction A + B → C, determine the rate expression for the reaction.</a:t>
            </a:r>
          </a:p>
        </p:txBody>
      </p:sp>
      <p:sp>
        <p:nvSpPr>
          <p:cNvPr id="514" name="[A] (M)    [B] (M)       ∆[C]/∆t (M/s)…"/>
          <p:cNvSpPr txBox="1"/>
          <p:nvPr/>
        </p:nvSpPr>
        <p:spPr>
          <a:xfrm>
            <a:off x="3262312" y="2189162"/>
            <a:ext cx="17395032" cy="2911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L="81280" marR="81280" defTabSz="1821656">
              <a:buClr>
                <a:srgbClr val="000000"/>
              </a:buClr>
              <a:buFont typeface="Arial"/>
              <a:defRPr sz="4600" u="sng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[A] (M)   	[B] (M)      	∆[C]/∆t (M/s)</a:t>
            </a:r>
          </a:p>
          <a:p>
            <a:pPr marL="81280" marR="81280" defTabSz="1821656">
              <a:buClr>
                <a:srgbClr val="000000"/>
              </a:buClr>
              <a:buFont typeface="Arial"/>
              <a:defRPr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0.10    	0.20         	40.</a:t>
            </a:r>
          </a:p>
          <a:p>
            <a:pPr marL="81280" marR="81280" defTabSz="1821656">
              <a:buClr>
                <a:srgbClr val="000000"/>
              </a:buClr>
              <a:buFont typeface="Arial"/>
              <a:defRPr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0.20    	0.20         	80.</a:t>
            </a:r>
          </a:p>
          <a:p>
            <a:pPr marL="81280" marR="81280" defTabSz="1821656">
              <a:buClr>
                <a:srgbClr val="000000"/>
              </a:buClr>
              <a:buFont typeface="Arial"/>
              <a:defRPr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0.10    	0.10         	40.</a:t>
            </a:r>
          </a:p>
        </p:txBody>
      </p:sp>
      <p:sp>
        <p:nvSpPr>
          <p:cNvPr id="515" name="∆[C]/∆t = 2000[A][B]…"/>
          <p:cNvSpPr txBox="1"/>
          <p:nvPr>
            <p:ph type="body" sz="half" idx="1"/>
          </p:nvPr>
        </p:nvSpPr>
        <p:spPr>
          <a:xfrm>
            <a:off x="3423046" y="5338366"/>
            <a:ext cx="14930439" cy="6645276"/>
          </a:xfrm>
          <a:prstGeom prst="rect">
            <a:avLst/>
          </a:prstGeom>
        </p:spPr>
        <p:txBody>
          <a:bodyPr/>
          <a:lstStyle/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∆[C]/∆t = 2000[A][B]</a:t>
            </a:r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∆[C]/∆t = 40.[A]</a:t>
            </a:r>
            <a:r>
              <a:rPr baseline="30933"/>
              <a:t>2</a:t>
            </a:r>
            <a:endParaRPr baseline="30933"/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∆[C]/∆t = 4.0[B]</a:t>
            </a:r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∆[C]/∆t = 400[A]</a:t>
            </a:r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∆[C]/∆t = #1[AC/DC]</a:t>
            </a:r>
          </a:p>
        </p:txBody>
      </p:sp>
      <p:sp>
        <p:nvSpPr>
          <p:cNvPr id="51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517" name="Enter your response on…"/>
          <p:cNvSpPr txBox="1"/>
          <p:nvPr/>
        </p:nvSpPr>
        <p:spPr>
          <a:xfrm>
            <a:off x="4530519" y="14448234"/>
            <a:ext cx="5436312" cy="1232298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marL="63500" marR="63500" algn="ctr" defTabSz="1428750">
              <a:defRPr b="1"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Enter your response on</a:t>
            </a:r>
          </a:p>
          <a:p>
            <a:pPr marL="63500" marR="63500" algn="ctr" defTabSz="1428750">
              <a:defRPr b="1"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your iClicker now!</a:t>
            </a:r>
          </a:p>
        </p:txBody>
      </p:sp>
      <p:sp>
        <p:nvSpPr>
          <p:cNvPr id="518" name="Answer = D, ∆[C]/∆t = 400[A]…"/>
          <p:cNvSpPr txBox="1"/>
          <p:nvPr/>
        </p:nvSpPr>
        <p:spPr>
          <a:xfrm>
            <a:off x="16823594" y="16644937"/>
            <a:ext cx="8643939" cy="10597653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63500" marR="63500" algn="ctr" defTabSz="1428750">
              <a:defRPr b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D</a:t>
            </a:r>
            <a:r>
              <a:t>,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∆[C]/∆t = 400[A]</a:t>
            </a: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marL="63500" marR="63500" algn="ctr" defTabSz="1428750">
              <a:defRPr i="1" sz="4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rate = ∆[C]/∆t,</a:t>
            </a: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find orders, then k value</a:t>
            </a: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trial 1 vs. trial 2: [A] doubles, [B] constant, rate doubles; </a:t>
            </a: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∴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[A] first order</a:t>
            </a: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trial 3 vs. trial 1: [B] doubles, [A] constant, rate constant; </a:t>
            </a: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∴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[B] zero order</a:t>
            </a: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marL="63500" marR="63500" algn="ctr" defTabSz="1428750">
              <a:defRPr i="1" sz="4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rate = ∆[C]/∆t = k[A]</a:t>
            </a: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/>
              <a:t>now find k; use trial 1,</a:t>
            </a:r>
            <a:endParaRPr baseline="-1333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/>
              <a:t>k = rate / [A] = 40./0.10 = 400, so</a:t>
            </a:r>
            <a:endParaRPr baseline="-1333"/>
          </a:p>
          <a:p>
            <a:pPr marL="63500" marR="63500" algn="ctr" defTabSz="1428750">
              <a:defRPr i="1" sz="4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rate = ∆[C]/∆t = 400[A]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19785 -0.214844" origin="layout" pathEditMode="relative">
                                      <p:cBhvr>
                                        <p:cTn id="6" dur="10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78712 -0.998698" origin="layout" pathEditMode="relative">
                                      <p:cBhvr>
                                        <p:cTn id="13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17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Using the graph, determine the half life of this reaction."/>
          <p:cNvSpPr txBox="1"/>
          <p:nvPr>
            <p:ph type="title"/>
          </p:nvPr>
        </p:nvSpPr>
        <p:spPr>
          <a:xfrm>
            <a:off x="3583781" y="-339329"/>
            <a:ext cx="17216438" cy="3533776"/>
          </a:xfrm>
          <a:prstGeom prst="rect">
            <a:avLst/>
          </a:prstGeom>
        </p:spPr>
        <p:txBody>
          <a:bodyPr/>
          <a:lstStyle>
            <a:lvl1pPr>
              <a:defRPr sz="5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1pPr>
          </a:lstStyle>
          <a:p>
            <a:pPr>
              <a:defRPr sz="8600"/>
            </a:pPr>
            <a:r>
              <a:rPr sz="5200"/>
              <a:t>Using the graph, determine the half life of this reaction.</a:t>
            </a:r>
          </a:p>
        </p:txBody>
      </p:sp>
      <p:sp>
        <p:nvSpPr>
          <p:cNvPr id="521" name="654 minutes…"/>
          <p:cNvSpPr txBox="1"/>
          <p:nvPr>
            <p:ph type="body" sz="quarter" idx="1"/>
          </p:nvPr>
        </p:nvSpPr>
        <p:spPr>
          <a:xfrm>
            <a:off x="3423046" y="5339159"/>
            <a:ext cx="8822533" cy="6643688"/>
          </a:xfrm>
          <a:prstGeom prst="rect">
            <a:avLst/>
          </a:prstGeom>
        </p:spPr>
        <p:txBody>
          <a:bodyPr/>
          <a:lstStyle/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654 minutes</a:t>
            </a:r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1308 minutes</a:t>
            </a:r>
            <a:endParaRPr baseline="30933"/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1962 minutes</a:t>
            </a:r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2616 minutes</a:t>
            </a:r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0 minutes</a:t>
            </a:r>
          </a:p>
        </p:txBody>
      </p:sp>
      <p:sp>
        <p:nvSpPr>
          <p:cNvPr id="52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523" name="Enter your response on…"/>
          <p:cNvSpPr txBox="1"/>
          <p:nvPr/>
        </p:nvSpPr>
        <p:spPr>
          <a:xfrm>
            <a:off x="4530519" y="14448234"/>
            <a:ext cx="5436312" cy="1232298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marL="63500" marR="63500" algn="ctr" defTabSz="1428750">
              <a:defRPr b="1"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Enter your response on</a:t>
            </a:r>
          </a:p>
          <a:p>
            <a:pPr marL="63500" marR="63500" algn="ctr" defTabSz="1428750">
              <a:defRPr b="1"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your iClicker now!</a:t>
            </a:r>
          </a:p>
        </p:txBody>
      </p:sp>
      <p:sp>
        <p:nvSpPr>
          <p:cNvPr id="524" name="Answer = A, 654 minutes…"/>
          <p:cNvSpPr txBox="1"/>
          <p:nvPr/>
        </p:nvSpPr>
        <p:spPr>
          <a:xfrm>
            <a:off x="16823594" y="16644937"/>
            <a:ext cx="8643939" cy="2563826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63500" marR="63500" algn="ctr" defTabSz="1428750">
              <a:defRPr b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</a:t>
            </a:r>
            <a:r>
              <a:t>,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654 minutes</a:t>
            </a: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half life is the time required for half of a sample to disappear</a:t>
            </a:r>
          </a:p>
        </p:txBody>
      </p:sp>
      <p:pic>
        <p:nvPicPr>
          <p:cNvPr id="525" name="half life picture" descr="half life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67296" y="2607468"/>
            <a:ext cx="5429251" cy="6822282"/>
          </a:xfrm>
          <a:prstGeom prst="rect">
            <a:avLst/>
          </a:prstGeom>
          <a:ln w="12700">
            <a:miter lim="400000"/>
          </a:ln>
        </p:spPr>
      </p:pic>
      <p:sp>
        <p:nvSpPr>
          <p:cNvPr id="526" name="Rectangle"/>
          <p:cNvSpPr/>
          <p:nvPr/>
        </p:nvSpPr>
        <p:spPr>
          <a:xfrm>
            <a:off x="16817578" y="3429000"/>
            <a:ext cx="2500313" cy="1785938"/>
          </a:xfrm>
          <a:prstGeom prst="rect">
            <a:avLst/>
          </a:prstGeom>
          <a:solidFill>
            <a:srgbClr val="DDDDDD"/>
          </a:solidFill>
        </p:spPr>
        <p:txBody>
          <a:bodyPr lIns="71437" tIns="71437" rIns="71437" bIns="71437" anchor="ctr"/>
          <a:lstStyle/>
          <a:p>
            <a:pPr marL="81280" marR="81280" defTabSz="1821656">
              <a:defRPr sz="3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19785 -0.214844" origin="layout" pathEditMode="relative">
                                      <p:cBhvr>
                                        <p:cTn id="6" dur="10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91164 -0.454427" origin="layout" pathEditMode="relative">
                                      <p:cBhvr>
                                        <p:cTn id="13" dur="5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23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Radioactive iodine-131 is used to treat hyperthyroidism. It has a half-life of 8.04 days. If you begin with 8.8 micrograms, what mass remains after 32.3 days?"/>
          <p:cNvSpPr txBox="1"/>
          <p:nvPr>
            <p:ph type="title"/>
          </p:nvPr>
        </p:nvSpPr>
        <p:spPr>
          <a:xfrm>
            <a:off x="3958828" y="0"/>
            <a:ext cx="16466344" cy="5060950"/>
          </a:xfrm>
          <a:prstGeom prst="rect">
            <a:avLst/>
          </a:prstGeom>
        </p:spPr>
        <p:txBody>
          <a:bodyPr/>
          <a:lstStyle>
            <a:lvl1pPr>
              <a:defRPr sz="5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1pPr>
          </a:lstStyle>
          <a:p>
            <a:pPr/>
            <a:r>
              <a:t>Radioactive iodine-131 is used to treat hyperthyroidism. It has a half-life of 8.04 days. If you begin with 8.8 micrograms, what mass remains after 32.3 days? </a:t>
            </a:r>
          </a:p>
        </p:txBody>
      </p:sp>
      <p:sp>
        <p:nvSpPr>
          <p:cNvPr id="529" name="4.4 micrograms…"/>
          <p:cNvSpPr txBox="1"/>
          <p:nvPr>
            <p:ph type="body" sz="half" idx="1"/>
          </p:nvPr>
        </p:nvSpPr>
        <p:spPr>
          <a:xfrm>
            <a:off x="3958828" y="5255816"/>
            <a:ext cx="8233172" cy="8442326"/>
          </a:xfrm>
          <a:prstGeom prst="rect">
            <a:avLst/>
          </a:prstGeom>
        </p:spPr>
        <p:txBody>
          <a:bodyPr/>
          <a:lstStyle/>
          <a:p>
            <a:pPr marL="874829" indent="-834189">
              <a:buClr>
                <a:srgbClr val="000000"/>
              </a:buClr>
              <a:buFont typeface="Arial"/>
              <a:buAutoNum type="alphaUcPeriod" startAt="1"/>
              <a:defRPr sz="5200"/>
            </a:pPr>
            <a:r>
              <a:t>4.4 micrograms  </a:t>
            </a:r>
          </a:p>
          <a:p>
            <a:pPr marL="874829" indent="-834189">
              <a:buClr>
                <a:srgbClr val="000000"/>
              </a:buClr>
              <a:buFont typeface="Arial"/>
              <a:buAutoNum type="alphaUcPeriod" startAt="1"/>
              <a:defRPr sz="5200"/>
            </a:pPr>
            <a:r>
              <a:t>2.2 micrograms  </a:t>
            </a:r>
          </a:p>
          <a:p>
            <a:pPr marL="874829" indent="-834189">
              <a:buClr>
                <a:srgbClr val="000000"/>
              </a:buClr>
              <a:buFont typeface="Arial"/>
              <a:buAutoNum type="alphaUcPeriod" startAt="1"/>
              <a:defRPr sz="5200"/>
            </a:pPr>
            <a:r>
              <a:t>1.1 micrograms  </a:t>
            </a:r>
          </a:p>
          <a:p>
            <a:pPr marL="874829" indent="-834189">
              <a:buClr>
                <a:srgbClr val="000000"/>
              </a:buClr>
              <a:buFont typeface="Arial"/>
              <a:buAutoNum type="alphaUcPeriod" startAt="1"/>
              <a:defRPr sz="5200"/>
            </a:pPr>
            <a:r>
              <a:t>0.54 micrograms </a:t>
            </a:r>
          </a:p>
          <a:p>
            <a:pPr marL="874829" indent="-834189">
              <a:buClr>
                <a:srgbClr val="000000"/>
              </a:buClr>
              <a:buFont typeface="Arial"/>
              <a:buAutoNum type="alphaUcPeriod" startAt="1"/>
              <a:defRPr sz="5200"/>
            </a:pPr>
            <a:r>
              <a:t>0.23 micrograms </a:t>
            </a:r>
          </a:p>
        </p:txBody>
      </p:sp>
      <p:sp>
        <p:nvSpPr>
          <p:cNvPr id="53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531" name="Enter your response on…"/>
          <p:cNvSpPr txBox="1"/>
          <p:nvPr/>
        </p:nvSpPr>
        <p:spPr>
          <a:xfrm>
            <a:off x="4548379" y="14180343"/>
            <a:ext cx="5436312" cy="1232298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marL="63500" marR="63500" algn="ctr" defTabSz="1428750">
              <a:defRPr b="1"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Enter your response on</a:t>
            </a:r>
          </a:p>
          <a:p>
            <a:pPr marL="63500" marR="63500" algn="ctr" defTabSz="1428750">
              <a:defRPr b="1"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your iClicker now!</a:t>
            </a:r>
          </a:p>
        </p:txBody>
      </p:sp>
      <p:sp>
        <p:nvSpPr>
          <p:cNvPr id="532" name="Answer = D, 0.54 micrograms…"/>
          <p:cNvSpPr txBox="1"/>
          <p:nvPr/>
        </p:nvSpPr>
        <p:spPr>
          <a:xfrm>
            <a:off x="16823594" y="16644937"/>
            <a:ext cx="8643939" cy="9376173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63500" marR="63500" algn="ctr" defTabSz="1428750">
              <a:defRPr b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D</a:t>
            </a:r>
            <a:r>
              <a:t>, </a:t>
            </a:r>
            <a:r>
              <a:rPr>
                <a:solidFill>
                  <a:srgbClr val="FF2600"/>
                </a:solidFill>
              </a:rPr>
              <a:t>0.54 micrograms</a:t>
            </a: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/>
              <a:t>Use: </a:t>
            </a:r>
            <a:r>
              <a:rPr baseline="-1333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ln (A/A</a:t>
            </a:r>
            <a:r>
              <a:rPr baseline="-7333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0</a:t>
            </a:r>
            <a:r>
              <a:rPr baseline="-1333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) = -kt</a:t>
            </a:r>
            <a:endParaRPr baseline="-1333">
              <a:solidFill>
                <a:srgbClr val="FF2600"/>
              </a:solidFill>
              <a:uFill>
                <a:solidFill>
                  <a:srgbClr val="FF2600"/>
                </a:solidFill>
              </a:uFill>
            </a:endParaRP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/>
              <a:t>and</a:t>
            </a:r>
            <a:endParaRPr baseline="-1333"/>
          </a:p>
          <a:p>
            <a:pPr marL="63500" marR="63500" algn="ctr" defTabSz="1428750">
              <a:defRPr i="1" sz="4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/>
              <a:t>t</a:t>
            </a:r>
            <a:r>
              <a:rPr baseline="-7333"/>
              <a:t>1/2</a:t>
            </a:r>
            <a:r>
              <a:rPr baseline="-1333"/>
              <a:t> = 0.693/k</a:t>
            </a:r>
            <a:endParaRPr baseline="-1333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baseline="-1333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/>
              <a:t>k = 0.693 / t</a:t>
            </a:r>
            <a:r>
              <a:rPr baseline="-7333"/>
              <a:t>1/2</a:t>
            </a:r>
            <a:r>
              <a:rPr baseline="-1333"/>
              <a:t>, so:</a:t>
            </a:r>
            <a:endParaRPr baseline="-1333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ln (A/A</a:t>
            </a:r>
            <a:r>
              <a:rPr baseline="-7333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0</a:t>
            </a:r>
            <a:r>
              <a:rPr baseline="-1333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) = -(0.693/t</a:t>
            </a:r>
            <a:r>
              <a:rPr baseline="-7333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1/2</a:t>
            </a:r>
            <a:r>
              <a:rPr baseline="-1333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)t</a:t>
            </a:r>
            <a:endParaRPr baseline="-1333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ln (A/8.8μg) = -(0.693/8.04d)32.3d</a:t>
            </a:r>
            <a:endParaRPr baseline="-1333">
              <a:solidFill>
                <a:srgbClr val="FF2600"/>
              </a:solidFill>
              <a:uFill>
                <a:solidFill>
                  <a:srgbClr val="FF2600"/>
                </a:solidFill>
              </a:uFill>
            </a:endParaRP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baseline="-1333">
              <a:solidFill>
                <a:srgbClr val="FF2600"/>
              </a:solidFill>
              <a:uFill>
                <a:solidFill>
                  <a:srgbClr val="FF2600"/>
                </a:solidFill>
              </a:uFill>
            </a:endParaRP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/>
              <a:t>solve for A:</a:t>
            </a:r>
            <a:endParaRPr baseline="-1333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/>
              <a:t>ln (A / 8.8 μg) = -2.7841</a:t>
            </a:r>
            <a:endParaRPr baseline="-1333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/>
              <a:t>(A / 8.8 μg) = 0.061785</a:t>
            </a:r>
            <a:endParaRPr baseline="-1333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/>
              <a:t>A= 0.061785*8.8 μg</a:t>
            </a:r>
            <a:endParaRPr baseline="-1333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 = 0.54 μg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19785 -0.214844" origin="layout" pathEditMode="relative">
                                      <p:cBhvr>
                                        <p:cTn id="6" dur="100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88234 -0.927083" origin="layout" pathEditMode="relative">
                                      <p:cBhvr>
                                        <p:cTn id="13" dur="500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31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CH 223 Lecture &amp; Lab Final Exams"/>
          <p:cNvSpPr txBox="1"/>
          <p:nvPr>
            <p:ph type="title"/>
          </p:nvPr>
        </p:nvSpPr>
        <p:spPr>
          <a:xfrm>
            <a:off x="-420291" y="-78979"/>
            <a:ext cx="17377173" cy="1660923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CH 223 Lecture &amp; Lab Final Exams</a:t>
            </a:r>
          </a:p>
        </p:txBody>
      </p:sp>
      <p:sp>
        <p:nvSpPr>
          <p:cNvPr id="260" name="Lecture Final:…"/>
          <p:cNvSpPr txBox="1"/>
          <p:nvPr>
            <p:ph type="body" idx="1"/>
          </p:nvPr>
        </p:nvSpPr>
        <p:spPr>
          <a:xfrm>
            <a:off x="173293" y="1544240"/>
            <a:ext cx="16654009" cy="8760322"/>
          </a:xfrm>
          <a:prstGeom prst="rect">
            <a:avLst/>
          </a:prstGeom>
        </p:spPr>
        <p:txBody>
          <a:bodyPr lIns="0" tIns="0" rIns="0" bIns="0"/>
          <a:lstStyle/>
          <a:p>
            <a:pPr marL="81280" marR="81280" indent="0">
              <a:spcBef>
                <a:spcPts val="0"/>
              </a:spcBef>
              <a:buSzTx/>
              <a:buNone/>
              <a:defRPr b="0" sz="60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u="sng">
                <a:solidFill>
                  <a:srgbClr val="000000"/>
                </a:solidFill>
              </a:rPr>
              <a:t>Lecture Final</a:t>
            </a:r>
            <a:r>
              <a:rPr>
                <a:solidFill>
                  <a:srgbClr val="000000"/>
                </a:solidFill>
              </a:rPr>
              <a:t>: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marL="530860" marR="81280" indent="-195580">
              <a:spcBef>
                <a:spcPts val="0"/>
              </a:spcBef>
              <a:defRPr b="0" sz="6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latin typeface="Avenir Book"/>
                <a:ea typeface="Avenir Book"/>
                <a:cs typeface="Avenir Book"/>
                <a:sym typeface="Avenir Book"/>
              </a:rPr>
              <a:t> 28 multiple choice questions, covers all chapters.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Bring: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</a:t>
            </a:r>
            <a:r>
              <a:t>calculator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, pencil, "</a:t>
            </a:r>
            <a:r>
              <a:t>Organic Chemistry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" lab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marL="81280" marR="81280" indent="0">
              <a:spcBef>
                <a:spcPts val="0"/>
              </a:spcBef>
              <a:buSzTx/>
              <a:buNone/>
              <a:defRPr b="0" sz="60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marL="81280" marR="81280" indent="0">
              <a:spcBef>
                <a:spcPts val="0"/>
              </a:spcBef>
              <a:buSzTx/>
              <a:buNone/>
              <a:defRPr b="0" sz="60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u="sng">
                <a:solidFill>
                  <a:srgbClr val="000000"/>
                </a:solidFill>
              </a:rPr>
              <a:t>Lab Final</a:t>
            </a:r>
            <a:r>
              <a:rPr>
                <a:solidFill>
                  <a:srgbClr val="000000"/>
                </a:solidFill>
              </a:rPr>
              <a:t>:  </a:t>
            </a:r>
            <a:r>
              <a:rPr>
                <a:solidFill>
                  <a:srgbClr val="000000"/>
                </a:solidFill>
                <a:latin typeface="Avenir Book Oblique"/>
                <a:ea typeface="Avenir Book Oblique"/>
                <a:cs typeface="Avenir Book Oblique"/>
                <a:sym typeface="Avenir Book Oblique"/>
              </a:rPr>
              <a:t>Mix of QAI &amp; QAIII labs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marL="530860" marR="81280" indent="-195580">
              <a:spcBef>
                <a:spcPts val="0"/>
              </a:spcBef>
              <a:defRPr b="0" sz="6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latin typeface="Avenir Book"/>
                <a:ea typeface="Avenir Book"/>
                <a:cs typeface="Avenir Book"/>
                <a:sym typeface="Avenir Book"/>
              </a:rPr>
              <a:t> Work with one lab partner, 2 hours to complete, bring combined flowchart and lab procedures from QAI and QAIII</a:t>
            </a:r>
          </a:p>
        </p:txBody>
      </p:sp>
      <p:sp>
        <p:nvSpPr>
          <p:cNvPr id="261" name="MAR"/>
          <p:cNvSpPr txBox="1"/>
          <p:nvPr/>
        </p:nvSpPr>
        <p:spPr>
          <a:xfrm>
            <a:off x="31512" y="13025973"/>
            <a:ext cx="1255049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62010" marR="62010" defTabSz="1428750">
              <a:buClr>
                <a:srgbClr val="6420A4"/>
              </a:buClr>
              <a:buFont typeface="Times Roman"/>
              <a:defRPr b="1" i="1" sz="3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62" name="Final Exam picture" descr="Final Exam pictur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36553" y="-18058"/>
            <a:ext cx="7751726" cy="5167817"/>
          </a:xfrm>
          <a:prstGeom prst="rect">
            <a:avLst/>
          </a:prstGeom>
          <a:ln w="12700"/>
        </p:spPr>
      </p:pic>
      <p:sp>
        <p:nvSpPr>
          <p:cNvPr id="263" name="Final grades available by Friday night.  Final exams not returned.…"/>
          <p:cNvSpPr txBox="1"/>
          <p:nvPr/>
        </p:nvSpPr>
        <p:spPr>
          <a:xfrm>
            <a:off x="16748145" y="5756088"/>
            <a:ext cx="7716129" cy="8009372"/>
          </a:xfrm>
          <a:prstGeom prst="rect">
            <a:avLst/>
          </a:prstGeom>
          <a:solidFill>
            <a:srgbClr val="D6D6D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L="81280" marR="81280" defTabSz="1821656">
              <a:spcBef>
                <a:spcPts val="2600"/>
              </a:spcBef>
              <a:defRPr b="1" sz="6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Final grades</a:t>
            </a:r>
            <a:r>
              <a:rPr b="0"/>
              <a:t> available by Friday night.  Final exams not returned.</a:t>
            </a:r>
            <a:endParaRPr b="0" i="1"/>
          </a:p>
          <a:p>
            <a:pPr marL="81280" marR="81280" defTabSz="1821656">
              <a:spcBef>
                <a:spcPts val="2600"/>
              </a:spcBef>
              <a:defRPr b="1" sz="6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i="1"/>
              <a:t>Good luck with your studying!</a:t>
            </a:r>
            <a:endParaRPr i="1"/>
          </a:p>
          <a:p>
            <a:pPr marL="81280" marR="81280" defTabSz="1821656">
              <a:spcBef>
                <a:spcPts val="2600"/>
              </a:spcBef>
              <a:defRPr b="1" sz="6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i="1"/>
              <a:t>Let's start the review!</a:t>
            </a:r>
          </a:p>
        </p:txBody>
      </p:sp>
      <p:sp>
        <p:nvSpPr>
          <p:cNvPr id="264" name="L1 Lab Final: Mon. 6/7, 1:10 PM AC 2507…"/>
          <p:cNvSpPr txBox="1"/>
          <p:nvPr/>
        </p:nvSpPr>
        <p:spPr>
          <a:xfrm>
            <a:off x="4894022" y="10365997"/>
            <a:ext cx="11137237" cy="4105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defRPr i="1" sz="4300"/>
            </a:pPr>
            <a:r>
              <a:t>L1 Lab Final: Mon. 6/7, 1:10 PM AC 2507</a:t>
            </a:r>
          </a:p>
          <a:p>
            <a:pPr>
              <a:defRPr i="1" sz="4300"/>
            </a:pPr>
            <a:r>
              <a:t>L1 Lec Final: Wed, 6/9, 8:45 AM, AC 1303</a:t>
            </a:r>
          </a:p>
          <a:p>
            <a:pPr>
              <a:defRPr i="1" sz="4300"/>
            </a:pPr>
          </a:p>
          <a:p>
            <a:pPr>
              <a:defRPr i="1" sz="4300"/>
            </a:pPr>
            <a:r>
              <a:t>L2 Lab Final: Wed. 6/9, 1:10 PM AC 2507 </a:t>
            </a:r>
          </a:p>
          <a:p>
            <a:pPr>
              <a:defRPr i="1" sz="4300"/>
            </a:pPr>
            <a:r>
              <a:t>L2 Lec Final: Wed, 6/9, 3:20 PM, AC 2501</a:t>
            </a:r>
          </a:p>
        </p:txBody>
      </p:sp>
      <p:pic>
        <p:nvPicPr>
          <p:cNvPr id="265" name="Final Exams yes picture" descr="Final Exams yes pictur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3280" y="10579410"/>
            <a:ext cx="4817370" cy="3203552"/>
          </a:xfrm>
          <a:prstGeom prst="rect">
            <a:avLst/>
          </a:prstGeom>
          <a:ln w="12700"/>
        </p:spPr>
      </p:pic>
      <p:sp>
        <p:nvSpPr>
          <p:cNvPr id="266" name="Check with instructor to ensure correct dates and times!"/>
          <p:cNvSpPr txBox="1"/>
          <p:nvPr/>
        </p:nvSpPr>
        <p:spPr>
          <a:xfrm>
            <a:off x="8711179" y="11748616"/>
            <a:ext cx="7723456" cy="561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400">
                <a:latin typeface="Avenir Book Oblique"/>
                <a:ea typeface="Avenir Book Oblique"/>
                <a:cs typeface="Avenir Book Oblique"/>
                <a:sym typeface="Avenir Book Oblique"/>
              </a:defRPr>
            </a:lvl1pPr>
          </a:lstStyle>
          <a:p>
            <a:pPr/>
            <a:r>
              <a:t>Check with instructor to ensure correct dates and times!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The reaction of NO2(g) and CO(g) is thought to occur in two steps.…"/>
          <p:cNvSpPr txBox="1"/>
          <p:nvPr>
            <p:ph type="title"/>
          </p:nvPr>
        </p:nvSpPr>
        <p:spPr>
          <a:xfrm>
            <a:off x="3405187" y="0"/>
            <a:ext cx="17859376" cy="6697266"/>
          </a:xfrm>
          <a:prstGeom prst="rect">
            <a:avLst/>
          </a:prstGeom>
        </p:spPr>
        <p:txBody>
          <a:bodyPr/>
          <a:lstStyle/>
          <a:p>
            <a:pPr marL="63500" marR="63500" defTabSz="1428750">
              <a:defRPr b="1" sz="5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/>
              <a:t>The reaction of NO</a:t>
            </a:r>
            <a:r>
              <a:rPr b="0" baseline="-17692"/>
              <a:t>2</a:t>
            </a:r>
            <a:r>
              <a:rPr b="0"/>
              <a:t>(g) and CO(g) is thought to occur in two steps. </a:t>
            </a:r>
            <a:endParaRPr b="0"/>
          </a:p>
          <a:p>
            <a:pPr marL="63500" marR="63500" defTabSz="1428750">
              <a:defRPr b="1" sz="5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endParaRPr b="0"/>
          </a:p>
          <a:p>
            <a:pPr marL="57149" marR="57149" indent="321468" defTabSz="1285875">
              <a:defRPr sz="5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i="1"/>
              <a:t>Step 1  Slow	</a:t>
            </a:r>
            <a:r>
              <a:t>  NO</a:t>
            </a:r>
            <a:r>
              <a:rPr baseline="-14769"/>
              <a:t>2</a:t>
            </a:r>
            <a:r>
              <a:t>(g)  +  NO</a:t>
            </a:r>
            <a:r>
              <a:rPr baseline="-14769"/>
              <a:t>2</a:t>
            </a:r>
            <a:r>
              <a:t>(g)  →  NO(g)  +  NO</a:t>
            </a:r>
            <a:r>
              <a:rPr baseline="-14769"/>
              <a:t>3</a:t>
            </a:r>
            <a:r>
              <a:t>(g)</a:t>
            </a:r>
          </a:p>
          <a:p>
            <a:pPr marL="57149" marR="57149" indent="321468" defTabSz="1285875">
              <a:defRPr sz="5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i="1"/>
              <a:t>Step 2  Fast 	</a:t>
            </a:r>
            <a:r>
              <a:t>  NO</a:t>
            </a:r>
            <a:r>
              <a:rPr baseline="-14769"/>
              <a:t>3</a:t>
            </a:r>
            <a:r>
              <a:t>(g)  +  CO(g) → NO</a:t>
            </a:r>
            <a:r>
              <a:rPr baseline="-14769"/>
              <a:t>2</a:t>
            </a:r>
            <a:r>
              <a:t>(g)  +  CO</a:t>
            </a:r>
            <a:r>
              <a:rPr baseline="-14769"/>
              <a:t>2</a:t>
            </a:r>
            <a:r>
              <a:t>(g)</a:t>
            </a:r>
          </a:p>
          <a:p>
            <a:pPr marL="57149" marR="57149" indent="321468" defTabSz="1285875">
              <a:defRPr sz="5200"/>
            </a:pPr>
          </a:p>
          <a:p>
            <a:pPr marL="57149" marR="57149" defTabSz="1285875">
              <a:spcBef>
                <a:spcPts val="2600"/>
              </a:spcBef>
              <a:defRPr sz="5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Which species is acting as a catalyst in this mechanism?</a:t>
            </a:r>
          </a:p>
        </p:txBody>
      </p:sp>
      <p:sp>
        <p:nvSpPr>
          <p:cNvPr id="535" name="NO2…"/>
          <p:cNvSpPr txBox="1"/>
          <p:nvPr>
            <p:ph type="body" sz="half" idx="1"/>
          </p:nvPr>
        </p:nvSpPr>
        <p:spPr>
          <a:xfrm>
            <a:off x="4065984" y="7559675"/>
            <a:ext cx="8233173" cy="8442325"/>
          </a:xfrm>
          <a:prstGeom prst="rect">
            <a:avLst/>
          </a:prstGeom>
        </p:spPr>
        <p:txBody>
          <a:bodyPr/>
          <a:lstStyle/>
          <a:p>
            <a:pPr marL="874829" indent="-834189">
              <a:buClr>
                <a:srgbClr val="000000"/>
              </a:buClr>
              <a:buFont typeface="Arial"/>
              <a:buAutoNum type="alphaUcPeriod" startAt="1"/>
              <a:defRPr sz="5200"/>
            </a:pPr>
            <a:r>
              <a:t>NO</a:t>
            </a:r>
            <a:r>
              <a:rPr baseline="-5999"/>
              <a:t>2</a:t>
            </a:r>
            <a:r>
              <a:t>  </a:t>
            </a:r>
          </a:p>
          <a:p>
            <a:pPr marL="874829" indent="-834189">
              <a:buClr>
                <a:srgbClr val="000000"/>
              </a:buClr>
              <a:buFont typeface="Arial"/>
              <a:buAutoNum type="alphaUcPeriod" startAt="1"/>
              <a:defRPr sz="5200"/>
            </a:pPr>
            <a:r>
              <a:t>NO  </a:t>
            </a:r>
          </a:p>
          <a:p>
            <a:pPr marL="874829" indent="-834189">
              <a:buClr>
                <a:srgbClr val="000000"/>
              </a:buClr>
              <a:buFont typeface="Arial"/>
              <a:buAutoNum type="alphaUcPeriod" startAt="1"/>
              <a:defRPr sz="5200"/>
            </a:pPr>
            <a:r>
              <a:t>CO  </a:t>
            </a:r>
          </a:p>
          <a:p>
            <a:pPr marL="874829" indent="-834189">
              <a:buClr>
                <a:srgbClr val="000000"/>
              </a:buClr>
              <a:buFont typeface="Arial"/>
              <a:buAutoNum type="alphaUcPeriod" startAt="1"/>
              <a:defRPr sz="5200"/>
            </a:pPr>
            <a:r>
              <a:t>CO</a:t>
            </a:r>
            <a:r>
              <a:rPr baseline="-5999"/>
              <a:t>2</a:t>
            </a:r>
            <a:r>
              <a:t> </a:t>
            </a:r>
          </a:p>
          <a:p>
            <a:pPr marL="874829" indent="-834189">
              <a:buClr>
                <a:srgbClr val="000000"/>
              </a:buClr>
              <a:buFont typeface="Arial"/>
              <a:buAutoNum type="alphaUcPeriod" startAt="1"/>
              <a:defRPr sz="5200"/>
            </a:pPr>
            <a:r>
              <a:t>NO</a:t>
            </a:r>
            <a:r>
              <a:rPr baseline="-5999"/>
              <a:t>3</a:t>
            </a:r>
            <a:r>
              <a:t> </a:t>
            </a:r>
          </a:p>
        </p:txBody>
      </p:sp>
      <p:sp>
        <p:nvSpPr>
          <p:cNvPr id="53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537" name="Enter your response on…"/>
          <p:cNvSpPr txBox="1"/>
          <p:nvPr/>
        </p:nvSpPr>
        <p:spPr>
          <a:xfrm>
            <a:off x="4548379" y="14180343"/>
            <a:ext cx="5436312" cy="1232298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marL="63500" marR="63500" algn="ctr" defTabSz="1428750">
              <a:defRPr b="1"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Enter your response on</a:t>
            </a:r>
          </a:p>
          <a:p>
            <a:pPr marL="63500" marR="63500" algn="ctr" defTabSz="1428750">
              <a:defRPr b="1"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your iClicker now!</a:t>
            </a:r>
          </a:p>
        </p:txBody>
      </p:sp>
      <p:sp>
        <p:nvSpPr>
          <p:cNvPr id="538" name="Answer = A, NO2…"/>
          <p:cNvSpPr txBox="1"/>
          <p:nvPr/>
        </p:nvSpPr>
        <p:spPr>
          <a:xfrm>
            <a:off x="16823594" y="16644937"/>
            <a:ext cx="8643939" cy="5002226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63500" marR="63500" algn="ctr" defTabSz="1428750">
              <a:defRPr b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</a:t>
            </a:r>
            <a:r>
              <a:t>, </a:t>
            </a:r>
            <a:r>
              <a:rPr>
                <a:solidFill>
                  <a:srgbClr val="FF2600"/>
                </a:solidFill>
              </a:rPr>
              <a:t>NO</a:t>
            </a:r>
            <a:r>
              <a:rPr baseline="-5999">
                <a:solidFill>
                  <a:srgbClr val="FF2600"/>
                </a:solidFill>
              </a:rPr>
              <a:t>2</a:t>
            </a: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Catalysts are "used up" in initial step and "re-created" in the last step</a:t>
            </a: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NO</a:t>
            </a:r>
            <a:r>
              <a:rPr baseline="-5999"/>
              <a:t>2</a:t>
            </a:r>
            <a:r>
              <a:t> is "self-catalyzing" </a:t>
            </a: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NO</a:t>
            </a:r>
            <a:r>
              <a:rPr baseline="-5999"/>
              <a:t>3</a:t>
            </a:r>
            <a:r>
              <a:t> is a reaction intermediate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164053 -0.220052" origin="layout" pathEditMode="relative">
                                      <p:cBhvr>
                                        <p:cTn id="6" dur="1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07277 -0.662760" origin="layout" pathEditMode="relative">
                                      <p:cBhvr>
                                        <p:cTn id="13" dur="5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37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Answer = B, beta…"/>
          <p:cNvSpPr txBox="1"/>
          <p:nvPr/>
        </p:nvSpPr>
        <p:spPr>
          <a:xfrm>
            <a:off x="16823594" y="16644937"/>
            <a:ext cx="8643939" cy="9983392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63500" marR="63500" algn="ctr" defTabSz="1428750">
              <a:defRPr b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B</a:t>
            </a:r>
            <a:r>
              <a:t>,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beta</a:t>
            </a: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/>
              <a:t>Sum of atomic numbers (Z) must match on both sides; same for mass numbers (A)</a:t>
            </a:r>
            <a:endParaRPr baseline="-1333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baseline="-1333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/>
              <a:t>Atomic numbers:</a:t>
            </a:r>
            <a:endParaRPr baseline="-1333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/>
              <a:t>92 = Z + 93, so </a:t>
            </a:r>
            <a:r>
              <a:rPr baseline="-1333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Z = -1</a:t>
            </a:r>
            <a:endParaRPr baseline="-1333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baseline="-1333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/>
              <a:t>Mass numbers:</a:t>
            </a:r>
            <a:endParaRPr baseline="-1333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/>
              <a:t>239 = A = 239, so </a:t>
            </a:r>
            <a:r>
              <a:rPr baseline="-1333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 = 0</a:t>
            </a:r>
            <a:endParaRPr baseline="-1333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baseline="-1333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/>
              <a:t>particle is: </a:t>
            </a:r>
            <a:r>
              <a:rPr baseline="-7333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-1</a:t>
            </a:r>
            <a:r>
              <a:rPr baseline="30666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0</a:t>
            </a:r>
            <a:r>
              <a:rPr baseline="-1333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β</a:t>
            </a:r>
            <a:r>
              <a:rPr baseline="-1333"/>
              <a:t>, a </a:t>
            </a:r>
            <a:r>
              <a:rPr baseline="-1333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beta</a:t>
            </a:r>
            <a:r>
              <a:rPr baseline="-1333"/>
              <a:t> particle</a:t>
            </a:r>
            <a:endParaRPr baseline="-1333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baseline="-1333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/>
              <a:t>beta particle emission increases the atomic number!</a:t>
            </a:r>
          </a:p>
        </p:txBody>
      </p:sp>
      <p:sp>
        <p:nvSpPr>
          <p:cNvPr id="541" name="What is the unknown particle in the following nuclear reaction?…"/>
          <p:cNvSpPr txBox="1"/>
          <p:nvPr>
            <p:ph type="title"/>
          </p:nvPr>
        </p:nvSpPr>
        <p:spPr>
          <a:xfrm>
            <a:off x="3958828" y="0"/>
            <a:ext cx="16466344" cy="4411266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sz="5200"/>
              <a:t>What is the unknown particle in the following nuclear reaction?</a:t>
            </a:r>
            <a:endParaRPr sz="5200"/>
          </a:p>
          <a:p>
            <a:pPr>
              <a:def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br>
              <a:rPr sz="5200"/>
            </a:br>
            <a:r>
              <a:rPr sz="5200"/>
              <a:t>	U  </a:t>
            </a:r>
            <a:r>
              <a:rPr sz="5200">
                <a:latin typeface="Wingdings"/>
                <a:ea typeface="Wingdings"/>
                <a:cs typeface="Wingdings"/>
                <a:sym typeface="Wingdings"/>
              </a:rPr>
              <a:t></a:t>
            </a:r>
            <a:r>
              <a:rPr sz="5200"/>
              <a:t>  particle +	   Np </a:t>
            </a:r>
          </a:p>
        </p:txBody>
      </p:sp>
      <p:sp>
        <p:nvSpPr>
          <p:cNvPr id="542" name="alpha…"/>
          <p:cNvSpPr txBox="1"/>
          <p:nvPr>
            <p:ph type="body" sz="half" idx="1"/>
          </p:nvPr>
        </p:nvSpPr>
        <p:spPr>
          <a:xfrm>
            <a:off x="3958828" y="4411265"/>
            <a:ext cx="8233172" cy="9304735"/>
          </a:xfrm>
          <a:prstGeom prst="rect">
            <a:avLst/>
          </a:prstGeom>
        </p:spPr>
        <p:txBody>
          <a:bodyPr/>
          <a:lstStyle/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alpha </a:t>
            </a:r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beta </a:t>
            </a:r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gamma </a:t>
            </a:r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neutron</a:t>
            </a:r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positron</a:t>
            </a:r>
          </a:p>
        </p:txBody>
      </p:sp>
      <p:sp>
        <p:nvSpPr>
          <p:cNvPr id="54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544" name="atomic and mass numbers picture" descr="atomic and mass numbers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69656" y="2750343"/>
            <a:ext cx="1071563" cy="1071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545" name="atomic and mass numbers picture" descr="atomic and mass numbers pictur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852546" y="2803921"/>
            <a:ext cx="1071564" cy="1071564"/>
          </a:xfrm>
          <a:prstGeom prst="rect">
            <a:avLst/>
          </a:prstGeom>
          <a:ln w="12700">
            <a:miter lim="400000"/>
          </a:ln>
        </p:spPr>
      </p:pic>
      <p:sp>
        <p:nvSpPr>
          <p:cNvPr id="546" name="Enter your response on…"/>
          <p:cNvSpPr txBox="1"/>
          <p:nvPr/>
        </p:nvSpPr>
        <p:spPr>
          <a:xfrm>
            <a:off x="4566238" y="14466093"/>
            <a:ext cx="5436312" cy="1232298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marL="63500" marR="63500" algn="ctr" defTabSz="1428750">
              <a:defRPr b="1"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Enter your response on</a:t>
            </a:r>
          </a:p>
          <a:p>
            <a:pPr marL="63500" marR="63500" algn="ctr" defTabSz="1428750">
              <a:defRPr b="1"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your iClicker now!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19785 -0.214844" origin="layout" pathEditMode="relative">
                                      <p:cBhvr>
                                        <p:cTn id="6" dur="10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4748 -0.973061" origin="layout" pathEditMode="relative">
                                      <p:cBhvr>
                                        <p:cTn id="13" dur="500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46" grpId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Answer = B, beta…"/>
          <p:cNvSpPr txBox="1"/>
          <p:nvPr/>
        </p:nvSpPr>
        <p:spPr>
          <a:xfrm>
            <a:off x="16823594" y="16644937"/>
            <a:ext cx="8643939" cy="9983392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63500" marR="63500" algn="ctr" defTabSz="1428750">
              <a:defRPr b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B</a:t>
            </a:r>
            <a:r>
              <a:t>,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beta</a:t>
            </a: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/>
              <a:t>Sum of atomic numbers (Z) must match on both sides; same for mass numbers (A)</a:t>
            </a:r>
            <a:endParaRPr baseline="-1333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baseline="-1333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/>
              <a:t>Atomic numbers:</a:t>
            </a:r>
            <a:endParaRPr baseline="-1333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/>
              <a:t>92 = Z + 93, so </a:t>
            </a:r>
            <a:r>
              <a:rPr baseline="-1333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Z = -1</a:t>
            </a:r>
            <a:endParaRPr baseline="-1333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baseline="-1333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/>
              <a:t>Mass numbers:</a:t>
            </a:r>
            <a:endParaRPr baseline="-1333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/>
              <a:t>239 = A = 239, so </a:t>
            </a:r>
            <a:r>
              <a:rPr baseline="-1333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 = 0</a:t>
            </a:r>
            <a:endParaRPr baseline="-1333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baseline="-1333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/>
              <a:t>particle is: </a:t>
            </a:r>
            <a:r>
              <a:rPr baseline="-7333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-1</a:t>
            </a:r>
            <a:r>
              <a:rPr baseline="30666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0</a:t>
            </a:r>
            <a:r>
              <a:rPr baseline="-1333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β</a:t>
            </a:r>
            <a:r>
              <a:rPr baseline="-1333"/>
              <a:t>, a </a:t>
            </a:r>
            <a:r>
              <a:rPr baseline="-1333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beta</a:t>
            </a:r>
            <a:r>
              <a:rPr baseline="-1333"/>
              <a:t> particle</a:t>
            </a:r>
            <a:endParaRPr baseline="-1333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baseline="-1333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/>
              <a:t>beta particle emission increases the atomic number!</a:t>
            </a:r>
          </a:p>
        </p:txBody>
      </p:sp>
      <p:sp>
        <p:nvSpPr>
          <p:cNvPr id="551" name="What is the unknown particle in the following nuclear reaction?…"/>
          <p:cNvSpPr txBox="1"/>
          <p:nvPr>
            <p:ph type="title"/>
          </p:nvPr>
        </p:nvSpPr>
        <p:spPr>
          <a:xfrm>
            <a:off x="3958828" y="0"/>
            <a:ext cx="16466344" cy="4411266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sz="5200"/>
              <a:t>What is the unknown particle in the following nuclear reaction?</a:t>
            </a:r>
            <a:endParaRPr sz="5200"/>
          </a:p>
          <a:p>
            <a:pPr>
              <a:def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br>
              <a:rPr sz="5200"/>
            </a:br>
            <a:r>
              <a:rPr sz="5200"/>
              <a:t>	U  </a:t>
            </a:r>
            <a:r>
              <a:rPr sz="5200">
                <a:latin typeface="Wingdings"/>
                <a:ea typeface="Wingdings"/>
                <a:cs typeface="Wingdings"/>
                <a:sym typeface="Wingdings"/>
              </a:rPr>
              <a:t></a:t>
            </a:r>
            <a:r>
              <a:rPr sz="5200"/>
              <a:t>  particle +	   Np </a:t>
            </a:r>
          </a:p>
        </p:txBody>
      </p:sp>
      <p:sp>
        <p:nvSpPr>
          <p:cNvPr id="552" name="alpha…"/>
          <p:cNvSpPr txBox="1"/>
          <p:nvPr>
            <p:ph type="body" sz="half" idx="1"/>
          </p:nvPr>
        </p:nvSpPr>
        <p:spPr>
          <a:xfrm>
            <a:off x="3958828" y="4411265"/>
            <a:ext cx="8233172" cy="9304735"/>
          </a:xfrm>
          <a:prstGeom prst="rect">
            <a:avLst/>
          </a:prstGeom>
        </p:spPr>
        <p:txBody>
          <a:bodyPr/>
          <a:lstStyle/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alpha </a:t>
            </a:r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beta </a:t>
            </a:r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gamma </a:t>
            </a:r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neutron</a:t>
            </a:r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positron</a:t>
            </a:r>
          </a:p>
        </p:txBody>
      </p:sp>
      <p:sp>
        <p:nvSpPr>
          <p:cNvPr id="55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554" name="atomic and mass numbers picture" descr="atomic and mass numbers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69656" y="2750343"/>
            <a:ext cx="1071563" cy="1071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555" name="atomic and mass numbers picture" descr="atomic and mass numbers pictur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852546" y="2803921"/>
            <a:ext cx="1071564" cy="1071564"/>
          </a:xfrm>
          <a:prstGeom prst="rect">
            <a:avLst/>
          </a:prstGeom>
          <a:ln w="12700">
            <a:miter lim="400000"/>
          </a:ln>
        </p:spPr>
      </p:pic>
      <p:sp>
        <p:nvSpPr>
          <p:cNvPr id="556" name="Enter your response on…"/>
          <p:cNvSpPr txBox="1"/>
          <p:nvPr/>
        </p:nvSpPr>
        <p:spPr>
          <a:xfrm>
            <a:off x="4566238" y="14466093"/>
            <a:ext cx="5436312" cy="1232298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marL="63500" marR="63500" algn="ctr" defTabSz="1428750">
              <a:defRPr b="1"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Enter your response on</a:t>
            </a:r>
          </a:p>
          <a:p>
            <a:pPr marL="63500" marR="63500" algn="ctr" defTabSz="1428750">
              <a:defRPr b="1"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your iClicker now!</a:t>
            </a:r>
          </a:p>
        </p:txBody>
      </p:sp>
      <p:sp>
        <p:nvSpPr>
          <p:cNvPr id="557" name="Rectangle"/>
          <p:cNvSpPr/>
          <p:nvPr/>
        </p:nvSpPr>
        <p:spPr>
          <a:xfrm>
            <a:off x="25359087" y="-8341519"/>
            <a:ext cx="19409514" cy="1436884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defTabSz="1821656">
              <a:defRPr sz="3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pic>
        <p:nvPicPr>
          <p:cNvPr id="558" name="Song of the Chemist video" descr="Song of the Chemist video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28586906" y="11179968"/>
            <a:ext cx="18288001" cy="10287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19785 -0.214844" origin="layout" pathEditMode="relative">
                                      <p:cBhvr>
                                        <p:cTn id="6" dur="100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4748 -0.973061" origin="layout" pathEditMode="relative">
                                      <p:cBhvr>
                                        <p:cTn id="13" dur="5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path" nodeType="click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794236 0.583333" origin="layout" pathEditMode="relative">
                                      <p:cBhvr>
                                        <p:cTn id="17" dur="1000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mph" nodeType="withEffect" presetSubtype="0" presetID="6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557"/>
                                        </p:tgtEl>
                                      </p:cBhvr>
                                      <p:by x="168071" y="168071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path" nodeType="after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1.047363 -0.690104" origin="layout" pathEditMode="relative">
                                      <p:cBhvr>
                                        <p:cTn id="23" dur="1000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Class="mediacall" nodeType="afterEffect" presetSubtype="0" presetID="1" grpId="7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5496" fill="hold"/>
                                        <p:tgtEl>
                                          <p:spTgt spid="5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7" fill="hold" display="0">
                  <p:stCondLst>
                    <p:cond delay="indefinite"/>
                  </p:stCondLst>
                </p:cTn>
                <p:tgtEl>
                  <p:spTgt spid="558"/>
                </p:tgtEl>
              </p:cMediaNode>
            </p:video>
            <p:seq concurrent="1" prevAc="none" nextAc="seek">
              <p:cTn id="28" evtFilter="cancelBubble" nodeType="interactiveSeq" restart="whenNotActive" fill="hold">
                <p:stCondLst>
                  <p:cond delay="0" evt="onClick">
                    <p:tgtEl>
                      <p:spTgt spid="55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5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58"/>
                  </p:tgtEl>
                </p:cond>
              </p:nextCondLst>
            </p:seq>
          </p:childTnLst>
        </p:cTn>
      </p:par>
    </p:tnLst>
    <p:bldLst>
      <p:bldP build="whole" bldLvl="1" animBg="1" rev="0" advAuto="0" spid="556" grpId="2"/>
      <p:bldP build="whole" bldLvl="1" animBg="1" rev="0" advAuto="0" spid="557" grpId="5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563" name="“There is beauty in discovery.…"/>
          <p:cNvSpPr txBox="1"/>
          <p:nvPr/>
        </p:nvSpPr>
        <p:spPr>
          <a:xfrm>
            <a:off x="195312" y="207962"/>
            <a:ext cx="22337911" cy="9388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457200">
              <a:defRPr sz="41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“There is beauty in discovery.</a:t>
            </a:r>
          </a:p>
          <a:p>
            <a:pPr defTabSz="457200">
              <a:defRPr sz="41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 </a:t>
            </a:r>
          </a:p>
          <a:p>
            <a:pPr defTabSz="457200">
              <a:defRPr sz="41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“There is mathematics in music, a kinship of science and poetry in the description of nature, and exquisite form in the molecule.</a:t>
            </a:r>
          </a:p>
          <a:p>
            <a:pPr defTabSz="457200">
              <a:defRPr sz="41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 </a:t>
            </a:r>
          </a:p>
          <a:p>
            <a:pPr defTabSz="457200">
              <a:defRPr sz="41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“Attempts to place different disciplines in different camps are revealed as artificial in the face of the unity of knowledge.</a:t>
            </a:r>
          </a:p>
          <a:p>
            <a:pPr defTabSz="457200">
              <a:defRPr sz="41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 </a:t>
            </a:r>
          </a:p>
          <a:p>
            <a:pPr defTabSz="457200">
              <a:defRPr sz="41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“All literate men and women are sustained by the philosopher, the historian, the political analyst, the economist, the scientist, the poet, the artisans and the musicians.</a:t>
            </a:r>
          </a:p>
          <a:p>
            <a:pPr defTabSz="457200">
              <a:defRPr sz="41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 </a:t>
            </a:r>
          </a:p>
          <a:p>
            <a:pPr defTabSz="457200">
              <a:defRPr sz="41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“It's the whole that counts.”</a:t>
            </a:r>
          </a:p>
        </p:txBody>
      </p:sp>
      <p:pic>
        <p:nvPicPr>
          <p:cNvPr id="564" name="Glenn Seaborg picture" descr="Glenn Seaborg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982180" y="7703819"/>
            <a:ext cx="4295776" cy="5943601"/>
          </a:xfrm>
          <a:prstGeom prst="rect">
            <a:avLst/>
          </a:prstGeom>
          <a:ln w="12700">
            <a:miter lim="400000"/>
          </a:ln>
        </p:spPr>
      </p:pic>
      <p:sp>
        <p:nvSpPr>
          <p:cNvPr id="565" name="Glenn Seaborg, on being appointed UC Berkeley chancellor in 1958, reassuring the faculty that his interests extended beyond science:"/>
          <p:cNvSpPr txBox="1"/>
          <p:nvPr/>
        </p:nvSpPr>
        <p:spPr>
          <a:xfrm>
            <a:off x="2519031" y="11493182"/>
            <a:ext cx="16223402" cy="1412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457200">
              <a:defRPr i="1" sz="3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Glenn Seaborg, on being appointed UC Berkeley chancellor in 1958, reassuring the faculty that his interests extended beyond science: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End of…"/>
          <p:cNvSpPr txBox="1"/>
          <p:nvPr>
            <p:ph type="title"/>
          </p:nvPr>
        </p:nvSpPr>
        <p:spPr>
          <a:xfrm>
            <a:off x="-3944144" y="-417513"/>
            <a:ext cx="14341079" cy="7411642"/>
          </a:xfrm>
          <a:prstGeom prst="rect">
            <a:avLst/>
          </a:prstGeom>
        </p:spPr>
        <p:txBody>
          <a:bodyPr/>
          <a:lstStyle/>
          <a:p>
            <a:pPr>
              <a:defRPr sz="78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defRPr>
            </a:pPr>
            <a:r>
              <a:t>End of </a:t>
            </a:r>
          </a:p>
          <a:p>
            <a:pPr>
              <a:defRPr sz="78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defRPr>
            </a:pPr>
            <a:r>
              <a:t>Review - </a:t>
            </a:r>
          </a:p>
          <a:p>
            <a:pPr>
              <a:defRPr i="1" sz="78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defRPr>
            </a:pPr>
            <a:r>
              <a:t>good luck</a:t>
            </a:r>
          </a:p>
          <a:p>
            <a:pPr>
              <a:defRPr i="1" sz="78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defRPr>
            </a:pPr>
            <a:r>
              <a:t>with your</a:t>
            </a:r>
          </a:p>
          <a:p>
            <a:pPr>
              <a:defRPr i="1" sz="78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defRPr>
            </a:pPr>
            <a:r>
              <a:t>studying!</a:t>
            </a:r>
          </a:p>
        </p:txBody>
      </p:sp>
      <p:sp>
        <p:nvSpPr>
          <p:cNvPr id="57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571" name="Chemistry meme (silly)" descr="Chemistry meme (silly)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43530" y="1623"/>
            <a:ext cx="8669684" cy="10876512"/>
          </a:xfrm>
          <a:prstGeom prst="rect">
            <a:avLst/>
          </a:prstGeom>
          <a:ln w="12700"/>
        </p:spPr>
      </p:pic>
      <p:pic>
        <p:nvPicPr>
          <p:cNvPr id="572" name="Diene meme (silly)" descr="Diene meme (silly)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35281" y="421481"/>
            <a:ext cx="4974753" cy="6581980"/>
          </a:xfrm>
          <a:prstGeom prst="rect">
            <a:avLst/>
          </a:prstGeom>
          <a:ln w="12700"/>
        </p:spPr>
      </p:pic>
      <p:sp>
        <p:nvSpPr>
          <p:cNvPr id="573" name="Need more practice?…"/>
          <p:cNvSpPr txBox="1"/>
          <p:nvPr>
            <p:ph type="body" sz="half" idx="1"/>
          </p:nvPr>
        </p:nvSpPr>
        <p:spPr>
          <a:xfrm>
            <a:off x="1768871" y="7590234"/>
            <a:ext cx="12376548" cy="5643563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i="1"/>
            </a:pPr>
            <a:r>
              <a:t>Need more practice?</a:t>
            </a:r>
          </a:p>
          <a:p>
            <a:pPr marL="392906" indent="-392906">
              <a:buClr>
                <a:srgbClr val="000000"/>
              </a:buClr>
              <a:buFont typeface="Arial"/>
              <a:defRPr b="0" i="1"/>
            </a:pPr>
            <a:r>
              <a:t>Practice Problem Sets (Companion and online)</a:t>
            </a:r>
          </a:p>
          <a:p>
            <a:pPr marL="392906" indent="-392906">
              <a:buClr>
                <a:srgbClr val="000000"/>
              </a:buClr>
              <a:buFont typeface="Arial"/>
              <a:defRPr b="0" i="1"/>
            </a:pPr>
            <a:r>
              <a:t>Concept Guides (Companion and online)</a:t>
            </a:r>
          </a:p>
          <a:p>
            <a:pPr marL="392906" indent="-392906">
              <a:buClr>
                <a:srgbClr val="000000"/>
              </a:buClr>
              <a:buFont typeface="Arial"/>
              <a:defRPr b="0" i="1"/>
            </a:pPr>
            <a:r>
              <a:t>Chapter Guides (online)</a:t>
            </a:r>
          </a:p>
          <a:p>
            <a:pPr marL="392906" indent="-392906">
              <a:buClr>
                <a:srgbClr val="000000"/>
              </a:buClr>
              <a:buFont typeface="Arial"/>
              <a:defRPr b="0" i="1"/>
            </a:pPr>
            <a:r>
              <a:t>End of Chapter Problems in Textbook (every other question has answer at end)</a:t>
            </a:r>
          </a:p>
          <a:p>
            <a:pPr marL="0" indent="0">
              <a:buClr>
                <a:srgbClr val="000000"/>
              </a:buClr>
              <a:buSzTx/>
              <a:buFont typeface="Arial"/>
              <a:buNone/>
              <a:defRPr b="0" i="1"/>
            </a:pPr>
            <a:r>
              <a:t>Good luck with your studying!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CH 223 Lecture &amp; Lab Final Exams"/>
          <p:cNvSpPr txBox="1"/>
          <p:nvPr>
            <p:ph type="title"/>
          </p:nvPr>
        </p:nvSpPr>
        <p:spPr>
          <a:xfrm>
            <a:off x="-420291" y="-78979"/>
            <a:ext cx="17377173" cy="1660923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CH 223 Lecture &amp; Lab Final Exams</a:t>
            </a:r>
          </a:p>
        </p:txBody>
      </p:sp>
      <p:sp>
        <p:nvSpPr>
          <p:cNvPr id="269" name="Lecture Final:…"/>
          <p:cNvSpPr txBox="1"/>
          <p:nvPr>
            <p:ph type="body" idx="1"/>
          </p:nvPr>
        </p:nvSpPr>
        <p:spPr>
          <a:xfrm>
            <a:off x="173293" y="1544240"/>
            <a:ext cx="16654009" cy="8760322"/>
          </a:xfrm>
          <a:prstGeom prst="rect">
            <a:avLst/>
          </a:prstGeom>
        </p:spPr>
        <p:txBody>
          <a:bodyPr lIns="0" tIns="0" rIns="0" bIns="0"/>
          <a:lstStyle/>
          <a:p>
            <a:pPr marL="81280" marR="81280" indent="0">
              <a:spcBef>
                <a:spcPts val="0"/>
              </a:spcBef>
              <a:buSzTx/>
              <a:buNone/>
              <a:defRPr b="0" sz="60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u="sng">
                <a:solidFill>
                  <a:srgbClr val="000000"/>
                </a:solidFill>
              </a:rPr>
              <a:t>Lecture Final</a:t>
            </a:r>
            <a:r>
              <a:rPr>
                <a:solidFill>
                  <a:srgbClr val="000000"/>
                </a:solidFill>
              </a:rPr>
              <a:t>: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marL="530860" marR="81280" indent="-195580">
              <a:spcBef>
                <a:spcPts val="0"/>
              </a:spcBef>
              <a:defRPr b="0" sz="6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latin typeface="Avenir Book"/>
                <a:ea typeface="Avenir Book"/>
                <a:cs typeface="Avenir Book"/>
                <a:sym typeface="Avenir Book"/>
              </a:rPr>
              <a:t> 28 multiple choice questions, covers all chapters.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Bring: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</a:t>
            </a:r>
            <a:r>
              <a:t>calculator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, pencil, "</a:t>
            </a:r>
            <a:r>
              <a:t>Organic Chemistry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" lab, </a:t>
            </a:r>
            <a:r>
              <a:t>Lab Final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marL="81280" marR="81280" indent="0">
              <a:spcBef>
                <a:spcPts val="0"/>
              </a:spcBef>
              <a:buSzTx/>
              <a:buNone/>
              <a:defRPr b="0" sz="60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marL="81280" marR="81280" indent="0">
              <a:spcBef>
                <a:spcPts val="0"/>
              </a:spcBef>
              <a:buSzTx/>
              <a:buNone/>
              <a:defRPr b="0" sz="60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u="sng">
                <a:solidFill>
                  <a:srgbClr val="000000"/>
                </a:solidFill>
              </a:rPr>
              <a:t>Lab Final</a:t>
            </a:r>
            <a:r>
              <a:rPr>
                <a:solidFill>
                  <a:srgbClr val="000000"/>
                </a:solidFill>
              </a:rPr>
              <a:t>:  </a:t>
            </a:r>
            <a:r>
              <a:rPr>
                <a:solidFill>
                  <a:srgbClr val="000000"/>
                </a:solidFill>
                <a:latin typeface="Avenir Book Oblique"/>
                <a:ea typeface="Avenir Book Oblique"/>
                <a:cs typeface="Avenir Book Oblique"/>
                <a:sym typeface="Avenir Book Oblique"/>
              </a:rPr>
              <a:t>Due at time of Lecture Final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marL="530860" marR="81280" indent="-195580">
              <a:spcBef>
                <a:spcPts val="0"/>
              </a:spcBef>
              <a:defRPr b="0" sz="6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latin typeface="Avenir Book"/>
                <a:ea typeface="Avenir Book"/>
                <a:cs typeface="Avenir Book"/>
                <a:sym typeface="Avenir Book"/>
              </a:rPr>
              <a:t> 5 short answer questions over labs from this term; released Monday morning, turn in</a:t>
            </a:r>
            <a:r>
              <a:t> 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printed copy to receive credit      </a:t>
            </a:r>
          </a:p>
        </p:txBody>
      </p:sp>
      <p:sp>
        <p:nvSpPr>
          <p:cNvPr id="270" name="MAR"/>
          <p:cNvSpPr txBox="1"/>
          <p:nvPr/>
        </p:nvSpPr>
        <p:spPr>
          <a:xfrm>
            <a:off x="31512" y="13025973"/>
            <a:ext cx="1255049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62010" marR="62010" defTabSz="1428750">
              <a:buClr>
                <a:srgbClr val="6420A4"/>
              </a:buClr>
              <a:buFont typeface="Times Roman"/>
              <a:defRPr b="1" i="1" sz="3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71" name="Final Exam picture" descr="Final Exam pictur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36553" y="-18058"/>
            <a:ext cx="7751726" cy="5167817"/>
          </a:xfrm>
          <a:prstGeom prst="rect">
            <a:avLst/>
          </a:prstGeom>
          <a:ln w="12700"/>
        </p:spPr>
      </p:pic>
      <p:sp>
        <p:nvSpPr>
          <p:cNvPr id="272" name="Final grades available by Friday night.  Final exams not returned.…"/>
          <p:cNvSpPr txBox="1"/>
          <p:nvPr/>
        </p:nvSpPr>
        <p:spPr>
          <a:xfrm>
            <a:off x="16748145" y="5756088"/>
            <a:ext cx="7716129" cy="8009372"/>
          </a:xfrm>
          <a:prstGeom prst="rect">
            <a:avLst/>
          </a:prstGeom>
          <a:solidFill>
            <a:srgbClr val="D6D6D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L="81280" marR="81280" defTabSz="1821656">
              <a:spcBef>
                <a:spcPts val="2600"/>
              </a:spcBef>
              <a:defRPr b="1" sz="6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Final grades</a:t>
            </a:r>
            <a:r>
              <a:rPr b="0"/>
              <a:t> available by Friday night.  Final exams not returned.</a:t>
            </a:r>
            <a:endParaRPr b="0" i="1"/>
          </a:p>
          <a:p>
            <a:pPr marL="81280" marR="81280" defTabSz="1821656">
              <a:spcBef>
                <a:spcPts val="2600"/>
              </a:spcBef>
              <a:defRPr b="1" sz="6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i="1"/>
              <a:t>Good luck with your studying!</a:t>
            </a:r>
            <a:endParaRPr i="1"/>
          </a:p>
          <a:p>
            <a:pPr marL="81280" marR="81280" defTabSz="1821656">
              <a:spcBef>
                <a:spcPts val="2600"/>
              </a:spcBef>
              <a:defRPr b="1" sz="6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i="1"/>
              <a:t>Let's start the review!</a:t>
            </a:r>
          </a:p>
        </p:txBody>
      </p:sp>
      <p:sp>
        <p:nvSpPr>
          <p:cNvPr id="273" name="L1: Wed, June 10, 8:45 AM AC 1303…"/>
          <p:cNvSpPr txBox="1"/>
          <p:nvPr/>
        </p:nvSpPr>
        <p:spPr>
          <a:xfrm>
            <a:off x="5937563" y="11247307"/>
            <a:ext cx="10783801" cy="1463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defRPr i="1" sz="4300"/>
            </a:pPr>
            <a:r>
              <a:t>L1: Wed, June 10, 8:45 AM AC 1303</a:t>
            </a:r>
          </a:p>
          <a:p>
            <a:pPr>
              <a:defRPr i="1" sz="4300"/>
            </a:pPr>
            <a:r>
              <a:t>L2: Wed. June 10, 1:10 PM, AC 2501</a:t>
            </a:r>
          </a:p>
        </p:txBody>
      </p:sp>
      <p:pic>
        <p:nvPicPr>
          <p:cNvPr id="274" name="Final Exams yes picture" descr="Final Exams yes pictur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3280" y="10579410"/>
            <a:ext cx="4817370" cy="3203552"/>
          </a:xfrm>
          <a:prstGeom prst="rect">
            <a:avLst/>
          </a:prstGeom>
          <a:ln w="12700"/>
        </p:spPr>
      </p:pic>
      <p:sp>
        <p:nvSpPr>
          <p:cNvPr id="275" name="Check with instructor to ensure correct dates and times!"/>
          <p:cNvSpPr txBox="1"/>
          <p:nvPr/>
        </p:nvSpPr>
        <p:spPr>
          <a:xfrm>
            <a:off x="7785818" y="13113286"/>
            <a:ext cx="7723455" cy="561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400">
                <a:latin typeface="Avenir Book Oblique"/>
                <a:ea typeface="Avenir Book Oblique"/>
                <a:cs typeface="Avenir Book Oblique"/>
                <a:sym typeface="Avenir Book Oblique"/>
              </a:defRPr>
            </a:lvl1pPr>
          </a:lstStyle>
          <a:p>
            <a:pPr/>
            <a:r>
              <a:t>Check with instructor to ensure correct dates and times!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CH 223 Lecture &amp; Lab Final Exams"/>
          <p:cNvSpPr txBox="1"/>
          <p:nvPr>
            <p:ph type="title"/>
          </p:nvPr>
        </p:nvSpPr>
        <p:spPr>
          <a:xfrm>
            <a:off x="-420291" y="-78979"/>
            <a:ext cx="17377173" cy="1660923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CH 223 Lecture &amp; Lab Final Exams</a:t>
            </a:r>
          </a:p>
        </p:txBody>
      </p:sp>
      <p:sp>
        <p:nvSpPr>
          <p:cNvPr id="278" name="Lecture Final:…"/>
          <p:cNvSpPr txBox="1"/>
          <p:nvPr>
            <p:ph type="body" idx="1"/>
          </p:nvPr>
        </p:nvSpPr>
        <p:spPr>
          <a:xfrm>
            <a:off x="173293" y="1544240"/>
            <a:ext cx="16654009" cy="8760322"/>
          </a:xfrm>
          <a:prstGeom prst="rect">
            <a:avLst/>
          </a:prstGeom>
        </p:spPr>
        <p:txBody>
          <a:bodyPr lIns="0" tIns="0" rIns="0" bIns="0"/>
          <a:lstStyle/>
          <a:p>
            <a:pPr marL="81280" marR="81280" indent="0">
              <a:spcBef>
                <a:spcPts val="0"/>
              </a:spcBef>
              <a:buSzTx/>
              <a:buNone/>
              <a:defRPr b="0" sz="60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u="sng">
                <a:solidFill>
                  <a:srgbClr val="000000"/>
                </a:solidFill>
              </a:rPr>
              <a:t>Lecture Final</a:t>
            </a:r>
            <a:r>
              <a:rPr>
                <a:solidFill>
                  <a:srgbClr val="000000"/>
                </a:solidFill>
              </a:rPr>
              <a:t>: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marL="530860" marR="81280" indent="-195580">
              <a:spcBef>
                <a:spcPts val="0"/>
              </a:spcBef>
              <a:defRPr b="0" sz="6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latin typeface="Avenir Book"/>
                <a:ea typeface="Avenir Book"/>
                <a:cs typeface="Avenir Book"/>
                <a:sym typeface="Avenir Book"/>
              </a:rPr>
              <a:t> 28 multiple choice questions, covers all chapters.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Bring: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</a:t>
            </a:r>
            <a:r>
              <a:t>calculator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, pencil, "</a:t>
            </a:r>
            <a:r>
              <a:t>Organic Chemistry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" lab, </a:t>
            </a:r>
            <a:r>
              <a:t>Lab Final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marL="81280" marR="81280" indent="0">
              <a:spcBef>
                <a:spcPts val="0"/>
              </a:spcBef>
              <a:buSzTx/>
              <a:buNone/>
              <a:defRPr b="0" sz="60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marL="81280" marR="81280" indent="0">
              <a:spcBef>
                <a:spcPts val="0"/>
              </a:spcBef>
              <a:buSzTx/>
              <a:buNone/>
              <a:defRPr b="0" sz="60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u="sng">
                <a:solidFill>
                  <a:srgbClr val="000000"/>
                </a:solidFill>
              </a:rPr>
              <a:t>Lab Final</a:t>
            </a:r>
            <a:r>
              <a:rPr>
                <a:solidFill>
                  <a:srgbClr val="000000"/>
                </a:solidFill>
              </a:rPr>
              <a:t>:  </a:t>
            </a:r>
            <a:r>
              <a:rPr>
                <a:solidFill>
                  <a:srgbClr val="000000"/>
                </a:solidFill>
                <a:latin typeface="Avenir Book Oblique"/>
                <a:ea typeface="Avenir Book Oblique"/>
                <a:cs typeface="Avenir Book Oblique"/>
                <a:sym typeface="Avenir Book Oblique"/>
              </a:rPr>
              <a:t>Due at time of Lecture Final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marL="530860" marR="81280" indent="-195580">
              <a:spcBef>
                <a:spcPts val="0"/>
              </a:spcBef>
              <a:defRPr b="0" sz="6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latin typeface="Avenir Book"/>
                <a:ea typeface="Avenir Book"/>
                <a:cs typeface="Avenir Book"/>
                <a:sym typeface="Avenir Book"/>
              </a:rPr>
              <a:t> 5 short answer questions over labs from this term; released Monday morning, turn in</a:t>
            </a:r>
            <a:r>
              <a:t> 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printed copy to receive credit      </a:t>
            </a:r>
          </a:p>
        </p:txBody>
      </p:sp>
      <p:sp>
        <p:nvSpPr>
          <p:cNvPr id="279" name="MAR"/>
          <p:cNvSpPr txBox="1"/>
          <p:nvPr/>
        </p:nvSpPr>
        <p:spPr>
          <a:xfrm>
            <a:off x="31512" y="13025973"/>
            <a:ext cx="1255049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marL="62010" marR="62010" defTabSz="1428750">
              <a:buClr>
                <a:srgbClr val="6420A4"/>
              </a:buClr>
              <a:buFont typeface="Times Roman"/>
              <a:defRPr b="1" i="1" sz="3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80" name="Final Exam picture" descr="Final Exam pictur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36553" y="-18058"/>
            <a:ext cx="7751726" cy="5167817"/>
          </a:xfrm>
          <a:prstGeom prst="rect">
            <a:avLst/>
          </a:prstGeom>
          <a:ln w="12700"/>
        </p:spPr>
      </p:pic>
      <p:sp>
        <p:nvSpPr>
          <p:cNvPr id="281" name="Final grades available by Friday night.  Final exams not returned.…"/>
          <p:cNvSpPr txBox="1"/>
          <p:nvPr/>
        </p:nvSpPr>
        <p:spPr>
          <a:xfrm>
            <a:off x="16748145" y="5756088"/>
            <a:ext cx="7716129" cy="8009372"/>
          </a:xfrm>
          <a:prstGeom prst="rect">
            <a:avLst/>
          </a:prstGeom>
          <a:solidFill>
            <a:srgbClr val="D6D6D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L="81280" marR="81280" defTabSz="1821656">
              <a:spcBef>
                <a:spcPts val="2600"/>
              </a:spcBef>
              <a:defRPr b="1" sz="6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Final grades</a:t>
            </a:r>
            <a:r>
              <a:rPr b="0"/>
              <a:t> available by Friday night.  Final exams not returned.</a:t>
            </a:r>
            <a:endParaRPr b="0" i="1"/>
          </a:p>
          <a:p>
            <a:pPr marL="81280" marR="81280" defTabSz="1821656">
              <a:spcBef>
                <a:spcPts val="2600"/>
              </a:spcBef>
              <a:defRPr b="1" sz="6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i="1"/>
              <a:t>Good luck with your studying!</a:t>
            </a:r>
            <a:endParaRPr i="1"/>
          </a:p>
          <a:p>
            <a:pPr marL="81280" marR="81280" defTabSz="1821656">
              <a:spcBef>
                <a:spcPts val="2600"/>
              </a:spcBef>
              <a:defRPr b="1" sz="6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i="1"/>
              <a:t>Let's start the review!</a:t>
            </a:r>
          </a:p>
        </p:txBody>
      </p:sp>
      <p:sp>
        <p:nvSpPr>
          <p:cNvPr id="282" name="L1: Wed, June 9, 8:45 AM AC 1303…"/>
          <p:cNvSpPr txBox="1"/>
          <p:nvPr/>
        </p:nvSpPr>
        <p:spPr>
          <a:xfrm>
            <a:off x="5937563" y="11247307"/>
            <a:ext cx="10783801" cy="1463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defRPr i="1" sz="4300"/>
            </a:pPr>
            <a:r>
              <a:t>L1: Wed, June 9, 8:45 AM AC 1303</a:t>
            </a:r>
          </a:p>
          <a:p>
            <a:pPr>
              <a:defRPr i="1" sz="4300"/>
            </a:pPr>
            <a:r>
              <a:t>L2: Wed. June 9, 1:10 PM, AC 2501</a:t>
            </a:r>
          </a:p>
        </p:txBody>
      </p:sp>
      <p:pic>
        <p:nvPicPr>
          <p:cNvPr id="283" name="Final Exams yes picture" descr="Final Exams yes pictur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3280" y="10579410"/>
            <a:ext cx="4817370" cy="3203552"/>
          </a:xfrm>
          <a:prstGeom prst="rect">
            <a:avLst/>
          </a:prstGeom>
          <a:ln w="12700"/>
        </p:spPr>
      </p:pic>
      <p:sp>
        <p:nvSpPr>
          <p:cNvPr id="284" name="Check with instructor to ensure correct dates and times!"/>
          <p:cNvSpPr txBox="1"/>
          <p:nvPr/>
        </p:nvSpPr>
        <p:spPr>
          <a:xfrm>
            <a:off x="7785818" y="13113286"/>
            <a:ext cx="7723455" cy="561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400">
                <a:latin typeface="Avenir Book Oblique"/>
                <a:ea typeface="Avenir Book Oblique"/>
                <a:cs typeface="Avenir Book Oblique"/>
                <a:sym typeface="Avenir Book Oblique"/>
              </a:defRPr>
            </a:lvl1pPr>
          </a:lstStyle>
          <a:p>
            <a:pPr/>
            <a:r>
              <a:t>Check with instructor to ensure correct dates and times!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Which statement describes the composition of a neutral atom of iron-58?"/>
          <p:cNvSpPr txBox="1"/>
          <p:nvPr>
            <p:ph type="title"/>
          </p:nvPr>
        </p:nvSpPr>
        <p:spPr>
          <a:xfrm>
            <a:off x="3958828" y="92075"/>
            <a:ext cx="16466344" cy="4022725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1pPr>
          </a:lstStyle>
          <a:p>
            <a:pPr>
              <a:defRPr sz="8600"/>
            </a:pPr>
            <a:r>
              <a:rPr sz="6000"/>
              <a:t>Which statement describes the composition of a neutral atom of iron-58?</a:t>
            </a:r>
          </a:p>
        </p:txBody>
      </p:sp>
      <p:sp>
        <p:nvSpPr>
          <p:cNvPr id="287" name="26 neutrons, 32 protons, and 26 electrons…"/>
          <p:cNvSpPr txBox="1"/>
          <p:nvPr>
            <p:ph type="body" sz="half" idx="1"/>
          </p:nvPr>
        </p:nvSpPr>
        <p:spPr>
          <a:xfrm>
            <a:off x="3958828" y="4107656"/>
            <a:ext cx="16002001" cy="7536657"/>
          </a:xfrm>
          <a:prstGeom prst="rect">
            <a:avLst/>
          </a:prstGeom>
        </p:spPr>
        <p:txBody>
          <a:bodyPr/>
          <a:lstStyle/>
          <a:p>
            <a:pPr marL="874829" indent="-834189">
              <a:buClr>
                <a:srgbClr val="000000"/>
              </a:buClr>
              <a:buFont typeface="Arial"/>
              <a:buAutoNum type="alphaUcPeriod" startAt="1"/>
              <a:defRPr sz="5200"/>
            </a:pPr>
            <a:r>
              <a:t>26 neutrons, 32 protons, and 26 electrons</a:t>
            </a:r>
          </a:p>
          <a:p>
            <a:pPr marL="874829" indent="-834189">
              <a:buClr>
                <a:srgbClr val="000000"/>
              </a:buClr>
              <a:buFont typeface="Arial"/>
              <a:buAutoNum type="alphaUcPeriod" startAt="1"/>
              <a:defRPr sz="5200"/>
            </a:pPr>
            <a:r>
              <a:t>32 neutrons, 26 protons, and 26 electrons</a:t>
            </a:r>
          </a:p>
          <a:p>
            <a:pPr marL="874829" indent="-834189">
              <a:buClr>
                <a:srgbClr val="000000"/>
              </a:buClr>
              <a:buFont typeface="Arial"/>
              <a:buAutoNum type="alphaUcPeriod" startAt="1"/>
              <a:defRPr sz="5200"/>
            </a:pPr>
            <a:r>
              <a:t>26 neutrons, 26 protons, and 32 electrons</a:t>
            </a:r>
          </a:p>
          <a:p>
            <a:pPr marL="874829" indent="-834189">
              <a:buClr>
                <a:srgbClr val="000000"/>
              </a:buClr>
              <a:buFont typeface="Arial"/>
              <a:buAutoNum type="alphaUcPeriod" startAt="1"/>
              <a:defRPr sz="5200"/>
            </a:pPr>
            <a:r>
              <a:t>26 neutrons, 26 protons, and 26 electrons</a:t>
            </a:r>
          </a:p>
          <a:p>
            <a:pPr marL="874829" indent="-834189">
              <a:buClr>
                <a:srgbClr val="000000"/>
              </a:buClr>
              <a:buFont typeface="Arial"/>
              <a:buAutoNum type="alphaUcPeriod" startAt="1"/>
              <a:defRPr sz="5200"/>
            </a:pPr>
            <a:r>
              <a:t>Not enough information</a:t>
            </a:r>
          </a:p>
        </p:txBody>
      </p:sp>
      <p:sp>
        <p:nvSpPr>
          <p:cNvPr id="28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89" name="Enter your response on…"/>
          <p:cNvSpPr txBox="1"/>
          <p:nvPr/>
        </p:nvSpPr>
        <p:spPr>
          <a:xfrm>
            <a:off x="4566238" y="14841140"/>
            <a:ext cx="5436312" cy="1232298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marL="63500" marR="63500" algn="ctr" defTabSz="1428750">
              <a:defRPr b="1"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Enter your response on</a:t>
            </a:r>
          </a:p>
          <a:p>
            <a:pPr marL="63500" marR="63500" algn="ctr" defTabSz="1428750">
              <a:defRPr b="1"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your iClicker now!</a:t>
            </a:r>
          </a:p>
        </p:txBody>
      </p:sp>
      <p:sp>
        <p:nvSpPr>
          <p:cNvPr id="290" name="Answer = B, 32 neutrons, 26 protons, and 26 electrons…"/>
          <p:cNvSpPr txBox="1"/>
          <p:nvPr/>
        </p:nvSpPr>
        <p:spPr>
          <a:xfrm>
            <a:off x="16787876" y="16716375"/>
            <a:ext cx="8643938" cy="4432300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63500" marR="63500" algn="ctr" defTabSz="1428750">
              <a:defRPr b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B, </a:t>
            </a:r>
            <a:r>
              <a:rPr b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32 neutrons, 26 protons, and 26 electrons</a:t>
            </a:r>
            <a:endParaRPr baseline="30666"/>
          </a:p>
          <a:p>
            <a:pPr marL="63500" marR="63500" algn="ctr" defTabSz="1428750">
              <a:defRPr b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baseline="-1333"/>
          </a:p>
          <a:p>
            <a:pPr marL="63500" marR="63500" algn="ctr" defTabSz="1428750">
              <a:defRPr b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/>
              <a:t>Fe: Z = 26</a:t>
            </a:r>
            <a:r>
              <a:rPr b="0" baseline="-1333" i="1"/>
              <a:t>, so </a:t>
            </a:r>
            <a:r>
              <a:rPr baseline="-1333"/>
              <a:t>26 protons</a:t>
            </a:r>
            <a:endParaRPr baseline="-1333"/>
          </a:p>
          <a:p>
            <a:pPr marL="63500" marR="63500" algn="ctr" defTabSz="1428750">
              <a:defRPr b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/>
              <a:t>Neutral atom</a:t>
            </a:r>
            <a:r>
              <a:rPr b="0" baseline="-1333" i="1"/>
              <a:t>, so </a:t>
            </a:r>
            <a:r>
              <a:rPr baseline="-1333"/>
              <a:t>26 electrons</a:t>
            </a:r>
            <a:endParaRPr baseline="-1333"/>
          </a:p>
          <a:p>
            <a:pPr marL="63500" marR="63500" algn="ctr" defTabSz="1428750">
              <a:defRPr b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/>
              <a:t># neutrons = A - Z</a:t>
            </a:r>
            <a:r>
              <a:rPr b="0" baseline="-1333" i="1"/>
              <a:t>, or</a:t>
            </a:r>
            <a:endParaRPr baseline="-1333"/>
          </a:p>
          <a:p>
            <a:pPr marL="63500" marR="63500" algn="ctr" defTabSz="1428750">
              <a:defRPr b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/>
              <a:t># neutrons = 58 - 26 = 32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19785 -0.214844" origin="layout" pathEditMode="relative">
                                      <p:cBhvr>
                                        <p:cTn id="6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86769 -0.585938" origin="layout" pathEditMode="relative">
                                      <p:cBhvr>
                                        <p:cTn id="13" dur="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9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Nitrogen and oxygen form a series of oxides with the general formula NxOy. One of them has 46.67% N. The empirical formula for this oxide is"/>
          <p:cNvSpPr txBox="1"/>
          <p:nvPr>
            <p:ph type="title"/>
          </p:nvPr>
        </p:nvSpPr>
        <p:spPr>
          <a:xfrm>
            <a:off x="3565921" y="-9525"/>
            <a:ext cx="16466345" cy="5362576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sz="6000"/>
              <a:t>Nitrogen and oxygen form a series of oxides with the general formula N</a:t>
            </a:r>
            <a:r>
              <a:rPr baseline="-16133" sz="6000"/>
              <a:t>x</a:t>
            </a:r>
            <a:r>
              <a:rPr sz="6000"/>
              <a:t>O</a:t>
            </a:r>
            <a:r>
              <a:rPr baseline="-16133" sz="6000"/>
              <a:t>y</a:t>
            </a:r>
            <a:r>
              <a:rPr sz="6000"/>
              <a:t>. One of them has 46.67% N. The empirical formula for this oxide is</a:t>
            </a:r>
          </a:p>
        </p:txBody>
      </p:sp>
      <p:sp>
        <p:nvSpPr>
          <p:cNvPr id="293" name="N2O…"/>
          <p:cNvSpPr txBox="1"/>
          <p:nvPr>
            <p:ph type="body" sz="quarter" idx="1"/>
          </p:nvPr>
        </p:nvSpPr>
        <p:spPr>
          <a:xfrm>
            <a:off x="3958828" y="5643562"/>
            <a:ext cx="8233172" cy="8072438"/>
          </a:xfrm>
          <a:prstGeom prst="rect">
            <a:avLst/>
          </a:prstGeom>
        </p:spPr>
        <p:txBody>
          <a:bodyPr/>
          <a:lstStyle/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N</a:t>
            </a:r>
            <a:r>
              <a:rPr baseline="-16133"/>
              <a:t>2</a:t>
            </a:r>
            <a:r>
              <a:t>O</a:t>
            </a:r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NO</a:t>
            </a:r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NO</a:t>
            </a:r>
            <a:r>
              <a:rPr baseline="-16133"/>
              <a:t>2</a:t>
            </a:r>
            <a:endParaRPr baseline="-16133"/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N</a:t>
            </a:r>
            <a:r>
              <a:rPr baseline="-16133"/>
              <a:t>2</a:t>
            </a:r>
            <a:r>
              <a:t>O</a:t>
            </a:r>
            <a:r>
              <a:rPr baseline="-16133"/>
              <a:t>3</a:t>
            </a:r>
            <a:endParaRPr baseline="-16133"/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N</a:t>
            </a:r>
            <a:r>
              <a:rPr baseline="-16133"/>
              <a:t>2</a:t>
            </a:r>
            <a:r>
              <a:t>O</a:t>
            </a:r>
            <a:r>
              <a:rPr baseline="-16133"/>
              <a:t>5</a:t>
            </a:r>
          </a:p>
        </p:txBody>
      </p:sp>
      <p:sp>
        <p:nvSpPr>
          <p:cNvPr id="29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95" name="Enter your response on…"/>
          <p:cNvSpPr txBox="1"/>
          <p:nvPr/>
        </p:nvSpPr>
        <p:spPr>
          <a:xfrm>
            <a:off x="4548379" y="14591109"/>
            <a:ext cx="5436312" cy="1232298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marL="63500" marR="63500" algn="ctr" defTabSz="1428750">
              <a:defRPr b="1"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Enter your response on</a:t>
            </a:r>
          </a:p>
          <a:p>
            <a:pPr marL="63500" marR="63500" algn="ctr" defTabSz="1428750">
              <a:defRPr b="1"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your iClicker now!</a:t>
            </a:r>
          </a:p>
        </p:txBody>
      </p:sp>
      <p:sp>
        <p:nvSpPr>
          <p:cNvPr id="296" name="Answer = B, NO…"/>
          <p:cNvSpPr txBox="1"/>
          <p:nvPr/>
        </p:nvSpPr>
        <p:spPr>
          <a:xfrm>
            <a:off x="16823594" y="16644937"/>
            <a:ext cx="8643939" cy="9983392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63500" marR="63500" algn="ctr" defTabSz="1428750">
              <a:defRPr b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B</a:t>
            </a:r>
            <a:r>
              <a:t>,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NO</a:t>
            </a:r>
            <a:endParaRPr baseline="30666"/>
          </a:p>
          <a:p>
            <a:pPr marL="63500" marR="63500" algn="ctr" defTabSz="1428750">
              <a:defRPr b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baseline="-1333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/>
              <a:t>Assume 100 g, turn into moles:</a:t>
            </a:r>
            <a:endParaRPr baseline="-1333"/>
          </a:p>
          <a:p>
            <a:pPr marL="63500" marR="63500" algn="ctr" defTabSz="1428750">
              <a:defRPr b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/>
              <a:t>46.67 g N</a:t>
            </a:r>
            <a:r>
              <a:rPr b="0" baseline="-1333" i="1"/>
              <a:t> * (mol N / 14.01 g)</a:t>
            </a:r>
            <a:endParaRPr baseline="-1333"/>
          </a:p>
          <a:p>
            <a:pPr marL="63500" marR="63500" algn="ctr" defTabSz="1428750">
              <a:defRPr b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/>
              <a:t>= 3.331 mol N</a:t>
            </a:r>
            <a:endParaRPr baseline="30666"/>
          </a:p>
          <a:p>
            <a:pPr marL="63500" marR="63500" algn="ctr" defTabSz="1428750">
              <a:defRPr b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baseline="30666"/>
          </a:p>
          <a:p>
            <a:pPr marL="63500" marR="63500" algn="ctr" defTabSz="1428750">
              <a:defRPr b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/>
              <a:t>100% - 46.67% = 53.33% O</a:t>
            </a:r>
            <a:endParaRPr baseline="30666"/>
          </a:p>
          <a:p>
            <a:pPr marL="63500" marR="63500" algn="ctr" defTabSz="1428750">
              <a:defRPr b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/>
              <a:t>53.33 g O</a:t>
            </a:r>
            <a:r>
              <a:rPr b="0" baseline="-1333" i="1"/>
              <a:t> * (mol O / 16.00 g)</a:t>
            </a:r>
            <a:endParaRPr baseline="-1333"/>
          </a:p>
          <a:p>
            <a:pPr marL="63500" marR="63500" algn="ctr" defTabSz="1428750">
              <a:defRPr b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/>
              <a:t>= 3.333 mol O</a:t>
            </a:r>
            <a:endParaRPr baseline="-1333"/>
          </a:p>
          <a:p>
            <a:pPr marL="63500" marR="63500" algn="ctr" defTabSz="1428750">
              <a:defRPr b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baseline="-1333"/>
          </a:p>
          <a:p>
            <a:pPr marL="63500" marR="63500" algn="ctr" defTabSz="1428750">
              <a:defRPr b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/>
              <a:t>N</a:t>
            </a:r>
            <a:r>
              <a:rPr baseline="-7333"/>
              <a:t>3.331</a:t>
            </a:r>
            <a:r>
              <a:rPr baseline="-1333"/>
              <a:t>O</a:t>
            </a:r>
            <a:r>
              <a:rPr baseline="-7333"/>
              <a:t>3.333</a:t>
            </a:r>
            <a:endParaRPr baseline="-1333"/>
          </a:p>
          <a:p>
            <a:pPr marL="63500" marR="63500" algn="ctr" defTabSz="1428750">
              <a:defRPr b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baseline="-1333"/>
          </a:p>
          <a:p>
            <a:pPr marL="63500" marR="63500" algn="ctr" defTabSz="1428750">
              <a:defRPr b="1"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/>
              <a:t>divide both by smallest number:</a:t>
            </a:r>
            <a:endParaRPr baseline="-1333"/>
          </a:p>
          <a:p>
            <a:pPr marL="63500" marR="63500" algn="ctr" defTabSz="1428750">
              <a:defRPr b="1"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baseline="-1333"/>
          </a:p>
          <a:p>
            <a:pPr marL="63500" marR="63500" algn="ctr" defTabSz="1428750">
              <a:defRPr b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/>
              <a:t>N</a:t>
            </a:r>
            <a:r>
              <a:rPr baseline="-7333"/>
              <a:t>(3.331/3.331)</a:t>
            </a:r>
            <a:r>
              <a:rPr baseline="-1333"/>
              <a:t>O</a:t>
            </a:r>
            <a:r>
              <a:rPr baseline="-7333"/>
              <a:t>(3.333/3.331)</a:t>
            </a:r>
            <a:endParaRPr baseline="-1333"/>
          </a:p>
          <a:p>
            <a:pPr marL="63500" marR="63500" algn="ctr" defTabSz="1428750">
              <a:defRPr b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aseline="-1333"/>
              <a:t>= N</a:t>
            </a:r>
            <a:r>
              <a:rPr baseline="-7333"/>
              <a:t>1.000</a:t>
            </a:r>
            <a:r>
              <a:rPr baseline="-1333"/>
              <a:t>O</a:t>
            </a:r>
            <a:r>
              <a:rPr baseline="-7333"/>
              <a:t>1.001</a:t>
            </a:r>
            <a:r>
              <a:rPr baseline="-1333"/>
              <a:t> = </a:t>
            </a:r>
            <a:r>
              <a:rPr baseline="-1333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NO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19785 -0.214844" origin="layout" pathEditMode="relative">
                                      <p:cBhvr>
                                        <p:cTn id="6" dur="1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90431 -0.944010" origin="layout" pathEditMode="relative">
                                      <p:cBhvr>
                                        <p:cTn id="13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5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Ammonia is prepared by the reaction:…"/>
          <p:cNvSpPr txBox="1"/>
          <p:nvPr>
            <p:ph type="title"/>
          </p:nvPr>
        </p:nvSpPr>
        <p:spPr>
          <a:xfrm>
            <a:off x="3333750" y="-321469"/>
            <a:ext cx="16466344" cy="5643563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sz="6000"/>
              <a:t>Ammonia is prepared by the reaction:</a:t>
            </a:r>
            <a:endParaRPr sz="6000"/>
          </a:p>
          <a:p>
            <a:pPr algn="ctr">
              <a:def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sz="6000"/>
              <a:t>N</a:t>
            </a:r>
            <a:r>
              <a:rPr baseline="-16133" sz="6000"/>
              <a:t>2</a:t>
            </a:r>
            <a:r>
              <a:rPr sz="6000"/>
              <a:t>(g)  +  3 H</a:t>
            </a:r>
            <a:r>
              <a:rPr baseline="-16133" sz="6000"/>
              <a:t>2</a:t>
            </a:r>
            <a:r>
              <a:rPr sz="6000"/>
              <a:t> (g)  →  2 NH</a:t>
            </a:r>
            <a:r>
              <a:rPr baseline="-16133" sz="6000"/>
              <a:t>3</a:t>
            </a:r>
            <a:r>
              <a:rPr sz="6000"/>
              <a:t>(g) </a:t>
            </a:r>
            <a:endParaRPr sz="6000"/>
          </a:p>
          <a:p>
            <a:pPr>
              <a:def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sz="6000"/>
              <a:t>If 10.0 mol of N</a:t>
            </a:r>
            <a:r>
              <a:rPr baseline="-16133" sz="6000"/>
              <a:t>2</a:t>
            </a:r>
            <a:r>
              <a:rPr sz="6000"/>
              <a:t> are mixed with 25.0 mol of H</a:t>
            </a:r>
            <a:r>
              <a:rPr baseline="-16133" sz="6000"/>
              <a:t>2</a:t>
            </a:r>
            <a:r>
              <a:rPr sz="6000"/>
              <a:t>, the amount of NH</a:t>
            </a:r>
            <a:r>
              <a:rPr baseline="-16133" sz="6000"/>
              <a:t>3</a:t>
            </a:r>
            <a:r>
              <a:rPr sz="6000"/>
              <a:t> produced will be:</a:t>
            </a:r>
          </a:p>
        </p:txBody>
      </p:sp>
      <p:sp>
        <p:nvSpPr>
          <p:cNvPr id="299" name="20.0 mol NH3…"/>
          <p:cNvSpPr txBox="1"/>
          <p:nvPr>
            <p:ph type="body" sz="quarter" idx="1"/>
          </p:nvPr>
        </p:nvSpPr>
        <p:spPr>
          <a:xfrm>
            <a:off x="3298031" y="4607718"/>
            <a:ext cx="8233173" cy="7768829"/>
          </a:xfrm>
          <a:prstGeom prst="rect">
            <a:avLst/>
          </a:prstGeom>
        </p:spPr>
        <p:txBody>
          <a:bodyPr/>
          <a:lstStyle/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20.0 mol NH</a:t>
            </a:r>
            <a:r>
              <a:rPr baseline="-16133"/>
              <a:t>3</a:t>
            </a:r>
            <a:endParaRPr baseline="-16133"/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16.7 mol NH</a:t>
            </a:r>
            <a:r>
              <a:rPr baseline="-16133"/>
              <a:t>3</a:t>
            </a:r>
            <a:endParaRPr baseline="-16133"/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37.5 mol NH</a:t>
            </a:r>
            <a:r>
              <a:rPr baseline="-16133"/>
              <a:t>3</a:t>
            </a:r>
            <a:endParaRPr baseline="-16133"/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25.0 mol NH</a:t>
            </a:r>
            <a:r>
              <a:rPr baseline="-16133"/>
              <a:t>3</a:t>
            </a:r>
            <a:endParaRPr baseline="-16133"/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35.0 mol NH</a:t>
            </a:r>
            <a:r>
              <a:rPr baseline="-16133"/>
              <a:t>3</a:t>
            </a:r>
          </a:p>
        </p:txBody>
      </p:sp>
      <p:sp>
        <p:nvSpPr>
          <p:cNvPr id="30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01" name="Answer = B, 16.7 mol NH3…"/>
          <p:cNvSpPr txBox="1"/>
          <p:nvPr/>
        </p:nvSpPr>
        <p:spPr>
          <a:xfrm>
            <a:off x="9572688" y="14019609"/>
            <a:ext cx="13966032" cy="6221426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63500" marR="63500" algn="ctr" defTabSz="1428750">
              <a:defRPr b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B</a:t>
            </a:r>
            <a:r>
              <a:t>,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16.7 mol NH</a:t>
            </a:r>
            <a:r>
              <a:rPr baseline="-5999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3</a:t>
            </a:r>
            <a:endParaRPr baseline="30666"/>
          </a:p>
          <a:p>
            <a:pPr marL="63500" marR="63500" algn="ctr" defTabSz="1428750">
              <a:defRPr b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baseline="30666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Limiting reactant problem</a:t>
            </a:r>
            <a:r>
              <a:t> - two reactants! careful!</a:t>
            </a: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Find yield of NH</a:t>
            </a:r>
            <a:r>
              <a:rPr baseline="-5999"/>
              <a:t>3</a:t>
            </a:r>
            <a:r>
              <a:t> for both quantities:</a:t>
            </a: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10.0 mol N</a:t>
            </a:r>
            <a:r>
              <a:rPr baseline="-5999"/>
              <a:t>2</a:t>
            </a:r>
            <a:r>
              <a:t> * (2 mol NH</a:t>
            </a:r>
            <a:r>
              <a:rPr baseline="-5999"/>
              <a:t>3 </a:t>
            </a:r>
            <a:r>
              <a:t>/ 1 mol N</a:t>
            </a:r>
            <a:r>
              <a:rPr baseline="-5999"/>
              <a:t>2</a:t>
            </a:r>
            <a:r>
              <a:t>) = 20.0 mol NH</a:t>
            </a:r>
            <a:r>
              <a:rPr baseline="-5999"/>
              <a:t>3</a:t>
            </a:r>
          </a:p>
          <a:p>
            <a:pPr marL="63500" marR="63500" algn="ctr" defTabSz="1428750">
              <a:defRPr i="1" sz="4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25.0 mol H</a:t>
            </a:r>
            <a:r>
              <a:rPr baseline="-5999"/>
              <a:t>2</a:t>
            </a:r>
            <a:r>
              <a:t> * (2 mol NH</a:t>
            </a:r>
            <a:r>
              <a:rPr baseline="-5999"/>
              <a:t>3 </a:t>
            </a:r>
            <a:r>
              <a:t>/ 3 mol H</a:t>
            </a:r>
            <a:r>
              <a:rPr baseline="-5999"/>
              <a:t>2</a:t>
            </a:r>
            <a:r>
              <a:t>) = 16.7 mol NH</a:t>
            </a:r>
            <a:r>
              <a:rPr baseline="-5999"/>
              <a:t>3</a:t>
            </a: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H</a:t>
            </a:r>
            <a:r>
              <a:rPr baseline="-5999"/>
              <a:t>2</a:t>
            </a:r>
            <a:r>
              <a:t> = limiting reactant, creates less NH</a:t>
            </a:r>
            <a:r>
              <a:rPr baseline="-5999"/>
              <a:t>3</a:t>
            </a: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N</a:t>
            </a:r>
            <a:r>
              <a:rPr baseline="-5999"/>
              <a:t>2</a:t>
            </a:r>
            <a:r>
              <a:t> is the excess reactant, N</a:t>
            </a:r>
            <a:r>
              <a:rPr baseline="-5999"/>
              <a:t>2</a:t>
            </a:r>
            <a:r>
              <a:t> left over at end of reaction</a:t>
            </a:r>
          </a:p>
        </p:txBody>
      </p:sp>
      <p:sp>
        <p:nvSpPr>
          <p:cNvPr id="302" name="Enter your response on…"/>
          <p:cNvSpPr txBox="1"/>
          <p:nvPr/>
        </p:nvSpPr>
        <p:spPr>
          <a:xfrm>
            <a:off x="4530519" y="15037593"/>
            <a:ext cx="5436312" cy="1232298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marL="63500" marR="63500" algn="ctr" defTabSz="1428750">
              <a:defRPr b="1"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Enter your response on</a:t>
            </a:r>
          </a:p>
          <a:p>
            <a:pPr marL="63500" marR="63500" algn="ctr" defTabSz="1428750">
              <a:defRPr b="1"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your iClicker now!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32968 -0.283854" origin="layout" pathEditMode="relative">
                                      <p:cBhvr>
                                        <p:cTn id="6" dur="75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31086 -0.478762" origin="layout" pathEditMode="relative">
                                      <p:cBhvr>
                                        <p:cTn id="13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2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Which of the compounds below would be the best conductor of electricity in aqueous solution?"/>
          <p:cNvSpPr txBox="1"/>
          <p:nvPr>
            <p:ph type="title"/>
          </p:nvPr>
        </p:nvSpPr>
        <p:spPr>
          <a:xfrm>
            <a:off x="3958828" y="184150"/>
            <a:ext cx="16466344" cy="4143375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1pPr>
          </a:lstStyle>
          <a:p>
            <a:pPr>
              <a:defRPr sz="8600"/>
            </a:pPr>
            <a:r>
              <a:rPr sz="6000"/>
              <a:t>Which of the compounds below would be the best conductor of electricity in aqueous solution?</a:t>
            </a:r>
          </a:p>
        </p:txBody>
      </p:sp>
      <p:sp>
        <p:nvSpPr>
          <p:cNvPr id="305" name="CH3CO2H…"/>
          <p:cNvSpPr txBox="1"/>
          <p:nvPr>
            <p:ph type="body" sz="quarter" idx="1"/>
          </p:nvPr>
        </p:nvSpPr>
        <p:spPr>
          <a:xfrm>
            <a:off x="3958828" y="4327525"/>
            <a:ext cx="8233172" cy="8093076"/>
          </a:xfrm>
          <a:prstGeom prst="rect">
            <a:avLst/>
          </a:prstGeom>
        </p:spPr>
        <p:txBody>
          <a:bodyPr/>
          <a:lstStyle/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CH</a:t>
            </a:r>
            <a:r>
              <a:rPr baseline="-16133"/>
              <a:t>3</a:t>
            </a:r>
            <a:r>
              <a:t>CO</a:t>
            </a:r>
            <a:r>
              <a:rPr baseline="-16133"/>
              <a:t>2</a:t>
            </a:r>
            <a:r>
              <a:t>H</a:t>
            </a:r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H</a:t>
            </a:r>
            <a:r>
              <a:rPr baseline="-16133"/>
              <a:t>3</a:t>
            </a:r>
            <a:r>
              <a:t>PO</a:t>
            </a:r>
            <a:r>
              <a:rPr baseline="-16133"/>
              <a:t>4</a:t>
            </a:r>
            <a:endParaRPr baseline="-16133"/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NH</a:t>
            </a:r>
            <a:r>
              <a:rPr baseline="-16133"/>
              <a:t>3</a:t>
            </a:r>
            <a:endParaRPr baseline="-16133"/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HBr</a:t>
            </a:r>
          </a:p>
          <a:p>
            <a:pPr marL="871912" indent="-831272">
              <a:buClr>
                <a:srgbClr val="000000"/>
              </a:buClr>
              <a:buFont typeface="Arial"/>
              <a:buAutoNum type="alphaUcPeriod" startAt="1"/>
            </a:pPr>
            <a:r>
              <a:t>HIO</a:t>
            </a:r>
          </a:p>
        </p:txBody>
      </p:sp>
      <p:sp>
        <p:nvSpPr>
          <p:cNvPr id="30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07" name="Answer = D, HBr…"/>
          <p:cNvSpPr txBox="1"/>
          <p:nvPr/>
        </p:nvSpPr>
        <p:spPr>
          <a:xfrm>
            <a:off x="9572688" y="15037593"/>
            <a:ext cx="13966032" cy="4392626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63500" marR="63500" algn="ctr" defTabSz="1428750">
              <a:defRPr b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D</a:t>
            </a:r>
            <a:r>
              <a:t>,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HBr</a:t>
            </a:r>
            <a:endParaRPr baseline="30666"/>
          </a:p>
          <a:p>
            <a:pPr marL="63500" marR="63500" algn="ctr" defTabSz="1428750">
              <a:defRPr b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baseline="30666"/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HBr is a strong acid = strong electrolyte</a:t>
            </a: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Strong electrolytes conduct electricity </a:t>
            </a: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All other compounds are weak acids/bases </a:t>
            </a:r>
          </a:p>
          <a:p>
            <a:pPr marL="63500" marR="63500" algn="ctr" defTabSz="1428750">
              <a:defRPr i="1" sz="4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(and weak conductors of electricity)</a:t>
            </a:r>
          </a:p>
        </p:txBody>
      </p:sp>
      <p:sp>
        <p:nvSpPr>
          <p:cNvPr id="308" name="Enter your response on…"/>
          <p:cNvSpPr txBox="1"/>
          <p:nvPr/>
        </p:nvSpPr>
        <p:spPr>
          <a:xfrm>
            <a:off x="4530519" y="15037593"/>
            <a:ext cx="5436312" cy="1232298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marL="63500" marR="63500" algn="ctr" defTabSz="1428750">
              <a:defRPr b="1"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Enter your response on</a:t>
            </a:r>
          </a:p>
          <a:p>
            <a:pPr marL="63500" marR="63500" algn="ctr" defTabSz="1428750">
              <a:defRPr b="1"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your iClicker now!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16855 -0.239583" origin="layout" pathEditMode="relative">
                                      <p:cBhvr>
                                        <p:cTn id="6" dur="75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90822 -0.510417" origin="layout" pathEditMode="relative">
                                      <p:cBhvr>
                                        <p:cTn id="13" dur="5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8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6E6E9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81280" marR="81280" indent="0" algn="l" defTabSz="182165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6E6E9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81280" marR="81280" indent="0" algn="l" defTabSz="182165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