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hape 20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30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30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30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30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30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30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30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30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cop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MAR"/>
          <p:cNvSpPr txBox="1"/>
          <p:nvPr/>
        </p:nvSpPr>
        <p:spPr>
          <a:xfrm>
            <a:off x="3045519" y="1289000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9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icrosoft Office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/>
            </a:lvl1pPr>
          </a:lstStyle>
          <a:p>
            <a:pPr/>
            <a:r>
              <a:t>Title Text</a:t>
            </a:r>
          </a:p>
        </p:txBody>
      </p:sp>
      <p:sp>
        <p:nvSpPr>
          <p:cNvPr id="176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Microsoft Office 98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icrosoft Office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/>
            </a:lvl1pPr>
          </a:lstStyle>
          <a:p>
            <a:pPr/>
            <a:r>
              <a:t>Title Text</a:t>
            </a:r>
          </a:p>
        </p:txBody>
      </p:sp>
      <p:sp>
        <p:nvSpPr>
          <p:cNvPr id="185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187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icrosoft Office 98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/>
            </a:lvl1pPr>
          </a:lstStyle>
          <a:p>
            <a:pPr/>
            <a:r>
              <a:t>Title Text</a:t>
            </a:r>
          </a:p>
        </p:txBody>
      </p:sp>
      <p:sp>
        <p:nvSpPr>
          <p:cNvPr id="195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197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958828" y="0"/>
            <a:ext cx="16466344" cy="3384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958828" y="4111625"/>
            <a:ext cx="16466344" cy="9604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2pPr marL="888866" indent="-391026">
              <a:spcBef>
                <a:spcPts val="1200"/>
              </a:spcBef>
              <a:buChar char="–"/>
              <a:defRPr sz="5200"/>
            </a:lvl2pPr>
            <a:lvl3pPr marL="1264322" indent="-309282">
              <a:spcBef>
                <a:spcPts val="1100"/>
              </a:spcBef>
              <a:defRPr sz="4600"/>
            </a:lvl3pPr>
            <a:lvl4pPr marL="1722482" indent="-310242">
              <a:spcBef>
                <a:spcPts val="900"/>
              </a:spcBef>
              <a:buChar char="–"/>
              <a:defRPr sz="3800"/>
            </a:lvl4pPr>
            <a:lvl5pPr marL="2179682" indent="-310242">
              <a:spcBef>
                <a:spcPts val="900"/>
              </a:spcBef>
              <a:buChar char="»"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8040697" y="12490450"/>
            <a:ext cx="494606" cy="48850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1160859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 xmlns:p14="http://schemas.microsoft.com/office/powerpoint/2010/main" spd="med" advClick="1"/>
  <p:txStyles>
    <p:titleStyle>
      <a:lvl1pPr marL="81280" marR="81280" indent="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81280" marR="81280" indent="2286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81280" marR="81280" indent="4572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81280" marR="81280" indent="6858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81280" marR="81280" indent="9144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81280" marR="81280" indent="11430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81280" marR="81280" indent="13716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81280" marR="81280" indent="1600199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81280" marR="81280" indent="18288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577503" marR="81280" indent="-536863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AutoNum type="alphaUcPeriod" startAt="1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949024" marR="81280" indent="-451184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358451" marR="81280" indent="-403411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19020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hemistry 223 Exam II Review Chapters 15, 16 and 17"/>
          <p:cNvSpPr txBox="1"/>
          <p:nvPr>
            <p:ph type="title"/>
          </p:nvPr>
        </p:nvSpPr>
        <p:spPr>
          <a:xfrm>
            <a:off x="7864247" y="164306"/>
            <a:ext cx="16305611" cy="2911079"/>
          </a:xfrm>
          <a:prstGeom prst="rect">
            <a:avLst/>
          </a:prstGeom>
        </p:spPr>
        <p:txBody>
          <a:bodyPr/>
          <a:lstStyle/>
          <a:p>
            <a:pPr algn="r"/>
            <a:r>
              <a:rPr sz="84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</a:rPr>
              <a:t>Chemistry 223 Exam II Review</a:t>
            </a:r>
            <a:br>
              <a:rPr sz="84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</a:br>
            <a:r>
              <a:rPr i="1" sz="84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</a:rPr>
              <a:t>Chapters 15, 16 and 17</a:t>
            </a:r>
          </a:p>
        </p:txBody>
      </p:sp>
      <p:sp>
        <p:nvSpPr>
          <p:cNvPr id="207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08" name="Chemistry 223…"/>
          <p:cNvSpPr txBox="1"/>
          <p:nvPr/>
        </p:nvSpPr>
        <p:spPr>
          <a:xfrm>
            <a:off x="503180" y="10850364"/>
            <a:ext cx="8911185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79373" marR="79373" defTabSz="1821656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  <a:defRPr b="1" sz="5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Chemistry 223</a:t>
            </a:r>
          </a:p>
          <a:p>
            <a:pPr marL="79373" marR="79373" defTabSz="1821656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  <a:defRPr b="1" sz="5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Professor Michael Russell</a:t>
            </a:r>
          </a:p>
        </p:txBody>
      </p:sp>
      <p:pic>
        <p:nvPicPr>
          <p:cNvPr id="209" name="PbI2 picture" descr="PbI2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78391" y="6516790"/>
            <a:ext cx="5133093" cy="6861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bromine and water phase change picture" descr="bromine and water phase change pictur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7092" y="3385949"/>
            <a:ext cx="15931190" cy="7383255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Last update:…"/>
          <p:cNvSpPr txBox="1"/>
          <p:nvPr/>
        </p:nvSpPr>
        <p:spPr>
          <a:xfrm>
            <a:off x="13898361" y="12748776"/>
            <a:ext cx="2247035" cy="988297"/>
          </a:xfrm>
          <a:prstGeom prst="rect">
            <a:avLst/>
          </a:prstGeom>
          <a:solidFill>
            <a:srgbClr val="FFFFFF">
              <a:alpha val="73708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580" tIns="68580" rIns="68580" bIns="68580">
            <a:spAutoFit/>
          </a:bodyPr>
          <a:lstStyle/>
          <a:p>
            <a:pPr algn="ctr" defTabSz="1828800">
              <a:defRPr i="1" sz="3000">
                <a:latin typeface="+mn-lt"/>
                <a:ea typeface="+mn-ea"/>
                <a:cs typeface="+mn-cs"/>
                <a:sym typeface="Arial"/>
              </a:defRPr>
            </a:pPr>
            <a:r>
              <a:t>Last update:</a:t>
            </a:r>
          </a:p>
          <a:p>
            <a:pPr algn="ctr" defTabSz="1828800">
              <a:defRPr i="1" sz="3000">
                <a:latin typeface="+mn-lt"/>
                <a:ea typeface="+mn-ea"/>
                <a:cs typeface="+mn-cs"/>
                <a:sym typeface="Arial"/>
              </a:defRPr>
            </a:pPr>
            <a:r>
              <a:t>4/29/24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aSO3 precipitates first as Ca2+ ions are added to a solution containing 0.10 M K2SO3 and 0.30 M Na2SO4. What is [SO32-] as the CaSO4 begins to precipitate?…"/>
          <p:cNvSpPr txBox="1"/>
          <p:nvPr>
            <p:ph type="title"/>
          </p:nvPr>
        </p:nvSpPr>
        <p:spPr>
          <a:xfrm>
            <a:off x="3369468" y="-1071563"/>
            <a:ext cx="17073564" cy="758507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CaSO</a:t>
            </a:r>
            <a:r>
              <a:rPr baseline="-5999" sz="5200"/>
              <a:t>3</a:t>
            </a:r>
            <a:r>
              <a:rPr sz="5200"/>
              <a:t> precipitates first as Ca</a:t>
            </a:r>
            <a:r>
              <a:rPr baseline="31999" sz="5200"/>
              <a:t>2+</a:t>
            </a:r>
            <a:r>
              <a:rPr sz="5200"/>
              <a:t> ions are added to a solution containing 0.10 M K</a:t>
            </a:r>
            <a:r>
              <a:rPr baseline="-16230" sz="5200"/>
              <a:t>2</a:t>
            </a:r>
            <a:r>
              <a:rPr sz="5200"/>
              <a:t>SO</a:t>
            </a:r>
            <a:r>
              <a:rPr baseline="-16230" sz="5200"/>
              <a:t>3</a:t>
            </a:r>
            <a:r>
              <a:rPr sz="5200"/>
              <a:t> and 0.30 M Na</a:t>
            </a:r>
            <a:r>
              <a:rPr baseline="-16230" sz="5200"/>
              <a:t>2</a:t>
            </a:r>
            <a:r>
              <a:rPr sz="5200"/>
              <a:t>SO</a:t>
            </a:r>
            <a:r>
              <a:rPr baseline="-16230" sz="5200"/>
              <a:t>4</a:t>
            </a:r>
            <a:r>
              <a:rPr sz="5200"/>
              <a:t>. What is [SO</a:t>
            </a:r>
            <a:r>
              <a:rPr baseline="-5999" sz="5200"/>
              <a:t>3</a:t>
            </a:r>
            <a:r>
              <a:rPr baseline="31999" sz="5200"/>
              <a:t>2-</a:t>
            </a:r>
            <a:r>
              <a:rPr sz="5200"/>
              <a:t>] as the CaSO</a:t>
            </a:r>
            <a:r>
              <a:rPr baseline="-16230" sz="5200"/>
              <a:t>4</a:t>
            </a:r>
            <a:r>
              <a:rPr sz="5200"/>
              <a:t> begins to precipitate?</a:t>
            </a:r>
            <a:endParaRPr sz="5200"/>
          </a:p>
          <a:p>
            <a:pPr>
              <a:lnSpc>
                <a:spcPct val="115000"/>
              </a:lnSpc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endParaRPr sz="5200"/>
          </a:p>
          <a:p>
            <a:pPr>
              <a:lnSpc>
                <a:spcPct val="115000"/>
              </a:lnSpc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K</a:t>
            </a:r>
            <a:r>
              <a:rPr baseline="-16230" sz="5200"/>
              <a:t>sp</a:t>
            </a:r>
            <a:r>
              <a:rPr sz="5200"/>
              <a:t>(CaSO</a:t>
            </a:r>
            <a:r>
              <a:rPr baseline="-16230" sz="5200"/>
              <a:t>3</a:t>
            </a:r>
            <a:r>
              <a:rPr sz="5200"/>
              <a:t>) = 1.3 x 10</a:t>
            </a:r>
            <a:r>
              <a:rPr baseline="30923" sz="5200"/>
              <a:t>-8          </a:t>
            </a:r>
            <a:r>
              <a:rPr sz="5200"/>
              <a:t>K</a:t>
            </a:r>
            <a:r>
              <a:rPr baseline="-16230" sz="5200"/>
              <a:t>sp</a:t>
            </a:r>
            <a:r>
              <a:rPr sz="5200"/>
              <a:t>(CaSO</a:t>
            </a:r>
            <a:r>
              <a:rPr baseline="-16230" sz="5200"/>
              <a:t>4</a:t>
            </a:r>
            <a:r>
              <a:rPr sz="5200"/>
              <a:t>) = 2.4 x 10</a:t>
            </a:r>
            <a:r>
              <a:rPr baseline="30923" sz="5200"/>
              <a:t>-5</a:t>
            </a:r>
          </a:p>
        </p:txBody>
      </p:sp>
      <p:sp>
        <p:nvSpPr>
          <p:cNvPr id="262" name="0.10 M…"/>
          <p:cNvSpPr txBox="1"/>
          <p:nvPr>
            <p:ph type="body" sz="quarter" idx="1"/>
          </p:nvPr>
        </p:nvSpPr>
        <p:spPr>
          <a:xfrm>
            <a:off x="3190875" y="5625703"/>
            <a:ext cx="8233172" cy="57562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0.10 M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0.30 M</a:t>
            </a:r>
            <a:r>
              <a:rPr baseline="-16133"/>
              <a:t> </a:t>
            </a:r>
            <a:endParaRPr baseline="-10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1.6 x 10</a:t>
            </a:r>
            <a:r>
              <a:rPr baseline="31999"/>
              <a:t>-4</a:t>
            </a:r>
            <a:r>
              <a:t> M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5.4 x 10</a:t>
            </a:r>
            <a:r>
              <a:rPr baseline="31999"/>
              <a:t>-4 </a:t>
            </a:r>
            <a:r>
              <a:t>M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42</a:t>
            </a:r>
          </a:p>
        </p:txBody>
      </p:sp>
      <p:sp>
        <p:nvSpPr>
          <p:cNvPr id="263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64" name="Answer = C, 1.6 x 10-4 M…"/>
          <p:cNvSpPr txBox="1"/>
          <p:nvPr/>
        </p:nvSpPr>
        <p:spPr>
          <a:xfrm>
            <a:off x="9447672" y="14573250"/>
            <a:ext cx="12412267" cy="6859473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1.6 x 10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-4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M</a:t>
            </a: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Find [Ca</a:t>
            </a:r>
            <a:r>
              <a:rPr baseline="30666"/>
              <a:t>2+</a:t>
            </a:r>
            <a:r>
              <a:rPr baseline="-1333"/>
              <a:t>] as </a:t>
            </a:r>
            <a:r>
              <a:t>CaSO</a:t>
            </a:r>
            <a:r>
              <a:rPr baseline="-5999"/>
              <a:t>4</a:t>
            </a:r>
            <a:r>
              <a:t> precipitates:</a:t>
            </a:r>
            <a:endParaRPr baseline="31999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[Ca</a:t>
            </a:r>
            <a:r>
              <a:rPr baseline="30666"/>
              <a:t>2+</a:t>
            </a:r>
            <a:r>
              <a:rPr baseline="-1333"/>
              <a:t>] = </a:t>
            </a:r>
            <a:r>
              <a:t>K</a:t>
            </a:r>
            <a:r>
              <a:rPr baseline="-5999"/>
              <a:t>sp</a:t>
            </a:r>
            <a:r>
              <a:t> / [SO</a:t>
            </a:r>
            <a:r>
              <a:rPr baseline="-5999"/>
              <a:t>4</a:t>
            </a:r>
            <a:r>
              <a:rPr baseline="31999"/>
              <a:t>2-</a:t>
            </a:r>
            <a:r>
              <a:t>] = 2.4 x 10</a:t>
            </a:r>
            <a:r>
              <a:rPr baseline="31999"/>
              <a:t>-5</a:t>
            </a:r>
            <a:r>
              <a:t> / 0.30 M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[Ca</a:t>
            </a:r>
            <a:r>
              <a:rPr baseline="30666"/>
              <a:t>2+</a:t>
            </a:r>
            <a:r>
              <a:rPr baseline="-1333"/>
              <a:t>] </a:t>
            </a:r>
            <a:r>
              <a:t>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8.0 x 10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-5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M Ca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2+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Use this value to calculate new [SO</a:t>
            </a:r>
            <a:r>
              <a:rPr baseline="-5999"/>
              <a:t>3</a:t>
            </a:r>
            <a:r>
              <a:rPr baseline="31999"/>
              <a:t>2-</a:t>
            </a:r>
            <a:r>
              <a:t>]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using K</a:t>
            </a:r>
            <a:r>
              <a:rPr baseline="-5999"/>
              <a:t>sp</a:t>
            </a:r>
            <a:r>
              <a:t> for CaSO</a:t>
            </a:r>
            <a:r>
              <a:rPr baseline="-5999"/>
              <a:t>3</a:t>
            </a:r>
            <a:r>
              <a:t>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[SO</a:t>
            </a:r>
            <a:r>
              <a:rPr baseline="-5999"/>
              <a:t>3</a:t>
            </a:r>
            <a:r>
              <a:rPr baseline="31999"/>
              <a:t>2-</a:t>
            </a:r>
            <a:r>
              <a:t>]</a:t>
            </a:r>
            <a:r>
              <a:rPr baseline="-1333"/>
              <a:t> =</a:t>
            </a:r>
            <a:r>
              <a:t> K</a:t>
            </a:r>
            <a:r>
              <a:rPr baseline="-5999"/>
              <a:t>sp</a:t>
            </a:r>
            <a:r>
              <a:t> / </a:t>
            </a:r>
            <a:r>
              <a:rPr baseline="-1333"/>
              <a:t>[Ca</a:t>
            </a:r>
            <a:r>
              <a:rPr baseline="30666"/>
              <a:t>2+</a:t>
            </a:r>
            <a:r>
              <a:rPr baseline="-1333"/>
              <a:t>]</a:t>
            </a:r>
            <a:r>
              <a:t> = 1.3 x 10</a:t>
            </a:r>
            <a:r>
              <a:rPr baseline="31999"/>
              <a:t>-8</a:t>
            </a:r>
            <a:r>
              <a:t> / 8.0 x 10</a:t>
            </a:r>
            <a:r>
              <a:rPr baseline="31999"/>
              <a:t>-5</a:t>
            </a:r>
            <a:r>
              <a:t> M 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[SO</a:t>
            </a:r>
            <a:r>
              <a:rPr baseline="-5999"/>
              <a:t>3</a:t>
            </a:r>
            <a:r>
              <a:rPr baseline="31999"/>
              <a:t>2-</a:t>
            </a:r>
            <a:r>
              <a:t>] = 1.6 x 10</a:t>
            </a:r>
            <a:r>
              <a:rPr baseline="31999"/>
              <a:t>-4</a:t>
            </a:r>
            <a:r>
              <a:t> M</a:t>
            </a:r>
          </a:p>
        </p:txBody>
      </p:sp>
      <p:sp>
        <p:nvSpPr>
          <p:cNvPr id="265" name="Enter your response on…"/>
          <p:cNvSpPr txBox="1"/>
          <p:nvPr/>
        </p:nvSpPr>
        <p:spPr>
          <a:xfrm>
            <a:off x="3780426" y="15626953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28566 -0.614583" origin="layout" pathEditMode="relative">
                                      <p:cBhvr>
                                        <p:cTn id="1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What is the pH of a saturated solution of Mg(OH)2? (Ksp (Mg(OH)2) = 5.6 x 10-12)"/>
          <p:cNvSpPr txBox="1"/>
          <p:nvPr>
            <p:ph type="title"/>
          </p:nvPr>
        </p:nvSpPr>
        <p:spPr>
          <a:xfrm>
            <a:off x="3762375" y="-843360"/>
            <a:ext cx="16466344" cy="528002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What is the pH of a saturated solution of Mg(OH)</a:t>
            </a:r>
            <a:r>
              <a:rPr baseline="-16133" sz="6000"/>
              <a:t>2</a:t>
            </a:r>
            <a:r>
              <a:rPr sz="6000"/>
              <a:t>? (K</a:t>
            </a:r>
            <a:r>
              <a:rPr baseline="-16133" sz="6000"/>
              <a:t>sp</a:t>
            </a:r>
            <a:r>
              <a:rPr sz="6000"/>
              <a:t> (Mg(OH)</a:t>
            </a:r>
            <a:r>
              <a:rPr baseline="-16133" sz="6000"/>
              <a:t>2</a:t>
            </a:r>
            <a:r>
              <a:rPr sz="6000"/>
              <a:t>) = 5.6 x 10</a:t>
            </a:r>
            <a:r>
              <a:rPr baseline="30933" sz="6000"/>
              <a:t>-12</a:t>
            </a:r>
            <a:r>
              <a:rPr sz="6000"/>
              <a:t>)</a:t>
            </a:r>
          </a:p>
        </p:txBody>
      </p:sp>
      <p:sp>
        <p:nvSpPr>
          <p:cNvPr id="268" name="3.65…"/>
          <p:cNvSpPr txBox="1"/>
          <p:nvPr>
            <p:ph type="body" sz="quarter" idx="1"/>
          </p:nvPr>
        </p:nvSpPr>
        <p:spPr>
          <a:xfrm>
            <a:off x="3744515" y="3418681"/>
            <a:ext cx="8233173" cy="81184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3.65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8.37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10.35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0.15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11.25</a:t>
            </a:r>
          </a:p>
        </p:txBody>
      </p:sp>
      <p:sp>
        <p:nvSpPr>
          <p:cNvPr id="269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70" name="Answer = C, 10.35…"/>
          <p:cNvSpPr txBox="1"/>
          <p:nvPr/>
        </p:nvSpPr>
        <p:spPr>
          <a:xfrm>
            <a:off x="9197641" y="16002000"/>
            <a:ext cx="13966032" cy="768987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10.35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Find solubility from K</a:t>
            </a:r>
            <a:r>
              <a:rPr baseline="-5999"/>
              <a:t>sp</a:t>
            </a:r>
            <a:r>
              <a:t>, then [OH</a:t>
            </a:r>
            <a:r>
              <a:rPr baseline="31999"/>
              <a:t>-</a:t>
            </a:r>
            <a:r>
              <a:t>] and pH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Mg(OH)</a:t>
            </a:r>
            <a:r>
              <a:rPr baseline="-5999"/>
              <a:t>2</a:t>
            </a:r>
            <a:r>
              <a:t>(s)  ⇄ Mg</a:t>
            </a:r>
            <a:r>
              <a:rPr baseline="31999"/>
              <a:t>2+</a:t>
            </a:r>
            <a:r>
              <a:t>(aq)  +  2 OH</a:t>
            </a:r>
            <a:r>
              <a:rPr baseline="31999"/>
              <a:t>-</a:t>
            </a:r>
            <a:r>
              <a:t>(aq)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K</a:t>
            </a:r>
            <a:r>
              <a:rPr baseline="-5999"/>
              <a:t>sp</a:t>
            </a:r>
            <a:r>
              <a:t> = [Mg</a:t>
            </a:r>
            <a:r>
              <a:rPr baseline="31999"/>
              <a:t>2+</a:t>
            </a:r>
            <a:r>
              <a:t>][OH</a:t>
            </a:r>
            <a:r>
              <a:rPr baseline="31999"/>
              <a:t>-</a:t>
            </a:r>
            <a:r>
              <a:t>]</a:t>
            </a:r>
            <a:r>
              <a:rPr baseline="31999"/>
              <a:t>2</a:t>
            </a:r>
            <a:r>
              <a:t> = (x)(2x)</a:t>
            </a:r>
            <a:r>
              <a:rPr baseline="31999"/>
              <a:t>2</a:t>
            </a:r>
            <a:r>
              <a:t> = 4x</a:t>
            </a:r>
            <a:r>
              <a:rPr baseline="31999"/>
              <a:t>3</a:t>
            </a:r>
            <a:r>
              <a:t> (x = solubility)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x = (K</a:t>
            </a:r>
            <a:r>
              <a:rPr baseline="-5999"/>
              <a:t>sp</a:t>
            </a:r>
            <a:r>
              <a:t>/4)</a:t>
            </a:r>
            <a:r>
              <a:rPr baseline="31999"/>
              <a:t>(1/3)</a:t>
            </a:r>
            <a:r>
              <a:t> = (5.6E-12/4)</a:t>
            </a:r>
            <a:r>
              <a:rPr baseline="31999"/>
              <a:t>(1/3)</a:t>
            </a:r>
            <a:r>
              <a:t> = 1.1 x 10</a:t>
            </a:r>
            <a:r>
              <a:rPr baseline="31999"/>
              <a:t>-4</a:t>
            </a:r>
            <a:r>
              <a:t> M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[OH</a:t>
            </a:r>
            <a:r>
              <a:rPr baseline="31999"/>
              <a:t>-</a:t>
            </a:r>
            <a:r>
              <a:t>] = 2x = 2.2 x 10</a:t>
            </a:r>
            <a:r>
              <a:rPr baseline="31999"/>
              <a:t>-4</a:t>
            </a:r>
            <a:r>
              <a:t> M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[H</a:t>
            </a:r>
            <a:r>
              <a:rPr baseline="-5999"/>
              <a:t>3</a:t>
            </a:r>
            <a:r>
              <a:t>O</a:t>
            </a:r>
            <a:r>
              <a:rPr baseline="31999"/>
              <a:t>+</a:t>
            </a:r>
            <a:r>
              <a:t>] = K</a:t>
            </a:r>
            <a:r>
              <a:rPr baseline="-5999"/>
              <a:t>w</a:t>
            </a:r>
            <a:r>
              <a:t> / [OH-] = E-14/2.2E-4 = 4.5 x 10</a:t>
            </a:r>
            <a:r>
              <a:rPr baseline="31999"/>
              <a:t>-11</a:t>
            </a:r>
            <a:r>
              <a:t> M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pH = - log [H</a:t>
            </a:r>
            <a:r>
              <a:rPr baseline="-5999"/>
              <a:t>3</a:t>
            </a:r>
            <a:r>
              <a:t>O</a:t>
            </a:r>
            <a:r>
              <a:rPr baseline="31999"/>
              <a:t>+</a:t>
            </a:r>
            <a:r>
              <a:t>] = - log (4.5E-11)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10.35</a:t>
            </a:r>
          </a:p>
        </p:txBody>
      </p:sp>
      <p:sp>
        <p:nvSpPr>
          <p:cNvPr id="271" name="Enter your response on…"/>
          <p:cNvSpPr txBox="1"/>
          <p:nvPr/>
        </p:nvSpPr>
        <p:spPr>
          <a:xfrm>
            <a:off x="3959019" y="14501812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69582 -0.756510" origin="layout" pathEditMode="relative">
                                      <p:cBhvr>
                                        <p:cTn id="1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A solution has [Pb2+] = 0.0012 M and [Cl-] = 0.010 M.  Will PbCl2 precipitate?…"/>
          <p:cNvSpPr txBox="1"/>
          <p:nvPr>
            <p:ph type="title"/>
          </p:nvPr>
        </p:nvSpPr>
        <p:spPr>
          <a:xfrm>
            <a:off x="3530203" y="-783432"/>
            <a:ext cx="14483954" cy="564356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A solution has [Pb</a:t>
            </a:r>
            <a:r>
              <a:rPr baseline="30933" sz="6000"/>
              <a:t>2+</a:t>
            </a:r>
            <a:r>
              <a:rPr sz="6000"/>
              <a:t>] = 0.0012 M and [Cl</a:t>
            </a:r>
            <a:r>
              <a:rPr baseline="30933" sz="6000"/>
              <a:t>-</a:t>
            </a:r>
            <a:r>
              <a:rPr sz="6000"/>
              <a:t>] = 0.010 M.  Will PbCl</a:t>
            </a:r>
            <a:r>
              <a:rPr baseline="-16133" sz="6000"/>
              <a:t>2</a:t>
            </a:r>
            <a:r>
              <a:rPr sz="6000"/>
              <a:t> precipitate? </a:t>
            </a:r>
            <a:endParaRPr sz="6000"/>
          </a:p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K</a:t>
            </a:r>
            <a:r>
              <a:rPr baseline="-16133" sz="6000"/>
              <a:t>sp</a:t>
            </a:r>
            <a:r>
              <a:rPr sz="6000"/>
              <a:t> (PbCl</a:t>
            </a:r>
            <a:r>
              <a:rPr baseline="-16133" sz="6000"/>
              <a:t>2</a:t>
            </a:r>
            <a:r>
              <a:rPr sz="6000"/>
              <a:t>) = 1.7 x 10</a:t>
            </a:r>
            <a:r>
              <a:rPr baseline="30933" sz="6000"/>
              <a:t>-5</a:t>
            </a:r>
          </a:p>
        </p:txBody>
      </p:sp>
      <p:sp>
        <p:nvSpPr>
          <p:cNvPr id="274" name="Yes, PbCl2 precipitates…"/>
          <p:cNvSpPr txBox="1"/>
          <p:nvPr>
            <p:ph type="body" sz="half" idx="1"/>
          </p:nvPr>
        </p:nvSpPr>
        <p:spPr>
          <a:xfrm>
            <a:off x="3601640" y="3981846"/>
            <a:ext cx="16305610" cy="57562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Yes, PbCl</a:t>
            </a:r>
            <a:r>
              <a:rPr baseline="-16133"/>
              <a:t>2</a:t>
            </a:r>
            <a:r>
              <a:t> precipitates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No, PbCl</a:t>
            </a:r>
            <a:r>
              <a:rPr baseline="-16133"/>
              <a:t>2</a:t>
            </a:r>
            <a:r>
              <a:t> does NOT precipitate</a:t>
            </a:r>
          </a:p>
        </p:txBody>
      </p:sp>
      <p:sp>
        <p:nvSpPr>
          <p:cNvPr id="275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76" name="Answer = B, No, PbCl2 does NOT precipitate…"/>
          <p:cNvSpPr txBox="1"/>
          <p:nvPr/>
        </p:nvSpPr>
        <p:spPr>
          <a:xfrm>
            <a:off x="9108344" y="15287625"/>
            <a:ext cx="13966033" cy="3783025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No, PbCl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does NOT precipitate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Determine Q, compare to K</a:t>
            </a:r>
            <a:r>
              <a:rPr baseline="-5999"/>
              <a:t>sp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Q = [Pb</a:t>
            </a:r>
            <a:r>
              <a:rPr baseline="31999"/>
              <a:t>2+</a:t>
            </a:r>
            <a:r>
              <a:t>][Cl</a:t>
            </a:r>
            <a:r>
              <a:rPr baseline="31999"/>
              <a:t>-</a:t>
            </a:r>
            <a:r>
              <a:t>]</a:t>
            </a:r>
            <a:r>
              <a:rPr baseline="31999"/>
              <a:t>2</a:t>
            </a:r>
            <a:r>
              <a:t> = (0.0012)(0.010)</a:t>
            </a:r>
            <a:r>
              <a:rPr baseline="31999"/>
              <a:t>2</a:t>
            </a:r>
            <a:r>
              <a:t> = 1.2 x 10</a:t>
            </a:r>
            <a:r>
              <a:rPr baseline="31999"/>
              <a:t>-7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Q (1.2 x 10</a:t>
            </a:r>
            <a:r>
              <a:rPr baseline="31999"/>
              <a:t>-7</a:t>
            </a:r>
            <a:r>
              <a:t>) is less than K</a:t>
            </a:r>
            <a:r>
              <a:rPr baseline="-5999"/>
              <a:t>sp</a:t>
            </a:r>
            <a:r>
              <a:t> (1.7 x 10</a:t>
            </a:r>
            <a:r>
              <a:rPr baseline="31999"/>
              <a:t>-5</a:t>
            </a:r>
            <a:r>
              <a:t>),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Q &lt; K</a:t>
            </a:r>
            <a:r>
              <a:rPr baseline="-5999"/>
              <a:t>sp</a:t>
            </a:r>
            <a:r>
              <a:t>, no precipitate</a:t>
            </a:r>
          </a:p>
        </p:txBody>
      </p:sp>
      <p:sp>
        <p:nvSpPr>
          <p:cNvPr id="277" name="Enter your response on…"/>
          <p:cNvSpPr txBox="1"/>
          <p:nvPr/>
        </p:nvSpPr>
        <p:spPr>
          <a:xfrm>
            <a:off x="3476816" y="14430375"/>
            <a:ext cx="5436313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87892 -0.421875" origin="layout" pathEditMode="relative">
                                      <p:cBhvr>
                                        <p:cTn id="1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7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Which of the following shows the correct formation constant (Kf) equation for Cr(CN)63-?"/>
          <p:cNvSpPr txBox="1"/>
          <p:nvPr>
            <p:ph type="title"/>
          </p:nvPr>
        </p:nvSpPr>
        <p:spPr>
          <a:xfrm>
            <a:off x="3440906" y="-1464469"/>
            <a:ext cx="16466344" cy="564832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Which of the following shows the correct formation constant (</a:t>
            </a:r>
            <a:r>
              <a:rPr i="1" sz="6000"/>
              <a:t>K</a:t>
            </a:r>
            <a:r>
              <a:rPr baseline="-5999" i="1" sz="6000"/>
              <a:t>f</a:t>
            </a:r>
            <a:r>
              <a:rPr i="1" sz="6000"/>
              <a:t>)</a:t>
            </a:r>
            <a:r>
              <a:rPr sz="6000"/>
              <a:t> equation for Cr(CN)</a:t>
            </a:r>
            <a:r>
              <a:rPr baseline="-5999" sz="6000"/>
              <a:t>6</a:t>
            </a:r>
            <a:r>
              <a:rPr baseline="31999" sz="6000"/>
              <a:t>3-</a:t>
            </a:r>
            <a:r>
              <a:rPr sz="6000"/>
              <a:t>?</a:t>
            </a:r>
          </a:p>
        </p:txBody>
      </p:sp>
      <p:sp>
        <p:nvSpPr>
          <p:cNvPr id="280" name="Cr(CN)3(s) + 3 CN-1(aq) ⇄ Cr(CN)63-(aq)…"/>
          <p:cNvSpPr txBox="1"/>
          <p:nvPr>
            <p:ph type="body" sz="half" idx="1"/>
          </p:nvPr>
        </p:nvSpPr>
        <p:spPr>
          <a:xfrm>
            <a:off x="3601640" y="2856706"/>
            <a:ext cx="15323345" cy="7822407"/>
          </a:xfrm>
          <a:prstGeom prst="rect">
            <a:avLst/>
          </a:prstGeom>
        </p:spPr>
        <p:txBody>
          <a:bodyPr/>
          <a:lstStyle/>
          <a:p>
            <a:pPr marL="894080" indent="-853440">
              <a:buClr>
                <a:srgbClr val="000000"/>
              </a:buClr>
              <a:buFont typeface="Arial"/>
              <a:buAutoNum type="alphaUcPeriod" startAt="1"/>
              <a:defRPr sz="5600"/>
            </a:pPr>
            <a:r>
              <a:t>Cr(CN)</a:t>
            </a:r>
            <a:r>
              <a:rPr baseline="-5999"/>
              <a:t>3</a:t>
            </a:r>
            <a:r>
              <a:t>(s) + 3 CN</a:t>
            </a:r>
            <a:r>
              <a:rPr baseline="31999"/>
              <a:t>-1</a:t>
            </a:r>
            <a:r>
              <a:t>(aq) ⇄ Cr(CN)</a:t>
            </a:r>
            <a:r>
              <a:rPr baseline="-5999"/>
              <a:t>6</a:t>
            </a:r>
            <a:r>
              <a:rPr baseline="31999"/>
              <a:t>3-</a:t>
            </a:r>
            <a:r>
              <a:t>(aq)</a:t>
            </a:r>
          </a:p>
          <a:p>
            <a:pPr marL="894080" indent="-853440">
              <a:buClr>
                <a:srgbClr val="000000"/>
              </a:buClr>
              <a:buFont typeface="Arial"/>
              <a:buAutoNum type="alphaUcPeriod" startAt="1"/>
              <a:defRPr sz="5600"/>
            </a:pPr>
            <a:r>
              <a:t>Cr(NO</a:t>
            </a:r>
            <a:r>
              <a:rPr baseline="-5999"/>
              <a:t>3</a:t>
            </a:r>
            <a:r>
              <a:t>)</a:t>
            </a:r>
            <a:r>
              <a:rPr baseline="-5999"/>
              <a:t>3</a:t>
            </a:r>
            <a:r>
              <a:t>(s) + 6 NaCN(aq) ⇄ Cr(CN)</a:t>
            </a:r>
            <a:r>
              <a:rPr baseline="-5999"/>
              <a:t>6</a:t>
            </a:r>
            <a:r>
              <a:rPr baseline="31999"/>
              <a:t>3-</a:t>
            </a:r>
            <a:r>
              <a:t>(aq) + 3 NaNO</a:t>
            </a:r>
            <a:r>
              <a:rPr baseline="-5999"/>
              <a:t>3</a:t>
            </a:r>
            <a:r>
              <a:t>(aq) + 3 Na</a:t>
            </a:r>
            <a:r>
              <a:rPr baseline="31999"/>
              <a:t>+</a:t>
            </a:r>
            <a:r>
              <a:t>(aq)</a:t>
            </a:r>
          </a:p>
          <a:p>
            <a:pPr marL="894080" indent="-853440">
              <a:buClr>
                <a:srgbClr val="000000"/>
              </a:buClr>
              <a:buFont typeface="Arial"/>
              <a:buAutoNum type="alphaUcPeriod" startAt="1"/>
              <a:defRPr sz="5600"/>
            </a:pPr>
            <a:r>
              <a:t>Cr(CN)</a:t>
            </a:r>
            <a:r>
              <a:rPr baseline="-5999"/>
              <a:t>6</a:t>
            </a:r>
            <a:r>
              <a:rPr baseline="31999"/>
              <a:t>3-</a:t>
            </a:r>
            <a:r>
              <a:t>(s) ⇄ Cr</a:t>
            </a:r>
            <a:r>
              <a:rPr baseline="31999"/>
              <a:t>3+</a:t>
            </a:r>
            <a:r>
              <a:t>(aq) + 6 CN</a:t>
            </a:r>
            <a:r>
              <a:rPr baseline="31999"/>
              <a:t>-1</a:t>
            </a:r>
            <a:r>
              <a:t>(aq)</a:t>
            </a:r>
          </a:p>
          <a:p>
            <a:pPr marL="894080" indent="-853440">
              <a:buClr>
                <a:srgbClr val="000000"/>
              </a:buClr>
              <a:buFont typeface="Arial"/>
              <a:buAutoNum type="alphaUcPeriod" startAt="1"/>
              <a:defRPr sz="5600"/>
            </a:pPr>
            <a:r>
              <a:t>Cr(CN)</a:t>
            </a:r>
            <a:r>
              <a:rPr baseline="-5999"/>
              <a:t>6</a:t>
            </a:r>
            <a:r>
              <a:rPr baseline="31999"/>
              <a:t>3-</a:t>
            </a:r>
            <a:r>
              <a:t>(aq) ⇄ Cr</a:t>
            </a:r>
            <a:r>
              <a:rPr baseline="31999"/>
              <a:t>3+</a:t>
            </a:r>
            <a:r>
              <a:t>(aq) + 6 CN</a:t>
            </a:r>
            <a:r>
              <a:rPr baseline="31999"/>
              <a:t>-1</a:t>
            </a:r>
            <a:r>
              <a:t>(aq)</a:t>
            </a:r>
          </a:p>
          <a:p>
            <a:pPr marL="894080" indent="-853440">
              <a:buClr>
                <a:srgbClr val="000000"/>
              </a:buClr>
              <a:buFont typeface="Arial"/>
              <a:buAutoNum type="alphaUcPeriod" startAt="1"/>
              <a:defRPr sz="5600"/>
            </a:pPr>
            <a:r>
              <a:t>Cr</a:t>
            </a:r>
            <a:r>
              <a:rPr baseline="31999"/>
              <a:t>3+</a:t>
            </a:r>
            <a:r>
              <a:t>(aq) + 6 CN</a:t>
            </a:r>
            <a:r>
              <a:rPr baseline="31999"/>
              <a:t>-1</a:t>
            </a:r>
            <a:r>
              <a:t>(aq) ⇄ Cr(CN)</a:t>
            </a:r>
            <a:r>
              <a:rPr baseline="-5999"/>
              <a:t>6</a:t>
            </a:r>
            <a:r>
              <a:rPr baseline="31999"/>
              <a:t>3-</a:t>
            </a:r>
            <a:r>
              <a:t>(aq)</a:t>
            </a:r>
          </a:p>
        </p:txBody>
      </p:sp>
      <p:sp>
        <p:nvSpPr>
          <p:cNvPr id="281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82" name="Answer = E,…"/>
          <p:cNvSpPr txBox="1"/>
          <p:nvPr/>
        </p:nvSpPr>
        <p:spPr>
          <a:xfrm>
            <a:off x="9108344" y="15287625"/>
            <a:ext cx="13966033" cy="1954225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</a:t>
            </a:r>
            <a:r>
              <a:t>, </a:t>
            </a: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K</a:t>
            </a:r>
            <a:r>
              <a:rPr baseline="-5999"/>
              <a:t>f</a:t>
            </a:r>
            <a:r>
              <a:t> equations: complex ion is product,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ions are reactants</a:t>
            </a:r>
          </a:p>
        </p:txBody>
      </p:sp>
      <p:sp>
        <p:nvSpPr>
          <p:cNvPr id="283" name="Enter your response on…"/>
          <p:cNvSpPr txBox="1"/>
          <p:nvPr/>
        </p:nvSpPr>
        <p:spPr>
          <a:xfrm>
            <a:off x="3476816" y="14430375"/>
            <a:ext cx="5436313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9 -0.252604" origin="layout" pathEditMode="relative">
                                      <p:cBhvr>
                                        <p:cTn id="6" dur="7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41017 -0.308594" origin="layout" pathEditMode="relative">
                                      <p:cBhvr>
                                        <p:cTn id="1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3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alculate the standard entropy change for the following reaction:  CCl4(l) + O2(g) → CO2(g) + 2 Cl2(g)…"/>
          <p:cNvSpPr txBox="1"/>
          <p:nvPr>
            <p:ph type="title"/>
          </p:nvPr>
        </p:nvSpPr>
        <p:spPr>
          <a:xfrm>
            <a:off x="3369468" y="-392907"/>
            <a:ext cx="15537657" cy="816292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Calculate the standard entropy change for the following reaction:</a:t>
            </a:r>
            <a:br>
              <a:rPr sz="5200"/>
            </a:br>
            <a:r>
              <a:rPr sz="5200"/>
              <a:t>	</a:t>
            </a:r>
            <a:r>
              <a:rPr b="1" sz="5200"/>
              <a:t>CCl</a:t>
            </a:r>
            <a:r>
              <a:rPr b="1" baseline="-16230" sz="5200"/>
              <a:t>4</a:t>
            </a:r>
            <a:r>
              <a:rPr b="1" sz="5200"/>
              <a:t>(l) + O</a:t>
            </a:r>
            <a:r>
              <a:rPr b="1" baseline="-16230" sz="5200"/>
              <a:t>2</a:t>
            </a:r>
            <a:r>
              <a:rPr b="1" sz="5200"/>
              <a:t>(g) → CO</a:t>
            </a:r>
            <a:r>
              <a:rPr b="1" baseline="-16230" sz="5200"/>
              <a:t>2</a:t>
            </a:r>
            <a:r>
              <a:rPr b="1" sz="5200"/>
              <a:t>(g) + 2 Cl</a:t>
            </a:r>
            <a:r>
              <a:rPr b="1" baseline="-16230" sz="5200"/>
              <a:t>2</a:t>
            </a:r>
            <a:r>
              <a:rPr b="1" sz="5200"/>
              <a:t>(g)</a:t>
            </a:r>
            <a:endParaRPr sz="5200"/>
          </a:p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br>
              <a:rPr sz="5200"/>
            </a:br>
            <a:r>
              <a:rPr sz="5200"/>
              <a:t> * S°[CCl</a:t>
            </a:r>
            <a:r>
              <a:rPr baseline="-16230" sz="5200"/>
              <a:t>4</a:t>
            </a:r>
            <a:r>
              <a:rPr sz="5200"/>
              <a:t>(l)] = 214.39 J/K • mol</a:t>
            </a:r>
            <a:endParaRPr sz="5200"/>
          </a:p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 * S°[CO</a:t>
            </a:r>
            <a:r>
              <a:rPr baseline="-16230" sz="5200"/>
              <a:t>2</a:t>
            </a:r>
            <a:r>
              <a:rPr sz="5200"/>
              <a:t>(g)] = 213.74 J/K • mol</a:t>
            </a:r>
            <a:endParaRPr sz="5200"/>
          </a:p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 * S°[O</a:t>
            </a:r>
            <a:r>
              <a:rPr baseline="-16230" sz="5200"/>
              <a:t>2</a:t>
            </a:r>
            <a:r>
              <a:rPr sz="5200"/>
              <a:t>(g)] = 205.07 J/K • mol</a:t>
            </a:r>
            <a:endParaRPr sz="5200"/>
          </a:p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 * S°[Cl</a:t>
            </a:r>
            <a:r>
              <a:rPr baseline="-16230" sz="5200"/>
              <a:t>2</a:t>
            </a:r>
            <a:r>
              <a:rPr sz="5200"/>
              <a:t>(g)] = 223.08 J/K • mol</a:t>
            </a:r>
          </a:p>
        </p:txBody>
      </p:sp>
      <p:sp>
        <p:nvSpPr>
          <p:cNvPr id="286" name="-17.36 J/K…"/>
          <p:cNvSpPr txBox="1"/>
          <p:nvPr>
            <p:ph type="body" sz="quarter" idx="1"/>
          </p:nvPr>
        </p:nvSpPr>
        <p:spPr>
          <a:xfrm>
            <a:off x="15353109" y="2985691"/>
            <a:ext cx="8233173" cy="54260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 -17.36 J/K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 +17.36 J/K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 +240.44 J/K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 -25.78 J/K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 42</a:t>
            </a:r>
          </a:p>
        </p:txBody>
      </p:sp>
      <p:sp>
        <p:nvSpPr>
          <p:cNvPr id="287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88" name="Answer = C, 240.44 J/K…"/>
          <p:cNvSpPr txBox="1"/>
          <p:nvPr/>
        </p:nvSpPr>
        <p:spPr>
          <a:xfrm>
            <a:off x="11430063" y="14412515"/>
            <a:ext cx="15234048" cy="37830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240.44 J/K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∆S°</a:t>
            </a:r>
            <a:r>
              <a:rPr baseline="-5999"/>
              <a:t>rxn</a:t>
            </a:r>
            <a:r>
              <a:t> = ΣS°</a:t>
            </a:r>
            <a:r>
              <a:rPr baseline="-5999"/>
              <a:t>products</a:t>
            </a:r>
            <a:r>
              <a:t> - ΣS°</a:t>
            </a:r>
            <a:r>
              <a:rPr baseline="-5999"/>
              <a:t>reactants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∆S°</a:t>
            </a:r>
            <a:r>
              <a:rPr baseline="-5999"/>
              <a:t>rxn</a:t>
            </a:r>
            <a:r>
              <a:t> = {S°(CO</a:t>
            </a:r>
            <a:r>
              <a:rPr baseline="-5999"/>
              <a:t>2</a:t>
            </a:r>
            <a:r>
              <a:t>(g)) + 2*S°(Cl</a:t>
            </a:r>
            <a:r>
              <a:rPr baseline="-5999"/>
              <a:t>2</a:t>
            </a:r>
            <a:r>
              <a:t>(g))} - {S°(CCl</a:t>
            </a:r>
            <a:r>
              <a:rPr baseline="-5999"/>
              <a:t>4</a:t>
            </a:r>
            <a:r>
              <a:t>(l)) + S°(O</a:t>
            </a:r>
            <a:r>
              <a:rPr baseline="-5999"/>
              <a:t>2</a:t>
            </a:r>
            <a:r>
              <a:t>(g))}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∆S°</a:t>
            </a:r>
            <a:r>
              <a:rPr baseline="-5999"/>
              <a:t>rxn</a:t>
            </a:r>
            <a:r>
              <a:t> = {213.74 + 2*223.08} - {214.39 + 205.07}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∆S°</a:t>
            </a:r>
            <a:r>
              <a:rPr baseline="-5999"/>
              <a:t>rxn</a:t>
            </a:r>
            <a:r>
              <a:t> = 240.44 J/K</a:t>
            </a:r>
          </a:p>
        </p:txBody>
      </p:sp>
      <p:sp>
        <p:nvSpPr>
          <p:cNvPr id="289" name="Enter your response on…"/>
          <p:cNvSpPr txBox="1"/>
          <p:nvPr/>
        </p:nvSpPr>
        <p:spPr>
          <a:xfrm>
            <a:off x="5369910" y="15144750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73251 -0.236979" origin="layout" pathEditMode="relative">
                                      <p:cBhvr>
                                        <p:cTn id="6" dur="7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81251 -0.416667" origin="layout" pathEditMode="relative">
                                      <p:cBhvr>
                                        <p:cTn id="1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Answer = E, -800.8 kJ/mol•rxn…"/>
          <p:cNvSpPr txBox="1"/>
          <p:nvPr/>
        </p:nvSpPr>
        <p:spPr>
          <a:xfrm>
            <a:off x="10769266" y="14537531"/>
            <a:ext cx="13966032" cy="57642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-800.8 kJ/mol</a:t>
            </a:r>
            <a:r>
              <a:rPr b="0" sz="5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•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rxn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∆G°</a:t>
            </a:r>
            <a:r>
              <a:rPr baseline="-5999"/>
              <a:t>rxn</a:t>
            </a:r>
            <a:r>
              <a:t> = Σ∆G°</a:t>
            </a:r>
            <a:r>
              <a:rPr baseline="-5999"/>
              <a:t>products</a:t>
            </a:r>
            <a:r>
              <a:t> - Σ∆G°</a:t>
            </a:r>
            <a:r>
              <a:rPr baseline="-5999"/>
              <a:t>reactants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∆G°</a:t>
            </a:r>
            <a:r>
              <a:rPr baseline="-5999"/>
              <a:t>rxn</a:t>
            </a:r>
            <a:r>
              <a:t> = {∆G°(CO</a:t>
            </a:r>
            <a:r>
              <a:rPr baseline="-5999"/>
              <a:t>2</a:t>
            </a:r>
            <a:r>
              <a:t>(g)) + 2*∆G°(H</a:t>
            </a:r>
            <a:r>
              <a:rPr baseline="-5999"/>
              <a:t>2</a:t>
            </a:r>
            <a:r>
              <a:t>O(g))} - {∆G°(CH</a:t>
            </a:r>
            <a:r>
              <a:rPr baseline="-5999"/>
              <a:t>4</a:t>
            </a:r>
            <a:r>
              <a:t>(g)) + 2*∆G°(O</a:t>
            </a:r>
            <a:r>
              <a:rPr baseline="-5999"/>
              <a:t>2</a:t>
            </a:r>
            <a:r>
              <a:t>(g))}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∆G°</a:t>
            </a:r>
            <a:r>
              <a:rPr baseline="-5999"/>
              <a:t>rxn</a:t>
            </a:r>
            <a:r>
              <a:t> = {-394.4 + 2(-228.6}) - {-50.8 + 2*0}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∆G°</a:t>
            </a:r>
            <a:r>
              <a:rPr baseline="-5999"/>
              <a:t>rxn</a:t>
            </a:r>
            <a:r>
              <a:t> = -800.8 J/K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∆G°</a:t>
            </a:r>
            <a:r>
              <a:rPr baseline="-5999"/>
              <a:t>f</a:t>
            </a:r>
            <a:r>
              <a:t> for elements in standard states = 0</a:t>
            </a:r>
          </a:p>
        </p:txBody>
      </p:sp>
      <p:sp>
        <p:nvSpPr>
          <p:cNvPr id="292" name="Calculate ∆Grxn° for the following reaction:  CH4(g) + 2 O2(g) → CO2(g) + 2 H2O(g)   * ∆Gf°[CO2(g)] = -394.4 kJ/mol  * ∆Gf°[CH4(g)] = -50.8 kJ/mol  * ∆Gf°[H2O(g)] = -228.6 kJ/mol"/>
          <p:cNvSpPr txBox="1"/>
          <p:nvPr>
            <p:ph type="title"/>
          </p:nvPr>
        </p:nvSpPr>
        <p:spPr>
          <a:xfrm>
            <a:off x="3583781" y="-451247"/>
            <a:ext cx="16466344" cy="670877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Calculate ∆G</a:t>
            </a:r>
            <a:r>
              <a:rPr baseline="-5999" sz="5200"/>
              <a:t>rxn</a:t>
            </a:r>
            <a:r>
              <a:rPr sz="5200"/>
              <a:t>° for the following reaction:</a:t>
            </a:r>
            <a:br>
              <a:rPr sz="5200"/>
            </a:br>
            <a:r>
              <a:rPr sz="5200"/>
              <a:t>	</a:t>
            </a:r>
            <a:r>
              <a:rPr b="1" sz="5200"/>
              <a:t>CH</a:t>
            </a:r>
            <a:r>
              <a:rPr b="1" baseline="-16230" sz="5200"/>
              <a:t>4</a:t>
            </a:r>
            <a:r>
              <a:rPr b="1" sz="5200"/>
              <a:t>(g) + 2 O</a:t>
            </a:r>
            <a:r>
              <a:rPr b="1" baseline="-16230" sz="5200"/>
              <a:t>2</a:t>
            </a:r>
            <a:r>
              <a:rPr b="1" sz="5200"/>
              <a:t>(g) → CO</a:t>
            </a:r>
            <a:r>
              <a:rPr b="1" baseline="-16230" sz="5200"/>
              <a:t>2</a:t>
            </a:r>
            <a:r>
              <a:rPr b="1" sz="5200"/>
              <a:t>(g) + 2 H</a:t>
            </a:r>
            <a:r>
              <a:rPr b="1" baseline="-16230" sz="5200"/>
              <a:t>2</a:t>
            </a:r>
            <a:r>
              <a:rPr b="1" sz="5200"/>
              <a:t>O(g)</a:t>
            </a:r>
            <a:br>
              <a:rPr sz="5200"/>
            </a:br>
            <a:br>
              <a:rPr sz="5200"/>
            </a:br>
            <a:r>
              <a:rPr sz="5200"/>
              <a:t> * ∆G</a:t>
            </a:r>
            <a:r>
              <a:rPr baseline="-16230" sz="5200"/>
              <a:t>f</a:t>
            </a:r>
            <a:r>
              <a:rPr sz="5200"/>
              <a:t>°[CO</a:t>
            </a:r>
            <a:r>
              <a:rPr baseline="-16230" sz="5200"/>
              <a:t>2</a:t>
            </a:r>
            <a:r>
              <a:rPr sz="5200"/>
              <a:t>(g)] = -394.4 kJ/mol</a:t>
            </a:r>
            <a:br>
              <a:rPr sz="5200"/>
            </a:br>
            <a:r>
              <a:rPr sz="5200"/>
              <a:t> * ∆G</a:t>
            </a:r>
            <a:r>
              <a:rPr baseline="-16230" sz="5200"/>
              <a:t>f</a:t>
            </a:r>
            <a:r>
              <a:rPr sz="5200"/>
              <a:t>°[CH</a:t>
            </a:r>
            <a:r>
              <a:rPr baseline="-16230" sz="5200"/>
              <a:t>4</a:t>
            </a:r>
            <a:r>
              <a:rPr sz="5200"/>
              <a:t>(g)] = -50.8 kJ/mol</a:t>
            </a:r>
            <a:br>
              <a:rPr sz="5200"/>
            </a:br>
            <a:r>
              <a:rPr sz="5200"/>
              <a:t> * ∆G</a:t>
            </a:r>
            <a:r>
              <a:rPr baseline="-16230" sz="5200"/>
              <a:t>f</a:t>
            </a:r>
            <a:r>
              <a:rPr sz="5200"/>
              <a:t>°[H</a:t>
            </a:r>
            <a:r>
              <a:rPr baseline="-16230" sz="5200"/>
              <a:t>2</a:t>
            </a:r>
            <a:r>
              <a:rPr sz="5200"/>
              <a:t>O(g)] = -228.6 kJ/mol</a:t>
            </a:r>
          </a:p>
        </p:txBody>
      </p:sp>
      <p:sp>
        <p:nvSpPr>
          <p:cNvPr id="293" name="572.2 kJ/mol•rxn…"/>
          <p:cNvSpPr txBox="1"/>
          <p:nvPr>
            <p:ph type="body" sz="quarter" idx="1"/>
          </p:nvPr>
        </p:nvSpPr>
        <p:spPr>
          <a:xfrm>
            <a:off x="14013656" y="2328465"/>
            <a:ext cx="8233173" cy="67976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572.2 kJ/mol</a:t>
            </a:r>
            <a:r>
              <a:rPr sz="5200"/>
              <a:t>•</a:t>
            </a:r>
            <a:r>
              <a:t>rxn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-673.7 kJ/mol</a:t>
            </a:r>
            <a:r>
              <a:rPr sz="5200"/>
              <a:t>•</a:t>
            </a:r>
            <a:r>
              <a:t>rxn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-572.2 kJ/mol</a:t>
            </a:r>
            <a:r>
              <a:rPr sz="5200"/>
              <a:t>•</a:t>
            </a:r>
            <a:r>
              <a:t>rxn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-436.4 kJ/mol</a:t>
            </a:r>
            <a:r>
              <a:rPr sz="5200"/>
              <a:t>•</a:t>
            </a:r>
            <a:r>
              <a:t>rxn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-800.8 kJ/mol</a:t>
            </a:r>
            <a:r>
              <a:rPr sz="5200"/>
              <a:t>•</a:t>
            </a:r>
            <a:r>
              <a:t>rxn</a:t>
            </a:r>
          </a:p>
        </p:txBody>
      </p:sp>
      <p:sp>
        <p:nvSpPr>
          <p:cNvPr id="29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95" name="Enter your response on…"/>
          <p:cNvSpPr txBox="1"/>
          <p:nvPr/>
        </p:nvSpPr>
        <p:spPr>
          <a:xfrm>
            <a:off x="4048316" y="14573250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16408 -0.528646" origin="layout" pathEditMode="relative">
                                      <p:cBhvr>
                                        <p:cTn id="1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iven the following information, calculate ∆G° for the reaction below at 25 °C:…"/>
          <p:cNvSpPr txBox="1"/>
          <p:nvPr>
            <p:ph type="title"/>
          </p:nvPr>
        </p:nvSpPr>
        <p:spPr>
          <a:xfrm>
            <a:off x="3958828" y="244475"/>
            <a:ext cx="16466344" cy="585152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Given the following information, calculate ∆G° for the reaction below at 25 °C:</a:t>
            </a:r>
            <a:endParaRPr sz="5200"/>
          </a:p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br>
              <a:rPr sz="5200"/>
            </a:br>
            <a:r>
              <a:rPr sz="5200"/>
              <a:t>     </a:t>
            </a:r>
            <a:r>
              <a:rPr b="1" sz="5200"/>
              <a:t>Mg(s) + 1/2 O</a:t>
            </a:r>
            <a:r>
              <a:rPr b="1" baseline="-16230" sz="5200"/>
              <a:t>2</a:t>
            </a:r>
            <a:r>
              <a:rPr b="1" sz="5200"/>
              <a:t>(g) → MgO(s)</a:t>
            </a:r>
            <a:endParaRPr b="1" sz="5200"/>
          </a:p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br>
              <a:rPr sz="5200"/>
            </a:br>
            <a:r>
              <a:rPr sz="5200"/>
              <a:t>∆H° = -601.24 kJ/mol•rxn</a:t>
            </a:r>
            <a:endParaRPr sz="5200"/>
          </a:p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∆S° = -108.36 J/K•rxn</a:t>
            </a:r>
          </a:p>
        </p:txBody>
      </p:sp>
      <p:sp>
        <p:nvSpPr>
          <p:cNvPr id="298" name="664.5 kJ/mol•rxn…"/>
          <p:cNvSpPr txBox="1"/>
          <p:nvPr>
            <p:ph type="body" sz="quarter" idx="1"/>
          </p:nvPr>
        </p:nvSpPr>
        <p:spPr>
          <a:xfrm>
            <a:off x="14174390" y="2428875"/>
            <a:ext cx="8233173" cy="7625954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664.5 kJ/mol</a:t>
            </a:r>
            <a:r>
              <a:rPr sz="5200"/>
              <a:t>•</a:t>
            </a:r>
            <a:r>
              <a:t>rxn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-568.9 kJ/mol</a:t>
            </a:r>
            <a:r>
              <a:rPr sz="5200"/>
              <a:t>•</a:t>
            </a:r>
            <a:r>
              <a:t>rxn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31700 kJ/mol</a:t>
            </a:r>
            <a:r>
              <a:rPr sz="5200"/>
              <a:t>•</a:t>
            </a:r>
            <a:r>
              <a:t>rxn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-528.3 kJ/mol</a:t>
            </a:r>
            <a:r>
              <a:rPr sz="5200"/>
              <a:t>•</a:t>
            </a:r>
            <a:r>
              <a:t>rxn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42</a:t>
            </a:r>
          </a:p>
        </p:txBody>
      </p:sp>
      <p:sp>
        <p:nvSpPr>
          <p:cNvPr id="299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00" name="Answer = B, -568.9 kJ/mol•rxn…"/>
          <p:cNvSpPr txBox="1"/>
          <p:nvPr/>
        </p:nvSpPr>
        <p:spPr>
          <a:xfrm>
            <a:off x="13287438" y="14573250"/>
            <a:ext cx="11930064" cy="6221425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-568.9 kJ/mol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•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rxn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∆G° = ∆H° - T∆S°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T in Kelvin, ∆S in kJ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∆G° = -601.24 kJ - 298 K * (-0.10836 kJ/K)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∆G° = -568.9 kJ/mol</a:t>
            </a:r>
            <a:r>
              <a:rPr i="0"/>
              <a:t>•</a:t>
            </a:r>
            <a:r>
              <a:t>rxn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Spontaneous reaction, enthalpy favored</a:t>
            </a:r>
          </a:p>
        </p:txBody>
      </p:sp>
      <p:sp>
        <p:nvSpPr>
          <p:cNvPr id="301" name="Enter your response on…"/>
          <p:cNvSpPr txBox="1"/>
          <p:nvPr/>
        </p:nvSpPr>
        <p:spPr>
          <a:xfrm>
            <a:off x="4566238" y="14841140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451173 -0.535156" origin="layout" pathEditMode="relative">
                                      <p:cBhvr>
                                        <p:cTn id="1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1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A reaction has a ∆H° which is positive and a ∆S° which is positive. What can be said about the reaction spontaneity at different temperatures?"/>
          <p:cNvSpPr txBox="1"/>
          <p:nvPr>
            <p:ph type="title"/>
          </p:nvPr>
        </p:nvSpPr>
        <p:spPr>
          <a:xfrm>
            <a:off x="3512343" y="-839391"/>
            <a:ext cx="16466345" cy="548005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A reaction has a ∆H° which is </a:t>
            </a:r>
            <a:r>
              <a:rPr b="1" i="1" sz="5200"/>
              <a:t>positive</a:t>
            </a:r>
            <a:r>
              <a:rPr sz="5200"/>
              <a:t> and a ∆S° which is </a:t>
            </a:r>
            <a:r>
              <a:rPr b="1" i="1" sz="5200"/>
              <a:t>positive</a:t>
            </a:r>
            <a:r>
              <a:rPr sz="5200"/>
              <a:t>.</a:t>
            </a:r>
            <a:r>
              <a:rPr b="1" i="1" sz="5200"/>
              <a:t> </a:t>
            </a:r>
            <a:r>
              <a:rPr sz="5200"/>
              <a:t>What can be said about the reaction spontaneity at different temperatures?</a:t>
            </a:r>
            <a:br>
              <a:rPr sz="5200"/>
            </a:br>
          </a:p>
        </p:txBody>
      </p:sp>
      <p:sp>
        <p:nvSpPr>
          <p:cNvPr id="304" name="product favored at all temperatures…"/>
          <p:cNvSpPr txBox="1"/>
          <p:nvPr>
            <p:ph type="body" sz="half" idx="1"/>
          </p:nvPr>
        </p:nvSpPr>
        <p:spPr>
          <a:xfrm>
            <a:off x="3512343" y="3384153"/>
            <a:ext cx="16466345" cy="7536657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product favored at all temperatures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product favored only at high temperature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product favored only at low temperature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not product favored at any temperature</a:t>
            </a:r>
          </a:p>
        </p:txBody>
      </p:sp>
      <p:sp>
        <p:nvSpPr>
          <p:cNvPr id="305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06" name="Answer = B, product favored at high temperature…"/>
          <p:cNvSpPr txBox="1"/>
          <p:nvPr/>
        </p:nvSpPr>
        <p:spPr>
          <a:xfrm>
            <a:off x="9447672" y="15716250"/>
            <a:ext cx="13966033" cy="6221425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product favored at high temperature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∆G° = ∆H° - T∆S°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Spontaneous means "negative ∆G"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Positive ∆H (endothermic) promotes nonspontaneity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Positive ∆S supports spontaneity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"High" temperatures make this reaction spontaneous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(i.e. when -T∆S &gt; ∆H)</a:t>
            </a:r>
          </a:p>
        </p:txBody>
      </p:sp>
      <p:sp>
        <p:nvSpPr>
          <p:cNvPr id="307" name="Enter your response on…"/>
          <p:cNvSpPr txBox="1"/>
          <p:nvPr/>
        </p:nvSpPr>
        <p:spPr>
          <a:xfrm>
            <a:off x="4512660" y="14483953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87160 -0.614583" origin="layout" pathEditMode="relative">
                                      <p:cBhvr>
                                        <p:cTn id="13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7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alculate ∆G° at 25 °C for:  2 H2O2(l) → 2 H2O(l) + O2(g)"/>
          <p:cNvSpPr txBox="1"/>
          <p:nvPr>
            <p:ph type="title"/>
          </p:nvPr>
        </p:nvSpPr>
        <p:spPr>
          <a:xfrm>
            <a:off x="435371" y="-971154"/>
            <a:ext cx="17966533" cy="389334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Calculate ∆G° at 25 °C for:  </a:t>
            </a:r>
            <a:r>
              <a:rPr b="1" sz="5200"/>
              <a:t>2 H</a:t>
            </a:r>
            <a:r>
              <a:rPr b="1" baseline="-16230" sz="5200"/>
              <a:t>2</a:t>
            </a:r>
            <a:r>
              <a:rPr b="1" sz="5200"/>
              <a:t>O</a:t>
            </a:r>
            <a:r>
              <a:rPr b="1" baseline="-16230" sz="5200"/>
              <a:t>2</a:t>
            </a:r>
            <a:r>
              <a:rPr b="1" sz="5200"/>
              <a:t>(l) → 2 H</a:t>
            </a:r>
            <a:r>
              <a:rPr b="1" baseline="-16230" sz="5200"/>
              <a:t>2</a:t>
            </a:r>
            <a:r>
              <a:rPr b="1" sz="5200"/>
              <a:t>O(l) + O</a:t>
            </a:r>
            <a:r>
              <a:rPr b="1" baseline="-16230" sz="5200"/>
              <a:t>2</a:t>
            </a:r>
            <a:r>
              <a:rPr b="1" sz="5200"/>
              <a:t>(g) </a:t>
            </a:r>
          </a:p>
        </p:txBody>
      </p:sp>
      <p:sp>
        <p:nvSpPr>
          <p:cNvPr id="310" name="∆H˚(kJ/mol) S˚(J/K • mol) H2O2(l)    -187.8          109.6 H2O(l)      -285.8         69.9 O2(g)       -----            205.1"/>
          <p:cNvSpPr txBox="1"/>
          <p:nvPr/>
        </p:nvSpPr>
        <p:spPr>
          <a:xfrm>
            <a:off x="399653" y="1443831"/>
            <a:ext cx="16019860" cy="316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1280" marR="81280" defTabSz="1821656">
              <a:buClr>
                <a:srgbClr val="000000"/>
              </a:buClr>
              <a:buFont typeface="Arial"/>
              <a:tabLst>
                <a:tab pos="977900" algn="l"/>
                <a:tab pos="1435100" algn="l"/>
                <a:tab pos="1905000" algn="l"/>
              </a:tabLst>
              <a:defRPr sz="3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="1" sz="4600"/>
              <a:t>	</a:t>
            </a:r>
            <a:r>
              <a:rPr sz="4600"/>
              <a:t>		    </a:t>
            </a:r>
            <a:r>
              <a:rPr b="1" sz="4600"/>
              <a:t>∆H˚(kJ/mol)</a:t>
            </a:r>
            <a:r>
              <a:rPr sz="4600"/>
              <a:t>	</a:t>
            </a:r>
            <a:r>
              <a:rPr b="1" sz="4600"/>
              <a:t>S˚(J/K • mol)</a:t>
            </a:r>
            <a:br>
              <a:rPr b="1" sz="4600"/>
            </a:br>
            <a:r>
              <a:rPr sz="4600"/>
              <a:t>H</a:t>
            </a:r>
            <a:r>
              <a:rPr baseline="-15913" sz="4600"/>
              <a:t>2</a:t>
            </a:r>
            <a:r>
              <a:rPr sz="4600"/>
              <a:t>O</a:t>
            </a:r>
            <a:r>
              <a:rPr baseline="-15913" sz="4600"/>
              <a:t>2</a:t>
            </a:r>
            <a:r>
              <a:rPr sz="4600"/>
              <a:t>(l)    -187.8         	109.6</a:t>
            </a:r>
            <a:br>
              <a:rPr sz="4600"/>
            </a:br>
            <a:r>
              <a:rPr sz="4600"/>
              <a:t>H</a:t>
            </a:r>
            <a:r>
              <a:rPr baseline="-15913" sz="4600"/>
              <a:t>2</a:t>
            </a:r>
            <a:r>
              <a:rPr sz="4600"/>
              <a:t>O(l)	     -285.8        	69.9</a:t>
            </a:r>
            <a:br>
              <a:rPr sz="4600"/>
            </a:br>
            <a:r>
              <a:rPr sz="4600"/>
              <a:t>O</a:t>
            </a:r>
            <a:r>
              <a:rPr baseline="-15913" sz="4600"/>
              <a:t>2</a:t>
            </a:r>
            <a:r>
              <a:rPr sz="4600"/>
              <a:t>(g)	      -----           	205.1</a:t>
            </a:r>
          </a:p>
        </p:txBody>
      </p:sp>
      <p:sp>
        <p:nvSpPr>
          <p:cNvPr id="311" name="-157.9 kJ/mol•rxn…"/>
          <p:cNvSpPr txBox="1"/>
          <p:nvPr>
            <p:ph type="body" sz="quarter" idx="1"/>
          </p:nvPr>
        </p:nvSpPr>
        <p:spPr>
          <a:xfrm>
            <a:off x="506809" y="4776787"/>
            <a:ext cx="8233173" cy="5339954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-157.9 kJ/mol</a:t>
            </a:r>
            <a:r>
              <a:t>•</a:t>
            </a:r>
            <a:r>
              <a:t>rxn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-192.3 kJ/mol</a:t>
            </a:r>
            <a:r>
              <a:t>•</a:t>
            </a:r>
            <a:r>
              <a:t>rxn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-37700 kJ/mol</a:t>
            </a:r>
            <a:r>
              <a:t>•</a:t>
            </a:r>
            <a:r>
              <a:t>rxn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-233.5 kJ/mol</a:t>
            </a:r>
            <a:r>
              <a:t>•</a:t>
            </a:r>
            <a:r>
              <a:t>rxn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42</a:t>
            </a:r>
          </a:p>
        </p:txBody>
      </p:sp>
      <p:sp>
        <p:nvSpPr>
          <p:cNvPr id="312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13" name="Answer = D, -233.5 kJ/mol•rxn…"/>
          <p:cNvSpPr txBox="1"/>
          <p:nvPr/>
        </p:nvSpPr>
        <p:spPr>
          <a:xfrm>
            <a:off x="13323157" y="17787937"/>
            <a:ext cx="13966032" cy="98790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-233.5 kJ/mol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•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rxn</a:t>
            </a: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First: ∆H°</a:t>
            </a:r>
            <a:r>
              <a:rPr baseline="-5999"/>
              <a:t>rxn</a:t>
            </a:r>
            <a:r>
              <a:t> = Σ∆H°</a:t>
            </a:r>
            <a:r>
              <a:rPr baseline="-5999"/>
              <a:t>products</a:t>
            </a:r>
            <a:r>
              <a:t> - Σ∆H°</a:t>
            </a:r>
            <a:r>
              <a:rPr baseline="-5999"/>
              <a:t>reactants</a:t>
            </a:r>
            <a:endParaRPr baseline="-5999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Then: ∆S°</a:t>
            </a:r>
            <a:r>
              <a:rPr baseline="-5999"/>
              <a:t>rxn</a:t>
            </a:r>
            <a:r>
              <a:t> = ΣS°</a:t>
            </a:r>
            <a:r>
              <a:rPr baseline="-5999"/>
              <a:t>products</a:t>
            </a:r>
            <a:r>
              <a:t> - ΣS°</a:t>
            </a:r>
            <a:r>
              <a:rPr baseline="-5999"/>
              <a:t>reactants</a:t>
            </a: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Finally: ∆G°</a:t>
            </a:r>
            <a:r>
              <a:rPr baseline="-5999"/>
              <a:t>rxn</a:t>
            </a:r>
            <a:r>
              <a:t> = ∆H°</a:t>
            </a:r>
            <a:r>
              <a:rPr baseline="-5999"/>
              <a:t>rxn</a:t>
            </a:r>
            <a:r>
              <a:t> - T∆S°</a:t>
            </a:r>
            <a:r>
              <a:rPr baseline="-5999"/>
              <a:t>rxn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∆H°</a:t>
            </a:r>
            <a:r>
              <a:rPr baseline="-5999"/>
              <a:t>rxn</a:t>
            </a:r>
            <a:r>
              <a:t> = {2*∆H°(H</a:t>
            </a:r>
            <a:r>
              <a:rPr baseline="-5999"/>
              <a:t>2</a:t>
            </a:r>
            <a:r>
              <a:t>O(l)) + ∆H°(O</a:t>
            </a:r>
            <a:r>
              <a:rPr baseline="-5999"/>
              <a:t>2</a:t>
            </a:r>
            <a:r>
              <a:t>(g))} - {2*∆H°(H</a:t>
            </a:r>
            <a:r>
              <a:rPr baseline="-5999"/>
              <a:t>2</a:t>
            </a:r>
            <a:r>
              <a:t>O</a:t>
            </a:r>
            <a:r>
              <a:rPr baseline="-5999"/>
              <a:t>2</a:t>
            </a:r>
            <a:r>
              <a:t>(l))}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∆H°</a:t>
            </a:r>
            <a:r>
              <a:rPr baseline="-5999"/>
              <a:t>rxn</a:t>
            </a:r>
            <a:r>
              <a:t> = {2*-285.8 + 0} - {2*-187.8}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∆H°</a:t>
            </a:r>
            <a:r>
              <a:rPr baseline="-5999"/>
              <a:t>rxn</a:t>
            </a:r>
            <a:r>
              <a:t> = -196.0 kJ/mol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∆S°</a:t>
            </a:r>
            <a:r>
              <a:rPr baseline="-5999"/>
              <a:t>rxn</a:t>
            </a:r>
            <a:r>
              <a:t> = {2*S°(H</a:t>
            </a:r>
            <a:r>
              <a:rPr baseline="-5999"/>
              <a:t>2</a:t>
            </a:r>
            <a:r>
              <a:t>O(l)) + S°(O</a:t>
            </a:r>
            <a:r>
              <a:rPr baseline="-5999"/>
              <a:t>2</a:t>
            </a:r>
            <a:r>
              <a:t>(g))} - {2*S°(H</a:t>
            </a:r>
            <a:r>
              <a:rPr baseline="-5999"/>
              <a:t>2</a:t>
            </a:r>
            <a:r>
              <a:t>O</a:t>
            </a:r>
            <a:r>
              <a:rPr baseline="-5999"/>
              <a:t>2</a:t>
            </a:r>
            <a:r>
              <a:t>(l))}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∆S°</a:t>
            </a:r>
            <a:r>
              <a:rPr baseline="-5999"/>
              <a:t>rxn</a:t>
            </a:r>
            <a:r>
              <a:t> = {2*69.9 + 205.1} - {2*109.6}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∆S°</a:t>
            </a:r>
            <a:r>
              <a:rPr baseline="-5999"/>
              <a:t>rxn</a:t>
            </a:r>
            <a:r>
              <a:t> = 125.7 J/K</a:t>
            </a:r>
            <a:r>
              <a:rPr i="0"/>
              <a:t>•</a:t>
            </a:r>
            <a:r>
              <a:t>mol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∆G°</a:t>
            </a:r>
            <a:r>
              <a:rPr baseline="-5999"/>
              <a:t>rxn</a:t>
            </a:r>
            <a:r>
              <a:t> = ∆H°</a:t>
            </a:r>
            <a:r>
              <a:rPr baseline="-5999"/>
              <a:t>rxn</a:t>
            </a:r>
            <a:r>
              <a:t> - T∆S°</a:t>
            </a:r>
            <a:r>
              <a:rPr baseline="-5999"/>
              <a:t>rxn</a:t>
            </a:r>
            <a:endParaRPr baseline="-5999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∆G°</a:t>
            </a:r>
            <a:r>
              <a:rPr baseline="-5999"/>
              <a:t>rxn</a:t>
            </a:r>
            <a:r>
              <a:t> = -196.0 - 298K*0.1257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∆G°</a:t>
            </a:r>
            <a:r>
              <a:rPr baseline="-5999"/>
              <a:t>rxn</a:t>
            </a:r>
            <a:r>
              <a:t> = -233.5 kJ/mol•rxn</a:t>
            </a:r>
          </a:p>
        </p:txBody>
      </p:sp>
      <p:sp>
        <p:nvSpPr>
          <p:cNvPr id="314" name="Enter your response on…"/>
          <p:cNvSpPr txBox="1"/>
          <p:nvPr/>
        </p:nvSpPr>
        <p:spPr>
          <a:xfrm>
            <a:off x="4619816" y="15216187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37363 -0.256510" origin="layout" pathEditMode="relative">
                                      <p:cBhvr>
                                        <p:cTn id="6" dur="7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14503 -1.019329" origin="layout" pathEditMode="relative">
                                      <p:cBhvr>
                                        <p:cTn id="1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4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A reaction has ∆H = -96.0 kJ/mol and ∆S = -12.6 J/K•mol.  If the temperature is increased slowly, at what temperature will this reaction become nonspontaneous?"/>
          <p:cNvSpPr txBox="1"/>
          <p:nvPr>
            <p:ph type="title"/>
          </p:nvPr>
        </p:nvSpPr>
        <p:spPr>
          <a:xfrm>
            <a:off x="3583781" y="-736005"/>
            <a:ext cx="15448360" cy="512564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A reaction has ∆H = -96.0 kJ/mol and ∆S = -12.6 J/K</a:t>
            </a:r>
            <a:r>
              <a:rPr b="1" sz="4600"/>
              <a:t>•</a:t>
            </a:r>
            <a:r>
              <a:rPr sz="5200"/>
              <a:t>mol.  If the temperature is increased slowly, at what temperature will this reaction become nonspontaneous?</a:t>
            </a:r>
          </a:p>
        </p:txBody>
      </p:sp>
      <p:sp>
        <p:nvSpPr>
          <p:cNvPr id="317" name="It will never be spontaneous…"/>
          <p:cNvSpPr txBox="1"/>
          <p:nvPr>
            <p:ph type="body" sz="quarter" idx="1"/>
          </p:nvPr>
        </p:nvSpPr>
        <p:spPr>
          <a:xfrm>
            <a:off x="3494484" y="3661171"/>
            <a:ext cx="8233173" cy="6393658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It will never be spontaneous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7162 °C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762 K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7620 K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-57.6 K</a:t>
            </a:r>
          </a:p>
        </p:txBody>
      </p:sp>
      <p:sp>
        <p:nvSpPr>
          <p:cNvPr id="318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19" name="Enter your response on…"/>
          <p:cNvSpPr txBox="1"/>
          <p:nvPr/>
        </p:nvSpPr>
        <p:spPr>
          <a:xfrm>
            <a:off x="3726848" y="14269640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20" name="Answer = D, 7620 K…"/>
          <p:cNvSpPr txBox="1"/>
          <p:nvPr/>
        </p:nvSpPr>
        <p:spPr>
          <a:xfrm>
            <a:off x="11269329" y="15109031"/>
            <a:ext cx="13966032" cy="62214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7620 K</a:t>
            </a: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 ∆G°</a:t>
            </a:r>
            <a:r>
              <a:rPr baseline="-5999"/>
              <a:t>rxn</a:t>
            </a:r>
            <a:r>
              <a:t> = ∆H°</a:t>
            </a:r>
            <a:r>
              <a:rPr baseline="-5999"/>
              <a:t>rxn</a:t>
            </a:r>
            <a:r>
              <a:t> - T∆S°</a:t>
            </a:r>
            <a:r>
              <a:rPr baseline="-5999"/>
              <a:t>rxn</a:t>
            </a:r>
            <a:endParaRPr baseline="-5999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Let ∆G = 0, find threshold T: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∆G°</a:t>
            </a:r>
            <a:r>
              <a:rPr baseline="-5999"/>
              <a:t>rxn</a:t>
            </a:r>
            <a:r>
              <a:t> = 0 = ∆H°</a:t>
            </a:r>
            <a:r>
              <a:rPr baseline="-5999"/>
              <a:t>rxn</a:t>
            </a:r>
            <a:r>
              <a:t> - T∆S°</a:t>
            </a:r>
            <a:r>
              <a:rPr baseline="-5999"/>
              <a:t>rxn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∆H°</a:t>
            </a:r>
            <a:r>
              <a:rPr baseline="-5999"/>
              <a:t>rxn</a:t>
            </a:r>
            <a:r>
              <a:t> = T∆S°</a:t>
            </a:r>
            <a:r>
              <a:rPr baseline="-5999"/>
              <a:t>rxn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T = ∆H°</a:t>
            </a:r>
            <a:r>
              <a:rPr baseline="-5999"/>
              <a:t>rxn</a:t>
            </a:r>
            <a:r>
              <a:t> / ∆S°</a:t>
            </a:r>
            <a:r>
              <a:rPr baseline="-5999"/>
              <a:t>rxn</a:t>
            </a:r>
            <a:endParaRPr baseline="-5999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5999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T = -96.0 kJ/mol / -0.0126 kJ/K</a:t>
            </a:r>
            <a:r>
              <a:rPr i="0"/>
              <a:t>•</a:t>
            </a:r>
            <a:r>
              <a:t>mol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T = 7620 K (7350 °C)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90089 -0.572917" origin="layout" pathEditMode="relative">
                                      <p:cBhvr>
                                        <p:cTn id="1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Midterm II"/>
          <p:cNvSpPr txBox="1"/>
          <p:nvPr>
            <p:ph type="title"/>
          </p:nvPr>
        </p:nvSpPr>
        <p:spPr>
          <a:xfrm>
            <a:off x="-6054328" y="-101204"/>
            <a:ext cx="17377173" cy="1660923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Midterm II</a:t>
            </a:r>
          </a:p>
        </p:txBody>
      </p:sp>
      <p:sp>
        <p:nvSpPr>
          <p:cNvPr id="21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15" name="Chapters 15, 16 and 17…"/>
          <p:cNvSpPr txBox="1"/>
          <p:nvPr>
            <p:ph type="body" idx="1"/>
          </p:nvPr>
        </p:nvSpPr>
        <p:spPr>
          <a:xfrm>
            <a:off x="516193" y="1645840"/>
            <a:ext cx="16891539" cy="11894345"/>
          </a:xfrm>
          <a:prstGeom prst="rect">
            <a:avLst/>
          </a:prstGeom>
        </p:spPr>
        <p:txBody>
          <a:bodyPr lIns="0" tIns="0" rIns="0" bIns="0"/>
          <a:lstStyle/>
          <a:p>
            <a:pPr lvl="1" marL="81280" marR="8128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15, 16 and 17            </a:t>
            </a:r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t> </a:t>
            </a:r>
            <a:r>
              <a:rPr b="0" i="1"/>
              <a:t>Bring:</a:t>
            </a:r>
            <a:r>
              <a:rPr b="0"/>
              <a:t> </a:t>
            </a:r>
            <a:r>
              <a:t>calculator</a:t>
            </a:r>
            <a:r>
              <a:rPr b="0"/>
              <a:t>, </a:t>
            </a:r>
            <a:r>
              <a:t>pencil</a:t>
            </a:r>
            <a:r>
              <a:rPr b="0"/>
              <a:t>, </a:t>
            </a:r>
            <a:r>
              <a:t>scantron</a:t>
            </a:r>
            <a:r>
              <a:rPr b="0"/>
              <a:t> (50 questions / side, 100 questions total),</a:t>
            </a:r>
            <a:r>
              <a:t> "Qualitative Analysis of Group I Cations" lab</a:t>
            </a:r>
            <a:r>
              <a:rPr b="0"/>
              <a:t>, </a:t>
            </a:r>
            <a:r>
              <a:t>Exam Prep II - </a:t>
            </a:r>
            <a:r>
              <a:rPr b="0" i="1"/>
              <a:t>no open toed shoes! Safety glasses!</a:t>
            </a:r>
            <a:endParaRPr b="0"/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20 multiple choice questions, four short answer questions, ~2 hours in length</a:t>
            </a:r>
            <a:endParaRPr b="0"/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Returned Friday with "summary sheet"</a:t>
            </a:r>
            <a:endParaRPr b="0"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pic>
        <p:nvPicPr>
          <p:cNvPr id="216" name="scantron picture" descr="scantr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56002" y="8762918"/>
            <a:ext cx="7569013" cy="4998406"/>
          </a:xfrm>
          <a:prstGeom prst="rect">
            <a:avLst/>
          </a:prstGeom>
          <a:ln w="12700"/>
        </p:spPr>
      </p:pic>
      <p:pic>
        <p:nvPicPr>
          <p:cNvPr id="217" name="Exams picture" descr="Exam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35460" y="0"/>
            <a:ext cx="7410095" cy="4116719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Barium sulfite is poorly soluble in water with a Ksp value of 8.0 x 10-7. What is ∆G° at 25 °C?"/>
          <p:cNvSpPr txBox="1"/>
          <p:nvPr>
            <p:ph type="title"/>
          </p:nvPr>
        </p:nvSpPr>
        <p:spPr>
          <a:xfrm>
            <a:off x="3637359" y="-964407"/>
            <a:ext cx="16466345" cy="511810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Barium sulfite is poorly soluble in water with a K</a:t>
            </a:r>
            <a:r>
              <a:rPr baseline="-16230" sz="5200"/>
              <a:t>sp</a:t>
            </a:r>
            <a:r>
              <a:rPr sz="5200"/>
              <a:t> value of 8.0 x 10</a:t>
            </a:r>
            <a:r>
              <a:rPr baseline="30923" sz="5200"/>
              <a:t>-7</a:t>
            </a:r>
            <a:r>
              <a:rPr baseline="-1076" sz="5200"/>
              <a:t>. What is ∆G° at 25 °C?</a:t>
            </a:r>
          </a:p>
        </p:txBody>
      </p:sp>
      <p:sp>
        <p:nvSpPr>
          <p:cNvPr id="323" name="15.1 kJ/mol•rxn…"/>
          <p:cNvSpPr txBox="1"/>
          <p:nvPr>
            <p:ph type="body" sz="quarter" idx="1"/>
          </p:nvPr>
        </p:nvSpPr>
        <p:spPr>
          <a:xfrm>
            <a:off x="3690937" y="3107531"/>
            <a:ext cx="8233173" cy="6393657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15.1 kJ/mol•rxn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34.8 kJ/mol•rxn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-34.8 kJ/mol•rxn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343 kJ/mol•rxn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42</a:t>
            </a:r>
          </a:p>
        </p:txBody>
      </p:sp>
      <p:sp>
        <p:nvSpPr>
          <p:cNvPr id="32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25" name="Answer = B, 34.8 kJ/mol•rxn…"/>
          <p:cNvSpPr txBox="1"/>
          <p:nvPr/>
        </p:nvSpPr>
        <p:spPr>
          <a:xfrm>
            <a:off x="9483391" y="15162609"/>
            <a:ext cx="11001376" cy="31734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34.8 kJ/mol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•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rxn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∆G° = -RT ln K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∆G° = -8.3145 * 298 K ln 8.0 x 10</a:t>
            </a:r>
            <a:r>
              <a:rPr baseline="31999"/>
              <a:t>-7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∆G° = 34,800 J/mol•rxn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34.8 kJ/mol•rxn</a:t>
            </a:r>
          </a:p>
        </p:txBody>
      </p:sp>
      <p:sp>
        <p:nvSpPr>
          <p:cNvPr id="326" name="Enter your response on…"/>
          <p:cNvSpPr txBox="1"/>
          <p:nvPr/>
        </p:nvSpPr>
        <p:spPr>
          <a:xfrm>
            <a:off x="3726848" y="14269640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35890 -0.412760" origin="layout" pathEditMode="relative">
                                      <p:cBhvr>
                                        <p:cTn id="13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6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Balance the following reaction (pH = 8.37):…"/>
          <p:cNvSpPr txBox="1"/>
          <p:nvPr>
            <p:ph type="title"/>
          </p:nvPr>
        </p:nvSpPr>
        <p:spPr>
          <a:xfrm>
            <a:off x="3387328" y="178395"/>
            <a:ext cx="17537907" cy="2803923"/>
          </a:xfrm>
          <a:prstGeom prst="rect">
            <a:avLst/>
          </a:prstGeom>
        </p:spPr>
        <p:txBody>
          <a:bodyPr/>
          <a:lstStyle/>
          <a:p>
            <a: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Balance the following reaction (pH = 8.37):</a:t>
            </a:r>
          </a:p>
          <a:p>
            <a:pPr algn="ctr"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MnO</a:t>
            </a:r>
            <a:r>
              <a:rPr baseline="-5999"/>
              <a:t>4</a:t>
            </a:r>
            <a:r>
              <a:rPr baseline="31999"/>
              <a:t>-</a:t>
            </a:r>
            <a:r>
              <a:t> + I</a:t>
            </a:r>
            <a:r>
              <a:rPr baseline="31999"/>
              <a:t>-	</a:t>
            </a:r>
            <a:r>
              <a:t> → MnO</a:t>
            </a:r>
            <a:r>
              <a:rPr baseline="-5999"/>
              <a:t>2</a:t>
            </a:r>
            <a:r>
              <a:t> + I</a:t>
            </a:r>
            <a:r>
              <a:rPr baseline="-5999"/>
              <a:t>2</a:t>
            </a:r>
          </a:p>
        </p:txBody>
      </p:sp>
      <p:sp>
        <p:nvSpPr>
          <p:cNvPr id="329" name="MnO4- + 2 I- → MnO2 + I2 + O22-…"/>
          <p:cNvSpPr txBox="1"/>
          <p:nvPr>
            <p:ph type="body" idx="1"/>
          </p:nvPr>
        </p:nvSpPr>
        <p:spPr>
          <a:xfrm>
            <a:off x="3815953" y="2518171"/>
            <a:ext cx="16752094" cy="8661798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MnO</a:t>
            </a:r>
            <a:r>
              <a:rPr baseline="-5999"/>
              <a:t>4</a:t>
            </a:r>
            <a:r>
              <a:rPr baseline="31999"/>
              <a:t>-</a:t>
            </a:r>
            <a:r>
              <a:t> + 2 I</a:t>
            </a:r>
            <a:r>
              <a:rPr baseline="31999"/>
              <a:t>-</a:t>
            </a:r>
            <a:r>
              <a:t> → MnO</a:t>
            </a:r>
            <a:r>
              <a:rPr baseline="-5999"/>
              <a:t>2</a:t>
            </a:r>
            <a:r>
              <a:t> + I</a:t>
            </a:r>
            <a:r>
              <a:rPr baseline="-5999"/>
              <a:t>2</a:t>
            </a:r>
            <a:r>
              <a:t> + O</a:t>
            </a:r>
            <a:r>
              <a:rPr baseline="-5999"/>
              <a:t>2</a:t>
            </a:r>
            <a:r>
              <a:rPr baseline="31999"/>
              <a:t>2-</a:t>
            </a:r>
            <a:endParaRPr baseline="30923"/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8 H</a:t>
            </a:r>
            <a:r>
              <a:rPr baseline="31999"/>
              <a:t>+</a:t>
            </a:r>
            <a:r>
              <a:t> + 2 MnO</a:t>
            </a:r>
            <a:r>
              <a:rPr baseline="-5999"/>
              <a:t>4</a:t>
            </a:r>
            <a:r>
              <a:rPr baseline="31999"/>
              <a:t>-</a:t>
            </a:r>
            <a:r>
              <a:t> + 6 I</a:t>
            </a:r>
            <a:r>
              <a:rPr baseline="31999"/>
              <a:t>-</a:t>
            </a:r>
            <a:r>
              <a:t> → 2 MnO</a:t>
            </a:r>
            <a:r>
              <a:rPr baseline="-5999"/>
              <a:t>2</a:t>
            </a:r>
            <a:r>
              <a:t> + 3 I</a:t>
            </a:r>
            <a:r>
              <a:rPr baseline="-5999"/>
              <a:t>2</a:t>
            </a:r>
            <a:r>
              <a:t> + 4 H</a:t>
            </a:r>
            <a:r>
              <a:rPr baseline="-5999"/>
              <a:t>2</a:t>
            </a:r>
            <a:r>
              <a:t>O</a:t>
            </a:r>
            <a:endParaRPr baseline="30923"/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8 H</a:t>
            </a:r>
            <a:r>
              <a:rPr baseline="-5999"/>
              <a:t>2</a:t>
            </a:r>
            <a:r>
              <a:t>O + 4 MnO</a:t>
            </a:r>
            <a:r>
              <a:rPr baseline="-5999"/>
              <a:t>4</a:t>
            </a:r>
            <a:r>
              <a:rPr baseline="31999"/>
              <a:t>-</a:t>
            </a:r>
            <a:r>
              <a:t> + 12 I</a:t>
            </a:r>
            <a:r>
              <a:rPr baseline="31999"/>
              <a:t>-</a:t>
            </a:r>
            <a:r>
              <a:t> → 4 MnO</a:t>
            </a:r>
            <a:r>
              <a:rPr baseline="-5999"/>
              <a:t>2</a:t>
            </a:r>
            <a:r>
              <a:t> + 6 I</a:t>
            </a:r>
            <a:r>
              <a:rPr baseline="-5999"/>
              <a:t>2</a:t>
            </a:r>
            <a:r>
              <a:t> + 16 OH</a:t>
            </a:r>
            <a:r>
              <a:rPr baseline="31999"/>
              <a:t>-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4 H</a:t>
            </a:r>
            <a:r>
              <a:rPr baseline="-5999"/>
              <a:t>2</a:t>
            </a:r>
            <a:r>
              <a:t>O + 2 MnO</a:t>
            </a:r>
            <a:r>
              <a:rPr baseline="-5999"/>
              <a:t>4</a:t>
            </a:r>
            <a:r>
              <a:rPr baseline="31999"/>
              <a:t>-</a:t>
            </a:r>
            <a:r>
              <a:t> + 6 I</a:t>
            </a:r>
            <a:r>
              <a:rPr baseline="31999"/>
              <a:t>-</a:t>
            </a:r>
            <a:r>
              <a:t> → 2 MnO</a:t>
            </a:r>
            <a:r>
              <a:rPr baseline="-5999"/>
              <a:t>2</a:t>
            </a:r>
            <a:r>
              <a:t> + 3 I</a:t>
            </a:r>
            <a:r>
              <a:rPr baseline="-5999"/>
              <a:t>2</a:t>
            </a:r>
            <a:r>
              <a:t> + 8 OH</a:t>
            </a:r>
            <a:r>
              <a:rPr baseline="31999"/>
              <a:t>-</a:t>
            </a:r>
          </a:p>
        </p:txBody>
      </p:sp>
      <p:sp>
        <p:nvSpPr>
          <p:cNvPr id="330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31" name="Answer = D…"/>
          <p:cNvSpPr txBox="1"/>
          <p:nvPr/>
        </p:nvSpPr>
        <p:spPr>
          <a:xfrm>
            <a:off x="12287313" y="15162609"/>
            <a:ext cx="17162860" cy="110982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Balance in acid first, then base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MnO</a:t>
            </a:r>
            <a:r>
              <a:rPr baseline="-5999"/>
              <a:t>4</a:t>
            </a:r>
            <a:r>
              <a:rPr baseline="31999"/>
              <a:t>-</a:t>
            </a:r>
            <a:r>
              <a:t> + 4 H</a:t>
            </a:r>
            <a:r>
              <a:rPr baseline="31999"/>
              <a:t>+</a:t>
            </a:r>
            <a:r>
              <a:t> + 3 e- → MnO</a:t>
            </a:r>
            <a:r>
              <a:rPr baseline="-5999"/>
              <a:t>2</a:t>
            </a:r>
            <a:r>
              <a:t> + 2 H</a:t>
            </a:r>
            <a:r>
              <a:rPr baseline="-5999"/>
              <a:t>2</a:t>
            </a:r>
            <a:r>
              <a:t>O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2 I</a:t>
            </a:r>
            <a:r>
              <a:rPr baseline="31999"/>
              <a:t>-1</a:t>
            </a:r>
            <a:r>
              <a:t> → I</a:t>
            </a:r>
            <a:r>
              <a:rPr baseline="-5999"/>
              <a:t>2</a:t>
            </a:r>
            <a:r>
              <a:t> + 2 e</a:t>
            </a:r>
            <a:r>
              <a:rPr baseline="31999"/>
              <a:t>-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Multiply first *2, second *3, add together, no electrons: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2 MnO</a:t>
            </a:r>
            <a:r>
              <a:rPr baseline="-5999"/>
              <a:t>4</a:t>
            </a:r>
            <a:r>
              <a:rPr baseline="31999"/>
              <a:t>-</a:t>
            </a:r>
            <a:r>
              <a:t> + 8 H</a:t>
            </a:r>
            <a:r>
              <a:rPr baseline="31999"/>
              <a:t>+</a:t>
            </a:r>
            <a:r>
              <a:t> + 6 e- → 2 MnO</a:t>
            </a:r>
            <a:r>
              <a:rPr baseline="-5999"/>
              <a:t>2</a:t>
            </a:r>
            <a:r>
              <a:t> + 4 H</a:t>
            </a:r>
            <a:r>
              <a:rPr baseline="-5999"/>
              <a:t>2</a:t>
            </a:r>
            <a:r>
              <a:t>O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6 I</a:t>
            </a:r>
            <a:r>
              <a:rPr baseline="31999"/>
              <a:t>-1</a:t>
            </a:r>
            <a:r>
              <a:t> → 3 I</a:t>
            </a:r>
            <a:r>
              <a:rPr baseline="-5999"/>
              <a:t>2</a:t>
            </a:r>
            <a:r>
              <a:t> + 6 e</a:t>
            </a:r>
            <a:r>
              <a:rPr baseline="31999"/>
              <a:t>-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-------------------------------------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2 MnO</a:t>
            </a:r>
            <a:r>
              <a:rPr baseline="-5999"/>
              <a:t>4</a:t>
            </a:r>
            <a:r>
              <a:rPr baseline="31999"/>
              <a:t>-</a:t>
            </a:r>
            <a:r>
              <a:t> + 8 H</a:t>
            </a:r>
            <a:r>
              <a:rPr baseline="31999"/>
              <a:t>+</a:t>
            </a:r>
            <a:r>
              <a:t> + 6 I</a:t>
            </a:r>
            <a:r>
              <a:rPr baseline="31999"/>
              <a:t>-1</a:t>
            </a:r>
            <a:r>
              <a:t> → 3 I</a:t>
            </a:r>
            <a:r>
              <a:rPr baseline="-5999"/>
              <a:t>2</a:t>
            </a:r>
            <a:r>
              <a:t> + 2 MnO</a:t>
            </a:r>
            <a:r>
              <a:rPr baseline="-5999"/>
              <a:t>2</a:t>
            </a:r>
            <a:r>
              <a:t> + 4 H</a:t>
            </a:r>
            <a:r>
              <a:rPr baseline="-5999"/>
              <a:t>2</a:t>
            </a:r>
            <a:r>
              <a:t>O (balanced for H</a:t>
            </a:r>
            <a:r>
              <a:rPr baseline="31999"/>
              <a:t>+</a:t>
            </a:r>
            <a:r>
              <a:t>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Neutralize in base, remove excess H</a:t>
            </a:r>
            <a:r>
              <a:rPr baseline="-5999"/>
              <a:t>2</a:t>
            </a:r>
            <a:r>
              <a:t>O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2 MnO</a:t>
            </a:r>
            <a:r>
              <a:rPr baseline="-5999"/>
              <a:t>4</a:t>
            </a:r>
            <a:r>
              <a:rPr baseline="31999"/>
              <a:t>-</a:t>
            </a:r>
            <a:r>
              <a:t> + 8 H</a:t>
            </a:r>
            <a:r>
              <a:rPr baseline="31999"/>
              <a:t>+</a:t>
            </a:r>
            <a:r>
              <a:t>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+ 8 OH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</a:t>
            </a:r>
            <a:r>
              <a:t> + 6 I</a:t>
            </a:r>
            <a:r>
              <a:rPr baseline="31999"/>
              <a:t>-1</a:t>
            </a:r>
            <a:r>
              <a:t> → 3 I</a:t>
            </a:r>
            <a:r>
              <a:rPr baseline="-5999"/>
              <a:t>2</a:t>
            </a:r>
            <a:r>
              <a:t> + 2 MnO</a:t>
            </a:r>
            <a:r>
              <a:rPr baseline="-5999"/>
              <a:t>2</a:t>
            </a:r>
            <a:r>
              <a:t> + 4 H</a:t>
            </a:r>
            <a:r>
              <a:rPr baseline="-5999"/>
              <a:t>2</a:t>
            </a:r>
            <a:r>
              <a:t>O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+ 8 OH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</a:t>
            </a:r>
            <a:endParaRPr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2 MnO</a:t>
            </a:r>
            <a:r>
              <a:rPr baseline="-5999"/>
              <a:t>4</a:t>
            </a:r>
            <a:r>
              <a:rPr baseline="31999"/>
              <a:t>-</a:t>
            </a:r>
            <a:r>
              <a:t> +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8 H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</a:t>
            </a:r>
            <a:r>
              <a:t> + 6 I</a:t>
            </a:r>
            <a:r>
              <a:rPr baseline="31999"/>
              <a:t>-1</a:t>
            </a:r>
            <a:r>
              <a:t> → 3 I</a:t>
            </a:r>
            <a:r>
              <a:rPr baseline="-5999"/>
              <a:t>2</a:t>
            </a:r>
            <a:r>
              <a:t> + 2 MnO</a:t>
            </a:r>
            <a:r>
              <a:rPr baseline="-5999"/>
              <a:t>2</a:t>
            </a:r>
            <a:r>
              <a:t> +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4 H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</a:t>
            </a:r>
            <a:r>
              <a:t> + 8 OH</a:t>
            </a:r>
            <a:r>
              <a:rPr baseline="31999"/>
              <a:t>-</a:t>
            </a:r>
          </a:p>
          <a:p>
            <a:pPr marL="63500" marR="63500" algn="ctr" defTabSz="1428750">
              <a:defRPr b="1"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2 MnO</a:t>
            </a:r>
            <a:r>
              <a:rPr baseline="-5999"/>
              <a:t>4</a:t>
            </a:r>
            <a:r>
              <a:rPr baseline="31999"/>
              <a:t>-</a:t>
            </a:r>
            <a:r>
              <a:t> + 4 H</a:t>
            </a:r>
            <a:r>
              <a:rPr baseline="-5999"/>
              <a:t>2</a:t>
            </a:r>
            <a:r>
              <a:t>O + 6 I</a:t>
            </a:r>
            <a:r>
              <a:rPr baseline="31999"/>
              <a:t>-1</a:t>
            </a:r>
            <a:r>
              <a:t> → 3 I</a:t>
            </a:r>
            <a:r>
              <a:rPr baseline="-5999"/>
              <a:t>2</a:t>
            </a:r>
            <a:r>
              <a:t> + 2 MnO</a:t>
            </a:r>
            <a:r>
              <a:rPr baseline="-5999"/>
              <a:t>2</a:t>
            </a:r>
            <a:r>
              <a:t> + 8 OH</a:t>
            </a:r>
            <a:r>
              <a:rPr baseline="31999"/>
              <a:t>-</a:t>
            </a:r>
          </a:p>
        </p:txBody>
      </p:sp>
      <p:sp>
        <p:nvSpPr>
          <p:cNvPr id="332" name="Rectangle"/>
          <p:cNvSpPr/>
          <p:nvPr/>
        </p:nvSpPr>
        <p:spPr>
          <a:xfrm>
            <a:off x="1860351" y="9965531"/>
            <a:ext cx="22794914" cy="4500563"/>
          </a:xfrm>
          <a:prstGeom prst="rect">
            <a:avLst/>
          </a:prstGeom>
          <a:solidFill>
            <a:srgbClr val="FFFFFF"/>
          </a:solidFill>
        </p:spPr>
        <p:txBody>
          <a:bodyPr lIns="71437" tIns="71437" rIns="71437" bIns="71437" anchor="ctr"/>
          <a:lstStyle/>
          <a:p>
            <a:pPr marL="81280" marR="81280" defTabSz="1821656"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33" name="Enter your response on…"/>
          <p:cNvSpPr txBox="1"/>
          <p:nvPr/>
        </p:nvSpPr>
        <p:spPr>
          <a:xfrm>
            <a:off x="4173332" y="14376796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20840 -0.204427" origin="layout" pathEditMode="relative">
                                      <p:cBhvr>
                                        <p:cTn id="6" dur="75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92580 -0.927083" origin="layout" pathEditMode="relative">
                                      <p:cBhvr>
                                        <p:cTn id="13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2" grpId="4"/>
      <p:bldP build="whole" bldLvl="1" animBg="1" rev="0" advAuto="0" spid="333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What is the strongest reducing agent in the list?"/>
          <p:cNvSpPr txBox="1"/>
          <p:nvPr>
            <p:ph type="title"/>
          </p:nvPr>
        </p:nvSpPr>
        <p:spPr>
          <a:xfrm>
            <a:off x="3387328" y="178395"/>
            <a:ext cx="17537907" cy="2803923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What is the strongest reducing agent in the list?</a:t>
            </a:r>
          </a:p>
        </p:txBody>
      </p:sp>
      <p:sp>
        <p:nvSpPr>
          <p:cNvPr id="336" name="Ce4+…"/>
          <p:cNvSpPr txBox="1"/>
          <p:nvPr>
            <p:ph type="body" sz="quarter" idx="1"/>
          </p:nvPr>
        </p:nvSpPr>
        <p:spPr>
          <a:xfrm>
            <a:off x="3923109" y="8465343"/>
            <a:ext cx="8233173" cy="4732736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</a:pPr>
            <a:r>
              <a:rPr sz="5200"/>
              <a:t>Ce</a:t>
            </a:r>
            <a:r>
              <a:rPr baseline="30923" sz="5200"/>
              <a:t>4+</a:t>
            </a:r>
            <a:endParaRPr baseline="30923" sz="5200"/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</a:pPr>
            <a:r>
              <a:rPr sz="5200"/>
              <a:t>Al</a:t>
            </a:r>
            <a:r>
              <a:rPr baseline="30923" sz="5200"/>
              <a:t>3+</a:t>
            </a:r>
            <a:endParaRPr baseline="30923" sz="5200"/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Sn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Al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Jq</a:t>
            </a:r>
          </a:p>
        </p:txBody>
      </p:sp>
      <p:sp>
        <p:nvSpPr>
          <p:cNvPr id="337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38" name="Half-Reaction    E˚(V)…"/>
          <p:cNvSpPr txBox="1"/>
          <p:nvPr/>
        </p:nvSpPr>
        <p:spPr>
          <a:xfrm>
            <a:off x="3976687" y="2536031"/>
            <a:ext cx="14805423" cy="552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81280" marR="81280" defTabSz="1821656">
              <a:spcBef>
                <a:spcPts val="500"/>
              </a:spcBef>
              <a:buClr>
                <a:srgbClr val="000000"/>
              </a:buClr>
              <a:buFont typeface="Arial"/>
              <a:defRPr i="1" sz="4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Half-Reaction			</a:t>
            </a:r>
            <a:r>
              <a:t>	</a:t>
            </a:r>
            <a:r>
              <a:t>E˚(V)</a:t>
            </a:r>
          </a:p>
          <a:p>
            <a:pPr marL="81280" marR="81280" defTabSz="1821656">
              <a:spcBef>
                <a:spcPts val="500"/>
              </a:spcBef>
              <a:buClr>
                <a:srgbClr val="000000"/>
              </a:buClr>
              <a:buFont typeface="Arial"/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4600"/>
              <a:t>Ce</a:t>
            </a:r>
            <a:r>
              <a:rPr baseline="30956" sz="4600"/>
              <a:t>4+</a:t>
            </a:r>
            <a:r>
              <a:rPr sz="4600"/>
              <a:t>(aq) + e-  →  Ce</a:t>
            </a:r>
            <a:r>
              <a:rPr baseline="30956" sz="4600"/>
              <a:t>3+</a:t>
            </a:r>
            <a:r>
              <a:rPr sz="4600"/>
              <a:t>(aq) 		+1.61</a:t>
            </a:r>
            <a:endParaRPr sz="4600"/>
          </a:p>
          <a:p>
            <a:pPr marL="81280" marR="81280" defTabSz="1821656">
              <a:spcBef>
                <a:spcPts val="500"/>
              </a:spcBef>
              <a:buClr>
                <a:srgbClr val="000000"/>
              </a:buClr>
              <a:buFont typeface="Arial"/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4600"/>
              <a:t>Ag</a:t>
            </a:r>
            <a:r>
              <a:rPr baseline="30956" sz="4600"/>
              <a:t>+</a:t>
            </a:r>
            <a:r>
              <a:rPr sz="4600"/>
              <a:t>(aq)  + e- → Ag(s)		+0.80</a:t>
            </a:r>
            <a:endParaRPr sz="4600"/>
          </a:p>
          <a:p>
            <a:pPr marL="81280" marR="81280" defTabSz="1821656">
              <a:spcBef>
                <a:spcPts val="500"/>
              </a:spcBef>
              <a:buClr>
                <a:srgbClr val="000000"/>
              </a:buClr>
              <a:buFont typeface="Arial"/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4600"/>
              <a:t>Hg</a:t>
            </a:r>
            <a:r>
              <a:rPr baseline="-15913" sz="4600"/>
              <a:t>2</a:t>
            </a:r>
            <a:r>
              <a:rPr baseline="30956" sz="4600"/>
              <a:t>2+</a:t>
            </a:r>
            <a:r>
              <a:rPr sz="4600"/>
              <a:t>(aq) + 2 e- → 2 Hg(ℓ)		+0.79</a:t>
            </a:r>
            <a:endParaRPr sz="4600"/>
          </a:p>
          <a:p>
            <a:pPr marL="81280" marR="81280" defTabSz="1821656">
              <a:spcBef>
                <a:spcPts val="500"/>
              </a:spcBef>
              <a:buClr>
                <a:srgbClr val="000000"/>
              </a:buClr>
              <a:buFont typeface="Arial"/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4600"/>
              <a:t>Sn</a:t>
            </a:r>
            <a:r>
              <a:rPr baseline="30956" sz="4600"/>
              <a:t>2+</a:t>
            </a:r>
            <a:r>
              <a:rPr sz="4600"/>
              <a:t>(aq) + 2 e- → Sn(s)		-0.14</a:t>
            </a:r>
            <a:endParaRPr sz="4600"/>
          </a:p>
          <a:p>
            <a:pPr marL="81280" marR="81280" defTabSz="1821656">
              <a:spcBef>
                <a:spcPts val="500"/>
              </a:spcBef>
              <a:buClr>
                <a:srgbClr val="000000"/>
              </a:buClr>
              <a:buFont typeface="Arial"/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4600"/>
              <a:t>Ni</a:t>
            </a:r>
            <a:r>
              <a:rPr baseline="30956" sz="4600"/>
              <a:t>2+</a:t>
            </a:r>
            <a:r>
              <a:rPr sz="4600"/>
              <a:t>(aq) + 2 e- → Ni(s)		-0.25</a:t>
            </a:r>
            <a:endParaRPr sz="4600"/>
          </a:p>
          <a:p>
            <a:pPr marL="81280" marR="81280" defTabSz="1821656">
              <a:spcBef>
                <a:spcPts val="500"/>
              </a:spcBef>
              <a:buClr>
                <a:srgbClr val="000000"/>
              </a:buClr>
              <a:buFont typeface="Arial"/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4600"/>
              <a:t>Al</a:t>
            </a:r>
            <a:r>
              <a:rPr baseline="30956" sz="4600"/>
              <a:t>3+</a:t>
            </a:r>
            <a:r>
              <a:rPr sz="4600"/>
              <a:t>(aq) + 3 e- → Al(s)		-1.66</a:t>
            </a:r>
          </a:p>
        </p:txBody>
      </p:sp>
      <p:sp>
        <p:nvSpPr>
          <p:cNvPr id="339" name="Answer = D, Al…"/>
          <p:cNvSpPr txBox="1"/>
          <p:nvPr/>
        </p:nvSpPr>
        <p:spPr>
          <a:xfrm>
            <a:off x="12287313" y="15162609"/>
            <a:ext cx="11001376" cy="43926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Al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reducing agent = oxidized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table is listed as reductions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weakest reduction, best oxidation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Al → Al</a:t>
            </a:r>
            <a:r>
              <a:rPr baseline="31999"/>
              <a:t>3+</a:t>
            </a:r>
            <a:r>
              <a:t>(aq) + 3 e</a:t>
            </a:r>
            <a:r>
              <a:rPr baseline="31999"/>
              <a:t>-</a:t>
            </a:r>
            <a:r>
              <a:t>   E° = +1.66 V</a:t>
            </a:r>
          </a:p>
        </p:txBody>
      </p:sp>
      <p:sp>
        <p:nvSpPr>
          <p:cNvPr id="340" name="Enter your response on…"/>
          <p:cNvSpPr txBox="1"/>
          <p:nvPr/>
        </p:nvSpPr>
        <p:spPr>
          <a:xfrm>
            <a:off x="4173332" y="14376796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20840 -0.204427" origin="layout" pathEditMode="relative">
                                      <p:cBhvr>
                                        <p:cTn id="6" dur="75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57863 -0.457031" origin="layout" pathEditMode="relative">
                                      <p:cBhvr>
                                        <p:cTn id="13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0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Will Sn(s) reduce Ag+(aq) to Ag(s)?"/>
          <p:cNvSpPr txBox="1"/>
          <p:nvPr>
            <p:ph type="title"/>
          </p:nvPr>
        </p:nvSpPr>
        <p:spPr>
          <a:xfrm>
            <a:off x="3958828" y="0"/>
            <a:ext cx="16466344" cy="353377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7000"/>
              <a:t>Will Sn(s) reduce Ag</a:t>
            </a:r>
            <a:r>
              <a:rPr baseline="30971" sz="7000"/>
              <a:t>+</a:t>
            </a:r>
            <a:r>
              <a:rPr sz="7000"/>
              <a:t>(aq) to Ag(s)?</a:t>
            </a:r>
          </a:p>
        </p:txBody>
      </p:sp>
      <p:sp>
        <p:nvSpPr>
          <p:cNvPr id="343" name="Yes…"/>
          <p:cNvSpPr txBox="1"/>
          <p:nvPr>
            <p:ph type="body" sz="quarter" idx="1"/>
          </p:nvPr>
        </p:nvSpPr>
        <p:spPr>
          <a:xfrm>
            <a:off x="3958828" y="7121525"/>
            <a:ext cx="6476256" cy="57562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Yes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No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 Only if it feels like it</a:t>
            </a:r>
          </a:p>
        </p:txBody>
      </p:sp>
      <p:sp>
        <p:nvSpPr>
          <p:cNvPr id="34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45" name="Half-Reaction   E˚(V)…"/>
          <p:cNvSpPr txBox="1"/>
          <p:nvPr/>
        </p:nvSpPr>
        <p:spPr>
          <a:xfrm>
            <a:off x="5869781" y="2696765"/>
            <a:ext cx="14805423" cy="26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81280" marR="81280" defTabSz="1821656">
              <a:spcBef>
                <a:spcPts val="900"/>
              </a:spcBef>
              <a:buClr>
                <a:srgbClr val="000000"/>
              </a:buClr>
              <a:buFont typeface="Arial"/>
              <a:defRPr i="1" sz="5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Half-Reaction			E˚(V)</a:t>
            </a:r>
          </a:p>
          <a:p>
            <a:pPr marL="81280" marR="81280" defTabSz="1821656">
              <a:spcBef>
                <a:spcPts val="900"/>
              </a:spcBef>
              <a:buClr>
                <a:srgbClr val="000000"/>
              </a:buClr>
              <a:buFont typeface="Arial"/>
              <a:defRPr sz="3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5200"/>
              <a:t>Ag</a:t>
            </a:r>
            <a:r>
              <a:rPr baseline="30923" sz="5200"/>
              <a:t>+</a:t>
            </a:r>
            <a:r>
              <a:rPr sz="5200"/>
              <a:t>(aq)  + e- → Ag(s)		+0.80</a:t>
            </a:r>
            <a:endParaRPr sz="5200"/>
          </a:p>
          <a:p>
            <a:pPr marL="81280" marR="81280" defTabSz="1821656">
              <a:spcBef>
                <a:spcPts val="900"/>
              </a:spcBef>
              <a:buClr>
                <a:srgbClr val="000000"/>
              </a:buClr>
              <a:buFont typeface="Arial"/>
              <a:defRPr sz="3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5200"/>
              <a:t>Sn</a:t>
            </a:r>
            <a:r>
              <a:rPr baseline="30923" sz="5200"/>
              <a:t>2+</a:t>
            </a:r>
            <a:r>
              <a:rPr sz="5200"/>
              <a:t>(aq) + 2 e- → Sn(s)		-0.14</a:t>
            </a:r>
          </a:p>
        </p:txBody>
      </p:sp>
      <p:sp>
        <p:nvSpPr>
          <p:cNvPr id="346" name="Answer = A, Yes…"/>
          <p:cNvSpPr txBox="1"/>
          <p:nvPr/>
        </p:nvSpPr>
        <p:spPr>
          <a:xfrm>
            <a:off x="10715688" y="14198203"/>
            <a:ext cx="11001376" cy="7469074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Yes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Positive E°</a:t>
            </a:r>
            <a:r>
              <a:rPr baseline="-7333"/>
              <a:t>cell</a:t>
            </a:r>
            <a:r>
              <a:rPr baseline="-1333"/>
              <a:t> values imply spontaneity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Flip Sn half reaction: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81280" marR="81280" defTabSz="1821656">
              <a:spcBef>
                <a:spcPts val="900"/>
              </a:spcBef>
              <a:buClr>
                <a:srgbClr val="000000"/>
              </a:buClr>
              <a:buFont typeface="Arial"/>
              <a:defRPr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2 </a:t>
            </a:r>
            <a:r>
              <a:t>Ag</a:t>
            </a:r>
            <a:r>
              <a:rPr baseline="30666"/>
              <a:t>+</a:t>
            </a:r>
            <a:r>
              <a:t>(aq)  + 2 e- → 2 Ag(s)	+0.80</a:t>
            </a:r>
            <a:endParaRPr baseline="-1333"/>
          </a:p>
          <a:p>
            <a:pPr marL="81280" marR="81280" defTabSz="1821656">
              <a:spcBef>
                <a:spcPts val="900"/>
              </a:spcBef>
              <a:buClr>
                <a:srgbClr val="000000"/>
              </a:buClr>
              <a:buFont typeface="Arial"/>
              <a:defRPr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Sn(s) → Sn</a:t>
            </a:r>
            <a:r>
              <a:rPr baseline="30666"/>
              <a:t>2+</a:t>
            </a:r>
            <a:r>
              <a:t>(aq) + 2 e-	+0.14</a:t>
            </a:r>
          </a:p>
          <a:p>
            <a:pPr marL="81280" marR="81280" defTabSz="1821656">
              <a:spcBef>
                <a:spcPts val="900"/>
              </a:spcBef>
              <a:buClr>
                <a:srgbClr val="000000"/>
              </a:buClr>
              <a:buFont typeface="Arial"/>
              <a:defRPr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----------------------------------</a:t>
            </a:r>
          </a:p>
          <a:p>
            <a:pPr marL="81280" marR="81280" defTabSz="1821656">
              <a:spcBef>
                <a:spcPts val="900"/>
              </a:spcBef>
              <a:buClr>
                <a:srgbClr val="000000"/>
              </a:buClr>
              <a:buFont typeface="Arial"/>
              <a:defRPr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2 Ag</a:t>
            </a:r>
            <a:r>
              <a:rPr baseline="30666"/>
              <a:t>+</a:t>
            </a:r>
            <a:r>
              <a:t>(aq)  + Sn(s) → 2 Ag(s) + Sn</a:t>
            </a:r>
            <a:r>
              <a:rPr baseline="30666"/>
              <a:t>2+</a:t>
            </a:r>
            <a:r>
              <a:t>(aq)</a:t>
            </a:r>
          </a:p>
          <a:p>
            <a:pPr marL="81280" marR="81280" defTabSz="1821656">
              <a:spcBef>
                <a:spcPts val="900"/>
              </a:spcBef>
              <a:buClr>
                <a:srgbClr val="000000"/>
              </a:buClr>
              <a:buFont typeface="Arial"/>
              <a:defRPr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E°</a:t>
            </a:r>
            <a:r>
              <a:rPr baseline="-5999"/>
              <a:t>cell</a:t>
            </a:r>
            <a:r>
              <a:t> = 0.80 + 0.14 = </a:t>
            </a:r>
            <a:r>
              <a:rPr b="1"/>
              <a:t>0.94 V</a:t>
            </a: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Positive E, reaction occurs!</a:t>
            </a:r>
          </a:p>
        </p:txBody>
      </p:sp>
      <p:sp>
        <p:nvSpPr>
          <p:cNvPr id="347" name="Enter your response on…"/>
          <p:cNvSpPr txBox="1"/>
          <p:nvPr/>
        </p:nvSpPr>
        <p:spPr>
          <a:xfrm>
            <a:off x="3834004" y="14626828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7580 -0.613281" origin="layout" pathEditMode="relative">
                                      <p:cBhvr>
                                        <p:cTn id="13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7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Determine the equilibrium constant for the following reaction at 25 °C: Cl2(aq) + 2I-(aq) → 2 Cl-(aq) + I2(aq) E° = +0.825 V"/>
          <p:cNvSpPr txBox="1"/>
          <p:nvPr>
            <p:ph type="title"/>
          </p:nvPr>
        </p:nvSpPr>
        <p:spPr>
          <a:xfrm>
            <a:off x="3958828" y="428625"/>
            <a:ext cx="16466344" cy="475297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800"/>
              <a:t>Determine the equilibrium constant for the following reaction at 25 °C:</a:t>
            </a:r>
            <a:br>
              <a:rPr sz="5800"/>
            </a:br>
            <a:r>
              <a:rPr sz="5000"/>
              <a:t>Cl</a:t>
            </a:r>
            <a:r>
              <a:rPr baseline="-15880" sz="5000"/>
              <a:t>2</a:t>
            </a:r>
            <a:r>
              <a:rPr sz="5000"/>
              <a:t>(aq) + 2I</a:t>
            </a:r>
            <a:r>
              <a:rPr baseline="30959" sz="5000"/>
              <a:t>-</a:t>
            </a:r>
            <a:r>
              <a:rPr sz="5000"/>
              <a:t>(aq) → 2 Cl</a:t>
            </a:r>
            <a:r>
              <a:rPr baseline="30959" sz="5000"/>
              <a:t>-</a:t>
            </a:r>
            <a:r>
              <a:rPr sz="5000"/>
              <a:t>(aq) + I</a:t>
            </a:r>
            <a:r>
              <a:rPr baseline="-15880" sz="5000"/>
              <a:t>2</a:t>
            </a:r>
            <a:r>
              <a:rPr sz="5000"/>
              <a:t>(aq)	E° = +0.825 V</a:t>
            </a:r>
          </a:p>
        </p:txBody>
      </p:sp>
      <p:sp>
        <p:nvSpPr>
          <p:cNvPr id="350" name="1.31 x 10-28…"/>
          <p:cNvSpPr txBox="1"/>
          <p:nvPr>
            <p:ph type="body" sz="quarter" idx="1"/>
          </p:nvPr>
        </p:nvSpPr>
        <p:spPr>
          <a:xfrm>
            <a:off x="3958828" y="5179218"/>
            <a:ext cx="8233172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1.31 x 10</a:t>
            </a:r>
            <a:r>
              <a:rPr baseline="30933"/>
              <a:t>-28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8.74 x 10</a:t>
            </a:r>
            <a:r>
              <a:rPr baseline="30933"/>
              <a:t>13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8.03</a:t>
            </a:r>
            <a:r>
              <a:t> x 10</a:t>
            </a:r>
            <a:r>
              <a:rPr baseline="30933"/>
              <a:t>27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0.217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-1.16 x 10</a:t>
            </a:r>
            <a:r>
              <a:rPr baseline="31999"/>
              <a:t>5</a:t>
            </a:r>
          </a:p>
        </p:txBody>
      </p:sp>
      <p:sp>
        <p:nvSpPr>
          <p:cNvPr id="351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52" name="Answer = C, 8.03 x 1027…"/>
          <p:cNvSpPr txBox="1"/>
          <p:nvPr/>
        </p:nvSpPr>
        <p:spPr>
          <a:xfrm>
            <a:off x="11715813" y="15037593"/>
            <a:ext cx="12680157" cy="43926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8.03 x 10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27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∆G° = -RT ln K = - nFE°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ln K = nFE°/RT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ln K = (2 mol e</a:t>
            </a:r>
            <a:r>
              <a:rPr baseline="31999"/>
              <a:t>-</a:t>
            </a:r>
            <a:r>
              <a:t>* 96485 * 0.825 V) / (8.3145 * 298 K)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ln K = 64.2527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K = e</a:t>
            </a:r>
            <a:r>
              <a:rPr baseline="31999"/>
              <a:t>64.2527</a:t>
            </a:r>
            <a:r>
              <a:t> = 8.03 x 10</a:t>
            </a:r>
            <a:r>
              <a:rPr baseline="31999"/>
              <a:t>27</a:t>
            </a:r>
            <a:r>
              <a:t> </a:t>
            </a:r>
          </a:p>
        </p:txBody>
      </p:sp>
      <p:sp>
        <p:nvSpPr>
          <p:cNvPr id="353" name="Enter your response on…"/>
          <p:cNvSpPr txBox="1"/>
          <p:nvPr/>
        </p:nvSpPr>
        <p:spPr>
          <a:xfrm>
            <a:off x="4173332" y="15287625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23048 -0.466146" origin="layout" pathEditMode="relative">
                                      <p:cBhvr>
                                        <p:cTn id="13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3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A voltaic cell is created using the information below to be used in Alaska where the average temperature is 5.00 °C.  Calculate the expected cell potential under these conditions.…"/>
          <p:cNvSpPr txBox="1"/>
          <p:nvPr>
            <p:ph type="title"/>
          </p:nvPr>
        </p:nvSpPr>
        <p:spPr>
          <a:xfrm>
            <a:off x="3193246" y="-285750"/>
            <a:ext cx="17997508" cy="4992800"/>
          </a:xfrm>
          <a:prstGeom prst="rect">
            <a:avLst/>
          </a:prstGeom>
        </p:spPr>
        <p:txBody>
          <a:bodyPr/>
          <a:lstStyle/>
          <a:p>
            <a:pPr>
              <a:defRPr sz="4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A </a:t>
            </a:r>
            <a:r>
              <a:rPr b="1"/>
              <a:t>voltaic</a:t>
            </a:r>
            <a:r>
              <a:t> cell is created using the information below to be used in Alaska where the average temperature is 5.00 °C.  Calculate the expected cell potential under these conditions.</a:t>
            </a:r>
          </a:p>
          <a:p>
            <a:pPr algn="ctr">
              <a:defRPr sz="4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Al(s) | Al</a:t>
            </a:r>
            <a:r>
              <a:rPr baseline="31999"/>
              <a:t>3+</a:t>
            </a:r>
            <a:r>
              <a:t>(aq, 0.0010 M) || Ni</a:t>
            </a:r>
            <a:r>
              <a:rPr baseline="31999"/>
              <a:t>2+</a:t>
            </a:r>
            <a:r>
              <a:t>(aq, 0.50 M) | Ni(s)</a:t>
            </a:r>
          </a:p>
          <a:p>
            <a:pPr>
              <a:defRPr sz="4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   Ni</a:t>
            </a:r>
            <a:r>
              <a:rPr baseline="31999"/>
              <a:t>2+</a:t>
            </a:r>
            <a:r>
              <a:t>(aq) + 2 e</a:t>
            </a:r>
            <a:r>
              <a:rPr baseline="31999"/>
              <a:t>-</a:t>
            </a:r>
            <a:r>
              <a:t> → Ni(s)		-0.25 V</a:t>
            </a:r>
          </a:p>
          <a:p>
            <a:pPr>
              <a:defRPr sz="4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   Al</a:t>
            </a:r>
            <a:r>
              <a:rPr baseline="31999"/>
              <a:t>3+</a:t>
            </a:r>
            <a:r>
              <a:t>(aq) + 3 e</a:t>
            </a:r>
            <a:r>
              <a:rPr baseline="31999"/>
              <a:t>-</a:t>
            </a:r>
            <a:r>
              <a:t> → Al(s)		-1.66 V</a:t>
            </a:r>
          </a:p>
        </p:txBody>
      </p:sp>
      <p:sp>
        <p:nvSpPr>
          <p:cNvPr id="356" name="1.46 V…"/>
          <p:cNvSpPr txBox="1"/>
          <p:nvPr>
            <p:ph type="body" sz="quarter" idx="1"/>
          </p:nvPr>
        </p:nvSpPr>
        <p:spPr>
          <a:xfrm>
            <a:off x="3530203" y="5179218"/>
            <a:ext cx="8233172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1.46 V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1.31 V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1.17 V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0.51 V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-1.91 V</a:t>
            </a:r>
          </a:p>
        </p:txBody>
      </p:sp>
      <p:sp>
        <p:nvSpPr>
          <p:cNvPr id="357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58" name="Answer = A, 1.46 V…"/>
          <p:cNvSpPr txBox="1"/>
          <p:nvPr/>
        </p:nvSpPr>
        <p:spPr>
          <a:xfrm>
            <a:off x="11715813" y="15037593"/>
            <a:ext cx="13472210" cy="8716722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A, 1.46 V </a:t>
            </a: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Determine E° under </a:t>
            </a:r>
            <a:r>
              <a:rPr b="1" baseline="-1333"/>
              <a:t>standard</a:t>
            </a:r>
            <a:r>
              <a:rPr baseline="-1333"/>
              <a:t> conditions for: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2 Al(s) + 3 Ni</a:t>
            </a:r>
            <a:r>
              <a:rPr baseline="30666"/>
              <a:t>2+</a:t>
            </a:r>
            <a:r>
              <a:rPr baseline="-1333"/>
              <a:t>(aq)  → 2 Al</a:t>
            </a:r>
            <a:r>
              <a:rPr baseline="30666"/>
              <a:t>3+</a:t>
            </a:r>
            <a:r>
              <a:rPr baseline="-1333"/>
              <a:t>(aq) + 3 Ni(s)  (n = 6)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E° = +1.66 - 0.25 V =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1.41 V </a:t>
            </a:r>
            <a:r>
              <a:rPr baseline="-1333"/>
              <a:t>(flip Al)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Now use Nernst equation: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E = E° - (RT/nF) ln Q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E = 1.41 V - (8.3145*278 K/6*96485) ln ([Al</a:t>
            </a:r>
            <a:r>
              <a:rPr baseline="30666"/>
              <a:t>3+</a:t>
            </a:r>
            <a:r>
              <a:rPr baseline="-1333"/>
              <a:t>]</a:t>
            </a:r>
            <a:r>
              <a:rPr baseline="30666"/>
              <a:t>2</a:t>
            </a:r>
            <a:r>
              <a:rPr baseline="-1333"/>
              <a:t>/[Ni</a:t>
            </a:r>
            <a:r>
              <a:rPr baseline="30666"/>
              <a:t>2+</a:t>
            </a:r>
            <a:r>
              <a:rPr baseline="-1333"/>
              <a:t>]</a:t>
            </a:r>
            <a:r>
              <a:rPr baseline="30666"/>
              <a:t>3</a:t>
            </a:r>
            <a:r>
              <a:rPr baseline="-1333"/>
              <a:t>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E = 1.41 V -(0.0039927) ln ([0.0010]</a:t>
            </a:r>
            <a:r>
              <a:rPr baseline="30666"/>
              <a:t>2</a:t>
            </a:r>
            <a:r>
              <a:rPr baseline="-1333"/>
              <a:t>/[0.50]</a:t>
            </a:r>
            <a:r>
              <a:rPr baseline="30666"/>
              <a:t>3</a:t>
            </a:r>
            <a:r>
              <a:rPr baseline="-1333"/>
              <a:t>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E = 1.41 V -(0.0039927)*(-11.736)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E = 1.41 V + 0.046858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 = </a:t>
            </a:r>
            <a:r>
              <a:rPr b="1" i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1.46 V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   </a:t>
            </a:r>
            <a:r>
              <a:t>(1.456858…)</a:t>
            </a:r>
          </a:p>
        </p:txBody>
      </p:sp>
      <p:sp>
        <p:nvSpPr>
          <p:cNvPr id="359" name="Enter your response on…"/>
          <p:cNvSpPr txBox="1"/>
          <p:nvPr/>
        </p:nvSpPr>
        <p:spPr>
          <a:xfrm>
            <a:off x="4173332" y="15287625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59669 -0.713542" origin="layout" pathEditMode="relative">
                                      <p:cBhvr>
                                        <p:cTn id="13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9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How long must a 2.00 amp current flow through a gold solution to convert 0.0100 mol of Au3+(aq) into Au(s)?"/>
          <p:cNvSpPr txBox="1"/>
          <p:nvPr>
            <p:ph type="title"/>
          </p:nvPr>
        </p:nvSpPr>
        <p:spPr>
          <a:xfrm>
            <a:off x="3708796" y="-1175544"/>
            <a:ext cx="16466345" cy="645795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How long must a 2.00 amp current flow through a gold solution to convert 0.0100 mol of Au</a:t>
            </a:r>
            <a:r>
              <a:rPr baseline="31999" sz="6000"/>
              <a:t>3+</a:t>
            </a:r>
            <a:r>
              <a:rPr sz="6000"/>
              <a:t>(aq) into Au(s)?</a:t>
            </a:r>
          </a:p>
        </p:txBody>
      </p:sp>
      <p:sp>
        <p:nvSpPr>
          <p:cNvPr id="362" name="483 s…"/>
          <p:cNvSpPr txBox="1"/>
          <p:nvPr>
            <p:ph type="body" sz="quarter" idx="1"/>
          </p:nvPr>
        </p:nvSpPr>
        <p:spPr>
          <a:xfrm>
            <a:off x="3869531" y="4032250"/>
            <a:ext cx="8233173" cy="72548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483 s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4.83 x 10</a:t>
            </a:r>
            <a:r>
              <a:rPr baseline="30933"/>
              <a:t>4</a:t>
            </a:r>
            <a:r>
              <a:t> s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965 s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1450 s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 zillion s</a:t>
            </a:r>
          </a:p>
        </p:txBody>
      </p:sp>
      <p:sp>
        <p:nvSpPr>
          <p:cNvPr id="363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64" name="Answer = D, 1450 s…"/>
          <p:cNvSpPr txBox="1"/>
          <p:nvPr/>
        </p:nvSpPr>
        <p:spPr>
          <a:xfrm>
            <a:off x="10465657" y="14555390"/>
            <a:ext cx="11001376" cy="5018485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1450 s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F = 96485 C/mol e</a:t>
            </a:r>
            <a:r>
              <a:rPr baseline="30666"/>
              <a:t>-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 = C/s</a:t>
            </a: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0.0100 mol Au</a:t>
            </a:r>
            <a:r>
              <a:rPr baseline="31999"/>
              <a:t>3+</a:t>
            </a:r>
            <a:r>
              <a:t> * (3 mol e</a:t>
            </a:r>
            <a:r>
              <a:rPr baseline="31999"/>
              <a:t>-</a:t>
            </a:r>
            <a:r>
              <a:t>/mol Au</a:t>
            </a:r>
            <a:r>
              <a:rPr baseline="31999"/>
              <a:t>3+</a:t>
            </a:r>
            <a:r>
              <a:t>) * (96485 C/mol e</a:t>
            </a:r>
            <a:r>
              <a:rPr baseline="31999"/>
              <a:t>-</a:t>
            </a:r>
            <a:r>
              <a:t>) * (s/2.00 C)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1450 s</a:t>
            </a:r>
          </a:p>
        </p:txBody>
      </p:sp>
      <p:sp>
        <p:nvSpPr>
          <p:cNvPr id="365" name="Enter your response on…"/>
          <p:cNvSpPr txBox="1"/>
          <p:nvPr/>
        </p:nvSpPr>
        <p:spPr>
          <a:xfrm>
            <a:off x="3816144" y="14608968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35890 -0.453125" origin="layout" pathEditMode="relative">
                                      <p:cBhvr>
                                        <p:cTn id="13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5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End of…"/>
          <p:cNvSpPr txBox="1"/>
          <p:nvPr>
            <p:ph type="title"/>
          </p:nvPr>
        </p:nvSpPr>
        <p:spPr>
          <a:xfrm>
            <a:off x="-3334544" y="-366713"/>
            <a:ext cx="14466094" cy="7411642"/>
          </a:xfrm>
          <a:prstGeom prst="rect">
            <a:avLst/>
          </a:prstGeom>
        </p:spPr>
        <p:txBody>
          <a:bodyPr/>
          <a:lstStyle/>
          <a:p>
            <a:pPr>
              <a:defRPr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End of </a:t>
            </a:r>
          </a:p>
          <a:p>
            <a:pPr>
              <a:defRPr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Review - </a:t>
            </a:r>
          </a:p>
          <a:p>
            <a:pPr>
              <a:defRPr i="1"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good luck</a:t>
            </a:r>
          </a:p>
          <a:p>
            <a:pPr>
              <a:defRPr i="1"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with your</a:t>
            </a:r>
          </a:p>
          <a:p>
            <a:pPr>
              <a:defRPr i="1"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studying!</a:t>
            </a:r>
          </a:p>
        </p:txBody>
      </p:sp>
      <p:sp>
        <p:nvSpPr>
          <p:cNvPr id="368" name="Need more practice?…"/>
          <p:cNvSpPr txBox="1"/>
          <p:nvPr>
            <p:ph type="body" sz="quarter" idx="1"/>
          </p:nvPr>
        </p:nvSpPr>
        <p:spPr>
          <a:xfrm>
            <a:off x="1819671" y="7590234"/>
            <a:ext cx="11644314" cy="5643563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000000"/>
              </a:buClr>
              <a:buSzTx/>
              <a:buFont typeface="Arial"/>
              <a:buNone/>
              <a:defRPr b="0" i="1"/>
            </a:pPr>
            <a:r>
              <a:t>Need more practice?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Practice Problem Sets (online)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Concept Guides (Companion and online)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Chapter Guides (online)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End of Chapter Problems in Textbook (every other question has answer at end)</a:t>
            </a:r>
          </a:p>
          <a:p>
            <a:pPr marL="0" indent="0">
              <a:buClr>
                <a:srgbClr val="000000"/>
              </a:buClr>
              <a:buSzTx/>
              <a:buFont typeface="Arial"/>
              <a:buNone/>
              <a:defRPr b="0" i="1"/>
            </a:pPr>
            <a:r>
              <a:t>Good luck with your studying!</a:t>
            </a:r>
          </a:p>
        </p:txBody>
      </p:sp>
      <p:sp>
        <p:nvSpPr>
          <p:cNvPr id="369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370" name="electrochemistry picture" descr="electrochemistry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5218" y="9519046"/>
            <a:ext cx="6250782" cy="4161236"/>
          </a:xfrm>
          <a:prstGeom prst="rect">
            <a:avLst/>
          </a:prstGeom>
          <a:ln w="12700"/>
        </p:spPr>
      </p:pic>
      <p:pic>
        <p:nvPicPr>
          <p:cNvPr id="371" name="heating HgO picture" descr="heating HgO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281">
            <a:off x="10037198" y="-152108"/>
            <a:ext cx="11320224" cy="7554517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Midterm II"/>
          <p:cNvSpPr txBox="1"/>
          <p:nvPr>
            <p:ph type="title"/>
          </p:nvPr>
        </p:nvSpPr>
        <p:spPr>
          <a:xfrm>
            <a:off x="-6059091" y="0"/>
            <a:ext cx="17377173" cy="1660922"/>
          </a:xfrm>
          <a:prstGeom prst="rect">
            <a:avLst/>
          </a:prstGeom>
        </p:spPr>
        <p:txBody>
          <a:bodyPr/>
          <a:lstStyle>
            <a:lvl1pPr>
              <a:defRPr i="1"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Midterm II</a:t>
            </a:r>
          </a:p>
        </p:txBody>
      </p:sp>
      <p:sp>
        <p:nvSpPr>
          <p:cNvPr id="220" name="Chapters 15, 16 and 17…"/>
          <p:cNvSpPr txBox="1"/>
          <p:nvPr>
            <p:ph type="body" idx="1"/>
          </p:nvPr>
        </p:nvSpPr>
        <p:spPr>
          <a:xfrm>
            <a:off x="1388284" y="2049462"/>
            <a:ext cx="15091172" cy="11894345"/>
          </a:xfrm>
          <a:prstGeom prst="rect">
            <a:avLst/>
          </a:prstGeom>
        </p:spPr>
        <p:txBody>
          <a:bodyPr lIns="0" tIns="0" rIns="0" bIns="0"/>
          <a:lstStyle/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9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15, 16 and 17</a:t>
            </a: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rPr b="0">
                <a:solidFill>
                  <a:srgbClr val="000000"/>
                </a:solidFill>
              </a:rPr>
              <a:t>For this online exam: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20 multiple choice questions, 3-4 short answer questions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Released Wednesday night, due Friday at 9 AM via email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Returned with "summary sheet" at end</a:t>
            </a:r>
            <a:endParaRPr b="0"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sp>
        <p:nvSpPr>
          <p:cNvPr id="221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222" name="scantron picture" descr="scantr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67546" y="8743120"/>
            <a:ext cx="7818834" cy="5163381"/>
          </a:xfrm>
          <a:prstGeom prst="rect">
            <a:avLst/>
          </a:prstGeom>
          <a:ln w="12700"/>
        </p:spPr>
      </p:pic>
      <p:pic>
        <p:nvPicPr>
          <p:cNvPr id="223" name="exams picture" descr="exam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8145" y="0"/>
            <a:ext cx="7716129" cy="4286738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Midterm II"/>
          <p:cNvSpPr txBox="1"/>
          <p:nvPr>
            <p:ph type="title"/>
          </p:nvPr>
        </p:nvSpPr>
        <p:spPr>
          <a:xfrm>
            <a:off x="-5652691" y="-53579"/>
            <a:ext cx="17377173" cy="1660923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Midterm II</a:t>
            </a:r>
          </a:p>
        </p:txBody>
      </p:sp>
      <p:sp>
        <p:nvSpPr>
          <p:cNvPr id="226" name="Chapters 15, 16 and 17…"/>
          <p:cNvSpPr txBox="1"/>
          <p:nvPr>
            <p:ph type="body" idx="1"/>
          </p:nvPr>
        </p:nvSpPr>
        <p:spPr>
          <a:xfrm>
            <a:off x="300293" y="1645840"/>
            <a:ext cx="16654009" cy="11894345"/>
          </a:xfrm>
          <a:prstGeom prst="rect">
            <a:avLst/>
          </a:prstGeom>
        </p:spPr>
        <p:txBody>
          <a:bodyPr lIns="0" tIns="0" rIns="0" bIns="0"/>
          <a:lstStyle/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15, 16 and 17</a:t>
            </a: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For this "face to face" class (01 &amp; H1):</a:t>
            </a:r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t> </a:t>
            </a:r>
            <a:r>
              <a:rPr b="0" i="1"/>
              <a:t>Bring:</a:t>
            </a:r>
            <a:r>
              <a:rPr b="0"/>
              <a:t> </a:t>
            </a:r>
            <a:r>
              <a:t>calculator</a:t>
            </a:r>
            <a:r>
              <a:rPr b="0"/>
              <a:t>, </a:t>
            </a:r>
            <a:r>
              <a:rPr b="0"/>
              <a:t>pencil</a:t>
            </a:r>
            <a:r>
              <a:rPr b="0"/>
              <a:t>, "notes sheet" </a:t>
            </a:r>
            <a:r>
              <a:t>"Determination of K</a:t>
            </a:r>
            <a:r>
              <a:rPr baseline="-5999"/>
              <a:t>sp</a:t>
            </a:r>
            <a:r>
              <a:t>.... for Ca(OH)</a:t>
            </a:r>
            <a:r>
              <a:rPr baseline="-5999"/>
              <a:t>2</a:t>
            </a:r>
            <a:r>
              <a:t>" lab</a:t>
            </a:r>
            <a:r>
              <a:rPr b="0"/>
              <a:t>, </a:t>
            </a:r>
            <a:r>
              <a:t>Exam Prep Worksheet II</a:t>
            </a:r>
            <a:endParaRPr b="0"/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20 multiple choice questions, 4 short answer questions, ~2 hours in length</a:t>
            </a:r>
            <a:endParaRPr b="0"/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Returned following lab period with "summary sheet"   </a:t>
            </a: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sp>
        <p:nvSpPr>
          <p:cNvPr id="227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228" name="scantron picture" descr="scantr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56002" y="8762918"/>
            <a:ext cx="7569013" cy="4998406"/>
          </a:xfrm>
          <a:prstGeom prst="rect">
            <a:avLst/>
          </a:prstGeom>
          <a:ln w="12700"/>
        </p:spPr>
      </p:pic>
      <p:pic>
        <p:nvPicPr>
          <p:cNvPr id="229" name="Exams picture" descr="Exam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35460" y="0"/>
            <a:ext cx="7410095" cy="4116719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Midterm II"/>
          <p:cNvSpPr txBox="1"/>
          <p:nvPr>
            <p:ph type="title"/>
          </p:nvPr>
        </p:nvSpPr>
        <p:spPr>
          <a:xfrm>
            <a:off x="-6059091" y="0"/>
            <a:ext cx="17377173" cy="1660922"/>
          </a:xfrm>
          <a:prstGeom prst="rect">
            <a:avLst/>
          </a:prstGeom>
        </p:spPr>
        <p:txBody>
          <a:bodyPr/>
          <a:lstStyle>
            <a:lvl1pPr>
              <a:defRPr i="1"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Midterm II</a:t>
            </a:r>
          </a:p>
        </p:txBody>
      </p:sp>
      <p:sp>
        <p:nvSpPr>
          <p:cNvPr id="232" name="Chapters 15, 16 and 17…"/>
          <p:cNvSpPr txBox="1"/>
          <p:nvPr>
            <p:ph type="body" idx="1"/>
          </p:nvPr>
        </p:nvSpPr>
        <p:spPr>
          <a:xfrm>
            <a:off x="1388284" y="2049462"/>
            <a:ext cx="15091172" cy="11894345"/>
          </a:xfrm>
          <a:prstGeom prst="rect">
            <a:avLst/>
          </a:prstGeom>
        </p:spPr>
        <p:txBody>
          <a:bodyPr lIns="0" tIns="0" rIns="0" bIns="0"/>
          <a:lstStyle/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9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15, 16 and 17</a:t>
            </a: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rPr i="1">
                <a:solidFill>
                  <a:srgbClr val="FF2600"/>
                </a:solidFill>
              </a:rPr>
              <a:t>If </a:t>
            </a:r>
            <a:r>
              <a:rPr b="0">
                <a:solidFill>
                  <a:srgbClr val="000000"/>
                </a:solidFill>
              </a:rPr>
              <a:t>this is an online class: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20 multiple choice questions, 3-4 short answer questions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Due Friday at 9 AM via email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Returned with "summary sheet" at end</a:t>
            </a:r>
            <a:endParaRPr b="0"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sp>
        <p:nvSpPr>
          <p:cNvPr id="233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234" name="scantron picture" descr="scantr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67546" y="8743120"/>
            <a:ext cx="7818834" cy="5163381"/>
          </a:xfrm>
          <a:prstGeom prst="rect">
            <a:avLst/>
          </a:prstGeom>
          <a:ln w="12700"/>
        </p:spPr>
      </p:pic>
      <p:pic>
        <p:nvPicPr>
          <p:cNvPr id="235" name="exams picture" descr="exam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8145" y="0"/>
            <a:ext cx="7716129" cy="4286738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Decide if a precipitate will form when mixing the indicated reagents (all concentrations are 1.0 M).…"/>
          <p:cNvSpPr txBox="1"/>
          <p:nvPr>
            <p:ph type="title"/>
          </p:nvPr>
        </p:nvSpPr>
        <p:spPr>
          <a:xfrm>
            <a:off x="3958828" y="-794"/>
            <a:ext cx="16466344" cy="560387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Decide if a precipitate will form when mixing the indicated reagents (all concentrations are 1.0 M).</a:t>
            </a:r>
            <a:endParaRPr sz="6000"/>
          </a:p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br>
              <a:rPr sz="6000"/>
            </a:br>
            <a:r>
              <a:rPr sz="6000"/>
              <a:t>	KCl(aq) + Pb(NO</a:t>
            </a:r>
            <a:r>
              <a:rPr baseline="-16133" sz="6000"/>
              <a:t>3</a:t>
            </a:r>
            <a:r>
              <a:rPr sz="6000"/>
              <a:t>)</a:t>
            </a:r>
            <a:r>
              <a:rPr baseline="-16133" sz="6000"/>
              <a:t>2</a:t>
            </a:r>
            <a:r>
              <a:rPr sz="6000"/>
              <a:t>(aq) → ?</a:t>
            </a:r>
          </a:p>
        </p:txBody>
      </p:sp>
      <p:sp>
        <p:nvSpPr>
          <p:cNvPr id="238" name="Yes…"/>
          <p:cNvSpPr txBox="1"/>
          <p:nvPr>
            <p:ph type="body" sz="quarter" idx="1"/>
          </p:nvPr>
        </p:nvSpPr>
        <p:spPr>
          <a:xfrm>
            <a:off x="3958828" y="5643562"/>
            <a:ext cx="8233172" cy="57562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Yes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No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Who knows!</a:t>
            </a:r>
          </a:p>
        </p:txBody>
      </p:sp>
      <p:sp>
        <p:nvSpPr>
          <p:cNvPr id="239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40" name="Answer = A, Yes…"/>
          <p:cNvSpPr txBox="1"/>
          <p:nvPr/>
        </p:nvSpPr>
        <p:spPr>
          <a:xfrm>
            <a:off x="9554829" y="14466093"/>
            <a:ext cx="13966032" cy="4500564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Yes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Double displacement / precipitation reaction:</a:t>
            </a:r>
          </a:p>
          <a:p>
            <a:pPr marL="81280" marR="81280" algn="ctr" defTabSz="1821656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2 KCl(aq) + Pb(NO</a:t>
            </a:r>
            <a:r>
              <a:rPr baseline="-20476"/>
              <a:t>3</a:t>
            </a:r>
            <a:r>
              <a:t>)</a:t>
            </a:r>
            <a:r>
              <a:rPr baseline="-20476"/>
              <a:t>2</a:t>
            </a:r>
            <a:r>
              <a:t>(aq) → PbCl</a:t>
            </a:r>
            <a:r>
              <a:rPr baseline="-5999"/>
              <a:t>2</a:t>
            </a:r>
            <a:r>
              <a:t>(s) + 2 KNO</a:t>
            </a:r>
            <a:r>
              <a:rPr baseline="-5999"/>
              <a:t>3</a:t>
            </a:r>
            <a:r>
              <a:t>(aq)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Net ionic equation;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Pb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2+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(aq) + 2 Cl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(aq) → PbCl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(s)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Cl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-1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,</a:t>
            </a:r>
            <a:r>
              <a:t> Br</a:t>
            </a:r>
            <a:r>
              <a:rPr baseline="31999"/>
              <a:t>-1</a:t>
            </a:r>
            <a:r>
              <a:t>, I</a:t>
            </a:r>
            <a:r>
              <a:rPr baseline="31999"/>
              <a:t>-1</a:t>
            </a:r>
            <a:r>
              <a:t>: soluble </a:t>
            </a:r>
            <a:r>
              <a:rPr b="1"/>
              <a:t>except</a:t>
            </a:r>
            <a:r>
              <a:t> with Ag</a:t>
            </a:r>
            <a:r>
              <a:rPr baseline="31999"/>
              <a:t>+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Pb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2+</a:t>
            </a:r>
            <a:r>
              <a:t>, Hg</a:t>
            </a:r>
            <a:r>
              <a:rPr baseline="-5999"/>
              <a:t>2</a:t>
            </a:r>
            <a:r>
              <a:rPr baseline="31999"/>
              <a:t>+2</a:t>
            </a:r>
          </a:p>
        </p:txBody>
      </p:sp>
      <p:sp>
        <p:nvSpPr>
          <p:cNvPr id="241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87892 -0.421875" origin="layout" pathEditMode="relative">
                                      <p:cBhvr>
                                        <p:cTn id="1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If the solubility of BaF2 is 3.6 x 10-3, a reasonable value for Ksp for BaF2 is"/>
          <p:cNvSpPr txBox="1"/>
          <p:nvPr>
            <p:ph type="title"/>
          </p:nvPr>
        </p:nvSpPr>
        <p:spPr>
          <a:xfrm>
            <a:off x="3958828" y="606425"/>
            <a:ext cx="16466344" cy="396557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7000"/>
              <a:t>If the solubility of BaF</a:t>
            </a:r>
            <a:r>
              <a:rPr baseline="-15771" sz="7000"/>
              <a:t>2</a:t>
            </a:r>
            <a:r>
              <a:rPr sz="7000"/>
              <a:t> is 3.6 x 10</a:t>
            </a:r>
            <a:r>
              <a:rPr baseline="30971" sz="7000"/>
              <a:t>-3</a:t>
            </a:r>
            <a:r>
              <a:rPr sz="7000"/>
              <a:t>, a reasonable value for K</a:t>
            </a:r>
            <a:r>
              <a:rPr baseline="-15771" sz="7000"/>
              <a:t>sp</a:t>
            </a:r>
            <a:r>
              <a:rPr sz="7000"/>
              <a:t> for BaF</a:t>
            </a:r>
            <a:r>
              <a:rPr baseline="-15771" sz="7000"/>
              <a:t>2</a:t>
            </a:r>
            <a:r>
              <a:rPr sz="7000"/>
              <a:t> is</a:t>
            </a:r>
          </a:p>
        </p:txBody>
      </p:sp>
      <p:sp>
        <p:nvSpPr>
          <p:cNvPr id="244" name="3.6 x 10-3…"/>
          <p:cNvSpPr txBox="1"/>
          <p:nvPr>
            <p:ph type="body" sz="half" idx="1"/>
          </p:nvPr>
        </p:nvSpPr>
        <p:spPr>
          <a:xfrm>
            <a:off x="3958828" y="4572000"/>
            <a:ext cx="8233172" cy="9144000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3.6 x 10</a:t>
            </a:r>
            <a:r>
              <a:rPr baseline="30933"/>
              <a:t>-3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7.2 x 10</a:t>
            </a:r>
            <a:r>
              <a:rPr baseline="30933"/>
              <a:t>-3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1.1 x 10</a:t>
            </a:r>
            <a:r>
              <a:rPr baseline="30933"/>
              <a:t>-2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1.9 x 10</a:t>
            </a:r>
            <a:r>
              <a:rPr baseline="30933"/>
              <a:t>-7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4.7 x 10</a:t>
            </a:r>
            <a:r>
              <a:rPr baseline="30933"/>
              <a:t>-8</a:t>
            </a:r>
          </a:p>
        </p:txBody>
      </p:sp>
      <p:sp>
        <p:nvSpPr>
          <p:cNvPr id="245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46" name="Answer = D, 1.9 x 10-7…"/>
          <p:cNvSpPr txBox="1"/>
          <p:nvPr/>
        </p:nvSpPr>
        <p:spPr>
          <a:xfrm>
            <a:off x="9661985" y="14930437"/>
            <a:ext cx="13966032" cy="31734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1.9 x 10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-7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solubility = x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K</a:t>
            </a:r>
            <a:r>
              <a:rPr baseline="-5999"/>
              <a:t>sp</a:t>
            </a:r>
            <a:r>
              <a:t> = [Ba</a:t>
            </a:r>
            <a:r>
              <a:rPr baseline="31999"/>
              <a:t>2+</a:t>
            </a:r>
            <a:r>
              <a:t>][F</a:t>
            </a:r>
            <a:r>
              <a:rPr baseline="31999"/>
              <a:t>-</a:t>
            </a:r>
            <a:r>
              <a:t>]</a:t>
            </a:r>
            <a:r>
              <a:rPr baseline="31999"/>
              <a:t>2</a:t>
            </a:r>
            <a:r>
              <a:t> = (x)(2x)</a:t>
            </a:r>
            <a:r>
              <a:rPr baseline="31999"/>
              <a:t>2</a:t>
            </a:r>
            <a:r>
              <a:t> = 4x</a:t>
            </a:r>
            <a:r>
              <a:rPr baseline="31999"/>
              <a:t>3</a:t>
            </a:r>
            <a:endParaRPr baseline="31999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K</a:t>
            </a:r>
            <a:r>
              <a:rPr baseline="-5999"/>
              <a:t>sp</a:t>
            </a:r>
            <a:r>
              <a:t> = 4*(3.6x10</a:t>
            </a:r>
            <a:r>
              <a:rPr baseline="31999"/>
              <a:t>-3</a:t>
            </a:r>
            <a:r>
              <a:t>)</a:t>
            </a:r>
            <a:r>
              <a:rPr baseline="31999"/>
              <a:t>3</a:t>
            </a:r>
            <a:r>
              <a:t> =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1.9 x 10</a:t>
            </a:r>
            <a:r>
              <a:rPr b="1"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-7 </a:t>
            </a:r>
          </a:p>
        </p:txBody>
      </p:sp>
      <p:sp>
        <p:nvSpPr>
          <p:cNvPr id="247" name="Enter your response on…"/>
          <p:cNvSpPr txBox="1"/>
          <p:nvPr/>
        </p:nvSpPr>
        <p:spPr>
          <a:xfrm>
            <a:off x="3816144" y="14644687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1 -0.364583" origin="layout" pathEditMode="relative">
                                      <p:cBhvr>
                                        <p:cTn id="1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Which lead salt has the greatest molar solubility in water at 25 °C?"/>
          <p:cNvSpPr txBox="1"/>
          <p:nvPr>
            <p:ph type="title"/>
          </p:nvPr>
        </p:nvSpPr>
        <p:spPr>
          <a:xfrm>
            <a:off x="3958828" y="701675"/>
            <a:ext cx="16466344" cy="371792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Which lead salt has the greatest molar solubility in water at 25 °C?</a:t>
            </a:r>
          </a:p>
        </p:txBody>
      </p:sp>
      <p:sp>
        <p:nvSpPr>
          <p:cNvPr id="250" name="PbCO3   Ksp = 1.5 x 10-13…"/>
          <p:cNvSpPr txBox="1"/>
          <p:nvPr>
            <p:ph type="body" sz="half" idx="1"/>
          </p:nvPr>
        </p:nvSpPr>
        <p:spPr>
          <a:xfrm>
            <a:off x="3958828" y="4411265"/>
            <a:ext cx="16002001" cy="69246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PbCO</a:t>
            </a:r>
            <a:r>
              <a:rPr baseline="-16133"/>
              <a:t>3</a:t>
            </a:r>
            <a:r>
              <a:t>  	K</a:t>
            </a:r>
            <a:r>
              <a:rPr baseline="-16133"/>
              <a:t>sp</a:t>
            </a:r>
            <a:r>
              <a:t> = 1.5 x 10</a:t>
            </a:r>
            <a:r>
              <a:rPr baseline="30933"/>
              <a:t>-13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PbS   		K</a:t>
            </a:r>
            <a:r>
              <a:rPr baseline="-16133"/>
              <a:t>sp</a:t>
            </a:r>
            <a:r>
              <a:t> = 8.4 x 10</a:t>
            </a:r>
            <a:r>
              <a:rPr baseline="30933"/>
              <a:t>-28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PbSO</a:t>
            </a:r>
            <a:r>
              <a:rPr baseline="-16133"/>
              <a:t>4</a:t>
            </a:r>
            <a:r>
              <a:t>  	</a:t>
            </a:r>
            <a:r>
              <a:t>	</a:t>
            </a:r>
            <a:r>
              <a:t>K</a:t>
            </a:r>
            <a:r>
              <a:rPr baseline="-16133"/>
              <a:t>sp</a:t>
            </a:r>
            <a:r>
              <a:t> = 1.8 x 10</a:t>
            </a:r>
            <a:r>
              <a:rPr baseline="30933"/>
              <a:t>-4</a:t>
            </a:r>
          </a:p>
        </p:txBody>
      </p:sp>
      <p:sp>
        <p:nvSpPr>
          <p:cNvPr id="251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52" name="Answer = C, PbSO4…"/>
          <p:cNvSpPr txBox="1"/>
          <p:nvPr/>
        </p:nvSpPr>
        <p:spPr>
          <a:xfrm>
            <a:off x="10054891" y="14555390"/>
            <a:ext cx="13966032" cy="56118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PbSO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Technically, solubility (x) = √K</a:t>
            </a:r>
            <a:r>
              <a:rPr baseline="-5999"/>
              <a:t>sp</a:t>
            </a:r>
            <a:r>
              <a:t> for 1:1 complexes...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...but all of these are 1:1 complexes (one cation: one anion)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Largest solubility will come from largest K</a:t>
            </a:r>
            <a:r>
              <a:rPr baseline="-5999"/>
              <a:t>sp</a:t>
            </a:r>
            <a:r>
              <a:t> value,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largest K</a:t>
            </a:r>
            <a:r>
              <a:rPr baseline="-5999"/>
              <a:t>sp</a:t>
            </a:r>
            <a:r>
              <a:t> is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PbSO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</a:t>
            </a:r>
          </a:p>
        </p:txBody>
      </p:sp>
      <p:sp>
        <p:nvSpPr>
          <p:cNvPr id="253" name="Enter your response on…"/>
          <p:cNvSpPr txBox="1"/>
          <p:nvPr/>
        </p:nvSpPr>
        <p:spPr>
          <a:xfrm>
            <a:off x="4209050" y="15573375"/>
            <a:ext cx="5436313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052 -0.274740" origin="layout" pathEditMode="relative">
                                      <p:cBhvr>
                                        <p:cTn id="6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06935 -0.477865" origin="layout" pathEditMode="relative">
                                      <p:cBhvr>
                                        <p:cTn id="1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A solution contains 0.10 M K2SO3 and 0.30 M Na2SO4. Solid Ca(NO3)2 is added slowly. Which precipitates first, CaSO3 or CaSO4?…"/>
          <p:cNvSpPr txBox="1"/>
          <p:nvPr>
            <p:ph type="title"/>
          </p:nvPr>
        </p:nvSpPr>
        <p:spPr>
          <a:xfrm>
            <a:off x="3351609" y="-589360"/>
            <a:ext cx="17073563" cy="758507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A solution contains 0.10 M K</a:t>
            </a:r>
            <a:r>
              <a:rPr baseline="-16230" sz="5200"/>
              <a:t>2</a:t>
            </a:r>
            <a:r>
              <a:rPr sz="5200"/>
              <a:t>SO</a:t>
            </a:r>
            <a:r>
              <a:rPr baseline="-16230" sz="5200"/>
              <a:t>3</a:t>
            </a:r>
            <a:r>
              <a:rPr sz="5200"/>
              <a:t> and 0.30 M Na</a:t>
            </a:r>
            <a:r>
              <a:rPr baseline="-16230" sz="5200"/>
              <a:t>2</a:t>
            </a:r>
            <a:r>
              <a:rPr sz="5200"/>
              <a:t>SO</a:t>
            </a:r>
            <a:r>
              <a:rPr baseline="-16230" sz="5200"/>
              <a:t>4</a:t>
            </a:r>
            <a:r>
              <a:rPr sz="5200"/>
              <a:t>. Solid Ca(NO</a:t>
            </a:r>
            <a:r>
              <a:rPr baseline="-16230" sz="5200"/>
              <a:t>3</a:t>
            </a:r>
            <a:r>
              <a:rPr sz="5200"/>
              <a:t>)</a:t>
            </a:r>
            <a:r>
              <a:rPr baseline="-16230" sz="5200"/>
              <a:t>2</a:t>
            </a:r>
            <a:r>
              <a:rPr sz="5200"/>
              <a:t> is added slowly. Which precipitates first, CaSO</a:t>
            </a:r>
            <a:r>
              <a:rPr baseline="-16230" sz="5200"/>
              <a:t>3</a:t>
            </a:r>
            <a:r>
              <a:rPr sz="5200"/>
              <a:t> or CaSO</a:t>
            </a:r>
            <a:r>
              <a:rPr baseline="-16230" sz="5200"/>
              <a:t>4</a:t>
            </a:r>
            <a:r>
              <a:rPr sz="5200"/>
              <a:t>?</a:t>
            </a:r>
            <a:endParaRPr sz="5200"/>
          </a:p>
          <a:p>
            <a:pPr algn="ctr">
              <a:lnSpc>
                <a:spcPct val="115000"/>
              </a:lnSpc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br>
              <a:rPr sz="5200"/>
            </a:br>
            <a:r>
              <a:rPr sz="5200"/>
              <a:t>K</a:t>
            </a:r>
            <a:r>
              <a:rPr baseline="-16230" sz="5200"/>
              <a:t>sp</a:t>
            </a:r>
            <a:r>
              <a:rPr sz="5200"/>
              <a:t> for CaSO</a:t>
            </a:r>
            <a:r>
              <a:rPr baseline="-16230" sz="5200"/>
              <a:t>3</a:t>
            </a:r>
            <a:r>
              <a:rPr sz="5200"/>
              <a:t> = 1.3 x 10</a:t>
            </a:r>
            <a:r>
              <a:rPr baseline="30923" sz="5200"/>
              <a:t>-8</a:t>
            </a:r>
            <a:br>
              <a:rPr baseline="30923" sz="5200"/>
            </a:br>
            <a:r>
              <a:rPr sz="5200"/>
              <a:t>K</a:t>
            </a:r>
            <a:r>
              <a:rPr baseline="-16230" sz="5200"/>
              <a:t>sp</a:t>
            </a:r>
            <a:r>
              <a:rPr sz="5200"/>
              <a:t> for CaSO</a:t>
            </a:r>
            <a:r>
              <a:rPr baseline="-16230" sz="5200"/>
              <a:t>4</a:t>
            </a:r>
            <a:r>
              <a:rPr sz="5200"/>
              <a:t> = 2.4 x 10</a:t>
            </a:r>
            <a:r>
              <a:rPr baseline="30923" sz="5200"/>
              <a:t>-5</a:t>
            </a:r>
          </a:p>
        </p:txBody>
      </p:sp>
      <p:sp>
        <p:nvSpPr>
          <p:cNvPr id="256" name="CaSO3…"/>
          <p:cNvSpPr txBox="1"/>
          <p:nvPr>
            <p:ph type="body" sz="quarter" idx="1"/>
          </p:nvPr>
        </p:nvSpPr>
        <p:spPr>
          <a:xfrm>
            <a:off x="3190875" y="5625703"/>
            <a:ext cx="8233172" cy="57562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CaSO</a:t>
            </a:r>
            <a:r>
              <a:rPr baseline="-16133"/>
              <a:t>3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CaSO</a:t>
            </a:r>
            <a:r>
              <a:rPr baseline="-16133"/>
              <a:t>4 </a:t>
            </a:r>
            <a:endParaRPr baseline="-10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42</a:t>
            </a:r>
          </a:p>
        </p:txBody>
      </p:sp>
      <p:sp>
        <p:nvSpPr>
          <p:cNvPr id="257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58" name="Answer = A, CaSO3…"/>
          <p:cNvSpPr txBox="1"/>
          <p:nvPr/>
        </p:nvSpPr>
        <p:spPr>
          <a:xfrm>
            <a:off x="9447672" y="14573250"/>
            <a:ext cx="14859001" cy="7440625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CaSO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CaSO</a:t>
            </a:r>
            <a:r>
              <a:rPr baseline="-5999"/>
              <a:t>3</a:t>
            </a:r>
            <a:r>
              <a:t>: smaller K</a:t>
            </a:r>
            <a:r>
              <a:rPr baseline="-5999"/>
              <a:t>sp</a:t>
            </a:r>
            <a:r>
              <a:t>, predict precipitates first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Find [Ca</a:t>
            </a:r>
            <a:r>
              <a:rPr baseline="31999"/>
              <a:t>2+</a:t>
            </a:r>
            <a:r>
              <a:t>] required to begin precipitation: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CaSO</a:t>
            </a:r>
            <a:r>
              <a:rPr baseline="-5999"/>
              <a:t>3</a:t>
            </a:r>
            <a:r>
              <a:t>: K</a:t>
            </a:r>
            <a:r>
              <a:rPr baseline="-5999"/>
              <a:t>sp</a:t>
            </a:r>
            <a:r>
              <a:t> / [SO</a:t>
            </a:r>
            <a:r>
              <a:rPr baseline="-5999"/>
              <a:t>3</a:t>
            </a:r>
            <a:r>
              <a:rPr baseline="31999"/>
              <a:t>2-</a:t>
            </a:r>
            <a:r>
              <a:t>] = 1.3 x 10</a:t>
            </a:r>
            <a:r>
              <a:rPr baseline="31999"/>
              <a:t>-8</a:t>
            </a:r>
            <a:r>
              <a:t> / 0.10 M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1.3 x 10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-7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M Ca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2+ </a:t>
            </a:r>
            <a:endParaRPr baseline="31999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1999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CaSO</a:t>
            </a:r>
            <a:r>
              <a:rPr baseline="-5999"/>
              <a:t>4</a:t>
            </a:r>
            <a:r>
              <a:t>: K</a:t>
            </a:r>
            <a:r>
              <a:rPr baseline="-5999"/>
              <a:t>sp</a:t>
            </a:r>
            <a:r>
              <a:t> / [SO</a:t>
            </a:r>
            <a:r>
              <a:rPr baseline="-5999"/>
              <a:t>4</a:t>
            </a:r>
            <a:r>
              <a:rPr baseline="31999"/>
              <a:t>2-</a:t>
            </a:r>
            <a:r>
              <a:t>] = 2.4 x 10</a:t>
            </a:r>
            <a:r>
              <a:rPr baseline="31999"/>
              <a:t>-5</a:t>
            </a:r>
            <a:r>
              <a:t> / 0.30 M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8.0 x 10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-5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M Ca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2+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1999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Less [Ca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2+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] needed for CaSO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, 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CaSO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precipitates first!</a:t>
            </a:r>
          </a:p>
        </p:txBody>
      </p:sp>
      <p:sp>
        <p:nvSpPr>
          <p:cNvPr id="259" name="Enter your response on…"/>
          <p:cNvSpPr txBox="1"/>
          <p:nvPr/>
        </p:nvSpPr>
        <p:spPr>
          <a:xfrm>
            <a:off x="3780426" y="15626953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16457 -0.619792" origin="layout" pathEditMode="relative">
                                      <p:cBhvr>
                                        <p:cTn id="1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9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81280" marR="81280" indent="0" algn="l" defTabSz="18216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81280" marR="81280" indent="0" algn="l" defTabSz="18216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