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1pPr>
    <a:lvl2pPr marL="0" marR="0" indent="2286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2pPr>
    <a:lvl3pPr marL="0" marR="0" indent="4572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3pPr>
    <a:lvl4pPr marL="0" marR="0" indent="6858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4pPr>
    <a:lvl5pPr marL="0" marR="0" indent="9144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5pPr>
    <a:lvl6pPr marL="0" marR="0" indent="11430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6pPr>
    <a:lvl7pPr marL="0" marR="0" indent="13716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7pPr>
    <a:lvl8pPr marL="0" marR="0" indent="16002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8pPr>
    <a:lvl9pPr marL="0" marR="0" indent="1828800" algn="l" defTabSz="6429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Helvetica"/>
        <a:ea typeface="Helvetica"/>
        <a:cs typeface="Helvetica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81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3000">
        <a:latin typeface="Lucida Grande"/>
        <a:ea typeface="Lucida Grande"/>
        <a:cs typeface="Lucida Grande"/>
        <a:sym typeface="Lucida Grande"/>
      </a:defRPr>
    </a:lvl1pPr>
    <a:lvl2pPr indent="228600" defTabSz="825500" latinLnBrk="0">
      <a:defRPr sz="3000"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 sz="3000"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 sz="3000"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 sz="3000"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 sz="3000"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 sz="3000"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 sz="3000"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Microsoft Office 98 - 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xfrm>
            <a:off x="5030390" y="750093"/>
            <a:ext cx="14341079" cy="3196829"/>
          </a:xfrm>
          <a:prstGeom prst="rect">
            <a:avLst/>
          </a:prstGeom>
        </p:spPr>
        <p:txBody>
          <a:bodyPr/>
          <a:lstStyle>
            <a:lvl1pPr marL="79373" marR="79373" algn="ctr">
              <a:lnSpc>
                <a:spcPct val="90000"/>
              </a:lnSpc>
              <a:defRPr b="1" sz="70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xfrm>
            <a:off x="5030390" y="3946921"/>
            <a:ext cx="14341079" cy="9769079"/>
          </a:xfrm>
          <a:prstGeom prst="rect">
            <a:avLst/>
          </a:prstGeom>
        </p:spPr>
        <p:txBody>
          <a:bodyPr/>
          <a:lstStyle>
            <a:lvl1pPr marL="432593" marR="79373" indent="-392906">
              <a:lnSpc>
                <a:spcPct val="90000"/>
              </a:lnSpc>
              <a:spcBef>
                <a:spcPts val="1600"/>
              </a:spcBef>
              <a:buChar char="•"/>
              <a:defRPr b="1" sz="4400"/>
            </a:lvl1pPr>
            <a:lvl2pPr marL="809708" marR="79373" indent="-312821">
              <a:lnSpc>
                <a:spcPct val="90000"/>
              </a:lnSpc>
              <a:spcBef>
                <a:spcPts val="1900"/>
              </a:spcBef>
              <a:defRPr b="1"/>
            </a:lvl2pPr>
            <a:lvl3pPr marL="1268412" marR="79373" indent="-314325">
              <a:lnSpc>
                <a:spcPct val="90000"/>
              </a:lnSpc>
              <a:spcBef>
                <a:spcPts val="1600"/>
              </a:spcBef>
              <a:buChar char="»"/>
              <a:defRPr b="1" sz="4400"/>
            </a:lvl3pPr>
            <a:lvl4pPr marL="1647031" marR="79373" indent="-235743">
              <a:lnSpc>
                <a:spcPct val="90000"/>
              </a:lnSpc>
              <a:buChar char="•"/>
              <a:defRPr b="1" sz="2200"/>
            </a:lvl4pPr>
            <a:lvl5pPr marL="2104231" marR="79373" indent="-235743">
              <a:lnSpc>
                <a:spcPct val="90000"/>
              </a:lnSpc>
              <a:buChar char="–"/>
              <a:defRPr b="1"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11803433" y="12787312"/>
            <a:ext cx="777132" cy="759595"/>
          </a:xfrm>
          <a:prstGeom prst="rect">
            <a:avLst/>
          </a:prstGeom>
        </p:spPr>
        <p:txBody>
          <a:bodyPr/>
          <a:lstStyle>
            <a:lvl1pPr>
              <a:defRPr b="1" sz="4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icrosoft Office 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5030390" y="750093"/>
            <a:ext cx="14341079" cy="3196829"/>
          </a:xfrm>
          <a:prstGeom prst="rect">
            <a:avLst/>
          </a:prstGeom>
        </p:spPr>
        <p:txBody>
          <a:bodyPr/>
          <a:lstStyle>
            <a:lvl1pPr marL="79373" marR="79373" algn="ctr">
              <a:lnSpc>
                <a:spcPct val="90000"/>
              </a:lnSpc>
              <a:defRPr b="1" sz="70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5030390" y="3946921"/>
            <a:ext cx="14341079" cy="9769079"/>
          </a:xfrm>
          <a:prstGeom prst="rect">
            <a:avLst/>
          </a:prstGeom>
        </p:spPr>
        <p:txBody>
          <a:bodyPr/>
          <a:lstStyle>
            <a:lvl1pPr marL="432593" marR="79373" indent="-392906">
              <a:lnSpc>
                <a:spcPct val="90000"/>
              </a:lnSpc>
              <a:spcBef>
                <a:spcPts val="1600"/>
              </a:spcBef>
              <a:buChar char="•"/>
              <a:defRPr b="1" sz="4400"/>
            </a:lvl1pPr>
            <a:lvl2pPr marL="809708" marR="79373" indent="-312821">
              <a:lnSpc>
                <a:spcPct val="90000"/>
              </a:lnSpc>
              <a:spcBef>
                <a:spcPts val="1900"/>
              </a:spcBef>
              <a:defRPr b="1"/>
            </a:lvl2pPr>
            <a:lvl3pPr marL="1268412" marR="79373" indent="-314325">
              <a:lnSpc>
                <a:spcPct val="90000"/>
              </a:lnSpc>
              <a:spcBef>
                <a:spcPts val="1600"/>
              </a:spcBef>
              <a:buChar char="»"/>
              <a:defRPr b="1" sz="4400"/>
            </a:lvl3pPr>
            <a:lvl4pPr marL="1647031" marR="79373" indent="-235743">
              <a:lnSpc>
                <a:spcPct val="90000"/>
              </a:lnSpc>
              <a:buChar char="•"/>
              <a:defRPr b="1" sz="2200"/>
            </a:lvl4pPr>
            <a:lvl5pPr marL="2104231" marR="79373" indent="-235743">
              <a:lnSpc>
                <a:spcPct val="90000"/>
              </a:lnSpc>
              <a:buChar char="–"/>
              <a:defRPr b="1"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xfrm>
            <a:off x="11803433" y="12787312"/>
            <a:ext cx="777132" cy="759595"/>
          </a:xfrm>
          <a:prstGeom prst="rect">
            <a:avLst/>
          </a:prstGeom>
        </p:spPr>
        <p:txBody>
          <a:bodyPr/>
          <a:lstStyle>
            <a:lvl1pPr>
              <a:defRPr b="1" sz="4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Microsoft Office 9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5030390" y="750093"/>
            <a:ext cx="14341079" cy="3196829"/>
          </a:xfrm>
          <a:prstGeom prst="rect">
            <a:avLst/>
          </a:prstGeom>
        </p:spPr>
        <p:txBody>
          <a:bodyPr/>
          <a:lstStyle>
            <a:lvl1pPr marL="79373" marR="79373" algn="ctr">
              <a:lnSpc>
                <a:spcPct val="90000"/>
              </a:lnSpc>
              <a:defRPr b="1" sz="7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5030390" y="3946921"/>
            <a:ext cx="14341079" cy="9769079"/>
          </a:xfrm>
          <a:prstGeom prst="rect">
            <a:avLst/>
          </a:prstGeom>
        </p:spPr>
        <p:txBody>
          <a:bodyPr/>
          <a:lstStyle>
            <a:lvl1pPr marL="432593" marR="79373" indent="-392906">
              <a:lnSpc>
                <a:spcPct val="90000"/>
              </a:lnSpc>
              <a:spcBef>
                <a:spcPts val="1600"/>
              </a:spcBef>
              <a:buChar char="•"/>
              <a:defRPr b="1" sz="4400"/>
            </a:lvl1pPr>
            <a:lvl2pPr marL="809708" marR="79373" indent="-312821">
              <a:lnSpc>
                <a:spcPct val="90000"/>
              </a:lnSpc>
              <a:spcBef>
                <a:spcPts val="1900"/>
              </a:spcBef>
              <a:defRPr b="1"/>
            </a:lvl2pPr>
            <a:lvl3pPr marL="1268412" marR="79373" indent="-314325">
              <a:lnSpc>
                <a:spcPct val="90000"/>
              </a:lnSpc>
              <a:spcBef>
                <a:spcPts val="1600"/>
              </a:spcBef>
              <a:buChar char="»"/>
              <a:defRPr b="1" sz="4400"/>
            </a:lvl3pPr>
            <a:lvl4pPr marL="1647031" marR="79373" indent="-235743">
              <a:lnSpc>
                <a:spcPct val="90000"/>
              </a:lnSpc>
              <a:buChar char="•"/>
              <a:defRPr b="1" sz="2200"/>
            </a:lvl4pPr>
            <a:lvl5pPr marL="2104231" marR="79373" indent="-235743">
              <a:lnSpc>
                <a:spcPct val="90000"/>
              </a:lnSpc>
              <a:buChar char="–"/>
              <a:defRPr b="1"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MAR"/>
          <p:cNvSpPr txBox="1"/>
          <p:nvPr/>
        </p:nvSpPr>
        <p:spPr>
          <a:xfrm>
            <a:off x="45144" y="12985253"/>
            <a:ext cx="125505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marL="62010" marR="62010" defTabSz="1428750">
              <a:buClr>
                <a:srgbClr val="6420A4"/>
              </a:buClr>
              <a:buFont typeface="Times Roman"/>
              <a:defRPr b="1" i="1" sz="3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42" name="Slide Number"/>
          <p:cNvSpPr txBox="1"/>
          <p:nvPr>
            <p:ph type="sldNum" sz="quarter" idx="2"/>
          </p:nvPr>
        </p:nvSpPr>
        <p:spPr>
          <a:xfrm>
            <a:off x="11803433" y="12787312"/>
            <a:ext cx="777132" cy="759595"/>
          </a:xfrm>
          <a:prstGeom prst="rect">
            <a:avLst/>
          </a:prstGeom>
        </p:spPr>
        <p:txBody>
          <a:bodyPr/>
          <a:lstStyle>
            <a:lvl1pPr>
              <a:defRPr b="1" sz="4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Microsoft Office 98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/>
          <p:nvPr>
            <p:ph type="title"/>
          </p:nvPr>
        </p:nvSpPr>
        <p:spPr>
          <a:xfrm>
            <a:off x="5030390" y="750093"/>
            <a:ext cx="14341079" cy="3196829"/>
          </a:xfrm>
          <a:prstGeom prst="rect">
            <a:avLst/>
          </a:prstGeom>
        </p:spPr>
        <p:txBody>
          <a:bodyPr/>
          <a:lstStyle>
            <a:lvl1pPr marL="79373" marR="79373" algn="ctr">
              <a:lnSpc>
                <a:spcPct val="90000"/>
              </a:lnSpc>
              <a:defRPr b="1" sz="7000"/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5030390" y="3946921"/>
            <a:ext cx="14341079" cy="9769079"/>
          </a:xfrm>
          <a:prstGeom prst="rect">
            <a:avLst/>
          </a:prstGeom>
        </p:spPr>
        <p:txBody>
          <a:bodyPr/>
          <a:lstStyle>
            <a:lvl1pPr marL="432593" marR="79373" indent="-392906">
              <a:lnSpc>
                <a:spcPct val="90000"/>
              </a:lnSpc>
              <a:spcBef>
                <a:spcPts val="1600"/>
              </a:spcBef>
              <a:buChar char="•"/>
              <a:defRPr b="1" sz="4400"/>
            </a:lvl1pPr>
            <a:lvl2pPr marL="809708" marR="79373" indent="-312821">
              <a:lnSpc>
                <a:spcPct val="90000"/>
              </a:lnSpc>
              <a:spcBef>
                <a:spcPts val="1900"/>
              </a:spcBef>
              <a:defRPr b="1"/>
            </a:lvl2pPr>
            <a:lvl3pPr marL="1268412" marR="79373" indent="-314325">
              <a:lnSpc>
                <a:spcPct val="90000"/>
              </a:lnSpc>
              <a:spcBef>
                <a:spcPts val="1600"/>
              </a:spcBef>
              <a:buChar char="»"/>
              <a:defRPr b="1" sz="4400"/>
            </a:lvl3pPr>
            <a:lvl4pPr marL="1647031" marR="79373" indent="-235743">
              <a:lnSpc>
                <a:spcPct val="90000"/>
              </a:lnSpc>
              <a:buChar char="•"/>
              <a:defRPr b="1" sz="2200"/>
            </a:lvl4pPr>
            <a:lvl5pPr marL="2104231" marR="79373" indent="-235743">
              <a:lnSpc>
                <a:spcPct val="90000"/>
              </a:lnSpc>
              <a:buChar char="–"/>
              <a:defRPr b="1"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MAR"/>
          <p:cNvSpPr txBox="1"/>
          <p:nvPr/>
        </p:nvSpPr>
        <p:spPr>
          <a:xfrm>
            <a:off x="31512" y="13025973"/>
            <a:ext cx="1255049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marL="62010" marR="62010" defTabSz="1428750">
              <a:buClr>
                <a:srgbClr val="6420A4"/>
              </a:buClr>
              <a:buFont typeface="Times Roman"/>
              <a:defRPr b="1" i="1" sz="3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52" name="Slide Number"/>
          <p:cNvSpPr txBox="1"/>
          <p:nvPr>
            <p:ph type="sldNum" sz="quarter" idx="2"/>
          </p:nvPr>
        </p:nvSpPr>
        <p:spPr>
          <a:xfrm>
            <a:off x="11803433" y="12787312"/>
            <a:ext cx="777132" cy="759595"/>
          </a:xfrm>
          <a:prstGeom prst="rect">
            <a:avLst/>
          </a:prstGeom>
        </p:spPr>
        <p:txBody>
          <a:bodyPr/>
          <a:lstStyle>
            <a:lvl1pPr>
              <a:defRPr b="1" sz="44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958828" y="0"/>
            <a:ext cx="16466344" cy="338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58828" y="4111625"/>
            <a:ext cx="16466344" cy="9604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/>
          <a:lstStyle>
            <a:lvl2pPr marL="888866" indent="-391026">
              <a:spcBef>
                <a:spcPts val="1200"/>
              </a:spcBef>
              <a:buChar char="–"/>
              <a:defRPr sz="5200"/>
            </a:lvl2pPr>
            <a:lvl3pPr marL="1264322" indent="-309282">
              <a:spcBef>
                <a:spcPts val="1100"/>
              </a:spcBef>
              <a:defRPr sz="4600"/>
            </a:lvl3pPr>
            <a:lvl4pPr marL="1722482" indent="-310242">
              <a:spcBef>
                <a:spcPts val="900"/>
              </a:spcBef>
              <a:buChar char="–"/>
              <a:defRPr sz="3800"/>
            </a:lvl4pPr>
            <a:lvl5pPr marL="2179682" indent="-310242">
              <a:spcBef>
                <a:spcPts val="900"/>
              </a:spcBef>
              <a:buChar char="»"/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8040697" y="12490450"/>
            <a:ext cx="494606" cy="488505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 algn="ctr" defTabSz="1160859">
              <a:defRPr sz="2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xmlns:p14="http://schemas.microsoft.com/office/powerpoint/2010/main" spd="med" advClick="1"/>
  <p:txStyles>
    <p:titleStyle>
      <a:lvl1pPr marL="81280" marR="81280" indent="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1280" marR="81280" indent="22860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81280" marR="81280" indent="45720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81280" marR="81280" indent="68580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81280" marR="81280" indent="91440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81280" marR="81280" indent="114300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81280" marR="81280" indent="137160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81280" marR="81280" indent="1600199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81280" marR="81280" indent="1828800" algn="l" defTabSz="18216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6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577503" marR="81280" indent="-536863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AutoNum type="alphaUcPeriod" startAt="1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949024" marR="81280" indent="-451184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358451" marR="81280" indent="-403411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902097" marR="81280" indent="-489857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359297" marR="81280" indent="-489857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2359297" marR="81280" indent="-489857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2359297" marR="81280" indent="-489857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2359297" marR="81280" indent="-489857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2359297" marR="81280" indent="-489857" algn="l" defTabSz="1821656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6000" u="none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2286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4572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6858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9144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11430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13716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16002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1828800" algn="ctr" defTabSz="1160859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hemistry 223 Exam I Review Chapters 13 and 14 (&quot;Part I &amp; II”)"/>
          <p:cNvSpPr txBox="1"/>
          <p:nvPr>
            <p:ph type="title"/>
          </p:nvPr>
        </p:nvSpPr>
        <p:spPr>
          <a:xfrm>
            <a:off x="191804" y="279821"/>
            <a:ext cx="16305610" cy="2911079"/>
          </a:xfrm>
          <a:prstGeom prst="rect">
            <a:avLst/>
          </a:prstGeom>
        </p:spPr>
        <p:txBody>
          <a:bodyPr/>
          <a:lstStyle/>
          <a:p>
            <a:pPr/>
            <a:r>
              <a:rPr sz="84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</a:rPr>
              <a:t>Chemistry 223 Exam I Review</a:t>
            </a:r>
            <a:br>
              <a:rPr sz="84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ＭＳ Ｐゴシック"/>
                <a:ea typeface="ＭＳ Ｐゴシック"/>
                <a:cs typeface="ＭＳ Ｐゴシック"/>
                <a:sym typeface="ＭＳ Ｐゴシック"/>
              </a:rPr>
            </a:br>
            <a:r>
              <a:rPr i="1" sz="84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</a:rPr>
              <a:t>Chapters 13 and 14 ("Part I &amp; II”)</a:t>
            </a:r>
          </a:p>
        </p:txBody>
      </p:sp>
      <p:sp>
        <p:nvSpPr>
          <p:cNvPr id="62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63" name="Chemistry 223…"/>
          <p:cNvSpPr txBox="1"/>
          <p:nvPr/>
        </p:nvSpPr>
        <p:spPr>
          <a:xfrm>
            <a:off x="694702" y="10664428"/>
            <a:ext cx="8911185" cy="184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79373" marR="79373" defTabSz="1821656">
              <a:lnSpc>
                <a:spcPct val="90000"/>
              </a:lnSpc>
              <a:spcBef>
                <a:spcPts val="1600"/>
              </a:spcBef>
              <a:buClr>
                <a:srgbClr val="000000"/>
              </a:buClr>
              <a:buFont typeface="Arial"/>
              <a:defRPr b="1" sz="5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Chemistry 223</a:t>
            </a:r>
          </a:p>
          <a:p>
            <a:pPr marL="79373" marR="79373" defTabSz="1821656">
              <a:lnSpc>
                <a:spcPct val="90000"/>
              </a:lnSpc>
              <a:spcBef>
                <a:spcPts val="1600"/>
              </a:spcBef>
              <a:buClr>
                <a:srgbClr val="000000"/>
              </a:buClr>
              <a:buFont typeface="Arial"/>
              <a:defRPr b="1" sz="54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Professor Michael Russell</a:t>
            </a:r>
          </a:p>
        </p:txBody>
      </p:sp>
      <p:grpSp>
        <p:nvGrpSpPr>
          <p:cNvPr id="70" name="Group"/>
          <p:cNvGrpSpPr/>
          <p:nvPr/>
        </p:nvGrpSpPr>
        <p:grpSpPr>
          <a:xfrm>
            <a:off x="491630" y="3659054"/>
            <a:ext cx="14220527" cy="4074057"/>
            <a:chOff x="0" y="0"/>
            <a:chExt cx="14220525" cy="4074055"/>
          </a:xfrm>
        </p:grpSpPr>
        <p:grpSp>
          <p:nvGrpSpPr>
            <p:cNvPr id="68" name="Group"/>
            <p:cNvGrpSpPr/>
            <p:nvPr/>
          </p:nvGrpSpPr>
          <p:grpSpPr>
            <a:xfrm>
              <a:off x="0" y="0"/>
              <a:ext cx="14220526" cy="4074056"/>
              <a:chOff x="0" y="0"/>
              <a:chExt cx="14220525" cy="4074055"/>
            </a:xfrm>
          </p:grpSpPr>
          <p:pic>
            <p:nvPicPr>
              <p:cNvPr id="64" name="image.png" descr="image.png"/>
              <p:cNvPicPr>
                <a:picLocks noChangeAspect="0"/>
              </p:cNvPicPr>
              <p:nvPr/>
            </p:nvPicPr>
            <p:blipFill>
              <a:blip r:embed="rId2">
                <a:extLst/>
              </a:blip>
              <a:stretch>
                <a:fillRect/>
              </a:stretch>
            </p:blipFill>
            <p:spPr>
              <a:xfrm>
                <a:off x="0" y="0"/>
                <a:ext cx="14220526" cy="40740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65" name="Line"/>
              <p:cNvSpPr/>
              <p:nvPr/>
            </p:nvSpPr>
            <p:spPr>
              <a:xfrm>
                <a:off x="7487231" y="2234058"/>
                <a:ext cx="1486149" cy="3104"/>
              </a:xfrm>
              <a:prstGeom prst="line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6" name="+"/>
              <p:cNvSpPr txBox="1"/>
              <p:nvPr/>
            </p:nvSpPr>
            <p:spPr>
              <a:xfrm>
                <a:off x="3766973" y="1872886"/>
                <a:ext cx="632155" cy="102766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71437" tIns="71437" rIns="71437" bIns="71437" numCol="1" anchor="t">
                <a:noAutofit/>
              </a:bodyPr>
              <a:lstStyle>
                <a:lvl1pPr marL="62010" marR="62010" defTabSz="1428750">
                  <a:buClr>
                    <a:srgbClr val="000000"/>
                  </a:buClr>
                  <a:buFont typeface="Arial"/>
                  <a:defRPr sz="4600">
                    <a:uFill>
                      <a:solidFill>
                        <a:srgbClr val="000000"/>
                      </a:solidFill>
                    </a:uFill>
                    <a:latin typeface="+mn-lt"/>
                    <a:ea typeface="+mn-ea"/>
                    <a:cs typeface="+mn-cs"/>
                    <a:sym typeface="Arial"/>
                  </a:defRPr>
                </a:lvl1pPr>
              </a:lstStyle>
              <a:p>
                <a:pPr/>
                <a:r>
                  <a:t>+</a:t>
                </a:r>
              </a:p>
            </p:txBody>
          </p:sp>
          <p:sp>
            <p:nvSpPr>
              <p:cNvPr id="67" name="Line"/>
              <p:cNvSpPr/>
              <p:nvPr/>
            </p:nvSpPr>
            <p:spPr>
              <a:xfrm flipH="1">
                <a:off x="7448122" y="2680870"/>
                <a:ext cx="1564367" cy="3103"/>
              </a:xfrm>
              <a:prstGeom prst="line">
                <a:avLst/>
              </a:prstGeom>
              <a:noFill/>
              <a:ln w="635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/>
              </a:p>
            </p:txBody>
          </p:sp>
        </p:grpSp>
        <p:pic>
          <p:nvPicPr>
            <p:cNvPr id="69" name="image.png" descr="image.png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2766973" y="107358"/>
              <a:ext cx="1447040" cy="137456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71" name="pH meter picture" descr="pH meter picture"/>
          <p:cNvPicPr>
            <a:picLocks noChangeAspect="0"/>
          </p:cNvPicPr>
          <p:nvPr/>
        </p:nvPicPr>
        <p:blipFill>
          <a:blip r:embed="rId4">
            <a:extLst/>
          </a:blip>
          <a:srcRect l="0" t="0" r="0" b="3617"/>
          <a:stretch>
            <a:fillRect/>
          </a:stretch>
        </p:blipFill>
        <p:spPr>
          <a:xfrm>
            <a:off x="15611916" y="4916565"/>
            <a:ext cx="8632261" cy="8442248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Last update:…"/>
          <p:cNvSpPr txBox="1"/>
          <p:nvPr/>
        </p:nvSpPr>
        <p:spPr>
          <a:xfrm>
            <a:off x="13115990" y="12549072"/>
            <a:ext cx="2247035" cy="988296"/>
          </a:xfrm>
          <a:prstGeom prst="rect">
            <a:avLst/>
          </a:prstGeom>
          <a:solidFill>
            <a:srgbClr val="FFFFFF">
              <a:alpha val="73708"/>
            </a:srgb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8580" tIns="68580" rIns="68580" bIns="68580">
            <a:spAutoFit/>
          </a:bodyPr>
          <a:lstStyle/>
          <a:p>
            <a:pPr algn="ctr" defTabSz="1828800">
              <a:defRPr i="1" sz="3000">
                <a:latin typeface="+mn-lt"/>
                <a:ea typeface="+mn-ea"/>
                <a:cs typeface="+mn-cs"/>
                <a:sym typeface="Arial"/>
              </a:defRPr>
            </a:pPr>
            <a:r>
              <a:t>Last update:</a:t>
            </a:r>
          </a:p>
          <a:p>
            <a:pPr algn="ctr" defTabSz="1828800">
              <a:defRPr i="1" sz="3000">
                <a:latin typeface="+mn-lt"/>
                <a:ea typeface="+mn-ea"/>
                <a:cs typeface="+mn-cs"/>
                <a:sym typeface="Arial"/>
              </a:defRPr>
            </a:pPr>
            <a:r>
              <a:t>4/29/24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You add 0.535 g of NaOH (MM = 40.0 g mol-1) to 100.0 mL of water at 25 °C. What is [H3O+] in this solution?"/>
          <p:cNvSpPr txBox="1"/>
          <p:nvPr>
            <p:ph type="title"/>
          </p:nvPr>
        </p:nvSpPr>
        <p:spPr>
          <a:xfrm>
            <a:off x="3655218" y="-885032"/>
            <a:ext cx="16466345" cy="4752976"/>
          </a:xfrm>
          <a:prstGeom prst="rect">
            <a:avLst/>
          </a:prstGeom>
        </p:spPr>
        <p:txBody>
          <a:bodyPr/>
          <a:lstStyle/>
          <a:p>
            <a:pPr>
              <a:defRPr sz="4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You add 0.535 g of NaOH (MM = 40.0 g mol</a:t>
            </a:r>
            <a:r>
              <a:rPr baseline="31999"/>
              <a:t>-1</a:t>
            </a:r>
            <a:r>
              <a:t>) to 100.0 mL of water at 25 °C. What is [H</a:t>
            </a:r>
            <a:r>
              <a:rPr baseline="-20869"/>
              <a:t>3</a:t>
            </a:r>
            <a:r>
              <a:t>O</a:t>
            </a:r>
            <a:r>
              <a:rPr baseline="30434"/>
              <a:t>+</a:t>
            </a:r>
            <a:r>
              <a:t>] in this solution?</a:t>
            </a:r>
          </a:p>
        </p:txBody>
      </p:sp>
      <p:sp>
        <p:nvSpPr>
          <p:cNvPr id="130" name="0.134 M…"/>
          <p:cNvSpPr txBox="1"/>
          <p:nvPr>
            <p:ph type="body" idx="1"/>
          </p:nvPr>
        </p:nvSpPr>
        <p:spPr>
          <a:xfrm>
            <a:off x="3708796" y="2510631"/>
            <a:ext cx="15841267" cy="8664577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 0.134 M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7.48 x 10</a:t>
            </a:r>
            <a:r>
              <a:rPr baseline="30799"/>
              <a:t>-14</a:t>
            </a:r>
            <a:r>
              <a:t> M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1.34 x 10</a:t>
            </a:r>
            <a:r>
              <a:rPr baseline="30799"/>
              <a:t>13</a:t>
            </a:r>
            <a:r>
              <a:t> M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6.87 x 10</a:t>
            </a:r>
            <a:r>
              <a:rPr baseline="30799"/>
              <a:t>-12</a:t>
            </a:r>
            <a:r>
              <a:t> M</a:t>
            </a:r>
          </a:p>
        </p:txBody>
      </p:sp>
      <p:sp>
        <p:nvSpPr>
          <p:cNvPr id="131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32" name="Answer = B, 7.48 x 10-14 M…"/>
          <p:cNvSpPr txBox="1"/>
          <p:nvPr/>
        </p:nvSpPr>
        <p:spPr>
          <a:xfrm>
            <a:off x="8626141" y="15037593"/>
            <a:ext cx="13966032" cy="43926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B</a:t>
            </a:r>
            <a:r>
              <a:t>, 7.48 x 10</a:t>
            </a:r>
            <a:r>
              <a:rPr baseline="31999"/>
              <a:t>-14</a:t>
            </a:r>
            <a:r>
              <a:t> M</a:t>
            </a: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[H</a:t>
            </a:r>
            <a:r>
              <a:rPr baseline="-5999"/>
              <a:t>3</a:t>
            </a:r>
            <a:r>
              <a:t>O</a:t>
            </a:r>
            <a:r>
              <a:rPr baseline="31999"/>
              <a:t>+</a:t>
            </a:r>
            <a:r>
              <a:t>] = K</a:t>
            </a:r>
            <a:r>
              <a:rPr baseline="-5999"/>
              <a:t>w</a:t>
            </a:r>
            <a:r>
              <a:t> / [OH</a:t>
            </a:r>
            <a:r>
              <a:rPr baseline="31999"/>
              <a:t>-</a:t>
            </a:r>
            <a:r>
              <a:t>]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[OH</a:t>
            </a:r>
            <a:r>
              <a:rPr baseline="31999"/>
              <a:t>-</a:t>
            </a:r>
            <a:r>
              <a:t>] = 0.535 g * (mol / 40.0 g) / 0.100 L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[OH</a:t>
            </a:r>
            <a:r>
              <a:rPr baseline="31999"/>
              <a:t>-</a:t>
            </a:r>
            <a:r>
              <a:t>] = 0.13375 M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[H</a:t>
            </a:r>
            <a:r>
              <a:rPr baseline="-5999"/>
              <a:t>3</a:t>
            </a:r>
            <a:r>
              <a:t>O</a:t>
            </a:r>
            <a:r>
              <a:rPr baseline="31999"/>
              <a:t>+</a:t>
            </a:r>
            <a:r>
              <a:t>] = K</a:t>
            </a:r>
            <a:r>
              <a:rPr baseline="-5999"/>
              <a:t>w</a:t>
            </a:r>
            <a:r>
              <a:t> / [OH</a:t>
            </a:r>
            <a:r>
              <a:rPr baseline="31999"/>
              <a:t>-</a:t>
            </a:r>
            <a:r>
              <a:t>] = 10</a:t>
            </a:r>
            <a:r>
              <a:rPr baseline="31999"/>
              <a:t>-14</a:t>
            </a:r>
            <a:r>
              <a:t> / 0.13375 M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[H</a:t>
            </a:r>
            <a:r>
              <a:rPr baseline="-5999"/>
              <a:t>3</a:t>
            </a:r>
            <a:r>
              <a:t>O</a:t>
            </a:r>
            <a:r>
              <a:rPr baseline="31999"/>
              <a:t>+</a:t>
            </a:r>
            <a:r>
              <a:t>]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7.48 x 10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-14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M</a:t>
            </a:r>
          </a:p>
        </p:txBody>
      </p:sp>
      <p:sp>
        <p:nvSpPr>
          <p:cNvPr id="133" name="Enter your response on…"/>
          <p:cNvSpPr txBox="1"/>
          <p:nvPr/>
        </p:nvSpPr>
        <p:spPr>
          <a:xfrm>
            <a:off x="3601832" y="14108906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0996 -0.152344" origin="layout" pathEditMode="relative">
                                      <p:cBhvr>
                                        <p:cTn id="6" dur="75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6398 -0.497396" origin="layout" pathEditMode="relative">
                                      <p:cBhvr>
                                        <p:cTn id="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onsidering only H2S (Ka = 1 x 10-7) and HCN (Ka = 4 x 10-10), predict in which direction the following equilibrium lies:…"/>
          <p:cNvSpPr txBox="1"/>
          <p:nvPr>
            <p:ph type="title"/>
          </p:nvPr>
        </p:nvSpPr>
        <p:spPr>
          <a:xfrm>
            <a:off x="3958828" y="-800497"/>
            <a:ext cx="16466344" cy="5178426"/>
          </a:xfrm>
          <a:prstGeom prst="rect">
            <a:avLst/>
          </a:prstGeom>
        </p:spPr>
        <p:txBody>
          <a:bodyPr/>
          <a:lstStyle/>
          <a:p>
            <a:pPr>
              <a:defRPr sz="4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Considering only H</a:t>
            </a:r>
            <a:r>
              <a:rPr baseline="-17565"/>
              <a:t>2</a:t>
            </a:r>
            <a:r>
              <a:t>S (K</a:t>
            </a:r>
            <a:r>
              <a:rPr baseline="-5999"/>
              <a:t>a</a:t>
            </a:r>
            <a:r>
              <a:t> = 1 x 10</a:t>
            </a:r>
            <a:r>
              <a:rPr baseline="31999"/>
              <a:t>-7</a:t>
            </a:r>
            <a:r>
              <a:t>) and HCN (K</a:t>
            </a:r>
            <a:r>
              <a:rPr baseline="-5999"/>
              <a:t>a</a:t>
            </a:r>
            <a:r>
              <a:t> = 4 x 10</a:t>
            </a:r>
            <a:r>
              <a:rPr baseline="31999"/>
              <a:t>-10</a:t>
            </a:r>
            <a:r>
              <a:t>), predict in which direction the following equilibrium lies:</a:t>
            </a:r>
          </a:p>
          <a:p>
            <a:pPr algn="ctr">
              <a:defRPr sz="4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HCN(aq) + HS</a:t>
            </a:r>
            <a:r>
              <a:rPr baseline="30782"/>
              <a:t>-</a:t>
            </a:r>
            <a:r>
              <a:t>(aq)  ⇌  CN</a:t>
            </a:r>
            <a:r>
              <a:rPr baseline="30782"/>
              <a:t>-</a:t>
            </a:r>
            <a:r>
              <a:t>(aq) + H</a:t>
            </a:r>
            <a:r>
              <a:rPr baseline="-17565"/>
              <a:t>2</a:t>
            </a:r>
            <a:r>
              <a:t>S(aq)</a:t>
            </a:r>
          </a:p>
        </p:txBody>
      </p:sp>
      <p:sp>
        <p:nvSpPr>
          <p:cNvPr id="136" name="equilibrium lies to the left…"/>
          <p:cNvSpPr txBox="1"/>
          <p:nvPr>
            <p:ph type="body" sz="half" idx="1"/>
          </p:nvPr>
        </p:nvSpPr>
        <p:spPr>
          <a:xfrm>
            <a:off x="3565921" y="3679031"/>
            <a:ext cx="16466345" cy="7536657"/>
          </a:xfrm>
          <a:prstGeom prst="rect">
            <a:avLst/>
          </a:prstGeom>
        </p:spPr>
        <p:txBody>
          <a:bodyPr/>
          <a:lstStyle/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equilibrium lies to the left</a:t>
            </a:r>
          </a:p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equilibrium lies to the right</a:t>
            </a:r>
          </a:p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equilibrium is perfectly balanced left and right</a:t>
            </a:r>
          </a:p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cannot be determined</a:t>
            </a:r>
          </a:p>
        </p:txBody>
      </p:sp>
      <p:sp>
        <p:nvSpPr>
          <p:cNvPr id="137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38" name="Answer = A, Equilibrium lies to the left…"/>
          <p:cNvSpPr txBox="1"/>
          <p:nvPr/>
        </p:nvSpPr>
        <p:spPr>
          <a:xfrm>
            <a:off x="9215501" y="14430375"/>
            <a:ext cx="13966032" cy="5002225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t>, Equilibrium lies to the left</a:t>
            </a: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Larger K</a:t>
            </a:r>
            <a:r>
              <a:rPr baseline="-5999"/>
              <a:t>a</a:t>
            </a:r>
            <a:r>
              <a:t> pushes to smaller K</a:t>
            </a:r>
            <a:r>
              <a:rPr baseline="-5999"/>
              <a:t>a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Larger K</a:t>
            </a:r>
            <a:r>
              <a:rPr baseline="-5999"/>
              <a:t>b</a:t>
            </a:r>
            <a:r>
              <a:t> also pushes to smaller K</a:t>
            </a:r>
            <a:r>
              <a:rPr baseline="-5999"/>
              <a:t>b</a:t>
            </a:r>
            <a:r>
              <a:t>: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K</a:t>
            </a:r>
            <a:r>
              <a:rPr baseline="-5999"/>
              <a:t>b</a:t>
            </a:r>
            <a:r>
              <a:t> (CN</a:t>
            </a:r>
            <a:r>
              <a:rPr baseline="31999"/>
              <a:t>-1</a:t>
            </a:r>
            <a:r>
              <a:t>) = 2.5 x 10</a:t>
            </a:r>
            <a:r>
              <a:rPr baseline="31999"/>
              <a:t>-5</a:t>
            </a:r>
            <a:r>
              <a:t> </a:t>
            </a: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K</a:t>
            </a:r>
            <a:r>
              <a:rPr baseline="-5999"/>
              <a:t>b</a:t>
            </a:r>
            <a:r>
              <a:t> (HS</a:t>
            </a:r>
            <a:r>
              <a:rPr baseline="31999"/>
              <a:t>-1</a:t>
            </a:r>
            <a:r>
              <a:t>) = 1.0 x 10</a:t>
            </a:r>
            <a:r>
              <a:rPr baseline="31999"/>
              <a:t>-7</a:t>
            </a:r>
            <a:endParaRPr baseline="30666"/>
          </a:p>
        </p:txBody>
      </p:sp>
      <p:sp>
        <p:nvSpPr>
          <p:cNvPr id="139" name="Enter your response on…"/>
          <p:cNvSpPr txBox="1"/>
          <p:nvPr/>
        </p:nvSpPr>
        <p:spPr>
          <a:xfrm>
            <a:off x="3601832" y="14108906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0263 -0.177083" origin="layout" pathEditMode="relative">
                                      <p:cBhvr>
                                        <p:cTn id="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6398 -0.497396" origin="layout" pathEditMode="relative">
                                      <p:cBhvr>
                                        <p:cTn id="1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hat is [H3O+] in a 0.10 M solution of HCN at 25 °C?  (Ka for HCN =  4.0 x 10-10)"/>
          <p:cNvSpPr txBox="1"/>
          <p:nvPr>
            <p:ph type="title"/>
          </p:nvPr>
        </p:nvSpPr>
        <p:spPr>
          <a:xfrm>
            <a:off x="3958828" y="396874"/>
            <a:ext cx="16466344" cy="371792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What is [H</a:t>
            </a:r>
            <a:r>
              <a:rPr baseline="-16133" sz="6000"/>
              <a:t>3</a:t>
            </a:r>
            <a:r>
              <a:rPr sz="6000"/>
              <a:t>O</a:t>
            </a:r>
            <a:r>
              <a:rPr baseline="30933" sz="6000"/>
              <a:t>+</a:t>
            </a:r>
            <a:r>
              <a:rPr sz="6000"/>
              <a:t>] in a 0.10 M solution of HCN at 25 °C?  (K</a:t>
            </a:r>
            <a:r>
              <a:rPr baseline="-16133" sz="6000"/>
              <a:t>a</a:t>
            </a:r>
            <a:r>
              <a:rPr sz="6000"/>
              <a:t> for HCN =  4.0 x 10</a:t>
            </a:r>
            <a:r>
              <a:rPr baseline="30933" sz="6000"/>
              <a:t>-10</a:t>
            </a:r>
            <a:r>
              <a:rPr sz="6000"/>
              <a:t>)</a:t>
            </a:r>
          </a:p>
        </p:txBody>
      </p:sp>
      <p:sp>
        <p:nvSpPr>
          <p:cNvPr id="142" name="1.6 x 10-9 M…"/>
          <p:cNvSpPr txBox="1"/>
          <p:nvPr>
            <p:ph type="body" sz="half" idx="1"/>
          </p:nvPr>
        </p:nvSpPr>
        <p:spPr>
          <a:xfrm>
            <a:off x="3958828" y="4107656"/>
            <a:ext cx="11733610" cy="8093077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1.6 x 10</a:t>
            </a:r>
            <a:r>
              <a:rPr baseline="30933"/>
              <a:t>-9</a:t>
            </a:r>
            <a:r>
              <a:t> M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6.3 x 10</a:t>
            </a:r>
            <a:r>
              <a:rPr baseline="30933"/>
              <a:t>-6</a:t>
            </a:r>
            <a:r>
              <a:t> M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2.0 x 10</a:t>
            </a:r>
            <a:r>
              <a:rPr baseline="30933"/>
              <a:t>-5</a:t>
            </a:r>
            <a:r>
              <a:t> M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4.0 x 10</a:t>
            </a:r>
            <a:r>
              <a:rPr baseline="30933"/>
              <a:t>-11</a:t>
            </a:r>
            <a:r>
              <a:t> M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0.10 M</a:t>
            </a:r>
          </a:p>
        </p:txBody>
      </p:sp>
      <p:sp>
        <p:nvSpPr>
          <p:cNvPr id="143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44" name="Answer = B, 6.3 x 10-6 M…"/>
          <p:cNvSpPr txBox="1"/>
          <p:nvPr/>
        </p:nvSpPr>
        <p:spPr>
          <a:xfrm>
            <a:off x="12108719" y="14501812"/>
            <a:ext cx="10733486" cy="50022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B</a:t>
            </a:r>
            <a:r>
              <a:t>, 6.3 x 10</a:t>
            </a:r>
            <a:r>
              <a:rPr baseline="31999"/>
              <a:t>-6</a:t>
            </a:r>
            <a:r>
              <a:t> M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For WA, </a:t>
            </a:r>
            <a:r>
              <a:t>pH = - log (K</a:t>
            </a:r>
            <a:r>
              <a:rPr baseline="-5999"/>
              <a:t>a</a:t>
            </a:r>
            <a:r>
              <a:t> * C</a:t>
            </a:r>
            <a:r>
              <a:rPr baseline="-5999"/>
              <a:t>a</a:t>
            </a:r>
            <a:r>
              <a:t>)</a:t>
            </a:r>
            <a:r>
              <a:rPr baseline="31999"/>
              <a:t>0.5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pH = - log (4.0 x 10</a:t>
            </a:r>
            <a:r>
              <a:rPr baseline="31999"/>
              <a:t>-10</a:t>
            </a:r>
            <a:r>
              <a:t> * 0.10)</a:t>
            </a:r>
            <a:r>
              <a:rPr baseline="31999"/>
              <a:t>0.5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pH = 5.20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[H</a:t>
            </a:r>
            <a:r>
              <a:rPr baseline="-5999"/>
              <a:t>3</a:t>
            </a:r>
            <a:r>
              <a:t>O</a:t>
            </a:r>
            <a:r>
              <a:rPr baseline="31999"/>
              <a:t>+</a:t>
            </a:r>
            <a:r>
              <a:t>] = 10</a:t>
            </a:r>
            <a:r>
              <a:rPr baseline="31999"/>
              <a:t>-pH</a:t>
            </a:r>
            <a:r>
              <a:t> = 10</a:t>
            </a:r>
            <a:r>
              <a:rPr baseline="31999"/>
              <a:t>-5.20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[H</a:t>
            </a:r>
            <a:r>
              <a:rPr baseline="-5999"/>
              <a:t>3</a:t>
            </a:r>
            <a:r>
              <a:t>O</a:t>
            </a:r>
            <a:r>
              <a:rPr baseline="31999"/>
              <a:t>+</a:t>
            </a:r>
            <a:r>
              <a:t>]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6.3 x 10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-6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M</a:t>
            </a:r>
          </a:p>
        </p:txBody>
      </p:sp>
      <p:sp>
        <p:nvSpPr>
          <p:cNvPr id="145" name="Enter your response on…"/>
          <p:cNvSpPr txBox="1"/>
          <p:nvPr/>
        </p:nvSpPr>
        <p:spPr>
          <a:xfrm>
            <a:off x="3601832" y="14108906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09531 -0.183594" origin="layout" pathEditMode="relative">
                                      <p:cBhvr>
                                        <p:cTn id="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6398 -0.497396" origin="layout" pathEditMode="relative">
                                      <p:cBhvr>
                                        <p:cTn id="1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5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In a 0.15 M solution of Na2CO3, what are [H3O+], [OH-] and the pH?  Kb for CO32- is 2.1 x 10-4."/>
          <p:cNvSpPr txBox="1"/>
          <p:nvPr>
            <p:ph type="title"/>
          </p:nvPr>
        </p:nvSpPr>
        <p:spPr>
          <a:xfrm>
            <a:off x="3833812" y="2778"/>
            <a:ext cx="16466345" cy="401955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5200"/>
              <a:t>In a 0.15 M solution of Na</a:t>
            </a:r>
            <a:r>
              <a:rPr baseline="-16230" sz="5200"/>
              <a:t>2</a:t>
            </a:r>
            <a:r>
              <a:rPr sz="5200"/>
              <a:t>CO</a:t>
            </a:r>
            <a:r>
              <a:rPr baseline="-16230" sz="5200"/>
              <a:t>3</a:t>
            </a:r>
            <a:r>
              <a:rPr sz="5200"/>
              <a:t>, what are [H</a:t>
            </a:r>
            <a:r>
              <a:rPr baseline="-16230" sz="5200"/>
              <a:t>3</a:t>
            </a:r>
            <a:r>
              <a:rPr sz="5200"/>
              <a:t>O</a:t>
            </a:r>
            <a:r>
              <a:rPr baseline="30923" sz="5200"/>
              <a:t>+</a:t>
            </a:r>
            <a:r>
              <a:rPr sz="5200"/>
              <a:t>], [OH</a:t>
            </a:r>
            <a:r>
              <a:rPr baseline="30923" sz="5200"/>
              <a:t>-</a:t>
            </a:r>
            <a:r>
              <a:rPr sz="5200"/>
              <a:t>] and the pH?  K</a:t>
            </a:r>
            <a:r>
              <a:rPr baseline="-16230" sz="5200"/>
              <a:t>b</a:t>
            </a:r>
            <a:r>
              <a:rPr sz="5200"/>
              <a:t> for CO</a:t>
            </a:r>
            <a:r>
              <a:rPr baseline="-16230" sz="5200"/>
              <a:t>3</a:t>
            </a:r>
            <a:r>
              <a:rPr baseline="30923" sz="5200"/>
              <a:t>2-</a:t>
            </a:r>
            <a:r>
              <a:rPr sz="5200"/>
              <a:t> is 2.1 x 10</a:t>
            </a:r>
            <a:r>
              <a:rPr baseline="30923" sz="5200"/>
              <a:t>-4</a:t>
            </a:r>
            <a:r>
              <a:rPr sz="5200"/>
              <a:t>.</a:t>
            </a:r>
          </a:p>
        </p:txBody>
      </p:sp>
      <p:sp>
        <p:nvSpPr>
          <p:cNvPr id="148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graphicFrame>
        <p:nvGraphicFramePr>
          <p:cNvPr id="149" name="Table 1"/>
          <p:cNvGraphicFramePr/>
          <p:nvPr/>
        </p:nvGraphicFramePr>
        <p:xfrm>
          <a:off x="3815953" y="4500562"/>
          <a:ext cx="16466344" cy="65563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1744915"/>
                <a:gridCol w="5484019"/>
                <a:gridCol w="5733292"/>
                <a:gridCol w="3489829"/>
              </a:tblGrid>
              <a:tr h="1327304">
                <a:tc>
                  <a:txBody>
                    <a:bodyPr/>
                    <a:lstStyle/>
                    <a:p>
                      <a:pPr marL="81280" marR="81280" algn="l" defTabSz="1821656">
                        <a:spcBef>
                          <a:spcPts val="1200"/>
                        </a:spcBef>
                        <a:defRPr sz="6000"/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b="1" sz="6000"/>
                        <a:t>[H</a:t>
                      </a:r>
                      <a:r>
                        <a:rPr b="1" baseline="-16133" sz="6000"/>
                        <a:t>3</a:t>
                      </a:r>
                      <a:r>
                        <a:rPr b="1" sz="6000"/>
                        <a:t>O</a:t>
                      </a:r>
                      <a:r>
                        <a:rPr b="1" baseline="30933" sz="6000"/>
                        <a:t>+</a:t>
                      </a:r>
                      <a:r>
                        <a:rPr b="1" sz="6000"/>
                        <a:t>]</a:t>
                      </a:r>
                    </a:p>
                  </a:txBody>
                  <a:tcPr marL="50800" marR="50800" marT="50800" marB="50800" anchor="t" anchorCtr="0" horzOverflow="overflow"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b="1" sz="6000"/>
                        <a:t>[OH</a:t>
                      </a:r>
                      <a:r>
                        <a:rPr b="1" baseline="30933" sz="6000"/>
                        <a:t>-</a:t>
                      </a:r>
                      <a:r>
                        <a:rPr b="1" sz="6000"/>
                        <a:t>]</a:t>
                      </a:r>
                    </a:p>
                  </a:txBody>
                  <a:tcPr marL="50800" marR="50800" marT="50800" marB="50800" anchor="t" anchorCtr="0" horzOverflow="overflow"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b="1" sz="6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pH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1300123">
                <a:tc>
                  <a:txBody>
                    <a:bodyPr/>
                    <a:lstStyle/>
                    <a:p>
                      <a:pPr marL="81280" marR="81280" algn="l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6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A.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5.6 x 10</a:t>
                      </a:r>
                      <a:r>
                        <a:rPr baseline="30965" sz="5800"/>
                        <a:t>-3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1.8 x 10</a:t>
                      </a:r>
                      <a:r>
                        <a:rPr baseline="30965" sz="5800"/>
                        <a:t>-12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5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5.61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300124">
                <a:tc>
                  <a:txBody>
                    <a:bodyPr/>
                    <a:lstStyle/>
                    <a:p>
                      <a:pPr marL="81280" marR="81280" algn="l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6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B.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1.8 x 10</a:t>
                      </a:r>
                      <a:r>
                        <a:rPr baseline="30965" sz="5800"/>
                        <a:t>-12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5.6 x 10</a:t>
                      </a:r>
                      <a:r>
                        <a:rPr baseline="30965" sz="5800"/>
                        <a:t>-3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5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11.75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300123">
                <a:tc>
                  <a:txBody>
                    <a:bodyPr/>
                    <a:lstStyle/>
                    <a:p>
                      <a:pPr marL="81280" marR="81280" algn="l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6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C.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5.6 x 10</a:t>
                      </a:r>
                      <a:r>
                        <a:rPr baseline="30965" sz="5800"/>
                        <a:t>-3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1.8 x 10</a:t>
                      </a:r>
                      <a:r>
                        <a:rPr baseline="30965" sz="5800"/>
                        <a:t>-12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5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11.75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300123">
                <a:tc>
                  <a:txBody>
                    <a:bodyPr/>
                    <a:lstStyle/>
                    <a:p>
                      <a:pPr marL="81280" marR="81280" algn="l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60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D.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miter lim="400000"/>
                    </a:lnL>
                    <a:lnT w="3175">
                      <a:miter lim="400000"/>
                    </a:lnT>
                    <a:lnB w="3175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1.8 x 10</a:t>
                      </a:r>
                      <a:r>
                        <a:rPr baseline="30965" sz="5800"/>
                        <a:t>-12</a:t>
                      </a:r>
                    </a:p>
                  </a:txBody>
                  <a:tcPr marL="50800" marR="50800" marT="50800" marB="50800" anchor="t" anchorCtr="0" horzOverflow="overflow"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5200"/>
                      </a:pPr>
                      <a:r>
                        <a:rPr sz="5800"/>
                        <a:t>5.6 x 10</a:t>
                      </a:r>
                      <a:r>
                        <a:rPr baseline="30965" sz="5800"/>
                        <a:t>-3</a:t>
                      </a:r>
                    </a:p>
                  </a:txBody>
                  <a:tcPr marL="50800" marR="50800" marT="50800" marB="50800" anchor="t" anchorCtr="0" horzOverflow="overflow"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81280" marR="81280" defTabSz="1821656">
                        <a:spcBef>
                          <a:spcPts val="1200"/>
                        </a:spcBef>
                        <a:defRPr sz="1800">
                          <a:uFillTx/>
                        </a:defRPr>
                      </a:pPr>
                      <a:r>
                        <a:rPr sz="5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5.61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50" name="Enter your response on…"/>
          <p:cNvSpPr txBox="1"/>
          <p:nvPr/>
        </p:nvSpPr>
        <p:spPr>
          <a:xfrm>
            <a:off x="3941160" y="14037468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  <p:sp>
        <p:nvSpPr>
          <p:cNvPr id="151" name="In a 0.15 M solution of Na2CO3, what are [H3O+], [OH-] and the pH?  Kb for CO32- is 2.1 x 10-4.…"/>
          <p:cNvSpPr txBox="1"/>
          <p:nvPr/>
        </p:nvSpPr>
        <p:spPr>
          <a:xfrm>
            <a:off x="11090735" y="14323218"/>
            <a:ext cx="18216563" cy="12255501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81280" marR="81280" defTabSz="1821656">
              <a:defRPr b="1" i="1" sz="3200">
                <a:solidFill>
                  <a:srgbClr val="11053B"/>
                </a:solidFill>
                <a:uFill>
                  <a:solidFill>
                    <a:srgbClr val="11053B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b="0"/>
              <a:t>In a 0.15 M solution of Na</a:t>
            </a:r>
            <a:r>
              <a:rPr b="0" baseline="-22625"/>
              <a:t>2</a:t>
            </a:r>
            <a:r>
              <a:rPr b="0"/>
              <a:t>CO</a:t>
            </a:r>
            <a:r>
              <a:rPr b="0" baseline="-22625"/>
              <a:t>3</a:t>
            </a:r>
            <a:r>
              <a:rPr b="0"/>
              <a:t>, what are [H</a:t>
            </a:r>
            <a:r>
              <a:rPr b="0" baseline="-22625"/>
              <a:t>3</a:t>
            </a:r>
            <a:r>
              <a:rPr b="0"/>
              <a:t>O</a:t>
            </a:r>
            <a:r>
              <a:rPr b="0" baseline="30249"/>
              <a:t>+</a:t>
            </a:r>
            <a:r>
              <a:rPr b="0"/>
              <a:t>], [OH</a:t>
            </a:r>
            <a:r>
              <a:rPr b="0" baseline="30249"/>
              <a:t>-</a:t>
            </a:r>
            <a:r>
              <a:rPr b="0"/>
              <a:t>] and the pH?  K</a:t>
            </a:r>
            <a:r>
              <a:rPr b="0" baseline="-22625"/>
              <a:t>b</a:t>
            </a:r>
            <a:r>
              <a:rPr b="0"/>
              <a:t> for CO</a:t>
            </a:r>
            <a:r>
              <a:rPr b="0" baseline="-22625"/>
              <a:t>3</a:t>
            </a:r>
            <a:r>
              <a:rPr b="0" baseline="30249"/>
              <a:t>2-</a:t>
            </a:r>
            <a:r>
              <a:rPr b="0"/>
              <a:t> is 2.1 x 10</a:t>
            </a:r>
            <a:r>
              <a:rPr b="0" baseline="30249"/>
              <a:t>-4</a:t>
            </a:r>
            <a:r>
              <a:rPr b="0"/>
              <a:t>.</a:t>
            </a:r>
            <a:endParaRPr b="0"/>
          </a:p>
          <a:p>
            <a:pPr marL="81280" marR="81280" defTabSz="1821656">
              <a:defRPr b="1" i="1"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="0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B</a:t>
            </a:r>
            <a:r>
              <a:t>,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[H</a:t>
            </a:r>
            <a:r>
              <a:rPr baseline="-18666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O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 = 1.8 x 10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-12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M, [OH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-1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 = 5.6 x 10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-3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M, pH = 11.75</a:t>
            </a: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0433FF"/>
              </a:solidFill>
              <a:uFill>
                <a:solidFill>
                  <a:srgbClr val="0433FF"/>
                </a:solidFill>
              </a:uFill>
            </a:endParaRPr>
          </a:p>
          <a:p>
            <a:pPr marL="63500" marR="63500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For weak bases, </a:t>
            </a:r>
            <a:r>
              <a:rPr b="1" i="0">
                <a:uFill>
                  <a:solidFill>
                    <a:srgbClr val="0433FF"/>
                  </a:solidFill>
                </a:uFill>
              </a:rPr>
              <a:t>pH = 14 + log </a:t>
            </a:r>
            <a:r>
              <a:rPr b="1" i="0"/>
              <a:t>(K</a:t>
            </a:r>
            <a:r>
              <a:rPr b="1" baseline="-5999" i="0"/>
              <a:t>b</a:t>
            </a:r>
            <a:r>
              <a:rPr b="1" i="0"/>
              <a:t> * C</a:t>
            </a:r>
            <a:r>
              <a:rPr b="1" baseline="-5999" i="0"/>
              <a:t>b</a:t>
            </a:r>
            <a:r>
              <a:rPr b="1" i="0"/>
              <a:t>)</a:t>
            </a:r>
            <a:r>
              <a:rPr b="1" baseline="31999" i="0"/>
              <a:t>0.5</a:t>
            </a:r>
            <a:endParaRPr b="1" i="0"/>
          </a:p>
          <a:p>
            <a:pPr marL="63500" marR="63500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i="0">
                <a:uFill>
                  <a:solidFill>
                    <a:srgbClr val="0433FF"/>
                  </a:solidFill>
                </a:uFill>
              </a:rPr>
              <a:t>pH = 14 + log </a:t>
            </a:r>
            <a:r>
              <a:rPr i="0"/>
              <a:t>(2.1 x 10</a:t>
            </a:r>
            <a:r>
              <a:rPr baseline="31999" i="0"/>
              <a:t>-4</a:t>
            </a:r>
            <a:r>
              <a:rPr i="0"/>
              <a:t> * 0.15 M)</a:t>
            </a:r>
            <a:r>
              <a:rPr baseline="31999" i="0"/>
              <a:t>0.5</a:t>
            </a:r>
            <a:r>
              <a:rPr i="0"/>
              <a:t> =</a:t>
            </a:r>
            <a:r>
              <a:rPr b="1" i="0"/>
              <a:t> </a:t>
            </a:r>
            <a:r>
              <a:rPr b="1" i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11.75</a:t>
            </a:r>
            <a:endParaRPr>
              <a:solidFill>
                <a:srgbClr val="0433FF"/>
              </a:solidFill>
              <a:uFill>
                <a:solidFill>
                  <a:srgbClr val="0433FF"/>
                </a:solidFill>
              </a:uFill>
            </a:endParaR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0433FF"/>
              </a:solidFill>
              <a:uFill>
                <a:solidFill>
                  <a:srgbClr val="0433FF"/>
                </a:solidFill>
              </a:uFill>
            </a:endParaRPr>
          </a:p>
          <a:p>
            <a:pPr marL="63500" marR="63500" defTabSz="1428750">
              <a:defRPr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b="1"/>
              <a:t>[H</a:t>
            </a:r>
            <a:r>
              <a:rPr b="1" baseline="-5999"/>
              <a:t>3</a:t>
            </a:r>
            <a:r>
              <a:rPr b="1"/>
              <a:t>O</a:t>
            </a:r>
            <a:r>
              <a:rPr b="1" baseline="31999"/>
              <a:t>+</a:t>
            </a:r>
            <a:r>
              <a:rPr b="1"/>
              <a:t>] = 10</a:t>
            </a:r>
            <a:r>
              <a:rPr b="1" baseline="31999"/>
              <a:t>-pH</a:t>
            </a:r>
            <a:r>
              <a:t> = 10</a:t>
            </a:r>
            <a:r>
              <a:rPr baseline="31999"/>
              <a:t>-11.75</a:t>
            </a:r>
          </a:p>
          <a:p>
            <a:pPr marL="63500" marR="63500" defTabSz="1428750">
              <a:defRPr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[H</a:t>
            </a:r>
            <a:r>
              <a:rPr baseline="-5999"/>
              <a:t>3</a:t>
            </a:r>
            <a:r>
              <a:t>O</a:t>
            </a:r>
            <a:r>
              <a:rPr baseline="31999"/>
              <a:t>+</a:t>
            </a:r>
            <a:r>
              <a:t>] =</a:t>
            </a:r>
            <a:r>
              <a:rPr b="1"/>
              <a:t>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1.8 x 10</a:t>
            </a:r>
            <a:r>
              <a:rPr b="1"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-12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M</a:t>
            </a: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defTabSz="1428750">
              <a:defRPr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="1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[OH</a:t>
            </a:r>
            <a:r>
              <a:rPr baseline="31999"/>
              <a:t>-</a:t>
            </a:r>
            <a:r>
              <a:t>] = K</a:t>
            </a:r>
            <a:r>
              <a:rPr baseline="-5999"/>
              <a:t>w</a:t>
            </a:r>
            <a:r>
              <a:t> / [H</a:t>
            </a:r>
            <a:r>
              <a:rPr baseline="-5999"/>
              <a:t>3</a:t>
            </a:r>
            <a:r>
              <a:t>O</a:t>
            </a:r>
            <a:r>
              <a:rPr baseline="31999"/>
              <a:t>+</a:t>
            </a:r>
            <a:r>
              <a:t>]</a:t>
            </a:r>
          </a:p>
          <a:p>
            <a:pPr marL="63500" marR="63500" defTabSz="1428750">
              <a:defRPr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[OH</a:t>
            </a:r>
            <a:r>
              <a:rPr baseline="31999"/>
              <a:t>-</a:t>
            </a:r>
            <a:r>
              <a:t>] = 10</a:t>
            </a:r>
            <a:r>
              <a:rPr baseline="31999"/>
              <a:t>-14</a:t>
            </a:r>
            <a:r>
              <a:t> / 1.8 x 10</a:t>
            </a:r>
            <a:r>
              <a:rPr baseline="31999"/>
              <a:t>-12</a:t>
            </a:r>
            <a:r>
              <a:t> M</a:t>
            </a:r>
          </a:p>
          <a:p>
            <a:pPr marL="63500" marR="63500" defTabSz="1428750">
              <a:defRPr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[OH</a:t>
            </a:r>
            <a:r>
              <a:rPr baseline="31999"/>
              <a:t>-</a:t>
            </a:r>
            <a:r>
              <a:t>] =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5.6 x 10</a:t>
            </a:r>
            <a:r>
              <a:rPr b="1"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-3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7587 -0.188802" origin="layout" pathEditMode="relative">
                                      <p:cBhvr>
                                        <p:cTn id="6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17140 -0.991030" origin="layout" pathEditMode="relative">
                                      <p:cBhvr>
                                        <p:cTn id="1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mph" nodeType="withEffect" presetSubtype="0" presetID="6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151"/>
                                        </p:tgtEl>
                                      </p:cBhvr>
                                      <p:by x="95709" y="95709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2"/>
      <p:bldP build="whole" bldLvl="1" animBg="1" rev="0" advAuto="0" spid="151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 the following acids in order of increasing acid strength."/>
          <p:cNvSpPr txBox="1"/>
          <p:nvPr>
            <p:ph type="title"/>
          </p:nvPr>
        </p:nvSpPr>
        <p:spPr>
          <a:xfrm>
            <a:off x="3815953" y="0"/>
            <a:ext cx="16466344" cy="2924175"/>
          </a:xfrm>
          <a:prstGeom prst="rect">
            <a:avLst/>
          </a:prstGeom>
        </p:spPr>
        <p:txBody>
          <a:bodyPr/>
          <a:lstStyle>
            <a:lvl1pPr>
              <a:defRPr sz="5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/>
            <a:r>
              <a:t>Place the following acids in order of increasing acid strength.</a:t>
            </a:r>
          </a:p>
        </p:txBody>
      </p:sp>
      <p:sp>
        <p:nvSpPr>
          <p:cNvPr id="154" name="a, b, c, d…"/>
          <p:cNvSpPr txBox="1"/>
          <p:nvPr>
            <p:ph type="body" sz="half" idx="1"/>
          </p:nvPr>
        </p:nvSpPr>
        <p:spPr>
          <a:xfrm>
            <a:off x="3958828" y="7813675"/>
            <a:ext cx="13887451" cy="5902325"/>
          </a:xfrm>
          <a:prstGeom prst="rect">
            <a:avLst/>
          </a:prstGeom>
        </p:spPr>
        <p:txBody>
          <a:bodyPr/>
          <a:lstStyle/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a, b, c, d</a:t>
            </a:r>
          </a:p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d, c, b, a</a:t>
            </a:r>
          </a:p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c, b, a, d</a:t>
            </a:r>
          </a:p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d, a, b, c</a:t>
            </a:r>
          </a:p>
          <a:p>
            <a:pPr marL="874829" indent="-834189">
              <a:buClr>
                <a:srgbClr val="000000"/>
              </a:buClr>
              <a:buFont typeface="Arial"/>
              <a:defRPr sz="5200"/>
            </a:pPr>
            <a:r>
              <a:t>a, c, d, c</a:t>
            </a:r>
          </a:p>
        </p:txBody>
      </p:sp>
      <p:sp>
        <p:nvSpPr>
          <p:cNvPr id="155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56" name="(a)  Anilinium ion, pKa = 4.60…"/>
          <p:cNvSpPr txBox="1"/>
          <p:nvPr/>
        </p:nvSpPr>
        <p:spPr>
          <a:xfrm>
            <a:off x="3940968" y="2623740"/>
            <a:ext cx="16484204" cy="46612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81280" marR="81280" defTabSz="1821656">
              <a:spcBef>
                <a:spcPts val="3100"/>
              </a:spcBef>
              <a:buClr>
                <a:srgbClr val="000000"/>
              </a:buClr>
              <a:buFont typeface="Arial"/>
              <a:defRPr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5000"/>
              <a:t>(a)  Anilinium ion, pK</a:t>
            </a:r>
            <a:r>
              <a:rPr baseline="-15880" sz="5000"/>
              <a:t>a</a:t>
            </a:r>
            <a:r>
              <a:rPr sz="5000"/>
              <a:t> = 4.60</a:t>
            </a:r>
            <a:endParaRPr sz="5000"/>
          </a:p>
          <a:p>
            <a:pPr marL="81280" marR="81280" defTabSz="1821656">
              <a:spcBef>
                <a:spcPts val="3100"/>
              </a:spcBef>
              <a:buClr>
                <a:srgbClr val="000000"/>
              </a:buClr>
              <a:buFont typeface="Arial"/>
              <a:defRPr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5000"/>
              <a:t>(b)  Benzilic acid, pK</a:t>
            </a:r>
            <a:r>
              <a:rPr baseline="-15880" sz="5000"/>
              <a:t>a</a:t>
            </a:r>
            <a:r>
              <a:rPr sz="5000"/>
              <a:t> = 3.09</a:t>
            </a:r>
            <a:endParaRPr sz="5000"/>
          </a:p>
          <a:p>
            <a:pPr marL="81280" marR="81280" defTabSz="1821656">
              <a:spcBef>
                <a:spcPts val="3100"/>
              </a:spcBef>
              <a:buClr>
                <a:srgbClr val="000000"/>
              </a:buClr>
              <a:buFont typeface="Arial"/>
              <a:defRPr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5000"/>
              <a:t>(c)  Chloroacetic acid, pK</a:t>
            </a:r>
            <a:r>
              <a:rPr baseline="-15880" sz="5000"/>
              <a:t>a</a:t>
            </a:r>
            <a:r>
              <a:rPr sz="5000"/>
              <a:t> = 2.98</a:t>
            </a:r>
            <a:endParaRPr sz="5000"/>
          </a:p>
          <a:p>
            <a:pPr marL="81280" marR="81280" defTabSz="1821656">
              <a:spcBef>
                <a:spcPts val="3100"/>
              </a:spcBef>
              <a:buClr>
                <a:srgbClr val="000000"/>
              </a:buClr>
              <a:buFont typeface="Arial"/>
              <a:defRPr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5000"/>
              <a:t>(d)  Dibromophenol, pK</a:t>
            </a:r>
            <a:r>
              <a:rPr baseline="-15880" sz="5000"/>
              <a:t>a</a:t>
            </a:r>
            <a:r>
              <a:rPr sz="5000"/>
              <a:t> = 8.06</a:t>
            </a:r>
          </a:p>
        </p:txBody>
      </p:sp>
      <p:sp>
        <p:nvSpPr>
          <p:cNvPr id="157" name="Answer = D: d, a, b, c…"/>
          <p:cNvSpPr txBox="1"/>
          <p:nvPr/>
        </p:nvSpPr>
        <p:spPr>
          <a:xfrm>
            <a:off x="12144438" y="14251781"/>
            <a:ext cx="10733485" cy="50022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</a:t>
            </a:r>
            <a:r>
              <a:t>: d, a, b, c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Acid strength increase = larger K</a:t>
            </a:r>
            <a:r>
              <a:rPr baseline="-5999">
                <a:solidFill>
                  <a:srgbClr val="11053B"/>
                </a:solidFill>
              </a:rPr>
              <a:t>a</a:t>
            </a:r>
            <a:r>
              <a:rPr>
                <a:solidFill>
                  <a:srgbClr val="11053B"/>
                </a:solidFill>
              </a:rPr>
              <a:t> value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Larger K</a:t>
            </a:r>
            <a:r>
              <a:rPr baseline="-5999">
                <a:solidFill>
                  <a:srgbClr val="11053B"/>
                </a:solidFill>
              </a:rPr>
              <a:t>a</a:t>
            </a:r>
            <a:r>
              <a:rPr>
                <a:solidFill>
                  <a:srgbClr val="11053B"/>
                </a:solidFill>
              </a:rPr>
              <a:t> value = lower pK</a:t>
            </a:r>
            <a:r>
              <a:rPr baseline="-5999">
                <a:solidFill>
                  <a:srgbClr val="11053B"/>
                </a:solidFill>
              </a:rPr>
              <a:t>a</a:t>
            </a:r>
            <a:r>
              <a:rPr>
                <a:solidFill>
                  <a:srgbClr val="11053B"/>
                </a:solidFill>
              </a:rPr>
              <a:t> value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Place acids from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highest to lowest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   pK</a:t>
            </a:r>
            <a:r>
              <a:rPr baseline="-5999"/>
              <a:t>a</a:t>
            </a:r>
            <a:r>
              <a:t>:   8.06    4.60    3.09    2.98</a:t>
            </a:r>
          </a:p>
          <a:p>
            <a:pPr marL="63500" marR="63500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letters:   </a:t>
            </a:r>
            <a:r>
              <a: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          a        b         c</a:t>
            </a:r>
          </a:p>
        </p:txBody>
      </p:sp>
      <p:sp>
        <p:nvSpPr>
          <p:cNvPr id="158" name="Enter your response on…"/>
          <p:cNvSpPr txBox="1"/>
          <p:nvPr/>
        </p:nvSpPr>
        <p:spPr>
          <a:xfrm>
            <a:off x="3601832" y="14108906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6993 -0.167969" origin="layout" pathEditMode="relative">
                                      <p:cBhvr>
                                        <p:cTn id="6" dur="75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65187 -0.447917" origin="layout" pathEditMode="relative">
                                      <p:cBhvr>
                                        <p:cTn id="1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8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ublic Enemy picture" descr="Public Enemy pict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59015" y="16104691"/>
            <a:ext cx="5197079" cy="3897809"/>
          </a:xfrm>
          <a:prstGeom prst="rect">
            <a:avLst/>
          </a:prstGeom>
          <a:ln w="12700"/>
        </p:spPr>
      </p:pic>
      <p:sp>
        <p:nvSpPr>
          <p:cNvPr id="161" name="Classify the following as Lewis acids or bases."/>
          <p:cNvSpPr txBox="1"/>
          <p:nvPr>
            <p:ph type="title"/>
          </p:nvPr>
        </p:nvSpPr>
        <p:spPr>
          <a:xfrm>
            <a:off x="3958828" y="-264319"/>
            <a:ext cx="17055704" cy="2250282"/>
          </a:xfrm>
          <a:prstGeom prst="rect">
            <a:avLst/>
          </a:prstGeom>
        </p:spPr>
        <p:txBody>
          <a:bodyPr/>
          <a:lstStyle/>
          <a:p>
            <a:pPr>
              <a:defRPr sz="60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Classify the following as </a:t>
            </a:r>
            <a:r>
              <a:rPr b="1" i="1"/>
              <a:t>Lewis</a:t>
            </a:r>
            <a:r>
              <a:t> acids or bases.</a:t>
            </a:r>
          </a:p>
        </p:txBody>
      </p:sp>
      <p:sp>
        <p:nvSpPr>
          <p:cNvPr id="162" name="acid, base, base, acid, acid…"/>
          <p:cNvSpPr txBox="1"/>
          <p:nvPr>
            <p:ph type="body" sz="half" idx="1"/>
          </p:nvPr>
        </p:nvSpPr>
        <p:spPr>
          <a:xfrm>
            <a:off x="3619500" y="4179093"/>
            <a:ext cx="16002000" cy="5339954"/>
          </a:xfrm>
          <a:prstGeom prst="rect">
            <a:avLst/>
          </a:prstGeom>
        </p:spPr>
        <p:txBody>
          <a:bodyPr/>
          <a:lstStyle/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acid, base, base, acid, acid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base, base, base, acid, acid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base, acid, acid, base, base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acid, base, acid, base, base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Public Enemy is #1!</a:t>
            </a:r>
          </a:p>
        </p:txBody>
      </p:sp>
      <p:sp>
        <p:nvSpPr>
          <p:cNvPr id="163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64" name="Answer = A: acid, base, base, acid, acid…"/>
          <p:cNvSpPr txBox="1"/>
          <p:nvPr/>
        </p:nvSpPr>
        <p:spPr>
          <a:xfrm>
            <a:off x="12376610" y="14180343"/>
            <a:ext cx="10733485" cy="62214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t>: acid, base, base, acid, acid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Lewis acids can accept electron pairs,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Lewis bases donate electron pairs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NH</a:t>
            </a:r>
            <a:r>
              <a:rPr baseline="-5999">
                <a:solidFill>
                  <a:srgbClr val="11053B"/>
                </a:solidFill>
              </a:rPr>
              <a:t>3</a:t>
            </a:r>
            <a:r>
              <a:rPr>
                <a:solidFill>
                  <a:srgbClr val="11053B"/>
                </a:solidFill>
              </a:rPr>
              <a:t> and Cl</a:t>
            </a:r>
            <a:r>
              <a:rPr baseline="31999">
                <a:solidFill>
                  <a:srgbClr val="11053B"/>
                </a:solidFill>
              </a:rPr>
              <a:t>-1</a:t>
            </a:r>
            <a:r>
              <a:rPr>
                <a:solidFill>
                  <a:srgbClr val="11053B"/>
                </a:solidFill>
              </a:rPr>
              <a:t> have lone pairs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BH</a:t>
            </a:r>
            <a:r>
              <a:rPr baseline="-5999">
                <a:solidFill>
                  <a:srgbClr val="11053B"/>
                </a:solidFill>
              </a:rPr>
              <a:t>3</a:t>
            </a:r>
            <a:r>
              <a:rPr>
                <a:solidFill>
                  <a:srgbClr val="11053B"/>
                </a:solidFill>
              </a:rPr>
              <a:t> - no lone pairs (and empty 2p orbital)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Group IIIA / transition metals have empty orbitals</a:t>
            </a:r>
          </a:p>
        </p:txBody>
      </p:sp>
      <p:sp>
        <p:nvSpPr>
          <p:cNvPr id="165" name="Enter your response on…"/>
          <p:cNvSpPr txBox="1"/>
          <p:nvPr/>
        </p:nvSpPr>
        <p:spPr>
          <a:xfrm>
            <a:off x="3726848" y="14662546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  <p:sp>
        <p:nvSpPr>
          <p:cNvPr id="166" name="BH3, NH3, Cl-1, Al3+, Cr3+"/>
          <p:cNvSpPr txBox="1"/>
          <p:nvPr/>
        </p:nvSpPr>
        <p:spPr>
          <a:xfrm>
            <a:off x="7316390" y="2160984"/>
            <a:ext cx="9452430" cy="109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81280" marR="81280" defTabSz="1821656">
              <a:defRPr sz="6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BH</a:t>
            </a:r>
            <a:r>
              <a:rPr baseline="-5999"/>
              <a:t>3</a:t>
            </a:r>
            <a:r>
              <a:t>, NH</a:t>
            </a:r>
            <a:r>
              <a:rPr baseline="-5999"/>
              <a:t>3</a:t>
            </a:r>
            <a:r>
              <a:t>, Cl</a:t>
            </a:r>
            <a:r>
              <a:rPr baseline="31999"/>
              <a:t>-1</a:t>
            </a:r>
            <a:r>
              <a:t>, Al</a:t>
            </a:r>
            <a:r>
              <a:rPr baseline="31999"/>
              <a:t>3+</a:t>
            </a:r>
            <a:r>
              <a:t>, Cr</a:t>
            </a:r>
            <a:r>
              <a:rPr baseline="31999"/>
              <a:t>3+</a:t>
            </a:r>
          </a:p>
        </p:txBody>
      </p:sp>
      <p:sp>
        <p:nvSpPr>
          <p:cNvPr id="167" name="Line"/>
          <p:cNvSpPr/>
          <p:nvPr/>
        </p:nvSpPr>
        <p:spPr>
          <a:xfrm flipV="1">
            <a:off x="10890498" y="20450240"/>
            <a:ext cx="1404751" cy="2556682"/>
          </a:xfrm>
          <a:prstGeom prst="line">
            <a:avLst/>
          </a:prstGeom>
          <a:ln w="139700">
            <a:solidFill>
              <a:srgbClr val="FF2600"/>
            </a:solidFill>
            <a:headEnd type="stealth"/>
          </a:ln>
        </p:spPr>
        <p:txBody>
          <a:bodyPr lIns="0" tIns="0" rIns="0" bIns="0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7725 -0.174479" origin="layout" pathEditMode="relative">
                                      <p:cBhvr>
                                        <p:cTn id="6" dur="75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4068 -0.490683" origin="layout" pathEditMode="relative">
                                      <p:cBhvr>
                                        <p:cTn id="1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after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98877 -0.457031" origin="layout" pathEditMode="relative">
                                      <p:cBhvr>
                                        <p:cTn id="1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path" nodeType="with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38483 -0.859273" origin="layout" pathEditMode="relative">
                                      <p:cBhvr>
                                        <p:cTn id="19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mph" nodeType="withEffect" presetSubtype="0" presetID="6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167"/>
                                        </p:tgtEl>
                                      </p:cBhvr>
                                      <p:by x="56581" y="56581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7" grpId="6"/>
      <p:bldP build="whole" bldLvl="1" animBg="1" rev="0" advAuto="0" spid="165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You have a solution of NH4Cl.  What effect will addition of NH3 have on the pH of the solution?"/>
          <p:cNvSpPr txBox="1"/>
          <p:nvPr>
            <p:ph type="title"/>
          </p:nvPr>
        </p:nvSpPr>
        <p:spPr>
          <a:xfrm>
            <a:off x="3958828" y="180975"/>
            <a:ext cx="16466344" cy="445135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You have a solution of NH</a:t>
            </a:r>
            <a:r>
              <a:rPr baseline="-16133" sz="6000"/>
              <a:t>4</a:t>
            </a:r>
            <a:r>
              <a:rPr sz="6000"/>
              <a:t>Cl.  What effect will addition of NH</a:t>
            </a:r>
            <a:r>
              <a:rPr baseline="-16133" sz="6000"/>
              <a:t>3</a:t>
            </a:r>
            <a:r>
              <a:rPr sz="6000"/>
              <a:t> have on the pH of the solution?</a:t>
            </a:r>
          </a:p>
        </p:txBody>
      </p:sp>
      <p:sp>
        <p:nvSpPr>
          <p:cNvPr id="170" name="increase pH…"/>
          <p:cNvSpPr txBox="1"/>
          <p:nvPr>
            <p:ph type="body" sz="half" idx="1"/>
          </p:nvPr>
        </p:nvSpPr>
        <p:spPr>
          <a:xfrm>
            <a:off x="3958828" y="4632325"/>
            <a:ext cx="16466344" cy="8093076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increase pH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no effect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decrease pH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cannot tell from information given</a:t>
            </a:r>
          </a:p>
        </p:txBody>
      </p:sp>
      <p:sp>
        <p:nvSpPr>
          <p:cNvPr id="171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72" name="Answer = A: Increase pH…"/>
          <p:cNvSpPr txBox="1"/>
          <p:nvPr/>
        </p:nvSpPr>
        <p:spPr>
          <a:xfrm>
            <a:off x="12162297" y="14126765"/>
            <a:ext cx="10733486" cy="25638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t>: Increase pH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NH</a:t>
            </a:r>
            <a:r>
              <a:rPr baseline="-5999">
                <a:solidFill>
                  <a:srgbClr val="11053B"/>
                </a:solidFill>
              </a:rPr>
              <a:t>3</a:t>
            </a:r>
            <a:r>
              <a:rPr>
                <a:solidFill>
                  <a:srgbClr val="11053B"/>
                </a:solidFill>
              </a:rPr>
              <a:t> is a base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Adding base increases pH</a:t>
            </a:r>
          </a:p>
        </p:txBody>
      </p:sp>
      <p:sp>
        <p:nvSpPr>
          <p:cNvPr id="173" name="Enter your response on…"/>
          <p:cNvSpPr txBox="1"/>
          <p:nvPr/>
        </p:nvSpPr>
        <p:spPr>
          <a:xfrm>
            <a:off x="3619691" y="14698265"/>
            <a:ext cx="5436313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50974 -0.210490" origin="layout" pathEditMode="relative">
                                      <p:cBhvr>
                                        <p:cTn id="6" dur="75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81300 -0.330729" origin="layout" pathEditMode="relative">
                                      <p:cBhvr>
                                        <p:cTn id="1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3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You have a solution of NH4Cl.  What effect will addition of NaCl have on the pH of the solution?"/>
          <p:cNvSpPr txBox="1"/>
          <p:nvPr>
            <p:ph type="title"/>
          </p:nvPr>
        </p:nvSpPr>
        <p:spPr>
          <a:xfrm>
            <a:off x="3958828" y="244475"/>
            <a:ext cx="16466344" cy="438785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You have a solution of NH</a:t>
            </a:r>
            <a:r>
              <a:rPr baseline="-16133" sz="6000"/>
              <a:t>4</a:t>
            </a:r>
            <a:r>
              <a:rPr sz="6000"/>
              <a:t>Cl.  What effect will addition of NaCl have on the pH of the solution?</a:t>
            </a:r>
          </a:p>
        </p:txBody>
      </p:sp>
      <p:sp>
        <p:nvSpPr>
          <p:cNvPr id="176" name="increase pH…"/>
          <p:cNvSpPr txBox="1"/>
          <p:nvPr>
            <p:ph type="body" sz="half" idx="1"/>
          </p:nvPr>
        </p:nvSpPr>
        <p:spPr>
          <a:xfrm>
            <a:off x="3958828" y="4632325"/>
            <a:ext cx="16002001" cy="8093076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increase pH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no effect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decrease pH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cannot tell from information given</a:t>
            </a:r>
          </a:p>
        </p:txBody>
      </p:sp>
      <p:sp>
        <p:nvSpPr>
          <p:cNvPr id="177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78" name="Answer = B: no effect…"/>
          <p:cNvSpPr txBox="1"/>
          <p:nvPr/>
        </p:nvSpPr>
        <p:spPr>
          <a:xfrm>
            <a:off x="12198016" y="14305359"/>
            <a:ext cx="10733486" cy="80502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B</a:t>
            </a:r>
            <a:r>
              <a:t>: no effect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NaCl contains Na</a:t>
            </a:r>
            <a:r>
              <a:rPr baseline="31999">
                <a:solidFill>
                  <a:srgbClr val="11053B"/>
                </a:solidFill>
              </a:rPr>
              <a:t>+</a:t>
            </a:r>
            <a:r>
              <a:rPr>
                <a:solidFill>
                  <a:srgbClr val="11053B"/>
                </a:solidFill>
              </a:rPr>
              <a:t> and Cl</a:t>
            </a:r>
            <a:r>
              <a:rPr baseline="31999">
                <a:solidFill>
                  <a:srgbClr val="11053B"/>
                </a:solidFill>
              </a:rPr>
              <a:t>-1</a:t>
            </a:r>
            <a:r>
              <a:rPr>
                <a:solidFill>
                  <a:srgbClr val="11053B"/>
                </a:solidFill>
              </a:rPr>
              <a:t> ions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Na</a:t>
            </a:r>
            <a:r>
              <a:rPr baseline="31999">
                <a:solidFill>
                  <a:srgbClr val="11053B"/>
                </a:solidFill>
              </a:rPr>
              <a:t>+</a:t>
            </a:r>
            <a:r>
              <a:rPr>
                <a:solidFill>
                  <a:srgbClr val="11053B"/>
                </a:solidFill>
              </a:rPr>
              <a:t> is conjugate of a strong base: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Na</a:t>
            </a:r>
            <a:r>
              <a:rPr baseline="31999">
                <a:solidFill>
                  <a:srgbClr val="11053B"/>
                </a:solidFill>
              </a:rPr>
              <a:t>+</a:t>
            </a:r>
            <a:r>
              <a:rPr>
                <a:solidFill>
                  <a:srgbClr val="11053B"/>
                </a:solidFill>
              </a:rPr>
              <a:t> + H</a:t>
            </a:r>
            <a:r>
              <a:rPr baseline="-5999">
                <a:solidFill>
                  <a:srgbClr val="11053B"/>
                </a:solidFill>
              </a:rPr>
              <a:t>2</a:t>
            </a:r>
            <a:r>
              <a:rPr>
                <a:solidFill>
                  <a:srgbClr val="11053B"/>
                </a:solidFill>
              </a:rPr>
              <a:t>O ← NaOH + H</a:t>
            </a:r>
            <a:r>
              <a:rPr baseline="31999">
                <a:solidFill>
                  <a:srgbClr val="11053B"/>
                </a:solidFill>
              </a:rPr>
              <a:t>+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Cl</a:t>
            </a:r>
            <a:r>
              <a:rPr baseline="31999">
                <a:solidFill>
                  <a:srgbClr val="11053B"/>
                </a:solidFill>
              </a:rPr>
              <a:t>-1</a:t>
            </a:r>
            <a:r>
              <a:rPr>
                <a:solidFill>
                  <a:srgbClr val="11053B"/>
                </a:solidFill>
              </a:rPr>
              <a:t> is conjugate of a strong acid: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Cl</a:t>
            </a:r>
            <a:r>
              <a:rPr baseline="31999">
                <a:solidFill>
                  <a:srgbClr val="11053B"/>
                </a:solidFill>
              </a:rPr>
              <a:t>-1</a:t>
            </a:r>
            <a:r>
              <a:rPr>
                <a:solidFill>
                  <a:srgbClr val="11053B"/>
                </a:solidFill>
              </a:rPr>
              <a:t> + H</a:t>
            </a:r>
            <a:r>
              <a:rPr baseline="-5999">
                <a:solidFill>
                  <a:srgbClr val="11053B"/>
                </a:solidFill>
              </a:rPr>
              <a:t>2</a:t>
            </a:r>
            <a:r>
              <a:rPr>
                <a:solidFill>
                  <a:srgbClr val="11053B"/>
                </a:solidFill>
              </a:rPr>
              <a:t>O ← HCl + OH</a:t>
            </a:r>
            <a:r>
              <a:rPr baseline="31999">
                <a:solidFill>
                  <a:srgbClr val="11053B"/>
                </a:solidFill>
              </a:rPr>
              <a:t>-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Both reactions reactant favored,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no pH effect from Na</a:t>
            </a:r>
            <a:r>
              <a:rPr baseline="31999">
                <a:solidFill>
                  <a:srgbClr val="11053B"/>
                </a:solidFill>
              </a:rPr>
              <a:t>+</a:t>
            </a:r>
            <a:r>
              <a:rPr>
                <a:solidFill>
                  <a:srgbClr val="11053B"/>
                </a:solidFill>
              </a:rPr>
              <a:t> and Cl</a:t>
            </a:r>
            <a:r>
              <a:rPr baseline="31999">
                <a:solidFill>
                  <a:srgbClr val="11053B"/>
                </a:solidFill>
              </a:rPr>
              <a:t>-1</a:t>
            </a:r>
            <a:endParaRPr>
              <a:solidFill>
                <a:srgbClr val="11053B"/>
              </a:solidFill>
            </a:endParaRPr>
          </a:p>
        </p:txBody>
      </p:sp>
      <p:sp>
        <p:nvSpPr>
          <p:cNvPr id="179" name="Enter your response on…"/>
          <p:cNvSpPr txBox="1"/>
          <p:nvPr/>
        </p:nvSpPr>
        <p:spPr>
          <a:xfrm>
            <a:off x="3655410" y="14876859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58956 -0.248698" origin="layout" pathEditMode="relative">
                                      <p:cBhvr>
                                        <p:cTn id="6" dur="75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55665 -0.614583" origin="layout" pathEditMode="relative">
                                      <p:cBhvr>
                                        <p:cTn id="1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9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Which choice would be an ideal buffer solution?"/>
          <p:cNvSpPr txBox="1"/>
          <p:nvPr>
            <p:ph type="title"/>
          </p:nvPr>
        </p:nvSpPr>
        <p:spPr>
          <a:xfrm>
            <a:off x="585390" y="352425"/>
            <a:ext cx="16466345" cy="3660775"/>
          </a:xfrm>
          <a:prstGeom prst="rect">
            <a:avLst/>
          </a:prstGeom>
        </p:spPr>
        <p:txBody>
          <a:bodyPr/>
          <a:lstStyle>
            <a:lvl1pPr>
              <a:defRPr sz="70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/>
            <a:r>
              <a:t>Which choice would be an ideal buffer solution?</a:t>
            </a:r>
          </a:p>
        </p:txBody>
      </p:sp>
      <p:sp>
        <p:nvSpPr>
          <p:cNvPr id="182" name="0.20 M HCN and 0.10 M KCN…"/>
          <p:cNvSpPr txBox="1"/>
          <p:nvPr>
            <p:ph type="body" idx="1"/>
          </p:nvPr>
        </p:nvSpPr>
        <p:spPr>
          <a:xfrm>
            <a:off x="513953" y="4014390"/>
            <a:ext cx="16609219" cy="8093077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0.20 M HCN and 0.10 M KCN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0.20 M HCl and 0.10 M KOH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0.20 M CH</a:t>
            </a:r>
            <a:r>
              <a:rPr baseline="-16133"/>
              <a:t>3</a:t>
            </a:r>
            <a:r>
              <a:t>CO</a:t>
            </a:r>
            <a:r>
              <a:rPr baseline="-16133"/>
              <a:t>2</a:t>
            </a:r>
            <a:r>
              <a:t>H and 0.10 M HCO</a:t>
            </a:r>
            <a:r>
              <a:rPr baseline="-16133"/>
              <a:t>2</a:t>
            </a:r>
            <a:r>
              <a:t>H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0.10 HCl and 0.010 M KCl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0.10 M CH</a:t>
            </a:r>
            <a:r>
              <a:rPr baseline="-5999"/>
              <a:t>3</a:t>
            </a:r>
            <a:r>
              <a:t>OH and 0.10 M NaOH</a:t>
            </a:r>
          </a:p>
        </p:txBody>
      </p:sp>
      <p:sp>
        <p:nvSpPr>
          <p:cNvPr id="183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84" name="Answer = A: 0.20 M HCN and 0.10 M KCN…"/>
          <p:cNvSpPr txBox="1"/>
          <p:nvPr/>
        </p:nvSpPr>
        <p:spPr>
          <a:xfrm>
            <a:off x="12162297" y="14251781"/>
            <a:ext cx="10733486" cy="50022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t>: 0.20 M HCN and 0.10 M KCN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Buffers must be weak acid/base conjugates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no strong acids or bases!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HCl and KOH strong systems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CH</a:t>
            </a:r>
            <a:r>
              <a:rPr baseline="-5999">
                <a:solidFill>
                  <a:srgbClr val="11053B"/>
                </a:solidFill>
              </a:rPr>
              <a:t>3</a:t>
            </a:r>
            <a:r>
              <a:rPr>
                <a:solidFill>
                  <a:srgbClr val="11053B"/>
                </a:solidFill>
              </a:rPr>
              <a:t>CO</a:t>
            </a:r>
            <a:r>
              <a:rPr baseline="-5999">
                <a:solidFill>
                  <a:srgbClr val="11053B"/>
                </a:solidFill>
              </a:rPr>
              <a:t>2</a:t>
            </a:r>
            <a:r>
              <a:rPr>
                <a:solidFill>
                  <a:srgbClr val="11053B"/>
                </a:solidFill>
              </a:rPr>
              <a:t>H has conjugate CH</a:t>
            </a:r>
            <a:r>
              <a:rPr baseline="-5999">
                <a:solidFill>
                  <a:srgbClr val="11053B"/>
                </a:solidFill>
              </a:rPr>
              <a:t>3</a:t>
            </a:r>
            <a:r>
              <a:rPr>
                <a:solidFill>
                  <a:srgbClr val="11053B"/>
                </a:solidFill>
              </a:rPr>
              <a:t>CO</a:t>
            </a:r>
            <a:r>
              <a:rPr baseline="-5999">
                <a:solidFill>
                  <a:srgbClr val="11053B"/>
                </a:solidFill>
              </a:rPr>
              <a:t>2</a:t>
            </a:r>
            <a:r>
              <a:rPr baseline="31999">
                <a:solidFill>
                  <a:srgbClr val="11053B"/>
                </a:solidFill>
              </a:rPr>
              <a:t>-1</a:t>
            </a:r>
            <a:endParaRPr baseline="31999"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HCO</a:t>
            </a:r>
            <a:r>
              <a:rPr baseline="-5999">
                <a:solidFill>
                  <a:srgbClr val="11053B"/>
                </a:solidFill>
              </a:rPr>
              <a:t>2</a:t>
            </a:r>
            <a:r>
              <a:rPr>
                <a:solidFill>
                  <a:srgbClr val="11053B"/>
                </a:solidFill>
              </a:rPr>
              <a:t>H has conjugate HCO</a:t>
            </a:r>
            <a:r>
              <a:rPr baseline="-5999">
                <a:solidFill>
                  <a:srgbClr val="11053B"/>
                </a:solidFill>
              </a:rPr>
              <a:t>2</a:t>
            </a:r>
            <a:r>
              <a:rPr baseline="31999">
                <a:solidFill>
                  <a:srgbClr val="11053B"/>
                </a:solidFill>
              </a:rPr>
              <a:t>-1</a:t>
            </a:r>
          </a:p>
        </p:txBody>
      </p:sp>
      <p:sp>
        <p:nvSpPr>
          <p:cNvPr id="185" name="Enter your response on…"/>
          <p:cNvSpPr txBox="1"/>
          <p:nvPr/>
        </p:nvSpPr>
        <p:spPr>
          <a:xfrm>
            <a:off x="3619691" y="14823281"/>
            <a:ext cx="5436313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9922 -0.201823" origin="layout" pathEditMode="relative">
                                      <p:cBhvr>
                                        <p:cTn id="6" dur="75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5353 -0.407060" origin="layout" pathEditMode="relative">
                                      <p:cBhvr>
                                        <p:cTn id="1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5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What is the pH of a buffer that is composed of 0.20 M NH4Cl and 0.20 M NH3? (Ka for NH4+ = 5.6 x 10-10)"/>
          <p:cNvSpPr txBox="1"/>
          <p:nvPr>
            <p:ph type="title"/>
          </p:nvPr>
        </p:nvSpPr>
        <p:spPr>
          <a:xfrm>
            <a:off x="3958828" y="241300"/>
            <a:ext cx="16466344" cy="615950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What is the pH of a buffer that is composed of 0.20 M NH</a:t>
            </a:r>
            <a:r>
              <a:rPr baseline="-16133" sz="6000"/>
              <a:t>4</a:t>
            </a:r>
            <a:r>
              <a:rPr sz="6000"/>
              <a:t>Cl and 0.20 M NH</a:t>
            </a:r>
            <a:r>
              <a:rPr baseline="-16133" sz="6000"/>
              <a:t>3</a:t>
            </a:r>
            <a:r>
              <a:rPr sz="6000"/>
              <a:t>? (K</a:t>
            </a:r>
            <a:r>
              <a:rPr baseline="-16133" sz="6000"/>
              <a:t>a</a:t>
            </a:r>
            <a:r>
              <a:rPr sz="6000"/>
              <a:t> for NH</a:t>
            </a:r>
            <a:r>
              <a:rPr baseline="-16133" sz="6000"/>
              <a:t>4</a:t>
            </a:r>
            <a:r>
              <a:rPr baseline="25599" sz="6000"/>
              <a:t>+</a:t>
            </a:r>
            <a:r>
              <a:rPr sz="6000"/>
              <a:t> = 5.6 x 10</a:t>
            </a:r>
            <a:r>
              <a:rPr baseline="30933" sz="6000"/>
              <a:t>-10</a:t>
            </a:r>
            <a:r>
              <a:rPr sz="6000"/>
              <a:t>)</a:t>
            </a:r>
          </a:p>
        </p:txBody>
      </p:sp>
      <p:sp>
        <p:nvSpPr>
          <p:cNvPr id="188" name="4.85…"/>
          <p:cNvSpPr txBox="1"/>
          <p:nvPr>
            <p:ph type="body" sz="quarter" idx="1"/>
          </p:nvPr>
        </p:nvSpPr>
        <p:spPr>
          <a:xfrm>
            <a:off x="3958828" y="6393656"/>
            <a:ext cx="8233172" cy="7322344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4.85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5.65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7.00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9.25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10.05</a:t>
            </a:r>
          </a:p>
        </p:txBody>
      </p:sp>
      <p:sp>
        <p:nvSpPr>
          <p:cNvPr id="189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90" name="Answer = D: 9.25…"/>
          <p:cNvSpPr txBox="1"/>
          <p:nvPr/>
        </p:nvSpPr>
        <p:spPr>
          <a:xfrm>
            <a:off x="12180157" y="14733984"/>
            <a:ext cx="10733485" cy="74406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</a:t>
            </a:r>
            <a:r>
              <a:t>: 9.25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Use H-H equation: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([NH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]/[NH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])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= - log 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= - log (5.6 x 10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-10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 = 9.25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([NH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]/[NH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]) 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9.25 + log [(0.20 M)/(0.20 M)]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9.25 + (0)</a:t>
            </a:r>
          </a:p>
          <a:p>
            <a:pPr marL="63500" marR="63500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   </a:t>
            </a:r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pH = 9.25</a:t>
            </a:r>
          </a:p>
        </p:txBody>
      </p:sp>
      <p:sp>
        <p:nvSpPr>
          <p:cNvPr id="191" name="Enter your response on…"/>
          <p:cNvSpPr txBox="1"/>
          <p:nvPr/>
        </p:nvSpPr>
        <p:spPr>
          <a:xfrm>
            <a:off x="3637551" y="15305484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38711 -0.295573" origin="layout" pathEditMode="relative">
                                      <p:cBhvr>
                                        <p:cTn id="6" dur="7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70314 -0.644531" origin="layout" pathEditMode="relative">
                                      <p:cBhvr>
                                        <p:cTn id="1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Midterm I"/>
          <p:cNvSpPr txBox="1"/>
          <p:nvPr>
            <p:ph type="title"/>
          </p:nvPr>
        </p:nvSpPr>
        <p:spPr>
          <a:xfrm>
            <a:off x="-5652691" y="-53579"/>
            <a:ext cx="17377173" cy="1660923"/>
          </a:xfrm>
          <a:prstGeom prst="rect">
            <a:avLst/>
          </a:prstGeom>
        </p:spPr>
        <p:txBody>
          <a:bodyPr/>
          <a:lstStyle>
            <a:lvl1pPr>
              <a:defRPr sz="7800">
                <a:solidFill>
                  <a:srgbClr val="FF2734"/>
                </a:solidFill>
                <a:uFill>
                  <a:solidFill>
                    <a:srgbClr val="FF2734"/>
                  </a:solidFill>
                </a:uFill>
              </a:defRPr>
            </a:lvl1pPr>
          </a:lstStyle>
          <a:p>
            <a:pPr/>
            <a:r>
              <a:t>Midterm I</a:t>
            </a:r>
          </a:p>
        </p:txBody>
      </p:sp>
      <p:sp>
        <p:nvSpPr>
          <p:cNvPr id="75" name="Chapters 13 &amp; 14 (Pt. 1 &amp; 2)…"/>
          <p:cNvSpPr txBox="1"/>
          <p:nvPr>
            <p:ph type="body" idx="1"/>
          </p:nvPr>
        </p:nvSpPr>
        <p:spPr>
          <a:xfrm>
            <a:off x="300293" y="1645840"/>
            <a:ext cx="16654009" cy="11894345"/>
          </a:xfrm>
          <a:prstGeom prst="rect">
            <a:avLst/>
          </a:prstGeom>
        </p:spPr>
        <p:txBody>
          <a:bodyPr lIns="0" tIns="0" rIns="0" bIns="0"/>
          <a:lstStyle/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  <a:r>
              <a:t>Chapters 13 &amp; 14 (Pt. 1 &amp; 2)</a:t>
            </a:r>
          </a:p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  <a:r>
              <a:t>For this "face to face" class (01 &amp; H1):</a:t>
            </a:r>
          </a:p>
          <a:p>
            <a:pPr marL="276860" marR="81280" indent="-195579">
              <a:lnSpc>
                <a:spcPct val="100000"/>
              </a:lnSpc>
              <a:spcBef>
                <a:spcPts val="2600"/>
              </a:spcBef>
              <a:defRPr sz="6200"/>
            </a:pPr>
            <a:r>
              <a:t> </a:t>
            </a:r>
            <a:r>
              <a:rPr b="0" i="1"/>
              <a:t>Bring:</a:t>
            </a:r>
            <a:r>
              <a:rPr b="0"/>
              <a:t> </a:t>
            </a:r>
            <a:r>
              <a:t>calculator</a:t>
            </a:r>
            <a:r>
              <a:rPr b="0"/>
              <a:t>, </a:t>
            </a:r>
            <a:r>
              <a:rPr b="0"/>
              <a:t>pencil</a:t>
            </a:r>
            <a:r>
              <a:rPr b="0"/>
              <a:t>, "notes sheet" </a:t>
            </a:r>
            <a:r>
              <a:t>"Acid &amp; Base Titrations" lab</a:t>
            </a:r>
            <a:r>
              <a:rPr b="0"/>
              <a:t>, </a:t>
            </a:r>
            <a:r>
              <a:t>Exam Prep Worksheet I</a:t>
            </a:r>
            <a:endParaRPr b="0"/>
          </a:p>
          <a:p>
            <a:pPr marL="276860" marR="81280" indent="-195579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20 multiple choice questions, 5 short answer questions, ~2 hours in length</a:t>
            </a:r>
            <a:endParaRPr b="0"/>
          </a:p>
          <a:p>
            <a:pPr marL="276860" marR="81280" indent="-195579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Returned following lab period with "summary sheet"   </a:t>
            </a:r>
            <a:r>
              <a:rPr i="1"/>
              <a:t>Good luck with your studying!</a:t>
            </a:r>
            <a:endParaRPr i="1"/>
          </a:p>
          <a:p>
            <a:pPr marL="81280" marR="81280" indent="0">
              <a:lnSpc>
                <a:spcPct val="100000"/>
              </a:lnSpc>
              <a:spcBef>
                <a:spcPts val="2600"/>
              </a:spcBef>
              <a:buSzTx/>
              <a:buNone/>
              <a:defRPr sz="6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i="1"/>
              <a:t>Let's start the review!</a:t>
            </a:r>
          </a:p>
        </p:txBody>
      </p:sp>
      <p:sp>
        <p:nvSpPr>
          <p:cNvPr id="76" name="MAR"/>
          <p:cNvSpPr txBox="1"/>
          <p:nvPr/>
        </p:nvSpPr>
        <p:spPr>
          <a:xfrm>
            <a:off x="31512" y="13025973"/>
            <a:ext cx="1255049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marL="62010" marR="62010" defTabSz="1428750">
              <a:buClr>
                <a:srgbClr val="6420A4"/>
              </a:buClr>
              <a:buFont typeface="Times Roman"/>
              <a:defRPr b="1" i="1" sz="3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pic>
        <p:nvPicPr>
          <p:cNvPr id="77" name="scantron picture" descr="scantron pict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56002" y="8762918"/>
            <a:ext cx="7569013" cy="4998406"/>
          </a:xfrm>
          <a:prstGeom prst="rect">
            <a:avLst/>
          </a:prstGeom>
          <a:ln w="12700"/>
        </p:spPr>
      </p:pic>
      <p:pic>
        <p:nvPicPr>
          <p:cNvPr id="78" name="Exams picture" descr="Exams 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035460" y="0"/>
            <a:ext cx="7410095" cy="4116719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What is the pH of a buffer that is composed of 0.20 M NH4Cl and 0.50 M NH3? (Ka for NH4+ = 5.6 x 10-10)"/>
          <p:cNvSpPr txBox="1"/>
          <p:nvPr>
            <p:ph type="title"/>
          </p:nvPr>
        </p:nvSpPr>
        <p:spPr>
          <a:xfrm>
            <a:off x="3958828" y="241300"/>
            <a:ext cx="16466344" cy="6159500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What is the pH of a buffer that is composed of 0.20 M NH</a:t>
            </a:r>
            <a:r>
              <a:rPr baseline="-16133" sz="6000"/>
              <a:t>4</a:t>
            </a:r>
            <a:r>
              <a:rPr sz="6000"/>
              <a:t>Cl and 0.50 M NH</a:t>
            </a:r>
            <a:r>
              <a:rPr baseline="-16133" sz="6000"/>
              <a:t>3</a:t>
            </a:r>
            <a:r>
              <a:rPr sz="6000"/>
              <a:t>? (K</a:t>
            </a:r>
            <a:r>
              <a:rPr baseline="-16133" sz="6000"/>
              <a:t>a</a:t>
            </a:r>
            <a:r>
              <a:rPr sz="6000"/>
              <a:t> for NH</a:t>
            </a:r>
            <a:r>
              <a:rPr baseline="-16133" sz="6000"/>
              <a:t>4</a:t>
            </a:r>
            <a:r>
              <a:rPr baseline="25599" sz="6000"/>
              <a:t>+</a:t>
            </a:r>
            <a:r>
              <a:rPr sz="6000"/>
              <a:t> = 5.6 x 10</a:t>
            </a:r>
            <a:r>
              <a:rPr baseline="30933" sz="6000"/>
              <a:t>-10</a:t>
            </a:r>
            <a:r>
              <a:rPr sz="6000"/>
              <a:t>)</a:t>
            </a:r>
          </a:p>
        </p:txBody>
      </p:sp>
      <p:sp>
        <p:nvSpPr>
          <p:cNvPr id="194" name="4.75…"/>
          <p:cNvSpPr txBox="1"/>
          <p:nvPr>
            <p:ph type="body" sz="quarter" idx="1"/>
          </p:nvPr>
        </p:nvSpPr>
        <p:spPr>
          <a:xfrm>
            <a:off x="3958828" y="6393656"/>
            <a:ext cx="8233172" cy="7322344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4.75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5.65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7.00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9.25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9.65</a:t>
            </a:r>
          </a:p>
        </p:txBody>
      </p:sp>
      <p:sp>
        <p:nvSpPr>
          <p:cNvPr id="195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96" name="Answer = E: 9.65…"/>
          <p:cNvSpPr txBox="1"/>
          <p:nvPr/>
        </p:nvSpPr>
        <p:spPr>
          <a:xfrm>
            <a:off x="12180157" y="14733984"/>
            <a:ext cx="10733485" cy="86598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</a:t>
            </a:r>
            <a:r>
              <a:t>: 9.65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Use H-H equation: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([NH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]/[NH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])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= - log 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= - log (5.6 x 10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-10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 = 9.25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([NH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]/[NH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]) 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9.25 + log [(0.50 M)/(0.20 M)]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9.25 + (+0.40)</a:t>
            </a:r>
          </a:p>
          <a:p>
            <a:pPr marL="63500" marR="63500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   </a:t>
            </a:r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pH = 9.65</a:t>
            </a:r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More NH</a:t>
            </a:r>
            <a:r>
              <a:rPr baseline="-5999"/>
              <a:t>3</a:t>
            </a:r>
            <a:r>
              <a:t> than previous problem, </a:t>
            </a:r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pH is raised (more base)</a:t>
            </a:r>
          </a:p>
        </p:txBody>
      </p:sp>
      <p:sp>
        <p:nvSpPr>
          <p:cNvPr id="197" name="Enter your response on…"/>
          <p:cNvSpPr txBox="1"/>
          <p:nvPr/>
        </p:nvSpPr>
        <p:spPr>
          <a:xfrm>
            <a:off x="3637551" y="15305484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49698 -0.263021" origin="layout" pathEditMode="relative">
                                      <p:cBhvr>
                                        <p:cTn id="6" dur="7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71046 -0.729167" origin="layout" pathEditMode="relative">
                                      <p:cBhvr>
                                        <p:cTn id="1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What volume of 0.10 M sodium acetate must be added to 100. mL of 0.10 M acetic acid (Ka = 1.8 x 10-5) to have a pH of 4.00?"/>
          <p:cNvSpPr txBox="1"/>
          <p:nvPr>
            <p:ph type="title"/>
          </p:nvPr>
        </p:nvSpPr>
        <p:spPr>
          <a:xfrm>
            <a:off x="3423046" y="-533004"/>
            <a:ext cx="16609220" cy="5178426"/>
          </a:xfrm>
          <a:prstGeom prst="rect">
            <a:avLst/>
          </a:prstGeom>
        </p:spPr>
        <p:txBody>
          <a:bodyPr/>
          <a:lstStyle/>
          <a:p>
            <a:pPr>
              <a:defRPr sz="60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What volume of 0.10 M sodium acetate must be added to 100. mL of 0.10 M acetic acid (K</a:t>
            </a:r>
            <a:r>
              <a:rPr baseline="-5999"/>
              <a:t>a</a:t>
            </a:r>
            <a:r>
              <a:t> = 1.8 x 10</a:t>
            </a:r>
            <a:r>
              <a:rPr baseline="31999"/>
              <a:t>-5</a:t>
            </a:r>
            <a:r>
              <a:t>) to have a pH of 4.00?</a:t>
            </a:r>
          </a:p>
        </p:txBody>
      </p:sp>
      <p:sp>
        <p:nvSpPr>
          <p:cNvPr id="200" name="100. mL…"/>
          <p:cNvSpPr txBox="1"/>
          <p:nvPr>
            <p:ph type="body" sz="quarter" idx="1"/>
          </p:nvPr>
        </p:nvSpPr>
        <p:spPr>
          <a:xfrm>
            <a:off x="3958828" y="5699125"/>
            <a:ext cx="8233172" cy="8016875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100. mL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50. mL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36 mL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18 mL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9.0 mL</a:t>
            </a:r>
          </a:p>
        </p:txBody>
      </p:sp>
      <p:sp>
        <p:nvSpPr>
          <p:cNvPr id="201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202" name="Answer = D: 18 mL…"/>
          <p:cNvSpPr txBox="1"/>
          <p:nvPr/>
        </p:nvSpPr>
        <p:spPr>
          <a:xfrm>
            <a:off x="12198016" y="14376796"/>
            <a:ext cx="10840642" cy="104886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</a:t>
            </a:r>
            <a:r>
              <a:t>: 18 mL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Use H-H equation: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(acetate/acetic acid)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= - log 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= - log (1.8 x 10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-5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 = 4.74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"acetate" </a:t>
            </a:r>
            <a:r>
              <a:t>= mol acetate =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0.10 M * V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ace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"acetic acid" </a:t>
            </a:r>
            <a:r>
              <a:t>= mol HOAc =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0.100 L * 0.10 M 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"acetic acid" = 0.010 mol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(acetate/acetic acid)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4.00 = 4.74 + log [(0.10 M * V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ace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)/0.010]</a:t>
            </a:r>
          </a:p>
          <a:p>
            <a:pPr marL="63500" marR="63500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   10</a:t>
            </a:r>
            <a:r>
              <a:rPr baseline="31999"/>
              <a:t>-.74</a:t>
            </a:r>
            <a:r>
              <a:t> = 0.182 = [(0.10 M * V</a:t>
            </a:r>
            <a:r>
              <a:rPr baseline="-5999"/>
              <a:t>ace</a:t>
            </a:r>
            <a:r>
              <a:t>)/0.010]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solve for V</a:t>
            </a:r>
            <a:r>
              <a:rPr baseline="-5999"/>
              <a:t>ace 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V</a:t>
            </a:r>
            <a:r>
              <a:rPr baseline="-5999"/>
              <a:t>ace</a:t>
            </a:r>
            <a:r>
              <a:t> = 0.182 * 0.010 / 0.10 M = 0.0182 L </a:t>
            </a:r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V</a:t>
            </a:r>
            <a:r>
              <a:rPr baseline="-5999"/>
              <a:t>ace</a:t>
            </a:r>
            <a:r>
              <a:t> = 18 mL</a:t>
            </a:r>
          </a:p>
        </p:txBody>
      </p:sp>
      <p:sp>
        <p:nvSpPr>
          <p:cNvPr id="203" name="Enter your response on…"/>
          <p:cNvSpPr txBox="1"/>
          <p:nvPr/>
        </p:nvSpPr>
        <p:spPr>
          <a:xfrm>
            <a:off x="3583973" y="14930437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5528 -0.236979" origin="layout" pathEditMode="relative">
                                      <p:cBhvr>
                                        <p:cTn id="6" dur="7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83498 -0.809896" origin="layout" pathEditMode="relative">
                                      <p:cBhvr>
                                        <p:cTn id="1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titration graph picture" descr="titration graph pict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59087" y="878746"/>
            <a:ext cx="12359672" cy="8378557"/>
          </a:xfrm>
          <a:prstGeom prst="rect">
            <a:avLst/>
          </a:prstGeom>
          <a:ln w="12700"/>
        </p:spPr>
      </p:pic>
      <p:sp>
        <p:nvSpPr>
          <p:cNvPr id="206" name="What type of titration does the graph below represent?"/>
          <p:cNvSpPr txBox="1"/>
          <p:nvPr>
            <p:ph type="title"/>
          </p:nvPr>
        </p:nvSpPr>
        <p:spPr>
          <a:xfrm>
            <a:off x="3958828" y="-267891"/>
            <a:ext cx="16466344" cy="2257426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lvl1pPr>
          </a:lstStyle>
          <a:p>
            <a:pPr/>
            <a:r>
              <a:t>What type of titration does the graph below represent?</a:t>
            </a:r>
          </a:p>
        </p:txBody>
      </p:sp>
      <p:sp>
        <p:nvSpPr>
          <p:cNvPr id="207" name="strong acid + strong base…"/>
          <p:cNvSpPr txBox="1"/>
          <p:nvPr>
            <p:ph type="body" sz="quarter" idx="1"/>
          </p:nvPr>
        </p:nvSpPr>
        <p:spPr>
          <a:xfrm>
            <a:off x="3369468" y="1992213"/>
            <a:ext cx="10211936" cy="5339954"/>
          </a:xfrm>
          <a:prstGeom prst="rect">
            <a:avLst/>
          </a:prstGeom>
        </p:spPr>
        <p:txBody>
          <a:bodyPr/>
          <a:lstStyle/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strong acid + strong base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strong base + strong acid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weak acid + strong base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weak base + strong acid</a:t>
            </a:r>
          </a:p>
          <a:p>
            <a:pPr marL="894080" indent="-853440">
              <a:buClr>
                <a:srgbClr val="000000"/>
              </a:buClr>
              <a:buFont typeface="Arial"/>
              <a:defRPr sz="5600"/>
            </a:pPr>
            <a:r>
              <a:t>weak base + weak acid</a:t>
            </a:r>
          </a:p>
        </p:txBody>
      </p:sp>
      <p:sp>
        <p:nvSpPr>
          <p:cNvPr id="208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209" name="Answer = D: weak base + strong acid…"/>
          <p:cNvSpPr txBox="1"/>
          <p:nvPr/>
        </p:nvSpPr>
        <p:spPr>
          <a:xfrm>
            <a:off x="12376610" y="14180343"/>
            <a:ext cx="10733485" cy="50022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</a:t>
            </a:r>
            <a:r>
              <a:t>: weak base + strong acid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starts basic (&gt; 7),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but equivalence point &lt; 7,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must be a weak base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Ending pH very acidic, strong acid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</p:txBody>
      </p:sp>
      <p:sp>
        <p:nvSpPr>
          <p:cNvPr id="210" name="Enter your response on…"/>
          <p:cNvSpPr txBox="1"/>
          <p:nvPr/>
        </p:nvSpPr>
        <p:spPr>
          <a:xfrm>
            <a:off x="3726848" y="14662546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  <p:sp>
        <p:nvSpPr>
          <p:cNvPr id="211" name="pH scale: from 0 to 14…"/>
          <p:cNvSpPr txBox="1"/>
          <p:nvPr/>
        </p:nvSpPr>
        <p:spPr>
          <a:xfrm>
            <a:off x="8585206" y="7530901"/>
            <a:ext cx="5644754" cy="1108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algn="ctr">
              <a:defRPr i="1" sz="3200"/>
            </a:pPr>
            <a:r>
              <a:t>pH scale: from 0 to 14    </a:t>
            </a:r>
          </a:p>
          <a:p>
            <a:pPr algn="ctr">
              <a:defRPr i="1" sz="3200"/>
            </a:pPr>
            <a:r>
              <a:t>Volume scale: from 0 to 40 mL</a:t>
            </a:r>
          </a:p>
        </p:txBody>
      </p:sp>
      <p:grpSp>
        <p:nvGrpSpPr>
          <p:cNvPr id="214" name="Group"/>
          <p:cNvGrpSpPr/>
          <p:nvPr/>
        </p:nvGrpSpPr>
        <p:grpSpPr>
          <a:xfrm>
            <a:off x="25123756" y="9147811"/>
            <a:ext cx="2873533" cy="1697155"/>
            <a:chOff x="0" y="6945"/>
            <a:chExt cx="2873531" cy="1697153"/>
          </a:xfrm>
        </p:grpSpPr>
        <p:sp>
          <p:nvSpPr>
            <p:cNvPr id="212" name="O"/>
            <p:cNvSpPr txBox="1"/>
            <p:nvPr/>
          </p:nvSpPr>
          <p:spPr>
            <a:xfrm>
              <a:off x="0" y="6945"/>
              <a:ext cx="689013" cy="968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71437" tIns="71437" rIns="71437" bIns="71437" numCol="1" anchor="ctr">
              <a:spAutoFit/>
            </a:bodyPr>
            <a:lstStyle>
              <a:lvl1pPr>
                <a:defRPr b="1" sz="5400">
                  <a:solidFill>
                    <a:srgbClr val="FF2600"/>
                  </a:solidFill>
                </a:defRPr>
              </a:lvl1pPr>
            </a:lstStyle>
            <a:p>
              <a:pPr/>
              <a:r>
                <a:t>O</a:t>
              </a:r>
            </a:p>
          </p:txBody>
        </p:sp>
        <p:sp>
          <p:nvSpPr>
            <p:cNvPr id="213" name="Line"/>
            <p:cNvSpPr/>
            <p:nvPr/>
          </p:nvSpPr>
          <p:spPr>
            <a:xfrm flipH="1" flipV="1">
              <a:off x="574495" y="741163"/>
              <a:ext cx="2299038" cy="962937"/>
            </a:xfrm>
            <a:prstGeom prst="line">
              <a:avLst/>
            </a:prstGeom>
            <a:noFill/>
            <a:ln w="63500" cap="flat">
              <a:solidFill>
                <a:srgbClr val="FF26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marL="81280" marR="81280" defTabSz="1821656">
                <a:defRPr sz="3200">
                  <a:uFill>
                    <a:solidFill>
                      <a:srgbClr val="000000"/>
                    </a:solidFill>
                  </a:uFill>
                  <a:latin typeface="+mn-lt"/>
                  <a:ea typeface="+mn-ea"/>
                  <a:cs typeface="+mn-cs"/>
                  <a:sym typeface="Arial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7725 -0.174479" origin="layout" pathEditMode="relative">
                                      <p:cBhvr>
                                        <p:cTn id="6" dur="7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12062 -0.382369" origin="layout" pathEditMode="relative">
                                      <p:cBhvr>
                                        <p:cTn id="13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after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20768 -0.305382" origin="layout" pathEditMode="relative">
                                      <p:cBhvr>
                                        <p:cTn id="16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You mix 15.0 mL of 0.400 M HCl with 15.0 mL of 0.400 M NH3. What is the pH of the resulting solution? (Kb = 1.8 x 10-5)"/>
          <p:cNvSpPr txBox="1"/>
          <p:nvPr>
            <p:ph type="title"/>
          </p:nvPr>
        </p:nvSpPr>
        <p:spPr>
          <a:xfrm>
            <a:off x="3958828" y="4365"/>
            <a:ext cx="16466344" cy="4711702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You mix 15.0 mL of 0.400 M HCl with 15.0 mL of 0.400 M NH</a:t>
            </a:r>
            <a:r>
              <a:rPr baseline="-16133" sz="6000"/>
              <a:t>3</a:t>
            </a:r>
            <a:r>
              <a:rPr sz="6000"/>
              <a:t>. What is the pH of the resulting solution? (K</a:t>
            </a:r>
            <a:r>
              <a:rPr baseline="-5999" sz="6000"/>
              <a:t>b</a:t>
            </a:r>
            <a:r>
              <a:rPr sz="6000"/>
              <a:t> = 1.8 x 10</a:t>
            </a:r>
            <a:r>
              <a:rPr baseline="31999" sz="6000"/>
              <a:t>-5</a:t>
            </a:r>
            <a:r>
              <a:rPr sz="6000"/>
              <a:t>)</a:t>
            </a:r>
          </a:p>
        </p:txBody>
      </p:sp>
      <p:sp>
        <p:nvSpPr>
          <p:cNvPr id="217" name="11.43…"/>
          <p:cNvSpPr txBox="1"/>
          <p:nvPr>
            <p:ph type="body" sz="quarter" idx="1"/>
          </p:nvPr>
        </p:nvSpPr>
        <p:spPr>
          <a:xfrm>
            <a:off x="3958828" y="4733925"/>
            <a:ext cx="8233172" cy="6924676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11.43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9.26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7.00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5.54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4.98</a:t>
            </a:r>
          </a:p>
        </p:txBody>
      </p:sp>
      <p:sp>
        <p:nvSpPr>
          <p:cNvPr id="218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219" name="Answer = E: 4.98…"/>
          <p:cNvSpPr txBox="1"/>
          <p:nvPr/>
        </p:nvSpPr>
        <p:spPr>
          <a:xfrm>
            <a:off x="9751282" y="14251781"/>
            <a:ext cx="13608845" cy="92694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</a:t>
            </a:r>
            <a:r>
              <a:t>: 4.98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Find moles</a:t>
            </a:r>
            <a:r>
              <a:rPr>
                <a:solidFill>
                  <a:srgbClr val="11053B"/>
                </a:solidFill>
              </a:rPr>
              <a:t> of SA and WB to discover titration region (and equation)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0.400 M * 0.0150 L =  0.00600 mol SA (HCl)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0.400 M * 0.015 L = 0.00600 mol WB (NH</a:t>
            </a:r>
            <a:r>
              <a:rPr baseline="-5999">
                <a:solidFill>
                  <a:srgbClr val="11053B"/>
                </a:solidFill>
              </a:rPr>
              <a:t>3</a:t>
            </a:r>
            <a:r>
              <a:rPr>
                <a:solidFill>
                  <a:srgbClr val="11053B"/>
                </a:solidFill>
              </a:rPr>
              <a:t>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Since mol WB = mol SA, this is the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equivalence</a:t>
            </a:r>
            <a:r>
              <a:rPr>
                <a:solidFill>
                  <a:srgbClr val="11053B"/>
                </a:solidFill>
              </a:rPr>
              <a:t> region, and pH should be &lt; 7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- log [(K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/K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)(n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/(V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+V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))]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0.5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- log [(10</a:t>
            </a:r>
            <a:r>
              <a:rPr baseline="31999">
                <a:solidFill>
                  <a:srgbClr val="11053B"/>
                </a:solidFill>
              </a:rPr>
              <a:t>-14</a:t>
            </a:r>
            <a:r>
              <a:rPr>
                <a:solidFill>
                  <a:srgbClr val="11053B"/>
                </a:solidFill>
              </a:rPr>
              <a:t>/1.8E-5)(0.00600/(0.0150+0.0150))]</a:t>
            </a:r>
            <a:r>
              <a:rPr baseline="31999">
                <a:solidFill>
                  <a:srgbClr val="11053B"/>
                </a:solidFill>
              </a:rPr>
              <a:t>0.5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- log [(5.556E-10)(0.200M))]</a:t>
            </a:r>
            <a:r>
              <a:rPr baseline="31999">
                <a:solidFill>
                  <a:srgbClr val="11053B"/>
                </a:solidFill>
              </a:rPr>
              <a:t>0.5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pH = 4.98</a:t>
            </a:r>
          </a:p>
        </p:txBody>
      </p:sp>
      <p:sp>
        <p:nvSpPr>
          <p:cNvPr id="220" name="Enter your response on…"/>
          <p:cNvSpPr txBox="1"/>
          <p:nvPr/>
        </p:nvSpPr>
        <p:spPr>
          <a:xfrm>
            <a:off x="3601832" y="14108906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6993 -0.167969" origin="layout" pathEditMode="relative">
                                      <p:cBhvr>
                                        <p:cTn id="6" dur="75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98878 -0.744792" origin="layout" pathEditMode="relative">
                                      <p:cBhvr>
                                        <p:cTn id="1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0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0.40 g of NaOH (MM = 40. g/mol) are mixed with 100 mL of 0.10 M acetic acid. What is the pH of the resulting solution? (Ka = 1.8 x 10-5)"/>
          <p:cNvSpPr txBox="1"/>
          <p:nvPr>
            <p:ph type="title"/>
          </p:nvPr>
        </p:nvSpPr>
        <p:spPr>
          <a:xfrm>
            <a:off x="3440906" y="208756"/>
            <a:ext cx="17305735" cy="4714876"/>
          </a:xfrm>
          <a:prstGeom prst="rect">
            <a:avLst/>
          </a:prstGeom>
        </p:spPr>
        <p:txBody>
          <a:bodyPr/>
          <a:lstStyle/>
          <a:p>
            <a:pPr>
              <a:defRPr sz="60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t>0.40 g of NaOH (MM = 40. g/mol) are mixed with 100 mL of 0.10 M acetic acid. What is the pH of the resulting solution? (K</a:t>
            </a:r>
            <a:r>
              <a:rPr baseline="-5999"/>
              <a:t>a</a:t>
            </a:r>
            <a:r>
              <a:t> = 1.8 x 10</a:t>
            </a:r>
            <a:r>
              <a:rPr baseline="31999"/>
              <a:t>-5</a:t>
            </a:r>
            <a:r>
              <a:t>)</a:t>
            </a:r>
          </a:p>
        </p:txBody>
      </p:sp>
      <p:sp>
        <p:nvSpPr>
          <p:cNvPr id="223" name="1.00…"/>
          <p:cNvSpPr txBox="1"/>
          <p:nvPr>
            <p:ph type="body" sz="quarter" idx="1"/>
          </p:nvPr>
        </p:nvSpPr>
        <p:spPr>
          <a:xfrm>
            <a:off x="3958828" y="4886325"/>
            <a:ext cx="8233172" cy="6924675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1.00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2.87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7.00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8.87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13.00</a:t>
            </a:r>
          </a:p>
        </p:txBody>
      </p:sp>
      <p:sp>
        <p:nvSpPr>
          <p:cNvPr id="224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225" name="Answer = D: 8.87…"/>
          <p:cNvSpPr txBox="1"/>
          <p:nvPr/>
        </p:nvSpPr>
        <p:spPr>
          <a:xfrm>
            <a:off x="9822719" y="14055328"/>
            <a:ext cx="13608845" cy="9269426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</a:t>
            </a:r>
            <a:r>
              <a:t>: 8.87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Find moles</a:t>
            </a:r>
            <a:r>
              <a:rPr>
                <a:solidFill>
                  <a:srgbClr val="11053B"/>
                </a:solidFill>
              </a:rPr>
              <a:t> of WA and SB to discover titration region (and equation)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0.10 M * 0.100 L =  0.010 mol WA (HOAc)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0.40 g / 40. g/mol = 0.010 mol SB (NaOH)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Since mol SB = mol WA, this is the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equivalence</a:t>
            </a:r>
            <a:r>
              <a:rPr>
                <a:solidFill>
                  <a:srgbClr val="11053B"/>
                </a:solidFill>
              </a:rPr>
              <a:t> region, and pH should be &gt; 7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14 + log [(K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/K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)(n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/(V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+V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))]</a:t>
            </a:r>
            <a:r>
              <a:rPr baseline="31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0.5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14 + log [(10</a:t>
            </a:r>
            <a:r>
              <a:rPr baseline="31999">
                <a:solidFill>
                  <a:srgbClr val="11053B"/>
                </a:solidFill>
              </a:rPr>
              <a:t>-14</a:t>
            </a:r>
            <a:r>
              <a:rPr>
                <a:solidFill>
                  <a:srgbClr val="11053B"/>
                </a:solidFill>
              </a:rPr>
              <a:t>/1.8E-5)(0.010/0.100)]</a:t>
            </a:r>
            <a:r>
              <a:rPr baseline="31999">
                <a:solidFill>
                  <a:srgbClr val="11053B"/>
                </a:solidFill>
              </a:rPr>
              <a:t>0.5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14 + log [(5.556E-10)(0.10M))]</a:t>
            </a:r>
            <a:r>
              <a:rPr baseline="31999">
                <a:solidFill>
                  <a:srgbClr val="11053B"/>
                </a:solidFill>
              </a:rPr>
              <a:t>0.5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pH = 8.87</a:t>
            </a:r>
          </a:p>
        </p:txBody>
      </p:sp>
      <p:sp>
        <p:nvSpPr>
          <p:cNvPr id="226" name="Enter your response on…"/>
          <p:cNvSpPr txBox="1"/>
          <p:nvPr/>
        </p:nvSpPr>
        <p:spPr>
          <a:xfrm>
            <a:off x="3655410" y="14162484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6993 -0.167969" origin="layout" pathEditMode="relative">
                                      <p:cBhvr>
                                        <p:cTn id="6" dur="7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00343 -0.720052" origin="layout" pathEditMode="relative">
                                      <p:cBhvr>
                                        <p:cTn id="1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What is the pH of the solution when 50. mL of 0.10 M HCl and 100. mL of 0.10 M NaCN are mixed?  Ka(HCN) = 4.0 x 10-10"/>
          <p:cNvSpPr txBox="1"/>
          <p:nvPr>
            <p:ph type="title"/>
          </p:nvPr>
        </p:nvSpPr>
        <p:spPr>
          <a:xfrm>
            <a:off x="3780234" y="-70247"/>
            <a:ext cx="16466345" cy="48133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What is the pH of the solution when 50. mL of 0.10 M HCl and 100. mL of 0.10 M NaCN are mixed?  K</a:t>
            </a:r>
            <a:r>
              <a:rPr baseline="-16133" sz="6000"/>
              <a:t>a</a:t>
            </a:r>
            <a:r>
              <a:rPr sz="6000"/>
              <a:t>(HCN) = 4.0 x 10</a:t>
            </a:r>
            <a:r>
              <a:rPr baseline="30933" sz="6000"/>
              <a:t>-10</a:t>
            </a:r>
          </a:p>
        </p:txBody>
      </p:sp>
      <p:sp>
        <p:nvSpPr>
          <p:cNvPr id="229" name="8.65…"/>
          <p:cNvSpPr txBox="1"/>
          <p:nvPr>
            <p:ph type="body" sz="quarter" idx="1"/>
          </p:nvPr>
        </p:nvSpPr>
        <p:spPr>
          <a:xfrm>
            <a:off x="3958828" y="5546725"/>
            <a:ext cx="8233172" cy="8093077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 8.65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8.80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5.20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5.35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9.40</a:t>
            </a:r>
          </a:p>
        </p:txBody>
      </p:sp>
      <p:sp>
        <p:nvSpPr>
          <p:cNvPr id="230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231" name="What is the pH of the solution when 50. mL of 0.10 M HCl and 100. mL of 0.10 M NaCN are mixed?  Ka(HCN) = 4.0 x 10-10…"/>
          <p:cNvSpPr txBox="1"/>
          <p:nvPr/>
        </p:nvSpPr>
        <p:spPr>
          <a:xfrm>
            <a:off x="10048909" y="14198203"/>
            <a:ext cx="18555892" cy="12322969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81280" marR="81280" defTabSz="1821656">
              <a:defRPr i="1" sz="3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What is the pH of the solution when 50. mL of 0.10 M HCl and 100. mL of 0.10 M NaCN are mixed?  K</a:t>
            </a:r>
            <a:r>
              <a:rPr baseline="-21999"/>
              <a:t>a</a:t>
            </a:r>
            <a:r>
              <a:t>(HCN) = 4.0 x 10</a:t>
            </a:r>
            <a:r>
              <a:rPr baseline="30315"/>
              <a:t>-10</a:t>
            </a: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E</a:t>
            </a:r>
            <a:r>
              <a:t>: 9.40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Find moles</a:t>
            </a:r>
            <a:r>
              <a:rPr>
                <a:solidFill>
                  <a:srgbClr val="11053B"/>
                </a:solidFill>
              </a:rPr>
              <a:t> of SA and WB to discover titration region (and equation)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0.10 M * 0.0050 L =  0.0050 mol SA (HCl)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0.100 M * 0.10 L = 0.010 mol WB (NaCN)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Since mol WB &gt; mol SA,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this is the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pre-equivalence</a:t>
            </a:r>
            <a:r>
              <a:rPr>
                <a:solidFill>
                  <a:srgbClr val="11053B"/>
                </a:solidFill>
              </a:rPr>
              <a:t> region, but...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notice: mol HCl = 0.5*mol WB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this is the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half-equivalence</a:t>
            </a:r>
            <a:r>
              <a:rPr>
                <a:solidFill>
                  <a:srgbClr val="11053B"/>
                </a:solidFill>
              </a:rPr>
              <a:t> region, and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pK</a:t>
            </a:r>
            <a:r>
              <a:rPr baseline="-5999">
                <a:solidFill>
                  <a:srgbClr val="11053B"/>
                </a:solidFill>
              </a:rPr>
              <a:t>a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pK</a:t>
            </a:r>
            <a:r>
              <a:rPr baseline="-5999">
                <a:solidFill>
                  <a:srgbClr val="11053B"/>
                </a:solidFill>
              </a:rPr>
              <a:t>a</a:t>
            </a:r>
            <a:r>
              <a:rPr>
                <a:solidFill>
                  <a:srgbClr val="11053B"/>
                </a:solidFill>
              </a:rPr>
              <a:t> = - log (4.0 x 10</a:t>
            </a:r>
            <a:r>
              <a:rPr baseline="31999">
                <a:solidFill>
                  <a:srgbClr val="11053B"/>
                </a:solidFill>
              </a:rPr>
              <a:t>-10</a:t>
            </a:r>
            <a:r>
              <a:rPr>
                <a:solidFill>
                  <a:srgbClr val="11053B"/>
                </a:solidFill>
              </a:rPr>
              <a:t>)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9.40 = pH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for buffers, this is a buffer system!</a:t>
            </a:r>
          </a:p>
        </p:txBody>
      </p:sp>
      <p:sp>
        <p:nvSpPr>
          <p:cNvPr id="232" name="Enter your response on…"/>
          <p:cNvSpPr txBox="1"/>
          <p:nvPr/>
        </p:nvSpPr>
        <p:spPr>
          <a:xfrm>
            <a:off x="3708988" y="14733984"/>
            <a:ext cx="5436313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6993 -0.167969" origin="layout" pathEditMode="relative">
                                      <p:cBhvr>
                                        <p:cTn id="6" dur="75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287111 -0.957031" origin="layout" pathEditMode="relative">
                                      <p:cBhvr>
                                        <p:cTn id="1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2" grpId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Add 40. mL of 0.50 M NaOH to 50.0 mL of 1.00 M NH4Cl.  What is the pH of the resulting solution?  Kb(NH3) = 1.8 x 10-5"/>
          <p:cNvSpPr txBox="1"/>
          <p:nvPr>
            <p:ph type="title"/>
          </p:nvPr>
        </p:nvSpPr>
        <p:spPr>
          <a:xfrm>
            <a:off x="3958828" y="428625"/>
            <a:ext cx="16466344" cy="4508501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6000"/>
              <a:t>Add 40. mL of 0.50 M NaOH to 50.0 mL of 1.00 M NH</a:t>
            </a:r>
            <a:r>
              <a:rPr baseline="-16133" sz="6000"/>
              <a:t>4</a:t>
            </a:r>
            <a:r>
              <a:rPr sz="6000"/>
              <a:t>Cl.  What is the pH of the resulting solution?  K</a:t>
            </a:r>
            <a:r>
              <a:rPr baseline="-16133" sz="6000"/>
              <a:t>b</a:t>
            </a:r>
            <a:r>
              <a:rPr sz="6000"/>
              <a:t>(NH</a:t>
            </a:r>
            <a:r>
              <a:rPr baseline="-16133" sz="6000"/>
              <a:t>3</a:t>
            </a:r>
            <a:r>
              <a:rPr sz="6000"/>
              <a:t>) = 1.8 x 10</a:t>
            </a:r>
            <a:r>
              <a:rPr baseline="30933" sz="6000"/>
              <a:t>-5</a:t>
            </a:r>
          </a:p>
        </p:txBody>
      </p:sp>
      <p:sp>
        <p:nvSpPr>
          <p:cNvPr id="235" name="4.56…"/>
          <p:cNvSpPr txBox="1"/>
          <p:nvPr>
            <p:ph type="body" sz="quarter" idx="1"/>
          </p:nvPr>
        </p:nvSpPr>
        <p:spPr>
          <a:xfrm>
            <a:off x="3958828" y="4937125"/>
            <a:ext cx="8233172" cy="8093077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 4.56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4.74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7.00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9.08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10.70</a:t>
            </a:r>
          </a:p>
        </p:txBody>
      </p:sp>
      <p:sp>
        <p:nvSpPr>
          <p:cNvPr id="236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237" name="Add 40. mL of 0.50 M NaOH to 50.0 mL of 1.00 M NH4Cl.  What is the pH of the resulting solution?  Kb(NH3) = 1.8 x 10-5…"/>
          <p:cNvSpPr txBox="1"/>
          <p:nvPr/>
        </p:nvSpPr>
        <p:spPr>
          <a:xfrm>
            <a:off x="8608282" y="14037468"/>
            <a:ext cx="15984141" cy="12433301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81280" marR="81280" defTabSz="1821656">
              <a:defRPr i="1" sz="38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Add 40. mL of 0.50 M NaOH to 50.0 mL of 1.00 M NH</a:t>
            </a:r>
            <a:r>
              <a:rPr baseline="-21999"/>
              <a:t>4</a:t>
            </a:r>
            <a:r>
              <a:t>Cl.  What is the pH of the resulting solution?  K</a:t>
            </a:r>
            <a:r>
              <a:rPr baseline="-21999"/>
              <a:t>b</a:t>
            </a:r>
            <a:r>
              <a:t>(NH</a:t>
            </a:r>
            <a:r>
              <a:rPr baseline="-21999"/>
              <a:t>3</a:t>
            </a:r>
            <a:r>
              <a:t>) = 1.8 x 10</a:t>
            </a:r>
            <a:r>
              <a:rPr baseline="30315"/>
              <a:t>-5</a:t>
            </a: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</a:t>
            </a:r>
            <a:r>
              <a:t>: 9.08</a:t>
            </a:r>
            <a:endParaRPr baseline="30666"/>
          </a:p>
          <a:p>
            <a:pPr marL="63500" marR="63500" algn="ctr" defTabSz="1428750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Find moles</a:t>
            </a:r>
            <a:r>
              <a:rPr>
                <a:solidFill>
                  <a:srgbClr val="11053B"/>
                </a:solidFill>
              </a:rPr>
              <a:t> of WA and SB to discover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titration region (and equation)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1.00 M * 0.0500 L =  0.0500 mol WA (NH</a:t>
            </a:r>
            <a:r>
              <a:rPr baseline="-5999">
                <a:solidFill>
                  <a:srgbClr val="11053B"/>
                </a:solidFill>
              </a:rPr>
              <a:t>4</a:t>
            </a:r>
            <a:r>
              <a:rPr baseline="31999">
                <a:solidFill>
                  <a:srgbClr val="11053B"/>
                </a:solidFill>
              </a:rPr>
              <a:t>+</a:t>
            </a:r>
            <a:r>
              <a:rPr>
                <a:solidFill>
                  <a:srgbClr val="11053B"/>
                </a:solidFill>
              </a:rPr>
              <a:t>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0.50 M * 0.0400 L = 0.020 mol SB (NaOH)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Since mol SB &lt; mol WA, this is the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pre-equivalence</a:t>
            </a:r>
            <a:r>
              <a:rPr>
                <a:solidFill>
                  <a:srgbClr val="11053B"/>
                </a:solidFill>
              </a:rPr>
              <a:t> region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[n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/(n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- 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)]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pK</a:t>
            </a:r>
            <a:r>
              <a:rPr baseline="-5999">
                <a:solidFill>
                  <a:srgbClr val="11053B"/>
                </a:solidFill>
              </a:rPr>
              <a:t>a</a:t>
            </a:r>
            <a:r>
              <a:rPr>
                <a:solidFill>
                  <a:srgbClr val="11053B"/>
                </a:solidFill>
              </a:rPr>
              <a:t> = 14 - pK</a:t>
            </a:r>
            <a:r>
              <a:rPr baseline="-5999">
                <a:solidFill>
                  <a:srgbClr val="11053B"/>
                </a:solidFill>
              </a:rPr>
              <a:t>b</a:t>
            </a:r>
            <a:r>
              <a:rPr>
                <a:solidFill>
                  <a:srgbClr val="11053B"/>
                </a:solidFill>
              </a:rPr>
              <a:t> = 14 - (-log 1.8E-5) 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pK</a:t>
            </a:r>
            <a:r>
              <a:rPr baseline="-5999">
                <a:solidFill>
                  <a:srgbClr val="11053B"/>
                </a:solidFill>
              </a:rPr>
              <a:t>a</a:t>
            </a:r>
            <a:r>
              <a:rPr>
                <a:solidFill>
                  <a:srgbClr val="11053B"/>
                </a:solidFill>
              </a:rPr>
              <a:t> </a:t>
            </a:r>
            <a:r>
              <a:rPr baseline="-5999">
                <a:solidFill>
                  <a:srgbClr val="11053B"/>
                </a:solidFill>
              </a:rPr>
              <a:t>=</a:t>
            </a:r>
            <a:r>
              <a:rPr>
                <a:solidFill>
                  <a:srgbClr val="11053B"/>
                </a:solidFill>
              </a:rPr>
              <a:t> 14 - 4.74 = 9.26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pH = pK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+ log [n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/(n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wa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 - n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sb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)]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9.26 + log (0.020 / (0.0500 - 0.020)]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9.26 + (-0.176)</a:t>
            </a:r>
            <a:endParaRPr>
              <a:solidFill>
                <a:srgbClr val="11053B"/>
              </a:solidFill>
            </a:endParaR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11053B"/>
                </a:solidFill>
              </a:rPr>
              <a:t>pH = 9.08</a:t>
            </a:r>
          </a:p>
        </p:txBody>
      </p:sp>
      <p:sp>
        <p:nvSpPr>
          <p:cNvPr id="238" name="Enter your response on…"/>
          <p:cNvSpPr txBox="1"/>
          <p:nvPr/>
        </p:nvSpPr>
        <p:spPr>
          <a:xfrm>
            <a:off x="3708988" y="14608968"/>
            <a:ext cx="5436313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428458 -0.184896" origin="layout" pathEditMode="relative">
                                      <p:cBhvr>
                                        <p:cTn id="6" dur="75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88966 -0.959635" origin="layout" pathEditMode="relative">
                                      <p:cBhvr>
                                        <p:cTn id="1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8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End of…"/>
          <p:cNvSpPr txBox="1"/>
          <p:nvPr>
            <p:ph type="title"/>
          </p:nvPr>
        </p:nvSpPr>
        <p:spPr>
          <a:xfrm>
            <a:off x="-3436144" y="-315913"/>
            <a:ext cx="14341079" cy="7411642"/>
          </a:xfrm>
          <a:prstGeom prst="rect">
            <a:avLst/>
          </a:prstGeom>
        </p:spPr>
        <p:txBody>
          <a:bodyPr/>
          <a:lstStyle/>
          <a:p>
            <a:pPr>
              <a:defRPr sz="7800">
                <a:solidFill>
                  <a:srgbClr val="F33126"/>
                </a:solidFill>
                <a:uFill>
                  <a:solidFill>
                    <a:srgbClr val="F33126"/>
                  </a:solidFill>
                </a:uFill>
              </a:defRPr>
            </a:pPr>
            <a:r>
              <a:t>End of </a:t>
            </a:r>
          </a:p>
          <a:p>
            <a:pPr>
              <a:defRPr sz="7800">
                <a:solidFill>
                  <a:srgbClr val="F33126"/>
                </a:solidFill>
                <a:uFill>
                  <a:solidFill>
                    <a:srgbClr val="F33126"/>
                  </a:solidFill>
                </a:uFill>
              </a:defRPr>
            </a:pPr>
            <a:r>
              <a:t>Review - </a:t>
            </a:r>
          </a:p>
          <a:p>
            <a:pPr>
              <a:defRPr i="1" sz="7800">
                <a:solidFill>
                  <a:srgbClr val="F33126"/>
                </a:solidFill>
                <a:uFill>
                  <a:solidFill>
                    <a:srgbClr val="F33126"/>
                  </a:solidFill>
                </a:uFill>
              </a:defRPr>
            </a:pPr>
            <a:r>
              <a:t>good luck</a:t>
            </a:r>
          </a:p>
          <a:p>
            <a:pPr>
              <a:defRPr i="1" sz="7800">
                <a:solidFill>
                  <a:srgbClr val="F33126"/>
                </a:solidFill>
                <a:uFill>
                  <a:solidFill>
                    <a:srgbClr val="F33126"/>
                  </a:solidFill>
                </a:uFill>
              </a:defRPr>
            </a:pPr>
            <a:r>
              <a:t>with your</a:t>
            </a:r>
          </a:p>
          <a:p>
            <a:pPr>
              <a:defRPr i="1" sz="7800">
                <a:solidFill>
                  <a:srgbClr val="F33126"/>
                </a:solidFill>
                <a:uFill>
                  <a:solidFill>
                    <a:srgbClr val="F33126"/>
                  </a:solidFill>
                </a:uFill>
              </a:defRPr>
            </a:pPr>
            <a:r>
              <a:t>studying!</a:t>
            </a:r>
          </a:p>
        </p:txBody>
      </p:sp>
      <p:sp>
        <p:nvSpPr>
          <p:cNvPr id="241" name="Need more practice?…"/>
          <p:cNvSpPr txBox="1"/>
          <p:nvPr>
            <p:ph type="body" sz="half" idx="1"/>
          </p:nvPr>
        </p:nvSpPr>
        <p:spPr>
          <a:xfrm>
            <a:off x="1667271" y="7488634"/>
            <a:ext cx="12376548" cy="5643563"/>
          </a:xfrm>
          <a:prstGeom prst="rect">
            <a:avLst/>
          </a:prstGeom>
        </p:spPr>
        <p:txBody>
          <a:bodyPr/>
          <a:lstStyle/>
          <a:p>
            <a:pPr marL="650874" indent="-571500">
              <a:buClr>
                <a:srgbClr val="000000"/>
              </a:buClr>
              <a:buSzTx/>
              <a:buFont typeface="Arial"/>
              <a:buNone/>
              <a:defRPr b="0" i="1"/>
            </a:pPr>
            <a:r>
              <a:t>Need more practice?</a:t>
            </a:r>
          </a:p>
          <a:p>
            <a:pPr marL="392906" indent="-392906">
              <a:buClr>
                <a:srgbClr val="000000"/>
              </a:buClr>
              <a:buFont typeface="Arial"/>
              <a:defRPr b="0" i="1"/>
            </a:pPr>
            <a:r>
              <a:t>Practice Problem Sets (online)</a:t>
            </a:r>
          </a:p>
          <a:p>
            <a:pPr marL="392906" indent="-392906">
              <a:buClr>
                <a:srgbClr val="000000"/>
              </a:buClr>
              <a:buFont typeface="Arial"/>
              <a:defRPr b="0" i="1"/>
            </a:pPr>
            <a:r>
              <a:t>Concept Guides (Companion and online)</a:t>
            </a:r>
          </a:p>
          <a:p>
            <a:pPr marL="392906" indent="-392906">
              <a:buClr>
                <a:srgbClr val="000000"/>
              </a:buClr>
              <a:buFont typeface="Arial"/>
              <a:defRPr b="0" i="1"/>
            </a:pPr>
            <a:r>
              <a:t>Chapter Guides (online)</a:t>
            </a:r>
          </a:p>
          <a:p>
            <a:pPr marL="392906" indent="-392906">
              <a:buClr>
                <a:srgbClr val="000000"/>
              </a:buClr>
              <a:buFont typeface="Arial"/>
              <a:defRPr b="0" i="1"/>
            </a:pPr>
            <a:r>
              <a:t>End of Chapter Problems in Textbook (every other question has answer at end)</a:t>
            </a:r>
          </a:p>
          <a:p>
            <a:pPr marL="0" indent="0">
              <a:buClr>
                <a:srgbClr val="000000"/>
              </a:buClr>
              <a:buSzTx/>
              <a:buFont typeface="Arial"/>
              <a:buNone/>
              <a:defRPr b="0" i="1"/>
            </a:pPr>
            <a:r>
              <a:t>Good luck with your studying!</a:t>
            </a:r>
          </a:p>
        </p:txBody>
      </p:sp>
      <p:sp>
        <p:nvSpPr>
          <p:cNvPr id="242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pic>
        <p:nvPicPr>
          <p:cNvPr id="243" name="titrating chemist picture" descr="titrating chemist pict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85531" y="8947546"/>
            <a:ext cx="3571876" cy="4643439"/>
          </a:xfrm>
          <a:prstGeom prst="rect">
            <a:avLst/>
          </a:prstGeom>
          <a:ln w="12700"/>
        </p:spPr>
      </p:pic>
      <p:pic>
        <p:nvPicPr>
          <p:cNvPr id="244" name="titration graph picture" descr="titration graph 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63187" y="334295"/>
            <a:ext cx="10947798" cy="7416674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Midterm I"/>
          <p:cNvSpPr txBox="1"/>
          <p:nvPr>
            <p:ph type="title"/>
          </p:nvPr>
        </p:nvSpPr>
        <p:spPr>
          <a:xfrm>
            <a:off x="-6054328" y="-101204"/>
            <a:ext cx="17377173" cy="1660923"/>
          </a:xfrm>
          <a:prstGeom prst="rect">
            <a:avLst/>
          </a:prstGeom>
        </p:spPr>
        <p:txBody>
          <a:bodyPr/>
          <a:lstStyle>
            <a:lvl1pPr>
              <a:defRPr sz="7800">
                <a:solidFill>
                  <a:srgbClr val="FF2734"/>
                </a:solidFill>
                <a:uFill>
                  <a:solidFill>
                    <a:srgbClr val="FF2734"/>
                  </a:solidFill>
                </a:uFill>
              </a:defRPr>
            </a:lvl1pPr>
          </a:lstStyle>
          <a:p>
            <a:pPr/>
            <a:r>
              <a:t>Midterm I</a:t>
            </a:r>
          </a:p>
        </p:txBody>
      </p:sp>
      <p:sp>
        <p:nvSpPr>
          <p:cNvPr id="81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82" name="Chapters 13 &amp; 14 (Pt. 1 &amp; 2)…"/>
          <p:cNvSpPr txBox="1"/>
          <p:nvPr>
            <p:ph type="body" idx="1"/>
          </p:nvPr>
        </p:nvSpPr>
        <p:spPr>
          <a:xfrm>
            <a:off x="516193" y="1645840"/>
            <a:ext cx="16891539" cy="11894345"/>
          </a:xfrm>
          <a:prstGeom prst="rect">
            <a:avLst/>
          </a:prstGeom>
        </p:spPr>
        <p:txBody>
          <a:bodyPr lIns="0" tIns="0" rIns="0" bIns="0"/>
          <a:lstStyle/>
          <a:p>
            <a:pPr lvl="1" marL="81280" marR="8128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  <a:r>
              <a:t>Chapters 13 &amp; 14 (Pt. 1 &amp; 2)            </a:t>
            </a:r>
          </a:p>
          <a:p>
            <a:pPr marL="276860" marR="81280" indent="-195579">
              <a:lnSpc>
                <a:spcPct val="100000"/>
              </a:lnSpc>
              <a:spcBef>
                <a:spcPts val="2600"/>
              </a:spcBef>
              <a:defRPr sz="6200"/>
            </a:pPr>
            <a:r>
              <a:t> </a:t>
            </a:r>
            <a:r>
              <a:rPr b="0" i="1"/>
              <a:t>Bring:</a:t>
            </a:r>
            <a:r>
              <a:rPr b="0"/>
              <a:t> </a:t>
            </a:r>
            <a:r>
              <a:t>calculator</a:t>
            </a:r>
            <a:r>
              <a:rPr b="0"/>
              <a:t>, </a:t>
            </a:r>
            <a:r>
              <a:t>pencil</a:t>
            </a:r>
            <a:r>
              <a:rPr b="0"/>
              <a:t>, </a:t>
            </a:r>
            <a:r>
              <a:t>scantron</a:t>
            </a:r>
            <a:r>
              <a:rPr b="0"/>
              <a:t> (50 questions / side, 100 questions total), </a:t>
            </a:r>
            <a:r>
              <a:t>"Acid &amp; Base Titrations" lab</a:t>
            </a:r>
            <a:r>
              <a:rPr b="0"/>
              <a:t>, </a:t>
            </a:r>
            <a:r>
              <a:t>Exam Prep I</a:t>
            </a:r>
            <a:endParaRPr b="0"/>
          </a:p>
          <a:p>
            <a:pPr marL="276860" marR="81280" indent="-195579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20 multiple choice questions, four short answer questions, ~2 hours in length</a:t>
            </a:r>
            <a:endParaRPr b="0"/>
          </a:p>
          <a:p>
            <a:pPr marL="276860" marR="81280" indent="-195579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Returned Friday with "summary sheet"</a:t>
            </a:r>
            <a:endParaRPr b="0" i="1"/>
          </a:p>
          <a:p>
            <a:pPr marL="81280" marR="81280" indent="0">
              <a:lnSpc>
                <a:spcPct val="100000"/>
              </a:lnSpc>
              <a:spcBef>
                <a:spcPts val="2600"/>
              </a:spcBef>
              <a:buSzTx/>
              <a:buNone/>
              <a:defRPr sz="6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i="1"/>
              <a:t>Good luck with your studying!</a:t>
            </a:r>
            <a:endParaRPr i="1"/>
          </a:p>
          <a:p>
            <a:pPr marL="81280" marR="81280" indent="0">
              <a:lnSpc>
                <a:spcPct val="100000"/>
              </a:lnSpc>
              <a:spcBef>
                <a:spcPts val="2600"/>
              </a:spcBef>
              <a:buSzTx/>
              <a:buNone/>
              <a:defRPr sz="6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i="1"/>
              <a:t>Let's start the review!</a:t>
            </a:r>
          </a:p>
        </p:txBody>
      </p:sp>
      <p:pic>
        <p:nvPicPr>
          <p:cNvPr id="83" name="scantron picture" descr="scantron pict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956002" y="8762918"/>
            <a:ext cx="7569013" cy="4998406"/>
          </a:xfrm>
          <a:prstGeom prst="rect">
            <a:avLst/>
          </a:prstGeom>
          <a:ln w="12700"/>
        </p:spPr>
      </p:pic>
      <p:pic>
        <p:nvPicPr>
          <p:cNvPr id="84" name="Exams picture" descr="Exams 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035460" y="0"/>
            <a:ext cx="7410095" cy="4116719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Midterm I"/>
          <p:cNvSpPr txBox="1"/>
          <p:nvPr>
            <p:ph type="title"/>
          </p:nvPr>
        </p:nvSpPr>
        <p:spPr>
          <a:xfrm>
            <a:off x="-6059091" y="0"/>
            <a:ext cx="17377173" cy="1660922"/>
          </a:xfrm>
          <a:prstGeom prst="rect">
            <a:avLst/>
          </a:prstGeom>
        </p:spPr>
        <p:txBody>
          <a:bodyPr/>
          <a:lstStyle>
            <a:lvl1pPr>
              <a:defRPr i="1" sz="7800">
                <a:solidFill>
                  <a:srgbClr val="FF2734"/>
                </a:solidFill>
                <a:uFill>
                  <a:solidFill>
                    <a:srgbClr val="FF2734"/>
                  </a:solidFill>
                </a:uFill>
              </a:defRPr>
            </a:lvl1pPr>
          </a:lstStyle>
          <a:p>
            <a:pPr/>
            <a:r>
              <a:t>Midterm I</a:t>
            </a:r>
          </a:p>
        </p:txBody>
      </p:sp>
      <p:sp>
        <p:nvSpPr>
          <p:cNvPr id="87" name="Chapters 13 &amp; 14…"/>
          <p:cNvSpPr txBox="1"/>
          <p:nvPr>
            <p:ph type="body" idx="1"/>
          </p:nvPr>
        </p:nvSpPr>
        <p:spPr>
          <a:xfrm>
            <a:off x="1388284" y="2049462"/>
            <a:ext cx="15091172" cy="11894345"/>
          </a:xfrm>
          <a:prstGeom prst="rect">
            <a:avLst/>
          </a:prstGeom>
        </p:spPr>
        <p:txBody>
          <a:bodyPr lIns="0" tIns="0" rIns="0" bIns="0"/>
          <a:lstStyle/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90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  <a:r>
              <a:t>Chapters 13 &amp; 14</a:t>
            </a:r>
          </a:p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</a:p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  <a:r>
              <a:rPr b="0">
                <a:solidFill>
                  <a:srgbClr val="000000"/>
                </a:solidFill>
              </a:rPr>
              <a:t>For this online exam:</a:t>
            </a:r>
            <a:endParaRPr b="0"/>
          </a:p>
          <a:p>
            <a:pPr marL="276860" marR="81280" indent="-195580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20 multiple choice questions, 3-4 short answer questions</a:t>
            </a:r>
            <a:endParaRPr b="0"/>
          </a:p>
          <a:p>
            <a:pPr marL="276860" marR="81280" indent="-195580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Released Wednesday night, due Friday at 9 AM via email</a:t>
            </a:r>
            <a:endParaRPr b="0"/>
          </a:p>
          <a:p>
            <a:pPr marL="276860" marR="81280" indent="-195580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Returned with "summary sheet" at end</a:t>
            </a:r>
            <a:endParaRPr b="0" i="1"/>
          </a:p>
          <a:p>
            <a:pPr marL="81280" marR="81280" indent="0">
              <a:lnSpc>
                <a:spcPct val="100000"/>
              </a:lnSpc>
              <a:spcBef>
                <a:spcPts val="2600"/>
              </a:spcBef>
              <a:buSzTx/>
              <a:buNone/>
              <a:defRPr sz="6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i="1"/>
              <a:t>Good luck with your studying!</a:t>
            </a:r>
            <a:endParaRPr i="1"/>
          </a:p>
          <a:p>
            <a:pPr marL="81280" marR="81280" indent="0">
              <a:lnSpc>
                <a:spcPct val="100000"/>
              </a:lnSpc>
              <a:spcBef>
                <a:spcPts val="2600"/>
              </a:spcBef>
              <a:buSzTx/>
              <a:buNone/>
              <a:defRPr sz="6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i="1"/>
              <a:t>Let's start the review!</a:t>
            </a:r>
          </a:p>
        </p:txBody>
      </p:sp>
      <p:sp>
        <p:nvSpPr>
          <p:cNvPr id="88" name="MAR"/>
          <p:cNvSpPr txBox="1"/>
          <p:nvPr/>
        </p:nvSpPr>
        <p:spPr>
          <a:xfrm>
            <a:off x="45144" y="12985253"/>
            <a:ext cx="125505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marL="62010" marR="62010" defTabSz="1428750">
              <a:buClr>
                <a:srgbClr val="6420A4"/>
              </a:buClr>
              <a:buFont typeface="Times Roman"/>
              <a:defRPr b="1" i="1" sz="3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pic>
        <p:nvPicPr>
          <p:cNvPr id="89" name="scantron picture" descr="scantron pict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67546" y="8743120"/>
            <a:ext cx="7818834" cy="5163381"/>
          </a:xfrm>
          <a:prstGeom prst="rect">
            <a:avLst/>
          </a:prstGeom>
          <a:ln w="12700"/>
        </p:spPr>
      </p:pic>
      <p:pic>
        <p:nvPicPr>
          <p:cNvPr id="90" name="exams picture" descr="exams 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48145" y="0"/>
            <a:ext cx="7716129" cy="4286738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="0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Midterm I"/>
          <p:cNvSpPr txBox="1"/>
          <p:nvPr>
            <p:ph type="title"/>
          </p:nvPr>
        </p:nvSpPr>
        <p:spPr>
          <a:xfrm>
            <a:off x="-6059091" y="0"/>
            <a:ext cx="17377173" cy="1660922"/>
          </a:xfrm>
          <a:prstGeom prst="rect">
            <a:avLst/>
          </a:prstGeom>
        </p:spPr>
        <p:txBody>
          <a:bodyPr/>
          <a:lstStyle>
            <a:lvl1pPr>
              <a:defRPr i="1" sz="7800">
                <a:solidFill>
                  <a:srgbClr val="FF2734"/>
                </a:solidFill>
                <a:uFill>
                  <a:solidFill>
                    <a:srgbClr val="FF2734"/>
                  </a:solidFill>
                </a:uFill>
              </a:defRPr>
            </a:lvl1pPr>
          </a:lstStyle>
          <a:p>
            <a:pPr/>
            <a:r>
              <a:t>Midterm I</a:t>
            </a:r>
          </a:p>
        </p:txBody>
      </p:sp>
      <p:sp>
        <p:nvSpPr>
          <p:cNvPr id="93" name="Chapters 13 &amp; 14…"/>
          <p:cNvSpPr txBox="1"/>
          <p:nvPr>
            <p:ph type="body" idx="1"/>
          </p:nvPr>
        </p:nvSpPr>
        <p:spPr>
          <a:xfrm>
            <a:off x="1388284" y="2049462"/>
            <a:ext cx="15091172" cy="11894345"/>
          </a:xfrm>
          <a:prstGeom prst="rect">
            <a:avLst/>
          </a:prstGeom>
        </p:spPr>
        <p:txBody>
          <a:bodyPr lIns="0" tIns="0" rIns="0" bIns="0"/>
          <a:lstStyle/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90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  <a:r>
              <a:t>Chapters 13 &amp; 14</a:t>
            </a:r>
          </a:p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</a:p>
          <a:p>
            <a:pPr marL="81280" marR="8128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6200"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defRPr>
            </a:pPr>
            <a:r>
              <a:rPr i="1">
                <a:solidFill>
                  <a:srgbClr val="FF2600"/>
                </a:solidFill>
              </a:rPr>
              <a:t>If </a:t>
            </a:r>
            <a:r>
              <a:rPr b="0">
                <a:solidFill>
                  <a:srgbClr val="000000"/>
                </a:solidFill>
              </a:rPr>
              <a:t>this is an online class:</a:t>
            </a:r>
            <a:endParaRPr b="0"/>
          </a:p>
          <a:p>
            <a:pPr marL="276860" marR="81280" indent="-195580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20 multiple choice questions, 3-4 short answer questions</a:t>
            </a:r>
            <a:endParaRPr b="0"/>
          </a:p>
          <a:p>
            <a:pPr marL="276860" marR="81280" indent="-195580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Due Friday at 9 AM via email</a:t>
            </a:r>
            <a:endParaRPr b="0"/>
          </a:p>
          <a:p>
            <a:pPr marL="276860" marR="81280" indent="-195580">
              <a:lnSpc>
                <a:spcPct val="100000"/>
              </a:lnSpc>
              <a:spcBef>
                <a:spcPts val="2600"/>
              </a:spcBef>
              <a:defRPr sz="6200"/>
            </a:pPr>
            <a:r>
              <a:rPr b="0"/>
              <a:t> Returned with "summary sheet" at end</a:t>
            </a:r>
            <a:endParaRPr b="0" i="1"/>
          </a:p>
          <a:p>
            <a:pPr marL="81280" marR="81280" indent="0">
              <a:lnSpc>
                <a:spcPct val="100000"/>
              </a:lnSpc>
              <a:spcBef>
                <a:spcPts val="2600"/>
              </a:spcBef>
              <a:buSzTx/>
              <a:buNone/>
              <a:defRPr sz="6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i="1"/>
              <a:t>Good luck with your studying!</a:t>
            </a:r>
            <a:endParaRPr i="1"/>
          </a:p>
          <a:p>
            <a:pPr marL="81280" marR="81280" indent="0">
              <a:lnSpc>
                <a:spcPct val="100000"/>
              </a:lnSpc>
              <a:spcBef>
                <a:spcPts val="2600"/>
              </a:spcBef>
              <a:buSzTx/>
              <a:buNone/>
              <a:defRPr sz="6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i="1"/>
              <a:t>Let's start the review!</a:t>
            </a:r>
          </a:p>
        </p:txBody>
      </p:sp>
      <p:sp>
        <p:nvSpPr>
          <p:cNvPr id="94" name="MAR"/>
          <p:cNvSpPr txBox="1"/>
          <p:nvPr/>
        </p:nvSpPr>
        <p:spPr>
          <a:xfrm>
            <a:off x="45144" y="12985253"/>
            <a:ext cx="125505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>
            <a:lvl1pPr marL="62010" marR="62010" defTabSz="1428750">
              <a:buClr>
                <a:srgbClr val="6420A4"/>
              </a:buClr>
              <a:buFont typeface="Times Roman"/>
              <a:defRPr b="1" i="1" sz="3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pic>
        <p:nvPicPr>
          <p:cNvPr id="95" name="scantron picture" descr="scantron pictur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567546" y="8743120"/>
            <a:ext cx="7818834" cy="5163381"/>
          </a:xfrm>
          <a:prstGeom prst="rect">
            <a:avLst/>
          </a:prstGeom>
          <a:ln w="12700"/>
        </p:spPr>
      </p:pic>
      <p:pic>
        <p:nvPicPr>
          <p:cNvPr id="96" name="exams picture" descr="exams pictur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48145" y="0"/>
            <a:ext cx="7716129" cy="4286738"/>
          </a:xfrm>
          <a:prstGeom prst="rect">
            <a:avLst/>
          </a:prstGeom>
          <a:ln w="12700"/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9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We place 0.010 mol of N2O4(g) in a 2.0 L flask at 200 °C.  After reaching equilibrium, [N2O4] = 0.0038 M. Calculate Kc for the following reaction:…"/>
          <p:cNvSpPr txBox="1"/>
          <p:nvPr>
            <p:ph type="title"/>
          </p:nvPr>
        </p:nvSpPr>
        <p:spPr>
          <a:xfrm>
            <a:off x="3958828" y="0"/>
            <a:ext cx="16466344" cy="5184776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5200"/>
              <a:t>We place 0.010 mol of N</a:t>
            </a:r>
            <a:r>
              <a:rPr baseline="-16230" sz="5200"/>
              <a:t>2</a:t>
            </a:r>
            <a:r>
              <a:rPr sz="5200"/>
              <a:t>O</a:t>
            </a:r>
            <a:r>
              <a:rPr baseline="-16230" sz="5200"/>
              <a:t>4</a:t>
            </a:r>
            <a:r>
              <a:rPr sz="5200"/>
              <a:t>(g) in a 2.0 L flask at 200 °C.  After reaching equilibrium, [N</a:t>
            </a:r>
            <a:r>
              <a:rPr baseline="-16230" sz="5200"/>
              <a:t>2</a:t>
            </a:r>
            <a:r>
              <a:rPr sz="5200"/>
              <a:t>O</a:t>
            </a:r>
            <a:r>
              <a:rPr baseline="-16230" sz="5200"/>
              <a:t>4</a:t>
            </a:r>
            <a:r>
              <a:rPr sz="5200"/>
              <a:t>] = 0.0038 M. Calculate K</a:t>
            </a:r>
            <a:r>
              <a:rPr baseline="-16230" sz="5200"/>
              <a:t>c</a:t>
            </a:r>
            <a:r>
              <a:rPr sz="5200"/>
              <a:t> for the following reaction: </a:t>
            </a:r>
            <a:endParaRPr sz="5200"/>
          </a:p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5200"/>
              <a:t>     N</a:t>
            </a:r>
            <a:r>
              <a:rPr baseline="-16230" sz="5200"/>
              <a:t>2</a:t>
            </a:r>
            <a:r>
              <a:rPr sz="5200"/>
              <a:t>O</a:t>
            </a:r>
            <a:r>
              <a:rPr baseline="-16230" sz="5200"/>
              <a:t>4</a:t>
            </a:r>
            <a:r>
              <a:rPr sz="5200"/>
              <a:t> (g)  ⇌  2 NO</a:t>
            </a:r>
            <a:r>
              <a:rPr baseline="-16230" sz="5200"/>
              <a:t>2</a:t>
            </a:r>
            <a:r>
              <a:rPr sz="5200"/>
              <a:t>(g)</a:t>
            </a:r>
          </a:p>
        </p:txBody>
      </p:sp>
      <p:sp>
        <p:nvSpPr>
          <p:cNvPr id="99" name="1600…"/>
          <p:cNvSpPr txBox="1"/>
          <p:nvPr>
            <p:ph type="body" sz="quarter" idx="1"/>
          </p:nvPr>
        </p:nvSpPr>
        <p:spPr>
          <a:xfrm>
            <a:off x="3958828" y="5394325"/>
            <a:ext cx="8233172" cy="8093077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1600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1.5</a:t>
            </a:r>
            <a:r>
              <a:t> x 10</a:t>
            </a:r>
            <a:r>
              <a:rPr baseline="30933"/>
              <a:t>-3</a:t>
            </a:r>
            <a:endParaRPr baseline="30933"/>
          </a:p>
          <a:p>
            <a:pPr marL="871912" indent="-831272">
              <a:buClr>
                <a:srgbClr val="000000"/>
              </a:buClr>
              <a:buFont typeface="Arial"/>
            </a:pPr>
            <a:r>
              <a:t>6</a:t>
            </a:r>
            <a:r>
              <a:t>.1 x 10</a:t>
            </a:r>
            <a:r>
              <a:rPr baseline="30933"/>
              <a:t>-4</a:t>
            </a:r>
            <a:endParaRPr baseline="30933"/>
          </a:p>
          <a:p>
            <a:pPr marL="871912" indent="-831272">
              <a:buClr>
                <a:srgbClr val="000000"/>
              </a:buClr>
              <a:buFont typeface="Arial"/>
            </a:pPr>
            <a:r>
              <a:t>8.8 x 10</a:t>
            </a:r>
            <a:r>
              <a:rPr baseline="30933"/>
              <a:t>-6</a:t>
            </a:r>
            <a:endParaRPr baseline="30933"/>
          </a:p>
          <a:p>
            <a:pPr marL="871912" indent="-831272">
              <a:buClr>
                <a:srgbClr val="000000"/>
              </a:buClr>
              <a:buFont typeface="Arial"/>
            </a:pPr>
            <a:r>
              <a:rPr baseline="-1066"/>
              <a:t>-3.1 x 10</a:t>
            </a:r>
            <a:r>
              <a:rPr baseline="30933"/>
              <a:t>-3</a:t>
            </a:r>
          </a:p>
        </p:txBody>
      </p:sp>
      <p:sp>
        <p:nvSpPr>
          <p:cNvPr id="100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01" name="Enter your response on…"/>
          <p:cNvSpPr txBox="1"/>
          <p:nvPr/>
        </p:nvSpPr>
        <p:spPr>
          <a:xfrm>
            <a:off x="4530519" y="14876859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  <p:sp>
        <p:nvSpPr>
          <p:cNvPr id="102" name="Answer = B,…"/>
          <p:cNvSpPr txBox="1"/>
          <p:nvPr/>
        </p:nvSpPr>
        <p:spPr>
          <a:xfrm>
            <a:off x="16823594" y="16644937"/>
            <a:ext cx="8643939" cy="9900362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B</a:t>
            </a:r>
            <a:r>
              <a:t>,</a:t>
            </a: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1.5 x 10</a:t>
            </a:r>
            <a:r>
              <a:rPr baseline="31999"/>
              <a:t>-3</a:t>
            </a: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x = 0.0050 - 0.0038</a:t>
            </a: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x = 0.0012</a:t>
            </a: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[NO</a:t>
            </a:r>
            <a:r>
              <a:rPr baseline="-5999"/>
              <a:t>2</a:t>
            </a:r>
            <a:r>
              <a:t>]</a:t>
            </a:r>
            <a:r>
              <a:rPr baseline="-5999"/>
              <a:t>eq</a:t>
            </a:r>
            <a:r>
              <a:t> = 2x = 0.0024</a:t>
            </a: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baseline="-1333"/>
              <a:t>K</a:t>
            </a:r>
            <a:r>
              <a:rPr baseline="-7333"/>
              <a:t>c</a:t>
            </a:r>
            <a:r>
              <a:rPr baseline="-1333"/>
              <a:t> = [NO</a:t>
            </a:r>
            <a:r>
              <a:rPr baseline="-7333"/>
              <a:t>2</a:t>
            </a:r>
            <a:r>
              <a:rPr baseline="-1333"/>
              <a:t>]</a:t>
            </a:r>
            <a:r>
              <a:rPr baseline="30666"/>
              <a:t>2</a:t>
            </a:r>
            <a:r>
              <a:rPr baseline="-1333"/>
              <a:t> / [N</a:t>
            </a:r>
            <a:r>
              <a:rPr baseline="-7333"/>
              <a:t>2</a:t>
            </a:r>
            <a:r>
              <a:rPr baseline="-1333"/>
              <a:t>O</a:t>
            </a:r>
            <a:r>
              <a:rPr baseline="-7333"/>
              <a:t>4</a:t>
            </a:r>
            <a:r>
              <a:rPr baseline="-1333"/>
              <a:t>]</a:t>
            </a:r>
            <a:endParaRPr baseline="-1333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baseline="-1333"/>
              <a:t>= (0.0024)</a:t>
            </a:r>
            <a:r>
              <a:rPr baseline="30666"/>
              <a:t>2</a:t>
            </a:r>
            <a:r>
              <a:rPr baseline="-1333"/>
              <a:t> / (0.0038)</a:t>
            </a:r>
            <a:endParaRPr baseline="-1333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baseline="-1333"/>
              <a:t>= 1.5 x 10</a:t>
            </a:r>
            <a:r>
              <a:rPr baseline="30666"/>
              <a:t>-3</a:t>
            </a:r>
            <a:r>
              <a:rPr baseline="-1333"/>
              <a:t> </a:t>
            </a:r>
          </a:p>
        </p:txBody>
      </p:sp>
      <p:graphicFrame>
        <p:nvGraphicFramePr>
          <p:cNvPr id="103" name="Table 1"/>
          <p:cNvGraphicFramePr/>
          <p:nvPr/>
        </p:nvGraphicFramePr>
        <p:xfrm>
          <a:off x="25678683" y="8307467"/>
          <a:ext cx="6750845" cy="289322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2240756"/>
                <a:gridCol w="2240756"/>
                <a:gridCol w="2240756"/>
              </a:tblGrid>
              <a:tr h="716160">
                <a:tc>
                  <a:txBody>
                    <a:bodyPr/>
                    <a:lstStyle/>
                    <a:p>
                      <a:pPr marR="81280" algn="l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3800"/>
                      </a:pP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b="1" sz="3800"/>
                      </a:pPr>
                      <a:r>
                        <a:t>N</a:t>
                      </a:r>
                      <a:r>
                        <a:rPr baseline="-5999"/>
                        <a:t>2</a:t>
                      </a:r>
                      <a:r>
                        <a:t>O</a:t>
                      </a:r>
                      <a:r>
                        <a:rPr baseline="-5999"/>
                        <a:t>4</a:t>
                      </a:r>
                    </a:p>
                  </a:txBody>
                  <a:tcPr marL="50800" marR="50800" marT="50800" marB="50800" anchor="t" anchorCtr="0" horzOverflow="overflow"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b="1" sz="3800"/>
                      </a:pPr>
                      <a:r>
                        <a:t>NO</a:t>
                      </a:r>
                      <a:r>
                        <a:rPr baseline="-5999"/>
                        <a:t>2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716160">
                <a:tc>
                  <a:txBody>
                    <a:bodyPr/>
                    <a:lstStyle/>
                    <a:p>
                      <a:pPr marR="81280" algn="r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i="1"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initial
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0.0050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716160">
                <a:tc>
                  <a:txBody>
                    <a:bodyPr/>
                    <a:lstStyle/>
                    <a:p>
                      <a:pPr marR="81280" algn="r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i="1"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change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-x
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+2x
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716160">
                <a:tc>
                  <a:txBody>
                    <a:bodyPr/>
                    <a:lstStyle/>
                    <a:p>
                      <a:pPr marR="81280" algn="r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i="1"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equil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0.0038</a:t>
                      </a:r>
                    </a:p>
                  </a:txBody>
                  <a:tcPr marL="50800" marR="50800" marT="50800" marB="50800" anchor="t" anchorCtr="0" horzOverflow="overflow"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2x
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9785 -0.214844" origin="layout" pathEditMode="relative">
                                      <p:cBhvr>
                                        <p:cTn id="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166994 -0.971354" origin="layout" pathEditMode="relative">
                                      <p:cBhvr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path" nodeType="withEffect" presetSubtype="0" presetID="-1" grpId="4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468750 -0.268229" origin="layout" pathEditMode="relative">
                                      <p:cBhvr>
                                        <p:cTn id="1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7.3 x 10-3…"/>
          <p:cNvSpPr txBox="1"/>
          <p:nvPr>
            <p:ph type="body" sz="quarter" idx="1"/>
          </p:nvPr>
        </p:nvSpPr>
        <p:spPr>
          <a:xfrm>
            <a:off x="3923109" y="5893593"/>
            <a:ext cx="8233173" cy="5339954"/>
          </a:xfrm>
          <a:prstGeom prst="rect">
            <a:avLst/>
          </a:prstGeom>
        </p:spPr>
        <p:txBody>
          <a:bodyPr/>
          <a:lstStyle/>
          <a:p>
            <a:pPr marL="761076" indent="-720436">
              <a:buClr>
                <a:srgbClr val="000000"/>
              </a:buClr>
              <a:buFont typeface="Arial"/>
            </a:pPr>
            <a:r>
              <a:rPr sz="5200"/>
              <a:t>7.3 x 10</a:t>
            </a:r>
            <a:r>
              <a:rPr baseline="30923" sz="5200"/>
              <a:t>-3</a:t>
            </a:r>
            <a:endParaRPr baseline="30923" sz="5200"/>
          </a:p>
          <a:p>
            <a:pPr marL="761076" indent="-720436">
              <a:buClr>
                <a:srgbClr val="000000"/>
              </a:buClr>
              <a:buFont typeface="Arial"/>
            </a:pPr>
            <a:r>
              <a:rPr sz="5200"/>
              <a:t>3.2 x 10</a:t>
            </a:r>
            <a:r>
              <a:rPr baseline="30923" sz="5200"/>
              <a:t>-19</a:t>
            </a:r>
            <a:endParaRPr baseline="30923" sz="5200"/>
          </a:p>
          <a:p>
            <a:pPr marL="761076" indent="-720436">
              <a:buClr>
                <a:srgbClr val="000000"/>
              </a:buClr>
              <a:buFont typeface="Arial"/>
              <a:defRPr sz="5200"/>
            </a:pPr>
            <a:r>
              <a:t>140</a:t>
            </a:r>
          </a:p>
          <a:p>
            <a:pPr marL="761076" indent="-720436">
              <a:buClr>
                <a:srgbClr val="000000"/>
              </a:buClr>
              <a:buFont typeface="Arial"/>
            </a:pPr>
            <a:r>
              <a:rPr sz="5200"/>
              <a:t>1.8 x 10</a:t>
            </a:r>
            <a:r>
              <a:rPr baseline="30923" sz="5200"/>
              <a:t>-9</a:t>
            </a:r>
            <a:endParaRPr baseline="-1076" sz="5200"/>
          </a:p>
          <a:p>
            <a:pPr marL="761076" indent="-720436">
              <a:buClr>
                <a:srgbClr val="000000"/>
              </a:buClr>
              <a:buFont typeface="Arial"/>
            </a:pPr>
            <a:r>
              <a:rPr baseline="-1076" sz="5200"/>
              <a:t>1100</a:t>
            </a:r>
          </a:p>
        </p:txBody>
      </p:sp>
      <p:sp>
        <p:nvSpPr>
          <p:cNvPr id="106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07" name="calculate the equilibrium constant for the following reaction:…"/>
          <p:cNvSpPr txBox="1"/>
          <p:nvPr/>
        </p:nvSpPr>
        <p:spPr>
          <a:xfrm>
            <a:off x="3798093" y="3632993"/>
            <a:ext cx="16769954" cy="196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81280" marR="81280" defTabSz="1821656">
              <a:spcBef>
                <a:spcPts val="2800"/>
              </a:spcBef>
              <a:buClr>
                <a:srgbClr val="000000"/>
              </a:buClr>
              <a:buFont typeface="Arial"/>
              <a:defRPr i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calculate the equilibrium constant for the following reaction:</a:t>
            </a:r>
            <a:endParaRPr sz="4600"/>
          </a:p>
          <a:p>
            <a:pPr marL="81280" marR="81280" defTabSz="1821656">
              <a:spcBef>
                <a:spcPts val="2800"/>
              </a:spcBef>
              <a:buClr>
                <a:srgbClr val="000000"/>
              </a:buClr>
              <a:buFont typeface="Arial"/>
              <a:def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NiCO</a:t>
            </a:r>
            <a:r>
              <a:rPr baseline="-15913" sz="4600"/>
              <a:t>3</a:t>
            </a:r>
            <a:r>
              <a:rPr sz="4600"/>
              <a:t>(s) + H</a:t>
            </a:r>
            <a:r>
              <a:rPr baseline="-15913" sz="4600"/>
              <a:t>3</a:t>
            </a:r>
            <a:r>
              <a:rPr sz="4600"/>
              <a:t>O</a:t>
            </a:r>
            <a:r>
              <a:rPr baseline="30956" sz="4600"/>
              <a:t>+</a:t>
            </a:r>
            <a:r>
              <a:rPr sz="4600"/>
              <a:t>(aq)  ⇌  Ni</a:t>
            </a:r>
            <a:r>
              <a:rPr baseline="30956" sz="4600"/>
              <a:t>2+</a:t>
            </a:r>
            <a:r>
              <a:rPr sz="4600"/>
              <a:t>(aq) + HCO</a:t>
            </a:r>
            <a:r>
              <a:rPr baseline="-15913" sz="4600"/>
              <a:t>3</a:t>
            </a:r>
            <a:r>
              <a:rPr baseline="25739" sz="4600"/>
              <a:t>-</a:t>
            </a:r>
            <a:r>
              <a:rPr sz="4600"/>
              <a:t>(aq) + H</a:t>
            </a:r>
            <a:r>
              <a:rPr baseline="-15913" sz="4600"/>
              <a:t>2</a:t>
            </a:r>
            <a:r>
              <a:rPr sz="4600"/>
              <a:t>O(l)</a:t>
            </a:r>
          </a:p>
        </p:txBody>
      </p:sp>
      <p:sp>
        <p:nvSpPr>
          <p:cNvPr id="108" name="Given the following two equilibria:…"/>
          <p:cNvSpPr txBox="1"/>
          <p:nvPr/>
        </p:nvSpPr>
        <p:spPr>
          <a:xfrm>
            <a:off x="3744515" y="630634"/>
            <a:ext cx="17466470" cy="293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/>
          <a:p>
            <a:pPr marL="81280" marR="81280" defTabSz="1821656">
              <a:spcBef>
                <a:spcPts val="1900"/>
              </a:spcBef>
              <a:defRPr i="1" sz="4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Given the following two equilibria:</a:t>
            </a:r>
          </a:p>
          <a:p>
            <a:pPr marL="81280" marR="81280" defTabSz="1821656">
              <a:buClr>
                <a:srgbClr val="000000"/>
              </a:buClr>
              <a:buFont typeface="Arial"/>
              <a:def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NiCO</a:t>
            </a:r>
            <a:r>
              <a:rPr baseline="-15913" sz="4600"/>
              <a:t>3</a:t>
            </a:r>
            <a:r>
              <a:rPr sz="4600"/>
              <a:t>(s)  ⇌  Ni</a:t>
            </a:r>
            <a:r>
              <a:rPr baseline="30956" sz="4600"/>
              <a:t>2+</a:t>
            </a:r>
            <a:r>
              <a:rPr sz="4600"/>
              <a:t>(aq) + CO</a:t>
            </a:r>
            <a:r>
              <a:rPr baseline="-15913" sz="4600"/>
              <a:t>3</a:t>
            </a:r>
            <a:r>
              <a:rPr baseline="25739" sz="4600"/>
              <a:t>2-</a:t>
            </a:r>
            <a:r>
              <a:rPr sz="4600"/>
              <a:t>(aq)   		K</a:t>
            </a:r>
            <a:r>
              <a:rPr baseline="-15913" sz="4600"/>
              <a:t>1</a:t>
            </a:r>
            <a:r>
              <a:rPr sz="4600"/>
              <a:t> = 6.6 x 10</a:t>
            </a:r>
            <a:r>
              <a:rPr baseline="30956" sz="4600"/>
              <a:t>-9</a:t>
            </a:r>
            <a:endParaRPr baseline="30956" sz="4600"/>
          </a:p>
          <a:p>
            <a:pPr marL="81280" marR="81280" defTabSz="1821656">
              <a:buClr>
                <a:srgbClr val="000000"/>
              </a:buClr>
              <a:buFont typeface="Arial"/>
              <a:defRPr b="1"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HCO</a:t>
            </a:r>
            <a:r>
              <a:rPr baseline="-15913" sz="4600"/>
              <a:t>3</a:t>
            </a:r>
            <a:r>
              <a:rPr baseline="30956" sz="4600"/>
              <a:t>-</a:t>
            </a:r>
            <a:r>
              <a:rPr sz="4600"/>
              <a:t>(aq) + H</a:t>
            </a:r>
            <a:r>
              <a:rPr baseline="-15913" sz="4600"/>
              <a:t>2</a:t>
            </a:r>
            <a:r>
              <a:rPr sz="4600"/>
              <a:t>O(l)  ⇌  CO</a:t>
            </a:r>
            <a:r>
              <a:rPr baseline="-15913" sz="4600"/>
              <a:t>3</a:t>
            </a:r>
            <a:r>
              <a:rPr baseline="25739" sz="4600"/>
              <a:t>2-</a:t>
            </a:r>
            <a:r>
              <a:rPr sz="4600"/>
              <a:t>(aq) + H</a:t>
            </a:r>
            <a:r>
              <a:rPr baseline="-15913" sz="4600"/>
              <a:t>3</a:t>
            </a:r>
            <a:r>
              <a:rPr sz="4600"/>
              <a:t>O</a:t>
            </a:r>
            <a:r>
              <a:rPr baseline="30956" sz="4600"/>
              <a:t>+</a:t>
            </a:r>
            <a:r>
              <a:rPr sz="4600"/>
              <a:t>(aq)  	K</a:t>
            </a:r>
            <a:r>
              <a:rPr baseline="-15913" sz="4600"/>
              <a:t>2</a:t>
            </a:r>
            <a:r>
              <a:rPr sz="4600"/>
              <a:t> = 4.8 x 10</a:t>
            </a:r>
            <a:r>
              <a:rPr baseline="30956" sz="4600"/>
              <a:t>-11</a:t>
            </a:r>
          </a:p>
        </p:txBody>
      </p:sp>
      <p:sp>
        <p:nvSpPr>
          <p:cNvPr id="109" name="Enter your response on…"/>
          <p:cNvSpPr txBox="1"/>
          <p:nvPr/>
        </p:nvSpPr>
        <p:spPr>
          <a:xfrm>
            <a:off x="4369785" y="14019609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  <p:sp>
        <p:nvSpPr>
          <p:cNvPr id="110" name="Answer = C, 140…"/>
          <p:cNvSpPr txBox="1"/>
          <p:nvPr/>
        </p:nvSpPr>
        <p:spPr>
          <a:xfrm>
            <a:off x="8572563" y="14341078"/>
            <a:ext cx="12948048" cy="7734301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C</a:t>
            </a:r>
            <a:r>
              <a:t>, 140</a:t>
            </a: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Reverse 2nd equation:</a:t>
            </a:r>
            <a:endParaRPr baseline="30666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NiCO</a:t>
            </a:r>
            <a:r>
              <a:rPr baseline="-15913" sz="4600"/>
              <a:t>3</a:t>
            </a:r>
            <a:r>
              <a:rPr sz="4600"/>
              <a:t>(s)  ⇌  Ni</a:t>
            </a:r>
            <a:r>
              <a:rPr baseline="30956" sz="4600"/>
              <a:t>2+</a:t>
            </a:r>
            <a:r>
              <a:rPr sz="4600"/>
              <a:t>(aq) + CO</a:t>
            </a:r>
            <a:r>
              <a:rPr baseline="-15913" sz="4600"/>
              <a:t>3</a:t>
            </a:r>
            <a:r>
              <a:rPr baseline="25739" sz="4600"/>
              <a:t>2-</a:t>
            </a:r>
            <a:r>
              <a:rPr sz="4600"/>
              <a:t>(aq)</a:t>
            </a:r>
            <a:endParaRPr baseline="30249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CO</a:t>
            </a:r>
            <a:r>
              <a:rPr baseline="-15913" sz="4600"/>
              <a:t>3</a:t>
            </a:r>
            <a:r>
              <a:rPr baseline="25739" sz="4600"/>
              <a:t>2-</a:t>
            </a:r>
            <a:r>
              <a:rPr sz="4600"/>
              <a:t>(aq) + H</a:t>
            </a:r>
            <a:r>
              <a:rPr baseline="-15913" sz="4600"/>
              <a:t>3</a:t>
            </a:r>
            <a:r>
              <a:rPr sz="4600"/>
              <a:t>O</a:t>
            </a:r>
            <a:r>
              <a:rPr baseline="30956" sz="4600"/>
              <a:t>+</a:t>
            </a:r>
            <a:r>
              <a:rPr sz="4600"/>
              <a:t>(aq)  ⇌  HCO</a:t>
            </a:r>
            <a:r>
              <a:rPr baseline="-15913" sz="4600"/>
              <a:t>3</a:t>
            </a:r>
            <a:r>
              <a:rPr b="1" baseline="30956" sz="4600"/>
              <a:t>-</a:t>
            </a:r>
            <a:r>
              <a:rPr sz="4600"/>
              <a:t>(aq) + H</a:t>
            </a:r>
            <a:r>
              <a:rPr baseline="-15913" sz="4600"/>
              <a:t>2</a:t>
            </a:r>
            <a:r>
              <a:rPr sz="4600"/>
              <a:t>O(l)</a:t>
            </a:r>
            <a:endParaRPr baseline="30249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carbonate cancels, get desired equation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take inverse of K</a:t>
            </a:r>
            <a:r>
              <a:rPr baseline="-5999"/>
              <a:t>2</a:t>
            </a:r>
            <a:r>
              <a:t>, multiply: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K</a:t>
            </a:r>
            <a:r>
              <a:rPr baseline="-5999"/>
              <a:t>net</a:t>
            </a:r>
            <a:r>
              <a:t> = K</a:t>
            </a:r>
            <a:r>
              <a:rPr baseline="-5999"/>
              <a:t>1</a:t>
            </a:r>
            <a:r>
              <a:t> * (1/K</a:t>
            </a:r>
            <a:r>
              <a:rPr baseline="-5999"/>
              <a:t>2</a:t>
            </a:r>
            <a:r>
              <a:t>) = 6.6 x 10</a:t>
            </a:r>
            <a:r>
              <a:rPr baseline="31999"/>
              <a:t>-9</a:t>
            </a:r>
            <a:r>
              <a:t> * (1/4.8 x 10</a:t>
            </a:r>
            <a:r>
              <a:rPr baseline="31999"/>
              <a:t>-11</a:t>
            </a:r>
            <a:r>
              <a:t>)</a:t>
            </a:r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K</a:t>
            </a:r>
            <a:r>
              <a:rPr baseline="-5999"/>
              <a:t>net</a:t>
            </a:r>
            <a:r>
              <a:t> = 140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35898 -0.148438" origin="layout" pathEditMode="relative">
                                      <p:cBhvr>
                                        <p:cTn id="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3185 -0.632812" origin="layout" pathEditMode="relative">
                                      <p:cBhvr>
                                        <p:cTn id="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H2(g) + I2(g)  ⇌  2 HI(g), Kc = 54.3…"/>
          <p:cNvSpPr txBox="1"/>
          <p:nvPr>
            <p:ph type="title"/>
          </p:nvPr>
        </p:nvSpPr>
        <p:spPr>
          <a:xfrm>
            <a:off x="3351609" y="-1347391"/>
            <a:ext cx="17662923" cy="6286501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5200"/>
              <a:t>H</a:t>
            </a:r>
            <a:r>
              <a:rPr baseline="-16230" sz="5200"/>
              <a:t>2</a:t>
            </a:r>
            <a:r>
              <a:rPr sz="5200"/>
              <a:t>(g) + I</a:t>
            </a:r>
            <a:r>
              <a:rPr baseline="-16230" sz="5200"/>
              <a:t>2</a:t>
            </a:r>
            <a:r>
              <a:rPr sz="5200"/>
              <a:t>(g)  ⇌  2 HI(g), K</a:t>
            </a:r>
            <a:r>
              <a:rPr baseline="-5999" sz="5200"/>
              <a:t>c</a:t>
            </a:r>
            <a:r>
              <a:rPr sz="5200"/>
              <a:t> = 54.3</a:t>
            </a:r>
            <a:endParaRPr sz="5200"/>
          </a:p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5200"/>
              <a:t>Initially, [H</a:t>
            </a:r>
            <a:r>
              <a:rPr baseline="-5999" sz="5200"/>
              <a:t>2</a:t>
            </a:r>
            <a:r>
              <a:rPr sz="5200"/>
              <a:t>] = 0.00623 M, [I</a:t>
            </a:r>
            <a:r>
              <a:rPr baseline="-5999" sz="5200"/>
              <a:t>2</a:t>
            </a:r>
            <a:r>
              <a:rPr sz="5200"/>
              <a:t>] = 0.00414 M, and [HI] = 0.0424 M.  Find the equilibrium concentrations.</a:t>
            </a:r>
          </a:p>
        </p:txBody>
      </p:sp>
      <p:sp>
        <p:nvSpPr>
          <p:cNvPr id="113" name="[H2] = 0.00201 M, [I2] = 0.00112 M, [HI] = 0.0643 M…"/>
          <p:cNvSpPr txBox="1"/>
          <p:nvPr>
            <p:ph type="body" sz="half" idx="1"/>
          </p:nvPr>
        </p:nvSpPr>
        <p:spPr>
          <a:xfrm>
            <a:off x="3315890" y="3643312"/>
            <a:ext cx="15841267" cy="7018735"/>
          </a:xfrm>
          <a:prstGeom prst="rect">
            <a:avLst/>
          </a:prstGeom>
        </p:spPr>
        <p:txBody>
          <a:bodyPr/>
          <a:lstStyle/>
          <a:p>
            <a:pPr marL="894080" indent="-853440">
              <a:buClr>
                <a:srgbClr val="000000"/>
              </a:buClr>
              <a:buFont typeface="Arial"/>
              <a:defRPr sz="4200"/>
            </a:pPr>
            <a:r>
              <a:t>[H</a:t>
            </a:r>
            <a:r>
              <a:rPr baseline="-18666"/>
              <a:t>2</a:t>
            </a:r>
            <a:r>
              <a:t>] = 0.00201 M, [I</a:t>
            </a:r>
            <a:r>
              <a:rPr baseline="-18666"/>
              <a:t>2</a:t>
            </a:r>
            <a:r>
              <a:t>] = 0.00112 M, [HI] = 0.0643 M</a:t>
            </a:r>
          </a:p>
          <a:p>
            <a:pPr marL="894080" indent="-853440">
              <a:buClr>
                <a:srgbClr val="000000"/>
              </a:buClr>
              <a:buFont typeface="Arial"/>
              <a:defRPr sz="4200"/>
            </a:pPr>
            <a:r>
              <a:t>[H</a:t>
            </a:r>
            <a:r>
              <a:rPr baseline="-18666"/>
              <a:t>2</a:t>
            </a:r>
            <a:r>
              <a:t>] = 0.00222 M, [I</a:t>
            </a:r>
            <a:r>
              <a:rPr baseline="-18666"/>
              <a:t>2</a:t>
            </a:r>
            <a:r>
              <a:t>] = 0.00168 M, [HI] = 0.0112 M</a:t>
            </a:r>
          </a:p>
          <a:p>
            <a:pPr marL="894080" indent="-853440">
              <a:buClr>
                <a:srgbClr val="000000"/>
              </a:buClr>
              <a:buFont typeface="Arial"/>
              <a:defRPr sz="4200"/>
            </a:pPr>
            <a:r>
              <a:t>[H</a:t>
            </a:r>
            <a:r>
              <a:rPr baseline="-18666"/>
              <a:t>2</a:t>
            </a:r>
            <a:r>
              <a:t>] = 0.00917 M, [I</a:t>
            </a:r>
            <a:r>
              <a:rPr baseline="-18666"/>
              <a:t>2</a:t>
            </a:r>
            <a:r>
              <a:t>] = 0.00667 M, [HI] = 0.0212 M</a:t>
            </a:r>
          </a:p>
          <a:p>
            <a:pPr marL="894080" indent="-853440">
              <a:buClr>
                <a:srgbClr val="000000"/>
              </a:buClr>
              <a:buFont typeface="Arial"/>
              <a:defRPr sz="4200"/>
            </a:pPr>
            <a:r>
              <a:t>[H</a:t>
            </a:r>
            <a:r>
              <a:rPr baseline="-18666"/>
              <a:t>2</a:t>
            </a:r>
            <a:r>
              <a:t>] = 0.00676 M, [I</a:t>
            </a:r>
            <a:r>
              <a:rPr baseline="-18666"/>
              <a:t>2</a:t>
            </a:r>
            <a:r>
              <a:t>] = 0.00467 M, [HI] = 0.0414 M</a:t>
            </a:r>
          </a:p>
          <a:p>
            <a:pPr marL="894080" indent="-853440">
              <a:buClr>
                <a:srgbClr val="000000"/>
              </a:buClr>
              <a:buFont typeface="Arial"/>
              <a:defRPr sz="4200"/>
            </a:pPr>
            <a:r>
              <a:t>[H</a:t>
            </a:r>
            <a:r>
              <a:rPr baseline="-18666"/>
              <a:t>2</a:t>
            </a:r>
            <a:r>
              <a:t>] = 0.00623 M, [I</a:t>
            </a:r>
            <a:r>
              <a:rPr baseline="-18666"/>
              <a:t>2</a:t>
            </a:r>
            <a:r>
              <a:t>] = 0.00414 M, [HI] = 0.0424 M</a:t>
            </a:r>
          </a:p>
        </p:txBody>
      </p:sp>
      <p:sp>
        <p:nvSpPr>
          <p:cNvPr id="114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15" name="Enter your response on…"/>
          <p:cNvSpPr txBox="1"/>
          <p:nvPr/>
        </p:nvSpPr>
        <p:spPr>
          <a:xfrm>
            <a:off x="4548379" y="14180343"/>
            <a:ext cx="5436312" cy="1232298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  <p:sp>
        <p:nvSpPr>
          <p:cNvPr id="116" name="H2(g) + I2(g)  ⇌  2 HI(g), Kc = 54.3…"/>
          <p:cNvSpPr txBox="1"/>
          <p:nvPr/>
        </p:nvSpPr>
        <p:spPr>
          <a:xfrm>
            <a:off x="11090735" y="14323218"/>
            <a:ext cx="19020235" cy="14770101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81280" marR="81280" algn="ctr" defTabSz="1821656">
              <a:defRPr b="1" i="1"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H</a:t>
            </a:r>
            <a:r>
              <a:rPr baseline="-22625"/>
              <a:t>2</a:t>
            </a:r>
            <a:r>
              <a:t>(g) + I</a:t>
            </a:r>
            <a:r>
              <a:rPr baseline="-22625"/>
              <a:t>2</a:t>
            </a:r>
            <a:r>
              <a:t>(g)  ⇌  2 HI(g), K</a:t>
            </a:r>
            <a:r>
              <a:rPr baseline="-5999"/>
              <a:t>c</a:t>
            </a:r>
            <a:r>
              <a:t> = 54.3</a:t>
            </a:r>
          </a:p>
          <a:p>
            <a:pPr marL="81280" marR="81280" defTabSz="1821656">
              <a:defRPr i="1"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Initially, [H</a:t>
            </a:r>
            <a:r>
              <a:rPr baseline="-5999"/>
              <a:t>2</a:t>
            </a:r>
            <a:r>
              <a:t>] = 0.00623 M, [I</a:t>
            </a:r>
            <a:r>
              <a:rPr baseline="-5999"/>
              <a:t>2</a:t>
            </a:r>
            <a:r>
              <a:t>] = 0.00414 M, and [HI] = 0.0424 M.  Find the equilibrium concentrations.</a:t>
            </a:r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Step 1:</a:t>
            </a:r>
            <a:r>
              <a:t> </a:t>
            </a:r>
            <a:r>
              <a:rPr b="0" i="1"/>
              <a:t>Find</a:t>
            </a:r>
            <a:r>
              <a:t> direction of reaction </a:t>
            </a:r>
            <a:r>
              <a:rPr b="0" i="1"/>
              <a:t>using</a:t>
            </a:r>
            <a:r>
              <a:t> Q:</a:t>
            </a: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Q = [HI]</a:t>
            </a:r>
            <a:r>
              <a:rPr baseline="31999"/>
              <a:t>2</a:t>
            </a:r>
            <a:r>
              <a:t>/[H</a:t>
            </a:r>
            <a:r>
              <a:rPr baseline="-5999"/>
              <a:t>2</a:t>
            </a:r>
            <a:r>
              <a:t>][I</a:t>
            </a:r>
            <a:r>
              <a:rPr baseline="-5999"/>
              <a:t>2</a:t>
            </a:r>
            <a:r>
              <a:t>] = (0.0424)</a:t>
            </a:r>
            <a:r>
              <a:rPr baseline="31999"/>
              <a:t>2</a:t>
            </a:r>
            <a:r>
              <a:t> / (0.00623*0.00414)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69.7</a:t>
            </a: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Q &gt; K, </a:t>
            </a:r>
            <a:r>
              <a:rPr b="0" i="1"/>
              <a:t>reaction shifts</a:t>
            </a:r>
            <a:r>
              <a:t> left, </a:t>
            </a:r>
            <a:r>
              <a:rPr b="0" i="1"/>
              <a:t>toward</a:t>
            </a:r>
            <a:r>
              <a:t> reactants</a:t>
            </a: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0433FF"/>
                </a:solidFill>
                <a:uFill>
                  <a:solidFill>
                    <a:srgbClr val="0433FF"/>
                  </a:solidFill>
                </a:uFill>
              </a:rPr>
              <a:t>Step 2:</a:t>
            </a:r>
            <a:r>
              <a:t> ICE Table:</a:t>
            </a: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graphicFrame>
        <p:nvGraphicFramePr>
          <p:cNvPr id="117" name="Table 1"/>
          <p:cNvGraphicFramePr/>
          <p:nvPr/>
        </p:nvGraphicFramePr>
        <p:xfrm>
          <a:off x="26674046" y="8798004"/>
          <a:ext cx="12001501" cy="289322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2993231"/>
                <a:gridCol w="2993231"/>
                <a:gridCol w="2993231"/>
                <a:gridCol w="2993231"/>
              </a:tblGrid>
              <a:tr h="716160">
                <a:tc>
                  <a:txBody>
                    <a:bodyPr/>
                    <a:lstStyle/>
                    <a:p>
                      <a:pPr marR="81280" algn="l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3800"/>
                      </a:pP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b="1" sz="3800"/>
                      </a:pPr>
                      <a:r>
                        <a:t>H</a:t>
                      </a:r>
                      <a:r>
                        <a:rPr baseline="-5999"/>
                        <a:t>2</a:t>
                      </a:r>
                    </a:p>
                  </a:txBody>
                  <a:tcPr marL="50800" marR="50800" marT="50800" marB="50800" anchor="t" anchorCtr="0" horzOverflow="overflow"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b="1" sz="3800"/>
                      </a:pPr>
                      <a:r>
                        <a:t>I</a:t>
                      </a:r>
                      <a:r>
                        <a:rPr baseline="-5999"/>
                        <a:t>2</a:t>
                      </a:r>
                    </a:p>
                  </a:txBody>
                  <a:tcPr marL="50800" marR="50800" marT="50800" marB="50800" anchor="t" anchorCtr="0" horzOverflow="overflow"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b="1"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HI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716160">
                <a:tc>
                  <a:txBody>
                    <a:bodyPr/>
                    <a:lstStyle/>
                    <a:p>
                      <a:pPr marR="81280" algn="r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i="1"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initial
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0.00623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0.00414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0.0424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716160">
                <a:tc>
                  <a:txBody>
                    <a:bodyPr/>
                    <a:lstStyle/>
                    <a:p>
                      <a:pPr marR="81280" algn="r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i="1"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change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+x
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+x
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-2x
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716160">
                <a:tc>
                  <a:txBody>
                    <a:bodyPr/>
                    <a:lstStyle/>
                    <a:p>
                      <a:pPr marR="81280" algn="r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i="1"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equil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0.00623 +x
</a:t>
                      </a:r>
                    </a:p>
                  </a:txBody>
                  <a:tcPr marL="50800" marR="50800" marT="50800" marB="50800" anchor="t" anchorCtr="0" horzOverflow="overflow"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0.00414 + x
</a:t>
                      </a:r>
                    </a:p>
                  </a:txBody>
                  <a:tcPr marL="50800" marR="50800" marT="50800" marB="50800" anchor="t" anchorCtr="0" horzOverflow="overflow"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81280" defTabSz="1821656">
                        <a:spcBef>
                          <a:spcPts val="1200"/>
                        </a:spcBef>
                        <a:tabLst>
                          <a:tab pos="1816100" algn="l"/>
                        </a:tabLst>
                        <a:defRPr sz="1800">
                          <a:uFillTx/>
                        </a:defRPr>
                      </a:pPr>
                      <a:r>
                        <a:rPr sz="380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0.0424 - 2x
</a:t>
                      </a:r>
                    </a:p>
                  </a:txBody>
                  <a:tcPr marL="50800" marR="50800" marT="50800" marB="50800" anchor="t" anchorCtr="0" horzOverflow="overflow">
                    <a:lnR w="38100">
                      <a:solidFill>
                        <a:srgbClr val="000000"/>
                      </a:solidFill>
                      <a:miter lim="400000"/>
                    </a:lnR>
                    <a:lnB w="38100">
                      <a:solidFill>
                        <a:srgbClr val="000000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118" name="K = [HI]2/[H2][I2] = (0.0424 - 2x)2 / {(0.00623 + x)(0.00414 +x)} = 54.3…"/>
          <p:cNvSpPr txBox="1"/>
          <p:nvPr/>
        </p:nvSpPr>
        <p:spPr>
          <a:xfrm>
            <a:off x="17085468" y="18913078"/>
            <a:ext cx="19020236" cy="811779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K = [HI]</a:t>
            </a:r>
            <a:r>
              <a:rPr baseline="31999"/>
              <a:t>2</a:t>
            </a:r>
            <a:r>
              <a:t>/[H</a:t>
            </a:r>
            <a:r>
              <a:rPr baseline="-5999"/>
              <a:t>2</a:t>
            </a:r>
            <a:r>
              <a:t>][I</a:t>
            </a:r>
            <a:r>
              <a:rPr baseline="-5999"/>
              <a:t>2</a:t>
            </a:r>
            <a:r>
              <a:t>] = (0.0424 - 2x)</a:t>
            </a:r>
            <a:r>
              <a:rPr baseline="31999"/>
              <a:t>2</a:t>
            </a:r>
            <a:r>
              <a:t> / {(0.00623 + x)(0.00414 +x)}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54.3</a:t>
            </a:r>
            <a:endParaRPr baseline="30666"/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1.80E-3 - 0.170x + 4x</a:t>
            </a:r>
            <a:r>
              <a:rPr baseline="31999"/>
              <a:t>2</a:t>
            </a:r>
            <a:r>
              <a:t>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54.3</a:t>
            </a:r>
            <a:r>
              <a:t>{2.58E-3 + 1.04E-2x + x</a:t>
            </a:r>
            <a:r>
              <a:rPr baseline="31999"/>
              <a:t>2</a:t>
            </a:r>
            <a:r>
              <a:t>}</a:t>
            </a: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50.3x</a:t>
            </a:r>
            <a:r>
              <a:rPr baseline="31999"/>
              <a:t>2</a:t>
            </a:r>
            <a:r>
              <a:t> + 0.735x - 4.00E-4 = 0, </a:t>
            </a:r>
            <a:r>
              <a:rPr b="0" i="1"/>
              <a:t>solve quadratic formula</a:t>
            </a:r>
            <a:endParaRPr b="0" i="1"/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x = 5.25E-4 or x = -0.0151</a:t>
            </a:r>
            <a:r>
              <a:rPr b="0" i="1"/>
              <a:t> ...no negative mass! x = 5.25E-4, so:</a:t>
            </a:r>
            <a:endParaRPr b="0" i="1"/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="0" i="1"/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[H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</a:t>
            </a:r>
            <a:r>
              <a:t> = 0.00623 + 5.25E-4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0.00676 M</a:t>
            </a:r>
            <a:endParaRPr baseline="30666"/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[I</a:t>
            </a:r>
            <a:r>
              <a:rPr baseline="-5999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</a:t>
            </a:r>
            <a:r>
              <a:t> = 0.00414 + 5.25E-4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0.00467</a:t>
            </a:r>
            <a:r>
              <a:t>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M</a:t>
            </a:r>
            <a:endParaRPr baseline="30666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[HI]</a:t>
            </a:r>
            <a:r>
              <a:t> = 0.0424 - 2*5.25E-4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0.0414 M</a:t>
            </a:r>
            <a:endParaRPr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marL="63500" marR="63500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D</a:t>
            </a:r>
            <a:r>
              <a:t>,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[H</a:t>
            </a:r>
            <a:r>
              <a:rPr baseline="-18666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 = 0.00676 M, [I</a:t>
            </a:r>
            <a:r>
              <a:rPr baseline="-18666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] = 0.00467 M, [HI] = 0.0414 M</a:t>
            </a: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</p:txBody>
      </p:sp>
      <p:sp>
        <p:nvSpPr>
          <p:cNvPr id="119" name="Rectangle"/>
          <p:cNvSpPr/>
          <p:nvPr/>
        </p:nvSpPr>
        <p:spPr>
          <a:xfrm>
            <a:off x="25492868" y="2409825"/>
            <a:ext cx="16698517" cy="5072063"/>
          </a:xfrm>
          <a:prstGeom prst="rect">
            <a:avLst/>
          </a:prstGeom>
          <a:solidFill>
            <a:srgbClr val="EBEBEB"/>
          </a:solidFill>
        </p:spPr>
        <p:txBody>
          <a:bodyPr lIns="71437" tIns="71437" rIns="71437" bIns="71437" anchor="ctr"/>
          <a:lstStyle/>
          <a:p>
            <a:pPr marL="81280" marR="81280" defTabSz="1821656"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</p:txBody>
      </p:sp>
      <p:sp>
        <p:nvSpPr>
          <p:cNvPr id="120" name="Check!…"/>
          <p:cNvSpPr txBox="1"/>
          <p:nvPr/>
        </p:nvSpPr>
        <p:spPr>
          <a:xfrm>
            <a:off x="31232432" y="13545633"/>
            <a:ext cx="6585582" cy="1841501"/>
          </a:xfrm>
          <a:prstGeom prst="rect">
            <a:avLst/>
          </a:prstGeom>
          <a:solidFill>
            <a:srgbClr val="FFFC7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81280" marR="81280" algn="ctr" defTabSz="1821656">
              <a:defRPr i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Check!</a:t>
            </a:r>
          </a:p>
          <a:p>
            <a:pPr marL="81280" marR="81280" defTabSz="1821656"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K</a:t>
            </a:r>
            <a:r>
              <a:rPr baseline="-5999"/>
              <a:t>c</a:t>
            </a:r>
            <a:r>
              <a:t> = (0.0414)</a:t>
            </a:r>
            <a:r>
              <a:rPr baseline="31999"/>
              <a:t>2</a:t>
            </a:r>
            <a:r>
              <a:t>/{0.00676*0.00467}</a:t>
            </a:r>
          </a:p>
          <a:p>
            <a:pPr marL="81280" marR="81280" algn="ctr" defTabSz="1821656">
              <a:defRPr b="1" sz="4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K</a:t>
            </a:r>
            <a:r>
              <a:rPr baseline="-5999"/>
              <a:t>c</a:t>
            </a:r>
            <a:r>
              <a:t> = 54.3</a:t>
            </a:r>
          </a:p>
        </p:txBody>
      </p:sp>
      <p:sp>
        <p:nvSpPr>
          <p:cNvPr id="121" name="Hint:…"/>
          <p:cNvSpPr txBox="1"/>
          <p:nvPr/>
        </p:nvSpPr>
        <p:spPr>
          <a:xfrm>
            <a:off x="-4347212" y="16466343"/>
            <a:ext cx="9513308" cy="3861719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Hint: 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1 - compare Q vs K to find directionality of reaction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2 - Use ICE table to solve for equilibrium concentrations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19785 -0.214844" origin="layout" pathEditMode="relative">
                                      <p:cBhvr>
                                        <p:cTn id="6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path" nodeType="afterEffect" presetSubtype="0" presetID="-1" grpId="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630606 -0.553385" origin="layout" pathEditMode="relative">
                                      <p:cBhvr>
                                        <p:cTn id="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xit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xit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path" nodeType="afterEffect" presetSubtype="0" presetID="-1" grpId="5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325929 -0.854369" origin="layout" pathEditMode="relative">
                                      <p:cBhvr>
                                        <p:cTn id="1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mph" nodeType="withEffect" presetSubtype="0" presetID="6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1000" fill="hold"/>
                                        <p:tgtEl>
                                          <p:spTgt spid="116"/>
                                        </p:tgtEl>
                                      </p:cBhvr>
                                      <p:by x="132943" y="132943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path" nodeType="click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-0.050159 0.284772 -0.220675 0.443338 -0.380859 0.354167 C -0.541044 0.264996 -0.630237 -0.038145 -0.580078 -0.317708" origin="layout" pathEditMode="relative">
                                      <p:cBhvr>
                                        <p:cTn id="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path" nodeType="withEffect" presetSubtype="0" presetID="-1" grpId="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828755 0.616956" origin="layout" pathEditMode="relative">
                                      <p:cBhvr>
                                        <p:cTn id="29" dur="9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mph" nodeType="withEffect" presetSubtype="0" presetID="6" grpId="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119"/>
                                        </p:tgtEl>
                                      </p:cBhvr>
                                      <p:by x="131248" y="131248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path" nodeType="afterEffect" presetSubtype="0" presetID="-1" grpId="1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558107 -0.830729" origin="layout" pathEditMode="relative">
                                      <p:cBhvr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xit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path" nodeType="clickEffect" presetSubtype="0" presetID="-1" grpId="1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687022 -0.245585" origin="layout" pathEditMode="relative">
                                      <p:cBhvr>
                                        <p:cTn id="43" dur="25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1" grpId="4"/>
      <p:bldP build="whole" bldLvl="1" animBg="1" rev="0" advAuto="0" spid="119" grpId="9"/>
      <p:bldP build="whole" bldLvl="1" animBg="1" rev="0" advAuto="0" spid="119" grpId="11"/>
      <p:bldP build="whole" bldLvl="1" animBg="1" rev="0" advAuto="0" spid="116" grpId="6"/>
      <p:bldP build="whole" bldLvl="1" animBg="1" rev="0" advAuto="0" spid="115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nswer = A, increases…"/>
          <p:cNvSpPr txBox="1"/>
          <p:nvPr/>
        </p:nvSpPr>
        <p:spPr>
          <a:xfrm>
            <a:off x="8590422" y="15091171"/>
            <a:ext cx="12948048" cy="8305801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/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Answer = </a:t>
            </a:r>
            <a:r>
              <a: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A</a:t>
            </a:r>
            <a:r>
              <a:t>, increases</a:t>
            </a:r>
            <a:endParaRPr baseline="30666"/>
          </a:p>
          <a:p>
            <a:pPr marL="63500" marR="63500" algn="ctr" defTabSz="1428750">
              <a:defRPr b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666"/>
          </a:p>
          <a:p>
            <a:pPr marL="63500" marR="63500" algn="ctr" defTabSz="1428750">
              <a:defRPr i="1" sz="4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Exothermic (∆H is negative), so:</a:t>
            </a:r>
            <a:endParaRPr baseline="30666"/>
          </a:p>
          <a:p>
            <a:pPr marL="81280" marR="81280" algn="ctr" defTabSz="1821656">
              <a:defRPr sz="86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2 CH</a:t>
            </a:r>
            <a:r>
              <a:rPr baseline="-15913" sz="4600"/>
              <a:t>2</a:t>
            </a:r>
            <a:r>
              <a:rPr sz="4600"/>
              <a:t>Cl</a:t>
            </a:r>
            <a:r>
              <a:rPr baseline="-15913" sz="4600"/>
              <a:t>2</a:t>
            </a:r>
            <a:r>
              <a:rPr sz="4600"/>
              <a:t>(g)  ⇌  CH</a:t>
            </a:r>
            <a:r>
              <a:rPr baseline="-15913" sz="4600"/>
              <a:t>4</a:t>
            </a:r>
            <a:r>
              <a:rPr sz="4600"/>
              <a:t>(g) + CCl</a:t>
            </a:r>
            <a:r>
              <a:rPr baseline="-15913" sz="4600"/>
              <a:t>4</a:t>
            </a:r>
            <a:r>
              <a:rPr sz="4600"/>
              <a:t>(g) </a:t>
            </a:r>
            <a:r>
              <a:rPr i="1" sz="4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+ heat</a:t>
            </a:r>
            <a:endParaRPr sz="4600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baseline="30249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Temperature lowered, heat is "taken away", </a:t>
            </a:r>
            <a:endParaRPr sz="4600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Le Chatelier's Principle predicts shift to side with heat, shift to product side (right)</a:t>
            </a:r>
            <a:endParaRPr sz="4600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endParaRPr sz="4600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More products, less reactants, </a:t>
            </a:r>
            <a:endParaRPr sz="4600"/>
          </a:p>
          <a:p>
            <a:pPr marL="81280" marR="81280" algn="ctr" defTabSz="1821656">
              <a:buClr>
                <a:srgbClr val="000000"/>
              </a:buClr>
              <a:buFont typeface="Arial"/>
              <a:defRPr sz="3200">
                <a:uFill>
                  <a:solidFill>
                    <a:srgbClr val="0000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rPr sz="4600"/>
              <a:t>K increases</a:t>
            </a:r>
            <a:endParaRPr baseline="30249"/>
          </a:p>
        </p:txBody>
      </p:sp>
      <p:sp>
        <p:nvSpPr>
          <p:cNvPr id="124" name="∆Ho = –18.8 kJ, Kc = 10.5, for:…"/>
          <p:cNvSpPr txBox="1"/>
          <p:nvPr>
            <p:ph type="title"/>
          </p:nvPr>
        </p:nvSpPr>
        <p:spPr>
          <a:xfrm>
            <a:off x="3958828" y="0"/>
            <a:ext cx="16466344" cy="4321969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4600"/>
              <a:t>∆H</a:t>
            </a:r>
            <a:r>
              <a:rPr baseline="30956" sz="4600"/>
              <a:t>o</a:t>
            </a:r>
            <a:r>
              <a:rPr sz="4600"/>
              <a:t> = –18.8 kJ, K</a:t>
            </a:r>
            <a:r>
              <a:rPr baseline="-15913" sz="4600"/>
              <a:t>c</a:t>
            </a:r>
            <a:r>
              <a:rPr sz="4600"/>
              <a:t> = 10.5, for: </a:t>
            </a:r>
            <a:endParaRPr sz="4600"/>
          </a:p>
          <a:p>
            <a:pPr algn="ctr"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4600"/>
              <a:t>2 CH</a:t>
            </a:r>
            <a:r>
              <a:rPr baseline="-15913" sz="4600"/>
              <a:t>2</a:t>
            </a:r>
            <a:r>
              <a:rPr sz="4600"/>
              <a:t>Cl</a:t>
            </a:r>
            <a:r>
              <a:rPr baseline="-15913" sz="4600"/>
              <a:t>2</a:t>
            </a:r>
            <a:r>
              <a:rPr sz="4600"/>
              <a:t>(g)  ⇌  CH</a:t>
            </a:r>
            <a:r>
              <a:rPr baseline="-15913" sz="4600"/>
              <a:t>4</a:t>
            </a:r>
            <a:r>
              <a:rPr sz="4600"/>
              <a:t>(g) + CCl</a:t>
            </a:r>
            <a:r>
              <a:rPr baseline="-15913" sz="4600"/>
              <a:t>4</a:t>
            </a:r>
            <a:r>
              <a:rPr sz="4600"/>
              <a:t>(g)</a:t>
            </a:r>
            <a:endParaRPr sz="4600"/>
          </a:p>
          <a:p>
            <a:pPr>
              <a:defRPr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defRPr>
            </a:pPr>
            <a:r>
              <a:rPr sz="4600"/>
              <a:t>If the temperature on the equilibrium system is suddenly decreased, the value of K</a:t>
            </a:r>
            <a:r>
              <a:rPr baseline="-15913" sz="4600"/>
              <a:t>c</a:t>
            </a:r>
            <a:r>
              <a:rPr sz="4600"/>
              <a:t>:</a:t>
            </a:r>
          </a:p>
        </p:txBody>
      </p:sp>
      <p:sp>
        <p:nvSpPr>
          <p:cNvPr id="125" name="increases…"/>
          <p:cNvSpPr txBox="1"/>
          <p:nvPr>
            <p:ph type="body" sz="quarter" idx="1"/>
          </p:nvPr>
        </p:nvSpPr>
        <p:spPr>
          <a:xfrm>
            <a:off x="3780234" y="4069556"/>
            <a:ext cx="8983266" cy="6924676"/>
          </a:xfrm>
          <a:prstGeom prst="rect">
            <a:avLst/>
          </a:prstGeom>
        </p:spPr>
        <p:txBody>
          <a:bodyPr/>
          <a:lstStyle/>
          <a:p>
            <a:pPr marL="871912" indent="-831272">
              <a:buClr>
                <a:srgbClr val="000000"/>
              </a:buClr>
              <a:buFont typeface="Arial"/>
            </a:pPr>
            <a:r>
              <a:t> increases 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decreases </a:t>
            </a:r>
          </a:p>
          <a:p>
            <a:pPr marL="871912" indent="-831272">
              <a:buClr>
                <a:srgbClr val="000000"/>
              </a:buClr>
              <a:buFont typeface="Arial"/>
            </a:pPr>
            <a:r>
              <a:t> remains the same</a:t>
            </a:r>
          </a:p>
        </p:txBody>
      </p:sp>
      <p:sp>
        <p:nvSpPr>
          <p:cNvPr id="126" name="MAR"/>
          <p:cNvSpPr txBox="1"/>
          <p:nvPr/>
        </p:nvSpPr>
        <p:spPr>
          <a:xfrm>
            <a:off x="16629" y="12773025"/>
            <a:ext cx="1606463" cy="939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tIns="91439" bIns="91439">
            <a:spAutoFit/>
          </a:bodyPr>
          <a:lstStyle>
            <a:lvl1pPr marL="79373" marR="79373" defTabSz="1828800">
              <a:buClr>
                <a:srgbClr val="6420A4"/>
              </a:buClr>
              <a:buFont typeface="Times Roman"/>
              <a:defRPr b="1" i="1" sz="4600">
                <a:solidFill>
                  <a:srgbClr val="6420A4"/>
                </a:solidFill>
                <a:uFill>
                  <a:solidFill>
                    <a:srgbClr val="6420A4"/>
                  </a:solidFill>
                </a:uFill>
                <a:latin typeface="Times Roman"/>
                <a:ea typeface="Times Roman"/>
                <a:cs typeface="Times Roman"/>
                <a:sym typeface="Times Roman"/>
              </a:defRPr>
            </a:lvl1pPr>
          </a:lstStyle>
          <a:p>
            <a:pPr/>
            <a:r>
              <a:t>MAR</a:t>
            </a:r>
          </a:p>
        </p:txBody>
      </p:sp>
      <p:sp>
        <p:nvSpPr>
          <p:cNvPr id="127" name="Enter your response on…"/>
          <p:cNvSpPr txBox="1"/>
          <p:nvPr/>
        </p:nvSpPr>
        <p:spPr>
          <a:xfrm>
            <a:off x="4387644" y="14287500"/>
            <a:ext cx="5436312" cy="1232297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>
            <a:spAutoFit/>
          </a:bodyPr>
          <a:lstStyle/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Enter your response on</a:t>
            </a:r>
          </a:p>
          <a:p>
            <a:pPr marL="63500" marR="63500" algn="ctr" defTabSz="1428750">
              <a:defRPr b="1" i="1" sz="36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+mn-lt"/>
                <a:ea typeface="+mn-ea"/>
                <a:cs typeface="+mn-cs"/>
                <a:sym typeface="Arial"/>
              </a:defRPr>
            </a:pPr>
            <a:r>
              <a:t>your i&gt;Clicker now!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nodeType="afterEffect" presetSubtype="0" presetID="-1" grpId="1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-0.035898 -0.148438" origin="layout" pathEditMode="relative">
                                      <p:cBhvr>
                                        <p:cTn id="6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xit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path" nodeType="afterEffect" presetSubtype="0" presetID="-1" grpId="3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05858 -0.673177" origin="layout" pathEditMode="relative">
                                      <p:cBhvr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7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81280" marR="81280" indent="0" algn="l" defTabSz="18216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6429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81280" marR="81280" indent="0" algn="l" defTabSz="18216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l" defTabSz="6429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