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  <p:sldId id="376" r:id="rId128"/>
    <p:sldId id="377" r:id="rId129"/>
    <p:sldId id="378" r:id="rId130"/>
    <p:sldId id="379" r:id="rId131"/>
    <p:sldId id="380" r:id="rId132"/>
    <p:sldId id="381" r:id="rId133"/>
    <p:sldId id="382" r:id="rId134"/>
    <p:sldId id="383" r:id="rId135"/>
    <p:sldId id="384" r:id="rId136"/>
    <p:sldId id="385" r:id="rId137"/>
    <p:sldId id="386" r:id="rId138"/>
    <p:sldId id="387" r:id="rId139"/>
    <p:sldId id="388" r:id="rId140"/>
    <p:sldId id="389" r:id="rId141"/>
    <p:sldId id="390" r:id="rId142"/>
    <p:sldId id="391" r:id="rId143"/>
    <p:sldId id="392" r:id="rId144"/>
    <p:sldId id="393" r:id="rId145"/>
    <p:sldId id="394" r:id="rId146"/>
    <p:sldId id="395" r:id="rId147"/>
    <p:sldId id="396" r:id="rId148"/>
    <p:sldId id="397" r:id="rId149"/>
    <p:sldId id="398" r:id="rId150"/>
    <p:sldId id="399" r:id="rId151"/>
    <p:sldId id="400" r:id="rId152"/>
    <p:sldId id="401" r:id="rId153"/>
    <p:sldId id="402" r:id="rId154"/>
    <p:sldId id="403" r:id="rId155"/>
    <p:sldId id="404" r:id="rId156"/>
    <p:sldId id="405" r:id="rId157"/>
    <p:sldId id="406" r:id="rId158"/>
    <p:sldId id="407" r:id="rId159"/>
    <p:sldId id="408" r:id="rId160"/>
    <p:sldId id="409" r:id="rId161"/>
    <p:sldId id="410" r:id="rId162"/>
    <p:sldId id="411" r:id="rId163"/>
    <p:sldId id="412" r:id="rId16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81280" marR="8128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Times Roman"/>
      </a:defRPr>
    </a:lvl1pPr>
    <a:lvl2pPr marL="81280" marR="81280" indent="3429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Times Roman"/>
      </a:defRPr>
    </a:lvl2pPr>
    <a:lvl3pPr marL="81280" marR="81280" indent="685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Times Roman"/>
      </a:defRPr>
    </a:lvl3pPr>
    <a:lvl4pPr marL="81280" marR="81280" indent="10287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Times Roman"/>
      </a:defRPr>
    </a:lvl4pPr>
    <a:lvl5pPr marL="81280" marR="8128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Times Roman"/>
      </a:defRPr>
    </a:lvl5pPr>
    <a:lvl6pPr marL="81280" marR="81280" indent="17145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Times Roman"/>
      </a:defRPr>
    </a:lvl6pPr>
    <a:lvl7pPr marL="81280" marR="81280" indent="2057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Times Roman"/>
      </a:defRPr>
    </a:lvl7pPr>
    <a:lvl8pPr marL="81280" marR="81280" indent="24003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Times Roman"/>
      </a:defRPr>
    </a:lvl8pPr>
    <a:lvl9pPr marL="81280" marR="8128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Times Roma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508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508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381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Relationship Id="rId124" Type="http://schemas.openxmlformats.org/officeDocument/2006/relationships/slide" Target="slides/slide117.xml"/><Relationship Id="rId125" Type="http://schemas.openxmlformats.org/officeDocument/2006/relationships/slide" Target="slides/slide118.xml"/><Relationship Id="rId126" Type="http://schemas.openxmlformats.org/officeDocument/2006/relationships/slide" Target="slides/slide119.xml"/><Relationship Id="rId127" Type="http://schemas.openxmlformats.org/officeDocument/2006/relationships/slide" Target="slides/slide120.xml"/><Relationship Id="rId128" Type="http://schemas.openxmlformats.org/officeDocument/2006/relationships/slide" Target="slides/slide121.xml"/><Relationship Id="rId129" Type="http://schemas.openxmlformats.org/officeDocument/2006/relationships/slide" Target="slides/slide122.xml"/><Relationship Id="rId130" Type="http://schemas.openxmlformats.org/officeDocument/2006/relationships/slide" Target="slides/slide123.xml"/><Relationship Id="rId131" Type="http://schemas.openxmlformats.org/officeDocument/2006/relationships/slide" Target="slides/slide124.xml"/><Relationship Id="rId132" Type="http://schemas.openxmlformats.org/officeDocument/2006/relationships/slide" Target="slides/slide125.xml"/><Relationship Id="rId133" Type="http://schemas.openxmlformats.org/officeDocument/2006/relationships/slide" Target="slides/slide126.xml"/><Relationship Id="rId134" Type="http://schemas.openxmlformats.org/officeDocument/2006/relationships/slide" Target="slides/slide127.xml"/><Relationship Id="rId135" Type="http://schemas.openxmlformats.org/officeDocument/2006/relationships/slide" Target="slides/slide128.xml"/><Relationship Id="rId136" Type="http://schemas.openxmlformats.org/officeDocument/2006/relationships/slide" Target="slides/slide129.xml"/><Relationship Id="rId137" Type="http://schemas.openxmlformats.org/officeDocument/2006/relationships/slide" Target="slides/slide130.xml"/><Relationship Id="rId138" Type="http://schemas.openxmlformats.org/officeDocument/2006/relationships/slide" Target="slides/slide131.xml"/><Relationship Id="rId139" Type="http://schemas.openxmlformats.org/officeDocument/2006/relationships/slide" Target="slides/slide132.xml"/><Relationship Id="rId140" Type="http://schemas.openxmlformats.org/officeDocument/2006/relationships/slide" Target="slides/slide133.xml"/><Relationship Id="rId141" Type="http://schemas.openxmlformats.org/officeDocument/2006/relationships/slide" Target="slides/slide134.xml"/><Relationship Id="rId142" Type="http://schemas.openxmlformats.org/officeDocument/2006/relationships/slide" Target="slides/slide135.xml"/><Relationship Id="rId143" Type="http://schemas.openxmlformats.org/officeDocument/2006/relationships/slide" Target="slides/slide136.xml"/><Relationship Id="rId144" Type="http://schemas.openxmlformats.org/officeDocument/2006/relationships/slide" Target="slides/slide137.xml"/><Relationship Id="rId145" Type="http://schemas.openxmlformats.org/officeDocument/2006/relationships/slide" Target="slides/slide138.xml"/><Relationship Id="rId146" Type="http://schemas.openxmlformats.org/officeDocument/2006/relationships/slide" Target="slides/slide139.xml"/><Relationship Id="rId147" Type="http://schemas.openxmlformats.org/officeDocument/2006/relationships/slide" Target="slides/slide140.xml"/><Relationship Id="rId148" Type="http://schemas.openxmlformats.org/officeDocument/2006/relationships/slide" Target="slides/slide141.xml"/><Relationship Id="rId149" Type="http://schemas.openxmlformats.org/officeDocument/2006/relationships/slide" Target="slides/slide142.xml"/><Relationship Id="rId150" Type="http://schemas.openxmlformats.org/officeDocument/2006/relationships/slide" Target="slides/slide143.xml"/><Relationship Id="rId151" Type="http://schemas.openxmlformats.org/officeDocument/2006/relationships/slide" Target="slides/slide144.xml"/><Relationship Id="rId152" Type="http://schemas.openxmlformats.org/officeDocument/2006/relationships/slide" Target="slides/slide145.xml"/><Relationship Id="rId153" Type="http://schemas.openxmlformats.org/officeDocument/2006/relationships/slide" Target="slides/slide146.xml"/><Relationship Id="rId154" Type="http://schemas.openxmlformats.org/officeDocument/2006/relationships/slide" Target="slides/slide147.xml"/><Relationship Id="rId155" Type="http://schemas.openxmlformats.org/officeDocument/2006/relationships/slide" Target="slides/slide148.xml"/><Relationship Id="rId156" Type="http://schemas.openxmlformats.org/officeDocument/2006/relationships/slide" Target="slides/slide149.xml"/><Relationship Id="rId157" Type="http://schemas.openxmlformats.org/officeDocument/2006/relationships/slide" Target="slides/slide150.xml"/><Relationship Id="rId158" Type="http://schemas.openxmlformats.org/officeDocument/2006/relationships/slide" Target="slides/slide151.xml"/><Relationship Id="rId159" Type="http://schemas.openxmlformats.org/officeDocument/2006/relationships/slide" Target="slides/slide152.xml"/><Relationship Id="rId160" Type="http://schemas.openxmlformats.org/officeDocument/2006/relationships/slide" Target="slides/slide153.xml"/><Relationship Id="rId161" Type="http://schemas.openxmlformats.org/officeDocument/2006/relationships/slide" Target="slides/slide154.xml"/><Relationship Id="rId162" Type="http://schemas.openxmlformats.org/officeDocument/2006/relationships/slide" Target="slides/slide155.xml"/><Relationship Id="rId163" Type="http://schemas.openxmlformats.org/officeDocument/2006/relationships/slide" Target="slides/slide156.xml"/><Relationship Id="rId164" Type="http://schemas.openxmlformats.org/officeDocument/2006/relationships/slide" Target="slides/slide15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" name="Shape 3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477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6477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6477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6477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6477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6477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6477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6477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6477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"/>
          <p:cNvSpPr txBox="1"/>
          <p:nvPr>
            <p:ph type="sldNum" sz="quarter" idx="2"/>
          </p:nvPr>
        </p:nvSpPr>
        <p:spPr>
          <a:xfrm>
            <a:off x="19968547" y="12833984"/>
            <a:ext cx="453054" cy="487681"/>
          </a:xfrm>
          <a:prstGeom prst="rect">
            <a:avLst/>
          </a:prstGeom>
        </p:spPr>
        <p:txBody>
          <a:bodyPr anchor="ctr"/>
          <a:lstStyle>
            <a:lvl1pPr algn="r" defTabSz="1828800">
              <a:defRPr sz="2000">
                <a:solidFill>
                  <a:srgbClr val="8989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419600" y="754380"/>
            <a:ext cx="15544801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419600" y="3954779"/>
            <a:ext cx="15544801" cy="9761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2pPr marL="1012189" indent="-514349">
              <a:spcBef>
                <a:spcPts val="1300"/>
              </a:spcBef>
              <a:buChar char="–"/>
              <a:defRPr sz="5400"/>
            </a:lvl2pPr>
            <a:lvl3pPr marL="1359486" indent="-404446">
              <a:spcBef>
                <a:spcPts val="1100"/>
              </a:spcBef>
              <a:defRPr sz="4600"/>
            </a:lvl3pPr>
            <a:lvl4pPr marL="1807094" indent="-394854">
              <a:spcBef>
                <a:spcPts val="900"/>
              </a:spcBef>
              <a:buChar char="–"/>
              <a:defRPr sz="3800"/>
            </a:lvl4pPr>
            <a:lvl5pPr marL="2264294" indent="-394854">
              <a:spcBef>
                <a:spcPts val="900"/>
              </a:spcBef>
              <a:buChar char="»"/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1805920" y="12778740"/>
            <a:ext cx="779781" cy="8940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>
            <a:spAutoFit/>
          </a:bodyPr>
          <a:lstStyle>
            <a:lvl1pPr marL="0" marR="0" algn="ctr" defTabSz="1165860"/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</p:sldLayoutIdLst>
  <p:transition xmlns:p14="http://schemas.microsoft.com/office/powerpoint/2010/main" spd="med" advClick="1"/>
  <p:txStyles>
    <p:titleStyle>
      <a:lvl1pPr marL="81280" marR="8128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Roman"/>
        </a:defRPr>
      </a:lvl1pPr>
      <a:lvl2pPr marL="81280" marR="81280" indent="2286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Roman"/>
        </a:defRPr>
      </a:lvl2pPr>
      <a:lvl3pPr marL="81280" marR="81280" indent="4572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Roman"/>
        </a:defRPr>
      </a:lvl3pPr>
      <a:lvl4pPr marL="81280" marR="81280" indent="6858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Roman"/>
        </a:defRPr>
      </a:lvl4pPr>
      <a:lvl5pPr marL="81280" marR="81280" indent="9144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Roman"/>
        </a:defRPr>
      </a:lvl5pPr>
      <a:lvl6pPr marL="81280" marR="81280" indent="11430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Roman"/>
        </a:defRPr>
      </a:lvl6pPr>
      <a:lvl7pPr marL="81280" marR="81280" indent="13716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Roman"/>
        </a:defRPr>
      </a:lvl7pPr>
      <a:lvl8pPr marL="81280" marR="81280" indent="1600199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Roman"/>
        </a:defRPr>
      </a:lvl8pPr>
      <a:lvl9pPr marL="81280" marR="81280" indent="18288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Roman"/>
        </a:defRPr>
      </a:lvl9pPr>
    </p:titleStyle>
    <p:bodyStyle>
      <a:lvl1pPr marL="645757" marR="81280" indent="-605117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60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Roman"/>
        </a:defRPr>
      </a:lvl1pPr>
      <a:lvl2pPr marL="1069339" marR="81280" indent="-571499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60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Roman"/>
        </a:defRPr>
      </a:lvl2pPr>
      <a:lvl3pPr marL="1482578" marR="81280" indent="-527538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60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Roman"/>
        </a:defRPr>
      </a:lvl3pPr>
      <a:lvl4pPr marL="2035694" marR="81280" indent="-623454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60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Roman"/>
        </a:defRPr>
      </a:lvl4pPr>
      <a:lvl5pPr marL="2492894" marR="81280" indent="-623454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60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Roman"/>
        </a:defRPr>
      </a:lvl5pPr>
      <a:lvl6pPr marL="2492894" marR="81280" indent="-623454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60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Roman"/>
        </a:defRPr>
      </a:lvl6pPr>
      <a:lvl7pPr marL="2492894" marR="81280" indent="-623454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60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Roman"/>
        </a:defRPr>
      </a:lvl7pPr>
      <a:lvl8pPr marL="2492894" marR="81280" indent="-623454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60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Roman"/>
        </a:defRPr>
      </a:lvl8pPr>
      <a:lvl9pPr marL="2492894" marR="81280" indent="-623454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60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Roman"/>
        </a:defRPr>
      </a:lvl9pPr>
    </p:bodyStyle>
    <p:otherStyle>
      <a:lvl1pPr marL="0" marR="0" indent="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Roman"/>
        </a:defRPr>
      </a:lvl1pPr>
      <a:lvl2pPr marL="0" marR="0" indent="2286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Roman"/>
        </a:defRPr>
      </a:lvl2pPr>
      <a:lvl3pPr marL="0" marR="0" indent="4572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Roman"/>
        </a:defRPr>
      </a:lvl3pPr>
      <a:lvl4pPr marL="0" marR="0" indent="6858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Roman"/>
        </a:defRPr>
      </a:lvl4pPr>
      <a:lvl5pPr marL="0" marR="0" indent="9144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Roman"/>
        </a:defRPr>
      </a:lvl5pPr>
      <a:lvl6pPr marL="0" marR="0" indent="11430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Roman"/>
        </a:defRPr>
      </a:lvl6pPr>
      <a:lvl7pPr marL="0" marR="0" indent="13716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Roman"/>
        </a:defRPr>
      </a:lvl7pPr>
      <a:lvl8pPr marL="0" marR="0" indent="16002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Roman"/>
        </a:defRPr>
      </a:lvl8pPr>
      <a:lvl9pPr marL="0" marR="0" indent="18288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Roman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ng"/></Relationships>
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png"/></Relationships>
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png"/></Relationships>
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png"/></Relationships>

</file>

<file path=ppt/slides/_rels/slide1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1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png"/></Relationships>
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1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png"/></Relationships>

</file>

<file path=ppt/slides/_rels/slide1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
</file>

<file path=ppt/slides/_rels/slide1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png"/></Relationships>

</file>

<file path=ppt/slides/_rels/slide1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png"/></Relationships>

</file>

<file path=ppt/slides/_rels/slide1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
</file>

<file path=ppt/slides/_rels/slide1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1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png"/></Relationships>

</file>

<file path=ppt/slides/_rels/slide1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png"/></Relationships>

</file>

<file path=ppt/slides/_rels/slide1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png"/></Relationships>

</file>

<file path=ppt/slides/_rels/slide1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png"/></Relationships>

</file>

<file path=ppt/slides/_rels/slide1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png"/></Relationships>

</file>

<file path=ppt/slides/_rels/slide1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png"/><Relationship Id="rId3" Type="http://schemas.openxmlformats.org/officeDocument/2006/relationships/image" Target="../media/image80.png"/><Relationship Id="rId4" Type="http://schemas.openxmlformats.org/officeDocument/2006/relationships/image" Target="../media/image93.png"/></Relationships>

</file>

<file path=ppt/slides/_rels/slide1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4.png"/></Relationships>

</file>

<file path=ppt/slides/_rels/slide1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png"/></Relationships>

</file>

<file path=ppt/slides/_rels/slide1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1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png"/></Relationships>

</file>

<file path=ppt/slides/_rels/slide1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
</file>

<file path=ppt/slides/_rels/slide1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0.png"/><Relationship Id="rId3" Type="http://schemas.openxmlformats.org/officeDocument/2006/relationships/image" Target="../media/image12.jpeg"/></Relationships>

</file>

<file path=ppt/slides/_rels/slide1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1.png"/><Relationship Id="rId3" Type="http://schemas.openxmlformats.org/officeDocument/2006/relationships/image" Target="../media/image98.png"/></Relationships>

</file>

<file path=ppt/slides/_rels/slide1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/Relationships>

</file>

<file path=ppt/slides/_rels/slide1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/Relationships>

</file>

<file path=ppt/slides/_rels/slide1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6.png"/></Relationships>

</file>

<file path=ppt/slides/_rels/slide1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png"/></Relationships>

</file>

<file path=ppt/slides/_rels/slide1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1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1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0.png"/></Relationships>

</file>

<file path=ppt/slides/_rels/slide1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1.png"/><Relationship Id="rId3" Type="http://schemas.openxmlformats.org/officeDocument/2006/relationships/image" Target="../media/image112.png"/></Relationships>

</file>

<file path=ppt/slides/_rels/slide1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1.png"/></Relationships>

</file>

<file path=ppt/slides/_rels/slide1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/Relationships>

</file>

<file path=ppt/slides/_rels/slide1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5.png"/></Relationships>

</file>

<file path=ppt/slides/_rels/slide1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6.png"/></Relationships>

</file>

<file path=ppt/slides/_rels/slide1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6.png"/></Relationships>

</file>

<file path=ppt/slides/_rels/slide1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7.png"/></Relationships>

</file>

<file path=ppt/slides/_rels/slide1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9.png"/></Relationships>

</file>

<file path=ppt/slides/_rels/slide1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0.png"/></Relationships>

</file>

<file path=ppt/slides/_rels/slide1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
</file>

<file path=ppt/slides/_rels/slide1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1.png"/></Relationships>

</file>

<file path=ppt/slides/_rels/slide1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hchem.org/223/223PPT/pdf223/II2101Chapter21StudyGui.pdf" TargetMode="External"/></Relationships>

</file>

<file path=ppt/slides/_rels/slide1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33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Relationship Id="rId3" Type="http://schemas.openxmlformats.org/officeDocument/2006/relationships/image" Target="../media/image57.pn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pn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png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he Chemistry of the Main  Group Elements Chapter 18"/>
          <p:cNvSpPr txBox="1"/>
          <p:nvPr>
            <p:ph type="title"/>
          </p:nvPr>
        </p:nvSpPr>
        <p:spPr>
          <a:xfrm>
            <a:off x="-1252058" y="-52070"/>
            <a:ext cx="17213581" cy="4960621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b="1" sz="9000">
                <a:solidFill>
                  <a:srgbClr val="531B93"/>
                </a:solidFill>
                <a:uFill>
                  <a:solidFill>
                    <a:srgbClr val="531B93"/>
                  </a:solidFill>
                </a:uFill>
              </a:rPr>
              <a:t>The Chemistry of the Main </a:t>
            </a:r>
            <a:br>
              <a:rPr sz="9000">
                <a:solidFill>
                  <a:srgbClr val="531B93"/>
                </a:solidFill>
                <a:uFill>
                  <a:solidFill>
                    <a:srgbClr val="531B93"/>
                  </a:solidFill>
                </a:uFill>
              </a:rPr>
            </a:br>
            <a:r>
              <a:rPr b="1" sz="9000">
                <a:solidFill>
                  <a:srgbClr val="531B93"/>
                </a:solidFill>
                <a:uFill>
                  <a:solidFill>
                    <a:srgbClr val="531B93"/>
                  </a:solidFill>
                </a:uFill>
              </a:rPr>
              <a:t>Group Elements</a:t>
            </a:r>
            <a:br>
              <a:rPr sz="7800">
                <a:solidFill>
                  <a:srgbClr val="531B93"/>
                </a:solidFill>
                <a:uFill>
                  <a:solidFill>
                    <a:srgbClr val="531B93"/>
                  </a:solidFill>
                </a:uFill>
              </a:rPr>
            </a:br>
            <a:r>
              <a:rPr i="1" sz="7800">
                <a:solidFill>
                  <a:srgbClr val="531B93"/>
                </a:solidFill>
                <a:uFill>
                  <a:solidFill>
                    <a:srgbClr val="531B93"/>
                  </a:solidFill>
                </a:uFill>
              </a:rPr>
              <a:t>Chapter 18</a:t>
            </a:r>
          </a:p>
        </p:txBody>
      </p:sp>
      <p:sp>
        <p:nvSpPr>
          <p:cNvPr id="4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1" name="Chemistry 223…"/>
          <p:cNvSpPr/>
          <p:nvPr/>
        </p:nvSpPr>
        <p:spPr>
          <a:xfrm>
            <a:off x="785151" y="10516590"/>
            <a:ext cx="9761260" cy="20387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1" sz="6000">
                <a:latin typeface="Arial"/>
                <a:ea typeface="Arial"/>
                <a:cs typeface="Arial"/>
                <a:sym typeface="Arial"/>
              </a:defRPr>
            </a:pPr>
            <a:r>
              <a:t>Chemistry 223</a:t>
            </a:r>
          </a:p>
          <a:p>
            <a:pPr marL="79373" marR="79373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1" sz="6000">
                <a:latin typeface="Arial"/>
                <a:ea typeface="Arial"/>
                <a:cs typeface="Arial"/>
                <a:sym typeface="Arial"/>
              </a:defRPr>
            </a:pPr>
            <a:r>
              <a:t>Professor Michael Russell</a:t>
            </a:r>
          </a:p>
        </p:txBody>
      </p:sp>
      <p:pic>
        <p:nvPicPr>
          <p:cNvPr id="42" name="10-Grams-Edible-Food-Pigment-Powder-11-Colors-available-for-decorating-Chocolate-Fondant-Cake-Arts-Food.jpg_q50.jpg" descr="10-Grams-Edible-Food-Pigment-Powder-11-Colors-available-for-decorating-Chocolate-Fondant-Cake-Arts-Food.jpg_q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23131" y="3532905"/>
            <a:ext cx="10160001" cy="10160001"/>
          </a:xfrm>
          <a:prstGeom prst="rect">
            <a:avLst/>
          </a:prstGeom>
          <a:ln w="12700"/>
        </p:spPr>
      </p:pic>
      <p:sp>
        <p:nvSpPr>
          <p:cNvPr id="43" name="Last update:…"/>
          <p:cNvSpPr txBox="1"/>
          <p:nvPr/>
        </p:nvSpPr>
        <p:spPr>
          <a:xfrm>
            <a:off x="21900959" y="12354910"/>
            <a:ext cx="2247035" cy="988296"/>
          </a:xfrm>
          <a:prstGeom prst="rect">
            <a:avLst/>
          </a:prstGeom>
          <a:solidFill>
            <a:srgbClr val="FFFFFF">
              <a:alpha val="73708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80" tIns="68580" rIns="68580" bIns="68580">
            <a:spAutoFit/>
          </a:bodyPr>
          <a:lstStyle/>
          <a:p>
            <a:pPr marL="0" marR="0" algn="ctr">
              <a:defRPr i="1" sz="3000"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Last update:</a:t>
            </a:r>
          </a:p>
          <a:p>
            <a:pPr marL="0" marR="0" algn="ctr">
              <a:defRPr i="1" sz="3000"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4/29/24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Electrolysis of Water"/>
          <p:cNvSpPr txBox="1"/>
          <p:nvPr>
            <p:ph type="title"/>
          </p:nvPr>
        </p:nvSpPr>
        <p:spPr>
          <a:xfrm>
            <a:off x="4579620" y="0"/>
            <a:ext cx="14790420" cy="4732020"/>
          </a:xfrm>
          <a:prstGeom prst="rect">
            <a:avLst/>
          </a:prstGeom>
        </p:spPr>
        <p:txBody>
          <a:bodyPr/>
          <a:lstStyle>
            <a:lvl1pPr>
              <a:defRPr b="1" sz="92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Electrolysis of Water</a:t>
            </a:r>
          </a:p>
        </p:txBody>
      </p:sp>
      <p:sp>
        <p:nvSpPr>
          <p:cNvPr id="93" name="H2O  →  H2 + 1/2 O2…"/>
          <p:cNvSpPr txBox="1"/>
          <p:nvPr>
            <p:ph type="body" sz="half" idx="1"/>
          </p:nvPr>
        </p:nvSpPr>
        <p:spPr>
          <a:xfrm>
            <a:off x="10820400" y="4800600"/>
            <a:ext cx="9304020" cy="7543800"/>
          </a:xfrm>
          <a:prstGeom prst="rect">
            <a:avLst/>
          </a:prstGeom>
        </p:spPr>
        <p:txBody>
          <a:bodyPr/>
          <a:lstStyle/>
          <a:p>
            <a:pPr marL="767080" indent="-685800">
              <a:buClr>
                <a:srgbClr val="000000"/>
              </a:buClr>
              <a:buSzTx/>
              <a:buFont typeface="Arial"/>
              <a:buNone/>
            </a:pPr>
            <a:r>
              <a:rPr b="1">
                <a:latin typeface="Arial"/>
                <a:ea typeface="Arial"/>
                <a:cs typeface="Arial"/>
                <a:sym typeface="Arial"/>
              </a:rPr>
              <a:t>H</a:t>
            </a:r>
            <a:r>
              <a:rPr b="1" baseline="-16133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>
                <a:latin typeface="Arial"/>
                <a:ea typeface="Arial"/>
                <a:cs typeface="Arial"/>
                <a:sym typeface="Arial"/>
              </a:rPr>
              <a:t>O  →  H</a:t>
            </a:r>
            <a:r>
              <a:rPr b="1" baseline="-16133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>
                <a:latin typeface="Arial"/>
                <a:ea typeface="Arial"/>
                <a:cs typeface="Arial"/>
                <a:sym typeface="Arial"/>
              </a:rPr>
              <a:t> + 1/2 O</a:t>
            </a:r>
            <a:r>
              <a:rPr b="1" baseline="-16133">
                <a:latin typeface="Arial"/>
                <a:ea typeface="Arial"/>
                <a:cs typeface="Arial"/>
                <a:sym typeface="Arial"/>
              </a:rPr>
              <a:t>2</a:t>
            </a:r>
          </a:p>
          <a:p>
            <a:pPr marL="767080" indent="-685800">
              <a:buClr>
                <a:srgbClr val="000000"/>
              </a:buClr>
              <a:buSzTx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Not widely used —</a:t>
            </a:r>
          </a:p>
          <a:p>
            <a:pPr marL="767080" indent="-685800">
              <a:buClr>
                <a:srgbClr val="000000"/>
              </a:buClr>
              <a:buSzTx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t>a)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t>expensive</a:t>
            </a:r>
          </a:p>
          <a:p>
            <a:pPr marL="767080" indent="-685800">
              <a:buClr>
                <a:srgbClr val="000000"/>
              </a:buClr>
              <a:buSzTx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t>b)</a:t>
            </a:r>
            <a: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t>engineering problems</a:t>
            </a:r>
          </a:p>
        </p:txBody>
      </p:sp>
      <p:sp>
        <p:nvSpPr>
          <p:cNvPr id="9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95" name="Line"/>
          <p:cNvSpPr/>
          <p:nvPr/>
        </p:nvSpPr>
        <p:spPr>
          <a:xfrm>
            <a:off x="4259580" y="3497579"/>
            <a:ext cx="14790420" cy="3176"/>
          </a:xfrm>
          <a:prstGeom prst="line">
            <a:avLst/>
          </a:prstGeom>
          <a:ln w="50800">
            <a:solidFill>
              <a:srgbClr val="0433FF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96" name="electrolysis picture" descr="electrolysi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22420" y="4274820"/>
            <a:ext cx="6377940" cy="731520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Clays"/>
          <p:cNvSpPr txBox="1"/>
          <p:nvPr>
            <p:ph type="title"/>
          </p:nvPr>
        </p:nvSpPr>
        <p:spPr>
          <a:xfrm>
            <a:off x="4419600" y="160020"/>
            <a:ext cx="15544801" cy="3200401"/>
          </a:xfrm>
          <a:prstGeom prst="rect">
            <a:avLst/>
          </a:prstGeom>
        </p:spPr>
        <p:txBody>
          <a:bodyPr/>
          <a:lstStyle>
            <a:lvl1pPr>
              <a:defRPr b="1" sz="92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Clays</a:t>
            </a:r>
          </a:p>
        </p:txBody>
      </p:sp>
      <p:sp>
        <p:nvSpPr>
          <p:cNvPr id="621" name="Remedies for stomach upset can contain clays.…"/>
          <p:cNvSpPr txBox="1"/>
          <p:nvPr>
            <p:ph type="body" sz="half" idx="1"/>
          </p:nvPr>
        </p:nvSpPr>
        <p:spPr>
          <a:xfrm>
            <a:off x="4259580" y="3360420"/>
            <a:ext cx="7155180" cy="1035558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sz="5400"/>
            </a:pPr>
            <a:r>
              <a:t>Remedies for stomach upset can contain clays.</a:t>
            </a:r>
          </a:p>
          <a:p>
            <a:pPr marL="0" indent="0">
              <a:buSzTx/>
              <a:buNone/>
              <a:defRPr b="1" sz="5400"/>
            </a:pPr>
            <a:r>
              <a:t>Clays absorb toxins.</a:t>
            </a:r>
          </a:p>
          <a:p>
            <a:pPr marL="0" indent="0">
              <a:buSzTx/>
              <a:buNone/>
              <a:defRPr b="1" sz="5400"/>
            </a:pPr>
            <a:r>
              <a:t>The large disk is baked clay from Africa; used medicinally.</a:t>
            </a:r>
          </a:p>
        </p:txBody>
      </p:sp>
      <p:sp>
        <p:nvSpPr>
          <p:cNvPr id="62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623" name="Line"/>
          <p:cNvSpPr/>
          <p:nvPr/>
        </p:nvSpPr>
        <p:spPr>
          <a:xfrm>
            <a:off x="4876800" y="2583180"/>
            <a:ext cx="15544800" cy="3176"/>
          </a:xfrm>
          <a:prstGeom prst="line">
            <a:avLst/>
          </a:prstGeom>
          <a:ln w="50800">
            <a:solidFill>
              <a:srgbClr val="434ED6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624" name="clay picture" descr="clay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7619" y="3360420"/>
            <a:ext cx="9112252" cy="914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lass"/>
          <p:cNvSpPr txBox="1"/>
          <p:nvPr>
            <p:ph type="title"/>
          </p:nvPr>
        </p:nvSpPr>
        <p:spPr>
          <a:xfrm>
            <a:off x="4419600" y="0"/>
            <a:ext cx="15544801" cy="2446021"/>
          </a:xfrm>
          <a:prstGeom prst="rect">
            <a:avLst/>
          </a:prstGeom>
        </p:spPr>
        <p:txBody>
          <a:bodyPr/>
          <a:lstStyle>
            <a:lvl1pPr>
              <a:defRPr b="1" sz="118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Glass</a:t>
            </a:r>
          </a:p>
        </p:txBody>
      </p:sp>
      <p:sp>
        <p:nvSpPr>
          <p:cNvPr id="627" name="When quartz is melted, it forms silica glass.…"/>
          <p:cNvSpPr txBox="1"/>
          <p:nvPr>
            <p:ph type="body" sz="half" idx="1"/>
          </p:nvPr>
        </p:nvSpPr>
        <p:spPr>
          <a:xfrm>
            <a:off x="4419600" y="2446020"/>
            <a:ext cx="6103621" cy="11269980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When quartz is melted, it forms silica glass. </a:t>
            </a:r>
            <a:endParaRPr b="1"/>
          </a:p>
          <a:p>
            <a:pPr marL="0" indent="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Add CaO and Na</a:t>
            </a:r>
            <a:r>
              <a:rPr b="1" baseline="-16133"/>
              <a:t>2</a:t>
            </a:r>
            <a:r>
              <a:rPr b="1"/>
              <a:t>CO</a:t>
            </a:r>
            <a:r>
              <a:rPr b="1" baseline="-16133"/>
              <a:t>3</a:t>
            </a:r>
            <a:r>
              <a:rPr b="1"/>
              <a:t> → ordinary glass</a:t>
            </a:r>
          </a:p>
        </p:txBody>
      </p:sp>
      <p:sp>
        <p:nvSpPr>
          <p:cNvPr id="62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629" name="See Corning Glass Museum: www.cmog.org"/>
          <p:cNvSpPr txBox="1"/>
          <p:nvPr/>
        </p:nvSpPr>
        <p:spPr>
          <a:xfrm>
            <a:off x="6537325" y="12047219"/>
            <a:ext cx="10902499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0000"/>
              </a:buClr>
              <a:buFont typeface="Times Roman"/>
            </a:lvl1pPr>
          </a:lstStyle>
          <a:p>
            <a:pPr/>
            <a:r>
              <a:t>See Corning Glass Museum: www.cmog.org</a:t>
            </a:r>
          </a:p>
        </p:txBody>
      </p:sp>
      <p:pic>
        <p:nvPicPr>
          <p:cNvPr id="630" name="glass picture" descr="glas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17580" y="2473325"/>
            <a:ext cx="9441180" cy="94138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88900" dir="2700000">
              <a:srgbClr val="929292">
                <a:alpha val="74996"/>
              </a:srgbClr>
            </a:outerShdw>
          </a:effectLst>
        </p:spPr>
      </p:pic>
      <p:sp>
        <p:nvSpPr>
          <p:cNvPr id="631" name="Line"/>
          <p:cNvSpPr/>
          <p:nvPr/>
        </p:nvSpPr>
        <p:spPr>
          <a:xfrm>
            <a:off x="4259580" y="2125980"/>
            <a:ext cx="15841981" cy="3176"/>
          </a:xfrm>
          <a:prstGeom prst="line">
            <a:avLst/>
          </a:prstGeom>
          <a:ln w="50800">
            <a:solidFill>
              <a:srgbClr val="434ED6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oda-Lime Glass"/>
          <p:cNvSpPr txBox="1"/>
          <p:nvPr>
            <p:ph type="title"/>
          </p:nvPr>
        </p:nvSpPr>
        <p:spPr>
          <a:xfrm>
            <a:off x="4419600" y="1211580"/>
            <a:ext cx="15544801" cy="2286001"/>
          </a:xfrm>
          <a:prstGeom prst="rect">
            <a:avLst/>
          </a:prstGeom>
        </p:spPr>
        <p:txBody>
          <a:bodyPr/>
          <a:lstStyle>
            <a:lvl1pPr>
              <a:defRPr b="1" sz="9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Soda-Lime Glass</a:t>
            </a:r>
          </a:p>
        </p:txBody>
      </p:sp>
      <p:sp>
        <p:nvSpPr>
          <p:cNvPr id="634" name="Most common type and least expensive…"/>
          <p:cNvSpPr txBox="1"/>
          <p:nvPr>
            <p:ph type="body" sz="half" idx="1"/>
          </p:nvPr>
        </p:nvSpPr>
        <p:spPr>
          <a:xfrm>
            <a:off x="3505200" y="3497579"/>
            <a:ext cx="9441180" cy="10218421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rgbClr val="000000"/>
              </a:buClr>
              <a:buSzTx/>
              <a:buFont typeface="Times Roman"/>
              <a:buNone/>
              <a:defRPr b="1"/>
            </a:pPr>
            <a:r>
              <a:t>Most common type and least expensive</a:t>
            </a:r>
          </a:p>
          <a:p>
            <a:pPr marL="0" indent="0">
              <a:buClr>
                <a:srgbClr val="000000"/>
              </a:buClr>
              <a:buSzTx/>
              <a:buFont typeface="Times Roman"/>
              <a:buNone/>
              <a:defRPr b="1"/>
            </a:pPr>
            <a:r>
              <a:t>60-75% silica, 12-18% soda, 5-12% lime</a:t>
            </a:r>
          </a:p>
          <a:p>
            <a:pPr marL="0" indent="0">
              <a:buClr>
                <a:srgbClr val="000000"/>
              </a:buClr>
              <a:buSzTx/>
              <a:buFont typeface="Times Roman"/>
              <a:buNone/>
              <a:defRPr b="1"/>
            </a:pPr>
            <a:r>
              <a:t>Poor resistance to sudden temperature changes and to corrosive chemicals</a:t>
            </a:r>
          </a:p>
        </p:txBody>
      </p:sp>
      <p:sp>
        <p:nvSpPr>
          <p:cNvPr id="63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636" name="Line"/>
          <p:cNvSpPr/>
          <p:nvPr/>
        </p:nvSpPr>
        <p:spPr>
          <a:xfrm>
            <a:off x="4259580" y="3200400"/>
            <a:ext cx="15841981" cy="3176"/>
          </a:xfrm>
          <a:prstGeom prst="line">
            <a:avLst/>
          </a:prstGeom>
          <a:ln w="50800">
            <a:solidFill>
              <a:srgbClr val="D81E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637" name="glass picture" descr="glas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3580" y="4732020"/>
            <a:ext cx="6240781" cy="62261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88900" dir="2700000">
              <a:srgbClr val="92929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634" grpId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Lead Glass"/>
          <p:cNvSpPr txBox="1"/>
          <p:nvPr>
            <p:ph type="title"/>
          </p:nvPr>
        </p:nvSpPr>
        <p:spPr>
          <a:xfrm>
            <a:off x="8374380" y="457200"/>
            <a:ext cx="7612380" cy="3497581"/>
          </a:xfrm>
          <a:prstGeom prst="rect">
            <a:avLst/>
          </a:prstGeom>
        </p:spPr>
        <p:txBody>
          <a:bodyPr/>
          <a:lstStyle>
            <a:lvl1pPr algn="l">
              <a:defRPr b="1" sz="9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Lead Glass</a:t>
            </a:r>
          </a:p>
        </p:txBody>
      </p:sp>
      <p:sp>
        <p:nvSpPr>
          <p:cNvPr id="640" name="About 20% PbO…"/>
          <p:cNvSpPr txBox="1"/>
          <p:nvPr>
            <p:ph type="body" sz="half" idx="1"/>
          </p:nvPr>
        </p:nvSpPr>
        <p:spPr>
          <a:xfrm>
            <a:off x="3962400" y="3954779"/>
            <a:ext cx="8983980" cy="9761221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rgbClr val="000000"/>
              </a:buClr>
              <a:buSzTx/>
              <a:buFont typeface="Times Roman"/>
              <a:buNone/>
              <a:defRPr b="1"/>
            </a:pPr>
            <a:r>
              <a:t>About 20% PbO</a:t>
            </a:r>
          </a:p>
          <a:p>
            <a:pPr marL="0" indent="0">
              <a:buClr>
                <a:srgbClr val="000000"/>
              </a:buClr>
              <a:buSzTx/>
              <a:buFont typeface="Times Roman"/>
              <a:buNone/>
              <a:defRPr b="1"/>
            </a:pPr>
            <a:r>
              <a:t>Relatively soft</a:t>
            </a:r>
          </a:p>
          <a:p>
            <a:pPr marL="0" indent="0">
              <a:buClr>
                <a:srgbClr val="000000"/>
              </a:buClr>
              <a:buSzTx/>
              <a:buFont typeface="Times Roman"/>
              <a:buNone/>
              <a:defRPr b="1"/>
            </a:pPr>
            <a:r>
              <a:t>High refractive index gives it brilliance</a:t>
            </a:r>
          </a:p>
          <a:p>
            <a:pPr marL="0" indent="0">
              <a:buClr>
                <a:srgbClr val="000000"/>
              </a:buClr>
              <a:buSzTx/>
              <a:buFont typeface="Times Roman"/>
              <a:buNone/>
              <a:defRPr b="1"/>
            </a:pPr>
            <a:r>
              <a:t>Used for art glass and electrical applications</a:t>
            </a:r>
          </a:p>
        </p:txBody>
      </p:sp>
      <p:sp>
        <p:nvSpPr>
          <p:cNvPr id="64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642" name="Line"/>
          <p:cNvSpPr/>
          <p:nvPr/>
        </p:nvSpPr>
        <p:spPr>
          <a:xfrm>
            <a:off x="4259580" y="3360420"/>
            <a:ext cx="15841981" cy="3176"/>
          </a:xfrm>
          <a:prstGeom prst="line">
            <a:avLst/>
          </a:prstGeom>
          <a:ln w="50800">
            <a:solidFill>
              <a:srgbClr val="D81E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643" name="PbO glass picture" descr="PbO glas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06400" y="3657600"/>
            <a:ext cx="7315200" cy="7388225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127000" dir="2700000">
              <a:srgbClr val="92929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Borosilicate Glass"/>
          <p:cNvSpPr txBox="1"/>
          <p:nvPr>
            <p:ph type="title"/>
          </p:nvPr>
        </p:nvSpPr>
        <p:spPr>
          <a:xfrm>
            <a:off x="4419600" y="160020"/>
            <a:ext cx="15544801" cy="3200401"/>
          </a:xfrm>
          <a:prstGeom prst="rect">
            <a:avLst/>
          </a:prstGeom>
        </p:spPr>
        <p:txBody>
          <a:bodyPr/>
          <a:lstStyle>
            <a:lvl1pPr>
              <a:defRPr b="1" sz="9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Borosilicate Glass</a:t>
            </a:r>
          </a:p>
        </p:txBody>
      </p:sp>
      <p:sp>
        <p:nvSpPr>
          <p:cNvPr id="646" name="Any silicate glass with at least 5% B2O3…"/>
          <p:cNvSpPr txBox="1"/>
          <p:nvPr>
            <p:ph type="body" sz="half" idx="1"/>
          </p:nvPr>
        </p:nvSpPr>
        <p:spPr>
          <a:xfrm>
            <a:off x="2295525" y="3360420"/>
            <a:ext cx="12228196" cy="10355580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rgbClr val="000000"/>
              </a:buClr>
              <a:buSzTx/>
              <a:buFont typeface="Times Roman"/>
              <a:buNone/>
            </a:pPr>
            <a:r>
              <a:rPr b="1" sz="5400"/>
              <a:t>Any silicate glass with at least 5% B</a:t>
            </a:r>
            <a:r>
              <a:rPr b="1" baseline="-15851" sz="5400"/>
              <a:t>2</a:t>
            </a:r>
            <a:r>
              <a:rPr b="1" sz="5400"/>
              <a:t>O</a:t>
            </a:r>
            <a:r>
              <a:rPr b="1" baseline="-15851" sz="5400"/>
              <a:t>3</a:t>
            </a:r>
            <a:endParaRPr b="1" baseline="-15851" sz="5400"/>
          </a:p>
          <a:p>
            <a:pPr marL="0" indent="0">
              <a:buClr>
                <a:srgbClr val="000000"/>
              </a:buClr>
              <a:buSzTx/>
              <a:buFont typeface="Times Roman"/>
              <a:buNone/>
              <a:defRPr b="1" sz="5400"/>
            </a:pPr>
            <a:r>
              <a:t>High resistance to temperature change and chemical corrosion</a:t>
            </a:r>
          </a:p>
          <a:p>
            <a:pPr marL="0" indent="0">
              <a:buClr>
                <a:srgbClr val="000000"/>
              </a:buClr>
              <a:buSzTx/>
              <a:buFont typeface="Times Roman"/>
              <a:buNone/>
              <a:defRPr b="1" sz="5400"/>
            </a:pPr>
            <a:r>
              <a:t>Pipelines, light bulbs, photochromic glasses, sealed-beam headlights, lab ware, baking ware</a:t>
            </a:r>
          </a:p>
        </p:txBody>
      </p:sp>
      <p:sp>
        <p:nvSpPr>
          <p:cNvPr id="64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648" name="Line"/>
          <p:cNvSpPr/>
          <p:nvPr/>
        </p:nvSpPr>
        <p:spPr>
          <a:xfrm>
            <a:off x="4259580" y="2583180"/>
            <a:ext cx="15841981" cy="3176"/>
          </a:xfrm>
          <a:prstGeom prst="line">
            <a:avLst/>
          </a:prstGeom>
          <a:ln w="50800">
            <a:solidFill>
              <a:srgbClr val="D81E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649" name="borosilicate glass" descr="borosilicate glass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78000" y="2903220"/>
            <a:ext cx="6400800" cy="102184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6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6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646" grpId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Photochromic Glass"/>
          <p:cNvSpPr txBox="1"/>
          <p:nvPr>
            <p:ph type="title"/>
          </p:nvPr>
        </p:nvSpPr>
        <p:spPr>
          <a:xfrm>
            <a:off x="4259580" y="914400"/>
            <a:ext cx="15544801" cy="2125981"/>
          </a:xfrm>
          <a:prstGeom prst="rect">
            <a:avLst/>
          </a:prstGeom>
        </p:spPr>
        <p:txBody>
          <a:bodyPr/>
          <a:lstStyle>
            <a:lvl1pPr>
              <a:defRPr b="1" sz="9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Photochromic Glass</a:t>
            </a:r>
          </a:p>
        </p:txBody>
      </p:sp>
      <p:sp>
        <p:nvSpPr>
          <p:cNvPr id="652" name="Glass contains AgCl and CuCl…"/>
          <p:cNvSpPr txBox="1"/>
          <p:nvPr>
            <p:ph type="body" idx="1"/>
          </p:nvPr>
        </p:nvSpPr>
        <p:spPr>
          <a:xfrm>
            <a:off x="3802380" y="3040380"/>
            <a:ext cx="16459201" cy="10675620"/>
          </a:xfrm>
          <a:prstGeom prst="rect">
            <a:avLst/>
          </a:prstGeom>
        </p:spPr>
        <p:txBody>
          <a:bodyPr/>
          <a:lstStyle/>
          <a:p>
            <a:pPr marL="767080" indent="-685800" algn="ctr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Glass contains AgCl and CuCl</a:t>
            </a:r>
            <a:endParaRPr b="1"/>
          </a:p>
          <a:p>
            <a:pPr marL="767080" indent="-685800" algn="ctr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Cl</a:t>
            </a:r>
            <a:r>
              <a:rPr b="1" baseline="30933"/>
              <a:t>-</a:t>
            </a:r>
            <a:r>
              <a:rPr b="1"/>
              <a:t> + light → Cl + e-</a:t>
            </a:r>
            <a:endParaRPr b="1"/>
          </a:p>
          <a:p>
            <a:pPr marL="767080" indent="-685800" algn="ctr">
              <a:buClr>
                <a:srgbClr val="000000"/>
              </a:buClr>
              <a:buSzTx/>
              <a:buFont typeface="Times Roman"/>
              <a:buNone/>
              <a:defRPr b="1"/>
            </a:pPr>
            <a:r>
              <a:t>Darkening reaction</a:t>
            </a:r>
          </a:p>
          <a:p>
            <a:pPr lvl="1" marL="1567180" indent="-571499" algn="ctr">
              <a:buClr>
                <a:srgbClr val="000000"/>
              </a:buClr>
              <a:buSzTx/>
              <a:buFont typeface="Times Roman"/>
              <a:buNone/>
            </a:pPr>
            <a:r>
              <a:rPr b="1" sz="6000"/>
              <a:t>e- + Ag</a:t>
            </a:r>
            <a:r>
              <a:rPr b="1" baseline="30933" sz="6000"/>
              <a:t>+</a:t>
            </a:r>
            <a:r>
              <a:rPr b="1" sz="6000"/>
              <a:t>  →  Ag (s) </a:t>
            </a:r>
            <a:endParaRPr b="1" sz="6000"/>
          </a:p>
          <a:p>
            <a:pPr marL="767080" indent="-685800" algn="ctr">
              <a:buClr>
                <a:srgbClr val="000000"/>
              </a:buClr>
              <a:buSzTx/>
              <a:buFont typeface="Times Roman"/>
              <a:buNone/>
              <a:defRPr b="1"/>
            </a:pPr>
            <a:r>
              <a:t>Reversing reactions</a:t>
            </a:r>
          </a:p>
          <a:p>
            <a:pPr lvl="1" marL="1567180" indent="-571499" algn="ctr">
              <a:buClr>
                <a:srgbClr val="000000"/>
              </a:buClr>
              <a:buSzTx/>
              <a:buFont typeface="Times Roman"/>
              <a:buNone/>
            </a:pPr>
            <a:r>
              <a:rPr b="1" sz="6000"/>
              <a:t>Cl + Cu</a:t>
            </a:r>
            <a:r>
              <a:rPr b="1" baseline="30933" sz="6000"/>
              <a:t>+</a:t>
            </a:r>
            <a:r>
              <a:rPr b="1" sz="6000"/>
              <a:t>  → Cu</a:t>
            </a:r>
            <a:r>
              <a:rPr b="1" baseline="30933" sz="6000"/>
              <a:t>2+</a:t>
            </a:r>
            <a:r>
              <a:rPr b="1" sz="6000"/>
              <a:t> + Cl</a:t>
            </a:r>
            <a:r>
              <a:rPr b="1" baseline="30933" sz="6000"/>
              <a:t>-</a:t>
            </a:r>
            <a:endParaRPr b="1" baseline="30933" sz="6000"/>
          </a:p>
          <a:p>
            <a:pPr lvl="1" marL="1567180" indent="-571499" algn="ctr">
              <a:buClr>
                <a:srgbClr val="000000"/>
              </a:buClr>
              <a:buSzTx/>
              <a:buFont typeface="Times Roman"/>
              <a:buNone/>
            </a:pPr>
            <a:r>
              <a:rPr b="1" sz="6000"/>
              <a:t>Cu</a:t>
            </a:r>
            <a:r>
              <a:rPr b="1" baseline="30933" sz="6000"/>
              <a:t>2+</a:t>
            </a:r>
            <a:r>
              <a:rPr b="1" sz="6000"/>
              <a:t> + Ag  →  Cu</a:t>
            </a:r>
            <a:r>
              <a:rPr b="1" baseline="30933" sz="6000"/>
              <a:t>+</a:t>
            </a:r>
            <a:r>
              <a:rPr b="1" sz="6000"/>
              <a:t> + Ag</a:t>
            </a:r>
            <a:r>
              <a:rPr b="1" baseline="30933" sz="6000"/>
              <a:t>+</a:t>
            </a:r>
          </a:p>
        </p:txBody>
      </p:sp>
      <p:sp>
        <p:nvSpPr>
          <p:cNvPr id="65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654" name="Line"/>
          <p:cNvSpPr/>
          <p:nvPr/>
        </p:nvSpPr>
        <p:spPr>
          <a:xfrm>
            <a:off x="4259580" y="2743200"/>
            <a:ext cx="15841981" cy="3176"/>
          </a:xfrm>
          <a:prstGeom prst="line">
            <a:avLst/>
          </a:prstGeom>
          <a:ln w="50800">
            <a:solidFill>
              <a:srgbClr val="D81E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500"/>
                                        <p:tgtEl>
                                          <p:spTgt spid="6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1" dur="500"/>
                                        <p:tgtEl>
                                          <p:spTgt spid="6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652" grpId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colored glass picture" descr="colored glas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76859" y="883920"/>
            <a:ext cx="7829552" cy="655002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88900" dir="2700000">
              <a:srgbClr val="929292">
                <a:alpha val="74996"/>
              </a:srgbClr>
            </a:outerShdw>
          </a:effectLst>
        </p:spPr>
      </p:pic>
      <p:sp>
        <p:nvSpPr>
          <p:cNvPr id="657" name="Colored Glass"/>
          <p:cNvSpPr txBox="1"/>
          <p:nvPr>
            <p:ph type="title"/>
          </p:nvPr>
        </p:nvSpPr>
        <p:spPr>
          <a:xfrm>
            <a:off x="4419600" y="457200"/>
            <a:ext cx="8389621" cy="1988821"/>
          </a:xfrm>
          <a:prstGeom prst="rect">
            <a:avLst/>
          </a:prstGeom>
        </p:spPr>
        <p:txBody>
          <a:bodyPr/>
          <a:lstStyle>
            <a:lvl1pPr algn="l">
              <a:defRPr b="1" sz="9200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Colored Glass</a:t>
            </a:r>
          </a:p>
        </p:txBody>
      </p:sp>
      <p:sp>
        <p:nvSpPr>
          <p:cNvPr id="658" name="Old glass often colored  due to impurities…"/>
          <p:cNvSpPr txBox="1"/>
          <p:nvPr>
            <p:ph type="body" idx="1"/>
          </p:nvPr>
        </p:nvSpPr>
        <p:spPr>
          <a:xfrm>
            <a:off x="4419600" y="2446020"/>
            <a:ext cx="13098781" cy="11269980"/>
          </a:xfrm>
          <a:prstGeom prst="rect">
            <a:avLst/>
          </a:prstGeom>
        </p:spPr>
        <p:txBody>
          <a:bodyPr/>
          <a:lstStyle/>
          <a:p>
            <a:pPr marL="647309" indent="-606669">
              <a:lnSpc>
                <a:spcPct val="90000"/>
              </a:lnSpc>
              <a:buClr>
                <a:srgbClr val="000000"/>
              </a:buClr>
              <a:buFont typeface="Times Roman"/>
              <a:defRPr b="1" sz="4600"/>
            </a:pPr>
            <a:r>
              <a:t>Old glass often colored </a:t>
            </a:r>
            <a:b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t>due to impurities</a:t>
            </a:r>
          </a:p>
          <a:p>
            <a:pPr lvl="1" marL="859789" indent="-361949">
              <a:lnSpc>
                <a:spcPct val="90000"/>
              </a:lnSpc>
              <a:buClr>
                <a:srgbClr val="000000"/>
              </a:buClr>
              <a:buFont typeface="Times Roman"/>
            </a:pPr>
            <a:r>
              <a:rPr b="1" sz="3800"/>
              <a:t>Fe</a:t>
            </a:r>
            <a:r>
              <a:rPr b="1" baseline="30947" sz="3800"/>
              <a:t>2+</a:t>
            </a:r>
            <a:r>
              <a:rPr b="1" sz="3800"/>
              <a:t> gives blue-green</a:t>
            </a:r>
            <a:endParaRPr b="1" sz="3800"/>
          </a:p>
          <a:p>
            <a:pPr lvl="1" marL="859789" indent="-361949">
              <a:lnSpc>
                <a:spcPct val="90000"/>
              </a:lnSpc>
              <a:buClr>
                <a:srgbClr val="000000"/>
              </a:buClr>
              <a:buFont typeface="Times Roman"/>
            </a:pPr>
            <a:r>
              <a:rPr b="1" sz="3800"/>
              <a:t>Fe</a:t>
            </a:r>
            <a:r>
              <a:rPr b="1" baseline="30947" sz="3800"/>
              <a:t>3+</a:t>
            </a:r>
            <a:r>
              <a:rPr b="1" sz="3800"/>
              <a:t> gives yellow-green</a:t>
            </a:r>
            <a:endParaRPr b="1" sz="3800"/>
          </a:p>
          <a:p>
            <a:pPr marL="647309" indent="-606669">
              <a:lnSpc>
                <a:spcPct val="90000"/>
              </a:lnSpc>
              <a:buClr>
                <a:srgbClr val="000000"/>
              </a:buClr>
              <a:buFont typeface="Times Roman"/>
              <a:defRPr b="1" sz="4600"/>
            </a:pPr>
            <a:r>
              <a:t>Colored glass</a:t>
            </a:r>
          </a:p>
          <a:p>
            <a:pPr lvl="1" marL="859789" indent="-361949">
              <a:lnSpc>
                <a:spcPct val="90000"/>
              </a:lnSpc>
              <a:buClr>
                <a:srgbClr val="000000"/>
              </a:buClr>
              <a:buFont typeface="Times Roman"/>
            </a:pPr>
            <a:r>
              <a:rPr b="1" sz="3800"/>
              <a:t>Blue glass:  Co</a:t>
            </a:r>
            <a:r>
              <a:rPr b="1" baseline="30947" sz="3800"/>
              <a:t>2+</a:t>
            </a:r>
            <a:endParaRPr b="1" baseline="30947" sz="3800"/>
          </a:p>
          <a:p>
            <a:pPr lvl="1" marL="859789" indent="-361949">
              <a:lnSpc>
                <a:spcPct val="90000"/>
              </a:lnSpc>
              <a:buClr>
                <a:srgbClr val="000000"/>
              </a:buClr>
              <a:buFont typeface="Times Roman"/>
            </a:pPr>
            <a:r>
              <a:rPr b="1" sz="3800"/>
              <a:t>Purple:  Mn</a:t>
            </a:r>
            <a:r>
              <a:rPr b="1" baseline="30947" sz="3800"/>
              <a:t>2+</a:t>
            </a:r>
            <a:endParaRPr b="1" baseline="30947" sz="3800"/>
          </a:p>
          <a:p>
            <a:pPr lvl="1" marL="859789" indent="-361949">
              <a:lnSpc>
                <a:spcPct val="90000"/>
              </a:lnSpc>
              <a:buClr>
                <a:srgbClr val="000000"/>
              </a:buClr>
              <a:buFont typeface="Times Roman"/>
            </a:pPr>
            <a:r>
              <a:rPr b="1" sz="3800"/>
              <a:t>Fe</a:t>
            </a:r>
            <a:r>
              <a:rPr b="1" baseline="30947" sz="3800"/>
              <a:t>2+</a:t>
            </a:r>
            <a:r>
              <a:rPr b="1" sz="3800"/>
              <a:t> + Cr salts --&gt; green wine bottles</a:t>
            </a:r>
            <a:endParaRPr b="1" sz="3800"/>
          </a:p>
          <a:p>
            <a:pPr lvl="1" marL="859789" indent="-361949">
              <a:lnSpc>
                <a:spcPct val="90000"/>
              </a:lnSpc>
              <a:buClr>
                <a:srgbClr val="000000"/>
              </a:buClr>
              <a:buFont typeface="Times Roman"/>
            </a:pPr>
            <a:r>
              <a:rPr b="1" sz="3800"/>
              <a:t>Fe</a:t>
            </a:r>
            <a:r>
              <a:rPr b="1" baseline="30947" sz="3800"/>
              <a:t>2+</a:t>
            </a:r>
            <a:r>
              <a:rPr b="1" sz="3800"/>
              <a:t> + S --&gt; brown</a:t>
            </a:r>
            <a:endParaRPr b="1" sz="3800"/>
          </a:p>
          <a:p>
            <a:pPr lvl="1" marL="859789" indent="-361949">
              <a:lnSpc>
                <a:spcPct val="90000"/>
              </a:lnSpc>
              <a:buClr>
                <a:srgbClr val="000000"/>
              </a:buClr>
              <a:buFont typeface="Times Roman"/>
            </a:pPr>
            <a:r>
              <a:rPr b="1" sz="3800"/>
              <a:t>U</a:t>
            </a:r>
            <a:r>
              <a:rPr b="1" baseline="30947" sz="3800"/>
              <a:t>2+</a:t>
            </a:r>
            <a:r>
              <a:rPr b="1" sz="3800"/>
              <a:t>:  yellow</a:t>
            </a:r>
            <a:endParaRPr b="1" sz="3800"/>
          </a:p>
          <a:p>
            <a:pPr lvl="1" marL="859789" indent="-361949">
              <a:lnSpc>
                <a:spcPct val="90000"/>
              </a:lnSpc>
              <a:buClr>
                <a:srgbClr val="000000"/>
              </a:buClr>
              <a:buFont typeface="Times Roman"/>
            </a:pPr>
            <a:r>
              <a:rPr b="1" sz="3800"/>
              <a:t>Se</a:t>
            </a:r>
            <a:r>
              <a:rPr b="1" baseline="30947" sz="3800"/>
              <a:t>2-</a:t>
            </a:r>
            <a:r>
              <a:rPr b="1" sz="3800"/>
              <a:t>:  red (as in traffic lights)</a:t>
            </a:r>
          </a:p>
        </p:txBody>
      </p:sp>
      <p:sp>
        <p:nvSpPr>
          <p:cNvPr id="65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660" name="Line"/>
          <p:cNvSpPr/>
          <p:nvPr/>
        </p:nvSpPr>
        <p:spPr>
          <a:xfrm>
            <a:off x="4259580" y="2286000"/>
            <a:ext cx="8389621" cy="3176"/>
          </a:xfrm>
          <a:prstGeom prst="line">
            <a:avLst/>
          </a:prstGeom>
          <a:ln w="50800">
            <a:solidFill>
              <a:srgbClr val="D81E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ilicones: organosilicon polym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Silicones: organosilicon polymers</a:t>
            </a:r>
          </a:p>
        </p:txBody>
      </p:sp>
      <p:sp>
        <p:nvSpPr>
          <p:cNvPr id="66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664" name="Line"/>
          <p:cNvSpPr/>
          <p:nvPr/>
        </p:nvSpPr>
        <p:spPr>
          <a:xfrm>
            <a:off x="4259580" y="4114800"/>
            <a:ext cx="15841981" cy="3176"/>
          </a:xfrm>
          <a:prstGeom prst="line">
            <a:avLst/>
          </a:prstGeom>
          <a:ln w="50800">
            <a:solidFill>
              <a:srgbClr val="D81E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665" name="silicones picture" descr="silicone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35900" y="4448175"/>
            <a:ext cx="8623301" cy="8505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ilicones"/>
          <p:cNvSpPr txBox="1"/>
          <p:nvPr>
            <p:ph type="title"/>
          </p:nvPr>
        </p:nvSpPr>
        <p:spPr>
          <a:xfrm>
            <a:off x="4419600" y="0"/>
            <a:ext cx="15544801" cy="32004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Silicones</a:t>
            </a:r>
          </a:p>
        </p:txBody>
      </p:sp>
      <p:sp>
        <p:nvSpPr>
          <p:cNvPr id="668" name="2 CH3Cl + Si → SiCl2(CH3)2…"/>
          <p:cNvSpPr txBox="1"/>
          <p:nvPr>
            <p:ph type="body" sz="half" idx="1"/>
          </p:nvPr>
        </p:nvSpPr>
        <p:spPr>
          <a:xfrm>
            <a:off x="4579620" y="3657600"/>
            <a:ext cx="10972801" cy="9075420"/>
          </a:xfrm>
          <a:prstGeom prst="rect">
            <a:avLst/>
          </a:prstGeom>
        </p:spPr>
        <p:txBody>
          <a:bodyPr/>
          <a:lstStyle/>
          <a:p>
            <a:pPr marL="767080" indent="-685800">
              <a:lnSpc>
                <a:spcPct val="14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 sz="5400"/>
              <a:t>2 CH</a:t>
            </a:r>
            <a:r>
              <a:rPr b="1" baseline="-15851" sz="5400"/>
              <a:t>3</a:t>
            </a:r>
            <a:r>
              <a:rPr b="1" sz="5400"/>
              <a:t>Cl + Si → SiCl</a:t>
            </a:r>
            <a:r>
              <a:rPr b="1" baseline="-15851" sz="5400"/>
              <a:t>2</a:t>
            </a:r>
            <a:r>
              <a:rPr b="1" sz="5400"/>
              <a:t>(CH</a:t>
            </a:r>
            <a:r>
              <a:rPr b="1" baseline="-15851" sz="5400"/>
              <a:t>3</a:t>
            </a:r>
            <a:r>
              <a:rPr b="1" sz="5400"/>
              <a:t>)</a:t>
            </a:r>
            <a:r>
              <a:rPr b="1" baseline="-15851" sz="5400"/>
              <a:t>2</a:t>
            </a:r>
            <a:endParaRPr b="1" baseline="-15851" sz="5400"/>
          </a:p>
          <a:p>
            <a:pPr marL="767080" indent="-685800">
              <a:lnSpc>
                <a:spcPct val="14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 sz="5400"/>
              <a:t>Also produces SiCl</a:t>
            </a:r>
            <a:r>
              <a:rPr b="1" baseline="-15851" sz="5400"/>
              <a:t>3</a:t>
            </a:r>
            <a:r>
              <a:rPr b="1" sz="5400"/>
              <a:t>(CH</a:t>
            </a:r>
            <a:r>
              <a:rPr b="1" baseline="-15851" sz="5400"/>
              <a:t>3</a:t>
            </a:r>
            <a:r>
              <a:rPr b="1" sz="5400"/>
              <a:t>), </a:t>
            </a:r>
            <a:br>
              <a:rPr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 b="1" sz="5400"/>
              <a:t>SiCl</a:t>
            </a:r>
            <a:r>
              <a:rPr b="1" baseline="-15851" sz="5400"/>
              <a:t> </a:t>
            </a:r>
            <a:r>
              <a:rPr b="1" sz="5400"/>
              <a:t>(CH</a:t>
            </a:r>
            <a:r>
              <a:rPr b="1" baseline="-15851" sz="5400"/>
              <a:t>3</a:t>
            </a:r>
            <a:r>
              <a:rPr b="1" sz="5400"/>
              <a:t>)</a:t>
            </a:r>
            <a:r>
              <a:rPr b="1" baseline="-15851" sz="5400"/>
              <a:t>3</a:t>
            </a:r>
            <a:r>
              <a:rPr b="1" sz="5400"/>
              <a:t>, and SiCl</a:t>
            </a:r>
            <a:r>
              <a:rPr b="1" baseline="-15851" sz="5400"/>
              <a:t>4</a:t>
            </a:r>
            <a:r>
              <a:rPr b="1" sz="5400"/>
              <a:t> </a:t>
            </a:r>
            <a:endParaRPr b="1" sz="5400"/>
          </a:p>
          <a:p>
            <a:pPr marL="767080" indent="-685800">
              <a:lnSpc>
                <a:spcPct val="140000"/>
              </a:lnSpc>
              <a:buClr>
                <a:srgbClr val="000000"/>
              </a:buClr>
              <a:buSzTx/>
              <a:buFont typeface="Times Roman"/>
              <a:buNone/>
              <a:defRPr b="1" sz="5400"/>
            </a:pPr>
            <a:r>
              <a:t>Patented by E. G. Rochow of GE in 1945</a:t>
            </a:r>
          </a:p>
        </p:txBody>
      </p:sp>
      <p:sp>
        <p:nvSpPr>
          <p:cNvPr id="66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670" name="Line"/>
          <p:cNvSpPr/>
          <p:nvPr/>
        </p:nvSpPr>
        <p:spPr>
          <a:xfrm>
            <a:off x="4259580" y="2583180"/>
            <a:ext cx="15841981" cy="3176"/>
          </a:xfrm>
          <a:prstGeom prst="line">
            <a:avLst/>
          </a:prstGeom>
          <a:ln w="50800">
            <a:solidFill>
              <a:srgbClr val="D81E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grpSp>
        <p:nvGrpSpPr>
          <p:cNvPr id="673" name="Group"/>
          <p:cNvGrpSpPr/>
          <p:nvPr/>
        </p:nvGrpSpPr>
        <p:grpSpPr>
          <a:xfrm>
            <a:off x="16009619" y="4127499"/>
            <a:ext cx="4302127" cy="7040882"/>
            <a:chOff x="0" y="0"/>
            <a:chExt cx="4302125" cy="7040879"/>
          </a:xfrm>
        </p:grpSpPr>
        <p:pic>
          <p:nvPicPr>
            <p:cNvPr id="671" name="image.jpg" descr="image.jp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302126" cy="5463540"/>
            </a:xfrm>
            <a:prstGeom prst="rect">
              <a:avLst/>
            </a:prstGeom>
            <a:ln w="3175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14300" dist="88900" dir="2700000">
                <a:srgbClr val="929292">
                  <a:alpha val="74996"/>
                </a:srgbClr>
              </a:outerShdw>
            </a:effectLst>
          </p:spPr>
        </p:pic>
        <p:sp>
          <p:nvSpPr>
            <p:cNvPr id="672" name="Eugene Rochow"/>
            <p:cNvSpPr/>
            <p:nvPr/>
          </p:nvSpPr>
          <p:spPr>
            <a:xfrm>
              <a:off x="0" y="5770879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buClr>
                  <a:srgbClr val="000000"/>
                </a:buClr>
                <a:buFont typeface="Times Roman"/>
              </a:lvl1pPr>
            </a:lstStyle>
            <a:p>
              <a:pPr/>
              <a:r>
                <a:t>Eugene Rochow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73" grpId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Silicones"/>
          <p:cNvSpPr txBox="1"/>
          <p:nvPr>
            <p:ph type="title"/>
          </p:nvPr>
        </p:nvSpPr>
        <p:spPr>
          <a:xfrm>
            <a:off x="4419600" y="617220"/>
            <a:ext cx="15544801" cy="198882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Silicones</a:t>
            </a:r>
          </a:p>
        </p:txBody>
      </p:sp>
      <p:sp>
        <p:nvSpPr>
          <p:cNvPr id="676" name="(CH3)3SiCl + 2 H2O  →…"/>
          <p:cNvSpPr txBox="1"/>
          <p:nvPr>
            <p:ph type="body" idx="1"/>
          </p:nvPr>
        </p:nvSpPr>
        <p:spPr>
          <a:xfrm>
            <a:off x="3665220" y="2583180"/>
            <a:ext cx="16299181" cy="10469880"/>
          </a:xfrm>
          <a:prstGeom prst="rect">
            <a:avLst/>
          </a:prstGeom>
        </p:spPr>
        <p:txBody>
          <a:bodyPr/>
          <a:lstStyle/>
          <a:p>
            <a:pPr marL="767080" indent="-685800">
              <a:lnSpc>
                <a:spcPct val="130000"/>
              </a:lnSpc>
              <a:buClr>
                <a:srgbClr val="434ED6"/>
              </a:buClr>
              <a:buSzTx/>
              <a:buFont typeface="Times Roman"/>
              <a:buNone/>
            </a:pPr>
            <a:r>
              <a:rPr b="1" sz="54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rPr>
              <a:t>(CH</a:t>
            </a:r>
            <a:r>
              <a:rPr b="1" baseline="-15851" sz="54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rPr>
              <a:t>3</a:t>
            </a:r>
            <a:r>
              <a:rPr b="1" sz="54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rPr>
              <a:t>)</a:t>
            </a:r>
            <a:r>
              <a:rPr b="1" baseline="-15851" sz="54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rPr>
              <a:t>3</a:t>
            </a:r>
            <a:r>
              <a:rPr b="1" sz="54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rPr>
              <a:t>SiCl + 2 H</a:t>
            </a:r>
            <a:r>
              <a:rPr b="1" baseline="-15851" sz="54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rPr>
              <a:t>2</a:t>
            </a:r>
            <a:r>
              <a:rPr b="1" sz="54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rPr>
              <a:t>O  →  </a:t>
            </a:r>
            <a:endParaRPr b="1" sz="5400">
              <a:solidFill>
                <a:srgbClr val="434ED6"/>
              </a:solidFill>
              <a:uFill>
                <a:solidFill>
                  <a:srgbClr val="434ED6"/>
                </a:solidFill>
              </a:uFill>
            </a:endParaRPr>
          </a:p>
          <a:p>
            <a:pPr marL="767080" indent="-685800">
              <a:lnSpc>
                <a:spcPct val="130000"/>
              </a:lnSpc>
              <a:buClr>
                <a:srgbClr val="434ED6"/>
              </a:buClr>
              <a:buSzTx/>
              <a:buFont typeface="Times Roman"/>
              <a:buNone/>
            </a:pPr>
            <a:r>
              <a:rPr b="1" sz="54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rPr>
              <a:t>	       (CH</a:t>
            </a:r>
            <a:r>
              <a:rPr b="1" baseline="-15851" sz="54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rPr>
              <a:t>3</a:t>
            </a:r>
            <a:r>
              <a:rPr b="1" sz="54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rPr>
              <a:t>)</a:t>
            </a:r>
            <a:r>
              <a:rPr b="1" baseline="-15851" sz="54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rPr>
              <a:t>3</a:t>
            </a:r>
            <a:r>
              <a:rPr b="1" sz="54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rPr>
              <a:t>Si—O—Si(CH</a:t>
            </a:r>
            <a:r>
              <a:rPr b="1" baseline="-15851" sz="54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rPr>
              <a:t>3</a:t>
            </a:r>
            <a:r>
              <a:rPr b="1" sz="54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rPr>
              <a:t>)</a:t>
            </a:r>
            <a:r>
              <a:rPr b="1" baseline="-15851" sz="54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rPr>
              <a:t>3</a:t>
            </a:r>
            <a:r>
              <a:rPr b="1" sz="54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rPr>
              <a:t>  +  2 HCl</a:t>
            </a:r>
            <a:endParaRPr b="1" sz="5400">
              <a:solidFill>
                <a:srgbClr val="434ED6"/>
              </a:solidFill>
              <a:uFill>
                <a:solidFill>
                  <a:srgbClr val="434ED6"/>
                </a:solidFill>
              </a:uFill>
            </a:endParaRPr>
          </a:p>
          <a:p>
            <a:pPr marL="767080" indent="-685800">
              <a:lnSpc>
                <a:spcPct val="13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 sz="5400"/>
              <a:t>R</a:t>
            </a:r>
            <a:r>
              <a:rPr b="1" baseline="-15851" sz="5400"/>
              <a:t>2</a:t>
            </a:r>
            <a:r>
              <a:rPr b="1" sz="5400"/>
              <a:t>SiCl</a:t>
            </a:r>
            <a:r>
              <a:rPr b="1" baseline="-15851" sz="5400"/>
              <a:t>2</a:t>
            </a:r>
            <a:r>
              <a:rPr b="1" sz="5400"/>
              <a:t> + 2 H</a:t>
            </a:r>
            <a:r>
              <a:rPr b="1" baseline="-15851" sz="5400"/>
              <a:t>2</a:t>
            </a:r>
            <a:r>
              <a:rPr b="1" sz="5400"/>
              <a:t>O  → </a:t>
            </a:r>
            <a:br>
              <a:rPr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 b="1" sz="5400"/>
              <a:t>       </a:t>
            </a:r>
            <a:r>
              <a:rPr b="1" sz="5400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</a:rPr>
              <a:t>HO—SiR</a:t>
            </a:r>
            <a:r>
              <a:rPr b="1" baseline="-15851" sz="5400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</a:rPr>
              <a:t>2</a:t>
            </a:r>
            <a:r>
              <a:rPr b="1" sz="5400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</a:rPr>
              <a:t>—OH</a:t>
            </a:r>
            <a:r>
              <a:rPr b="1" sz="5400"/>
              <a:t> + 2 HCl</a:t>
            </a:r>
            <a:endParaRPr b="1" sz="5400"/>
          </a:p>
          <a:p>
            <a:pPr marL="767080" indent="-685800">
              <a:lnSpc>
                <a:spcPct val="13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 sz="5400"/>
              <a:t>2 HO—SiR</a:t>
            </a:r>
            <a:r>
              <a:rPr b="1" baseline="-15851" sz="5400"/>
              <a:t>2</a:t>
            </a:r>
            <a:r>
              <a:rPr b="1" sz="5400"/>
              <a:t>—OH  → </a:t>
            </a:r>
            <a:endParaRPr b="1" sz="5400"/>
          </a:p>
          <a:p>
            <a:pPr marL="767080" indent="-685800">
              <a:lnSpc>
                <a:spcPct val="13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 sz="5400"/>
              <a:t>			HO—SiR</a:t>
            </a:r>
            <a:r>
              <a:rPr b="1" baseline="-15851" sz="5400"/>
              <a:t>2</a:t>
            </a:r>
            <a:r>
              <a:rPr b="1" sz="5400"/>
              <a:t>—O—SiR</a:t>
            </a:r>
            <a:r>
              <a:rPr b="1" baseline="-15851" sz="5400"/>
              <a:t>2</a:t>
            </a:r>
            <a:r>
              <a:rPr b="1" sz="5400"/>
              <a:t>—OH + H</a:t>
            </a:r>
            <a:r>
              <a:rPr b="1" baseline="-15851" sz="5400"/>
              <a:t>2</a:t>
            </a:r>
            <a:r>
              <a:rPr b="1" sz="5400"/>
              <a:t>O</a:t>
            </a:r>
            <a:endParaRPr b="1" sz="5400"/>
          </a:p>
          <a:p>
            <a:pPr marL="767080" indent="-685800">
              <a:lnSpc>
                <a:spcPct val="130000"/>
              </a:lnSpc>
              <a:buClr>
                <a:srgbClr val="000000"/>
              </a:buClr>
              <a:buSzTx/>
              <a:buFont typeface="Times Roman"/>
              <a:buNone/>
              <a:defRPr b="1" sz="5400"/>
            </a:pPr>
            <a:r>
              <a:t>	</a:t>
            </a:r>
            <a:r>
              <a:t>Units link to give polymers!</a:t>
            </a:r>
          </a:p>
        </p:txBody>
      </p:sp>
      <p:sp>
        <p:nvSpPr>
          <p:cNvPr id="67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678" name="Line"/>
          <p:cNvSpPr/>
          <p:nvPr/>
        </p:nvSpPr>
        <p:spPr>
          <a:xfrm>
            <a:off x="4259580" y="2446020"/>
            <a:ext cx="15841981" cy="3176"/>
          </a:xfrm>
          <a:prstGeom prst="line">
            <a:avLst/>
          </a:prstGeom>
          <a:ln w="50800">
            <a:solidFill>
              <a:srgbClr val="D81E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500"/>
                                        <p:tgtEl>
                                          <p:spTgt spid="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1" dur="500"/>
                                        <p:tgtEl>
                                          <p:spTgt spid="6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67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Lab Prep of H2"/>
          <p:cNvSpPr txBox="1"/>
          <p:nvPr>
            <p:ph type="title"/>
          </p:nvPr>
        </p:nvSpPr>
        <p:spPr>
          <a:xfrm>
            <a:off x="4579620" y="0"/>
            <a:ext cx="14790420" cy="4732020"/>
          </a:xfrm>
          <a:prstGeom prst="rect">
            <a:avLst/>
          </a:prstGeom>
        </p:spPr>
        <p:txBody>
          <a:bodyPr/>
          <a:lstStyle/>
          <a:p>
            <a:pPr/>
            <a:r>
              <a:rPr b="1" sz="92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Lab Prep of H</a:t>
            </a:r>
            <a:r>
              <a:rPr b="1" baseline="-15913" sz="92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</a:p>
        </p:txBody>
      </p:sp>
      <p:sp>
        <p:nvSpPr>
          <p:cNvPr id="99" name="Metal + Acid"/>
          <p:cNvSpPr txBox="1"/>
          <p:nvPr>
            <p:ph type="body" sz="quarter" idx="1"/>
          </p:nvPr>
        </p:nvSpPr>
        <p:spPr>
          <a:xfrm>
            <a:off x="5631180" y="11452859"/>
            <a:ext cx="5783581" cy="1988821"/>
          </a:xfrm>
          <a:prstGeom prst="rect">
            <a:avLst/>
          </a:prstGeom>
        </p:spPr>
        <p:txBody>
          <a:bodyPr/>
          <a:lstStyle>
            <a:lvl1pPr marL="767080" indent="-685800">
              <a:buClr>
                <a:srgbClr val="000000"/>
              </a:buClr>
              <a:buSzTx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Metal + Acid</a:t>
            </a:r>
          </a:p>
        </p:txBody>
      </p:sp>
      <p:sp>
        <p:nvSpPr>
          <p:cNvPr id="10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01" name="Line"/>
          <p:cNvSpPr/>
          <p:nvPr/>
        </p:nvSpPr>
        <p:spPr>
          <a:xfrm>
            <a:off x="4259580" y="3497579"/>
            <a:ext cx="14790420" cy="3176"/>
          </a:xfrm>
          <a:prstGeom prst="line">
            <a:avLst/>
          </a:prstGeom>
          <a:ln w="50800">
            <a:solidFill>
              <a:srgbClr val="0433FF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2" name="Al + NaOH"/>
          <p:cNvSpPr txBox="1"/>
          <p:nvPr/>
        </p:nvSpPr>
        <p:spPr>
          <a:xfrm>
            <a:off x="13106400" y="11590019"/>
            <a:ext cx="5806440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767080" indent="-685800">
              <a:spcBef>
                <a:spcPts val="1400"/>
              </a:spcBef>
              <a:buClr>
                <a:srgbClr val="000000"/>
              </a:buClr>
              <a:buFont typeface="Arial"/>
              <a:defRPr b="1" sz="6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Al + NaOH</a:t>
            </a:r>
          </a:p>
        </p:txBody>
      </p:sp>
      <p:pic>
        <p:nvPicPr>
          <p:cNvPr id="103" name="metal plus acid picture" descr="metal plus acid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91200" y="4114800"/>
            <a:ext cx="4983480" cy="704088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929292">
                <a:alpha val="74996"/>
              </a:srgbClr>
            </a:outerShdw>
          </a:effectLst>
        </p:spPr>
      </p:pic>
      <p:pic>
        <p:nvPicPr>
          <p:cNvPr id="104" name="Al and NaOH picture" descr="Al and NaOH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80619" y="4411979"/>
            <a:ext cx="5257802" cy="68808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92929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" grpId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Silicones"/>
          <p:cNvSpPr txBox="1"/>
          <p:nvPr>
            <p:ph type="title"/>
          </p:nvPr>
        </p:nvSpPr>
        <p:spPr>
          <a:xfrm>
            <a:off x="4419600" y="617220"/>
            <a:ext cx="15544801" cy="198882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Silicones</a:t>
            </a:r>
          </a:p>
        </p:txBody>
      </p:sp>
      <p:sp>
        <p:nvSpPr>
          <p:cNvPr id="681" name="Properties of silicones…"/>
          <p:cNvSpPr txBox="1"/>
          <p:nvPr>
            <p:ph type="body" idx="1"/>
          </p:nvPr>
        </p:nvSpPr>
        <p:spPr>
          <a:xfrm>
            <a:off x="3665220" y="2583180"/>
            <a:ext cx="16299181" cy="9075420"/>
          </a:xfrm>
          <a:prstGeom prst="rect">
            <a:avLst/>
          </a:prstGeom>
        </p:spPr>
        <p:txBody>
          <a:bodyPr/>
          <a:lstStyle/>
          <a:p>
            <a:pPr marL="657859" indent="-617219">
              <a:lnSpc>
                <a:spcPct val="130000"/>
              </a:lnSpc>
              <a:buClr>
                <a:srgbClr val="434ED6"/>
              </a:buClr>
              <a:buFont typeface="Times Roman"/>
              <a:defRPr b="1" sz="54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defRPr>
            </a:pPr>
            <a:r>
              <a:t>Properties of silicones</a:t>
            </a:r>
          </a:p>
          <a:p>
            <a:pPr lvl="1" marL="1003397" indent="-505557">
              <a:lnSpc>
                <a:spcPct val="90000"/>
              </a:lnSpc>
              <a:buClr>
                <a:srgbClr val="000000"/>
              </a:buClr>
              <a:buFont typeface="Times Roman"/>
              <a:defRPr b="1" sz="4600"/>
            </a:pPr>
            <a:r>
              <a:t>Good thermal and oxidative stability</a:t>
            </a:r>
          </a:p>
          <a:p>
            <a:pPr lvl="1" marL="1003397" indent="-505557">
              <a:lnSpc>
                <a:spcPct val="90000"/>
              </a:lnSpc>
              <a:buClr>
                <a:srgbClr val="000000"/>
              </a:buClr>
              <a:buFont typeface="Times Roman"/>
              <a:defRPr b="1" sz="4600"/>
            </a:pPr>
            <a:r>
              <a:t>Resistant to high and low temperatures</a:t>
            </a:r>
          </a:p>
          <a:p>
            <a:pPr lvl="1" marL="1003397" indent="-505557">
              <a:lnSpc>
                <a:spcPct val="90000"/>
              </a:lnSpc>
              <a:buClr>
                <a:srgbClr val="000000"/>
              </a:buClr>
              <a:buFont typeface="Times Roman"/>
              <a:defRPr b="1" sz="4600"/>
            </a:pPr>
            <a:r>
              <a:t>Water repellent</a:t>
            </a:r>
          </a:p>
          <a:p>
            <a:pPr lvl="1" marL="1003397" indent="-505557">
              <a:lnSpc>
                <a:spcPct val="90000"/>
              </a:lnSpc>
              <a:buClr>
                <a:srgbClr val="000000"/>
              </a:buClr>
              <a:buFont typeface="Times Roman"/>
              <a:defRPr b="1" sz="4600"/>
            </a:pPr>
            <a:r>
              <a:t>Antistick and antifoam properties</a:t>
            </a:r>
          </a:p>
          <a:p>
            <a:pPr lvl="1" marL="1003397" indent="-505557">
              <a:lnSpc>
                <a:spcPct val="90000"/>
              </a:lnSpc>
              <a:buClr>
                <a:srgbClr val="000000"/>
              </a:buClr>
              <a:buFont typeface="Times Roman"/>
              <a:defRPr b="1" sz="4600"/>
            </a:pPr>
            <a:r>
              <a:t>Resistant to UV radiation and weathering</a:t>
            </a:r>
          </a:p>
          <a:p>
            <a:pPr lvl="1" marL="1003397" indent="-505557">
              <a:lnSpc>
                <a:spcPct val="90000"/>
              </a:lnSpc>
              <a:buClr>
                <a:srgbClr val="000000"/>
              </a:buClr>
              <a:buFont typeface="Times Roman"/>
              <a:defRPr b="1" sz="4600"/>
            </a:pPr>
            <a:r>
              <a:t>Physiologically inert (*see breast implant studies)</a:t>
            </a:r>
          </a:p>
          <a:p>
            <a:pPr marL="657859" indent="-617219">
              <a:lnSpc>
                <a:spcPct val="90000"/>
              </a:lnSpc>
              <a:buClr>
                <a:srgbClr val="434ED6"/>
              </a:buClr>
              <a:buFont typeface="Times Roman"/>
              <a:defRPr b="1" sz="54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defRPr>
            </a:pPr>
            <a:r>
              <a:t>Can be made into oils, greases, emulsions, elastomers, and resins</a:t>
            </a:r>
          </a:p>
        </p:txBody>
      </p:sp>
      <p:sp>
        <p:nvSpPr>
          <p:cNvPr id="68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683" name="Line"/>
          <p:cNvSpPr/>
          <p:nvPr/>
        </p:nvSpPr>
        <p:spPr>
          <a:xfrm>
            <a:off x="4259580" y="2446020"/>
            <a:ext cx="15841981" cy="3176"/>
          </a:xfrm>
          <a:prstGeom prst="line">
            <a:avLst/>
          </a:prstGeom>
          <a:ln w="50800">
            <a:solidFill>
              <a:srgbClr val="D81E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Silicones"/>
          <p:cNvSpPr txBox="1"/>
          <p:nvPr>
            <p:ph type="title"/>
          </p:nvPr>
        </p:nvSpPr>
        <p:spPr>
          <a:xfrm>
            <a:off x="4419600" y="617220"/>
            <a:ext cx="15544801" cy="198882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Silicones</a:t>
            </a:r>
          </a:p>
        </p:txBody>
      </p:sp>
      <p:sp>
        <p:nvSpPr>
          <p:cNvPr id="686" name="Production of &gt;350,000 tons annually…"/>
          <p:cNvSpPr txBox="1"/>
          <p:nvPr>
            <p:ph type="body" idx="1"/>
          </p:nvPr>
        </p:nvSpPr>
        <p:spPr>
          <a:xfrm>
            <a:off x="3665220" y="2583180"/>
            <a:ext cx="16299181" cy="907542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30000"/>
              </a:lnSpc>
              <a:buClr>
                <a:srgbClr val="000000"/>
              </a:buClr>
              <a:buSzTx/>
              <a:buFont typeface="Times Roman"/>
              <a:buNone/>
              <a:defRPr b="1" sz="5400"/>
            </a:pPr>
            <a:r>
              <a:t>Production of &gt;350,000 tons annually</a:t>
            </a:r>
          </a:p>
          <a:p>
            <a:pPr marL="0" indent="0">
              <a:lnSpc>
                <a:spcPct val="130000"/>
              </a:lnSpc>
              <a:buClr>
                <a:srgbClr val="000000"/>
              </a:buClr>
              <a:buSzTx/>
              <a:buFont typeface="Times Roman"/>
              <a:buNone/>
              <a:defRPr b="1" sz="5400"/>
            </a:pPr>
            <a:r>
              <a:t>1000 different products</a:t>
            </a:r>
          </a:p>
          <a:p>
            <a:pPr marL="0" indent="0">
              <a:lnSpc>
                <a:spcPct val="130000"/>
              </a:lnSpc>
              <a:buClr>
                <a:srgbClr val="000000"/>
              </a:buClr>
              <a:buSzTx/>
              <a:buFont typeface="Times Roman"/>
              <a:buNone/>
              <a:defRPr b="1" sz="5400"/>
            </a:pPr>
            <a:r>
              <a:t>65-70% fluid silicones</a:t>
            </a:r>
          </a:p>
          <a:p>
            <a:pPr marL="0" indent="0">
              <a:lnSpc>
                <a:spcPct val="130000"/>
              </a:lnSpc>
              <a:buClr>
                <a:srgbClr val="000000"/>
              </a:buClr>
              <a:buSzTx/>
              <a:buFont typeface="Times Roman"/>
              <a:buNone/>
              <a:defRPr b="1" sz="5400"/>
            </a:pPr>
            <a:r>
              <a:t>25-30% elastomers</a:t>
            </a:r>
          </a:p>
          <a:p>
            <a:pPr marL="0" indent="0">
              <a:lnSpc>
                <a:spcPct val="130000"/>
              </a:lnSpc>
              <a:buClr>
                <a:srgbClr val="000000"/>
              </a:buClr>
              <a:buSzTx/>
              <a:buFont typeface="Times Roman"/>
              <a:buNone/>
              <a:defRPr b="1" sz="5400"/>
            </a:pPr>
            <a:r>
              <a:t>5-10% resins</a:t>
            </a:r>
          </a:p>
        </p:txBody>
      </p:sp>
      <p:sp>
        <p:nvSpPr>
          <p:cNvPr id="68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688" name="Line"/>
          <p:cNvSpPr/>
          <p:nvPr/>
        </p:nvSpPr>
        <p:spPr>
          <a:xfrm>
            <a:off x="4259580" y="2446020"/>
            <a:ext cx="15841981" cy="3176"/>
          </a:xfrm>
          <a:prstGeom prst="line">
            <a:avLst/>
          </a:prstGeom>
          <a:ln w="50800">
            <a:solidFill>
              <a:srgbClr val="D81E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689" name="silicones picture" descr="silicone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66419" y="5783579"/>
            <a:ext cx="7498081" cy="73837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ilicones: Fluids"/>
          <p:cNvSpPr txBox="1"/>
          <p:nvPr>
            <p:ph type="title"/>
          </p:nvPr>
        </p:nvSpPr>
        <p:spPr>
          <a:xfrm>
            <a:off x="4419600" y="617220"/>
            <a:ext cx="15544801" cy="198882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Silicones: Fluids</a:t>
            </a:r>
          </a:p>
        </p:txBody>
      </p:sp>
      <p:sp>
        <p:nvSpPr>
          <p:cNvPr id="692" name="Cosmetics — suntan lotion, lipstick…"/>
          <p:cNvSpPr txBox="1"/>
          <p:nvPr>
            <p:ph type="body" idx="1"/>
          </p:nvPr>
        </p:nvSpPr>
        <p:spPr>
          <a:xfrm>
            <a:off x="3665220" y="2583180"/>
            <a:ext cx="16299181" cy="907542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Clr>
                <a:srgbClr val="000000"/>
              </a:buClr>
              <a:buSzTx/>
              <a:buFont typeface="Times Roman"/>
              <a:buNone/>
              <a:defRPr b="1" sz="5400"/>
            </a:pPr>
            <a:r>
              <a:t>Cosmetics — suntan lotion, lipstick</a:t>
            </a:r>
          </a:p>
          <a:p>
            <a:pPr marL="0" indent="0">
              <a:lnSpc>
                <a:spcPct val="90000"/>
              </a:lnSpc>
              <a:buClr>
                <a:srgbClr val="000000"/>
              </a:buClr>
              <a:buSzTx/>
              <a:buFont typeface="Times Roman"/>
              <a:buNone/>
              <a:defRPr b="1" sz="5400"/>
            </a:pPr>
            <a:r>
              <a:t>Antifoams — sewage treatment</a:t>
            </a:r>
          </a:p>
          <a:p>
            <a:pPr marL="0" indent="0">
              <a:lnSpc>
                <a:spcPct val="90000"/>
              </a:lnSpc>
              <a:buClr>
                <a:srgbClr val="000000"/>
              </a:buClr>
              <a:buSzTx/>
              <a:buFont typeface="Times Roman"/>
              <a:buNone/>
              <a:defRPr b="1" sz="5400"/>
            </a:pPr>
            <a:r>
              <a:t>Antifroth — cooking oil</a:t>
            </a:r>
          </a:p>
          <a:p>
            <a:pPr marL="0" indent="0">
              <a:lnSpc>
                <a:spcPct val="90000"/>
              </a:lnSpc>
              <a:buClr>
                <a:srgbClr val="000000"/>
              </a:buClr>
              <a:buSzTx/>
              <a:buFont typeface="Times Roman"/>
              <a:buNone/>
              <a:defRPr b="1" sz="5400"/>
            </a:pPr>
            <a:r>
              <a:t>Car polish</a:t>
            </a:r>
          </a:p>
          <a:p>
            <a:pPr marL="0" indent="0">
              <a:lnSpc>
                <a:spcPct val="90000"/>
              </a:lnSpc>
              <a:buClr>
                <a:srgbClr val="000000"/>
              </a:buClr>
              <a:buSzTx/>
              <a:buFont typeface="Times Roman"/>
              <a:buNone/>
              <a:defRPr b="1" sz="5400"/>
            </a:pPr>
            <a:r>
              <a:t>Lubricants</a:t>
            </a:r>
          </a:p>
          <a:p>
            <a:pPr marL="0" indent="0">
              <a:lnSpc>
                <a:spcPct val="90000"/>
              </a:lnSpc>
              <a:buClr>
                <a:srgbClr val="000000"/>
              </a:buClr>
              <a:buSzTx/>
              <a:buFont typeface="Times Roman"/>
              <a:buNone/>
              <a:defRPr b="1" sz="5400"/>
            </a:pPr>
            <a:r>
              <a:t>Release </a:t>
            </a:r>
            <a:b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t>agents</a:t>
            </a:r>
          </a:p>
        </p:txBody>
      </p:sp>
      <p:sp>
        <p:nvSpPr>
          <p:cNvPr id="69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694" name="Line"/>
          <p:cNvSpPr/>
          <p:nvPr/>
        </p:nvSpPr>
        <p:spPr>
          <a:xfrm>
            <a:off x="4259580" y="2446020"/>
            <a:ext cx="15841981" cy="3176"/>
          </a:xfrm>
          <a:prstGeom prst="line">
            <a:avLst/>
          </a:prstGeom>
          <a:ln w="50800">
            <a:solidFill>
              <a:srgbClr val="D81E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Silicones: Elastomers"/>
          <p:cNvSpPr txBox="1"/>
          <p:nvPr>
            <p:ph type="title"/>
          </p:nvPr>
        </p:nvSpPr>
        <p:spPr>
          <a:xfrm>
            <a:off x="4419600" y="617220"/>
            <a:ext cx="15544801" cy="198882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Silicones: Elastomers</a:t>
            </a:r>
          </a:p>
        </p:txBody>
      </p:sp>
      <p:sp>
        <p:nvSpPr>
          <p:cNvPr id="697" name="SiO2 added to linear dimethylpolysiloxane…"/>
          <p:cNvSpPr txBox="1"/>
          <p:nvPr>
            <p:ph type="body" idx="1"/>
          </p:nvPr>
        </p:nvSpPr>
        <p:spPr>
          <a:xfrm>
            <a:off x="3665220" y="2583180"/>
            <a:ext cx="16299181" cy="907542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3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 sz="5400"/>
              <a:t>SiO</a:t>
            </a:r>
            <a:r>
              <a:rPr b="1" baseline="-15851" sz="5400"/>
              <a:t>2</a:t>
            </a:r>
            <a:r>
              <a:rPr b="1" sz="5400"/>
              <a:t> added to linear dimethylpolysiloxane</a:t>
            </a:r>
            <a:endParaRPr b="1" sz="5400"/>
          </a:p>
          <a:p>
            <a:pPr marL="0" indent="0">
              <a:lnSpc>
                <a:spcPct val="130000"/>
              </a:lnSpc>
              <a:buClr>
                <a:srgbClr val="000000"/>
              </a:buClr>
              <a:buSzTx/>
              <a:buFont typeface="Times Roman"/>
              <a:buNone/>
              <a:defRPr b="1" sz="5400"/>
            </a:pPr>
            <a:r>
              <a:t>Retains inertness, flexibility, elasticity, and strength up to 250 ˚C and down to –100 ˚C.</a:t>
            </a:r>
          </a:p>
          <a:p>
            <a:pPr marL="0" indent="0">
              <a:lnSpc>
                <a:spcPct val="130000"/>
              </a:lnSpc>
              <a:buClr>
                <a:srgbClr val="000000"/>
              </a:buClr>
              <a:buSzTx/>
              <a:buFont typeface="Times Roman"/>
              <a:buNone/>
              <a:defRPr b="1" sz="5400"/>
            </a:pPr>
            <a:r>
              <a:t>Industrial sealants, belts and gaskets, medical tubing, space suits, etc.</a:t>
            </a:r>
          </a:p>
        </p:txBody>
      </p:sp>
      <p:sp>
        <p:nvSpPr>
          <p:cNvPr id="69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699" name="Line"/>
          <p:cNvSpPr/>
          <p:nvPr/>
        </p:nvSpPr>
        <p:spPr>
          <a:xfrm>
            <a:off x="4259580" y="2446020"/>
            <a:ext cx="15841981" cy="3176"/>
          </a:xfrm>
          <a:prstGeom prst="line">
            <a:avLst/>
          </a:prstGeom>
          <a:ln w="50800">
            <a:solidFill>
              <a:srgbClr val="D81E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ilicones: Resins"/>
          <p:cNvSpPr txBox="1"/>
          <p:nvPr>
            <p:ph type="title"/>
          </p:nvPr>
        </p:nvSpPr>
        <p:spPr>
          <a:xfrm>
            <a:off x="4419600" y="617220"/>
            <a:ext cx="15544801" cy="198882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Silicones: Resins</a:t>
            </a:r>
          </a:p>
        </p:txBody>
      </p:sp>
      <p:sp>
        <p:nvSpPr>
          <p:cNvPr id="702" name="Pure silicone resins are poly(organosiloxanes) with a large proportion of branched siloxyl groups…"/>
          <p:cNvSpPr txBox="1"/>
          <p:nvPr>
            <p:ph type="body" idx="1"/>
          </p:nvPr>
        </p:nvSpPr>
        <p:spPr>
          <a:xfrm>
            <a:off x="3665220" y="2583180"/>
            <a:ext cx="16619220" cy="907542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30000"/>
              </a:lnSpc>
              <a:buClr>
                <a:srgbClr val="000000"/>
              </a:buClr>
              <a:buSzTx/>
              <a:buFont typeface="Times Roman"/>
              <a:buNone/>
              <a:defRPr b="1" sz="5400"/>
            </a:pPr>
            <a:r>
              <a:t>Pure silicone resins are poly(organosiloxanes) with a large proportion of branched siloxyl groups</a:t>
            </a:r>
          </a:p>
          <a:p>
            <a:pPr marL="0" indent="0">
              <a:lnSpc>
                <a:spcPct val="130000"/>
              </a:lnSpc>
              <a:buClr>
                <a:srgbClr val="000000"/>
              </a:buClr>
              <a:buSzTx/>
              <a:buFont typeface="Times Roman"/>
              <a:buNone/>
              <a:defRPr b="1" sz="5400"/>
            </a:pPr>
            <a:r>
              <a:t>Used as raw materials for paints, binders and in building preservation. </a:t>
            </a:r>
          </a:p>
          <a:p>
            <a:pPr marL="0" indent="0">
              <a:lnSpc>
                <a:spcPct val="130000"/>
              </a:lnSpc>
              <a:buClr>
                <a:srgbClr val="000000"/>
              </a:buClr>
              <a:buSzTx/>
              <a:buFont typeface="Times Roman"/>
              <a:buNone/>
              <a:defRPr b="1" sz="5400"/>
            </a:pPr>
            <a:r>
              <a:t>Electrical industry: insulating lacquers</a:t>
            </a:r>
          </a:p>
          <a:p>
            <a:pPr marL="0" indent="0">
              <a:lnSpc>
                <a:spcPct val="130000"/>
              </a:lnSpc>
              <a:buClr>
                <a:srgbClr val="000000"/>
              </a:buClr>
              <a:buSzTx/>
              <a:buFont typeface="Times Roman"/>
              <a:buNone/>
              <a:defRPr b="1" sz="5400"/>
            </a:pPr>
            <a:r>
              <a:t>High temperature enamels</a:t>
            </a:r>
          </a:p>
        </p:txBody>
      </p:sp>
      <p:sp>
        <p:nvSpPr>
          <p:cNvPr id="70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704" name="Line"/>
          <p:cNvSpPr/>
          <p:nvPr/>
        </p:nvSpPr>
        <p:spPr>
          <a:xfrm>
            <a:off x="4259580" y="2446020"/>
            <a:ext cx="15841981" cy="3176"/>
          </a:xfrm>
          <a:prstGeom prst="line">
            <a:avLst/>
          </a:prstGeom>
          <a:ln w="50800">
            <a:solidFill>
              <a:srgbClr val="D81E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Chemistry of  Main Group Elements Groups 5A-8"/>
          <p:cNvSpPr txBox="1"/>
          <p:nvPr>
            <p:ph type="title"/>
          </p:nvPr>
        </p:nvSpPr>
        <p:spPr>
          <a:xfrm>
            <a:off x="4419600" y="365760"/>
            <a:ext cx="15544801" cy="5394961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Chemistry of </a:t>
            </a:r>
            <a:b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t>Main Group Elements</a:t>
            </a:r>
            <a:b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t>Groups 5A-8</a:t>
            </a:r>
          </a:p>
        </p:txBody>
      </p:sp>
      <p:sp>
        <p:nvSpPr>
          <p:cNvPr id="70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708" name="phosphorus picture" descr="phosphoru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0" y="6103620"/>
            <a:ext cx="4378325" cy="605790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63500" dir="2700000">
              <a:srgbClr val="929292">
                <a:alpha val="74996"/>
              </a:srgbClr>
            </a:outerShdw>
          </a:effectLst>
        </p:spPr>
      </p:pic>
      <p:pic>
        <p:nvPicPr>
          <p:cNvPr id="709" name="NaCl picture" descr="NaCl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60380" y="6400800"/>
            <a:ext cx="10058401" cy="5721350"/>
          </a:xfrm>
          <a:prstGeom prst="rect">
            <a:avLst/>
          </a:prstGeom>
          <a:ln w="12700">
            <a:miter lim="400000"/>
          </a:ln>
        </p:spPr>
      </p:pic>
      <p:sp>
        <p:nvSpPr>
          <p:cNvPr id="710" name="Red and white P"/>
          <p:cNvSpPr txBox="1"/>
          <p:nvPr/>
        </p:nvSpPr>
        <p:spPr>
          <a:xfrm>
            <a:off x="5302250" y="12465050"/>
            <a:ext cx="4464373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0000"/>
              </a:buClr>
              <a:buFont typeface="Times Roman"/>
              <a:defRPr b="1"/>
            </a:lvl1pPr>
          </a:lstStyle>
          <a:p>
            <a:pPr/>
            <a:r>
              <a:t>Red and white P</a:t>
            </a:r>
          </a:p>
        </p:txBody>
      </p:sp>
      <p:sp>
        <p:nvSpPr>
          <p:cNvPr id="711" name="Sodium chloride"/>
          <p:cNvSpPr txBox="1"/>
          <p:nvPr/>
        </p:nvSpPr>
        <p:spPr>
          <a:xfrm>
            <a:off x="11855450" y="12465050"/>
            <a:ext cx="446466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0000"/>
              </a:buClr>
              <a:buFont typeface="Times Roman"/>
              <a:defRPr b="1"/>
            </a:lvl1pPr>
          </a:lstStyle>
          <a:p>
            <a:pPr/>
            <a:r>
              <a:t>Sodium chloride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11" grpId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roup 5A"/>
          <p:cNvSpPr txBox="1"/>
          <p:nvPr>
            <p:ph type="title"/>
          </p:nvPr>
        </p:nvSpPr>
        <p:spPr>
          <a:xfrm>
            <a:off x="4579620" y="457200"/>
            <a:ext cx="14790420" cy="3040381"/>
          </a:xfrm>
          <a:prstGeom prst="rect">
            <a:avLst/>
          </a:prstGeom>
        </p:spPr>
        <p:txBody>
          <a:bodyPr/>
          <a:lstStyle>
            <a:lvl1pPr algn="l">
              <a:defRPr b="1" sz="92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Group 5A</a:t>
            </a:r>
          </a:p>
        </p:txBody>
      </p:sp>
      <p:sp>
        <p:nvSpPr>
          <p:cNvPr id="714" name="Nitrogen, phosphorus, arsenic, antimony, and bismuth…"/>
          <p:cNvSpPr txBox="1"/>
          <p:nvPr>
            <p:ph type="body" sz="half" idx="1"/>
          </p:nvPr>
        </p:nvSpPr>
        <p:spPr>
          <a:xfrm>
            <a:off x="4419600" y="3497579"/>
            <a:ext cx="8846821" cy="884682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 sz="5400"/>
              <a:t>Nitrogen, phosphorus, arsenic, antimony, and bismuth</a:t>
            </a:r>
            <a:endParaRPr b="1" sz="5400"/>
          </a:p>
          <a:p>
            <a:pPr marL="0" indent="0">
              <a:lnSpc>
                <a:spcPct val="9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 sz="5400"/>
              <a:t>N exists as N</a:t>
            </a:r>
            <a:r>
              <a:rPr b="1" baseline="-15851" sz="5400"/>
              <a:t>2</a:t>
            </a:r>
            <a:r>
              <a:rPr b="1" sz="5400"/>
              <a:t> molecules. Others have more complex forms.</a:t>
            </a:r>
          </a:p>
        </p:txBody>
      </p:sp>
      <p:sp>
        <p:nvSpPr>
          <p:cNvPr id="71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716" name="Line"/>
          <p:cNvSpPr/>
          <p:nvPr/>
        </p:nvSpPr>
        <p:spPr>
          <a:xfrm>
            <a:off x="4259580" y="3040380"/>
            <a:ext cx="14790420" cy="3176"/>
          </a:xfrm>
          <a:prstGeom prst="line">
            <a:avLst/>
          </a:prstGeom>
          <a:ln w="50800">
            <a:solidFill>
              <a:srgbClr val="0433FF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717" name="nitrogen picture" descr="nitrogen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49275" y="1790700"/>
            <a:ext cx="7934325" cy="9791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Nitrogen"/>
          <p:cNvSpPr txBox="1"/>
          <p:nvPr>
            <p:ph type="title"/>
          </p:nvPr>
        </p:nvSpPr>
        <p:spPr>
          <a:xfrm>
            <a:off x="4419600" y="1211580"/>
            <a:ext cx="15544801" cy="22860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Nitrogen</a:t>
            </a:r>
          </a:p>
        </p:txBody>
      </p:sp>
      <p:sp>
        <p:nvSpPr>
          <p:cNvPr id="720" name="N2 is quite unreactive owing to the NN triple bond.…"/>
          <p:cNvSpPr txBox="1"/>
          <p:nvPr>
            <p:ph type="body" sz="half" idx="1"/>
          </p:nvPr>
        </p:nvSpPr>
        <p:spPr>
          <a:xfrm>
            <a:off x="3962400" y="3497579"/>
            <a:ext cx="8686801" cy="1021842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N</a:t>
            </a:r>
            <a:r>
              <a:rPr b="1" baseline="-16133"/>
              <a:t>2</a:t>
            </a:r>
            <a:r>
              <a:rPr b="1"/>
              <a:t> is quite unreactive owing to the NN triple bond.</a:t>
            </a:r>
            <a:endParaRPr b="1"/>
          </a:p>
          <a:p>
            <a:pPr marL="0" indent="0">
              <a:lnSpc>
                <a:spcPct val="9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Atmosphere is about 80% N</a:t>
            </a:r>
            <a:r>
              <a:rPr b="1" baseline="-16133"/>
              <a:t>2</a:t>
            </a:r>
            <a:endParaRPr b="1" baseline="-16133"/>
          </a:p>
          <a:p>
            <a:pPr marL="0" indent="0">
              <a:lnSpc>
                <a:spcPct val="9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N</a:t>
            </a:r>
            <a:r>
              <a:rPr b="1" baseline="-16133"/>
              <a:t>2</a:t>
            </a:r>
            <a:r>
              <a:rPr b="1"/>
              <a:t> easily liquefied. Boils at -196 </a:t>
            </a:r>
            <a:r>
              <a:rPr b="1" baseline="30933"/>
              <a:t>0</a:t>
            </a:r>
            <a:r>
              <a:rPr b="1"/>
              <a:t>C.</a:t>
            </a:r>
            <a:endParaRPr b="1"/>
          </a:p>
          <a:p>
            <a:pPr marL="0" indent="0">
              <a:lnSpc>
                <a:spcPct val="90000"/>
              </a:lnSpc>
              <a:buClr>
                <a:srgbClr val="000000"/>
              </a:buClr>
              <a:buSzTx/>
              <a:buFont typeface="Times Roman"/>
              <a:buNone/>
              <a:defRPr b="1"/>
            </a:pPr>
            <a:r>
              <a:t>Used as a refrigerant </a:t>
            </a:r>
          </a:p>
        </p:txBody>
      </p:sp>
      <p:sp>
        <p:nvSpPr>
          <p:cNvPr id="72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722" name="Line"/>
          <p:cNvSpPr/>
          <p:nvPr/>
        </p:nvSpPr>
        <p:spPr>
          <a:xfrm>
            <a:off x="4259580" y="3200400"/>
            <a:ext cx="14790420" cy="3176"/>
          </a:xfrm>
          <a:prstGeom prst="line">
            <a:avLst/>
          </a:prstGeom>
          <a:ln w="508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723" name="nitrogen picture" descr="nitrogen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66419" y="3497579"/>
            <a:ext cx="7018021" cy="886968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127000" dir="2700000">
              <a:srgbClr val="92929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7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7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7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720" grpId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Nitrogen Oxides, N2O"/>
          <p:cNvSpPr txBox="1"/>
          <p:nvPr>
            <p:ph type="title"/>
          </p:nvPr>
        </p:nvSpPr>
        <p:spPr>
          <a:xfrm>
            <a:off x="4419600" y="1211580"/>
            <a:ext cx="15544801" cy="2286001"/>
          </a:xfrm>
          <a:prstGeom prst="rect">
            <a:avLst/>
          </a:prstGeom>
        </p:spPr>
        <p:txBody>
          <a:bodyPr/>
          <a:lstStyle/>
          <a:p>
            <a:pPr/>
            <a:r>
              <a: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Nitrogen Oxides, N</a:t>
            </a:r>
            <a:r>
              <a:rPr b="1" baseline="-1572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O</a:t>
            </a:r>
          </a:p>
        </p:txBody>
      </p:sp>
      <p:sp>
        <p:nvSpPr>
          <p:cNvPr id="726" name="NH4NO3  →  N2O + 2 H2O…"/>
          <p:cNvSpPr txBox="1"/>
          <p:nvPr>
            <p:ph type="body" sz="half" idx="1"/>
          </p:nvPr>
        </p:nvSpPr>
        <p:spPr>
          <a:xfrm>
            <a:off x="3962400" y="3497579"/>
            <a:ext cx="8686801" cy="1021842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NH</a:t>
            </a:r>
            <a:r>
              <a:rPr b="1" baseline="-16133"/>
              <a:t>4</a:t>
            </a:r>
            <a:r>
              <a:rPr b="1"/>
              <a:t>NO</a:t>
            </a:r>
            <a:r>
              <a:rPr b="1" baseline="-16133"/>
              <a:t>3</a:t>
            </a:r>
            <a:r>
              <a:rPr b="1"/>
              <a:t> </a:t>
            </a:r>
            <a:br>
              <a:rPr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→</a:t>
            </a:r>
            <a:r>
              <a:rPr b="1"/>
              <a:t>  N</a:t>
            </a:r>
            <a:r>
              <a:rPr b="1" baseline="-16133"/>
              <a:t>2</a:t>
            </a:r>
            <a:r>
              <a:rPr b="1"/>
              <a:t>O + 2 H</a:t>
            </a:r>
            <a:r>
              <a:rPr b="1" baseline="-16133"/>
              <a:t>2</a:t>
            </a:r>
            <a:r>
              <a:rPr b="1"/>
              <a:t>O</a:t>
            </a:r>
            <a:endParaRPr b="1"/>
          </a:p>
          <a:p>
            <a:pPr marL="0" indent="0">
              <a:lnSpc>
                <a:spcPct val="9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N</a:t>
            </a:r>
            <a:r>
              <a:rPr b="1" baseline="-16133"/>
              <a:t>2</a:t>
            </a:r>
            <a:r>
              <a:rPr b="1"/>
              <a:t>O, nitrous oxide (dinitrogen oxide), used as an anesthetic.</a:t>
            </a:r>
            <a:endParaRPr b="1"/>
          </a:p>
          <a:p>
            <a:pPr marL="0" indent="0">
              <a:lnSpc>
                <a:spcPct val="90000"/>
              </a:lnSpc>
              <a:buClr>
                <a:srgbClr val="000000"/>
              </a:buClr>
              <a:buSzTx/>
              <a:buFont typeface="Times Roman"/>
              <a:buNone/>
              <a:defRPr b="1"/>
            </a:pPr>
            <a:r>
              <a:t>Soluble in fats. Used as propellant in whipped cream cans.</a:t>
            </a:r>
          </a:p>
        </p:txBody>
      </p:sp>
      <p:sp>
        <p:nvSpPr>
          <p:cNvPr id="72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728" name="Line"/>
          <p:cNvSpPr/>
          <p:nvPr/>
        </p:nvSpPr>
        <p:spPr>
          <a:xfrm>
            <a:off x="4259580" y="3200400"/>
            <a:ext cx="14790420" cy="3176"/>
          </a:xfrm>
          <a:prstGeom prst="line">
            <a:avLst/>
          </a:prstGeom>
          <a:ln w="508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729" name="N2O picture" descr="N2O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66419" y="10972800"/>
            <a:ext cx="7040881" cy="2423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0" name="nitrogen picture" descr="nitrogen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46380" y="3954779"/>
            <a:ext cx="7155180" cy="649224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88900" dir="2700000">
              <a:srgbClr val="92929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7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7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726" grpId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Nitrogen Oxides, NO"/>
          <p:cNvSpPr txBox="1"/>
          <p:nvPr>
            <p:ph type="title"/>
          </p:nvPr>
        </p:nvSpPr>
        <p:spPr>
          <a:xfrm>
            <a:off x="4419600" y="1211580"/>
            <a:ext cx="15544801" cy="22860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Nitrogen Oxides, NO</a:t>
            </a:r>
          </a:p>
        </p:txBody>
      </p:sp>
      <p:sp>
        <p:nvSpPr>
          <p:cNvPr id="733" name="NO, nitrogen oxide, is present in polluted air.…"/>
          <p:cNvSpPr txBox="1"/>
          <p:nvPr>
            <p:ph type="body" sz="half" idx="1"/>
          </p:nvPr>
        </p:nvSpPr>
        <p:spPr>
          <a:xfrm>
            <a:off x="3962400" y="3497579"/>
            <a:ext cx="8686801" cy="1021842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NO, nitrogen oxide, is present in polluted air. </a:t>
            </a:r>
            <a:endParaRPr b="1"/>
          </a:p>
          <a:p>
            <a:pPr marL="0" indent="0">
              <a:lnSpc>
                <a:spcPct val="9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NO = 11 valence e</a:t>
            </a:r>
            <a:r>
              <a:rPr b="1" baseline="30933"/>
              <a:t>-</a:t>
            </a:r>
            <a:endParaRPr b="1" baseline="30933"/>
          </a:p>
          <a:p>
            <a:pPr marL="0" indent="0">
              <a:lnSpc>
                <a:spcPct val="9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Implicated in biological processes</a:t>
            </a:r>
            <a:endParaRPr b="1"/>
          </a:p>
          <a:p>
            <a:pPr marL="0" indent="0">
              <a:lnSpc>
                <a:spcPct val="9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Reacts readily with O</a:t>
            </a:r>
            <a:r>
              <a:rPr b="1" baseline="-16133"/>
              <a:t>2</a:t>
            </a:r>
            <a:r>
              <a:rPr b="1"/>
              <a:t> to give NO</a:t>
            </a:r>
            <a:r>
              <a:rPr b="1" baseline="-16133"/>
              <a:t>2.</a:t>
            </a:r>
          </a:p>
        </p:txBody>
      </p:sp>
      <p:sp>
        <p:nvSpPr>
          <p:cNvPr id="73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735" name="Line"/>
          <p:cNvSpPr/>
          <p:nvPr/>
        </p:nvSpPr>
        <p:spPr>
          <a:xfrm>
            <a:off x="4259580" y="3200400"/>
            <a:ext cx="14790420" cy="3176"/>
          </a:xfrm>
          <a:prstGeom prst="line">
            <a:avLst/>
          </a:prstGeom>
          <a:ln w="508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736" name="NO2 picture" descr="NO2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46380" y="3817620"/>
            <a:ext cx="7381876" cy="81610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7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7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7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73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actions of H2"/>
          <p:cNvSpPr txBox="1"/>
          <p:nvPr>
            <p:ph type="title"/>
          </p:nvPr>
        </p:nvSpPr>
        <p:spPr>
          <a:xfrm>
            <a:off x="4259580" y="0"/>
            <a:ext cx="15544801" cy="3817621"/>
          </a:xfrm>
          <a:prstGeom prst="rect">
            <a:avLst/>
          </a:prstGeom>
        </p:spPr>
        <p:txBody>
          <a:bodyPr/>
          <a:lstStyle/>
          <a:p>
            <a:pPr/>
            <a:r>
              <a: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Reactions of H</a:t>
            </a:r>
            <a:r>
              <a:rPr b="1" baseline="-1572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</a:p>
        </p:txBody>
      </p:sp>
      <p:sp>
        <p:nvSpPr>
          <p:cNvPr id="107" name="Virtually every element (except Group 8) will form compounds with H.…"/>
          <p:cNvSpPr txBox="1"/>
          <p:nvPr>
            <p:ph type="body" sz="half" idx="1"/>
          </p:nvPr>
        </p:nvSpPr>
        <p:spPr>
          <a:xfrm>
            <a:off x="4419600" y="3954779"/>
            <a:ext cx="8526780" cy="9761221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Times Roman"/>
            </a:pPr>
            <a:r>
              <a:rPr b="1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Virtually every element (except Group 8) will form compounds with H.</a:t>
            </a:r>
            <a:endParaRPr b="1">
              <a:effectLst>
                <a:outerShdw sx="100000" sy="100000" kx="0" ky="0" algn="b" rotWithShape="0" blurRad="12700" dist="25400" dir="2700000">
                  <a:srgbClr val="CBCBCB"/>
                </a:outerShdw>
              </a:effectLst>
            </a:endParaRPr>
          </a:p>
          <a:p>
            <a:pPr>
              <a:buClr>
                <a:srgbClr val="000000"/>
              </a:buClr>
              <a:buFont typeface="Times Roman"/>
            </a:pPr>
            <a:r>
              <a:rPr b="1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See reaction with Br</a:t>
            </a:r>
            <a:r>
              <a:rPr b="1" baseline="-16133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2</a:t>
            </a:r>
            <a:r>
              <a:rPr b="1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 to give HBr.</a:t>
            </a:r>
          </a:p>
        </p:txBody>
      </p:sp>
      <p:sp>
        <p:nvSpPr>
          <p:cNvPr id="10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09" name="Line"/>
          <p:cNvSpPr/>
          <p:nvPr/>
        </p:nvSpPr>
        <p:spPr>
          <a:xfrm>
            <a:off x="4259580" y="2903220"/>
            <a:ext cx="14790420" cy="3176"/>
          </a:xfrm>
          <a:prstGeom prst="line">
            <a:avLst/>
          </a:prstGeom>
          <a:ln w="508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10" name="red flame picture" descr="red flam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66419" y="3360420"/>
            <a:ext cx="6332221" cy="9326880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Nitrogen Oxides, NO2"/>
          <p:cNvSpPr txBox="1"/>
          <p:nvPr>
            <p:ph type="title"/>
          </p:nvPr>
        </p:nvSpPr>
        <p:spPr>
          <a:xfrm>
            <a:off x="4419600" y="1211580"/>
            <a:ext cx="15544801" cy="2286001"/>
          </a:xfrm>
          <a:prstGeom prst="rect">
            <a:avLst/>
          </a:prstGeom>
        </p:spPr>
        <p:txBody>
          <a:bodyPr/>
          <a:lstStyle/>
          <a:p>
            <a:pPr/>
            <a:r>
              <a: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Nitrogen Oxides, NO</a:t>
            </a:r>
            <a:r>
              <a:rPr b="1" baseline="-1572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</a:p>
        </p:txBody>
      </p:sp>
      <p:sp>
        <p:nvSpPr>
          <p:cNvPr id="739" name="HNO3 →  2 N2O + H2O + 1/2 O2…"/>
          <p:cNvSpPr txBox="1"/>
          <p:nvPr>
            <p:ph type="body" sz="half" idx="1"/>
          </p:nvPr>
        </p:nvSpPr>
        <p:spPr>
          <a:xfrm>
            <a:off x="3962400" y="3497579"/>
            <a:ext cx="9601201" cy="1021842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1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HNO</a:t>
            </a:r>
            <a:r>
              <a:rPr b="1" baseline="-16133"/>
              <a:t>3</a:t>
            </a:r>
            <a:r>
              <a:rPr b="1"/>
              <a:t> →  2 N</a:t>
            </a:r>
            <a:r>
              <a:rPr b="1" baseline="-16133"/>
              <a:t>2</a:t>
            </a:r>
            <a:r>
              <a:rPr b="1"/>
              <a:t>O + H</a:t>
            </a:r>
            <a:r>
              <a:rPr b="1" baseline="-16133"/>
              <a:t>2</a:t>
            </a:r>
            <a:r>
              <a:rPr b="1"/>
              <a:t>O + 1/2 O</a:t>
            </a:r>
            <a:r>
              <a:rPr b="1" baseline="-16133"/>
              <a:t>2</a:t>
            </a:r>
            <a:endParaRPr b="1" baseline="-16133"/>
          </a:p>
          <a:p>
            <a:pPr marL="0" indent="0">
              <a:lnSpc>
                <a:spcPct val="11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NO</a:t>
            </a:r>
            <a:r>
              <a:rPr b="1" baseline="-16133"/>
              <a:t>2</a:t>
            </a:r>
            <a:r>
              <a:rPr b="1"/>
              <a:t>, nitrogen dioxide, is a brown gas in equilibrium with N</a:t>
            </a:r>
            <a:r>
              <a:rPr b="1" baseline="-16133"/>
              <a:t>2</a:t>
            </a:r>
            <a:r>
              <a:rPr b="1"/>
              <a:t>O</a:t>
            </a:r>
            <a:r>
              <a:rPr b="1" baseline="-16133"/>
              <a:t>4</a:t>
            </a:r>
            <a:r>
              <a:rPr b="1"/>
              <a:t>, a colorless gas. </a:t>
            </a:r>
            <a:endParaRPr b="1"/>
          </a:p>
          <a:p>
            <a:pPr marL="0" indent="0">
              <a:lnSpc>
                <a:spcPct val="110000"/>
              </a:lnSpc>
              <a:buClr>
                <a:srgbClr val="000000"/>
              </a:buClr>
              <a:buSzTx/>
              <a:buFont typeface="Times Roman"/>
              <a:buNone/>
              <a:defRPr b="1"/>
            </a:pPr>
            <a:r>
              <a:t>A common air pollutant</a:t>
            </a:r>
          </a:p>
        </p:txBody>
      </p:sp>
      <p:sp>
        <p:nvSpPr>
          <p:cNvPr id="74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741" name="Line"/>
          <p:cNvSpPr/>
          <p:nvPr/>
        </p:nvSpPr>
        <p:spPr>
          <a:xfrm>
            <a:off x="4259580" y="3200400"/>
            <a:ext cx="14790420" cy="3176"/>
          </a:xfrm>
          <a:prstGeom prst="line">
            <a:avLst/>
          </a:prstGeom>
          <a:ln w="508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742" name="NO2 picture" descr="NO2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16025" y="3817620"/>
            <a:ext cx="5743576" cy="86169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739" grpId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Oxidation of NH3"/>
          <p:cNvSpPr txBox="1"/>
          <p:nvPr>
            <p:ph type="title"/>
          </p:nvPr>
        </p:nvSpPr>
        <p:spPr>
          <a:xfrm>
            <a:off x="4419600" y="160020"/>
            <a:ext cx="15544801" cy="3360421"/>
          </a:xfrm>
          <a:prstGeom prst="rect">
            <a:avLst/>
          </a:prstGeom>
        </p:spPr>
        <p:txBody>
          <a:bodyPr/>
          <a:lstStyle/>
          <a:p>
            <a:pPr/>
            <a:r>
              <a:rPr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Oxidation of NH</a:t>
            </a:r>
            <a:r>
              <a:rPr b="1" baseline="-1572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</a:p>
        </p:txBody>
      </p:sp>
      <p:sp>
        <p:nvSpPr>
          <p:cNvPr id="745" name="NH3 gas is oxidized on Pt surface in air to NO…"/>
          <p:cNvSpPr txBox="1"/>
          <p:nvPr>
            <p:ph type="body" sz="half" idx="1"/>
          </p:nvPr>
        </p:nvSpPr>
        <p:spPr>
          <a:xfrm>
            <a:off x="11277600" y="3497579"/>
            <a:ext cx="9144000" cy="1021842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NH</a:t>
            </a:r>
            <a:r>
              <a:rPr b="1" baseline="-16133"/>
              <a:t>3</a:t>
            </a:r>
            <a:r>
              <a:rPr b="1"/>
              <a:t> gas is oxidized on Pt surface in air to NO</a:t>
            </a:r>
            <a:endParaRPr b="1"/>
          </a:p>
          <a:p>
            <a:pPr marL="0" indent="0">
              <a:lnSpc>
                <a:spcPct val="9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4 NH</a:t>
            </a:r>
            <a:r>
              <a:rPr b="1" baseline="-16133"/>
              <a:t>3</a:t>
            </a:r>
            <a:r>
              <a:rPr b="1"/>
              <a:t> + 5 O</a:t>
            </a:r>
            <a:r>
              <a:rPr b="1" baseline="-16133"/>
              <a:t>2</a:t>
            </a:r>
            <a:r>
              <a:rPr b="1"/>
              <a:t> →  </a:t>
            </a:r>
            <a:br>
              <a:rPr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 b="1"/>
              <a:t>4 NO  +  6 H</a:t>
            </a:r>
            <a:r>
              <a:rPr b="1" baseline="-16133"/>
              <a:t>2</a:t>
            </a:r>
            <a:r>
              <a:rPr b="1"/>
              <a:t>O</a:t>
            </a:r>
            <a:endParaRPr b="1"/>
          </a:p>
          <a:p>
            <a:pPr marL="0" indent="0">
              <a:lnSpc>
                <a:spcPct val="90000"/>
              </a:lnSpc>
              <a:buClr>
                <a:srgbClr val="000000"/>
              </a:buClr>
              <a:buSzTx/>
              <a:buFont typeface="Times Roman"/>
              <a:buNone/>
              <a:defRPr b="1"/>
            </a:pPr>
            <a:r>
              <a:t>Pt wire catalyzes reaction. Heat of reaction causes wire to glow.</a:t>
            </a:r>
          </a:p>
        </p:txBody>
      </p:sp>
      <p:sp>
        <p:nvSpPr>
          <p:cNvPr id="74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747" name="Line"/>
          <p:cNvSpPr/>
          <p:nvPr/>
        </p:nvSpPr>
        <p:spPr>
          <a:xfrm>
            <a:off x="4259580" y="2903220"/>
            <a:ext cx="14790420" cy="3176"/>
          </a:xfrm>
          <a:prstGeom prst="line">
            <a:avLst/>
          </a:prstGeom>
          <a:ln w="50800">
            <a:solidFill>
              <a:srgbClr val="0433FF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748" name="glowing filament picture " descr="glowing filament picture 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19600" y="3360420"/>
            <a:ext cx="6263641" cy="8298179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127000" dir="2700000">
              <a:srgbClr val="92929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7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745" grpId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Commercial Prep of HNO3"/>
          <p:cNvSpPr txBox="1"/>
          <p:nvPr>
            <p:ph type="title"/>
          </p:nvPr>
        </p:nvSpPr>
        <p:spPr>
          <a:xfrm>
            <a:off x="4419600" y="0"/>
            <a:ext cx="15544801" cy="3657601"/>
          </a:xfrm>
          <a:prstGeom prst="rect">
            <a:avLst/>
          </a:prstGeom>
        </p:spPr>
        <p:txBody>
          <a:bodyPr/>
          <a:lstStyle/>
          <a:p>
            <a:pPr/>
            <a:r>
              <a:rPr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Commercial Prep of HNO</a:t>
            </a:r>
            <a:r>
              <a:rPr b="1" baseline="-1572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3 </a:t>
            </a:r>
          </a:p>
        </p:txBody>
      </p:sp>
      <p:sp>
        <p:nvSpPr>
          <p:cNvPr id="751" name="NH3 is oxidized on Pt surface in air to NO and NO2. NO2 in water gives HNO3."/>
          <p:cNvSpPr txBox="1"/>
          <p:nvPr>
            <p:ph type="body" sz="quarter" idx="1"/>
          </p:nvPr>
        </p:nvSpPr>
        <p:spPr>
          <a:xfrm>
            <a:off x="4259580" y="10812779"/>
            <a:ext cx="16002001" cy="2903221"/>
          </a:xfrm>
          <a:prstGeom prst="rect">
            <a:avLst/>
          </a:prstGeom>
        </p:spPr>
        <p:txBody>
          <a:bodyPr/>
          <a:lstStyle/>
          <a:p>
            <a:pPr marL="767080" indent="-68580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NH</a:t>
            </a:r>
            <a:r>
              <a:rPr b="1" baseline="-16133"/>
              <a:t>3</a:t>
            </a:r>
            <a:r>
              <a:rPr b="1"/>
              <a:t> is oxidized on Pt surface in air to NO and NO</a:t>
            </a:r>
            <a:r>
              <a:rPr b="1" baseline="-16133"/>
              <a:t>2</a:t>
            </a:r>
            <a:r>
              <a:rPr b="1"/>
              <a:t>. NO</a:t>
            </a:r>
            <a:r>
              <a:rPr b="1" baseline="-16133"/>
              <a:t>2</a:t>
            </a:r>
            <a:r>
              <a:rPr b="1"/>
              <a:t> in water gives HNO</a:t>
            </a:r>
            <a:r>
              <a:rPr b="1" baseline="-16133"/>
              <a:t>3</a:t>
            </a:r>
            <a:r>
              <a:rPr b="1"/>
              <a:t>.</a:t>
            </a:r>
          </a:p>
        </p:txBody>
      </p:sp>
      <p:sp>
        <p:nvSpPr>
          <p:cNvPr id="75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753" name="Line"/>
          <p:cNvSpPr/>
          <p:nvPr/>
        </p:nvSpPr>
        <p:spPr>
          <a:xfrm>
            <a:off x="4259580" y="2903220"/>
            <a:ext cx="14790420" cy="3176"/>
          </a:xfrm>
          <a:prstGeom prst="line">
            <a:avLst/>
          </a:prstGeom>
          <a:ln w="50800">
            <a:solidFill>
              <a:srgbClr val="0433FF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754" name="HNO3 prep picture" descr="HNO3 prep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2780" y="3360420"/>
            <a:ext cx="10012680" cy="748347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88900" dir="2700000">
              <a:srgbClr val="92929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Nitric Acid, HNO3"/>
          <p:cNvSpPr txBox="1"/>
          <p:nvPr>
            <p:ph type="title"/>
          </p:nvPr>
        </p:nvSpPr>
        <p:spPr>
          <a:xfrm>
            <a:off x="4259580" y="617220"/>
            <a:ext cx="15544801" cy="2286001"/>
          </a:xfrm>
          <a:prstGeom prst="rect">
            <a:avLst/>
          </a:prstGeom>
        </p:spPr>
        <p:txBody>
          <a:bodyPr/>
          <a:lstStyle/>
          <a:p>
            <a:pPr/>
            <a:r>
              <a: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Nitric Acid, HNO</a:t>
            </a:r>
            <a:r>
              <a:rPr b="1" baseline="-1572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</a:p>
        </p:txBody>
      </p:sp>
      <p:sp>
        <p:nvSpPr>
          <p:cNvPr id="757" name="NO2 in water gives HNO3 (and HNO2)…"/>
          <p:cNvSpPr txBox="1"/>
          <p:nvPr>
            <p:ph type="body" idx="1"/>
          </p:nvPr>
        </p:nvSpPr>
        <p:spPr>
          <a:xfrm>
            <a:off x="3802380" y="2903220"/>
            <a:ext cx="16459201" cy="10812780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NO</a:t>
            </a:r>
            <a:r>
              <a:rPr b="1" baseline="-16133"/>
              <a:t>2</a:t>
            </a:r>
            <a:r>
              <a:rPr b="1"/>
              <a:t> in water gives HNO</a:t>
            </a:r>
            <a:r>
              <a:rPr b="1" baseline="-16133"/>
              <a:t>3</a:t>
            </a:r>
            <a:r>
              <a:rPr b="1"/>
              <a:t> (and HNO</a:t>
            </a:r>
            <a:r>
              <a:rPr b="1" baseline="-16133"/>
              <a:t>2</a:t>
            </a:r>
            <a:r>
              <a:rPr b="1"/>
              <a:t>)</a:t>
            </a:r>
            <a:endParaRPr b="1"/>
          </a:p>
          <a:p>
            <a:pPr marL="0" indent="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Better prepared from:</a:t>
            </a:r>
            <a:br>
              <a:rPr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 b="1"/>
              <a:t>2 NaNO</a:t>
            </a:r>
            <a:r>
              <a:rPr b="1" baseline="-16133"/>
              <a:t>3</a:t>
            </a:r>
            <a:r>
              <a:rPr b="1"/>
              <a:t>  +  H</a:t>
            </a:r>
            <a:r>
              <a:rPr b="1" baseline="-16133"/>
              <a:t>2</a:t>
            </a:r>
            <a:r>
              <a:rPr b="1"/>
              <a:t>SO</a:t>
            </a:r>
            <a:r>
              <a:rPr b="1" baseline="-16133"/>
              <a:t>4</a:t>
            </a:r>
            <a:r>
              <a:rPr b="1"/>
              <a:t>  →  2 HNO</a:t>
            </a:r>
            <a:r>
              <a:rPr b="1" baseline="-16133"/>
              <a:t>3</a:t>
            </a:r>
            <a:r>
              <a:rPr b="1"/>
              <a:t> + Na</a:t>
            </a:r>
            <a:r>
              <a:rPr b="1" baseline="-16133"/>
              <a:t>2</a:t>
            </a:r>
            <a:r>
              <a:rPr b="1"/>
              <a:t>SO</a:t>
            </a:r>
            <a:r>
              <a:rPr b="1" baseline="-16133"/>
              <a:t>4</a:t>
            </a:r>
          </a:p>
        </p:txBody>
      </p:sp>
      <p:sp>
        <p:nvSpPr>
          <p:cNvPr id="75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759" name="Line"/>
          <p:cNvSpPr/>
          <p:nvPr/>
        </p:nvSpPr>
        <p:spPr>
          <a:xfrm>
            <a:off x="4122420" y="2583180"/>
            <a:ext cx="14790420" cy="3176"/>
          </a:xfrm>
          <a:prstGeom prst="line">
            <a:avLst/>
          </a:prstGeom>
          <a:ln w="508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760" name="HNO3 prep picture" descr="HNO3 prep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0" y="6400800"/>
            <a:ext cx="9166860" cy="671830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88900" dir="2700000">
              <a:srgbClr val="92929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60" grpId="2"/>
      <p:bldP build="p" bldLvl="1" animBg="1" rev="0" advAuto="0" spid="757" grpId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Nitric Acid, HNO3"/>
          <p:cNvSpPr txBox="1"/>
          <p:nvPr>
            <p:ph type="title"/>
          </p:nvPr>
        </p:nvSpPr>
        <p:spPr>
          <a:xfrm>
            <a:off x="4419600" y="914400"/>
            <a:ext cx="15544801" cy="2903221"/>
          </a:xfrm>
          <a:prstGeom prst="rect">
            <a:avLst/>
          </a:prstGeom>
        </p:spPr>
        <p:txBody>
          <a:bodyPr/>
          <a:lstStyle/>
          <a:p>
            <a:pPr/>
            <a:r>
              <a: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Nitric Acid, HNO</a:t>
            </a:r>
            <a:r>
              <a:rPr b="1" baseline="-1572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</a:p>
        </p:txBody>
      </p:sp>
      <p:sp>
        <p:nvSpPr>
          <p:cNvPr id="763" name="HNO3 readily reacts with almost all metals -- except Al -- to give metal nitrate and NO2"/>
          <p:cNvSpPr txBox="1"/>
          <p:nvPr>
            <p:ph type="body" sz="half" idx="1"/>
          </p:nvPr>
        </p:nvSpPr>
        <p:spPr>
          <a:xfrm>
            <a:off x="4259580" y="3817620"/>
            <a:ext cx="7772401" cy="989838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2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HNO</a:t>
            </a:r>
            <a:r>
              <a:rPr b="1" baseline="-16133"/>
              <a:t>3</a:t>
            </a:r>
            <a:r>
              <a:rPr b="1"/>
              <a:t> readily reacts with almost all metals -- except Al -- to give metal nitrate and NO</a:t>
            </a:r>
            <a:r>
              <a:rPr b="1" baseline="-16133"/>
              <a:t>2</a:t>
            </a:r>
          </a:p>
        </p:txBody>
      </p:sp>
      <p:sp>
        <p:nvSpPr>
          <p:cNvPr id="76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765" name="Line"/>
          <p:cNvSpPr/>
          <p:nvPr/>
        </p:nvSpPr>
        <p:spPr>
          <a:xfrm>
            <a:off x="4259580" y="3200400"/>
            <a:ext cx="14790420" cy="3176"/>
          </a:xfrm>
          <a:prstGeom prst="line">
            <a:avLst/>
          </a:prstGeom>
          <a:ln w="508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grpSp>
        <p:nvGrpSpPr>
          <p:cNvPr id="769" name="Group"/>
          <p:cNvGrpSpPr/>
          <p:nvPr/>
        </p:nvGrpSpPr>
        <p:grpSpPr>
          <a:xfrm>
            <a:off x="12352019" y="3657600"/>
            <a:ext cx="8229601" cy="8023860"/>
            <a:chOff x="0" y="0"/>
            <a:chExt cx="8229600" cy="8023859"/>
          </a:xfrm>
        </p:grpSpPr>
        <p:pic>
          <p:nvPicPr>
            <p:cNvPr id="766" name="image.png" descr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229600" cy="8023860"/>
            </a:xfrm>
            <a:prstGeom prst="rect">
              <a:avLst/>
            </a:prstGeom>
            <a:ln w="3175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14300" dist="88900" dir="2700000">
                <a:srgbClr val="929292">
                  <a:alpha val="74996"/>
                </a:srgbClr>
              </a:outerShdw>
            </a:effectLst>
          </p:spPr>
        </p:pic>
        <p:sp>
          <p:nvSpPr>
            <p:cNvPr id="767" name="Cu"/>
            <p:cNvSpPr txBox="1"/>
            <p:nvPr/>
          </p:nvSpPr>
          <p:spPr>
            <a:xfrm>
              <a:off x="1402080" y="298450"/>
              <a:ext cx="1250941" cy="10972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buClr>
                  <a:srgbClr val="000000"/>
                </a:buClr>
                <a:buFont typeface="Times Roman"/>
                <a:defRPr b="1" sz="6000">
                  <a:effectLst>
                    <a:outerShdw sx="100000" sy="100000" kx="0" ky="0" algn="b" rotWithShape="0" blurRad="12700" dist="25400" dir="2700000">
                      <a:srgbClr val="CBCBCB"/>
                    </a:outerShdw>
                  </a:effectLst>
                </a:defRPr>
              </a:lvl1pPr>
            </a:lstStyle>
            <a:p>
              <a:pPr/>
              <a:r>
                <a:t>Cu</a:t>
              </a:r>
            </a:p>
          </p:txBody>
        </p:sp>
        <p:sp>
          <p:nvSpPr>
            <p:cNvPr id="768" name="Al"/>
            <p:cNvSpPr txBox="1"/>
            <p:nvPr/>
          </p:nvSpPr>
          <p:spPr>
            <a:xfrm>
              <a:off x="5516880" y="298450"/>
              <a:ext cx="1038861" cy="10972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buClr>
                  <a:srgbClr val="000000"/>
                </a:buClr>
                <a:buFont typeface="Times Roman"/>
                <a:defRPr b="1" sz="6000">
                  <a:effectLst>
                    <a:outerShdw sx="100000" sy="100000" kx="0" ky="0" algn="b" rotWithShape="0" blurRad="12700" dist="25400" dir="2700000">
                      <a:srgbClr val="CBCBCB"/>
                    </a:outerShdw>
                  </a:effectLst>
                </a:defRPr>
              </a:lvl1pPr>
            </a:lstStyle>
            <a:p>
              <a:pPr/>
              <a:r>
                <a:t>Al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Phosphorus"/>
          <p:cNvSpPr txBox="1"/>
          <p:nvPr>
            <p:ph type="title"/>
          </p:nvPr>
        </p:nvSpPr>
        <p:spPr>
          <a:xfrm>
            <a:off x="4419600" y="297180"/>
            <a:ext cx="15544801" cy="32004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Phosphorus</a:t>
            </a:r>
          </a:p>
        </p:txBody>
      </p:sp>
      <p:sp>
        <p:nvSpPr>
          <p:cNvPr id="772" name="Originally prepared from human waste…"/>
          <p:cNvSpPr txBox="1"/>
          <p:nvPr>
            <p:ph type="body" sz="half" idx="1"/>
          </p:nvPr>
        </p:nvSpPr>
        <p:spPr>
          <a:xfrm>
            <a:off x="3962400" y="3497579"/>
            <a:ext cx="8686801" cy="1021842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3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Originally prepared from human waste</a:t>
            </a:r>
            <a:endParaRPr b="1"/>
          </a:p>
          <a:p>
            <a:pPr marL="0" indent="0">
              <a:lnSpc>
                <a:spcPct val="13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Now obtained from the reduction of P-containing minerals such as Ca</a:t>
            </a:r>
            <a:r>
              <a:rPr b="1" baseline="-16133"/>
              <a:t>3</a:t>
            </a:r>
            <a:r>
              <a:rPr b="1"/>
              <a:t>(PO</a:t>
            </a:r>
            <a:r>
              <a:rPr b="1" baseline="-16133"/>
              <a:t>4</a:t>
            </a:r>
            <a:r>
              <a:rPr b="1"/>
              <a:t>)</a:t>
            </a:r>
            <a:r>
              <a:rPr b="1" baseline="-16133"/>
              <a:t>2</a:t>
            </a:r>
            <a:r>
              <a:rPr b="1"/>
              <a:t>. </a:t>
            </a:r>
          </a:p>
        </p:txBody>
      </p:sp>
      <p:sp>
        <p:nvSpPr>
          <p:cNvPr id="77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774" name="Line"/>
          <p:cNvSpPr/>
          <p:nvPr/>
        </p:nvSpPr>
        <p:spPr>
          <a:xfrm>
            <a:off x="4259580" y="2743200"/>
            <a:ext cx="14790420" cy="3176"/>
          </a:xfrm>
          <a:prstGeom prst="line">
            <a:avLst/>
          </a:prstGeom>
          <a:ln w="508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75" name="“The Alchymist”"/>
          <p:cNvSpPr txBox="1"/>
          <p:nvPr/>
        </p:nvSpPr>
        <p:spPr>
          <a:xfrm>
            <a:off x="13723619" y="12184379"/>
            <a:ext cx="4563627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0000"/>
              </a:buClr>
              <a:buFont typeface="Times Roman"/>
              <a:defRPr b="1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defRPr>
            </a:lvl1pPr>
          </a:lstStyle>
          <a:p>
            <a:pPr/>
            <a:r>
              <a:t>“The Alchymist”</a:t>
            </a:r>
          </a:p>
        </p:txBody>
      </p:sp>
      <p:pic>
        <p:nvPicPr>
          <p:cNvPr id="776" name="finding phosphorus picture" descr="finding phosphoru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89180" y="3200400"/>
            <a:ext cx="8001002" cy="10241280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phosphorus picture" descr="phosphoru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7813675"/>
            <a:ext cx="17213581" cy="4530725"/>
          </a:xfrm>
          <a:prstGeom prst="rect">
            <a:avLst/>
          </a:prstGeom>
          <a:ln w="12700">
            <a:miter lim="400000"/>
          </a:ln>
        </p:spPr>
      </p:pic>
      <p:sp>
        <p:nvSpPr>
          <p:cNvPr id="779" name="White = P4 tetrahedron"/>
          <p:cNvSpPr txBox="1"/>
          <p:nvPr>
            <p:ph type="body" sz="quarter" idx="1"/>
          </p:nvPr>
        </p:nvSpPr>
        <p:spPr>
          <a:xfrm>
            <a:off x="3802380" y="3040380"/>
            <a:ext cx="7018020" cy="5715001"/>
          </a:xfrm>
          <a:prstGeom prst="rect">
            <a:avLst/>
          </a:prstGeom>
        </p:spPr>
        <p:txBody>
          <a:bodyPr/>
          <a:lstStyle/>
          <a:p>
            <a:pPr marL="767080" indent="-68580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White = P</a:t>
            </a:r>
            <a:r>
              <a:rPr b="1" baseline="-16133"/>
              <a:t>4</a:t>
            </a:r>
            <a:r>
              <a:rPr b="1"/>
              <a:t> tetrahedron</a:t>
            </a:r>
          </a:p>
        </p:txBody>
      </p:sp>
      <p:sp>
        <p:nvSpPr>
          <p:cNvPr id="780" name="Phosphorus Allotropes"/>
          <p:cNvSpPr txBox="1"/>
          <p:nvPr>
            <p:ph type="title"/>
          </p:nvPr>
        </p:nvSpPr>
        <p:spPr>
          <a:xfrm>
            <a:off x="4419600" y="160020"/>
            <a:ext cx="15544801" cy="290322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Phosphorus Allotropes</a:t>
            </a:r>
          </a:p>
        </p:txBody>
      </p:sp>
      <p:sp>
        <p:nvSpPr>
          <p:cNvPr id="781" name="Line"/>
          <p:cNvSpPr/>
          <p:nvPr/>
        </p:nvSpPr>
        <p:spPr>
          <a:xfrm>
            <a:off x="4259580" y="2446020"/>
            <a:ext cx="14790420" cy="3176"/>
          </a:xfrm>
          <a:prstGeom prst="line">
            <a:avLst/>
          </a:prstGeom>
          <a:ln w="508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782" name="phosphorus picture" descr="phosphorus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180819" y="3360420"/>
            <a:ext cx="6377941" cy="882015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63500" dir="2700000">
              <a:srgbClr val="929292">
                <a:alpha val="74996"/>
              </a:srgbClr>
            </a:outerShdw>
          </a:effectLst>
        </p:spPr>
      </p:pic>
      <p:pic>
        <p:nvPicPr>
          <p:cNvPr id="783" name="phosphorus picture" descr="phosphorus pictur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64825" y="2583180"/>
            <a:ext cx="2948940" cy="3040381"/>
          </a:xfrm>
          <a:prstGeom prst="rect">
            <a:avLst/>
          </a:prstGeom>
          <a:ln w="12700">
            <a:miter lim="400000"/>
          </a:ln>
        </p:spPr>
      </p:pic>
      <p:sp>
        <p:nvSpPr>
          <p:cNvPr id="784" name="Red = polymer of P4 tetrahedra"/>
          <p:cNvSpPr txBox="1"/>
          <p:nvPr/>
        </p:nvSpPr>
        <p:spPr>
          <a:xfrm>
            <a:off x="3962400" y="5646420"/>
            <a:ext cx="9349740" cy="2263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spcBef>
                <a:spcPts val="1500"/>
              </a:spcBef>
              <a:buClr>
                <a:srgbClr val="000000"/>
              </a:buClr>
              <a:buFont typeface="Times Roman"/>
            </a:pPr>
            <a:r>
              <a:rPr b="1" sz="6000"/>
              <a:t>Red = polymer of P</a:t>
            </a:r>
            <a:r>
              <a:rPr b="1" baseline="-16133" sz="6000"/>
              <a:t>4</a:t>
            </a:r>
            <a:r>
              <a:rPr b="1" sz="6000"/>
              <a:t> tetrahedra</a:t>
            </a:r>
          </a:p>
        </p:txBody>
      </p:sp>
      <p:sp>
        <p:nvSpPr>
          <p:cNvPr id="78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84" grpId="1"/>
      <p:bldP build="whole" bldLvl="1" animBg="1" rev="0" advAuto="0" spid="778" grpId="2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Phosphorus Reactions"/>
          <p:cNvSpPr txBox="1"/>
          <p:nvPr>
            <p:ph type="title"/>
          </p:nvPr>
        </p:nvSpPr>
        <p:spPr>
          <a:xfrm>
            <a:off x="4419600" y="1211580"/>
            <a:ext cx="15544801" cy="22860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Phosphorus Reactions</a:t>
            </a:r>
          </a:p>
        </p:txBody>
      </p:sp>
      <p:sp>
        <p:nvSpPr>
          <p:cNvPr id="788" name="Yellow phosphorus spontaneously burns in air.…"/>
          <p:cNvSpPr txBox="1"/>
          <p:nvPr>
            <p:ph type="body" sz="half" idx="1"/>
          </p:nvPr>
        </p:nvSpPr>
        <p:spPr>
          <a:xfrm>
            <a:off x="11437619" y="3360420"/>
            <a:ext cx="8846821" cy="8229601"/>
          </a:xfrm>
          <a:prstGeom prst="rect">
            <a:avLst/>
          </a:prstGeom>
        </p:spPr>
        <p:txBody>
          <a:bodyPr/>
          <a:lstStyle/>
          <a:p>
            <a:pPr marL="767080" indent="-685800">
              <a:lnSpc>
                <a:spcPct val="11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 sz="5400"/>
              <a:t>Yellow phosphorus spontaneously burns in air.</a:t>
            </a:r>
            <a:endParaRPr b="1" sz="5400"/>
          </a:p>
          <a:p>
            <a:pPr marL="767080" indent="-685800">
              <a:lnSpc>
                <a:spcPct val="11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 sz="5400"/>
              <a:t>P</a:t>
            </a:r>
            <a:r>
              <a:rPr b="1" baseline="-15851" sz="5400"/>
              <a:t>4</a:t>
            </a:r>
            <a:r>
              <a:rPr b="1" sz="5400"/>
              <a:t>(s)  +  5 O</a:t>
            </a:r>
            <a:r>
              <a:rPr b="1" baseline="-15851" sz="5400"/>
              <a:t>2</a:t>
            </a:r>
            <a:r>
              <a:rPr b="1" sz="5400"/>
              <a:t>(g)  →</a:t>
            </a:r>
            <a:br>
              <a:rPr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 b="1" sz="5400"/>
              <a:t> 			P</a:t>
            </a:r>
            <a:r>
              <a:rPr b="1" baseline="-15851" sz="5400"/>
              <a:t>4</a:t>
            </a:r>
            <a:r>
              <a:rPr b="1" sz="5400"/>
              <a:t>O</a:t>
            </a:r>
            <a:r>
              <a:rPr b="1" baseline="-15851" sz="5400"/>
              <a:t>10</a:t>
            </a:r>
            <a:r>
              <a:rPr b="1" sz="5400"/>
              <a:t>(s)</a:t>
            </a:r>
            <a:endParaRPr b="1" sz="5400"/>
          </a:p>
          <a:p>
            <a:pPr marL="767080" indent="-685800">
              <a:lnSpc>
                <a:spcPct val="110000"/>
              </a:lnSpc>
              <a:buClr>
                <a:srgbClr val="000000"/>
              </a:buClr>
              <a:buSzTx/>
              <a:buFont typeface="Times Roman"/>
              <a:buNone/>
              <a:defRPr b="1" sz="5400"/>
            </a:pPr>
            <a:r>
              <a:t>Product: tetraphosphorus decaoxide.</a:t>
            </a:r>
          </a:p>
        </p:txBody>
      </p:sp>
      <p:sp>
        <p:nvSpPr>
          <p:cNvPr id="78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790" name="Line"/>
          <p:cNvSpPr/>
          <p:nvPr/>
        </p:nvSpPr>
        <p:spPr>
          <a:xfrm>
            <a:off x="4259580" y="3200400"/>
            <a:ext cx="14790420" cy="3176"/>
          </a:xfrm>
          <a:prstGeom prst="line">
            <a:avLst/>
          </a:prstGeom>
          <a:ln w="50800">
            <a:solidFill>
              <a:srgbClr val="434ED6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791" name="phosphorus picture" descr="phosphoru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19600" y="3657600"/>
            <a:ext cx="6384926" cy="898398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27000" dir="2700000">
              <a:srgbClr val="92929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Phosphorus Oxides"/>
          <p:cNvSpPr txBox="1"/>
          <p:nvPr>
            <p:ph type="title"/>
          </p:nvPr>
        </p:nvSpPr>
        <p:spPr>
          <a:xfrm>
            <a:off x="4419600" y="0"/>
            <a:ext cx="15544801" cy="349758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7B36FF"/>
                </a:solidFill>
                <a:uFill>
                  <a:solidFill>
                    <a:srgbClr val="7B36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Phosphorus Oxides</a:t>
            </a:r>
          </a:p>
        </p:txBody>
      </p:sp>
      <p:sp>
        <p:nvSpPr>
          <p:cNvPr id="79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795" name="phosphorus picture" descr="phosphoru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9460" y="2863850"/>
            <a:ext cx="17739360" cy="107632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Phosphorus Reactions"/>
          <p:cNvSpPr txBox="1"/>
          <p:nvPr>
            <p:ph type="title"/>
          </p:nvPr>
        </p:nvSpPr>
        <p:spPr>
          <a:xfrm>
            <a:off x="4419600" y="1074420"/>
            <a:ext cx="15544801" cy="258318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Phosphorus Reactions</a:t>
            </a:r>
          </a:p>
        </p:txBody>
      </p:sp>
      <p:sp>
        <p:nvSpPr>
          <p:cNvPr id="798" name="Phosphorus reacts readily (is oxidized) with chlorine to give PCl3 and PCl5."/>
          <p:cNvSpPr txBox="1"/>
          <p:nvPr>
            <p:ph type="body" sz="half" idx="1"/>
          </p:nvPr>
        </p:nvSpPr>
        <p:spPr>
          <a:xfrm>
            <a:off x="4419600" y="3657600"/>
            <a:ext cx="15544801" cy="4640580"/>
          </a:xfrm>
          <a:prstGeom prst="rect">
            <a:avLst/>
          </a:prstGeom>
        </p:spPr>
        <p:txBody>
          <a:bodyPr/>
          <a:lstStyle/>
          <a:p>
            <a:pPr marL="767080" indent="-685800">
              <a:lnSpc>
                <a:spcPct val="9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 sz="4600"/>
              <a:t>Phosphorus reacts readily (is oxidized) with chlorine to give PCl</a:t>
            </a:r>
            <a:r>
              <a:rPr b="1" baseline="-15913" sz="4600"/>
              <a:t>3</a:t>
            </a:r>
            <a:r>
              <a:rPr b="1" sz="4600"/>
              <a:t> and PCl</a:t>
            </a:r>
            <a:r>
              <a:rPr b="1" baseline="-15913" sz="4600"/>
              <a:t>5</a:t>
            </a:r>
            <a:r>
              <a:rPr b="1" sz="4600"/>
              <a:t>.</a:t>
            </a:r>
          </a:p>
        </p:txBody>
      </p:sp>
      <p:sp>
        <p:nvSpPr>
          <p:cNvPr id="79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800" name="Line"/>
          <p:cNvSpPr/>
          <p:nvPr/>
        </p:nvSpPr>
        <p:spPr>
          <a:xfrm>
            <a:off x="4259580" y="3200400"/>
            <a:ext cx="14790420" cy="3176"/>
          </a:xfrm>
          <a:prstGeom prst="line">
            <a:avLst/>
          </a:prstGeom>
          <a:ln w="50800">
            <a:solidFill>
              <a:srgbClr val="434ED6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801" name="phosphorus reactions picture" descr="phosphorus reaction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8020" y="6103620"/>
            <a:ext cx="17853660" cy="61912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Haber process picture" descr="Haber proces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02380" y="3360420"/>
            <a:ext cx="13555981" cy="8893176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Haber Process N2 + 3 H2 → 2 NH3"/>
          <p:cNvSpPr txBox="1"/>
          <p:nvPr>
            <p:ph type="title"/>
          </p:nvPr>
        </p:nvSpPr>
        <p:spPr>
          <a:xfrm>
            <a:off x="4259580" y="0"/>
            <a:ext cx="15544801" cy="3497581"/>
          </a:xfrm>
          <a:prstGeom prst="rect">
            <a:avLst/>
          </a:prstGeom>
        </p:spPr>
        <p:txBody>
          <a:bodyPr/>
          <a:lstStyle/>
          <a:p>
            <a:pPr algn="l"/>
            <a:r>
              <a:rPr b="1" sz="7800">
                <a:solidFill>
                  <a:srgbClr val="008F00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008F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Haber Process</a:t>
            </a:r>
            <a:br>
              <a:rPr sz="7800">
                <a:solidFill>
                  <a:srgbClr val="008F00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008F00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 b="1" sz="7800">
                <a:solidFill>
                  <a:srgbClr val="008F00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008F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N</a:t>
            </a:r>
            <a:r>
              <a:rPr b="1" baseline="-15743" sz="7800">
                <a:solidFill>
                  <a:srgbClr val="008F00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008F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b="1" sz="7800">
                <a:solidFill>
                  <a:srgbClr val="008F00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008F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 + 3 H</a:t>
            </a:r>
            <a:r>
              <a:rPr b="1" baseline="-15743" sz="7800">
                <a:solidFill>
                  <a:srgbClr val="008F00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008F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b="1" sz="7800">
                <a:solidFill>
                  <a:srgbClr val="008F00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008F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 → 2 NH</a:t>
            </a:r>
            <a:r>
              <a:rPr b="1" baseline="-15743" sz="7800">
                <a:solidFill>
                  <a:srgbClr val="008F00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008F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</a:p>
        </p:txBody>
      </p:sp>
      <p:sp>
        <p:nvSpPr>
          <p:cNvPr id="11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15" name="picture of Haber" descr="picture of Haber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878300" y="457200"/>
            <a:ext cx="2905125" cy="4406901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Fritz Haber…"/>
          <p:cNvSpPr txBox="1"/>
          <p:nvPr/>
        </p:nvSpPr>
        <p:spPr>
          <a:xfrm>
            <a:off x="16764000" y="5029200"/>
            <a:ext cx="3306996" cy="1668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000000"/>
              </a:buClr>
              <a:buFont typeface="Times Roman"/>
              <a:defRPr b="1"/>
            </a:pPr>
            <a:r>
              <a:t>Fritz Haber</a:t>
            </a:r>
          </a:p>
          <a:p>
            <a:pPr>
              <a:buClr>
                <a:srgbClr val="000000"/>
              </a:buClr>
              <a:buFont typeface="Times Roman"/>
              <a:defRPr b="1"/>
            </a:pPr>
            <a:r>
              <a:t>1868-1934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Phosphorus Reactions"/>
          <p:cNvSpPr txBox="1"/>
          <p:nvPr>
            <p:ph type="title"/>
          </p:nvPr>
        </p:nvSpPr>
        <p:spPr>
          <a:xfrm>
            <a:off x="4419600" y="1211580"/>
            <a:ext cx="15544801" cy="22860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Phosphorus Reactions</a:t>
            </a:r>
          </a:p>
        </p:txBody>
      </p:sp>
      <p:sp>
        <p:nvSpPr>
          <p:cNvPr id="804" name="A match head contains an oxidizing agent (KClO3) and P4S3.…"/>
          <p:cNvSpPr txBox="1"/>
          <p:nvPr>
            <p:ph type="body" sz="half" idx="1"/>
          </p:nvPr>
        </p:nvSpPr>
        <p:spPr>
          <a:xfrm>
            <a:off x="11437619" y="3360420"/>
            <a:ext cx="8846821" cy="8229601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rgbClr val="000000"/>
              </a:buClr>
              <a:buSzTx/>
              <a:buFont typeface="Times Roman"/>
              <a:buNone/>
            </a:pPr>
            <a:r>
              <a:rPr b="1" sz="5400"/>
              <a:t>A match head contains an oxidizing agent (KClO</a:t>
            </a:r>
            <a:r>
              <a:rPr b="1" baseline="-15851" sz="5400"/>
              <a:t>3</a:t>
            </a:r>
            <a:r>
              <a:rPr b="1" sz="5400"/>
              <a:t>) and P</a:t>
            </a:r>
            <a:r>
              <a:rPr b="1" baseline="-15851" sz="5400"/>
              <a:t>4</a:t>
            </a:r>
            <a:r>
              <a:rPr b="1" sz="5400"/>
              <a:t>S</a:t>
            </a:r>
            <a:r>
              <a:rPr b="1" baseline="-15851" sz="5400"/>
              <a:t>3</a:t>
            </a:r>
            <a:r>
              <a:rPr b="1" sz="5400"/>
              <a:t>. </a:t>
            </a:r>
            <a:endParaRPr b="1" sz="5400"/>
          </a:p>
          <a:p>
            <a:pPr marL="0" indent="0">
              <a:buClr>
                <a:srgbClr val="000000"/>
              </a:buClr>
              <a:buSzTx/>
              <a:buFont typeface="Times Roman"/>
              <a:buNone/>
              <a:defRPr b="1" sz="5400"/>
            </a:pPr>
            <a:r>
              <a:t>The striking strip on a match box contains red P.</a:t>
            </a:r>
          </a:p>
          <a:p>
            <a:pPr marL="0" indent="0">
              <a:buClr>
                <a:srgbClr val="000000"/>
              </a:buClr>
              <a:buSzTx/>
              <a:buFont typeface="Times Roman"/>
              <a:buNone/>
              <a:defRPr b="1" sz="5400"/>
            </a:pPr>
            <a:r>
              <a:t>Redox reaction lights the match.</a:t>
            </a:r>
          </a:p>
        </p:txBody>
      </p:sp>
      <p:sp>
        <p:nvSpPr>
          <p:cNvPr id="80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806" name="Line"/>
          <p:cNvSpPr/>
          <p:nvPr/>
        </p:nvSpPr>
        <p:spPr>
          <a:xfrm>
            <a:off x="4259580" y="3200400"/>
            <a:ext cx="14790420" cy="3176"/>
          </a:xfrm>
          <a:prstGeom prst="line">
            <a:avLst/>
          </a:prstGeom>
          <a:ln w="50800">
            <a:solidFill>
              <a:srgbClr val="434ED6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807" name="phosphorus picture" descr="phosphoru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2400" y="3657600"/>
            <a:ext cx="7155180" cy="72923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27000" dir="2700000">
              <a:srgbClr val="92929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8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8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804" grpId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roup 6A Oxygen, Sulfur, Selenium, Tellurium, Poloniu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Group 6A</a:t>
            </a:r>
            <a:b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 b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Oxygen, Sulfur, Selenium, Tellurium, Polonium</a:t>
            </a:r>
          </a:p>
        </p:txBody>
      </p:sp>
      <p:sp>
        <p:nvSpPr>
          <p:cNvPr id="81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811" name="O2 condenses to a pale blue liquid at -183 oC"/>
          <p:cNvSpPr txBox="1"/>
          <p:nvPr/>
        </p:nvSpPr>
        <p:spPr>
          <a:xfrm>
            <a:off x="5149850" y="10972800"/>
            <a:ext cx="6903721" cy="176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buClr>
                <a:srgbClr val="000000"/>
              </a:buClr>
              <a:buFont typeface="Times Roman"/>
            </a:pPr>
            <a:r>
              <a:rPr b="1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O</a:t>
            </a:r>
            <a:r>
              <a:rPr b="1" baseline="-15913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2</a:t>
            </a:r>
            <a:r>
              <a:rPr b="1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 condenses to a pale blue liquid at -183 </a:t>
            </a:r>
            <a:r>
              <a:rPr b="1" baseline="30956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o</a:t>
            </a:r>
            <a:r>
              <a:rPr b="1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C</a:t>
            </a:r>
          </a:p>
        </p:txBody>
      </p:sp>
      <p:sp>
        <p:nvSpPr>
          <p:cNvPr id="812" name="Line"/>
          <p:cNvSpPr/>
          <p:nvPr/>
        </p:nvSpPr>
        <p:spPr>
          <a:xfrm>
            <a:off x="4419600" y="3657600"/>
            <a:ext cx="15087601" cy="3176"/>
          </a:xfrm>
          <a:prstGeom prst="line">
            <a:avLst/>
          </a:prstGeom>
          <a:ln w="127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813" name="sulfur picture" descr="sulfur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52019" y="4114800"/>
            <a:ext cx="8470901" cy="7559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814" name="oxygen picture" descr="oxygen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9620" y="4732020"/>
            <a:ext cx="6995160" cy="594360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Oxygen Allotropes"/>
          <p:cNvSpPr txBox="1"/>
          <p:nvPr>
            <p:ph type="title"/>
          </p:nvPr>
        </p:nvSpPr>
        <p:spPr>
          <a:xfrm>
            <a:off x="4259580" y="160020"/>
            <a:ext cx="15544801" cy="381762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Oxygen Allotropes</a:t>
            </a:r>
          </a:p>
        </p:txBody>
      </p:sp>
      <p:sp>
        <p:nvSpPr>
          <p:cNvPr id="81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818" name="Liquid O2 is paramagnetic and clings to a magnet."/>
          <p:cNvSpPr txBox="1"/>
          <p:nvPr/>
        </p:nvSpPr>
        <p:spPr>
          <a:xfrm>
            <a:off x="3778250" y="9144000"/>
            <a:ext cx="8275321" cy="2148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buClr>
                <a:srgbClr val="434ED6"/>
              </a:buClr>
              <a:buFont typeface="Comic Sans MS"/>
            </a:pPr>
            <a:r>
              <a:rPr b="1" sz="60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Liquid O</a:t>
            </a:r>
            <a:r>
              <a:rPr b="1" baseline="-16133" sz="60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b="1"/>
              <a:t> is paramagnetic and clings to a magnet. </a:t>
            </a:r>
          </a:p>
        </p:txBody>
      </p:sp>
      <p:grpSp>
        <p:nvGrpSpPr>
          <p:cNvPr id="821" name="Group"/>
          <p:cNvGrpSpPr/>
          <p:nvPr/>
        </p:nvGrpSpPr>
        <p:grpSpPr>
          <a:xfrm>
            <a:off x="13106400" y="3040380"/>
            <a:ext cx="7178041" cy="6240781"/>
            <a:chOff x="0" y="0"/>
            <a:chExt cx="7178040" cy="6240779"/>
          </a:xfrm>
        </p:grpSpPr>
        <p:sp>
          <p:nvSpPr>
            <p:cNvPr id="819" name="Ozone, O3, is made by passing O2 through electric discharge."/>
            <p:cNvSpPr/>
            <p:nvPr/>
          </p:nvSpPr>
          <p:spPr>
            <a:xfrm>
              <a:off x="0" y="5943600"/>
              <a:ext cx="7178041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>
                <a:buClr>
                  <a:srgbClr val="434ED6"/>
                </a:buClr>
                <a:buFont typeface="Comic Sans MS"/>
              </a:pPr>
              <a:r>
                <a:rPr b="1" sz="6000">
                  <a:solidFill>
                    <a:srgbClr val="434ED6"/>
                  </a:solidFill>
                  <a:uFill>
                    <a:solidFill>
                      <a:srgbClr val="434ED6"/>
                    </a:solidFill>
                  </a:uFill>
                  <a:latin typeface="Comic Sans MS"/>
                  <a:ea typeface="Comic Sans MS"/>
                  <a:cs typeface="Comic Sans MS"/>
                  <a:sym typeface="Comic Sans MS"/>
                </a:rPr>
                <a:t>Ozone, O</a:t>
              </a:r>
              <a:r>
                <a:rPr b="1" baseline="-16133" sz="6000">
                  <a:solidFill>
                    <a:srgbClr val="434ED6"/>
                  </a:solidFill>
                  <a:uFill>
                    <a:solidFill>
                      <a:srgbClr val="434ED6"/>
                    </a:solidFill>
                  </a:uFill>
                  <a:latin typeface="Comic Sans MS"/>
                  <a:ea typeface="Comic Sans MS"/>
                  <a:cs typeface="Comic Sans MS"/>
                  <a:sym typeface="Comic Sans MS"/>
                </a:rPr>
                <a:t>3</a:t>
              </a:r>
              <a:r>
                <a:rPr b="1" sz="6000"/>
                <a:t>, is made by passing O</a:t>
              </a:r>
              <a:r>
                <a:rPr b="1" baseline="-16133" sz="6000"/>
                <a:t>2</a:t>
              </a:r>
              <a:r>
                <a:rPr b="1" sz="6000"/>
                <a:t> through electric discharge.</a:t>
              </a:r>
            </a:p>
          </p:txBody>
        </p:sp>
        <p:pic>
          <p:nvPicPr>
            <p:cNvPr id="820" name="image.png" descr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943600" cy="62407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22" name="oxygen picture" descr="oxygen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59580" y="3954779"/>
            <a:ext cx="6740526" cy="49434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21" grpId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Sulfur"/>
          <p:cNvSpPr txBox="1"/>
          <p:nvPr>
            <p:ph type="title"/>
          </p:nvPr>
        </p:nvSpPr>
        <p:spPr>
          <a:xfrm>
            <a:off x="4419600" y="1211580"/>
            <a:ext cx="15544801" cy="22860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Sulfur</a:t>
            </a:r>
          </a:p>
        </p:txBody>
      </p:sp>
      <p:sp>
        <p:nvSpPr>
          <p:cNvPr id="825" name="The most stable allotrope of S is a crown-shaped ring of 8 S atoms."/>
          <p:cNvSpPr txBox="1"/>
          <p:nvPr>
            <p:ph type="body" sz="half" idx="1"/>
          </p:nvPr>
        </p:nvSpPr>
        <p:spPr>
          <a:xfrm>
            <a:off x="3550920" y="3451860"/>
            <a:ext cx="8686801" cy="10218420"/>
          </a:xfrm>
          <a:prstGeom prst="rect">
            <a:avLst/>
          </a:prstGeom>
        </p:spPr>
        <p:txBody>
          <a:bodyPr/>
          <a:lstStyle>
            <a:lvl1pPr marL="767080" indent="-685800">
              <a:buClr>
                <a:srgbClr val="000000"/>
              </a:buClr>
              <a:buSzTx/>
              <a:buFont typeface="Times Roman"/>
              <a:buNone/>
              <a:defRPr b="1"/>
            </a:lvl1pPr>
          </a:lstStyle>
          <a:p>
            <a:pPr/>
            <a:r>
              <a:t>The most stable allotrope of S is a crown-shaped ring of 8 S atoms.</a:t>
            </a:r>
          </a:p>
        </p:txBody>
      </p:sp>
      <p:sp>
        <p:nvSpPr>
          <p:cNvPr id="82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827" name="Line"/>
          <p:cNvSpPr/>
          <p:nvPr/>
        </p:nvSpPr>
        <p:spPr>
          <a:xfrm>
            <a:off x="4259580" y="3200400"/>
            <a:ext cx="14790420" cy="3176"/>
          </a:xfrm>
          <a:prstGeom prst="line">
            <a:avLst/>
          </a:prstGeom>
          <a:ln w="508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828" name="sulfur picture" descr="sulfur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53940" y="7612380"/>
            <a:ext cx="7178040" cy="539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9" name="sulfur picture" descr="sulfur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52019" y="4114800"/>
            <a:ext cx="8470901" cy="75596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8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8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28" grpId="2"/>
      <p:bldP build="p" bldLvl="1" animBg="1" rev="0" advAuto="0" spid="825" grpId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sulfur picture" descr="sulfur picture"/>
          <p:cNvPicPr>
            <a:picLocks noChangeAspect="0"/>
          </p:cNvPicPr>
          <p:nvPr/>
        </p:nvPicPr>
        <p:blipFill>
          <a:blip r:embed="rId2">
            <a:alphaModFix amt="60000"/>
            <a:extLst/>
          </a:blip>
          <a:stretch>
            <a:fillRect/>
          </a:stretch>
        </p:blipFill>
        <p:spPr>
          <a:xfrm>
            <a:off x="3048000" y="0"/>
            <a:ext cx="10645776" cy="13716001"/>
          </a:xfrm>
          <a:prstGeom prst="rect">
            <a:avLst/>
          </a:prstGeom>
          <a:ln>
            <a:miter lim="400000"/>
          </a:ln>
        </p:spPr>
      </p:pic>
      <p:sp>
        <p:nvSpPr>
          <p:cNvPr id="832" name="Polymeric Sulfur"/>
          <p:cNvSpPr txBox="1"/>
          <p:nvPr>
            <p:ph type="title"/>
          </p:nvPr>
        </p:nvSpPr>
        <p:spPr>
          <a:xfrm>
            <a:off x="4419600" y="0"/>
            <a:ext cx="15544801" cy="4732020"/>
          </a:xfrm>
          <a:prstGeom prst="rect">
            <a:avLst/>
          </a:prstGeom>
          <a:effectLst>
            <a:outerShdw sx="100000" sy="100000" kx="0" ky="0" algn="b" rotWithShape="0" blurRad="114300" dist="127000" dir="2700000">
              <a:srgbClr val="FFFC79">
                <a:alpha val="74996"/>
              </a:srgbClr>
            </a:outerShdw>
          </a:effectLst>
        </p:spPr>
        <p:txBody>
          <a:bodyPr/>
          <a:lstStyle>
            <a:lvl1pPr>
              <a:defRPr b="1" sz="92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Polymeric Sulfur</a:t>
            </a:r>
          </a:p>
        </p:txBody>
      </p:sp>
      <p:sp>
        <p:nvSpPr>
          <p:cNvPr id="833" name="Heating S to the melting point causes the rings to open and a polymeric allotrope forms."/>
          <p:cNvSpPr txBox="1"/>
          <p:nvPr>
            <p:ph type="body" sz="half" idx="1"/>
          </p:nvPr>
        </p:nvSpPr>
        <p:spPr>
          <a:xfrm>
            <a:off x="3505200" y="5189220"/>
            <a:ext cx="8983980" cy="8458201"/>
          </a:xfrm>
          <a:prstGeom prst="rect">
            <a:avLst/>
          </a:prstGeom>
        </p:spPr>
        <p:txBody>
          <a:bodyPr/>
          <a:lstStyle>
            <a:lvl1pPr marL="767080" indent="-685800">
              <a:lnSpc>
                <a:spcPct val="90000"/>
              </a:lnSpc>
              <a:buClr>
                <a:srgbClr val="000000"/>
              </a:buClr>
              <a:buSzTx/>
              <a:buFont typeface="Times Roman"/>
              <a:buNone/>
              <a:defRPr b="1"/>
            </a:lvl1pPr>
          </a:lstStyle>
          <a:p>
            <a:pPr/>
            <a:r>
              <a:t>Heating S to the melting point causes the rings to open and a polymeric allotrope forms.</a:t>
            </a:r>
          </a:p>
        </p:txBody>
      </p:sp>
      <p:sp>
        <p:nvSpPr>
          <p:cNvPr id="83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835" name="sulfur picture" descr="sulfur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06400" y="3200400"/>
            <a:ext cx="6835140" cy="966977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88900" dir="2700000">
              <a:srgbClr val="92929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Sulfuric Acid"/>
          <p:cNvSpPr txBox="1"/>
          <p:nvPr>
            <p:ph type="title"/>
          </p:nvPr>
        </p:nvSpPr>
        <p:spPr>
          <a:xfrm>
            <a:off x="14317980" y="0"/>
            <a:ext cx="5783581" cy="4732020"/>
          </a:xfrm>
          <a:prstGeom prst="rect">
            <a:avLst/>
          </a:prstGeom>
          <a:effectLst>
            <a:outerShdw sx="100000" sy="100000" kx="0" ky="0" algn="b" rotWithShape="0" blurRad="114300" dist="63500" dir="2700000">
              <a:srgbClr val="929292">
                <a:alpha val="74996"/>
              </a:srgbClr>
            </a:outerShdw>
          </a:effectLst>
        </p:spPr>
        <p:txBody>
          <a:bodyPr/>
          <a:lstStyle>
            <a:lvl1pPr>
              <a:defRPr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Sulfuric Acid</a:t>
            </a:r>
          </a:p>
        </p:txBody>
      </p:sp>
      <p:sp>
        <p:nvSpPr>
          <p:cNvPr id="838" name="Sulfur is found in pure form in underground deposits along the coast of the U.S. It is recovered by pumping superheated steam into the beds to melt the S."/>
          <p:cNvSpPr txBox="1"/>
          <p:nvPr>
            <p:ph type="body" sz="half" idx="1"/>
          </p:nvPr>
        </p:nvSpPr>
        <p:spPr>
          <a:xfrm>
            <a:off x="3802380" y="8069580"/>
            <a:ext cx="16162020" cy="5646420"/>
          </a:xfrm>
          <a:prstGeom prst="rect">
            <a:avLst/>
          </a:prstGeom>
        </p:spPr>
        <p:txBody>
          <a:bodyPr/>
          <a:lstStyle>
            <a:lvl1pPr marL="767080" indent="-685800">
              <a:buClr>
                <a:srgbClr val="000000"/>
              </a:buClr>
              <a:buSzTx/>
              <a:buFont typeface="Times Roman"/>
              <a:buNone/>
              <a:defRPr b="1"/>
            </a:lvl1pPr>
          </a:lstStyle>
          <a:p>
            <a:pPr/>
            <a:r>
              <a:t>Sulfur is found in pure form in underground deposits along the coast of the U.S. It is recovered by pumping superheated steam into the beds to melt the S.</a:t>
            </a:r>
          </a:p>
        </p:txBody>
      </p:sp>
      <p:sp>
        <p:nvSpPr>
          <p:cNvPr id="83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840" name="sulfuric acid picture" descr="sulfuric acid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17980" y="3954779"/>
            <a:ext cx="6103620" cy="3940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841" name="sulfur picture" descr="sulfur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22420" y="754380"/>
            <a:ext cx="9144001" cy="658812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88900" dir="2700000">
              <a:srgbClr val="92929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Sulfuric Acid, H2SO4"/>
          <p:cNvSpPr txBox="1"/>
          <p:nvPr>
            <p:ph type="title"/>
          </p:nvPr>
        </p:nvSpPr>
        <p:spPr>
          <a:xfrm>
            <a:off x="14317980" y="266700"/>
            <a:ext cx="5783581" cy="5715001"/>
          </a:xfrm>
          <a:prstGeom prst="rect">
            <a:avLst/>
          </a:prstGeom>
        </p:spPr>
        <p:txBody>
          <a:bodyPr/>
          <a:lstStyle/>
          <a:p>
            <a:pPr/>
            <a:r>
              <a:rPr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Sulfuric Acid, H</a:t>
            </a:r>
            <a:r>
              <a:rPr b="1" baseline="-1572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SO</a:t>
            </a:r>
            <a:r>
              <a:rPr b="1" baseline="-1572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4</a:t>
            </a:r>
          </a:p>
        </p:txBody>
      </p:sp>
      <p:sp>
        <p:nvSpPr>
          <p:cNvPr id="844" name="Sulfur is burned in air to give SO2 and then SO3.…"/>
          <p:cNvSpPr txBox="1"/>
          <p:nvPr>
            <p:ph type="body" sz="half" idx="1"/>
          </p:nvPr>
        </p:nvSpPr>
        <p:spPr>
          <a:xfrm>
            <a:off x="3962400" y="6103620"/>
            <a:ext cx="16162021" cy="75438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2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 sz="5400"/>
              <a:t>Sulfur is burned in air to give SO</a:t>
            </a:r>
            <a:r>
              <a:rPr b="1" baseline="-15851" sz="5400"/>
              <a:t>2 </a:t>
            </a:r>
            <a:r>
              <a:rPr b="1" sz="5400"/>
              <a:t>and then SO</a:t>
            </a:r>
            <a:r>
              <a:rPr b="1" baseline="-15851" sz="5400"/>
              <a:t>3</a:t>
            </a:r>
            <a:r>
              <a:rPr b="1" sz="5400"/>
              <a:t>.</a:t>
            </a:r>
            <a:endParaRPr b="1" sz="5400"/>
          </a:p>
          <a:p>
            <a:pPr marL="0" indent="0">
              <a:lnSpc>
                <a:spcPct val="12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 sz="5400"/>
              <a:t>SO</a:t>
            </a:r>
            <a:r>
              <a:rPr b="1" baseline="-15851" sz="5400"/>
              <a:t>3</a:t>
            </a:r>
            <a:r>
              <a:rPr b="1" sz="5400"/>
              <a:t> reacts with water → H</a:t>
            </a:r>
            <a:r>
              <a:rPr b="1" baseline="-15851" sz="5400"/>
              <a:t>2</a:t>
            </a:r>
            <a:r>
              <a:rPr b="1" sz="5400"/>
              <a:t>SO</a:t>
            </a:r>
            <a:r>
              <a:rPr b="1" baseline="-15851" sz="5400"/>
              <a:t>4</a:t>
            </a:r>
            <a:endParaRPr b="1" baseline="-15851" sz="5400"/>
          </a:p>
          <a:p>
            <a:pPr marL="0" indent="0">
              <a:lnSpc>
                <a:spcPct val="12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 sz="5400"/>
              <a:t>H</a:t>
            </a:r>
            <a:r>
              <a:rPr b="1" baseline="-15851" sz="5400"/>
              <a:t>2</a:t>
            </a:r>
            <a:r>
              <a:rPr b="1" sz="5400"/>
              <a:t>SO</a:t>
            </a:r>
            <a:r>
              <a:rPr b="1" baseline="-15851" sz="5400"/>
              <a:t>4</a:t>
            </a:r>
            <a:r>
              <a:rPr b="1" sz="5400"/>
              <a:t> is the chemical produced in the largest amount in the U.S.</a:t>
            </a:r>
          </a:p>
        </p:txBody>
      </p:sp>
      <p:sp>
        <p:nvSpPr>
          <p:cNvPr id="84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846" name="sulfuric acid plant picture" descr="sulfuric acid plant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22420" y="841375"/>
            <a:ext cx="10218420" cy="479742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63500" dir="2700000">
              <a:srgbClr val="92929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8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844" grpId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Black Smokers"/>
          <p:cNvSpPr txBox="1"/>
          <p:nvPr>
            <p:ph type="title"/>
          </p:nvPr>
        </p:nvSpPr>
        <p:spPr>
          <a:xfrm>
            <a:off x="12649200" y="0"/>
            <a:ext cx="7315200" cy="4732020"/>
          </a:xfrm>
          <a:prstGeom prst="rect">
            <a:avLst/>
          </a:prstGeom>
        </p:spPr>
        <p:txBody>
          <a:bodyPr/>
          <a:lstStyle>
            <a:lvl1pPr>
              <a:defRPr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Black Smokers</a:t>
            </a:r>
          </a:p>
        </p:txBody>
      </p:sp>
      <p:sp>
        <p:nvSpPr>
          <p:cNvPr id="849" name="Vents -- BLACK SMOKERS -- in the bottom of the world’s oceans are a source of metal sulfides."/>
          <p:cNvSpPr txBox="1"/>
          <p:nvPr>
            <p:ph type="body" sz="half" idx="1"/>
          </p:nvPr>
        </p:nvSpPr>
        <p:spPr>
          <a:xfrm>
            <a:off x="12489180" y="4732020"/>
            <a:ext cx="7475220" cy="898398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Times Roman"/>
            </a:pPr>
            <a:r>
              <a:rPr b="1"/>
              <a:t>Vents -- BLACK SMOKERS -- in the bottom of the world’s oceans are a source of </a:t>
            </a:r>
            <a:r>
              <a: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metal sulfides.</a:t>
            </a:r>
          </a:p>
        </p:txBody>
      </p:sp>
      <p:sp>
        <p:nvSpPr>
          <p:cNvPr id="85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851" name="black smokers picture" descr="black smoker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7980" y="594360"/>
            <a:ext cx="10220326" cy="125501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Sulfide-Containing Minera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Sulfide-Containing Minerals</a:t>
            </a:r>
          </a:p>
        </p:txBody>
      </p:sp>
      <p:sp>
        <p:nvSpPr>
          <p:cNvPr id="85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855" name="orpiment picture" descr="orpiment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91200" y="3695700"/>
            <a:ext cx="12344400" cy="92583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27000" dir="2700000">
              <a:srgbClr val="929292">
                <a:alpha val="74996"/>
              </a:srgbClr>
            </a:outerShdw>
          </a:effectLst>
        </p:spPr>
      </p:pic>
      <p:sp>
        <p:nvSpPr>
          <p:cNvPr id="856" name="Orpiment…"/>
          <p:cNvSpPr txBox="1"/>
          <p:nvPr/>
        </p:nvSpPr>
        <p:spPr>
          <a:xfrm>
            <a:off x="16466819" y="4114800"/>
            <a:ext cx="3568280" cy="2263140"/>
          </a:xfrm>
          <a:prstGeom prst="rect">
            <a:avLst/>
          </a:prstGeom>
          <a:solidFill>
            <a:srgbClr val="FFFDA9"/>
          </a:solidFill>
          <a:ln w="12700">
            <a:miter lim="400000"/>
          </a:ln>
          <a:effectLst>
            <a:outerShdw sx="100000" sy="100000" kx="0" ky="0" algn="b" rotWithShape="0" blurRad="114300" dist="88900" dir="2700000">
              <a:srgbClr val="929292">
                <a:alpha val="7499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000000"/>
              </a:buClr>
              <a:buFont typeface="Times Roman"/>
            </a:pPr>
            <a:r>
              <a:rPr b="1" sz="6000"/>
              <a:t>Orpiment</a:t>
            </a:r>
            <a:endParaRPr b="1" sz="6000"/>
          </a:p>
          <a:p>
            <a:pPr>
              <a:buClr>
                <a:srgbClr val="000000"/>
              </a:buClr>
              <a:buFont typeface="Times Roman"/>
            </a:pPr>
            <a:r>
              <a:rPr b="1" sz="6000"/>
              <a:t>As</a:t>
            </a:r>
            <a:r>
              <a:rPr b="1" baseline="-16133" sz="6000"/>
              <a:t>2</a:t>
            </a:r>
            <a:r>
              <a:rPr b="1" sz="6000"/>
              <a:t>S</a:t>
            </a:r>
            <a:r>
              <a:rPr b="1" baseline="-16133" sz="6000"/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ulfide-Containing Minera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Sulfide-Containing Minerals</a:t>
            </a:r>
          </a:p>
        </p:txBody>
      </p:sp>
      <p:sp>
        <p:nvSpPr>
          <p:cNvPr id="85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860" name="FeS, iron pyrite…"/>
          <p:cNvSpPr txBox="1"/>
          <p:nvPr/>
        </p:nvSpPr>
        <p:spPr>
          <a:xfrm>
            <a:off x="12499975" y="3360420"/>
            <a:ext cx="7635241" cy="2125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buClr>
                <a:srgbClr val="000000"/>
              </a:buClr>
              <a:buFont typeface="Times Roman"/>
              <a:defRPr b="1" sz="6000"/>
            </a:pPr>
            <a:r>
              <a:t>FeS, iron pyrite</a:t>
            </a:r>
          </a:p>
          <a:p>
            <a:pPr>
              <a:buClr>
                <a:srgbClr val="000000"/>
              </a:buClr>
              <a:buFont typeface="Times Roman"/>
              <a:defRPr b="1" sz="6000"/>
            </a:pPr>
            <a:r>
              <a:t>Fool’s gold</a:t>
            </a:r>
          </a:p>
        </p:txBody>
      </p:sp>
      <p:pic>
        <p:nvPicPr>
          <p:cNvPr id="861" name="sulfide minerals picture" descr="sulfide mineral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52019" y="5783579"/>
            <a:ext cx="7383781" cy="6675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862" name="sulfide minerals picture" descr="sulfide minerals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5320" y="4114800"/>
            <a:ext cx="7566660" cy="71323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Fuel Cells: H2 as a Fuel"/>
          <p:cNvSpPr txBox="1"/>
          <p:nvPr>
            <p:ph type="title"/>
          </p:nvPr>
        </p:nvSpPr>
        <p:spPr>
          <a:xfrm>
            <a:off x="4419600" y="0"/>
            <a:ext cx="15544801" cy="3657601"/>
          </a:xfrm>
          <a:prstGeom prst="rect">
            <a:avLst/>
          </a:prstGeom>
        </p:spPr>
        <p:txBody>
          <a:bodyPr/>
          <a:lstStyle/>
          <a:p>
            <a:pPr/>
            <a:r>
              <a:rPr b="1" sz="92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Fuel Cells: H</a:t>
            </a:r>
            <a:r>
              <a:rPr b="1" baseline="-15913" sz="92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b="1" sz="92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 as a Fuel</a:t>
            </a:r>
          </a:p>
        </p:txBody>
      </p:sp>
      <p:sp>
        <p:nvSpPr>
          <p:cNvPr id="11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20" name="Fuel cell - reactants are supplied continuously from an external source.…"/>
          <p:cNvSpPr txBox="1"/>
          <p:nvPr/>
        </p:nvSpPr>
        <p:spPr>
          <a:xfrm>
            <a:off x="12192000" y="3040380"/>
            <a:ext cx="8755380" cy="866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120000"/>
              </a:lnSpc>
              <a:buClr>
                <a:srgbClr val="0433FF"/>
              </a:buClr>
              <a:buFont typeface="Arial"/>
            </a:pPr>
            <a:r>
              <a:rPr b="1" sz="54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Arial"/>
                <a:ea typeface="Arial"/>
                <a:cs typeface="Arial"/>
                <a:sym typeface="Arial"/>
              </a:rPr>
              <a:t>Fuel cell</a:t>
            </a:r>
            <a:r>
              <a:rPr b="1" sz="5400">
                <a:latin typeface="Arial"/>
                <a:ea typeface="Arial"/>
                <a:cs typeface="Arial"/>
                <a:sym typeface="Arial"/>
              </a:rPr>
              <a:t> - reactants are supplied continuously from an external source.</a:t>
            </a:r>
            <a:endParaRPr b="1" sz="5400"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b="1" sz="5400">
                <a:latin typeface="Arial"/>
                <a:ea typeface="Arial"/>
                <a:cs typeface="Arial"/>
                <a:sym typeface="Arial"/>
              </a:rPr>
              <a:t>Cars can use electricity generated by H</a:t>
            </a:r>
            <a:r>
              <a:rPr b="1"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sz="5400">
                <a:latin typeface="Arial"/>
                <a:ea typeface="Arial"/>
                <a:cs typeface="Arial"/>
                <a:sym typeface="Arial"/>
              </a:rPr>
              <a:t>/O</a:t>
            </a:r>
            <a:r>
              <a:rPr b="1"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sz="5400">
                <a:latin typeface="Arial"/>
                <a:ea typeface="Arial"/>
                <a:cs typeface="Arial"/>
                <a:sym typeface="Arial"/>
              </a:rPr>
              <a:t> fuel cells.</a:t>
            </a:r>
            <a:endParaRPr b="1" sz="5400"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b="1" sz="5400">
                <a:latin typeface="Arial"/>
                <a:ea typeface="Arial"/>
                <a:cs typeface="Arial"/>
                <a:sym typeface="Arial"/>
              </a:rPr>
              <a:t>H</a:t>
            </a:r>
            <a:r>
              <a:rPr b="1"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sz="5400">
                <a:latin typeface="Arial"/>
                <a:ea typeface="Arial"/>
                <a:cs typeface="Arial"/>
                <a:sym typeface="Arial"/>
              </a:rPr>
              <a:t> carried in tanks or generated from hydrocarbons.</a:t>
            </a:r>
          </a:p>
        </p:txBody>
      </p:sp>
      <p:pic>
        <p:nvPicPr>
          <p:cNvPr id="121" name="electric car picture" descr="electric car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02380" y="3497579"/>
            <a:ext cx="7932420" cy="604837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0" grpId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" name="sulfide minerals picture" descr="sulfide mineral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280" y="0"/>
            <a:ext cx="24466559" cy="13601701"/>
          </a:xfrm>
          <a:prstGeom prst="rect">
            <a:avLst/>
          </a:prstGeom>
          <a:ln w="12700">
            <a:miter lim="400000"/>
          </a:ln>
        </p:spPr>
      </p:pic>
      <p:sp>
        <p:nvSpPr>
          <p:cNvPr id="865" name="Sulfide-Containing Minerals"/>
          <p:cNvSpPr txBox="1"/>
          <p:nvPr>
            <p:ph type="title"/>
          </p:nvPr>
        </p:nvSpPr>
        <p:spPr>
          <a:xfrm>
            <a:off x="4419600" y="11531923"/>
            <a:ext cx="15544801" cy="2286001"/>
          </a:xfrm>
          <a:prstGeom prst="rect">
            <a:avLst/>
          </a:prstGeom>
          <a:effectLst>
            <a:outerShdw sx="100000" sy="100000" kx="0" ky="0" algn="b" rotWithShape="0" blurRad="114300" dist="177800" dir="2700000">
              <a:srgbClr val="929292">
                <a:alpha val="74996"/>
              </a:srgbClr>
            </a:outerShdw>
          </a:effectLst>
        </p:spPr>
        <p:txBody>
          <a:bodyPr/>
          <a:lstStyle>
            <a:lvl1pPr>
              <a:defRPr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Sulfide-Containing Minerals</a:t>
            </a:r>
          </a:p>
        </p:txBody>
      </p:sp>
      <p:sp>
        <p:nvSpPr>
          <p:cNvPr id="86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867" name="Stibnite…"/>
          <p:cNvSpPr txBox="1"/>
          <p:nvPr/>
        </p:nvSpPr>
        <p:spPr>
          <a:xfrm>
            <a:off x="3665220" y="8983980"/>
            <a:ext cx="2878327" cy="2263141"/>
          </a:xfrm>
          <a:prstGeom prst="rect">
            <a:avLst/>
          </a:prstGeom>
          <a:solidFill>
            <a:srgbClr val="FFFDA9"/>
          </a:solidFill>
          <a:ln w="12700">
            <a:miter lim="400000"/>
          </a:ln>
          <a:effectLst>
            <a:outerShdw sx="100000" sy="100000" kx="0" ky="0" algn="b" rotWithShape="0" blurRad="114300" dist="88900" dir="2700000">
              <a:srgbClr val="929292">
                <a:alpha val="7499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000000"/>
              </a:buClr>
              <a:buFont typeface="Times Roman"/>
            </a:pPr>
            <a:r>
              <a:rPr b="1" sz="6000"/>
              <a:t>Stibnite</a:t>
            </a:r>
            <a:endParaRPr b="1" sz="6000"/>
          </a:p>
          <a:p>
            <a:pPr>
              <a:buClr>
                <a:srgbClr val="000000"/>
              </a:buClr>
              <a:buFont typeface="Times Roman"/>
            </a:pPr>
            <a:r>
              <a:rPr b="1" sz="6000"/>
              <a:t>Sb</a:t>
            </a:r>
            <a:r>
              <a:rPr b="1" baseline="-16133" sz="6000"/>
              <a:t>2</a:t>
            </a:r>
            <a:r>
              <a:rPr b="1" sz="6000"/>
              <a:t>S</a:t>
            </a:r>
            <a:r>
              <a:rPr b="1" baseline="-16133" sz="6000"/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Sulfide-Containing Minera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Sulfide-Containing Minerals</a:t>
            </a:r>
          </a:p>
        </p:txBody>
      </p:sp>
      <p:sp>
        <p:nvSpPr>
          <p:cNvPr id="87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871" name="Lead sulfide, PbS, galena"/>
          <p:cNvSpPr txBox="1"/>
          <p:nvPr/>
        </p:nvSpPr>
        <p:spPr>
          <a:xfrm>
            <a:off x="14751050" y="3838575"/>
            <a:ext cx="6149340" cy="585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buClr>
                <a:srgbClr val="000000"/>
              </a:buClr>
              <a:buFont typeface="Times Roman"/>
              <a:defRPr b="1" sz="9200"/>
            </a:lvl1pPr>
          </a:lstStyle>
          <a:p>
            <a:pPr/>
            <a:r>
              <a:t>Lead sulfide, PbS, galena</a:t>
            </a:r>
          </a:p>
        </p:txBody>
      </p:sp>
      <p:pic>
        <p:nvPicPr>
          <p:cNvPr id="872" name="sulfide minerals picture" descr="sulfide mineral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9580" y="3543300"/>
            <a:ext cx="9115427" cy="9258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Sulfur Oxides"/>
          <p:cNvSpPr txBox="1"/>
          <p:nvPr>
            <p:ph type="title"/>
          </p:nvPr>
        </p:nvSpPr>
        <p:spPr>
          <a:xfrm>
            <a:off x="10203180" y="457200"/>
            <a:ext cx="8069580" cy="3497581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Sulfur Oxides</a:t>
            </a:r>
          </a:p>
        </p:txBody>
      </p:sp>
      <p:sp>
        <p:nvSpPr>
          <p:cNvPr id="87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876" name="SO2 is produced by burning sulfur in oxygen."/>
          <p:cNvSpPr txBox="1"/>
          <p:nvPr/>
        </p:nvSpPr>
        <p:spPr>
          <a:xfrm>
            <a:off x="12809219" y="5486400"/>
            <a:ext cx="7338061" cy="363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120000"/>
              </a:lnSpc>
              <a:buClr>
                <a:srgbClr val="000000"/>
              </a:buClr>
              <a:buFont typeface="Times Roman"/>
            </a:pPr>
            <a:r>
              <a:rPr b="1" sz="6000"/>
              <a:t>SO</a:t>
            </a:r>
            <a:r>
              <a:rPr b="1" baseline="-16133" sz="6000"/>
              <a:t>2</a:t>
            </a:r>
            <a:r>
              <a:rPr b="1" sz="6000"/>
              <a:t> is produced by burning sulfur in oxygen.</a:t>
            </a:r>
          </a:p>
        </p:txBody>
      </p:sp>
      <p:pic>
        <p:nvPicPr>
          <p:cNvPr id="877" name="sulfur oxides picture" descr="sulfur oxide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94020" y="914400"/>
            <a:ext cx="4114801" cy="2238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878" name="sulfur oxides picture" descr="sulfur oxides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16780" y="3817620"/>
            <a:ext cx="6899276" cy="9601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88900" dir="2700000">
              <a:srgbClr val="92929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8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876" grpId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Sulfur Oxides"/>
          <p:cNvSpPr txBox="1"/>
          <p:nvPr>
            <p:ph type="title"/>
          </p:nvPr>
        </p:nvSpPr>
        <p:spPr>
          <a:xfrm>
            <a:off x="10203180" y="457200"/>
            <a:ext cx="8069580" cy="3497581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Sulfur Oxides</a:t>
            </a:r>
          </a:p>
        </p:txBody>
      </p:sp>
      <p:sp>
        <p:nvSpPr>
          <p:cNvPr id="88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882" name="SO2 is produced by treatment of metal sulfides with O2.…"/>
          <p:cNvSpPr txBox="1"/>
          <p:nvPr/>
        </p:nvSpPr>
        <p:spPr>
          <a:xfrm>
            <a:off x="4259580" y="3778250"/>
            <a:ext cx="16184881" cy="857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0">
              <a:lnSpc>
                <a:spcPct val="120000"/>
              </a:lnSpc>
              <a:buClr>
                <a:srgbClr val="000000"/>
              </a:buClr>
              <a:buFont typeface="Times Roman"/>
            </a:pPr>
            <a:r>
              <a:rPr b="1" sz="6000"/>
              <a:t>  SO</a:t>
            </a:r>
            <a:r>
              <a:rPr b="1" baseline="-16133" sz="6000"/>
              <a:t>2</a:t>
            </a:r>
            <a:r>
              <a:rPr b="1" sz="6000"/>
              <a:t> is produced by treatment of metal sulfides with O</a:t>
            </a:r>
            <a:r>
              <a:rPr b="1" baseline="-16133" sz="6000"/>
              <a:t>2</a:t>
            </a:r>
            <a:r>
              <a:rPr b="1" sz="6000"/>
              <a:t>.</a:t>
            </a:r>
            <a:endParaRPr b="1" sz="6000"/>
          </a:p>
          <a:p>
            <a:pPr marL="0">
              <a:lnSpc>
                <a:spcPct val="120000"/>
              </a:lnSpc>
              <a:buClr>
                <a:srgbClr val="0433FF"/>
              </a:buClr>
              <a:buFont typeface="Times Roman"/>
            </a:pPr>
            <a:r>
              <a:rPr b="1" sz="60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  2 ZnS  +  3 O</a:t>
            </a:r>
            <a:r>
              <a:rPr b="1" baseline="-16133" sz="60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2</a:t>
            </a:r>
            <a:r>
              <a:rPr b="1" sz="60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   →  2  ZnO  +  2 SO</a:t>
            </a:r>
            <a:r>
              <a:rPr b="1" baseline="-16133" sz="60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2</a:t>
            </a:r>
            <a:endParaRPr b="1" baseline="-16133" sz="6000">
              <a:solidFill>
                <a:srgbClr val="0433FF"/>
              </a:solidFill>
              <a:uFill>
                <a:solidFill>
                  <a:srgbClr val="0433FF"/>
                </a:solidFill>
              </a:uFill>
            </a:endParaRPr>
          </a:p>
          <a:p>
            <a:pPr marL="0">
              <a:lnSpc>
                <a:spcPct val="120000"/>
              </a:lnSpc>
              <a:buClr>
                <a:srgbClr val="000000"/>
              </a:buClr>
              <a:buFont typeface="Times Roman"/>
            </a:pPr>
            <a:r>
              <a:rPr b="1" sz="6000"/>
              <a:t>  Also produced by burning fossil fuels</a:t>
            </a:r>
            <a:endParaRPr b="1" sz="6000"/>
          </a:p>
          <a:p>
            <a:pPr marL="0">
              <a:lnSpc>
                <a:spcPct val="120000"/>
              </a:lnSpc>
              <a:buClr>
                <a:srgbClr val="000000"/>
              </a:buClr>
              <a:buFont typeface="Times Roman"/>
            </a:pPr>
            <a:r>
              <a:rPr b="1" sz="6000"/>
              <a:t>  About 2 x 10</a:t>
            </a:r>
            <a:r>
              <a:rPr b="1" baseline="30933" sz="6000"/>
              <a:t>8</a:t>
            </a:r>
            <a:r>
              <a:rPr b="1" sz="6000"/>
              <a:t> tons of sulfur oxides are released into the atmosphere by human activities annually.</a:t>
            </a:r>
          </a:p>
        </p:txBody>
      </p:sp>
      <p:pic>
        <p:nvPicPr>
          <p:cNvPr id="883" name="sulfur oxides picture" descr="sulfur oxide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94020" y="914400"/>
            <a:ext cx="4114801" cy="22383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8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8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882" grpId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roup 7A -- Halogens Fluorine, Chlorine, Bromine, Iodine, Astatine"/>
          <p:cNvSpPr txBox="1"/>
          <p:nvPr>
            <p:ph type="title"/>
          </p:nvPr>
        </p:nvSpPr>
        <p:spPr>
          <a:xfrm>
            <a:off x="3962400" y="754380"/>
            <a:ext cx="16162021" cy="3200401"/>
          </a:xfrm>
          <a:prstGeom prst="rect">
            <a:avLst/>
          </a:prstGeom>
        </p:spPr>
        <p:txBody>
          <a:bodyPr/>
          <a:lstStyle/>
          <a:p>
            <a:pPr/>
            <a:r>
              <a:rPr b="1">
                <a:solidFill>
                  <a:srgbClr val="7B36FF"/>
                </a:solidFill>
                <a:uFill>
                  <a:solidFill>
                    <a:srgbClr val="7B36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Group 7A -- Halogens</a:t>
            </a:r>
            <a:br>
              <a:rPr>
                <a:solidFill>
                  <a:srgbClr val="7B36FF"/>
                </a:solidFill>
                <a:uFill>
                  <a:solidFill>
                    <a:srgbClr val="7B36FF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 b="1" sz="4600">
                <a:solidFill>
                  <a:srgbClr val="7B36FF"/>
                </a:solidFill>
                <a:uFill>
                  <a:solidFill>
                    <a:srgbClr val="7B36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Fluorine, Chlorine, Bromine, Iodine, Astatine</a:t>
            </a:r>
          </a:p>
        </p:txBody>
      </p:sp>
      <p:sp>
        <p:nvSpPr>
          <p:cNvPr id="88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887" name="Diatomic elements: Cl2 gas, liquid Br2, and solid I2"/>
          <p:cNvSpPr txBox="1"/>
          <p:nvPr/>
        </p:nvSpPr>
        <p:spPr>
          <a:xfrm>
            <a:off x="3802380" y="11763375"/>
            <a:ext cx="16482060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buClr>
                <a:srgbClr val="000000"/>
              </a:buClr>
              <a:buFont typeface="Times Roman"/>
            </a:pPr>
            <a:r>
              <a:rPr b="1" sz="5400"/>
              <a:t>Diatomic elements: Cl</a:t>
            </a:r>
            <a:r>
              <a:rPr b="1" baseline="-15851" sz="5400"/>
              <a:t>2</a:t>
            </a:r>
            <a:r>
              <a:rPr b="1" sz="5400"/>
              <a:t> gas, liquid Br</a:t>
            </a:r>
            <a:r>
              <a:rPr b="1" baseline="-15851" sz="5400"/>
              <a:t>2</a:t>
            </a:r>
            <a:r>
              <a:rPr b="1" sz="5400"/>
              <a:t>, and solid I</a:t>
            </a:r>
            <a:r>
              <a:rPr b="1" baseline="-15851" sz="5400"/>
              <a:t>2</a:t>
            </a:r>
          </a:p>
        </p:txBody>
      </p:sp>
      <p:sp>
        <p:nvSpPr>
          <p:cNvPr id="888" name="Line"/>
          <p:cNvSpPr/>
          <p:nvPr/>
        </p:nvSpPr>
        <p:spPr>
          <a:xfrm>
            <a:off x="4579620" y="3657600"/>
            <a:ext cx="14790420" cy="3176"/>
          </a:xfrm>
          <a:prstGeom prst="line">
            <a:avLst/>
          </a:prstGeom>
          <a:ln w="50800">
            <a:solidFill>
              <a:srgbClr val="7B36FF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889" name="chlorine picture" descr="chlorin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2400" y="4091940"/>
            <a:ext cx="8389621" cy="692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90" name="bromine picture" descr="bromine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63600" y="4114800"/>
            <a:ext cx="5254625" cy="683514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63500" dir="2700000">
              <a:srgbClr val="92929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2" name="chlorine picture" descr="chlorin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79520" y="3200400"/>
            <a:ext cx="7178041" cy="10515600"/>
          </a:xfrm>
          <a:prstGeom prst="rect">
            <a:avLst/>
          </a:prstGeom>
          <a:ln w="12700">
            <a:miter lim="400000"/>
          </a:ln>
        </p:spPr>
      </p:pic>
      <p:sp>
        <p:nvSpPr>
          <p:cNvPr id="893" name="Group 7A, Halogens Fluorine, Chlorine, Bromine, Iodine, Astatine"/>
          <p:cNvSpPr txBox="1"/>
          <p:nvPr>
            <p:ph type="title"/>
          </p:nvPr>
        </p:nvSpPr>
        <p:spPr>
          <a:xfrm>
            <a:off x="4259580" y="0"/>
            <a:ext cx="15544801" cy="3954781"/>
          </a:xfrm>
          <a:prstGeom prst="rect">
            <a:avLst/>
          </a:prstGeom>
        </p:spPr>
        <p:txBody>
          <a:bodyPr/>
          <a:lstStyle/>
          <a:p>
            <a:pPr/>
            <a:r>
              <a:rPr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Group 7A, Halogens</a:t>
            </a:r>
            <a:br>
              <a:rPr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 b="1" sz="46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Fluorine, Chlorine, Bromine, Iodine, Astatine</a:t>
            </a:r>
          </a:p>
        </p:txBody>
      </p:sp>
      <p:sp>
        <p:nvSpPr>
          <p:cNvPr id="894" name="Cl is the most abundant in Group 7A.…"/>
          <p:cNvSpPr txBox="1"/>
          <p:nvPr>
            <p:ph type="body" sz="quarter" idx="1"/>
          </p:nvPr>
        </p:nvSpPr>
        <p:spPr>
          <a:xfrm>
            <a:off x="10820400" y="5486400"/>
            <a:ext cx="9304020" cy="70866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40000"/>
              </a:lnSpc>
              <a:buClr>
                <a:srgbClr val="000000"/>
              </a:buClr>
              <a:buSzTx/>
              <a:buFont typeface="Times Roman"/>
              <a:buNone/>
              <a:defRPr b="1" sz="5400"/>
            </a:pPr>
            <a:r>
              <a:t>Cl is the most abundant in Group 7A. </a:t>
            </a:r>
          </a:p>
          <a:p>
            <a:pPr marL="0" indent="0">
              <a:lnSpc>
                <a:spcPct val="140000"/>
              </a:lnSpc>
              <a:buClr>
                <a:srgbClr val="000000"/>
              </a:buClr>
              <a:buSzTx/>
              <a:buFont typeface="Times Roman"/>
              <a:buNone/>
              <a:defRPr b="1" sz="5400"/>
            </a:pPr>
            <a:r>
              <a:t>Occurs in the sea and in salt (NaCl) deposits.</a:t>
            </a:r>
          </a:p>
        </p:txBody>
      </p:sp>
      <p:sp>
        <p:nvSpPr>
          <p:cNvPr id="89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896" name="Line"/>
          <p:cNvSpPr/>
          <p:nvPr/>
        </p:nvSpPr>
        <p:spPr>
          <a:xfrm>
            <a:off x="4259580" y="3200400"/>
            <a:ext cx="14790420" cy="3176"/>
          </a:xfrm>
          <a:prstGeom prst="line">
            <a:avLst/>
          </a:prstGeom>
          <a:ln w="50800">
            <a:solidFill>
              <a:srgbClr val="434ED6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Commercial Preparation  of Chlorine"/>
          <p:cNvSpPr txBox="1"/>
          <p:nvPr>
            <p:ph type="title"/>
          </p:nvPr>
        </p:nvSpPr>
        <p:spPr>
          <a:xfrm>
            <a:off x="4419600" y="0"/>
            <a:ext cx="15544801" cy="4732020"/>
          </a:xfrm>
          <a:prstGeom prst="rect">
            <a:avLst/>
          </a:prstGeom>
        </p:spPr>
        <p:txBody>
          <a:bodyPr/>
          <a:lstStyle/>
          <a:p>
            <a:pPr>
              <a:defRPr b="1" sz="78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Commercial Preparation </a:t>
            </a:r>
            <a:b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t>of Chlorine</a:t>
            </a:r>
          </a:p>
        </p:txBody>
      </p:sp>
      <p:sp>
        <p:nvSpPr>
          <p:cNvPr id="899" name="Electrolysis of NaCl(aq) in a membrane cell."/>
          <p:cNvSpPr txBox="1"/>
          <p:nvPr>
            <p:ph type="body" sz="quarter" idx="1"/>
          </p:nvPr>
        </p:nvSpPr>
        <p:spPr>
          <a:xfrm>
            <a:off x="3665220" y="11887200"/>
            <a:ext cx="16619220" cy="1828800"/>
          </a:xfrm>
          <a:prstGeom prst="rect">
            <a:avLst/>
          </a:prstGeom>
        </p:spPr>
        <p:txBody>
          <a:bodyPr/>
          <a:lstStyle>
            <a:lvl1pPr marL="767080" indent="-685800" algn="ctr">
              <a:lnSpc>
                <a:spcPct val="90000"/>
              </a:lnSpc>
              <a:buClr>
                <a:srgbClr val="000000"/>
              </a:buClr>
              <a:buSzTx/>
              <a:buFont typeface="Times Roman"/>
              <a:buNone/>
              <a:defRPr b="1" sz="4600"/>
            </a:lvl1pPr>
          </a:lstStyle>
          <a:p>
            <a:pPr/>
            <a:r>
              <a:t>Electrolysis of NaCl(aq) in a membrane cell.</a:t>
            </a:r>
          </a:p>
        </p:txBody>
      </p:sp>
      <p:sp>
        <p:nvSpPr>
          <p:cNvPr id="90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901" name="chlorine production picture" descr="chlorine production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43500" y="3954779"/>
            <a:ext cx="13754101" cy="76104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Commercial Preparation  of Chlorine"/>
          <p:cNvSpPr txBox="1"/>
          <p:nvPr>
            <p:ph type="title"/>
          </p:nvPr>
        </p:nvSpPr>
        <p:spPr>
          <a:xfrm>
            <a:off x="4419600" y="0"/>
            <a:ext cx="15544801" cy="4732020"/>
          </a:xfrm>
          <a:prstGeom prst="rect">
            <a:avLst/>
          </a:prstGeom>
        </p:spPr>
        <p:txBody>
          <a:bodyPr/>
          <a:lstStyle/>
          <a:p>
            <a:pPr>
              <a:defRPr b="1" sz="78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Commercial Preparation </a:t>
            </a:r>
            <a:b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t>of Chlorine</a:t>
            </a:r>
          </a:p>
        </p:txBody>
      </p:sp>
      <p:sp>
        <p:nvSpPr>
          <p:cNvPr id="904" name="Anode: 2 Cl-(aq) →  Cl2(g)  +  2e-…"/>
          <p:cNvSpPr txBox="1"/>
          <p:nvPr>
            <p:ph type="body" sz="half" idx="1"/>
          </p:nvPr>
        </p:nvSpPr>
        <p:spPr>
          <a:xfrm>
            <a:off x="4122420" y="9601200"/>
            <a:ext cx="16619220" cy="4114800"/>
          </a:xfrm>
          <a:prstGeom prst="rect">
            <a:avLst/>
          </a:prstGeom>
        </p:spPr>
        <p:txBody>
          <a:bodyPr/>
          <a:lstStyle/>
          <a:p>
            <a:pPr marL="767080" indent="-685800">
              <a:lnSpc>
                <a:spcPct val="9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 sz="4600"/>
              <a:t>Anode: 2 Cl</a:t>
            </a:r>
            <a:r>
              <a:rPr b="1" baseline="30956" sz="4600"/>
              <a:t>-</a:t>
            </a:r>
            <a:r>
              <a:rPr b="1" sz="4600"/>
              <a:t>(aq) →  Cl</a:t>
            </a:r>
            <a:r>
              <a:rPr b="1" baseline="-15913" sz="4600"/>
              <a:t>2</a:t>
            </a:r>
            <a:r>
              <a:rPr b="1" sz="4600"/>
              <a:t>(g)  +  2e</a:t>
            </a:r>
            <a:r>
              <a:rPr b="1" baseline="30956" sz="4600"/>
              <a:t>-</a:t>
            </a:r>
            <a:endParaRPr b="1" baseline="30956" sz="4600"/>
          </a:p>
          <a:p>
            <a:pPr marL="767080" indent="-685800">
              <a:lnSpc>
                <a:spcPct val="9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 sz="4600"/>
              <a:t>Cathode:  2 H</a:t>
            </a:r>
            <a:r>
              <a:rPr b="1" baseline="-15913" sz="4600"/>
              <a:t>2</a:t>
            </a:r>
            <a:r>
              <a:rPr b="1" sz="4600"/>
              <a:t>O(liq)  +  2e</a:t>
            </a:r>
            <a:r>
              <a:rPr b="1" baseline="30956" sz="4600"/>
              <a:t>-</a:t>
            </a:r>
            <a:r>
              <a:rPr b="1" sz="4600"/>
              <a:t>  </a:t>
            </a:r>
            <a:br>
              <a:rPr sz="460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 b="1" sz="4600"/>
              <a:t>			→  H</a:t>
            </a:r>
            <a:r>
              <a:rPr b="1" baseline="-15913" sz="4600"/>
              <a:t>2</a:t>
            </a:r>
            <a:r>
              <a:rPr b="1" sz="4600"/>
              <a:t>(g)  +  2 OH</a:t>
            </a:r>
            <a:r>
              <a:rPr b="1" baseline="30956" sz="4600"/>
              <a:t>-</a:t>
            </a:r>
            <a:r>
              <a:rPr b="1" sz="4600"/>
              <a:t>(aq)</a:t>
            </a:r>
          </a:p>
        </p:txBody>
      </p:sp>
      <p:sp>
        <p:nvSpPr>
          <p:cNvPr id="90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906" name="chlorine production picture" descr="chlorine production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1400" y="4114800"/>
            <a:ext cx="9304020" cy="5143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Lab Preparation of Chlorine"/>
          <p:cNvSpPr txBox="1"/>
          <p:nvPr>
            <p:ph type="title"/>
          </p:nvPr>
        </p:nvSpPr>
        <p:spPr>
          <a:xfrm>
            <a:off x="3802380" y="0"/>
            <a:ext cx="16459201" cy="3817621"/>
          </a:xfrm>
          <a:prstGeom prst="rect">
            <a:avLst/>
          </a:prstGeom>
        </p:spPr>
        <p:txBody>
          <a:bodyPr/>
          <a:lstStyle>
            <a:lvl1pPr>
              <a:defRPr b="1" sz="78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Lab Preparation of Chlorine</a:t>
            </a:r>
          </a:p>
        </p:txBody>
      </p:sp>
      <p:sp>
        <p:nvSpPr>
          <p:cNvPr id="909" name="Oxidation of NaCl with strong oxidant (K2Cr2O7)…"/>
          <p:cNvSpPr txBox="1"/>
          <p:nvPr>
            <p:ph type="body" sz="half" idx="1"/>
          </p:nvPr>
        </p:nvSpPr>
        <p:spPr>
          <a:xfrm>
            <a:off x="10820400" y="4114800"/>
            <a:ext cx="9441180" cy="96012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3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Oxidation of NaCl with strong oxidant (K</a:t>
            </a:r>
            <a:r>
              <a:rPr b="1" baseline="-16133"/>
              <a:t>2</a:t>
            </a:r>
            <a:r>
              <a:rPr b="1"/>
              <a:t>Cr</a:t>
            </a:r>
            <a:r>
              <a:rPr b="1" baseline="-16133"/>
              <a:t>2</a:t>
            </a:r>
            <a:r>
              <a:rPr b="1"/>
              <a:t>O</a:t>
            </a:r>
            <a:r>
              <a:rPr b="1" baseline="-16133"/>
              <a:t>7</a:t>
            </a:r>
            <a:r>
              <a:rPr b="1"/>
              <a:t>)</a:t>
            </a:r>
            <a:endParaRPr b="1"/>
          </a:p>
          <a:p>
            <a:pPr marL="0" indent="0">
              <a:lnSpc>
                <a:spcPct val="13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Cl</a:t>
            </a:r>
            <a:r>
              <a:rPr b="1" baseline="-16133"/>
              <a:t>2</a:t>
            </a:r>
            <a:r>
              <a:rPr b="1"/>
              <a:t> gas bubbles into water.</a:t>
            </a:r>
          </a:p>
        </p:txBody>
      </p:sp>
      <p:sp>
        <p:nvSpPr>
          <p:cNvPr id="91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911" name="Line"/>
          <p:cNvSpPr/>
          <p:nvPr/>
        </p:nvSpPr>
        <p:spPr>
          <a:xfrm>
            <a:off x="4259580" y="2743200"/>
            <a:ext cx="14790420" cy="3176"/>
          </a:xfrm>
          <a:prstGeom prst="line">
            <a:avLst/>
          </a:prstGeom>
          <a:ln w="50800">
            <a:solidFill>
              <a:srgbClr val="434ED6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912" name="chlorine picture" descr="chlorin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19600" y="3200400"/>
            <a:ext cx="6137276" cy="9784080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63500" dir="2700000">
              <a:srgbClr val="92929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Lab Preparation of Iodine"/>
          <p:cNvSpPr txBox="1"/>
          <p:nvPr>
            <p:ph type="title"/>
          </p:nvPr>
        </p:nvSpPr>
        <p:spPr>
          <a:xfrm>
            <a:off x="3802380" y="457200"/>
            <a:ext cx="16459201" cy="2903221"/>
          </a:xfrm>
          <a:prstGeom prst="rect">
            <a:avLst/>
          </a:prstGeom>
        </p:spPr>
        <p:txBody>
          <a:bodyPr/>
          <a:lstStyle>
            <a:lvl1pPr>
              <a:defRPr b="1" sz="78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Lab Preparation of Iodine</a:t>
            </a:r>
          </a:p>
        </p:txBody>
      </p:sp>
      <p:sp>
        <p:nvSpPr>
          <p:cNvPr id="915" name="2 I- + 4 H+ + MnO2 → Mn2+  +  I2  +  2 H2O"/>
          <p:cNvSpPr txBox="1"/>
          <p:nvPr>
            <p:ph type="body" sz="half" idx="1"/>
          </p:nvPr>
        </p:nvSpPr>
        <p:spPr>
          <a:xfrm>
            <a:off x="4579620" y="3360420"/>
            <a:ext cx="16162020" cy="4800601"/>
          </a:xfrm>
          <a:prstGeom prst="rect">
            <a:avLst/>
          </a:prstGeom>
        </p:spPr>
        <p:txBody>
          <a:bodyPr/>
          <a:lstStyle/>
          <a:p>
            <a:pPr marL="767080" indent="-685800" algn="ctr">
              <a:lnSpc>
                <a:spcPct val="13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 sz="4600"/>
              <a:t>2 I</a:t>
            </a:r>
            <a:r>
              <a:rPr b="1" baseline="30956" sz="4600"/>
              <a:t>-</a:t>
            </a:r>
            <a:r>
              <a:rPr b="1" sz="4600"/>
              <a:t> + 4 H</a:t>
            </a:r>
            <a:r>
              <a:rPr b="1" baseline="30956" sz="4600"/>
              <a:t>+</a:t>
            </a:r>
            <a:r>
              <a:rPr b="1" sz="4600"/>
              <a:t> + MnO</a:t>
            </a:r>
            <a:r>
              <a:rPr b="1" baseline="-15913" sz="4600"/>
              <a:t>2</a:t>
            </a:r>
            <a:r>
              <a:rPr b="1" sz="4600"/>
              <a:t> → Mn</a:t>
            </a:r>
            <a:r>
              <a:rPr b="1" baseline="30956" sz="4600"/>
              <a:t>2+</a:t>
            </a:r>
            <a:r>
              <a:rPr b="1" sz="4600"/>
              <a:t>  +  I</a:t>
            </a:r>
            <a:r>
              <a:rPr b="1" baseline="-15913" sz="4600"/>
              <a:t>2</a:t>
            </a:r>
            <a:r>
              <a:rPr b="1" sz="4600"/>
              <a:t>  +  2 H</a:t>
            </a:r>
            <a:r>
              <a:rPr b="1" baseline="-15913" sz="4600"/>
              <a:t>2</a:t>
            </a:r>
            <a:r>
              <a:rPr b="1" sz="4600"/>
              <a:t>O</a:t>
            </a:r>
          </a:p>
        </p:txBody>
      </p:sp>
      <p:sp>
        <p:nvSpPr>
          <p:cNvPr id="91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917" name="Line"/>
          <p:cNvSpPr/>
          <p:nvPr/>
        </p:nvSpPr>
        <p:spPr>
          <a:xfrm>
            <a:off x="4259580" y="2743200"/>
            <a:ext cx="14790420" cy="3176"/>
          </a:xfrm>
          <a:prstGeom prst="line">
            <a:avLst/>
          </a:prstGeom>
          <a:ln w="50800">
            <a:solidFill>
              <a:srgbClr val="434ED6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18" name="Mixture of NaI and MnSO4"/>
          <p:cNvSpPr txBox="1"/>
          <p:nvPr/>
        </p:nvSpPr>
        <p:spPr>
          <a:xfrm>
            <a:off x="4419600" y="7932419"/>
            <a:ext cx="3977641" cy="2543176"/>
          </a:xfrm>
          <a:prstGeom prst="rect">
            <a:avLst/>
          </a:prstGeom>
          <a:solidFill>
            <a:srgbClr val="FFFDA9"/>
          </a:solidFill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buClr>
                <a:srgbClr val="000000"/>
              </a:buClr>
              <a:buFont typeface="Times Roman"/>
            </a:pPr>
            <a:r>
              <a:rPr b="1">
                <a:effectLst>
                  <a:outerShdw sx="100000" sy="100000" kx="0" ky="0" algn="b" rotWithShape="0" blurRad="12700" dist="25400" dir="2700000">
                    <a:srgbClr val="FFFFFF"/>
                  </a:outerShdw>
                </a:effectLst>
              </a:rPr>
              <a:t>Mixture of NaI and MnSO</a:t>
            </a:r>
            <a:r>
              <a:rPr b="1" baseline="-15913">
                <a:effectLst>
                  <a:outerShdw sx="100000" sy="100000" kx="0" ky="0" algn="b" rotWithShape="0" blurRad="12700" dist="25400" dir="2700000">
                    <a:srgbClr val="FFFFFF"/>
                  </a:outerShdw>
                </a:effectLst>
              </a:rPr>
              <a:t>4</a:t>
            </a:r>
          </a:p>
        </p:txBody>
      </p:sp>
      <p:pic>
        <p:nvPicPr>
          <p:cNvPr id="919" name="iodine picture" descr="iodin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30900" y="4709160"/>
            <a:ext cx="12207240" cy="8869680"/>
          </a:xfrm>
          <a:prstGeom prst="rect">
            <a:avLst/>
          </a:prstGeom>
          <a:ln w="12700">
            <a:miter lim="400000"/>
          </a:ln>
        </p:spPr>
      </p:pic>
      <p:sp>
        <p:nvSpPr>
          <p:cNvPr id="920" name="Mixture of NaI and MnSO4"/>
          <p:cNvSpPr txBox="1"/>
          <p:nvPr/>
        </p:nvSpPr>
        <p:spPr>
          <a:xfrm>
            <a:off x="4419600" y="7932419"/>
            <a:ext cx="3977641" cy="2543176"/>
          </a:xfrm>
          <a:prstGeom prst="rect">
            <a:avLst/>
          </a:prstGeom>
          <a:solidFill>
            <a:srgbClr val="FFFDA9"/>
          </a:solidFill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buClr>
                <a:srgbClr val="000000"/>
              </a:buClr>
              <a:buFont typeface="Times Roman"/>
            </a:pPr>
            <a:r>
              <a:rPr b="1"/>
              <a:t>Mixture of NaI and MnSO</a:t>
            </a:r>
            <a:r>
              <a:rPr b="1" baseline="-15913"/>
              <a:t>4</a:t>
            </a:r>
          </a:p>
        </p:txBody>
      </p:sp>
      <p:sp>
        <p:nvSpPr>
          <p:cNvPr id="921" name="Add H2SO4; reaction produces I2."/>
          <p:cNvSpPr txBox="1"/>
          <p:nvPr/>
        </p:nvSpPr>
        <p:spPr>
          <a:xfrm>
            <a:off x="16924019" y="7932419"/>
            <a:ext cx="3977641" cy="2657476"/>
          </a:xfrm>
          <a:prstGeom prst="rect">
            <a:avLst/>
          </a:prstGeom>
          <a:solidFill>
            <a:srgbClr val="FFFDA9"/>
          </a:solidFill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buClr>
                <a:srgbClr val="000000"/>
              </a:buClr>
              <a:buFont typeface="Times Roman"/>
            </a:pPr>
            <a:r>
              <a:rPr b="1"/>
              <a:t>Add H</a:t>
            </a:r>
            <a:r>
              <a:rPr b="1" baseline="-15913"/>
              <a:t>2</a:t>
            </a:r>
            <a:r>
              <a:rPr b="1"/>
              <a:t>SO</a:t>
            </a:r>
            <a:r>
              <a:rPr b="1" baseline="-15913"/>
              <a:t>4</a:t>
            </a:r>
            <a:r>
              <a:rPr b="1"/>
              <a:t>; reaction produces I</a:t>
            </a:r>
            <a:r>
              <a:rPr b="1" baseline="-15913"/>
              <a:t>2</a:t>
            </a:r>
            <a:r>
              <a:rPr b="1"/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hydrogen air fuel cell picture" descr="hydrogen air fuel cell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27450" y="933450"/>
            <a:ext cx="16929101" cy="11845926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Hydrogen—Air Fuel Cell"/>
          <p:cNvSpPr txBox="1"/>
          <p:nvPr>
            <p:ph type="title"/>
          </p:nvPr>
        </p:nvSpPr>
        <p:spPr>
          <a:xfrm>
            <a:off x="3962400" y="960120"/>
            <a:ext cx="7018021" cy="358902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Hydrogen—Air Fuel Cell</a:t>
            </a:r>
          </a:p>
        </p:txBody>
      </p:sp>
      <p:sp>
        <p:nvSpPr>
          <p:cNvPr id="12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Reaction of Cl2 and Na"/>
          <p:cNvSpPr txBox="1"/>
          <p:nvPr>
            <p:ph type="title"/>
          </p:nvPr>
        </p:nvSpPr>
        <p:spPr>
          <a:xfrm>
            <a:off x="4259580" y="160020"/>
            <a:ext cx="15544801" cy="3817621"/>
          </a:xfrm>
          <a:prstGeom prst="rect">
            <a:avLst/>
          </a:prstGeom>
        </p:spPr>
        <p:txBody>
          <a:bodyPr/>
          <a:lstStyle/>
          <a:p>
            <a:pPr/>
            <a:r>
              <a: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Reaction of Cl</a:t>
            </a:r>
            <a:r>
              <a:rPr b="1" baseline="-1572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 and Na</a:t>
            </a:r>
          </a:p>
        </p:txBody>
      </p:sp>
      <p:sp>
        <p:nvSpPr>
          <p:cNvPr id="92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925" name="Line"/>
          <p:cNvSpPr/>
          <p:nvPr/>
        </p:nvSpPr>
        <p:spPr>
          <a:xfrm>
            <a:off x="4259580" y="2903220"/>
            <a:ext cx="14790420" cy="3176"/>
          </a:xfrm>
          <a:prstGeom prst="line">
            <a:avLst/>
          </a:prstGeom>
          <a:ln w="508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926" name="chlorine with Na picture" descr="chlorine with Na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5200" y="3460750"/>
            <a:ext cx="17373601" cy="8877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Reaction of Cl2 and Fe"/>
          <p:cNvSpPr txBox="1"/>
          <p:nvPr>
            <p:ph type="title"/>
          </p:nvPr>
        </p:nvSpPr>
        <p:spPr>
          <a:xfrm>
            <a:off x="4259580" y="160020"/>
            <a:ext cx="15544801" cy="3817621"/>
          </a:xfrm>
          <a:prstGeom prst="rect">
            <a:avLst/>
          </a:prstGeom>
        </p:spPr>
        <p:txBody>
          <a:bodyPr/>
          <a:lstStyle/>
          <a:p>
            <a:pPr/>
            <a:r>
              <a: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Reaction of Cl</a:t>
            </a:r>
            <a:r>
              <a:rPr b="1" baseline="-1572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 and Fe</a:t>
            </a:r>
          </a:p>
        </p:txBody>
      </p:sp>
      <p:sp>
        <p:nvSpPr>
          <p:cNvPr id="92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930" name="Line"/>
          <p:cNvSpPr/>
          <p:nvPr/>
        </p:nvSpPr>
        <p:spPr>
          <a:xfrm>
            <a:off x="4259580" y="2903220"/>
            <a:ext cx="14790420" cy="3176"/>
          </a:xfrm>
          <a:prstGeom prst="line">
            <a:avLst/>
          </a:prstGeom>
          <a:ln w="508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931" name="chlorine with Fe picture" descr="chlorine with F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9460" y="3520440"/>
            <a:ext cx="18036540" cy="79095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Reaction of Br2 and Al"/>
          <p:cNvSpPr txBox="1"/>
          <p:nvPr>
            <p:ph type="title"/>
          </p:nvPr>
        </p:nvSpPr>
        <p:spPr>
          <a:xfrm>
            <a:off x="4259580" y="160020"/>
            <a:ext cx="15544801" cy="3817621"/>
          </a:xfrm>
          <a:prstGeom prst="rect">
            <a:avLst/>
          </a:prstGeom>
        </p:spPr>
        <p:txBody>
          <a:bodyPr/>
          <a:lstStyle/>
          <a:p>
            <a:pPr/>
            <a:r>
              <a: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Reaction of Br</a:t>
            </a:r>
            <a:r>
              <a:rPr b="1" baseline="-1572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 and Al</a:t>
            </a:r>
          </a:p>
        </p:txBody>
      </p:sp>
      <p:sp>
        <p:nvSpPr>
          <p:cNvPr id="93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935" name="Line"/>
          <p:cNvSpPr/>
          <p:nvPr/>
        </p:nvSpPr>
        <p:spPr>
          <a:xfrm>
            <a:off x="4259580" y="2903220"/>
            <a:ext cx="14790420" cy="3176"/>
          </a:xfrm>
          <a:prstGeom prst="line">
            <a:avLst/>
          </a:prstGeom>
          <a:ln w="508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36" name="Bromine reacts with metals to give metal bromides"/>
          <p:cNvSpPr txBox="1"/>
          <p:nvPr/>
        </p:nvSpPr>
        <p:spPr>
          <a:xfrm>
            <a:off x="4122420" y="10675619"/>
            <a:ext cx="15087308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0000"/>
              </a:buClr>
              <a:buFont typeface="Times Roman"/>
              <a:defRPr b="1" sz="5400"/>
            </a:lvl1pPr>
          </a:lstStyle>
          <a:p>
            <a:pPr/>
            <a:r>
              <a:t>Bromine reacts with metals to give metal bromides</a:t>
            </a:r>
          </a:p>
        </p:txBody>
      </p:sp>
      <p:pic>
        <p:nvPicPr>
          <p:cNvPr id="937" name="bromine with Al picture" descr="bromine with Al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8020" y="3524250"/>
            <a:ext cx="17990820" cy="6667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Reactions of Halogens"/>
          <p:cNvSpPr txBox="1"/>
          <p:nvPr>
            <p:ph type="title"/>
          </p:nvPr>
        </p:nvSpPr>
        <p:spPr>
          <a:xfrm>
            <a:off x="11894819" y="0"/>
            <a:ext cx="8069581" cy="473202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7B36FF"/>
                </a:solidFill>
                <a:uFill>
                  <a:solidFill>
                    <a:srgbClr val="7B36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Reactions of Halogens</a:t>
            </a:r>
          </a:p>
        </p:txBody>
      </p:sp>
      <p:sp>
        <p:nvSpPr>
          <p:cNvPr id="940" name="Halogens react with nonmetals and metals to give covalent or ionic halides."/>
          <p:cNvSpPr txBox="1"/>
          <p:nvPr>
            <p:ph type="body" sz="quarter" idx="1"/>
          </p:nvPr>
        </p:nvSpPr>
        <p:spPr>
          <a:xfrm>
            <a:off x="12649200" y="4732020"/>
            <a:ext cx="7315200" cy="8983980"/>
          </a:xfrm>
          <a:prstGeom prst="rect">
            <a:avLst/>
          </a:prstGeom>
        </p:spPr>
        <p:txBody>
          <a:bodyPr/>
          <a:lstStyle/>
          <a:p>
            <a:pPr marL="767080" indent="-685800">
              <a:lnSpc>
                <a:spcPct val="13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Halogens react with nonmetals and metals to give covalent or ionic halides</a:t>
            </a:r>
            <a:r>
              <a:t>.</a:t>
            </a:r>
          </a:p>
        </p:txBody>
      </p:sp>
      <p:sp>
        <p:nvSpPr>
          <p:cNvPr id="94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942" name="halogen reactions picture" descr="halogen reaction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5180" y="292100"/>
            <a:ext cx="8175627" cy="131216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End of Chapter 18"/>
          <p:cNvSpPr txBox="1"/>
          <p:nvPr>
            <p:ph type="title"/>
          </p:nvPr>
        </p:nvSpPr>
        <p:spPr>
          <a:xfrm>
            <a:off x="5036820" y="1181100"/>
            <a:ext cx="15087601" cy="5715001"/>
          </a:xfrm>
          <a:prstGeom prst="rect">
            <a:avLst/>
          </a:prstGeom>
        </p:spPr>
        <p:txBody>
          <a:bodyPr/>
          <a:lstStyle/>
          <a:p>
            <a:pPr marL="79373" marR="79373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18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End of Chapter 18 </a:t>
            </a:r>
            <a:br>
              <a:rPr sz="118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</a:br>
          </a:p>
        </p:txBody>
      </p:sp>
      <p:sp>
        <p:nvSpPr>
          <p:cNvPr id="945" name="See:…"/>
          <p:cNvSpPr txBox="1"/>
          <p:nvPr>
            <p:ph type="body" sz="half" idx="1"/>
          </p:nvPr>
        </p:nvSpPr>
        <p:spPr>
          <a:xfrm>
            <a:off x="4259580" y="7612380"/>
            <a:ext cx="16162020" cy="4960620"/>
          </a:xfrm>
          <a:prstGeom prst="rect">
            <a:avLst/>
          </a:prstGeom>
        </p:spPr>
        <p:txBody>
          <a:bodyPr/>
          <a:lstStyle/>
          <a:p>
            <a:pPr marL="767080" indent="-685800">
              <a:buClr>
                <a:srgbClr val="000000"/>
              </a:buClr>
              <a:buSzTx/>
              <a:buFont typeface="Arial"/>
              <a:buNone/>
              <a:defRPr i="1" sz="4600">
                <a:latin typeface="Arial"/>
                <a:ea typeface="Arial"/>
                <a:cs typeface="Arial"/>
                <a:sym typeface="Arial"/>
              </a:defRPr>
            </a:pPr>
            <a:r>
              <a:t>See:</a:t>
            </a:r>
          </a:p>
          <a:p>
            <a:pPr marL="647309" indent="-606669">
              <a:buClr>
                <a:srgbClr val="000000"/>
              </a:buClr>
              <a:buFont typeface="Arial"/>
              <a:defRPr i="1" sz="4600">
                <a:latin typeface="Arial"/>
                <a:ea typeface="Arial"/>
                <a:cs typeface="Arial"/>
                <a:sym typeface="Arial"/>
              </a:defRPr>
            </a:pPr>
            <a:r>
              <a:rPr u="sng">
                <a:hlinkClick r:id="rId2" invalidUrl="" action="" tgtFrame="" tooltip="" history="1" highlightClick="0" endSnd="0"/>
              </a:rPr>
              <a:t>Chapter Eighteen Study Guide</a:t>
            </a:r>
          </a:p>
        </p:txBody>
      </p:sp>
      <p:sp>
        <p:nvSpPr>
          <p:cNvPr id="94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Important Equations, Constants, and Handouts…"/>
          <p:cNvSpPr txBox="1"/>
          <p:nvPr/>
        </p:nvSpPr>
        <p:spPr>
          <a:xfrm>
            <a:off x="3675818" y="782798"/>
            <a:ext cx="13356609" cy="1535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b="1" i="1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Important Equations, Constants, and Handouts</a:t>
            </a:r>
          </a:p>
          <a:p>
            <a:pPr>
              <a:defRPr b="1" i="1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from this Chapter:</a:t>
            </a:r>
          </a:p>
        </p:txBody>
      </p:sp>
      <p:sp>
        <p:nvSpPr>
          <p:cNvPr id="949" name="This chapter is intended as a review of the concepts found in CH 221, CH 222 and CH 223.…"/>
          <p:cNvSpPr txBox="1"/>
          <p:nvPr/>
        </p:nvSpPr>
        <p:spPr>
          <a:xfrm>
            <a:off x="4003728" y="3461415"/>
            <a:ext cx="8380213" cy="4964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626524" indent="-505557">
              <a:buSzPct val="100000"/>
              <a:buChar char="•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This chapter is intended as a review of the concepts found in CH 221, CH 222 and CH 223.</a:t>
            </a:r>
          </a:p>
          <a:p>
            <a:pPr marL="626524" indent="-505557">
              <a:buSzPct val="100000"/>
              <a:buChar char="•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If you see something you do not recognize, talk to the instructor!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End of Chapter Problems:  Test Yourself"/>
          <p:cNvSpPr txBox="1"/>
          <p:nvPr/>
        </p:nvSpPr>
        <p:spPr>
          <a:xfrm>
            <a:off x="3366827" y="225050"/>
            <a:ext cx="11454250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b="1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End of Chapter Problems:  </a:t>
            </a:r>
            <a:r>
              <a:rPr i="1"/>
              <a:t>Test Yourself</a:t>
            </a:r>
          </a:p>
        </p:txBody>
      </p:sp>
      <p:sp>
        <p:nvSpPr>
          <p:cNvPr id="952" name="You will need a table of thermodynamic data found in…"/>
          <p:cNvSpPr txBox="1"/>
          <p:nvPr/>
        </p:nvSpPr>
        <p:spPr>
          <a:xfrm>
            <a:off x="3699068" y="1921783"/>
            <a:ext cx="16985864" cy="10542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algn="ctr">
              <a:defRPr i="1" sz="3800">
                <a:latin typeface="Arial"/>
                <a:ea typeface="Arial"/>
                <a:cs typeface="Arial"/>
                <a:sym typeface="Arial"/>
              </a:defRPr>
            </a:pPr>
            <a:r>
              <a:t>You will need a table of thermodynamic data found in </a:t>
            </a:r>
          </a:p>
          <a:p>
            <a:pPr algn="ctr">
              <a:defRPr i="1" sz="3800">
                <a:latin typeface="Arial"/>
                <a:ea typeface="Arial"/>
                <a:cs typeface="Arial"/>
                <a:sym typeface="Arial"/>
              </a:defRPr>
            </a:pPr>
            <a:r>
              <a:t>CH 223 Problem Set #5</a:t>
            </a:r>
          </a:p>
          <a:p>
            <a:pPr algn="ctr">
              <a:defRPr i="1" sz="3800">
                <a:latin typeface="Arial"/>
                <a:ea typeface="Arial"/>
                <a:cs typeface="Arial"/>
                <a:sym typeface="Arial"/>
              </a:defRPr>
            </a:pPr>
          </a:p>
          <a:p>
            <a:pPr marL="873426" indent="-792146">
              <a:buSzPct val="100000"/>
              <a:buAutoNum type="arabicPeriod" startAt="1"/>
              <a:defRPr sz="3800">
                <a:latin typeface="Arial"/>
                <a:ea typeface="Arial"/>
                <a:cs typeface="Arial"/>
                <a:sym typeface="Arial"/>
              </a:defRPr>
            </a:pPr>
            <a:r>
              <a:t>Write a balanced chemical equation for the preparation of H</a:t>
            </a:r>
            <a:r>
              <a:rPr baseline="-5999"/>
              <a:t>2</a:t>
            </a:r>
            <a:r>
              <a:t> (and CO) by the reaction of CH</a:t>
            </a:r>
            <a:r>
              <a:rPr baseline="-5999"/>
              <a:t>4</a:t>
            </a:r>
            <a:r>
              <a:t> and water. Using a table of thermodynamic data, calculate ∆H°, ∆G°, and ∆S° for this reaction.</a:t>
            </a:r>
          </a:p>
          <a:p>
            <a:pPr marL="873426" indent="-792146">
              <a:buSzPct val="100000"/>
              <a:buAutoNum type="arabicPeriod" startAt="1"/>
              <a:defRPr sz="3800">
                <a:latin typeface="Arial"/>
                <a:ea typeface="Arial"/>
                <a:cs typeface="Arial"/>
                <a:sym typeface="Arial"/>
              </a:defRPr>
            </a:pPr>
            <a:r>
              <a:t>Calcium oxide, CaO, is used to remove SO</a:t>
            </a:r>
            <a:r>
              <a:rPr baseline="-5999"/>
              <a:t>2</a:t>
            </a:r>
            <a:r>
              <a:t> from power plant exhaust. These two compounds react to give solid CaSO</a:t>
            </a:r>
            <a:r>
              <a:rPr baseline="-5999"/>
              <a:t>3</a:t>
            </a:r>
            <a:r>
              <a:t>. What mass of SO</a:t>
            </a:r>
            <a:r>
              <a:rPr baseline="-5999"/>
              <a:t>2</a:t>
            </a:r>
            <a:r>
              <a:t> can be removed using 1.2 x 10</a:t>
            </a:r>
            <a:r>
              <a:rPr baseline="31999"/>
              <a:t>3</a:t>
            </a:r>
            <a:r>
              <a:t> kg of CaO?</a:t>
            </a:r>
            <a:r>
              <a:t> </a:t>
            </a:r>
          </a:p>
          <a:p>
            <a:pPr marL="873426" indent="-792146">
              <a:buSzPct val="100000"/>
              <a:buAutoNum type="arabicPeriod" startAt="1"/>
              <a:defRPr sz="3800">
                <a:latin typeface="Arial"/>
                <a:ea typeface="Arial"/>
                <a:cs typeface="Arial"/>
                <a:sym typeface="Arial"/>
              </a:defRPr>
            </a:pPr>
            <a:r>
              <a:t>Aluminum dissolves readily in hot aqueous NaOH to give the aluminate ion, Al(OH)</a:t>
            </a:r>
            <a:r>
              <a:rPr baseline="-5999"/>
              <a:t>4</a:t>
            </a:r>
            <a:r>
              <a:rPr baseline="31999"/>
              <a:t>1-</a:t>
            </a:r>
            <a:r>
              <a:t>, and H</a:t>
            </a:r>
            <a:r>
              <a:rPr baseline="-5999"/>
              <a:t>2</a:t>
            </a:r>
            <a:r>
              <a:t>. Write a balanced equation for this reaction. If you begin with 13.2 g of Al, what volume (in milliliters) of H</a:t>
            </a:r>
            <a:r>
              <a:rPr baseline="-5999"/>
              <a:t>2</a:t>
            </a:r>
            <a:r>
              <a:t> gas is produced when the gas is measured at 735 mm Hg and 22.5 °C?   </a:t>
            </a:r>
            <a:r>
              <a:rPr i="1"/>
              <a:t>The reaction: </a:t>
            </a:r>
            <a:r>
              <a:rPr b="1"/>
              <a:t>2 Al(s) + 2 NaOH(aq) + 6 H</a:t>
            </a:r>
            <a:r>
              <a:rPr b="1" baseline="-5999"/>
              <a:t>2</a:t>
            </a:r>
            <a:r>
              <a:rPr b="1"/>
              <a:t>O(l) → 2 Na</a:t>
            </a:r>
            <a:r>
              <a:rPr b="1" baseline="31999"/>
              <a:t>+</a:t>
            </a:r>
            <a:r>
              <a:rPr b="1"/>
              <a:t>(aq) + 2 Al(OH)</a:t>
            </a:r>
            <a:r>
              <a:rPr b="1" baseline="-5999"/>
              <a:t>4</a:t>
            </a:r>
            <a:r>
              <a:rPr b="1" baseline="31999"/>
              <a:t>1-</a:t>
            </a:r>
            <a:r>
              <a:rPr b="1"/>
              <a:t>(aq) + 3 H</a:t>
            </a:r>
            <a:r>
              <a:rPr b="1" baseline="-5999"/>
              <a:t>2</a:t>
            </a:r>
            <a:r>
              <a:rPr b="1"/>
              <a:t>(g)</a:t>
            </a:r>
          </a:p>
          <a:p>
            <a:pPr marL="873426" indent="-792146">
              <a:buSzPct val="100000"/>
              <a:buAutoNum type="arabicPeriod" startAt="1"/>
              <a:defRPr sz="3800">
                <a:latin typeface="Arial"/>
                <a:ea typeface="Arial"/>
                <a:cs typeface="Arial"/>
                <a:sym typeface="Arial"/>
              </a:defRPr>
            </a:pPr>
            <a:r>
              <a:t>If an electrolytic cell for producing F</a:t>
            </a:r>
            <a:r>
              <a:rPr baseline="-5999"/>
              <a:t>2</a:t>
            </a:r>
            <a:r>
              <a:t> operates at 5.00 x 10</a:t>
            </a:r>
            <a:r>
              <a:rPr baseline="31999"/>
              <a:t>3</a:t>
            </a:r>
            <a:r>
              <a:t> amps (at 10.0 V), what mass of F</a:t>
            </a:r>
            <a:r>
              <a:rPr baseline="-5999"/>
              <a:t>2</a:t>
            </a:r>
            <a:r>
              <a:t> can be produced per 24-hour day? Assume the conversion of F</a:t>
            </a:r>
            <a:r>
              <a:rPr baseline="31999"/>
              <a:t>-1</a:t>
            </a:r>
            <a:r>
              <a:t> to F</a:t>
            </a:r>
            <a:r>
              <a:rPr baseline="-5999"/>
              <a:t>2</a:t>
            </a:r>
            <a:r>
              <a:t> is 100%.</a:t>
            </a:r>
          </a:p>
          <a:p>
            <a:pPr marL="873426" indent="-792146">
              <a:buSzPct val="100000"/>
              <a:buAutoNum type="arabicPeriod" startAt="1"/>
              <a:defRPr sz="3800">
                <a:latin typeface="Arial"/>
                <a:ea typeface="Arial"/>
                <a:cs typeface="Arial"/>
                <a:sym typeface="Arial"/>
              </a:defRPr>
            </a:pPr>
            <a:r>
              <a:t>How would you extinguish a sodium fire in the laboratory? What is the worst thing you could do?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End of Chapter Problems:  Answers"/>
          <p:cNvSpPr txBox="1"/>
          <p:nvPr/>
        </p:nvSpPr>
        <p:spPr>
          <a:xfrm>
            <a:off x="3536468" y="819410"/>
            <a:ext cx="10242492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b="1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End of Chapter Problems:  </a:t>
            </a:r>
            <a:r>
              <a:rPr i="1"/>
              <a:t>Answers</a:t>
            </a:r>
          </a:p>
        </p:txBody>
      </p:sp>
      <p:sp>
        <p:nvSpPr>
          <p:cNvPr id="955" name="∆H° = 205.9 kJ ,∆G° = 141.9 kJ, ∆S° = 214.7 J/K…"/>
          <p:cNvSpPr txBox="1"/>
          <p:nvPr/>
        </p:nvSpPr>
        <p:spPr>
          <a:xfrm>
            <a:off x="3750298" y="2517189"/>
            <a:ext cx="16883404" cy="5081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873426" indent="-792146">
              <a:buSzPct val="100000"/>
              <a:buAutoNum type="arabicPeriod" startAt="1"/>
              <a:defRPr sz="3800">
                <a:latin typeface="Arial"/>
                <a:ea typeface="Arial"/>
                <a:cs typeface="Arial"/>
                <a:sym typeface="Arial"/>
              </a:defRPr>
            </a:pPr>
            <a:r>
              <a:t>∆H° = 205.9 kJ ,∆G° = 141.9 kJ, ∆S° = 214.7 J/K</a:t>
            </a:r>
          </a:p>
          <a:p>
            <a:pPr marL="873426" indent="-792146">
              <a:buSzPct val="100000"/>
              <a:buAutoNum type="arabicPeriod" startAt="1"/>
              <a:defRPr sz="3800">
                <a:latin typeface="Arial"/>
                <a:ea typeface="Arial"/>
                <a:cs typeface="Arial"/>
                <a:sym typeface="Arial"/>
              </a:defRPr>
            </a:pPr>
            <a:r>
              <a:t>1.4 x 10</a:t>
            </a:r>
            <a:r>
              <a:rPr baseline="31999"/>
              <a:t>6</a:t>
            </a:r>
            <a:r>
              <a:t> g SO</a:t>
            </a:r>
            <a:r>
              <a:rPr baseline="-5999"/>
              <a:t>2</a:t>
            </a:r>
          </a:p>
          <a:p>
            <a:pPr marL="873426" indent="-792146">
              <a:buSzPct val="100000"/>
              <a:buAutoNum type="arabicPeriod" startAt="1"/>
              <a:defRPr sz="3800">
                <a:latin typeface="Arial"/>
                <a:ea typeface="Arial"/>
                <a:cs typeface="Arial"/>
                <a:sym typeface="Arial"/>
              </a:defRPr>
            </a:pPr>
            <a:r>
              <a:t>1.84 x 10</a:t>
            </a:r>
            <a:r>
              <a:rPr baseline="31999"/>
              <a:t>4</a:t>
            </a:r>
            <a:r>
              <a:t> mL</a:t>
            </a:r>
          </a:p>
          <a:p>
            <a:pPr marL="873426" indent="-792146">
              <a:buSzPct val="100000"/>
              <a:buAutoNum type="arabicPeriod" startAt="1"/>
              <a:defRPr sz="3800">
                <a:latin typeface="Arial"/>
                <a:ea typeface="Arial"/>
                <a:cs typeface="Arial"/>
                <a:sym typeface="Arial"/>
              </a:defRPr>
            </a:pPr>
            <a:r>
              <a:t>8.51 x 10</a:t>
            </a:r>
            <a:r>
              <a:rPr baseline="31999"/>
              <a:t>4</a:t>
            </a:r>
            <a:r>
              <a:t> g F</a:t>
            </a:r>
            <a:r>
              <a:rPr baseline="-5999"/>
              <a:t>2</a:t>
            </a:r>
          </a:p>
          <a:p>
            <a:pPr marL="873426" indent="-792146">
              <a:buSzPct val="100000"/>
              <a:buAutoNum type="arabicPeriod" startAt="1"/>
              <a:defRPr sz="3800">
                <a:latin typeface="Arial"/>
                <a:ea typeface="Arial"/>
                <a:cs typeface="Arial"/>
                <a:sym typeface="Arial"/>
              </a:defRPr>
            </a:pPr>
            <a:r>
              <a:t>Use an inert dry chemical fire extinguisher - do </a:t>
            </a:r>
            <a:r>
              <a:rPr b="1" i="1"/>
              <a:t>NOT</a:t>
            </a:r>
            <a:r>
              <a:t> pour water on the sodium fire, this would create flammable hydrogen gas!</a:t>
            </a:r>
            <a:endParaRPr baseline="-5999"/>
          </a:p>
          <a:p>
            <a:pPr>
              <a:defRPr sz="3800">
                <a:latin typeface="Arial"/>
                <a:ea typeface="Arial"/>
                <a:cs typeface="Arial"/>
                <a:sym typeface="Arial"/>
              </a:defRPr>
            </a:pPr>
            <a:endParaRPr baseline="-5999"/>
          </a:p>
          <a:p>
            <a:pPr algn="ctr">
              <a:defRPr i="1" sz="3800">
                <a:latin typeface="Arial"/>
                <a:ea typeface="Arial"/>
                <a:cs typeface="Arial"/>
                <a:sym typeface="Arial"/>
              </a:defRPr>
            </a:pPr>
            <a:r>
              <a:t>You will need a table of thermodynamic data found in </a:t>
            </a:r>
          </a:p>
          <a:p>
            <a:pPr algn="ctr">
              <a:defRPr i="1" sz="3800">
                <a:latin typeface="Arial"/>
                <a:ea typeface="Arial"/>
                <a:cs typeface="Arial"/>
                <a:sym typeface="Arial"/>
              </a:defRPr>
            </a:pPr>
            <a:r>
              <a:t>CH 223 Problem Set #5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H2 as a Fuel"/>
          <p:cNvSpPr txBox="1"/>
          <p:nvPr>
            <p:ph type="title"/>
          </p:nvPr>
        </p:nvSpPr>
        <p:spPr>
          <a:xfrm>
            <a:off x="4419600" y="0"/>
            <a:ext cx="15544801" cy="3657601"/>
          </a:xfrm>
          <a:prstGeom prst="rect">
            <a:avLst/>
          </a:prstGeom>
        </p:spPr>
        <p:txBody>
          <a:bodyPr/>
          <a:lstStyle/>
          <a:p>
            <a:pPr/>
            <a:r>
              <a:rPr b="1" sz="118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H</a:t>
            </a:r>
            <a:r>
              <a:rPr b="1" baseline="-15661" sz="118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b="1" sz="118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 as a Fuel</a:t>
            </a:r>
          </a:p>
        </p:txBody>
      </p:sp>
      <p:sp>
        <p:nvSpPr>
          <p:cNvPr id="12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29" name="Comparison of the volumes of substances required to store 4 kg of hydrogen relative to car size."/>
          <p:cNvSpPr txBox="1"/>
          <p:nvPr/>
        </p:nvSpPr>
        <p:spPr>
          <a:xfrm>
            <a:off x="4579620" y="10360025"/>
            <a:ext cx="15613381" cy="2522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buClr>
                <a:srgbClr val="000000"/>
              </a:buClr>
              <a:buFont typeface="Arial"/>
              <a:defRPr b="1" sz="5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Comparison of the volumes of substances required to store 4 kg of hydrogen relative to car size.</a:t>
            </a:r>
          </a:p>
        </p:txBody>
      </p:sp>
      <p:pic>
        <p:nvPicPr>
          <p:cNvPr id="130" name="H2 as fuel in car picture " descr="H2 as fuel in car picture 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08420" y="2903220"/>
            <a:ext cx="11178540" cy="7109460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toring H2 as a Fuel"/>
          <p:cNvSpPr txBox="1"/>
          <p:nvPr>
            <p:ph type="title"/>
          </p:nvPr>
        </p:nvSpPr>
        <p:spPr>
          <a:xfrm>
            <a:off x="4419600" y="0"/>
            <a:ext cx="15544801" cy="3657601"/>
          </a:xfrm>
          <a:prstGeom prst="rect">
            <a:avLst/>
          </a:prstGeom>
        </p:spPr>
        <p:txBody>
          <a:bodyPr/>
          <a:lstStyle/>
          <a:p>
            <a:pPr/>
            <a:r>
              <a:rPr b="1" sz="108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Storing H</a:t>
            </a:r>
            <a:r>
              <a:rPr b="1" baseline="-15500" sz="108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b="1" sz="108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 as a Fuel</a:t>
            </a:r>
          </a:p>
        </p:txBody>
      </p:sp>
      <p:sp>
        <p:nvSpPr>
          <p:cNvPr id="13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34" name="One way to store H2 is to adsorb the gas onto a metal or metal alloy."/>
          <p:cNvSpPr txBox="1"/>
          <p:nvPr/>
        </p:nvSpPr>
        <p:spPr>
          <a:xfrm>
            <a:off x="4419600" y="10355579"/>
            <a:ext cx="15613381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buClr>
                <a:srgbClr val="000000"/>
              </a:buClr>
              <a:buFont typeface="Arial"/>
            </a:pPr>
            <a:r>
              <a:rPr b="1" sz="5400">
                <a:latin typeface="Arial"/>
                <a:ea typeface="Arial"/>
                <a:cs typeface="Arial"/>
                <a:sym typeface="Arial"/>
              </a:rPr>
              <a:t>One way to store H</a:t>
            </a:r>
            <a:r>
              <a:rPr b="1"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sz="5400">
                <a:latin typeface="Arial"/>
                <a:ea typeface="Arial"/>
                <a:cs typeface="Arial"/>
                <a:sym typeface="Arial"/>
              </a:rPr>
              <a:t> is to adsorb the gas onto a metal or metal alloy.</a:t>
            </a:r>
          </a:p>
        </p:txBody>
      </p:sp>
      <p:pic>
        <p:nvPicPr>
          <p:cNvPr id="135" name="storing H2 fuel picture" descr="storing H2 fuel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48400" y="2903220"/>
            <a:ext cx="11887200" cy="72923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odium and Potassium"/>
          <p:cNvSpPr txBox="1"/>
          <p:nvPr>
            <p:ph type="title"/>
          </p:nvPr>
        </p:nvSpPr>
        <p:spPr>
          <a:xfrm>
            <a:off x="4259580" y="160020"/>
            <a:ext cx="15544801" cy="381762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Sodium and Potassium</a:t>
            </a:r>
          </a:p>
        </p:txBody>
      </p:sp>
      <p:sp>
        <p:nvSpPr>
          <p:cNvPr id="138" name="The important characteristic of Group 1A elements is their vigorous reaction with water."/>
          <p:cNvSpPr txBox="1"/>
          <p:nvPr>
            <p:ph type="body" sz="half" idx="1"/>
          </p:nvPr>
        </p:nvSpPr>
        <p:spPr>
          <a:xfrm>
            <a:off x="4419600" y="3954779"/>
            <a:ext cx="7612380" cy="9761221"/>
          </a:xfrm>
          <a:prstGeom prst="rect">
            <a:avLst/>
          </a:prstGeom>
        </p:spPr>
        <p:txBody>
          <a:bodyPr/>
          <a:lstStyle>
            <a:lvl1pPr marL="767080" indent="-685800">
              <a:buClr>
                <a:srgbClr val="000000"/>
              </a:buClr>
              <a:buSzTx/>
              <a:buFont typeface="Times Roman"/>
              <a:buNone/>
              <a:defRPr b="1"/>
            </a:lvl1pPr>
          </a:lstStyle>
          <a:p>
            <a:pPr/>
            <a:r>
              <a:t>The important characteristic of Group 1A elements is their vigorous reaction with water.</a:t>
            </a:r>
          </a:p>
        </p:txBody>
      </p:sp>
      <p:sp>
        <p:nvSpPr>
          <p:cNvPr id="13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40" name="K and water"/>
          <p:cNvSpPr txBox="1"/>
          <p:nvPr/>
        </p:nvSpPr>
        <p:spPr>
          <a:xfrm>
            <a:off x="14180819" y="12184379"/>
            <a:ext cx="345674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0000"/>
              </a:buClr>
              <a:buFont typeface="Times Roman"/>
              <a:defRPr b="1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defRPr>
            </a:lvl1pPr>
          </a:lstStyle>
          <a:p>
            <a:pPr/>
            <a:r>
              <a:t>K and water</a:t>
            </a:r>
          </a:p>
        </p:txBody>
      </p:sp>
      <p:sp>
        <p:nvSpPr>
          <p:cNvPr id="141" name="Line"/>
          <p:cNvSpPr/>
          <p:nvPr/>
        </p:nvSpPr>
        <p:spPr>
          <a:xfrm>
            <a:off x="4579620" y="2903220"/>
            <a:ext cx="14790420" cy="3176"/>
          </a:xfrm>
          <a:prstGeom prst="line">
            <a:avLst/>
          </a:prstGeom>
          <a:ln w="50800">
            <a:solidFill>
              <a:srgbClr val="0433FF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42" name="K in water picture" descr="K in water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31980" y="3497579"/>
            <a:ext cx="7067551" cy="83896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92929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All of the Group 1A metals are relatively soft and can be cut with a knife."/>
          <p:cNvSpPr txBox="1"/>
          <p:nvPr>
            <p:ph type="body" sz="quarter" idx="1"/>
          </p:nvPr>
        </p:nvSpPr>
        <p:spPr>
          <a:xfrm>
            <a:off x="4419600" y="3954779"/>
            <a:ext cx="6400801" cy="9761221"/>
          </a:xfrm>
          <a:prstGeom prst="rect">
            <a:avLst/>
          </a:prstGeom>
        </p:spPr>
        <p:txBody>
          <a:bodyPr/>
          <a:lstStyle>
            <a:lvl1pPr marL="767080" indent="-685800">
              <a:buClr>
                <a:srgbClr val="000000"/>
              </a:buClr>
              <a:buSzTx/>
              <a:buFont typeface="Times Roman"/>
              <a:buNone/>
              <a:defRPr b="1"/>
            </a:lvl1pPr>
          </a:lstStyle>
          <a:p>
            <a:pPr/>
            <a:r>
              <a:t>All of the Group 1A metals are relatively soft and can be cut with a knife.</a:t>
            </a:r>
          </a:p>
        </p:txBody>
      </p:sp>
      <p:sp>
        <p:nvSpPr>
          <p:cNvPr id="145" name="Sodium and Potassium"/>
          <p:cNvSpPr txBox="1"/>
          <p:nvPr>
            <p:ph type="title"/>
          </p:nvPr>
        </p:nvSpPr>
        <p:spPr>
          <a:xfrm>
            <a:off x="4259580" y="160020"/>
            <a:ext cx="15544801" cy="381762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Sodium and Potassium</a:t>
            </a:r>
          </a:p>
        </p:txBody>
      </p:sp>
      <p:sp>
        <p:nvSpPr>
          <p:cNvPr id="146" name="Line"/>
          <p:cNvSpPr/>
          <p:nvPr/>
        </p:nvSpPr>
        <p:spPr>
          <a:xfrm>
            <a:off x="4579620" y="2903220"/>
            <a:ext cx="14790420" cy="3176"/>
          </a:xfrm>
          <a:prstGeom prst="line">
            <a:avLst/>
          </a:prstGeom>
          <a:ln w="50800">
            <a:solidFill>
              <a:srgbClr val="0433FF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47" name="cutting Na picture" descr="cutting Na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74780" y="3200400"/>
            <a:ext cx="8185151" cy="9715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929292">
                <a:alpha val="74996"/>
              </a:srgbClr>
            </a:outerShdw>
          </a:effectLst>
        </p:spPr>
      </p:pic>
      <p:sp>
        <p:nvSpPr>
          <p:cNvPr id="14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Abundance of Main Group Elements"/>
          <p:cNvSpPr txBox="1"/>
          <p:nvPr>
            <p:ph type="title"/>
          </p:nvPr>
        </p:nvSpPr>
        <p:spPr>
          <a:xfrm>
            <a:off x="3962400" y="0"/>
            <a:ext cx="16299181" cy="3817621"/>
          </a:xfrm>
          <a:prstGeom prst="rect">
            <a:avLst/>
          </a:prstGeom>
        </p:spPr>
        <p:txBody>
          <a:bodyPr/>
          <a:lstStyle>
            <a:lvl1pPr>
              <a:defRPr b="1" sz="7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Abundance of Main Group Elements</a:t>
            </a:r>
          </a:p>
        </p:txBody>
      </p:sp>
      <p:sp>
        <p:nvSpPr>
          <p:cNvPr id="4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7" name="Note low abundance of Li, Be, and B…"/>
          <p:cNvSpPr txBox="1"/>
          <p:nvPr/>
        </p:nvSpPr>
        <p:spPr>
          <a:xfrm>
            <a:off x="5302250" y="10941050"/>
            <a:ext cx="13674630" cy="240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40640">
              <a:buClr>
                <a:srgbClr val="000000"/>
              </a:buClr>
              <a:buSzPct val="100000"/>
              <a:buFont typeface="Times Roman"/>
              <a:buChar char="•"/>
            </a:pPr>
            <a:r>
              <a:t> Note low abundance of Li, Be, and B</a:t>
            </a:r>
          </a:p>
          <a:p>
            <a:pPr marL="40640">
              <a:buClr>
                <a:srgbClr val="000000"/>
              </a:buClr>
              <a:buSzPct val="100000"/>
              <a:buFont typeface="Times Roman"/>
              <a:buChar char="•"/>
            </a:pPr>
            <a:r>
              <a:t> See also alternation of abundance with atomic number.</a:t>
            </a:r>
          </a:p>
          <a:p>
            <a:pPr marL="40640">
              <a:buClr>
                <a:srgbClr val="000000"/>
              </a:buClr>
              <a:buSzPct val="100000"/>
              <a:buFont typeface="Times Roman"/>
              <a:buChar char="•"/>
            </a:pPr>
            <a:r>
              <a:t> Even atomic number = more abundant</a:t>
            </a:r>
          </a:p>
        </p:txBody>
      </p:sp>
      <p:pic>
        <p:nvPicPr>
          <p:cNvPr id="48" name="abundance of elements picture" descr="abundance of element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9580" y="2832100"/>
            <a:ext cx="15476220" cy="80467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Downs cell picture" descr="Downs cell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43059" y="2720340"/>
            <a:ext cx="12092941" cy="1083564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odium Preparation"/>
          <p:cNvSpPr txBox="1"/>
          <p:nvPr>
            <p:ph type="title"/>
          </p:nvPr>
        </p:nvSpPr>
        <p:spPr>
          <a:xfrm>
            <a:off x="4259580" y="457200"/>
            <a:ext cx="15544801" cy="290322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Sodium Preparation</a:t>
            </a:r>
          </a:p>
        </p:txBody>
      </p:sp>
      <p:sp>
        <p:nvSpPr>
          <p:cNvPr id="152" name="Na is prepared by the electrolysis of molten Na in a “Downs cell”"/>
          <p:cNvSpPr txBox="1"/>
          <p:nvPr>
            <p:ph type="body" sz="half" idx="1"/>
          </p:nvPr>
        </p:nvSpPr>
        <p:spPr>
          <a:xfrm>
            <a:off x="3802380" y="3360420"/>
            <a:ext cx="7612380" cy="10355580"/>
          </a:xfrm>
          <a:prstGeom prst="rect">
            <a:avLst/>
          </a:prstGeom>
        </p:spPr>
        <p:txBody>
          <a:bodyPr/>
          <a:lstStyle>
            <a:lvl1pPr marL="767080" indent="-685800">
              <a:buClr>
                <a:srgbClr val="000000"/>
              </a:buClr>
              <a:buSzTx/>
              <a:buFont typeface="Times Roman"/>
              <a:buNone/>
              <a:defRPr b="1"/>
            </a:lvl1pPr>
          </a:lstStyle>
          <a:p>
            <a:pPr/>
            <a:r>
              <a:t>Na is prepared by the electrolysis of molten Na in a “Downs cell”</a:t>
            </a:r>
          </a:p>
        </p:txBody>
      </p:sp>
      <p:sp>
        <p:nvSpPr>
          <p:cNvPr id="15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54" name="Line"/>
          <p:cNvSpPr/>
          <p:nvPr/>
        </p:nvSpPr>
        <p:spPr>
          <a:xfrm>
            <a:off x="4579620" y="2743200"/>
            <a:ext cx="14790420" cy="3176"/>
          </a:xfrm>
          <a:prstGeom prst="line">
            <a:avLst/>
          </a:prstGeom>
          <a:ln w="50800">
            <a:solidFill>
              <a:srgbClr val="0433FF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eactions with O2"/>
          <p:cNvSpPr txBox="1"/>
          <p:nvPr>
            <p:ph type="title"/>
          </p:nvPr>
        </p:nvSpPr>
        <p:spPr>
          <a:xfrm>
            <a:off x="4259580" y="617220"/>
            <a:ext cx="15544801" cy="2446021"/>
          </a:xfrm>
          <a:prstGeom prst="rect">
            <a:avLst/>
          </a:prstGeom>
        </p:spPr>
        <p:txBody>
          <a:bodyPr/>
          <a:lstStyle/>
          <a:p>
            <a:pPr/>
            <a:r>
              <a: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Reactions with O</a:t>
            </a:r>
            <a:r>
              <a:rPr b="1" baseline="-1572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</a:p>
        </p:txBody>
      </p:sp>
      <p:sp>
        <p:nvSpPr>
          <p:cNvPr id="157" name="2 Na(s)  +  O2(g)  →  Na2O2 (s)…"/>
          <p:cNvSpPr txBox="1"/>
          <p:nvPr>
            <p:ph type="body" sz="half" idx="1"/>
          </p:nvPr>
        </p:nvSpPr>
        <p:spPr>
          <a:xfrm>
            <a:off x="3962400" y="3040380"/>
            <a:ext cx="12184380" cy="1067562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Times Roman"/>
            </a:pPr>
            <a:r>
              <a:rPr b="1"/>
              <a:t>2 Na(s)  +  O</a:t>
            </a:r>
            <a:r>
              <a:rPr b="1" baseline="-16133"/>
              <a:t>2</a:t>
            </a:r>
            <a:r>
              <a:rPr b="1"/>
              <a:t>(g)  →  Na</a:t>
            </a:r>
            <a:r>
              <a:rPr b="1" baseline="-16133"/>
              <a:t>2</a:t>
            </a:r>
            <a:r>
              <a:rPr b="1"/>
              <a:t>O</a:t>
            </a:r>
            <a:r>
              <a:rPr b="1" baseline="-16133"/>
              <a:t>2</a:t>
            </a:r>
            <a:r>
              <a:rPr b="1"/>
              <a:t> (s)</a:t>
            </a:r>
            <a:endParaRPr b="1"/>
          </a:p>
          <a:p>
            <a:pPr lvl="1">
              <a:buClr>
                <a:srgbClr val="FF2600"/>
              </a:buClr>
              <a:buFont typeface="Times Roman"/>
              <a:def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Sodium peroxide</a:t>
            </a:r>
          </a:p>
          <a:p>
            <a:pPr>
              <a:buClr>
                <a:srgbClr val="000000"/>
              </a:buClr>
              <a:buFont typeface="Times Roman"/>
            </a:pPr>
            <a:r>
              <a:rPr b="1"/>
              <a:t>K(s)  +  O</a:t>
            </a:r>
            <a:r>
              <a:rPr b="1" baseline="-16133"/>
              <a:t>2</a:t>
            </a:r>
            <a:r>
              <a:rPr b="1"/>
              <a:t>(g)  →  KO</a:t>
            </a:r>
            <a:r>
              <a:rPr b="1" baseline="-16133"/>
              <a:t>2</a:t>
            </a:r>
            <a:r>
              <a:rPr b="1"/>
              <a:t>(s)</a:t>
            </a:r>
            <a:endParaRPr b="1"/>
          </a:p>
          <a:p>
            <a:pPr lvl="1">
              <a:buClr>
                <a:srgbClr val="FF2600"/>
              </a:buClr>
              <a:buFont typeface="Times Roman"/>
              <a:def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Potassium superoxide</a:t>
            </a:r>
          </a:p>
          <a:p>
            <a:pPr>
              <a:buClr>
                <a:srgbClr val="000000"/>
              </a:buClr>
              <a:buFont typeface="Times Roman"/>
            </a:pPr>
            <a:r>
              <a:rPr b="1"/>
              <a:t>KO</a:t>
            </a:r>
            <a:r>
              <a:rPr b="1" baseline="-16133"/>
              <a:t>2</a:t>
            </a:r>
            <a:r>
              <a:rPr b="1"/>
              <a:t> used in breathing apparatus</a:t>
            </a:r>
            <a:endParaRPr b="1"/>
          </a:p>
          <a:p>
            <a:pPr>
              <a:buClr>
                <a:srgbClr val="000000"/>
              </a:buClr>
              <a:buFont typeface="Times Roman"/>
            </a:pPr>
            <a:r>
              <a:rPr b="1"/>
              <a:t>4 KO</a:t>
            </a:r>
            <a:r>
              <a:rPr b="1" baseline="-16133"/>
              <a:t>2</a:t>
            </a:r>
            <a:r>
              <a:rPr b="1"/>
              <a:t>(g)  + 2 CO</a:t>
            </a:r>
            <a:r>
              <a:rPr b="1" baseline="-16133"/>
              <a:t>2</a:t>
            </a:r>
            <a:r>
              <a:rPr b="1"/>
              <a:t> (g) </a:t>
            </a:r>
            <a:br>
              <a:rPr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→</a:t>
            </a:r>
            <a:r>
              <a:rPr b="1"/>
              <a:t>  2 K</a:t>
            </a:r>
            <a:r>
              <a:rPr b="1" baseline="-16133"/>
              <a:t>2</a:t>
            </a:r>
            <a:r>
              <a:rPr b="1"/>
              <a:t>CO</a:t>
            </a:r>
            <a:r>
              <a:rPr b="1" baseline="-16133"/>
              <a:t>3</a:t>
            </a:r>
            <a:r>
              <a:rPr b="1"/>
              <a:t>(s)  +  3 O</a:t>
            </a:r>
            <a:r>
              <a:rPr b="1" baseline="-16133"/>
              <a:t>2</a:t>
            </a:r>
            <a:r>
              <a:rPr b="1"/>
              <a:t>(g)</a:t>
            </a:r>
          </a:p>
        </p:txBody>
      </p:sp>
      <p:sp>
        <p:nvSpPr>
          <p:cNvPr id="15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59" name="Line"/>
          <p:cNvSpPr/>
          <p:nvPr/>
        </p:nvSpPr>
        <p:spPr>
          <a:xfrm>
            <a:off x="4579620" y="2743200"/>
            <a:ext cx="14790420" cy="3176"/>
          </a:xfrm>
          <a:prstGeom prst="line">
            <a:avLst/>
          </a:prstGeom>
          <a:ln w="50800">
            <a:solidFill>
              <a:srgbClr val="0433FF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60" name="industrial worker picture" descr="industrial worker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37934" y="4505167"/>
            <a:ext cx="6446520" cy="820674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177800" dir="2700000">
              <a:srgbClr val="92929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1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5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a-Containing Compounds"/>
          <p:cNvSpPr txBox="1"/>
          <p:nvPr>
            <p:ph type="title"/>
          </p:nvPr>
        </p:nvSpPr>
        <p:spPr>
          <a:xfrm>
            <a:off x="4259580" y="1074420"/>
            <a:ext cx="15544801" cy="198882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Na-Containing Compounds</a:t>
            </a:r>
          </a:p>
        </p:txBody>
      </p:sp>
      <p:sp>
        <p:nvSpPr>
          <p:cNvPr id="163" name="Na2CO3: soda ash or washing soda…"/>
          <p:cNvSpPr txBox="1"/>
          <p:nvPr>
            <p:ph type="body" idx="1"/>
          </p:nvPr>
        </p:nvSpPr>
        <p:spPr>
          <a:xfrm>
            <a:off x="3962400" y="3040380"/>
            <a:ext cx="16162021" cy="9532620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Na</a:t>
            </a:r>
            <a:r>
              <a:rPr b="1" baseline="-16133"/>
              <a:t>2</a:t>
            </a:r>
            <a:r>
              <a:rPr b="1"/>
              <a:t>CO</a:t>
            </a:r>
            <a:r>
              <a:rPr b="1" baseline="-16133"/>
              <a:t>3</a:t>
            </a:r>
            <a:r>
              <a:rPr b="1"/>
              <a:t>: </a:t>
            </a:r>
            <a:r>
              <a: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soda ash or washing soda</a:t>
            </a:r>
            <a:endParaRPr b="1">
              <a:solidFill>
                <a:srgbClr val="FF2600"/>
              </a:solidFill>
              <a:uFill>
                <a:solidFill>
                  <a:srgbClr val="FF2600"/>
                </a:solidFill>
              </a:uFill>
            </a:endParaRPr>
          </a:p>
          <a:p>
            <a:pPr marL="0" indent="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Used as an industrial base, in making soap, and in making glass.</a:t>
            </a:r>
            <a:endParaRPr b="1"/>
          </a:p>
          <a:p>
            <a:pPr marL="0" indent="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Was made by “Solvay process” but now mined as </a:t>
            </a:r>
            <a:r>
              <a: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trona</a:t>
            </a:r>
            <a:r>
              <a:rPr b="1"/>
              <a:t>: Na</a:t>
            </a:r>
            <a:r>
              <a:rPr b="1" baseline="-16133"/>
              <a:t>2</a:t>
            </a:r>
            <a:r>
              <a:rPr b="1"/>
              <a:t>CO</a:t>
            </a:r>
            <a:r>
              <a:rPr b="1" baseline="-16133"/>
              <a:t>3</a:t>
            </a:r>
            <a:r>
              <a:rPr b="1"/>
              <a:t>•NaHCO</a:t>
            </a:r>
            <a:r>
              <a:rPr b="1" baseline="-16133"/>
              <a:t>3</a:t>
            </a:r>
            <a:r>
              <a:rPr b="1"/>
              <a:t>•2H</a:t>
            </a:r>
            <a:r>
              <a:rPr b="1" baseline="-16133"/>
              <a:t>2</a:t>
            </a:r>
            <a:r>
              <a:rPr b="1"/>
              <a:t>O</a:t>
            </a:r>
          </a:p>
        </p:txBody>
      </p:sp>
      <p:sp>
        <p:nvSpPr>
          <p:cNvPr id="16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167" name="Group"/>
          <p:cNvGrpSpPr/>
          <p:nvPr/>
        </p:nvGrpSpPr>
        <p:grpSpPr>
          <a:xfrm>
            <a:off x="4579620" y="8686800"/>
            <a:ext cx="10679431" cy="4800601"/>
            <a:chOff x="0" y="0"/>
            <a:chExt cx="10679430" cy="4800600"/>
          </a:xfrm>
        </p:grpSpPr>
        <p:sp>
          <p:nvSpPr>
            <p:cNvPr id="165" name="Trona mine in CA"/>
            <p:cNvSpPr/>
            <p:nvPr/>
          </p:nvSpPr>
          <p:spPr>
            <a:xfrm>
              <a:off x="9409430" y="103505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buClr>
                  <a:srgbClr val="000000"/>
                </a:buClr>
                <a:buFont typeface="Times Roman"/>
                <a:defRPr b="1"/>
              </a:lvl1pPr>
            </a:lstStyle>
            <a:p>
              <a:pPr/>
              <a:r>
                <a:t>Trona mine in CA</a:t>
              </a:r>
            </a:p>
          </p:txBody>
        </p:sp>
        <p:pic>
          <p:nvPicPr>
            <p:cNvPr id="166" name="image.png" descr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098281" cy="4800601"/>
            </a:xfrm>
            <a:prstGeom prst="rect">
              <a:avLst/>
            </a:prstGeom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63" grpId="1"/>
      <p:bldP build="whole" bldLvl="1" animBg="1" rev="0" advAuto="0" spid="167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65620" y="4777740"/>
            <a:ext cx="10452101" cy="8321041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Alkaline Earth Elements"/>
          <p:cNvSpPr txBox="1"/>
          <p:nvPr>
            <p:ph type="title"/>
          </p:nvPr>
        </p:nvSpPr>
        <p:spPr>
          <a:xfrm>
            <a:off x="4419600" y="1211580"/>
            <a:ext cx="15544801" cy="22860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Alkaline Earth Elements</a:t>
            </a:r>
          </a:p>
        </p:txBody>
      </p:sp>
      <p:sp>
        <p:nvSpPr>
          <p:cNvPr id="171" name="Ca and Mg 5th and 7th in abundance on Earth."/>
          <p:cNvSpPr txBox="1"/>
          <p:nvPr>
            <p:ph type="body" idx="1"/>
          </p:nvPr>
        </p:nvSpPr>
        <p:spPr>
          <a:xfrm>
            <a:off x="4259580" y="3497579"/>
            <a:ext cx="15544801" cy="10218421"/>
          </a:xfrm>
          <a:prstGeom prst="rect">
            <a:avLst/>
          </a:prstGeom>
        </p:spPr>
        <p:txBody>
          <a:bodyPr/>
          <a:lstStyle>
            <a:lvl1pPr marL="767080" indent="-685800">
              <a:buClr>
                <a:srgbClr val="000000"/>
              </a:buClr>
              <a:buSzTx/>
              <a:buFont typeface="Times Roman"/>
              <a:buNone/>
            </a:lvl1pPr>
          </a:lstStyle>
          <a:p>
            <a:pPr/>
            <a:r>
              <a:t>Ca and Mg 5th and 7th in abundance on Earth.</a:t>
            </a:r>
          </a:p>
        </p:txBody>
      </p:sp>
      <p:sp>
        <p:nvSpPr>
          <p:cNvPr id="17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73" name="Line"/>
          <p:cNvSpPr/>
          <p:nvPr/>
        </p:nvSpPr>
        <p:spPr>
          <a:xfrm>
            <a:off x="4259580" y="3200400"/>
            <a:ext cx="14790420" cy="3176"/>
          </a:xfrm>
          <a:prstGeom prst="line">
            <a:avLst/>
          </a:prstGeom>
          <a:ln w="508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Alkaline Earth Elements Be, Ca, Mg, Sr, B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Alkaline Earth Elements</a:t>
            </a:r>
            <a:b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t>Be, Ca, Mg, Sr, Ba</a:t>
            </a:r>
          </a:p>
        </p:txBody>
      </p:sp>
      <p:sp>
        <p:nvSpPr>
          <p:cNvPr id="17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77" name="celestite picture" descr="celestit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31180" y="4274820"/>
            <a:ext cx="12801601" cy="852805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114300" dir="2212193">
              <a:srgbClr val="929292">
                <a:alpha val="74996"/>
              </a:srgbClr>
            </a:outerShdw>
          </a:effectLst>
        </p:spPr>
      </p:pic>
      <p:sp>
        <p:nvSpPr>
          <p:cNvPr id="178" name="Celestite, SrSO4"/>
          <p:cNvSpPr txBox="1"/>
          <p:nvPr/>
        </p:nvSpPr>
        <p:spPr>
          <a:xfrm>
            <a:off x="5791200" y="4695825"/>
            <a:ext cx="5597022" cy="13081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14300" dist="88900" dir="2700000">
              <a:srgbClr val="929292">
                <a:alpha val="7499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000000"/>
              </a:buClr>
              <a:buFont typeface="Times Roman"/>
            </a:pPr>
            <a:r>
              <a:rPr b="1" sz="6000"/>
              <a:t>Celestite, SrSO</a:t>
            </a:r>
            <a:r>
              <a:rPr b="1" baseline="-16133" sz="6000"/>
              <a:t>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Magnesium from the Sea"/>
          <p:cNvSpPr txBox="1"/>
          <p:nvPr>
            <p:ph type="title"/>
          </p:nvPr>
        </p:nvSpPr>
        <p:spPr>
          <a:xfrm>
            <a:off x="4259580" y="0"/>
            <a:ext cx="15544801" cy="349758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Magnesium from the Sea</a:t>
            </a:r>
          </a:p>
        </p:txBody>
      </p:sp>
      <p:sp>
        <p:nvSpPr>
          <p:cNvPr id="18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82" name="Line"/>
          <p:cNvSpPr/>
          <p:nvPr/>
        </p:nvSpPr>
        <p:spPr>
          <a:xfrm>
            <a:off x="4259580" y="2583180"/>
            <a:ext cx="14790420" cy="3176"/>
          </a:xfrm>
          <a:prstGeom prst="line">
            <a:avLst/>
          </a:prstGeom>
          <a:ln w="508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83" name="Mg from sea picture" descr="Mg from sea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2400" y="2583180"/>
            <a:ext cx="16459202" cy="109499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CaF2 picture" descr="CaF2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31980" y="3360420"/>
            <a:ext cx="9441180" cy="8229601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Calcium Minerals: CaF2"/>
          <p:cNvSpPr txBox="1"/>
          <p:nvPr>
            <p:ph type="title"/>
          </p:nvPr>
        </p:nvSpPr>
        <p:spPr>
          <a:xfrm>
            <a:off x="4419600" y="1211580"/>
            <a:ext cx="15544801" cy="2286001"/>
          </a:xfrm>
          <a:prstGeom prst="rect">
            <a:avLst/>
          </a:prstGeom>
        </p:spPr>
        <p:txBody>
          <a:bodyPr/>
          <a:lstStyle/>
          <a:p>
            <a:pPr/>
            <a:r>
              <a: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Calcium Minerals: CaF</a:t>
            </a:r>
            <a:r>
              <a:rPr b="1" baseline="-1572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</a:p>
        </p:txBody>
      </p:sp>
      <p:sp>
        <p:nvSpPr>
          <p:cNvPr id="187" name="CaF2 (fluorite) used in making steel. Removes impurities from molten iron.…"/>
          <p:cNvSpPr txBox="1"/>
          <p:nvPr>
            <p:ph type="body" sz="half" idx="1"/>
          </p:nvPr>
        </p:nvSpPr>
        <p:spPr>
          <a:xfrm>
            <a:off x="3962400" y="3497579"/>
            <a:ext cx="9304021" cy="10218421"/>
          </a:xfrm>
          <a:prstGeom prst="rect">
            <a:avLst/>
          </a:prstGeom>
        </p:spPr>
        <p:txBody>
          <a:bodyPr/>
          <a:lstStyle/>
          <a:p>
            <a:pPr marL="767080" indent="-68580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CaF</a:t>
            </a:r>
            <a:r>
              <a:rPr b="1" baseline="-16133"/>
              <a:t>2</a:t>
            </a:r>
            <a:r>
              <a:rPr b="1"/>
              <a:t> (fluorite) used in making steel. Removes impurities from molten iron.</a:t>
            </a:r>
            <a:endParaRPr b="1"/>
          </a:p>
          <a:p>
            <a:pPr marL="767080" indent="-68580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CaF</a:t>
            </a:r>
            <a:r>
              <a:rPr b="1" baseline="-16133"/>
              <a:t>2</a:t>
            </a:r>
            <a:r>
              <a:rPr b="1"/>
              <a:t> is a source of HF.</a:t>
            </a:r>
            <a:br>
              <a:rPr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 b="1" sz="7200"/>
              <a:t>CaF</a:t>
            </a:r>
            <a:r>
              <a:rPr b="1" baseline="-15500" sz="7200"/>
              <a:t>2</a:t>
            </a:r>
            <a:r>
              <a:rPr b="1" sz="7200"/>
              <a:t>   +  H</a:t>
            </a:r>
            <a:r>
              <a:rPr b="1" baseline="-15500" sz="7200"/>
              <a:t>2</a:t>
            </a:r>
            <a:r>
              <a:rPr b="1" sz="7200"/>
              <a:t>SO</a:t>
            </a:r>
            <a:r>
              <a:rPr b="1" baseline="-15500" sz="7200"/>
              <a:t>4</a:t>
            </a:r>
            <a:r>
              <a:rPr b="1" sz="7200"/>
              <a:t>  </a:t>
            </a:r>
            <a:br>
              <a:rPr sz="720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 sz="72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→</a:t>
            </a:r>
            <a:r>
              <a:rPr b="1" sz="7200"/>
              <a:t> 2 HF  +  CaSO</a:t>
            </a:r>
            <a:r>
              <a:rPr b="1" baseline="-15500" sz="7200"/>
              <a:t>4</a:t>
            </a:r>
          </a:p>
        </p:txBody>
      </p:sp>
      <p:sp>
        <p:nvSpPr>
          <p:cNvPr id="18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89" name="Line"/>
          <p:cNvSpPr/>
          <p:nvPr/>
        </p:nvSpPr>
        <p:spPr>
          <a:xfrm>
            <a:off x="4259580" y="3200400"/>
            <a:ext cx="14790420" cy="3176"/>
          </a:xfrm>
          <a:prstGeom prst="line">
            <a:avLst/>
          </a:prstGeom>
          <a:ln w="508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alcium Minerals: CaCO3"/>
          <p:cNvSpPr txBox="1"/>
          <p:nvPr>
            <p:ph type="title"/>
          </p:nvPr>
        </p:nvSpPr>
        <p:spPr>
          <a:xfrm>
            <a:off x="4419600" y="1211580"/>
            <a:ext cx="15544801" cy="2286001"/>
          </a:xfrm>
          <a:prstGeom prst="rect">
            <a:avLst/>
          </a:prstGeom>
        </p:spPr>
        <p:txBody>
          <a:bodyPr/>
          <a:lstStyle/>
          <a:p>
            <a:pPr/>
            <a:r>
              <a: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Calcium Minerals: CaCO</a:t>
            </a:r>
            <a:r>
              <a:rPr b="1" baseline="-1572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</a:p>
        </p:txBody>
      </p:sp>
      <p:sp>
        <p:nvSpPr>
          <p:cNvPr id="192" name="CaCO3   +  heat → CO2  +  CaO…"/>
          <p:cNvSpPr txBox="1"/>
          <p:nvPr>
            <p:ph type="body" idx="1"/>
          </p:nvPr>
        </p:nvSpPr>
        <p:spPr>
          <a:xfrm>
            <a:off x="3962400" y="3497579"/>
            <a:ext cx="15247621" cy="10218421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rgbClr val="000000"/>
              </a:buClr>
              <a:buSzTx/>
              <a:buFont typeface="Times Roman"/>
              <a:buNone/>
            </a:pPr>
            <a:r>
              <a:rPr b="1" sz="7200"/>
              <a:t>CaCO</a:t>
            </a:r>
            <a:r>
              <a:rPr b="1" baseline="-15500" sz="7200"/>
              <a:t>3</a:t>
            </a:r>
            <a:r>
              <a:rPr b="1" sz="7200"/>
              <a:t>   +  heat → CO</a:t>
            </a:r>
            <a:r>
              <a:rPr b="1" baseline="-15500" sz="7200"/>
              <a:t>2</a:t>
            </a:r>
            <a:r>
              <a:rPr b="1" sz="7200"/>
              <a:t>  +  CaO</a:t>
            </a:r>
            <a:endParaRPr b="1" sz="7200"/>
          </a:p>
          <a:p>
            <a:pPr marL="0" indent="0">
              <a:buClr>
                <a:srgbClr val="FF2600"/>
              </a:buClr>
              <a:buSzTx/>
              <a:buFont typeface="Comic Sans MS"/>
              <a:buNone/>
            </a:pPr>
            <a:r>
              <a: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Limestone</a:t>
            </a:r>
            <a:r>
              <a:rPr b="1"/>
              <a:t> is mostly CaCO</a:t>
            </a:r>
            <a:r>
              <a:rPr b="1" baseline="-16133"/>
              <a:t>3</a:t>
            </a:r>
            <a:r>
              <a:rPr b="1"/>
              <a:t>.</a:t>
            </a:r>
            <a:endParaRPr b="1"/>
          </a:p>
          <a:p>
            <a:pPr marL="0" indent="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Heating CaCO</a:t>
            </a:r>
            <a:r>
              <a:rPr b="1" baseline="-16133"/>
              <a:t>3</a:t>
            </a:r>
            <a:r>
              <a:rPr b="1"/>
              <a:t> gives lime, CaO</a:t>
            </a:r>
            <a:endParaRPr b="1"/>
          </a:p>
          <a:p>
            <a:pPr marL="0" indent="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CaO + H</a:t>
            </a:r>
            <a:r>
              <a:rPr b="1" baseline="-16133"/>
              <a:t>2</a:t>
            </a:r>
            <a:r>
              <a:rPr b="1"/>
              <a:t>O → Ca(OH)</a:t>
            </a:r>
            <a:r>
              <a:rPr b="1" baseline="-16133"/>
              <a:t>2</a:t>
            </a:r>
            <a:r>
              <a:rPr b="1"/>
              <a:t>, slaked lime</a:t>
            </a:r>
            <a:endParaRPr b="1"/>
          </a:p>
          <a:p>
            <a:pPr marL="0" indent="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Ca(OH)</a:t>
            </a:r>
            <a:r>
              <a:rPr b="1" baseline="-16133"/>
              <a:t>2</a:t>
            </a:r>
            <a:r>
              <a:rPr b="1"/>
              <a:t> is the most used industrial base.</a:t>
            </a:r>
            <a:endParaRPr b="1"/>
          </a:p>
          <a:p>
            <a:pPr marL="0" indent="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CaCO</a:t>
            </a:r>
            <a:r>
              <a:rPr b="1" baseline="-16133"/>
              <a:t>3</a:t>
            </a:r>
            <a:r>
              <a:rPr b="1"/>
              <a:t> used in cement, fertilizer, and in making steel.</a:t>
            </a:r>
          </a:p>
        </p:txBody>
      </p:sp>
      <p:sp>
        <p:nvSpPr>
          <p:cNvPr id="19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94" name="Line"/>
          <p:cNvSpPr/>
          <p:nvPr/>
        </p:nvSpPr>
        <p:spPr>
          <a:xfrm>
            <a:off x="4259580" y="3200400"/>
            <a:ext cx="14790420" cy="3176"/>
          </a:xfrm>
          <a:prstGeom prst="line">
            <a:avLst/>
          </a:prstGeom>
          <a:ln w="508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1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500"/>
                                        <p:tgtEl>
                                          <p:spTgt spid="1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9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alcium Minerals: CaCO3"/>
          <p:cNvSpPr txBox="1"/>
          <p:nvPr>
            <p:ph type="title"/>
          </p:nvPr>
        </p:nvSpPr>
        <p:spPr>
          <a:xfrm>
            <a:off x="4419600" y="1211580"/>
            <a:ext cx="15544801" cy="2286001"/>
          </a:xfrm>
          <a:prstGeom prst="rect">
            <a:avLst/>
          </a:prstGeom>
        </p:spPr>
        <p:txBody>
          <a:bodyPr/>
          <a:lstStyle/>
          <a:p>
            <a:pPr/>
            <a:r>
              <a: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Calcium Minerals: CaCO</a:t>
            </a:r>
            <a:r>
              <a:rPr b="1" baseline="-1572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</a:p>
        </p:txBody>
      </p:sp>
      <p:sp>
        <p:nvSpPr>
          <p:cNvPr id="197" name="Mortar -- a mixture of lime, sand, and water -- has been used for hundreds of years.…"/>
          <p:cNvSpPr txBox="1"/>
          <p:nvPr>
            <p:ph type="body" idx="1"/>
          </p:nvPr>
        </p:nvSpPr>
        <p:spPr>
          <a:xfrm>
            <a:off x="3962400" y="3497579"/>
            <a:ext cx="16459201" cy="10218421"/>
          </a:xfrm>
          <a:prstGeom prst="rect">
            <a:avLst/>
          </a:prstGeom>
        </p:spPr>
        <p:txBody>
          <a:bodyPr/>
          <a:lstStyle/>
          <a:p>
            <a:pPr marL="657860" indent="-617220">
              <a:buClr>
                <a:srgbClr val="000000"/>
              </a:buClr>
              <a:buFont typeface="Times Roman"/>
              <a:defRPr b="1" sz="7200"/>
            </a:pPr>
            <a:r>
              <a:t>Mortar -- a mixture of lime, sand, and water -- has been used for hundreds of years. </a:t>
            </a:r>
          </a:p>
          <a:p>
            <a:pPr marL="657860" indent="-617220">
              <a:buClr>
                <a:srgbClr val="000000"/>
              </a:buClr>
              <a:buFont typeface="Times Roman"/>
              <a:defRPr b="1" sz="7200"/>
            </a:pPr>
            <a:r>
              <a:t>Reactions involved:</a:t>
            </a:r>
          </a:p>
          <a:p>
            <a:pPr lvl="1">
              <a:buClr>
                <a:srgbClr val="000000"/>
              </a:buClr>
              <a:buFont typeface="Times Roman"/>
            </a:pPr>
            <a:r>
              <a:rPr b="1"/>
              <a:t>CaO + H</a:t>
            </a:r>
            <a:r>
              <a:rPr b="1" baseline="-15851"/>
              <a:t>2</a:t>
            </a:r>
            <a:r>
              <a:rPr b="1"/>
              <a:t>O → Ca(OH)</a:t>
            </a:r>
            <a:r>
              <a:rPr b="1" baseline="-15851"/>
              <a:t>2</a:t>
            </a:r>
            <a:r>
              <a:rPr b="1"/>
              <a:t>, slaked lime</a:t>
            </a:r>
            <a:endParaRPr b="1"/>
          </a:p>
          <a:p>
            <a:pPr lvl="1">
              <a:buClr>
                <a:srgbClr val="000000"/>
              </a:buClr>
              <a:buFont typeface="Times Roman"/>
            </a:pPr>
            <a:r>
              <a:rPr b="1"/>
              <a:t>Ca(OH)</a:t>
            </a:r>
            <a:r>
              <a:rPr b="1" baseline="-15851"/>
              <a:t>2</a:t>
            </a:r>
            <a:r>
              <a:rPr b="1"/>
              <a:t>  +  CO</a:t>
            </a:r>
            <a:r>
              <a:rPr b="1" baseline="-15851"/>
              <a:t>2</a:t>
            </a:r>
            <a:r>
              <a:rPr b="1"/>
              <a:t>  → CaCO</a:t>
            </a:r>
            <a:r>
              <a:rPr b="1" baseline="-15851"/>
              <a:t>3</a:t>
            </a:r>
            <a:r>
              <a:rPr b="1"/>
              <a:t>  +  H</a:t>
            </a:r>
            <a:r>
              <a:rPr b="1" baseline="-15851"/>
              <a:t>2</a:t>
            </a:r>
            <a:r>
              <a:rPr b="1"/>
              <a:t>O</a:t>
            </a:r>
            <a:endParaRPr b="1"/>
          </a:p>
          <a:p>
            <a:pPr marL="766781" indent="-726141">
              <a:buClr>
                <a:srgbClr val="000000"/>
              </a:buClr>
              <a:buFont typeface="Times Roman"/>
            </a:pPr>
            <a:r>
              <a:rPr b="1" sz="7200"/>
              <a:t>Sand grains bound together by CaCO</a:t>
            </a:r>
            <a:r>
              <a:rPr b="1" baseline="-15500" sz="7200"/>
              <a:t>3</a:t>
            </a:r>
          </a:p>
        </p:txBody>
      </p:sp>
      <p:sp>
        <p:nvSpPr>
          <p:cNvPr id="19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99" name="Line"/>
          <p:cNvSpPr/>
          <p:nvPr/>
        </p:nvSpPr>
        <p:spPr>
          <a:xfrm>
            <a:off x="4259580" y="3200400"/>
            <a:ext cx="14790420" cy="3176"/>
          </a:xfrm>
          <a:prstGeom prst="line">
            <a:avLst/>
          </a:prstGeom>
          <a:ln w="508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7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alcium Minerals: CaCO3"/>
          <p:cNvSpPr txBox="1"/>
          <p:nvPr>
            <p:ph type="title"/>
          </p:nvPr>
        </p:nvSpPr>
        <p:spPr>
          <a:xfrm>
            <a:off x="4419600" y="1211580"/>
            <a:ext cx="15544801" cy="2286001"/>
          </a:xfrm>
          <a:prstGeom prst="rect">
            <a:avLst/>
          </a:prstGeom>
        </p:spPr>
        <p:txBody>
          <a:bodyPr/>
          <a:lstStyle/>
          <a:p>
            <a:pPr/>
            <a:r>
              <a: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Calcium Minerals: CaCO</a:t>
            </a:r>
            <a:r>
              <a:rPr b="1" baseline="-1572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</a:p>
        </p:txBody>
      </p:sp>
      <p:sp>
        <p:nvSpPr>
          <p:cNvPr id="202" name="Hard water contains dissolved Ca2+ and Mg2+…"/>
          <p:cNvSpPr txBox="1"/>
          <p:nvPr>
            <p:ph type="body" sz="half" idx="1"/>
          </p:nvPr>
        </p:nvSpPr>
        <p:spPr>
          <a:xfrm>
            <a:off x="3962400" y="3497579"/>
            <a:ext cx="15247621" cy="8458201"/>
          </a:xfrm>
          <a:prstGeom prst="rect">
            <a:avLst/>
          </a:prstGeom>
        </p:spPr>
        <p:txBody>
          <a:bodyPr/>
          <a:lstStyle/>
          <a:p>
            <a:pPr marL="767080" indent="-685800">
              <a:buClr>
                <a:srgbClr val="000000"/>
              </a:buClr>
              <a:buSzTx/>
              <a:buFont typeface="Times Roman"/>
              <a:buNone/>
            </a:pPr>
            <a:r>
              <a:rPr b="1" sz="7200"/>
              <a:t>Hard water contains dissolved Ca</a:t>
            </a:r>
            <a:r>
              <a:rPr b="1" baseline="31000" sz="7200"/>
              <a:t>2+</a:t>
            </a:r>
            <a:r>
              <a:rPr b="1" sz="7200"/>
              <a:t> and Mg</a:t>
            </a:r>
            <a:r>
              <a:rPr b="1" baseline="31000" sz="7200"/>
              <a:t>2+</a:t>
            </a:r>
            <a:r>
              <a:rPr b="1" sz="7200"/>
              <a:t> </a:t>
            </a:r>
            <a:endParaRPr b="1" sz="7200"/>
          </a:p>
          <a:p>
            <a:pPr marL="767080" indent="-685800">
              <a:buClr>
                <a:srgbClr val="000000"/>
              </a:buClr>
              <a:buSzTx/>
              <a:buFont typeface="Times Roman"/>
              <a:buNone/>
            </a:pPr>
            <a:r>
              <a:rPr b="1" sz="7200"/>
              <a:t>CaCO</a:t>
            </a:r>
            <a:r>
              <a:rPr b="1" baseline="-15500" sz="7200"/>
              <a:t>3</a:t>
            </a:r>
            <a:r>
              <a:rPr b="1" sz="7200"/>
              <a:t>   +  H</a:t>
            </a:r>
            <a:r>
              <a:rPr b="1" baseline="-15500" sz="7200"/>
              <a:t>2</a:t>
            </a:r>
            <a:r>
              <a:rPr b="1" sz="7200"/>
              <a:t>O + CO</a:t>
            </a:r>
            <a:r>
              <a:rPr b="1" baseline="-15500" sz="7200"/>
              <a:t>2</a:t>
            </a:r>
            <a:r>
              <a:rPr b="1" sz="7200"/>
              <a:t>  </a:t>
            </a:r>
            <a:br>
              <a:rPr sz="720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 b="1" sz="7200"/>
              <a:t>		⇌ Ca</a:t>
            </a:r>
            <a:r>
              <a:rPr b="1" baseline="31000" sz="7200"/>
              <a:t>2+</a:t>
            </a:r>
            <a:r>
              <a:rPr b="1" sz="7200"/>
              <a:t>  + 2 HCO</a:t>
            </a:r>
            <a:r>
              <a:rPr b="1" baseline="-15500" sz="7200"/>
              <a:t>3</a:t>
            </a:r>
            <a:r>
              <a:rPr b="1" baseline="31000" sz="7200"/>
              <a:t>-</a:t>
            </a:r>
            <a:endParaRPr b="1" baseline="31000" sz="7200"/>
          </a:p>
          <a:p>
            <a:pPr marL="767080" indent="-685800">
              <a:buClr>
                <a:srgbClr val="000000"/>
              </a:buClr>
              <a:buSzTx/>
              <a:buFont typeface="Times Roman"/>
              <a:buNone/>
            </a:pPr>
            <a:r>
              <a:rPr b="1" sz="7200"/>
              <a:t>If CO</a:t>
            </a:r>
            <a:r>
              <a:rPr b="1" baseline="-15500" sz="7200"/>
              <a:t>2</a:t>
            </a:r>
            <a:r>
              <a:rPr b="1" sz="7200"/>
              <a:t> is removed by boiling, CaCO</a:t>
            </a:r>
            <a:r>
              <a:rPr b="1" baseline="-15500" sz="7200"/>
              <a:t>3</a:t>
            </a:r>
            <a:r>
              <a:rPr b="1" sz="7200"/>
              <a:t> precipitates.</a:t>
            </a:r>
          </a:p>
        </p:txBody>
      </p:sp>
      <p:sp>
        <p:nvSpPr>
          <p:cNvPr id="20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04" name="Line"/>
          <p:cNvSpPr/>
          <p:nvPr/>
        </p:nvSpPr>
        <p:spPr>
          <a:xfrm>
            <a:off x="4259580" y="3360420"/>
            <a:ext cx="14790420" cy="3176"/>
          </a:xfrm>
          <a:prstGeom prst="line">
            <a:avLst/>
          </a:prstGeom>
          <a:ln w="508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HYDROGEN CHEMISTRY"/>
          <p:cNvSpPr txBox="1"/>
          <p:nvPr>
            <p:ph type="title"/>
          </p:nvPr>
        </p:nvSpPr>
        <p:spPr>
          <a:xfrm>
            <a:off x="4419600" y="0"/>
            <a:ext cx="15544801" cy="349758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HYDROGEN CHEMISTRY</a:t>
            </a:r>
          </a:p>
        </p:txBody>
      </p:sp>
      <p:sp>
        <p:nvSpPr>
          <p:cNvPr id="5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2" name="Hindenburg: A German dirigible filed with H2 gas.…"/>
          <p:cNvSpPr txBox="1"/>
          <p:nvPr/>
        </p:nvSpPr>
        <p:spPr>
          <a:xfrm>
            <a:off x="11855450" y="3168650"/>
            <a:ext cx="8622431" cy="6117845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ffectLst>
            <a:outerShdw sx="100000" sy="100000" kx="0" ky="0" algn="b" rotWithShape="0" blurRad="114300" dist="127000" dir="2700000">
              <a:srgbClr val="929292">
                <a:alpha val="7499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buClr>
                <a:srgbClr val="000000"/>
              </a:buClr>
              <a:buFont typeface="Times Roman"/>
            </a:pPr>
            <a:r>
              <a:rPr b="1" sz="5400"/>
              <a:t>Hindenburg: A German dirigible filed with H</a:t>
            </a:r>
            <a:r>
              <a:rPr b="1" baseline="-15851" sz="5400"/>
              <a:t>2</a:t>
            </a:r>
            <a:r>
              <a:rPr b="1" sz="5400"/>
              <a:t> gas.</a:t>
            </a:r>
            <a:endParaRPr b="1" sz="5400"/>
          </a:p>
          <a:p>
            <a:pPr>
              <a:buClr>
                <a:srgbClr val="000000"/>
              </a:buClr>
              <a:buFont typeface="Times Roman"/>
            </a:pPr>
            <a:r>
              <a:rPr b="1" sz="5400"/>
              <a:t>Hindenburg crashed in New Jersey after a trans-Atlantic flight in May, 1937.</a:t>
            </a:r>
            <a:endParaRPr b="1" sz="5400"/>
          </a:p>
          <a:p>
            <a:pPr>
              <a:buClr>
                <a:srgbClr val="000000"/>
              </a:buClr>
              <a:buFont typeface="Times Roman"/>
            </a:pPr>
            <a:r>
              <a:rPr b="1" sz="5400"/>
              <a:t>Of 62 people, about half escaped uninjured.</a:t>
            </a:r>
            <a:r>
              <a:rPr b="1"/>
              <a:t> </a:t>
            </a:r>
          </a:p>
        </p:txBody>
      </p:sp>
      <p:sp>
        <p:nvSpPr>
          <p:cNvPr id="53" name="Line"/>
          <p:cNvSpPr/>
          <p:nvPr/>
        </p:nvSpPr>
        <p:spPr>
          <a:xfrm>
            <a:off x="4579620" y="2583180"/>
            <a:ext cx="14790420" cy="3176"/>
          </a:xfrm>
          <a:prstGeom prst="line">
            <a:avLst/>
          </a:prstGeom>
          <a:ln w="50800">
            <a:solidFill>
              <a:srgbClr val="0433FF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54" name="Hindenburg explosion picture" descr="Hindenburg explosion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22420" y="3040380"/>
            <a:ext cx="7132320" cy="9144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63500" dir="2700000">
              <a:srgbClr val="92929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alcium Minerals: CaCO3"/>
          <p:cNvSpPr txBox="1"/>
          <p:nvPr>
            <p:ph type="title"/>
          </p:nvPr>
        </p:nvSpPr>
        <p:spPr>
          <a:xfrm>
            <a:off x="4259580" y="160020"/>
            <a:ext cx="15544801" cy="2743201"/>
          </a:xfrm>
          <a:prstGeom prst="rect">
            <a:avLst/>
          </a:prstGeom>
        </p:spPr>
        <p:txBody>
          <a:bodyPr/>
          <a:lstStyle/>
          <a:p>
            <a:pPr/>
            <a:r>
              <a: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Calcium Minerals: CaCO</a:t>
            </a:r>
            <a:r>
              <a:rPr b="1" baseline="-1572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</a:p>
        </p:txBody>
      </p:sp>
      <p:sp>
        <p:nvSpPr>
          <p:cNvPr id="207" name="CaCO3 dissolved in presence of CO2"/>
          <p:cNvSpPr txBox="1"/>
          <p:nvPr>
            <p:ph type="body" sz="half" idx="1"/>
          </p:nvPr>
        </p:nvSpPr>
        <p:spPr>
          <a:xfrm>
            <a:off x="3962400" y="2903220"/>
            <a:ext cx="15247621" cy="4640580"/>
          </a:xfrm>
          <a:prstGeom prst="rect">
            <a:avLst/>
          </a:prstGeom>
        </p:spPr>
        <p:txBody>
          <a:bodyPr/>
          <a:lstStyle/>
          <a:p>
            <a:pPr marL="767080" indent="-685800" algn="ctr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CaCO</a:t>
            </a:r>
            <a:r>
              <a:rPr b="1" baseline="-16133"/>
              <a:t>3</a:t>
            </a:r>
            <a:r>
              <a:rPr b="1"/>
              <a:t> dissolved in presence of CO</a:t>
            </a:r>
            <a:r>
              <a:rPr b="1" baseline="-16133"/>
              <a:t>2</a:t>
            </a:r>
          </a:p>
        </p:txBody>
      </p:sp>
      <p:sp>
        <p:nvSpPr>
          <p:cNvPr id="20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09" name="Line"/>
          <p:cNvSpPr/>
          <p:nvPr/>
        </p:nvSpPr>
        <p:spPr>
          <a:xfrm>
            <a:off x="4259580" y="2446020"/>
            <a:ext cx="14790420" cy="3176"/>
          </a:xfrm>
          <a:prstGeom prst="line">
            <a:avLst/>
          </a:prstGeom>
          <a:ln w="508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10" name="CaCO3 picture" descr="CaCO3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8020" y="4124325"/>
            <a:ext cx="17843501" cy="79152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Removing Ca2+ an Mg2+ by Ion Exchange"/>
          <p:cNvSpPr txBox="1"/>
          <p:nvPr>
            <p:ph type="title"/>
          </p:nvPr>
        </p:nvSpPr>
        <p:spPr>
          <a:xfrm>
            <a:off x="4259580" y="0"/>
            <a:ext cx="15544801" cy="2583181"/>
          </a:xfrm>
          <a:prstGeom prst="rect">
            <a:avLst/>
          </a:prstGeom>
        </p:spPr>
        <p:txBody>
          <a:bodyPr/>
          <a:lstStyle/>
          <a:p>
            <a:pPr/>
            <a:r>
              <a:rPr b="1" sz="60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Removing Ca</a:t>
            </a:r>
            <a:r>
              <a:rPr b="1" baseline="30933" sz="60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2+</a:t>
            </a:r>
            <a:r>
              <a:rPr b="1" sz="60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 an Mg</a:t>
            </a:r>
            <a:r>
              <a:rPr b="1" baseline="30933" sz="60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2+</a:t>
            </a:r>
            <a:r>
              <a:rPr b="1" sz="60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 by Ion Exchange</a:t>
            </a:r>
          </a:p>
        </p:txBody>
      </p:sp>
      <p:sp>
        <p:nvSpPr>
          <p:cNvPr id="21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14" name="ion exchange with Mg and Ca picture" descr="ion exchange with Mg and Ca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8020" y="1828800"/>
            <a:ext cx="18127980" cy="11388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chlorophyll picture" descr="chlorophyll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9620" y="273050"/>
            <a:ext cx="14630401" cy="12642851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Chlorophyll, a molecule with Mg2+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b="1" sz="7200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Chlorophyll, a molecule with Mg</a:t>
            </a:r>
            <a:r>
              <a:rPr b="1" baseline="31000" sz="7200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2+</a:t>
            </a:r>
          </a:p>
        </p:txBody>
      </p:sp>
      <p:sp>
        <p:nvSpPr>
          <p:cNvPr id="21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roup 3A Chemistry"/>
          <p:cNvSpPr txBox="1"/>
          <p:nvPr>
            <p:ph type="title"/>
          </p:nvPr>
        </p:nvSpPr>
        <p:spPr>
          <a:xfrm>
            <a:off x="4419600" y="160020"/>
            <a:ext cx="15544801" cy="32004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Group 3A Chemistry</a:t>
            </a:r>
          </a:p>
        </p:txBody>
      </p:sp>
      <p:sp>
        <p:nvSpPr>
          <p:cNvPr id="221" name="Line"/>
          <p:cNvSpPr/>
          <p:nvPr/>
        </p:nvSpPr>
        <p:spPr>
          <a:xfrm>
            <a:off x="4876800" y="2583180"/>
            <a:ext cx="14630400" cy="3176"/>
          </a:xfrm>
          <a:prstGeom prst="line">
            <a:avLst/>
          </a:prstGeom>
          <a:ln w="635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2" name="Boron, aluminum, gallium, indium, thallium"/>
          <p:cNvSpPr txBox="1"/>
          <p:nvPr>
            <p:ph type="body" sz="half" idx="1"/>
          </p:nvPr>
        </p:nvSpPr>
        <p:spPr>
          <a:xfrm>
            <a:off x="3962400" y="3360420"/>
            <a:ext cx="16299181" cy="4800601"/>
          </a:xfrm>
          <a:prstGeom prst="rect">
            <a:avLst/>
          </a:prstGeom>
        </p:spPr>
        <p:txBody>
          <a:bodyPr/>
          <a:lstStyle>
            <a:lvl1pPr marL="767080" indent="-685800">
              <a:buClr>
                <a:srgbClr val="000000"/>
              </a:buClr>
              <a:buSzTx/>
              <a:buFont typeface="Times Roman"/>
              <a:buNone/>
              <a:defRPr b="1"/>
            </a:lvl1pPr>
          </a:lstStyle>
          <a:p>
            <a:pPr/>
            <a:r>
              <a:t>Boron, aluminum, gallium, indium, thallium</a:t>
            </a:r>
          </a:p>
        </p:txBody>
      </p:sp>
      <p:sp>
        <p:nvSpPr>
          <p:cNvPr id="22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24" name="borax wagon picture" descr="borax wagon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02380" y="4572000"/>
            <a:ext cx="12367261" cy="6629400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pic>
        <p:nvPicPr>
          <p:cNvPr id="225" name="borax sample picture" descr="borax sample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63600" y="7932419"/>
            <a:ext cx="7086600" cy="516636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sp>
        <p:nvSpPr>
          <p:cNvPr id="226" name="“20 mule team borax” wagon in Death Valley and a borax sample"/>
          <p:cNvSpPr txBox="1"/>
          <p:nvPr/>
        </p:nvSpPr>
        <p:spPr>
          <a:xfrm>
            <a:off x="3778250" y="11398250"/>
            <a:ext cx="9646921" cy="1668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buClr>
                <a:srgbClr val="000000"/>
              </a:buClr>
              <a:buFont typeface="Times Roman"/>
              <a:defRPr b="1"/>
            </a:lvl1pPr>
          </a:lstStyle>
          <a:p>
            <a:pPr/>
            <a:r>
              <a:t>“20 mule team borax” wagon in Death Valley and a borax sample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ems &amp; Minerals"/>
          <p:cNvSpPr txBox="1"/>
          <p:nvPr>
            <p:ph type="title"/>
          </p:nvPr>
        </p:nvSpPr>
        <p:spPr>
          <a:xfrm>
            <a:off x="4419600" y="0"/>
            <a:ext cx="15544801" cy="304038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Gems &amp; Minerals</a:t>
            </a:r>
          </a:p>
        </p:txBody>
      </p:sp>
      <p:sp>
        <p:nvSpPr>
          <p:cNvPr id="229" name="Sapphire: Al2O3 with Fe3+ or Ti3+ impurity gives blue whereas V3+ gives violet.…"/>
          <p:cNvSpPr txBox="1"/>
          <p:nvPr>
            <p:ph type="body" sz="half" idx="1"/>
          </p:nvPr>
        </p:nvSpPr>
        <p:spPr>
          <a:xfrm>
            <a:off x="3802380" y="3200400"/>
            <a:ext cx="7772401" cy="10515600"/>
          </a:xfrm>
          <a:prstGeom prst="rect">
            <a:avLst/>
          </a:prstGeom>
        </p:spPr>
        <p:txBody>
          <a:bodyPr/>
          <a:lstStyle/>
          <a:p>
            <a:pPr marL="767080" indent="-685800">
              <a:buClr>
                <a:srgbClr val="0080FF"/>
              </a:buClr>
              <a:buSzTx/>
              <a:buFont typeface="Times Roman"/>
              <a:buNone/>
            </a:pPr>
            <a:r>
              <a:rPr b="1">
                <a:solidFill>
                  <a:srgbClr val="0080FF"/>
                </a:solidFill>
                <a:uFill>
                  <a:solidFill>
                    <a:srgbClr val="0080FF"/>
                  </a:solidFill>
                </a:uFill>
              </a:rPr>
              <a:t>Sapphire:</a:t>
            </a:r>
            <a:r>
              <a:rPr b="1"/>
              <a:t> Al</a:t>
            </a:r>
            <a:r>
              <a:rPr b="1" baseline="-16133"/>
              <a:t>2</a:t>
            </a:r>
            <a:r>
              <a:rPr b="1"/>
              <a:t>O</a:t>
            </a:r>
            <a:r>
              <a:rPr b="1" baseline="-16133"/>
              <a:t>3</a:t>
            </a:r>
            <a:r>
              <a:rPr b="1"/>
              <a:t> with Fe</a:t>
            </a:r>
            <a:r>
              <a:rPr b="1" baseline="30933"/>
              <a:t>3+</a:t>
            </a:r>
            <a:r>
              <a:rPr b="1"/>
              <a:t> or Ti</a:t>
            </a:r>
            <a:r>
              <a:rPr b="1" baseline="30933"/>
              <a:t>3+</a:t>
            </a:r>
            <a:r>
              <a:rPr b="1"/>
              <a:t> impurity gives blue whereas V</a:t>
            </a:r>
            <a:r>
              <a:rPr b="1" baseline="30933"/>
              <a:t>3+</a:t>
            </a:r>
            <a:r>
              <a:rPr b="1"/>
              <a:t> gives violet.</a:t>
            </a:r>
            <a:endParaRPr b="1"/>
          </a:p>
          <a:p>
            <a:pPr marL="767080" indent="-685800">
              <a:buClr>
                <a:srgbClr val="FF2600"/>
              </a:buClr>
              <a:buSzTx/>
              <a:buFont typeface="Times Roman"/>
              <a:buNone/>
            </a:pPr>
            <a:r>
              <a: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Ruby:</a:t>
            </a:r>
            <a:r>
              <a:rPr b="1"/>
              <a:t> Al</a:t>
            </a:r>
            <a:r>
              <a:rPr b="1" baseline="-16133"/>
              <a:t>2</a:t>
            </a:r>
            <a:r>
              <a:rPr b="1"/>
              <a:t>O</a:t>
            </a:r>
            <a:r>
              <a:rPr b="1" baseline="-16133"/>
              <a:t>3</a:t>
            </a:r>
            <a:r>
              <a:rPr b="1"/>
              <a:t> with Cr</a:t>
            </a:r>
            <a:r>
              <a:rPr b="1" baseline="30933"/>
              <a:t>3+</a:t>
            </a:r>
            <a:r>
              <a:rPr b="1"/>
              <a:t> impurity</a:t>
            </a:r>
          </a:p>
        </p:txBody>
      </p:sp>
      <p:sp>
        <p:nvSpPr>
          <p:cNvPr id="23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31" name="Line"/>
          <p:cNvSpPr/>
          <p:nvPr/>
        </p:nvSpPr>
        <p:spPr>
          <a:xfrm>
            <a:off x="4876800" y="2583180"/>
            <a:ext cx="14630400" cy="3176"/>
          </a:xfrm>
          <a:prstGeom prst="line">
            <a:avLst/>
          </a:prstGeom>
          <a:ln w="635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32" name="3 gems picture" descr="3 gem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46380" y="3200400"/>
            <a:ext cx="6606541" cy="93497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roup 3A—General Aspects"/>
          <p:cNvSpPr txBox="1"/>
          <p:nvPr>
            <p:ph type="title"/>
          </p:nvPr>
        </p:nvSpPr>
        <p:spPr>
          <a:xfrm>
            <a:off x="4419600" y="297180"/>
            <a:ext cx="15544801" cy="27432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Group 3A—General Aspects</a:t>
            </a:r>
          </a:p>
        </p:txBody>
      </p:sp>
      <p:sp>
        <p:nvSpPr>
          <p:cNvPr id="235" name="All have ns2np1…"/>
          <p:cNvSpPr txBox="1"/>
          <p:nvPr>
            <p:ph type="body" idx="1"/>
          </p:nvPr>
        </p:nvSpPr>
        <p:spPr>
          <a:xfrm>
            <a:off x="4419600" y="3040380"/>
            <a:ext cx="15544801" cy="10675620"/>
          </a:xfrm>
          <a:prstGeom prst="rect">
            <a:avLst/>
          </a:prstGeom>
        </p:spPr>
        <p:txBody>
          <a:bodyPr/>
          <a:lstStyle/>
          <a:p>
            <a:pPr marL="767080" indent="-685800">
              <a:lnSpc>
                <a:spcPct val="9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 sz="5400"/>
              <a:t>All have ns</a:t>
            </a:r>
            <a:r>
              <a:rPr b="1" baseline="30962" sz="5400"/>
              <a:t>2</a:t>
            </a:r>
            <a:r>
              <a:rPr b="1" sz="5400"/>
              <a:t>np</a:t>
            </a:r>
            <a:r>
              <a:rPr b="1" baseline="30962" sz="5400"/>
              <a:t>1</a:t>
            </a:r>
            <a:endParaRPr b="1" baseline="30962" sz="5400"/>
          </a:p>
          <a:p>
            <a:pPr marL="767080" indent="-685800">
              <a:lnSpc>
                <a:spcPct val="90000"/>
              </a:lnSpc>
              <a:buClr>
                <a:srgbClr val="000000"/>
              </a:buClr>
              <a:buSzTx/>
              <a:buFont typeface="Times Roman"/>
              <a:buNone/>
              <a:defRPr b="1" sz="5400"/>
            </a:pPr>
            <a:r>
              <a:t>Maximum oxidation number is +3</a:t>
            </a:r>
          </a:p>
          <a:p>
            <a:pPr lvl="1" marL="1567180" indent="-571499">
              <a:lnSpc>
                <a:spcPct val="9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 sz="4600"/>
              <a:t>But Tl</a:t>
            </a:r>
            <a:r>
              <a:rPr b="1" baseline="30956" sz="4600"/>
              <a:t>+</a:t>
            </a:r>
            <a:r>
              <a:rPr b="1" sz="4600"/>
              <a:t> exists and is poisonous</a:t>
            </a:r>
            <a:endParaRPr b="1" sz="4600"/>
          </a:p>
          <a:p>
            <a:pPr marL="767080" indent="-685800">
              <a:lnSpc>
                <a:spcPct val="90000"/>
              </a:lnSpc>
              <a:buClr>
                <a:srgbClr val="000000"/>
              </a:buClr>
              <a:buSzTx/>
              <a:buFont typeface="Times Roman"/>
              <a:buNone/>
              <a:defRPr b="1" sz="5400"/>
            </a:pPr>
            <a:r>
              <a:t>All are metals except B</a:t>
            </a:r>
          </a:p>
          <a:p>
            <a:pPr marL="767080" indent="-685800">
              <a:lnSpc>
                <a:spcPct val="90000"/>
              </a:lnSpc>
              <a:buClr>
                <a:srgbClr val="000000"/>
              </a:buClr>
              <a:buSzTx/>
              <a:buFont typeface="Times Roman"/>
              <a:buNone/>
              <a:defRPr b="1" sz="5400"/>
            </a:pPr>
            <a:r>
              <a:t>Abundances vary greatly</a:t>
            </a:r>
          </a:p>
          <a:p>
            <a:pPr lvl="1" marL="1567180" indent="-571499">
              <a:lnSpc>
                <a:spcPct val="90000"/>
              </a:lnSpc>
              <a:buClr>
                <a:srgbClr val="000000"/>
              </a:buClr>
              <a:buSzTx/>
              <a:buFont typeface="Times Roman"/>
              <a:buNone/>
              <a:defRPr b="1" sz="4600"/>
            </a:pPr>
            <a:r>
              <a:t>B			10 ppm</a:t>
            </a:r>
          </a:p>
          <a:p>
            <a:pPr lvl="1" marL="1567180" indent="-571499">
              <a:lnSpc>
                <a:spcPct val="90000"/>
              </a:lnSpc>
              <a:buClr>
                <a:srgbClr val="000000"/>
              </a:buClr>
              <a:buSzTx/>
              <a:buFont typeface="Times Roman"/>
              <a:buNone/>
              <a:defRPr b="1" sz="4600"/>
            </a:pPr>
            <a:r>
              <a:t>Al		82,000 ppm</a:t>
            </a:r>
          </a:p>
          <a:p>
            <a:pPr lvl="1" marL="1567180" indent="-571499">
              <a:lnSpc>
                <a:spcPct val="90000"/>
              </a:lnSpc>
              <a:buClr>
                <a:srgbClr val="000000"/>
              </a:buClr>
              <a:buSzTx/>
              <a:buFont typeface="Times Roman"/>
              <a:buNone/>
              <a:defRPr b="1" sz="4600"/>
            </a:pPr>
            <a:r>
              <a:t>Ga		18 ppm</a:t>
            </a:r>
          </a:p>
          <a:p>
            <a:pPr lvl="1" marL="1567180" indent="-571499">
              <a:lnSpc>
                <a:spcPct val="90000"/>
              </a:lnSpc>
              <a:buClr>
                <a:srgbClr val="000000"/>
              </a:buClr>
              <a:buSzTx/>
              <a:buFont typeface="Times Roman"/>
              <a:buNone/>
              <a:defRPr b="1" sz="4600"/>
            </a:pPr>
            <a:r>
              <a:t>In/Tl	&lt; 1</a:t>
            </a:r>
          </a:p>
        </p:txBody>
      </p:sp>
      <p:sp>
        <p:nvSpPr>
          <p:cNvPr id="23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37" name="Line"/>
          <p:cNvSpPr/>
          <p:nvPr/>
        </p:nvSpPr>
        <p:spPr>
          <a:xfrm>
            <a:off x="4876800" y="2583180"/>
            <a:ext cx="14630400" cy="3176"/>
          </a:xfrm>
          <a:prstGeom prst="line">
            <a:avLst/>
          </a:prstGeom>
          <a:ln w="635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38" name="melting Ga picture" descr="melting Ga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78000" y="5326379"/>
            <a:ext cx="6332220" cy="7818121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Gallium"/>
          <p:cNvSpPr txBox="1"/>
          <p:nvPr/>
        </p:nvSpPr>
        <p:spPr>
          <a:xfrm>
            <a:off x="15095219" y="5486400"/>
            <a:ext cx="2367571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FFFFFF"/>
              </a:buClr>
              <a:buFont typeface="Times Roman"/>
              <a:defRPr b="1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Gallium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6" dur="500"/>
                                        <p:tgtEl>
                                          <p:spTgt spid="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500"/>
                                        <p:tgtEl>
                                          <p:spTgt spid="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4" dur="500"/>
                                        <p:tgtEl>
                                          <p:spTgt spid="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8" dur="500"/>
                                        <p:tgtEl>
                                          <p:spTgt spid="2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5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roup 3A—General Aspects"/>
          <p:cNvSpPr txBox="1"/>
          <p:nvPr>
            <p:ph type="title"/>
          </p:nvPr>
        </p:nvSpPr>
        <p:spPr>
          <a:xfrm>
            <a:off x="4419600" y="0"/>
            <a:ext cx="15544801" cy="304038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Group 3A—General Aspects</a:t>
            </a:r>
          </a:p>
        </p:txBody>
      </p:sp>
      <p:sp>
        <p:nvSpPr>
          <p:cNvPr id="242" name="Diagonal relation…"/>
          <p:cNvSpPr txBox="1"/>
          <p:nvPr>
            <p:ph type="body" sz="quarter" idx="1"/>
          </p:nvPr>
        </p:nvSpPr>
        <p:spPr>
          <a:xfrm>
            <a:off x="7780020" y="3040380"/>
            <a:ext cx="7772401" cy="7246620"/>
          </a:xfrm>
          <a:prstGeom prst="rect">
            <a:avLst/>
          </a:prstGeom>
        </p:spPr>
        <p:txBody>
          <a:bodyPr/>
          <a:lstStyle/>
          <a:p>
            <a:pPr marL="767080" indent="-685800">
              <a:buClr>
                <a:srgbClr val="000000"/>
              </a:buClr>
              <a:buSzTx/>
              <a:buFont typeface="Times Roman"/>
              <a:buNone/>
              <a:defRPr b="1"/>
            </a:pPr>
            <a:r>
              <a:t>Diagonal relation</a:t>
            </a:r>
          </a:p>
          <a:p>
            <a:pPr marL="767080" indent="-685800">
              <a:buClr>
                <a:srgbClr val="008F00"/>
              </a:buClr>
              <a:buSzTx/>
              <a:buFont typeface="Times Roman"/>
              <a:buNone/>
              <a:defRPr b="1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</a:defRPr>
            </a:pPr>
            <a:r>
              <a:t>Li	Be	B</a:t>
            </a:r>
          </a:p>
          <a:p>
            <a:pPr lvl="1" marL="1567180" indent="-571499">
              <a:buClr>
                <a:srgbClr val="008F00"/>
              </a:buClr>
              <a:buSzTx/>
              <a:buFont typeface="Times Roman"/>
              <a:buNone/>
              <a:defRPr b="1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</a:defRPr>
            </a:pPr>
            <a:r>
              <a:t>Mg	Al	Si</a:t>
            </a:r>
          </a:p>
        </p:txBody>
      </p:sp>
      <p:sp>
        <p:nvSpPr>
          <p:cNvPr id="24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44" name="Line"/>
          <p:cNvSpPr/>
          <p:nvPr/>
        </p:nvSpPr>
        <p:spPr>
          <a:xfrm>
            <a:off x="8831580" y="5189220"/>
            <a:ext cx="457201" cy="29718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5" name="Line"/>
          <p:cNvSpPr/>
          <p:nvPr/>
        </p:nvSpPr>
        <p:spPr>
          <a:xfrm>
            <a:off x="10820400" y="5189220"/>
            <a:ext cx="754380" cy="45720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6" name="Line"/>
          <p:cNvSpPr/>
          <p:nvPr/>
        </p:nvSpPr>
        <p:spPr>
          <a:xfrm>
            <a:off x="12489180" y="5029200"/>
            <a:ext cx="754381" cy="617220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7" name="Al and Be are similar in that both form amphoteric hydroxides and inert oxides.…"/>
          <p:cNvSpPr txBox="1"/>
          <p:nvPr/>
        </p:nvSpPr>
        <p:spPr>
          <a:xfrm>
            <a:off x="4259580" y="6697980"/>
            <a:ext cx="14630401" cy="551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120000"/>
              </a:lnSpc>
              <a:buClr>
                <a:srgbClr val="000000"/>
              </a:buClr>
              <a:buFont typeface="Times Roman"/>
            </a:pPr>
            <a:r>
              <a:rPr b="1" sz="5400"/>
              <a:t>Al and Be are similar in that both form amphoteric hydroxides and inert oxides.</a:t>
            </a:r>
            <a:endParaRPr b="1" sz="5400"/>
          </a:p>
          <a:p>
            <a:pPr>
              <a:lnSpc>
                <a:spcPct val="120000"/>
              </a:lnSpc>
              <a:buClr>
                <a:srgbClr val="000000"/>
              </a:buClr>
              <a:buFont typeface="Times Roman"/>
            </a:pPr>
            <a:r>
              <a:rPr b="1" sz="5400"/>
              <a:t>B and Si form acidic hydroxides [B(OH)</a:t>
            </a:r>
            <a:r>
              <a:rPr b="1" baseline="-15851" sz="5400"/>
              <a:t>3</a:t>
            </a:r>
            <a:r>
              <a:rPr b="1" sz="5400"/>
              <a:t> and Si(OH)</a:t>
            </a:r>
            <a:r>
              <a:rPr b="1" baseline="-15851" sz="5400"/>
              <a:t>4</a:t>
            </a:r>
            <a:r>
              <a:rPr b="1" sz="5400"/>
              <a:t>] and both form volatile hydrides (B</a:t>
            </a:r>
            <a:r>
              <a:rPr b="1" baseline="-15851" sz="5400"/>
              <a:t>2</a:t>
            </a:r>
            <a:r>
              <a:rPr b="1" sz="5400"/>
              <a:t>H</a:t>
            </a:r>
            <a:r>
              <a:rPr b="1" baseline="-15851" sz="5400"/>
              <a:t>6</a:t>
            </a:r>
            <a:r>
              <a:rPr b="1" sz="5400"/>
              <a:t> and SiH</a:t>
            </a:r>
            <a:r>
              <a:rPr b="1" baseline="-15851" sz="5400"/>
              <a:t>4</a:t>
            </a:r>
            <a:r>
              <a:rPr b="1" sz="5400"/>
              <a:t>)</a:t>
            </a:r>
          </a:p>
        </p:txBody>
      </p:sp>
      <p:sp>
        <p:nvSpPr>
          <p:cNvPr id="248" name="Line"/>
          <p:cNvSpPr/>
          <p:nvPr/>
        </p:nvSpPr>
        <p:spPr>
          <a:xfrm>
            <a:off x="4876800" y="2446020"/>
            <a:ext cx="14630400" cy="3176"/>
          </a:xfrm>
          <a:prstGeom prst="line">
            <a:avLst/>
          </a:prstGeom>
          <a:ln w="635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9" dur="500"/>
                                        <p:tgtEl>
                                          <p:spTgt spid="2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Class="entr" nodeType="withEffect" presetSubtype="0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500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500"/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4" grpId="2"/>
      <p:bldP build="p" bldLvl="1" animBg="1" rev="0" advAuto="0" spid="242" grpId="1"/>
      <p:bldP build="whole" bldLvl="1" animBg="1" rev="0" advAuto="0" spid="245" grpId="3"/>
      <p:bldP build="p" bldLvl="5" animBg="1" rev="0" advAuto="0" spid="247" grpId="5"/>
      <p:bldP build="whole" bldLvl="1" animBg="1" rev="0" advAuto="0" spid="246" grpId="4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ources of the Elements"/>
          <p:cNvSpPr txBox="1"/>
          <p:nvPr>
            <p:ph type="title"/>
          </p:nvPr>
        </p:nvSpPr>
        <p:spPr>
          <a:xfrm>
            <a:off x="4419600" y="0"/>
            <a:ext cx="15544801" cy="304038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Sources of the Elements</a:t>
            </a:r>
          </a:p>
        </p:txBody>
      </p:sp>
      <p:sp>
        <p:nvSpPr>
          <p:cNvPr id="251" name="Boron—borax, Na2B4O7•10H2O…"/>
          <p:cNvSpPr txBox="1"/>
          <p:nvPr>
            <p:ph type="body" sz="half" idx="1"/>
          </p:nvPr>
        </p:nvSpPr>
        <p:spPr>
          <a:xfrm>
            <a:off x="4419600" y="8686800"/>
            <a:ext cx="15544801" cy="5029200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Boron—borax, Na</a:t>
            </a:r>
            <a:r>
              <a:rPr b="1" baseline="-16133"/>
              <a:t>2</a:t>
            </a:r>
            <a:r>
              <a:rPr b="1"/>
              <a:t>B</a:t>
            </a:r>
            <a:r>
              <a:rPr b="1" baseline="-16133"/>
              <a:t>4</a:t>
            </a:r>
            <a:r>
              <a:rPr b="1"/>
              <a:t>O</a:t>
            </a:r>
            <a:r>
              <a:rPr b="1" baseline="-16133"/>
              <a:t>7</a:t>
            </a:r>
            <a:r>
              <a:rPr b="1"/>
              <a:t>•10H</a:t>
            </a:r>
            <a:r>
              <a:rPr b="1" baseline="-16133"/>
              <a:t>2</a:t>
            </a:r>
            <a:r>
              <a:rPr b="1"/>
              <a:t>O</a:t>
            </a:r>
            <a:endParaRPr b="1"/>
          </a:p>
          <a:p>
            <a:pPr marL="0" indent="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Has been used for centuries to braze metals (and mummify the dead).</a:t>
            </a:r>
            <a:endParaRPr b="1"/>
          </a:p>
          <a:p>
            <a:pPr marL="0" indent="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Production of ca. 2.6 x 10</a:t>
            </a:r>
            <a:r>
              <a:rPr b="1" baseline="30933"/>
              <a:t>6</a:t>
            </a:r>
            <a:r>
              <a:rPr b="1"/>
              <a:t> tons annually</a:t>
            </a:r>
          </a:p>
        </p:txBody>
      </p:sp>
      <p:sp>
        <p:nvSpPr>
          <p:cNvPr id="25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53" name="Line"/>
          <p:cNvSpPr/>
          <p:nvPr/>
        </p:nvSpPr>
        <p:spPr>
          <a:xfrm>
            <a:off x="4876800" y="2583180"/>
            <a:ext cx="14630400" cy="3176"/>
          </a:xfrm>
          <a:prstGeom prst="line">
            <a:avLst/>
          </a:prstGeom>
          <a:ln w="635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54" name="borax picture" descr="borax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31980" y="2903220"/>
            <a:ext cx="7086601" cy="5166360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pic>
        <p:nvPicPr>
          <p:cNvPr id="255" name="boron picture" descr="boron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9620" y="2743200"/>
            <a:ext cx="5783580" cy="5572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51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Boron Recovery"/>
          <p:cNvSpPr txBox="1"/>
          <p:nvPr>
            <p:ph type="title"/>
          </p:nvPr>
        </p:nvSpPr>
        <p:spPr>
          <a:xfrm>
            <a:off x="4419600" y="0"/>
            <a:ext cx="15544801" cy="304038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Boron Recovery</a:t>
            </a:r>
          </a:p>
        </p:txBody>
      </p:sp>
      <p:sp>
        <p:nvSpPr>
          <p:cNvPr id="258" name="B2O3 + 3 Mg  → 2 B + 3 MgO…"/>
          <p:cNvSpPr txBox="1"/>
          <p:nvPr>
            <p:ph type="body" idx="1"/>
          </p:nvPr>
        </p:nvSpPr>
        <p:spPr>
          <a:xfrm>
            <a:off x="4419600" y="3040380"/>
            <a:ext cx="14790421" cy="921258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buClr>
                <a:srgbClr val="000000"/>
              </a:buClr>
              <a:buFont typeface="Times Roman"/>
            </a:pPr>
            <a:r>
              <a:rPr b="1"/>
              <a:t>B</a:t>
            </a:r>
            <a:r>
              <a:rPr b="1" baseline="-16133"/>
              <a:t>2</a:t>
            </a:r>
            <a:r>
              <a:rPr b="1"/>
              <a:t>O</a:t>
            </a:r>
            <a:r>
              <a:rPr b="1" baseline="-16133"/>
              <a:t>3</a:t>
            </a:r>
            <a:r>
              <a:rPr b="1"/>
              <a:t> + 3 Mg  → 2 B + 3 MgO</a:t>
            </a:r>
            <a:endParaRPr b="1"/>
          </a:p>
          <a:p>
            <a:pPr lvl="1">
              <a:lnSpc>
                <a:spcPct val="150000"/>
              </a:lnSpc>
              <a:buClr>
                <a:srgbClr val="000000"/>
              </a:buClr>
              <a:buFont typeface="Times Roman"/>
              <a:defRPr b="1"/>
            </a:pPr>
            <a:r>
              <a:t>Impure B produced this way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Times Roman"/>
            </a:pPr>
            <a:r>
              <a:rPr b="1"/>
              <a:t>2 BBr</a:t>
            </a:r>
            <a:r>
              <a:rPr b="1" baseline="-16133"/>
              <a:t>3</a:t>
            </a:r>
            <a:r>
              <a:rPr b="1"/>
              <a:t> + 3 H</a:t>
            </a:r>
            <a:r>
              <a:rPr b="1" baseline="-16133"/>
              <a:t>2</a:t>
            </a:r>
            <a:r>
              <a:rPr b="1"/>
              <a:t> → 2 B + 6 HBr</a:t>
            </a:r>
            <a:endParaRPr b="1"/>
          </a:p>
          <a:p>
            <a:pPr lvl="1">
              <a:lnSpc>
                <a:spcPct val="150000"/>
              </a:lnSpc>
              <a:buClr>
                <a:srgbClr val="000000"/>
              </a:buClr>
              <a:buFont typeface="Times Roman"/>
            </a:pPr>
            <a:r>
              <a:rPr b="1"/>
              <a:t>BBr</a:t>
            </a:r>
            <a:r>
              <a:rPr b="1" baseline="-15851"/>
              <a:t>3</a:t>
            </a:r>
            <a:r>
              <a:rPr b="1"/>
              <a:t> vapor + H</a:t>
            </a:r>
            <a:r>
              <a:rPr b="1" baseline="-15851"/>
              <a:t>2</a:t>
            </a:r>
            <a:r>
              <a:rPr b="1"/>
              <a:t> over hot Ta wire gives B whiskers.</a:t>
            </a:r>
          </a:p>
        </p:txBody>
      </p:sp>
      <p:sp>
        <p:nvSpPr>
          <p:cNvPr id="25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60" name="Line"/>
          <p:cNvSpPr/>
          <p:nvPr/>
        </p:nvSpPr>
        <p:spPr>
          <a:xfrm>
            <a:off x="4876800" y="2583180"/>
            <a:ext cx="14630400" cy="3176"/>
          </a:xfrm>
          <a:prstGeom prst="line">
            <a:avLst/>
          </a:prstGeom>
          <a:ln w="63500">
            <a:solidFill>
              <a:srgbClr val="008F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58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Elemental Boron"/>
          <p:cNvSpPr txBox="1"/>
          <p:nvPr>
            <p:ph type="title"/>
          </p:nvPr>
        </p:nvSpPr>
        <p:spPr>
          <a:xfrm>
            <a:off x="4419600" y="617220"/>
            <a:ext cx="15544801" cy="244602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Elemental Boron</a:t>
            </a:r>
          </a:p>
        </p:txBody>
      </p:sp>
      <p:sp>
        <p:nvSpPr>
          <p:cNvPr id="263" name="Pure boron consists of interconnected icosahedra"/>
          <p:cNvSpPr txBox="1"/>
          <p:nvPr>
            <p:ph type="body" sz="half" idx="1"/>
          </p:nvPr>
        </p:nvSpPr>
        <p:spPr>
          <a:xfrm>
            <a:off x="4716780" y="3040380"/>
            <a:ext cx="14630401" cy="5875020"/>
          </a:xfrm>
          <a:prstGeom prst="rect">
            <a:avLst/>
          </a:prstGeom>
        </p:spPr>
        <p:txBody>
          <a:bodyPr/>
          <a:lstStyle>
            <a:lvl1pPr marL="767080" indent="-685800" algn="ctr">
              <a:buClr>
                <a:srgbClr val="000000"/>
              </a:buClr>
              <a:buSzTx/>
              <a:buFont typeface="Times Roman"/>
              <a:buNone/>
              <a:defRPr b="1"/>
            </a:lvl1pPr>
          </a:lstStyle>
          <a:p>
            <a:pPr/>
            <a:r>
              <a:t>Pure boron consists of interconnected icosahedra</a:t>
            </a:r>
          </a:p>
        </p:txBody>
      </p:sp>
      <p:sp>
        <p:nvSpPr>
          <p:cNvPr id="26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65" name="Line"/>
          <p:cNvSpPr/>
          <p:nvPr/>
        </p:nvSpPr>
        <p:spPr>
          <a:xfrm>
            <a:off x="4876800" y="2583180"/>
            <a:ext cx="14630400" cy="3176"/>
          </a:xfrm>
          <a:prstGeom prst="line">
            <a:avLst/>
          </a:prstGeom>
          <a:ln w="63500">
            <a:solidFill>
              <a:srgbClr val="008F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66" name="boron picture" descr="boron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05800" y="5280660"/>
            <a:ext cx="7475219" cy="81381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88900" dir="2700000">
              <a:srgbClr val="92929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HYDROGEN CHEMISTRY"/>
          <p:cNvSpPr txBox="1"/>
          <p:nvPr>
            <p:ph type="title"/>
          </p:nvPr>
        </p:nvSpPr>
        <p:spPr>
          <a:xfrm>
            <a:off x="4419600" y="0"/>
            <a:ext cx="15544801" cy="349758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HYDROGEN CHEMISTRY</a:t>
            </a:r>
          </a:p>
        </p:txBody>
      </p:sp>
      <p:sp>
        <p:nvSpPr>
          <p:cNvPr id="5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8" name="A modern use of H2 in the Space Shuttle.…"/>
          <p:cNvSpPr txBox="1"/>
          <p:nvPr/>
        </p:nvSpPr>
        <p:spPr>
          <a:xfrm>
            <a:off x="11855450" y="3168650"/>
            <a:ext cx="8622925" cy="6320537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ffectLst>
            <a:outerShdw sx="100000" sy="100000" kx="0" ky="0" algn="b" rotWithShape="0" blurRad="114300" dist="127000" dir="2700000">
              <a:srgbClr val="929292">
                <a:alpha val="7499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40640">
              <a:lnSpc>
                <a:spcPct val="150000"/>
              </a:lnSpc>
              <a:buClr>
                <a:srgbClr val="000000"/>
              </a:buClr>
              <a:buSzPct val="100000"/>
              <a:buFont typeface="Times Roman"/>
              <a:buChar char="•"/>
            </a:pPr>
            <a:r>
              <a:rPr b="1" sz="5400"/>
              <a:t>A modern use of H</a:t>
            </a:r>
            <a:r>
              <a:rPr b="1" baseline="-15851" sz="5400"/>
              <a:t>2</a:t>
            </a:r>
            <a:r>
              <a:rPr b="1" sz="5400"/>
              <a:t> in the Space Shuttle.</a:t>
            </a:r>
            <a:endParaRPr b="1" sz="5400"/>
          </a:p>
          <a:p>
            <a:pPr marL="40640">
              <a:lnSpc>
                <a:spcPct val="150000"/>
              </a:lnSpc>
              <a:buClr>
                <a:srgbClr val="000000"/>
              </a:buClr>
              <a:buSzPct val="100000"/>
              <a:buFont typeface="Times Roman"/>
              <a:buChar char="•"/>
            </a:pPr>
            <a:r>
              <a:rPr b="1" sz="5400"/>
              <a:t>The rocket engine in the Shuttle itself is fueled by H</a:t>
            </a:r>
            <a:r>
              <a:rPr b="1" baseline="-15851" sz="5400"/>
              <a:t>2</a:t>
            </a:r>
            <a:r>
              <a:rPr b="1" sz="5400"/>
              <a:t> + O</a:t>
            </a:r>
            <a:r>
              <a:rPr b="1" baseline="-15851" sz="5400"/>
              <a:t>2</a:t>
            </a:r>
            <a:r>
              <a:rPr b="1" sz="5400"/>
              <a:t>.</a:t>
            </a:r>
          </a:p>
        </p:txBody>
      </p:sp>
      <p:pic>
        <p:nvPicPr>
          <p:cNvPr id="59" name="space shuttle picture" descr="space shuttl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6780" y="2583180"/>
            <a:ext cx="6217920" cy="101041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88900" dir="2700000">
              <a:srgbClr val="929292">
                <a:alpha val="74996"/>
              </a:srgbClr>
            </a:outerShdw>
          </a:effectLst>
        </p:spPr>
      </p:pic>
      <p:sp>
        <p:nvSpPr>
          <p:cNvPr id="60" name="Line"/>
          <p:cNvSpPr/>
          <p:nvPr/>
        </p:nvSpPr>
        <p:spPr>
          <a:xfrm>
            <a:off x="4259580" y="2446020"/>
            <a:ext cx="14790420" cy="3176"/>
          </a:xfrm>
          <a:prstGeom prst="line">
            <a:avLst/>
          </a:prstGeom>
          <a:ln w="50800">
            <a:solidFill>
              <a:srgbClr val="0433FF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8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Aluminum"/>
          <p:cNvSpPr txBox="1"/>
          <p:nvPr>
            <p:ph type="title"/>
          </p:nvPr>
        </p:nvSpPr>
        <p:spPr>
          <a:xfrm>
            <a:off x="4419600" y="617220"/>
            <a:ext cx="15544801" cy="244602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Aluminum</a:t>
            </a:r>
          </a:p>
        </p:txBody>
      </p:sp>
      <p:sp>
        <p:nvSpPr>
          <p:cNvPr id="269" name="95% of the 90 million tons of bauxite mined is used in the Bayer process to give Al2O3 (corundum)…"/>
          <p:cNvSpPr txBox="1"/>
          <p:nvPr>
            <p:ph type="body" sz="half" idx="1"/>
          </p:nvPr>
        </p:nvSpPr>
        <p:spPr>
          <a:xfrm>
            <a:off x="4419600" y="3040380"/>
            <a:ext cx="7772401" cy="10675620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95% of the 90 million tons of </a:t>
            </a:r>
            <a:r>
              <a:rPr b="1" sz="72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bauxite</a:t>
            </a:r>
            <a:r>
              <a:rPr b="1"/>
              <a:t> mined is used in the </a:t>
            </a:r>
            <a:r>
              <a:rPr b="1" sz="7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Bayer process</a:t>
            </a:r>
            <a:r>
              <a:rPr b="1"/>
              <a:t> to give Al</a:t>
            </a:r>
            <a:r>
              <a:rPr b="1" baseline="-16133"/>
              <a:t>2</a:t>
            </a:r>
            <a:r>
              <a:rPr b="1"/>
              <a:t>O</a:t>
            </a:r>
            <a:r>
              <a:rPr b="1" baseline="-16133"/>
              <a:t>3</a:t>
            </a:r>
            <a:r>
              <a:rPr b="1"/>
              <a:t> (corundum)</a:t>
            </a:r>
            <a:endParaRPr b="1"/>
          </a:p>
          <a:p>
            <a:pPr marL="0" indent="0">
              <a:buClr>
                <a:srgbClr val="000000"/>
              </a:buClr>
              <a:buSzTx/>
              <a:buFont typeface="Times Roman"/>
              <a:buNone/>
              <a:defRPr b="1"/>
            </a:pPr>
            <a:r>
              <a:t>90% of the oxide is converted to Al metal</a:t>
            </a:r>
          </a:p>
        </p:txBody>
      </p:sp>
      <p:sp>
        <p:nvSpPr>
          <p:cNvPr id="27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71" name="Al picture" descr="Al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93575" y="2903220"/>
            <a:ext cx="8328025" cy="7612380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Line"/>
          <p:cNvSpPr/>
          <p:nvPr/>
        </p:nvSpPr>
        <p:spPr>
          <a:xfrm>
            <a:off x="4876800" y="2583180"/>
            <a:ext cx="14630400" cy="3176"/>
          </a:xfrm>
          <a:prstGeom prst="line">
            <a:avLst/>
          </a:prstGeom>
          <a:ln w="635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3" name="Unit cell of Al"/>
          <p:cNvSpPr txBox="1"/>
          <p:nvPr/>
        </p:nvSpPr>
        <p:spPr>
          <a:xfrm>
            <a:off x="14180819" y="10515600"/>
            <a:ext cx="3770470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0000"/>
              </a:buClr>
              <a:buFont typeface="Times Roman"/>
              <a:defRPr b="1"/>
            </a:lvl1pPr>
          </a:lstStyle>
          <a:p>
            <a:pPr/>
            <a:r>
              <a:t>Unit cell of Al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69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Aluminum—Bayer Process"/>
          <p:cNvSpPr txBox="1"/>
          <p:nvPr>
            <p:ph type="title"/>
          </p:nvPr>
        </p:nvSpPr>
        <p:spPr>
          <a:xfrm>
            <a:off x="4419600" y="0"/>
            <a:ext cx="15544801" cy="27432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Aluminum—Bayer Process</a:t>
            </a:r>
          </a:p>
        </p:txBody>
      </p:sp>
      <p:sp>
        <p:nvSpPr>
          <p:cNvPr id="27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77" name="reactions of Al picture" descr="reactions of Al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86225" y="2903220"/>
            <a:ext cx="15878176" cy="10169526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Line"/>
          <p:cNvSpPr/>
          <p:nvPr/>
        </p:nvSpPr>
        <p:spPr>
          <a:xfrm>
            <a:off x="4876800" y="2286000"/>
            <a:ext cx="14630400" cy="3176"/>
          </a:xfrm>
          <a:prstGeom prst="line">
            <a:avLst/>
          </a:prstGeom>
          <a:ln w="635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Aluminum Metal"/>
          <p:cNvSpPr txBox="1"/>
          <p:nvPr>
            <p:ph type="title"/>
          </p:nvPr>
        </p:nvSpPr>
        <p:spPr>
          <a:xfrm>
            <a:off x="4419600" y="914400"/>
            <a:ext cx="15544801" cy="166878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Aluminum Metal</a:t>
            </a:r>
          </a:p>
        </p:txBody>
      </p:sp>
      <p:sp>
        <p:nvSpPr>
          <p:cNvPr id="281" name="Al obtained by electrolysis of Al2O3/Na2AlF6 mixture…"/>
          <p:cNvSpPr txBox="1"/>
          <p:nvPr>
            <p:ph type="body" sz="half" idx="1"/>
          </p:nvPr>
        </p:nvSpPr>
        <p:spPr>
          <a:xfrm>
            <a:off x="7459980" y="2583180"/>
            <a:ext cx="11887201" cy="1113282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Times Roman"/>
            </a:pPr>
            <a:r>
              <a:rPr b="1"/>
              <a:t>Al obtained by electrolysis of Al</a:t>
            </a:r>
            <a:r>
              <a:rPr b="1" baseline="-16133"/>
              <a:t>2</a:t>
            </a:r>
            <a:r>
              <a:rPr b="1"/>
              <a:t>O</a:t>
            </a:r>
            <a:r>
              <a:rPr b="1" baseline="-16133"/>
              <a:t>3</a:t>
            </a:r>
            <a:r>
              <a:rPr b="1"/>
              <a:t>/Na</a:t>
            </a:r>
            <a:r>
              <a:rPr b="1" baseline="-16133"/>
              <a:t>2</a:t>
            </a:r>
            <a:r>
              <a:rPr b="1"/>
              <a:t>AlF</a:t>
            </a:r>
            <a:r>
              <a:rPr b="1" baseline="-16133"/>
              <a:t>6</a:t>
            </a:r>
            <a:r>
              <a:rPr b="1"/>
              <a:t> mixture</a:t>
            </a:r>
            <a:endParaRPr b="1"/>
          </a:p>
          <a:p>
            <a:pPr lvl="1">
              <a:buClr>
                <a:srgbClr val="000000"/>
              </a:buClr>
              <a:buFont typeface="Times Roman"/>
            </a:pPr>
            <a:r>
              <a:rPr b="1"/>
              <a:t>Na</a:t>
            </a:r>
            <a:r>
              <a:rPr b="1" baseline="-15851"/>
              <a:t>2</a:t>
            </a:r>
            <a:r>
              <a:rPr b="1"/>
              <a:t>AlF</a:t>
            </a:r>
            <a:r>
              <a:rPr b="1" baseline="-15851"/>
              <a:t>6</a:t>
            </a:r>
            <a:r>
              <a:rPr b="1"/>
              <a:t> is </a:t>
            </a:r>
            <a:r>
              <a: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CRYOLITE</a:t>
            </a:r>
            <a:endParaRPr b="1">
              <a:solidFill>
                <a:srgbClr val="FF2600"/>
              </a:solidFill>
              <a:uFill>
                <a:solidFill>
                  <a:srgbClr val="FF2600"/>
                </a:solidFill>
              </a:uFill>
            </a:endParaRPr>
          </a:p>
          <a:p>
            <a:pPr>
              <a:buClr>
                <a:srgbClr val="000000"/>
              </a:buClr>
              <a:buFont typeface="Times Roman"/>
              <a:defRPr b="1"/>
            </a:pPr>
            <a:r>
              <a:t>Called the Hall-Heroult process</a:t>
            </a:r>
          </a:p>
          <a:p>
            <a:pPr>
              <a:buClr>
                <a:srgbClr val="000000"/>
              </a:buClr>
              <a:buFont typeface="Times Roman"/>
              <a:defRPr b="1"/>
            </a:pPr>
            <a:r>
              <a:t>Charles M. Hall (1863-1914)</a:t>
            </a:r>
          </a:p>
          <a:p>
            <a:pPr marL="647309" indent="-606669">
              <a:buClr>
                <a:srgbClr val="000000"/>
              </a:buClr>
              <a:buFont typeface="Times Roman"/>
              <a:defRPr b="1" sz="4600"/>
            </a:pPr>
            <a:r>
              <a:t>http://www.oberlin.edu/chem/history/cmh/cmharticle.html</a:t>
            </a:r>
          </a:p>
        </p:txBody>
      </p:sp>
      <p:sp>
        <p:nvSpPr>
          <p:cNvPr id="28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83" name="Line"/>
          <p:cNvSpPr/>
          <p:nvPr/>
        </p:nvSpPr>
        <p:spPr>
          <a:xfrm>
            <a:off x="4579620" y="2583180"/>
            <a:ext cx="14333220" cy="3176"/>
          </a:xfrm>
          <a:prstGeom prst="line">
            <a:avLst/>
          </a:prstGeom>
          <a:ln w="63500">
            <a:solidFill>
              <a:srgbClr val="434ED6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84" name="Hall picture" descr="Hall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22420" y="4960620"/>
            <a:ext cx="2971801" cy="38176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88900" dir="2700000">
              <a:srgbClr val="92929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2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500"/>
                                        <p:tgtEl>
                                          <p:spTgt spid="2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81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Al Production by Electrolysis"/>
          <p:cNvSpPr txBox="1"/>
          <p:nvPr>
            <p:ph type="title"/>
          </p:nvPr>
        </p:nvSpPr>
        <p:spPr>
          <a:xfrm>
            <a:off x="3962400" y="754380"/>
            <a:ext cx="16299181" cy="32004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Al Production by Electrolysis</a:t>
            </a:r>
          </a:p>
        </p:txBody>
      </p:sp>
      <p:sp>
        <p:nvSpPr>
          <p:cNvPr id="28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88" name="Line"/>
          <p:cNvSpPr/>
          <p:nvPr/>
        </p:nvSpPr>
        <p:spPr>
          <a:xfrm>
            <a:off x="4579620" y="3360420"/>
            <a:ext cx="14927581" cy="3176"/>
          </a:xfrm>
          <a:prstGeom prst="line">
            <a:avLst/>
          </a:prstGeom>
          <a:ln w="50800">
            <a:solidFill>
              <a:srgbClr val="434ED6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89" name="electrolysis picture" descr="electrolysi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19600" y="3657600"/>
            <a:ext cx="15247621" cy="88468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Aluminum Metal"/>
          <p:cNvSpPr txBox="1"/>
          <p:nvPr>
            <p:ph type="title"/>
          </p:nvPr>
        </p:nvSpPr>
        <p:spPr>
          <a:xfrm>
            <a:off x="13403580" y="0"/>
            <a:ext cx="6560820" cy="349758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Aluminum Metal</a:t>
            </a:r>
          </a:p>
        </p:txBody>
      </p:sp>
      <p:sp>
        <p:nvSpPr>
          <p:cNvPr id="292" name="Main use is as structural material…"/>
          <p:cNvSpPr txBox="1"/>
          <p:nvPr>
            <p:ph type="body" sz="half" idx="1"/>
          </p:nvPr>
        </p:nvSpPr>
        <p:spPr>
          <a:xfrm>
            <a:off x="3962400" y="754380"/>
            <a:ext cx="8229601" cy="1229868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Times Roman"/>
              <a:defRPr b="1"/>
            </a:pPr>
            <a:r>
              <a:t>Main use is as structural material</a:t>
            </a:r>
          </a:p>
          <a:p>
            <a:pPr lvl="1">
              <a:buClr>
                <a:srgbClr val="000000"/>
              </a:buClr>
              <a:buFont typeface="Times Roman"/>
              <a:defRPr b="1"/>
            </a:pPr>
            <a:r>
              <a:t>Strength, low density, corrosion resistance</a:t>
            </a:r>
          </a:p>
          <a:p>
            <a:pPr>
              <a:buClr>
                <a:srgbClr val="000000"/>
              </a:buClr>
              <a:buFont typeface="Times Roman"/>
            </a:pPr>
            <a:r>
              <a:rPr b="1"/>
              <a:t>Strength improved by </a:t>
            </a:r>
            <a:r>
              <a: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ALLOYING</a:t>
            </a:r>
          </a:p>
          <a:p>
            <a:pPr lvl="1">
              <a:buClr>
                <a:srgbClr val="000000"/>
              </a:buClr>
              <a:buFont typeface="Times Roman"/>
              <a:defRPr b="1"/>
            </a:pPr>
            <a:r>
              <a:t>Mn: cooking utensils, furniture, roofing</a:t>
            </a:r>
          </a:p>
          <a:p>
            <a:pPr lvl="1">
              <a:buClr>
                <a:srgbClr val="000000"/>
              </a:buClr>
              <a:buFont typeface="Times Roman"/>
              <a:defRPr b="1"/>
            </a:pPr>
            <a:r>
              <a:t>Cu:  truck and plane parts</a:t>
            </a:r>
          </a:p>
        </p:txBody>
      </p:sp>
      <p:sp>
        <p:nvSpPr>
          <p:cNvPr id="29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94" name="Al reaction picture" descr="Al reaction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49200" y="3817620"/>
            <a:ext cx="7749541" cy="784098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88900" dir="2700000">
              <a:srgbClr val="92929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1" dur="500"/>
                                        <p:tgtEl>
                                          <p:spTgt spid="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2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Aluminum Metal"/>
          <p:cNvSpPr txBox="1"/>
          <p:nvPr>
            <p:ph type="title"/>
          </p:nvPr>
        </p:nvSpPr>
        <p:spPr>
          <a:xfrm>
            <a:off x="4419600" y="617220"/>
            <a:ext cx="15544801" cy="22860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Aluminum Metal</a:t>
            </a:r>
          </a:p>
        </p:txBody>
      </p:sp>
      <p:sp>
        <p:nvSpPr>
          <p:cNvPr id="297" name="Line"/>
          <p:cNvSpPr/>
          <p:nvPr/>
        </p:nvSpPr>
        <p:spPr>
          <a:xfrm>
            <a:off x="6408420" y="2583180"/>
            <a:ext cx="11430000" cy="3176"/>
          </a:xfrm>
          <a:prstGeom prst="line">
            <a:avLst/>
          </a:prstGeom>
          <a:ln w="63500">
            <a:solidFill>
              <a:srgbClr val="434ED6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98" name="Corrosion resistance due to aluminum oxide coating.…"/>
          <p:cNvSpPr txBox="1"/>
          <p:nvPr>
            <p:ph type="body" idx="1"/>
          </p:nvPr>
        </p:nvSpPr>
        <p:spPr>
          <a:xfrm>
            <a:off x="4259580" y="2903220"/>
            <a:ext cx="14630401" cy="10812780"/>
          </a:xfrm>
          <a:prstGeom prst="rect">
            <a:avLst/>
          </a:prstGeom>
        </p:spPr>
        <p:txBody>
          <a:bodyPr/>
          <a:lstStyle/>
          <a:p>
            <a:pPr marL="767080" indent="-685800">
              <a:buClr>
                <a:srgbClr val="000000"/>
              </a:buClr>
              <a:buSzTx/>
              <a:buFont typeface="Times Roman"/>
              <a:buNone/>
              <a:defRPr b="1"/>
            </a:pPr>
            <a:r>
              <a:t>Corrosion resistance due to aluminum oxide coating.</a:t>
            </a:r>
          </a:p>
          <a:p>
            <a:pPr marL="767080" indent="-685800" algn="ctr">
              <a:buClr>
                <a:srgbClr val="434ED6"/>
              </a:buClr>
              <a:buSzTx/>
              <a:buFont typeface="Times Roman"/>
              <a:buNone/>
            </a:pPr>
            <a:r>
              <a: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rPr>
              <a:t>4 Al(s) + 3 O</a:t>
            </a:r>
            <a:r>
              <a:rPr b="1" baseline="-16133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rPr>
              <a:t>2</a:t>
            </a:r>
            <a:r>
              <a: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rPr>
              <a:t>(g) → 2 Al</a:t>
            </a:r>
            <a:r>
              <a:rPr b="1" baseline="-16133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rPr>
              <a:t>2</a:t>
            </a:r>
            <a:r>
              <a: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rPr>
              <a:t>O</a:t>
            </a:r>
            <a:r>
              <a:rPr b="1" baseline="-16133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rPr>
              <a:t>3</a:t>
            </a:r>
            <a:r>
              <a: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rPr>
              <a:t>(s) </a:t>
            </a:r>
            <a:endParaRPr b="1">
              <a:solidFill>
                <a:srgbClr val="434ED6"/>
              </a:solidFill>
              <a:uFill>
                <a:solidFill>
                  <a:srgbClr val="434ED6"/>
                </a:solidFill>
              </a:uFill>
            </a:endParaRPr>
          </a:p>
          <a:p>
            <a:pPr marL="767080" indent="-685800" algn="ctr">
              <a:buClr>
                <a:srgbClr val="434ED6"/>
              </a:buClr>
              <a:buSzTx/>
              <a:buFont typeface="Times Roman"/>
              <a:buNone/>
              <a:def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defRPr>
            </a:pPr>
            <a:r>
              <a:t>∆H˚ = – 3351 kJ</a:t>
            </a:r>
          </a:p>
          <a:p>
            <a:pPr marL="767080" indent="-685800">
              <a:buClr>
                <a:srgbClr val="000000"/>
              </a:buClr>
              <a:buSzTx/>
              <a:buFont typeface="Times Roman"/>
              <a:buNone/>
              <a:defRPr b="1"/>
            </a:pPr>
            <a:r>
              <a:t>This illustrates the great reducing power of aluminum.</a:t>
            </a:r>
          </a:p>
        </p:txBody>
      </p:sp>
      <p:sp>
        <p:nvSpPr>
          <p:cNvPr id="29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500"/>
                                        <p:tgtEl>
                                          <p:spTgt spid="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98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orrosion of Aluminum"/>
          <p:cNvSpPr txBox="1"/>
          <p:nvPr>
            <p:ph type="title"/>
          </p:nvPr>
        </p:nvSpPr>
        <p:spPr>
          <a:xfrm>
            <a:off x="4259580" y="0"/>
            <a:ext cx="15544801" cy="27432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Corrosion of Aluminum</a:t>
            </a:r>
          </a:p>
        </p:txBody>
      </p:sp>
      <p:sp>
        <p:nvSpPr>
          <p:cNvPr id="302" name="Al metal can be oxidized if the protective Al2O3 coating is breached."/>
          <p:cNvSpPr txBox="1"/>
          <p:nvPr>
            <p:ph type="body" sz="quarter" idx="1"/>
          </p:nvPr>
        </p:nvSpPr>
        <p:spPr>
          <a:xfrm>
            <a:off x="4259580" y="10675619"/>
            <a:ext cx="15544801" cy="3040381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rgbClr val="000000"/>
              </a:buClr>
              <a:buSzTx/>
              <a:buFont typeface="Times Roman"/>
              <a:buNone/>
            </a:pPr>
            <a:r>
              <a:rPr b="1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Al metal can be oxidized if the protective Al</a:t>
            </a:r>
            <a:r>
              <a:rPr b="1" baseline="-16133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2</a:t>
            </a:r>
            <a:r>
              <a:rPr b="1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O</a:t>
            </a:r>
            <a:r>
              <a:rPr b="1" baseline="-16133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3</a:t>
            </a:r>
            <a:r>
              <a:rPr b="1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 coating is breached</a:t>
            </a:r>
            <a:r>
              <a:t>. </a:t>
            </a:r>
          </a:p>
        </p:txBody>
      </p:sp>
      <p:sp>
        <p:nvSpPr>
          <p:cNvPr id="30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306" name="Group"/>
          <p:cNvGrpSpPr/>
          <p:nvPr/>
        </p:nvGrpSpPr>
        <p:grpSpPr>
          <a:xfrm>
            <a:off x="4099560" y="2125980"/>
            <a:ext cx="15864840" cy="8151496"/>
            <a:chOff x="0" y="0"/>
            <a:chExt cx="15864839" cy="8151495"/>
          </a:xfrm>
        </p:grpSpPr>
        <p:sp>
          <p:nvSpPr>
            <p:cNvPr id="304" name="Al is oxidized by Cu2+ in a NaCl solution."/>
            <p:cNvSpPr/>
            <p:nvPr/>
          </p:nvSpPr>
          <p:spPr>
            <a:xfrm>
              <a:off x="617219" y="688149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>
                <a:buClr>
                  <a:srgbClr val="000000"/>
                </a:buClr>
                <a:buFont typeface="Times Roman"/>
              </a:pPr>
              <a:r>
                <a:rPr b="1" sz="6000"/>
                <a:t>Al is oxidized by Cu</a:t>
              </a:r>
              <a:r>
                <a:rPr b="1" baseline="30933" sz="6000"/>
                <a:t>2+</a:t>
              </a:r>
              <a:r>
                <a:rPr b="1" sz="6000"/>
                <a:t> in a NaCl solution.</a:t>
              </a:r>
            </a:p>
          </p:txBody>
        </p:sp>
        <p:pic>
          <p:nvPicPr>
            <p:cNvPr id="305" name="image.png" descr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5864840" cy="6629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0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302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Aluminum Metal"/>
          <p:cNvSpPr txBox="1"/>
          <p:nvPr>
            <p:ph type="title"/>
          </p:nvPr>
        </p:nvSpPr>
        <p:spPr>
          <a:xfrm>
            <a:off x="4419600" y="617220"/>
            <a:ext cx="15544801" cy="22860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Aluminum Metal</a:t>
            </a:r>
          </a:p>
        </p:txBody>
      </p:sp>
      <p:sp>
        <p:nvSpPr>
          <p:cNvPr id="309" name="Line"/>
          <p:cNvSpPr/>
          <p:nvPr/>
        </p:nvSpPr>
        <p:spPr>
          <a:xfrm>
            <a:off x="6408420" y="2583180"/>
            <a:ext cx="11430000" cy="3176"/>
          </a:xfrm>
          <a:prstGeom prst="line">
            <a:avLst/>
          </a:prstGeom>
          <a:ln w="63500">
            <a:solidFill>
              <a:srgbClr val="434ED6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10" name="4 Al(s) + 3 O2(g) → 2 Al2O3(s)…"/>
          <p:cNvSpPr txBox="1"/>
          <p:nvPr>
            <p:ph type="body" sz="half" idx="1"/>
          </p:nvPr>
        </p:nvSpPr>
        <p:spPr>
          <a:xfrm>
            <a:off x="4259580" y="2903220"/>
            <a:ext cx="7772401" cy="10812780"/>
          </a:xfrm>
          <a:prstGeom prst="rect">
            <a:avLst/>
          </a:prstGeom>
        </p:spPr>
        <p:txBody>
          <a:bodyPr/>
          <a:lstStyle/>
          <a:p>
            <a:pPr marL="767080" indent="-685800">
              <a:buClr>
                <a:srgbClr val="434ED6"/>
              </a:buClr>
              <a:buSzTx/>
              <a:buFont typeface="Times Roman"/>
              <a:buNone/>
            </a:pPr>
            <a:r>
              <a: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rPr>
              <a:t>4 Al(s) + 3 O</a:t>
            </a:r>
            <a:r>
              <a:rPr b="1" baseline="-16133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rPr>
              <a:t>2</a:t>
            </a:r>
            <a:r>
              <a: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rPr>
              <a:t>(g) → 2 Al</a:t>
            </a:r>
            <a:r>
              <a:rPr b="1" baseline="-16133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rPr>
              <a:t>2</a:t>
            </a:r>
            <a:r>
              <a: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rPr>
              <a:t>O</a:t>
            </a:r>
            <a:r>
              <a:rPr b="1" baseline="-16133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rPr>
              <a:t>3</a:t>
            </a:r>
            <a:r>
              <a: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rPr>
              <a:t>(s) </a:t>
            </a:r>
            <a:endParaRPr b="1">
              <a:solidFill>
                <a:srgbClr val="434ED6"/>
              </a:solidFill>
              <a:uFill>
                <a:solidFill>
                  <a:srgbClr val="434ED6"/>
                </a:solidFill>
              </a:uFill>
            </a:endParaRPr>
          </a:p>
          <a:p>
            <a:pPr marL="767080" indent="-685800">
              <a:buClr>
                <a:srgbClr val="434ED6"/>
              </a:buClr>
              <a:buSzTx/>
              <a:buFont typeface="Times Roman"/>
              <a:buNone/>
              <a:def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defRPr>
            </a:pPr>
            <a:r>
              <a:t>	</a:t>
            </a:r>
            <a:r>
              <a:t>∆H˚ = -3351 kJ</a:t>
            </a:r>
          </a:p>
          <a:p>
            <a:pPr marL="767080" indent="-68580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Solid booster rocket fuel for Space Shuttle uses Al as reducing agent and NH</a:t>
            </a:r>
            <a:r>
              <a:rPr b="1" baseline="-16133"/>
              <a:t>4</a:t>
            </a:r>
            <a:r>
              <a:rPr b="1"/>
              <a:t>ClO</a:t>
            </a:r>
            <a:r>
              <a:rPr b="1" baseline="-16133"/>
              <a:t>4</a:t>
            </a:r>
            <a:r>
              <a:rPr b="1"/>
              <a:t> as oxidizer.</a:t>
            </a:r>
          </a:p>
        </p:txBody>
      </p:sp>
      <p:sp>
        <p:nvSpPr>
          <p:cNvPr id="31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12" name="space shuttle picture" descr="space shuttl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06400" y="3200400"/>
            <a:ext cx="6240780" cy="101041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88900" dir="2700000">
              <a:srgbClr val="92929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roup 3A Hydrides—Boranes"/>
          <p:cNvSpPr txBox="1"/>
          <p:nvPr>
            <p:ph type="title"/>
          </p:nvPr>
        </p:nvSpPr>
        <p:spPr>
          <a:xfrm>
            <a:off x="4259580" y="0"/>
            <a:ext cx="15544801" cy="3954781"/>
          </a:xfrm>
          <a:prstGeom prst="rect">
            <a:avLst/>
          </a:prstGeom>
        </p:spPr>
        <p:txBody>
          <a:bodyPr/>
          <a:lstStyle>
            <a:lvl1pPr>
              <a:defRPr b="1" sz="7800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Group 3A Hydrides—Boranes</a:t>
            </a:r>
          </a:p>
        </p:txBody>
      </p:sp>
      <p:sp>
        <p:nvSpPr>
          <p:cNvPr id="315" name="Boranes = BxHy…"/>
          <p:cNvSpPr txBox="1"/>
          <p:nvPr>
            <p:ph type="body" sz="half" idx="1"/>
          </p:nvPr>
        </p:nvSpPr>
        <p:spPr>
          <a:xfrm>
            <a:off x="4419600" y="3954779"/>
            <a:ext cx="10972801" cy="9761221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Boranes = B</a:t>
            </a:r>
            <a:r>
              <a:rPr b="1" baseline="-16133"/>
              <a:t>x</a:t>
            </a:r>
            <a:r>
              <a:rPr b="1"/>
              <a:t>H</a:t>
            </a:r>
            <a:r>
              <a:rPr b="1" baseline="-16133"/>
              <a:t>y</a:t>
            </a:r>
            <a:endParaRPr b="1" baseline="-16133"/>
          </a:p>
          <a:p>
            <a:pPr marL="0" indent="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Began in 1912 with </a:t>
            </a:r>
            <a:r>
              <a:rPr b="1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</a:rPr>
              <a:t>Alfred Stock</a:t>
            </a:r>
            <a:endParaRPr b="1">
              <a:solidFill>
                <a:srgbClr val="008F00"/>
              </a:solidFill>
              <a:uFill>
                <a:solidFill>
                  <a:srgbClr val="008F00"/>
                </a:solidFill>
              </a:uFill>
            </a:endParaRPr>
          </a:p>
          <a:p>
            <a:pPr marL="0" indent="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See Stock’s book “Hydrides of Boron and Silicon”</a:t>
            </a:r>
            <a:endParaRPr b="1"/>
          </a:p>
          <a:p>
            <a:pPr marL="0" indent="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Good account of Hg poisoning from Hg fumes in the lab</a:t>
            </a:r>
          </a:p>
        </p:txBody>
      </p:sp>
      <p:sp>
        <p:nvSpPr>
          <p:cNvPr id="31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17" name="Alfred Stock picture" descr="Alfred Stock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89580" y="3497579"/>
            <a:ext cx="4168776" cy="5727702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Line"/>
          <p:cNvSpPr/>
          <p:nvPr/>
        </p:nvSpPr>
        <p:spPr>
          <a:xfrm>
            <a:off x="3962400" y="2743200"/>
            <a:ext cx="16162020" cy="3176"/>
          </a:xfrm>
          <a:prstGeom prst="line">
            <a:avLst/>
          </a:prstGeom>
          <a:ln w="63500">
            <a:solidFill>
              <a:srgbClr val="008F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19" name="Alfred Stock,  1876-1946"/>
          <p:cNvSpPr txBox="1"/>
          <p:nvPr/>
        </p:nvSpPr>
        <p:spPr>
          <a:xfrm>
            <a:off x="15665450" y="8959850"/>
            <a:ext cx="3804246" cy="1668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000000"/>
              </a:buClr>
              <a:buFont typeface="Times Roman"/>
              <a:defRPr b="1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defRPr>
            </a:pPr>
            <a:r>
              <a:t>Alfred Stock,</a:t>
            </a:r>
            <a:br/>
            <a:r>
              <a:t> 1876-1946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Mercury Poisoning"/>
          <p:cNvSpPr txBox="1"/>
          <p:nvPr>
            <p:ph type="title"/>
          </p:nvPr>
        </p:nvSpPr>
        <p:spPr>
          <a:xfrm>
            <a:off x="4419600" y="754380"/>
            <a:ext cx="15544801" cy="22860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Mercury Poisoning</a:t>
            </a:r>
          </a:p>
        </p:txBody>
      </p:sp>
      <p:sp>
        <p:nvSpPr>
          <p:cNvPr id="322" name="Line"/>
          <p:cNvSpPr/>
          <p:nvPr/>
        </p:nvSpPr>
        <p:spPr>
          <a:xfrm>
            <a:off x="4259580" y="2743200"/>
            <a:ext cx="15841981" cy="3176"/>
          </a:xfrm>
          <a:prstGeom prst="line">
            <a:avLst/>
          </a:prstGeom>
          <a:ln w="50800">
            <a:solidFill>
              <a:srgbClr val="D81E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23" name="“Among the unpleasant accidents must be reckoned the fact that, through years of working with mercury apparatus, my collaborators contracted chronic mercurial poisoning. …[It] reveals itself as an affection of the nerves, causing headaches, numbness, men"/>
          <p:cNvSpPr txBox="1"/>
          <p:nvPr>
            <p:ph type="body" idx="1"/>
          </p:nvPr>
        </p:nvSpPr>
        <p:spPr>
          <a:xfrm>
            <a:off x="3802380" y="3040380"/>
            <a:ext cx="16756381" cy="10675620"/>
          </a:xfrm>
          <a:prstGeom prst="rect">
            <a:avLst/>
          </a:prstGeom>
        </p:spPr>
        <p:txBody>
          <a:bodyPr/>
          <a:lstStyle/>
          <a:p>
            <a:pPr marL="767080" indent="-685800">
              <a:buClr>
                <a:srgbClr val="000000"/>
              </a:buClr>
              <a:buSzTx/>
              <a:buFont typeface="Times Roman"/>
              <a:buNone/>
            </a:pPr>
            <a:r>
              <a:t>“Among the unpleasant accidents must be reckoned the fact that, through years of working with mercury apparatus, my collaborators contracted chronic mercurial poisoning. …[It] reveals itself as an affection of the nerves, causing headaches, numbness, mental lassitude, depression, and loss of memory; such are very disturbing to one engaged in an intellectual occupation.”</a:t>
            </a:r>
          </a:p>
          <a:p>
            <a:pPr marL="767080" indent="-685800">
              <a:buClr>
                <a:srgbClr val="000000"/>
              </a:buClr>
              <a:buSzTx/>
              <a:buFont typeface="Comic Sans MS"/>
              <a:buNone/>
              <a:defRPr sz="4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Alfred Stock, “Hydrides of Boron and Silicon”, 1933</a:t>
            </a:r>
          </a:p>
        </p:txBody>
      </p:sp>
      <p:sp>
        <p:nvSpPr>
          <p:cNvPr id="32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Hydrogen and Oxyge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Hydrogen and Oxygen</a:t>
            </a:r>
          </a:p>
        </p:txBody>
      </p:sp>
      <p:sp>
        <p:nvSpPr>
          <p:cNvPr id="6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64" name="making water from H2 and O2 picture" descr="making water from H2 and O2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02380" y="3746500"/>
            <a:ext cx="16459201" cy="9055102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Line"/>
          <p:cNvSpPr/>
          <p:nvPr/>
        </p:nvSpPr>
        <p:spPr>
          <a:xfrm>
            <a:off x="4259580" y="3360420"/>
            <a:ext cx="14790420" cy="3176"/>
          </a:xfrm>
          <a:prstGeom prst="line">
            <a:avLst/>
          </a:prstGeom>
          <a:ln w="50800">
            <a:solidFill>
              <a:srgbClr val="0433FF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Diborane, B2H6"/>
          <p:cNvSpPr txBox="1"/>
          <p:nvPr>
            <p:ph type="title"/>
          </p:nvPr>
        </p:nvSpPr>
        <p:spPr>
          <a:xfrm>
            <a:off x="4259580" y="-68580"/>
            <a:ext cx="15544801" cy="2583181"/>
          </a:xfrm>
          <a:prstGeom prst="rect">
            <a:avLst/>
          </a:prstGeom>
        </p:spPr>
        <p:txBody>
          <a:bodyPr/>
          <a:lstStyle/>
          <a:p>
            <a:pPr/>
            <a:r>
              <a: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Diborane, B</a:t>
            </a:r>
            <a:r>
              <a:rPr b="1" baseline="-1572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H</a:t>
            </a:r>
            <a:r>
              <a:rPr b="1" baseline="-1572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6</a:t>
            </a:r>
          </a:p>
        </p:txBody>
      </p:sp>
      <p:sp>
        <p:nvSpPr>
          <p:cNvPr id="327" name="2 NaBH4 + 2 H3PO4 →…"/>
          <p:cNvSpPr txBox="1"/>
          <p:nvPr>
            <p:ph type="body" idx="1"/>
          </p:nvPr>
        </p:nvSpPr>
        <p:spPr>
          <a:xfrm>
            <a:off x="3733800" y="2034540"/>
            <a:ext cx="17373601" cy="1149858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Times Roman"/>
            </a:pPr>
            <a:r>
              <a:rPr b="1"/>
              <a:t>2 NaBH</a:t>
            </a:r>
            <a:r>
              <a:rPr b="1" baseline="-16133"/>
              <a:t>4</a:t>
            </a:r>
            <a:r>
              <a:rPr b="1"/>
              <a:t> + 2 H</a:t>
            </a:r>
            <a:r>
              <a:rPr b="1" baseline="-16133"/>
              <a:t>3</a:t>
            </a:r>
            <a:r>
              <a:rPr b="1"/>
              <a:t>PO</a:t>
            </a:r>
            <a:r>
              <a:rPr b="1" baseline="-16133"/>
              <a:t>4</a:t>
            </a:r>
            <a:r>
              <a:rPr b="1"/>
              <a:t> → </a:t>
            </a:r>
            <a:endParaRPr b="1"/>
          </a:p>
          <a:p>
            <a:pPr marL="767080" indent="-68580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			</a:t>
            </a:r>
            <a:r>
              <a: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</a:t>
            </a:r>
            <a:r>
              <a:rPr b="1" baseline="-16133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2</a:t>
            </a:r>
            <a:r>
              <a: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H</a:t>
            </a:r>
            <a:r>
              <a:rPr b="1" baseline="-16133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6</a:t>
            </a:r>
            <a:r>
              <a:rPr b="1"/>
              <a:t> + 2 NaH</a:t>
            </a:r>
            <a:r>
              <a:rPr b="1" baseline="-16133"/>
              <a:t>2</a:t>
            </a:r>
            <a:r>
              <a:rPr b="1"/>
              <a:t>PO</a:t>
            </a:r>
            <a:r>
              <a:rPr b="1" baseline="-16133"/>
              <a:t>4</a:t>
            </a:r>
            <a:r>
              <a:rPr b="1"/>
              <a:t> + 2 H</a:t>
            </a:r>
            <a:r>
              <a:rPr b="1" baseline="-16133"/>
              <a:t>2</a:t>
            </a:r>
            <a:endParaRPr b="1" baseline="-16133"/>
          </a:p>
          <a:p>
            <a:pPr>
              <a:buClr>
                <a:srgbClr val="000000"/>
              </a:buClr>
              <a:buFont typeface="Times Roman"/>
            </a:pPr>
            <a:r>
              <a:rPr b="1"/>
              <a:t>2 NaBH</a:t>
            </a:r>
            <a:r>
              <a:rPr b="1" baseline="-16133"/>
              <a:t>4</a:t>
            </a:r>
            <a:r>
              <a:rPr b="1"/>
              <a:t> + I</a:t>
            </a:r>
            <a:r>
              <a:rPr b="1" baseline="-16133"/>
              <a:t>2</a:t>
            </a:r>
            <a:r>
              <a:rPr b="1"/>
              <a:t> (in ether) → </a:t>
            </a:r>
            <a:endParaRPr b="1"/>
          </a:p>
          <a:p>
            <a:pPr marL="767080" indent="-68580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			 </a:t>
            </a:r>
            <a:r>
              <a: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</a:t>
            </a:r>
            <a:r>
              <a:rPr b="1" baseline="-16133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2</a:t>
            </a:r>
            <a:r>
              <a: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H</a:t>
            </a:r>
            <a:r>
              <a:rPr b="1" baseline="-16133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6</a:t>
            </a:r>
            <a:r>
              <a:rPr b="1"/>
              <a:t> + 2 NaI + H</a:t>
            </a:r>
            <a:r>
              <a:rPr b="1" baseline="-16133"/>
              <a:t>2</a:t>
            </a:r>
            <a:endParaRPr b="1" baseline="-16133"/>
          </a:p>
          <a:p>
            <a:pPr>
              <a:buClr>
                <a:srgbClr val="000000"/>
              </a:buClr>
              <a:buFont typeface="Times Roman"/>
            </a:pPr>
            <a:r>
              <a:rPr b="1"/>
              <a:t>Mp = -165.5 ˚C and Bp = -87.55 ˚C</a:t>
            </a:r>
            <a:endParaRPr b="1"/>
          </a:p>
          <a:p>
            <a:pPr>
              <a:buClr>
                <a:srgbClr val="000000"/>
              </a:buClr>
              <a:buFont typeface="Times Roman"/>
            </a:pPr>
            <a:r>
              <a:rPr b="1"/>
              <a:t>∆H˚</a:t>
            </a:r>
            <a:r>
              <a:rPr b="1" baseline="-16133"/>
              <a:t>f</a:t>
            </a:r>
            <a:r>
              <a:rPr b="1"/>
              <a:t> = +35.6 kJ/mol</a:t>
            </a:r>
            <a:endParaRPr b="1"/>
          </a:p>
          <a:p>
            <a:pPr>
              <a:buClr>
                <a:srgbClr val="000000"/>
              </a:buClr>
              <a:buFont typeface="Times Roman"/>
            </a:pPr>
            <a:r>
              <a:rPr b="1"/>
              <a:t>B</a:t>
            </a:r>
            <a:r>
              <a:rPr b="1" baseline="-16133"/>
              <a:t>2</a:t>
            </a:r>
            <a:r>
              <a:rPr b="1"/>
              <a:t>H</a:t>
            </a:r>
            <a:r>
              <a:rPr b="1" baseline="-16133"/>
              <a:t>6</a:t>
            </a:r>
            <a:r>
              <a:rPr b="1"/>
              <a:t> + 3 O</a:t>
            </a:r>
            <a:r>
              <a:rPr b="1" baseline="-16133"/>
              <a:t>2</a:t>
            </a:r>
            <a:r>
              <a:rPr b="1"/>
              <a:t> --&gt; B</a:t>
            </a:r>
            <a:r>
              <a:rPr b="1" baseline="-16133"/>
              <a:t>2</a:t>
            </a:r>
            <a:r>
              <a:rPr b="1"/>
              <a:t>O</a:t>
            </a:r>
            <a:r>
              <a:rPr b="1" baseline="-16133"/>
              <a:t>3</a:t>
            </a:r>
            <a:r>
              <a:rPr b="1"/>
              <a:t> + 3 H</a:t>
            </a:r>
            <a:r>
              <a:rPr b="1" baseline="-16133"/>
              <a:t>2</a:t>
            </a:r>
            <a:r>
              <a:rPr b="1"/>
              <a:t>O + </a:t>
            </a:r>
            <a:r>
              <a: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2165 kJ</a:t>
            </a:r>
            <a:endParaRPr b="1">
              <a:solidFill>
                <a:srgbClr val="FF2600"/>
              </a:solidFill>
              <a:uFill>
                <a:solidFill>
                  <a:srgbClr val="FF2600"/>
                </a:solidFill>
              </a:uFill>
            </a:endParaRPr>
          </a:p>
          <a:p>
            <a:pPr>
              <a:buClr>
                <a:srgbClr val="434ED6"/>
              </a:buClr>
              <a:buFont typeface="Times Roman"/>
            </a:pPr>
            <a:r>
              <a: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rPr>
              <a:t>Higher ∆H</a:t>
            </a:r>
            <a:r>
              <a:rPr b="1" baseline="-16133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rPr>
              <a:t>combustion</a:t>
            </a:r>
            <a:r>
              <a: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rPr>
              <a:t> than any other fuel (per gram) than H</a:t>
            </a:r>
            <a:r>
              <a:rPr b="1" baseline="-16133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</a:rPr>
              <a:t>2</a:t>
            </a:r>
          </a:p>
        </p:txBody>
      </p:sp>
      <p:sp>
        <p:nvSpPr>
          <p:cNvPr id="32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29" name="Line"/>
          <p:cNvSpPr/>
          <p:nvPr/>
        </p:nvSpPr>
        <p:spPr>
          <a:xfrm>
            <a:off x="4259580" y="1965960"/>
            <a:ext cx="15087601" cy="3176"/>
          </a:xfrm>
          <a:prstGeom prst="line">
            <a:avLst/>
          </a:prstGeom>
          <a:ln w="635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3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500"/>
                                        <p:tgtEl>
                                          <p:spTgt spid="3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3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500"/>
                                        <p:tgtEl>
                                          <p:spTgt spid="3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500"/>
                                        <p:tgtEl>
                                          <p:spTgt spid="3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327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Diborane Structure"/>
          <p:cNvSpPr txBox="1"/>
          <p:nvPr>
            <p:ph type="title"/>
          </p:nvPr>
        </p:nvSpPr>
        <p:spPr>
          <a:xfrm>
            <a:off x="4259580" y="754380"/>
            <a:ext cx="15544801" cy="198882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Diborane Structure</a:t>
            </a:r>
          </a:p>
        </p:txBody>
      </p:sp>
      <p:sp>
        <p:nvSpPr>
          <p:cNvPr id="332" name="An “electron-deficient” or &quot;twisted metal&quot; compound…"/>
          <p:cNvSpPr txBox="1"/>
          <p:nvPr>
            <p:ph type="body" sz="quarter" idx="1"/>
          </p:nvPr>
        </p:nvSpPr>
        <p:spPr>
          <a:xfrm>
            <a:off x="13860780" y="2743200"/>
            <a:ext cx="5783581" cy="10972801"/>
          </a:xfrm>
          <a:prstGeom prst="rect">
            <a:avLst/>
          </a:prstGeom>
        </p:spPr>
        <p:txBody>
          <a:bodyPr/>
          <a:lstStyle/>
          <a:p>
            <a:pPr marL="767080" indent="-685800">
              <a:buClr>
                <a:srgbClr val="000000"/>
              </a:buClr>
              <a:buSzTx/>
              <a:buFont typeface="Times Roman"/>
              <a:buNone/>
              <a:defRPr b="1"/>
            </a:pPr>
            <a:r>
              <a:t>An “electron-deficient” or "twisted metal" compound</a:t>
            </a:r>
          </a:p>
          <a:p>
            <a:pPr marL="767080" indent="-685800">
              <a:buClr>
                <a:srgbClr val="000000"/>
              </a:buClr>
              <a:buSzTx/>
              <a:buFont typeface="Times Roman"/>
              <a:buNone/>
              <a:defRPr b="1"/>
            </a:pPr>
            <a:r>
              <a:t>12 valence e- but 8 “apparent” bonds.</a:t>
            </a:r>
          </a:p>
        </p:txBody>
      </p:sp>
      <p:sp>
        <p:nvSpPr>
          <p:cNvPr id="33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34" name="diborane picture" descr="diboran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9580" y="3213100"/>
            <a:ext cx="9646920" cy="7292341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External H-B-H angle = 121.8˚…"/>
          <p:cNvSpPr txBox="1"/>
          <p:nvPr/>
        </p:nvSpPr>
        <p:spPr>
          <a:xfrm>
            <a:off x="4235450" y="10747375"/>
            <a:ext cx="8561336" cy="157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000000"/>
              </a:buClr>
              <a:buFont typeface="Arial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External H-B-H angle = 121.8˚</a:t>
            </a:r>
          </a:p>
          <a:p>
            <a:pPr>
              <a:buClr>
                <a:srgbClr val="000000"/>
              </a:buClr>
              <a:buFont typeface="Arial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Internal H-B-H angle = 96.5˚</a:t>
            </a:r>
          </a:p>
        </p:txBody>
      </p:sp>
      <p:sp>
        <p:nvSpPr>
          <p:cNvPr id="336" name="Line"/>
          <p:cNvSpPr/>
          <p:nvPr/>
        </p:nvSpPr>
        <p:spPr>
          <a:xfrm>
            <a:off x="4579620" y="2446020"/>
            <a:ext cx="14927581" cy="3176"/>
          </a:xfrm>
          <a:prstGeom prst="line">
            <a:avLst/>
          </a:prstGeom>
          <a:ln w="50800">
            <a:solidFill>
              <a:srgbClr val="D81E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3-Center, 2-Electron Bond"/>
          <p:cNvSpPr txBox="1"/>
          <p:nvPr>
            <p:ph type="title"/>
          </p:nvPr>
        </p:nvSpPr>
        <p:spPr>
          <a:xfrm>
            <a:off x="4259580" y="160020"/>
            <a:ext cx="15544801" cy="381762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3-Center, 2-Electron Bond</a:t>
            </a:r>
          </a:p>
        </p:txBody>
      </p:sp>
      <p:sp>
        <p:nvSpPr>
          <p:cNvPr id="33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40" name="diborane picture" descr="diboran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91200" y="3954779"/>
            <a:ext cx="12550776" cy="8229601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Line"/>
          <p:cNvSpPr/>
          <p:nvPr/>
        </p:nvSpPr>
        <p:spPr>
          <a:xfrm>
            <a:off x="4259580" y="3040380"/>
            <a:ext cx="15544801" cy="3176"/>
          </a:xfrm>
          <a:prstGeom prst="line">
            <a:avLst/>
          </a:prstGeom>
          <a:ln w="508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image.jpg" descr="imag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65220" y="4274820"/>
            <a:ext cx="9304020" cy="7937501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HIGHER BORANES"/>
          <p:cNvSpPr txBox="1"/>
          <p:nvPr>
            <p:ph type="title"/>
          </p:nvPr>
        </p:nvSpPr>
        <p:spPr>
          <a:xfrm>
            <a:off x="4259580" y="914400"/>
            <a:ext cx="15544801" cy="1828801"/>
          </a:xfrm>
          <a:prstGeom prst="rect">
            <a:avLst/>
          </a:prstGeom>
        </p:spPr>
        <p:txBody>
          <a:bodyPr/>
          <a:lstStyle>
            <a:lvl1pPr>
              <a:defRPr b="1" sz="7200">
                <a:solidFill>
                  <a:srgbClr val="434ED6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HIGHER BORANES</a:t>
            </a:r>
          </a:p>
        </p:txBody>
      </p:sp>
      <p:sp>
        <p:nvSpPr>
          <p:cNvPr id="345" name="Boranes with more than 2 B atoms can be like spider webs or closed cages."/>
          <p:cNvSpPr txBox="1"/>
          <p:nvPr>
            <p:ph type="body" idx="1"/>
          </p:nvPr>
        </p:nvSpPr>
        <p:spPr>
          <a:xfrm>
            <a:off x="4259580" y="2743200"/>
            <a:ext cx="15544801" cy="10972801"/>
          </a:xfrm>
          <a:prstGeom prst="rect">
            <a:avLst/>
          </a:prstGeom>
        </p:spPr>
        <p:txBody>
          <a:bodyPr/>
          <a:lstStyle>
            <a:lvl1pPr marL="767080" indent="-685800">
              <a:buClr>
                <a:srgbClr val="000000"/>
              </a:buClr>
              <a:buSzTx/>
              <a:buFont typeface="Times Roman"/>
              <a:buNone/>
              <a:defRPr b="1"/>
            </a:lvl1pPr>
          </a:lstStyle>
          <a:p>
            <a:pPr/>
            <a:r>
              <a:t>Boranes with more than 2 B atoms can be like spider webs or closed cages.</a:t>
            </a:r>
          </a:p>
        </p:txBody>
      </p:sp>
      <p:sp>
        <p:nvSpPr>
          <p:cNvPr id="34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47" name="image.jpg" descr="image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68125" y="5029200"/>
            <a:ext cx="9363076" cy="7210425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Line"/>
          <p:cNvSpPr/>
          <p:nvPr/>
        </p:nvSpPr>
        <p:spPr>
          <a:xfrm>
            <a:off x="4579620" y="2583180"/>
            <a:ext cx="14927581" cy="3176"/>
          </a:xfrm>
          <a:prstGeom prst="line">
            <a:avLst/>
          </a:prstGeom>
          <a:ln w="50800">
            <a:solidFill>
              <a:srgbClr val="D81E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7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Commercial Uses of BH Compounds"/>
          <p:cNvSpPr txBox="1"/>
          <p:nvPr>
            <p:ph type="title"/>
          </p:nvPr>
        </p:nvSpPr>
        <p:spPr>
          <a:xfrm>
            <a:off x="3962400" y="754380"/>
            <a:ext cx="16162021" cy="2446021"/>
          </a:xfrm>
          <a:prstGeom prst="rect">
            <a:avLst/>
          </a:prstGeom>
        </p:spPr>
        <p:txBody>
          <a:bodyPr/>
          <a:lstStyle>
            <a:lvl1pPr>
              <a:defRPr b="1" sz="72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Commercial Uses of BH Compounds</a:t>
            </a:r>
          </a:p>
        </p:txBody>
      </p:sp>
      <p:sp>
        <p:nvSpPr>
          <p:cNvPr id="351" name="Important compound = NaBH4…"/>
          <p:cNvSpPr txBox="1"/>
          <p:nvPr>
            <p:ph type="body" idx="1"/>
          </p:nvPr>
        </p:nvSpPr>
        <p:spPr>
          <a:xfrm>
            <a:off x="4259580" y="3200400"/>
            <a:ext cx="15544801" cy="1051560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Times Roman"/>
            </a:pPr>
            <a:r>
              <a:rPr b="1"/>
              <a:t>Important compound = NaBH</a:t>
            </a:r>
            <a:r>
              <a:rPr b="1" baseline="-16133"/>
              <a:t>4</a:t>
            </a:r>
            <a:endParaRPr b="1" baseline="-16133"/>
          </a:p>
          <a:p>
            <a:pPr>
              <a:buClr>
                <a:srgbClr val="000000"/>
              </a:buClr>
              <a:buFont typeface="Times Roman"/>
              <a:defRPr b="1"/>
            </a:pPr>
            <a:r>
              <a:t>Used to bleach wood pulp</a:t>
            </a:r>
          </a:p>
          <a:p>
            <a:pPr>
              <a:buClr>
                <a:srgbClr val="000000"/>
              </a:buClr>
              <a:buFont typeface="Times Roman"/>
              <a:defRPr b="1"/>
            </a:pPr>
            <a:r>
              <a:t>Electrode-less plating of metals onto plastics</a:t>
            </a:r>
          </a:p>
          <a:p>
            <a:pPr lvl="1">
              <a:buClr>
                <a:srgbClr val="000000"/>
              </a:buClr>
              <a:buFont typeface="Times Roman"/>
            </a:pPr>
            <a:r>
              <a:rPr b="1"/>
              <a:t>BH</a:t>
            </a:r>
            <a:r>
              <a:rPr b="1" baseline="-15851"/>
              <a:t>4</a:t>
            </a:r>
            <a:r>
              <a:rPr b="1" baseline="30962"/>
              <a:t>-</a:t>
            </a:r>
            <a:r>
              <a:rPr b="1"/>
              <a:t> + 8 OH</a:t>
            </a:r>
            <a:r>
              <a:rPr b="1" baseline="30962"/>
              <a:t>-</a:t>
            </a:r>
            <a:r>
              <a:rPr b="1"/>
              <a:t> → H</a:t>
            </a:r>
            <a:r>
              <a:rPr b="1" baseline="-15851"/>
              <a:t>2</a:t>
            </a:r>
            <a:r>
              <a:rPr b="1"/>
              <a:t>BO</a:t>
            </a:r>
            <a:r>
              <a:rPr b="1" baseline="-15851"/>
              <a:t>3</a:t>
            </a:r>
            <a:r>
              <a:rPr b="1" baseline="30962"/>
              <a:t>-</a:t>
            </a:r>
            <a:r>
              <a:rPr b="1"/>
              <a:t> + 5 H</a:t>
            </a:r>
            <a:r>
              <a:rPr b="1" baseline="-15851"/>
              <a:t>2</a:t>
            </a:r>
            <a:r>
              <a:rPr b="1"/>
              <a:t>O + 8 e</a:t>
            </a:r>
            <a:r>
              <a:rPr b="1" baseline="30962"/>
              <a:t>-</a:t>
            </a:r>
            <a:endParaRPr b="1" baseline="30962"/>
          </a:p>
          <a:p>
            <a:pPr lvl="1">
              <a:buClr>
                <a:srgbClr val="000000"/>
              </a:buClr>
              <a:buFont typeface="Times Roman"/>
              <a:defRPr b="1"/>
            </a:pPr>
            <a:r>
              <a:t>E˚ = +1.24 V</a:t>
            </a:r>
          </a:p>
          <a:p>
            <a:pPr>
              <a:buClr>
                <a:srgbClr val="000000"/>
              </a:buClr>
              <a:buFont typeface="Times Roman"/>
              <a:defRPr b="1"/>
            </a:pPr>
            <a:r>
              <a:t>Used as reducing agent in organic chemistry</a:t>
            </a:r>
          </a:p>
        </p:txBody>
      </p:sp>
      <p:sp>
        <p:nvSpPr>
          <p:cNvPr id="35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53" name="Line"/>
          <p:cNvSpPr/>
          <p:nvPr/>
        </p:nvSpPr>
        <p:spPr>
          <a:xfrm>
            <a:off x="4259580" y="2903220"/>
            <a:ext cx="15704820" cy="3176"/>
          </a:xfrm>
          <a:prstGeom prst="line">
            <a:avLst/>
          </a:prstGeom>
          <a:ln w="50800">
            <a:solidFill>
              <a:srgbClr val="434ED6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3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3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500"/>
                                        <p:tgtEl>
                                          <p:spTgt spid="3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500"/>
                                        <p:tgtEl>
                                          <p:spTgt spid="3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351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BNCT Boron Neutron Capture Therapy"/>
          <p:cNvSpPr txBox="1"/>
          <p:nvPr>
            <p:ph type="title"/>
          </p:nvPr>
        </p:nvSpPr>
        <p:spPr>
          <a:xfrm>
            <a:off x="4419600" y="0"/>
            <a:ext cx="15544801" cy="3817621"/>
          </a:xfrm>
          <a:prstGeom prst="rect">
            <a:avLst/>
          </a:prstGeom>
        </p:spPr>
        <p:txBody>
          <a:bodyPr/>
          <a:lstStyle/>
          <a:p>
            <a:pPr/>
            <a:r>
              <a: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BNCT</a:t>
            </a:r>
            <a:br>
              <a:rPr sz="7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 b="1" sz="7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Boron Neutron Capture Therapy</a:t>
            </a:r>
          </a:p>
        </p:txBody>
      </p:sp>
      <p:sp>
        <p:nvSpPr>
          <p:cNvPr id="356" name="Line"/>
          <p:cNvSpPr/>
          <p:nvPr/>
        </p:nvSpPr>
        <p:spPr>
          <a:xfrm>
            <a:off x="4579620" y="3360420"/>
            <a:ext cx="14927581" cy="3176"/>
          </a:xfrm>
          <a:prstGeom prst="line">
            <a:avLst/>
          </a:prstGeom>
          <a:ln w="50800">
            <a:solidFill>
              <a:srgbClr val="D81E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357" name="BNCT picture" descr="BNCT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32280" y="3520440"/>
            <a:ext cx="6766561" cy="9738360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10B isotope (not 11B) has the ability to capture slow neutrons…"/>
          <p:cNvSpPr txBox="1"/>
          <p:nvPr>
            <p:ph type="body" sz="half" idx="1"/>
          </p:nvPr>
        </p:nvSpPr>
        <p:spPr>
          <a:xfrm>
            <a:off x="3802380" y="3954779"/>
            <a:ext cx="11430001" cy="9761221"/>
          </a:xfrm>
          <a:prstGeom prst="rect">
            <a:avLst/>
          </a:prstGeom>
        </p:spPr>
        <p:txBody>
          <a:bodyPr/>
          <a:lstStyle/>
          <a:p>
            <a:pPr marL="504563" indent="-463923">
              <a:lnSpc>
                <a:spcPct val="120000"/>
              </a:lnSpc>
              <a:buClr>
                <a:srgbClr val="000000"/>
              </a:buClr>
              <a:buFont typeface="Times Roman"/>
            </a:pPr>
            <a:r>
              <a:rPr b="1" baseline="30956" sz="4600"/>
              <a:t>10</a:t>
            </a:r>
            <a:r>
              <a:rPr b="1" sz="4600"/>
              <a:t>B isotope (not </a:t>
            </a:r>
            <a:r>
              <a:rPr b="1" baseline="30956" sz="4600"/>
              <a:t>11</a:t>
            </a:r>
            <a:r>
              <a:rPr b="1" sz="4600"/>
              <a:t>B) has the ability to capture slow neutrons</a:t>
            </a:r>
            <a:endParaRPr b="1" sz="4600"/>
          </a:p>
          <a:p>
            <a:pPr marL="504563" indent="-463923">
              <a:lnSpc>
                <a:spcPct val="120000"/>
              </a:lnSpc>
              <a:buClr>
                <a:srgbClr val="000000"/>
              </a:buClr>
              <a:buFont typeface="Times Roman"/>
            </a:pPr>
            <a:r>
              <a:rPr b="1" sz="4600"/>
              <a:t>In BNCT, tumor cells preferentially take up a  boron compound, and subsequent irradiation by slow neutrons kills the cells via the energetic </a:t>
            </a:r>
            <a:r>
              <a:rPr b="1" baseline="30956" sz="4600"/>
              <a:t>10</a:t>
            </a:r>
            <a:r>
              <a:rPr b="1" sz="4600"/>
              <a:t>B --&gt; </a:t>
            </a:r>
            <a:r>
              <a:rPr b="1" baseline="30956" sz="4600"/>
              <a:t>7</a:t>
            </a:r>
            <a:r>
              <a:rPr b="1" sz="4600"/>
              <a:t>Li neutron capture reaction (that produces a photon and an alpha particle)</a:t>
            </a:r>
            <a:endParaRPr b="1" sz="4600"/>
          </a:p>
          <a:p>
            <a:pPr marL="504563" indent="-463923">
              <a:lnSpc>
                <a:spcPct val="120000"/>
              </a:lnSpc>
              <a:buClr>
                <a:srgbClr val="FF2600"/>
              </a:buClr>
              <a:buFont typeface="Times Roman"/>
            </a:pPr>
            <a:r>
              <a:rPr b="1" baseline="30956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10</a:t>
            </a:r>
            <a:r>
              <a:rPr b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  +  </a:t>
            </a:r>
            <a:r>
              <a:rPr b="1" baseline="30956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1</a:t>
            </a:r>
            <a:r>
              <a:rPr b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n  →  </a:t>
            </a:r>
            <a:r>
              <a:rPr b="1" baseline="30956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7</a:t>
            </a:r>
            <a:r>
              <a:rPr b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Li  +  </a:t>
            </a:r>
            <a:r>
              <a:rPr b="1" baseline="30956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4</a:t>
            </a:r>
            <a:r>
              <a:rPr b="1"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He + photon</a:t>
            </a:r>
          </a:p>
        </p:txBody>
      </p:sp>
      <p:sp>
        <p:nvSpPr>
          <p:cNvPr id="35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358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roup 3A Hydroxid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Group 3A Hydroxides</a:t>
            </a:r>
          </a:p>
        </p:txBody>
      </p:sp>
      <p:sp>
        <p:nvSpPr>
          <p:cNvPr id="362" name="B(OH)3 is an acid…"/>
          <p:cNvSpPr txBox="1"/>
          <p:nvPr>
            <p:ph type="body" idx="1"/>
          </p:nvPr>
        </p:nvSpPr>
        <p:spPr>
          <a:xfrm>
            <a:off x="3962400" y="3954779"/>
            <a:ext cx="16459201" cy="9761221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Times Roman"/>
            </a:pPr>
            <a:r>
              <a:rPr b="1"/>
              <a:t>B(OH)</a:t>
            </a:r>
            <a:r>
              <a:rPr b="1" baseline="-16133"/>
              <a:t>3</a:t>
            </a:r>
            <a:r>
              <a:rPr b="1"/>
              <a:t> is an acid</a:t>
            </a:r>
            <a:endParaRPr b="1"/>
          </a:p>
          <a:p>
            <a:pPr>
              <a:buClr>
                <a:srgbClr val="000000"/>
              </a:buClr>
              <a:buFont typeface="Times Roman"/>
            </a:pPr>
            <a:r>
              <a:rPr b="1"/>
              <a:t>B(OH) </a:t>
            </a:r>
            <a:r>
              <a:rPr b="1" baseline="-16133"/>
              <a:t>3</a:t>
            </a:r>
            <a:r>
              <a:rPr b="1"/>
              <a:t> + H</a:t>
            </a:r>
            <a:r>
              <a:rPr b="1" baseline="-16133"/>
              <a:t>2</a:t>
            </a:r>
            <a:r>
              <a:rPr b="1"/>
              <a:t>O  → B(OH)</a:t>
            </a:r>
            <a:r>
              <a:rPr b="1" baseline="-16133"/>
              <a:t>4</a:t>
            </a:r>
            <a:r>
              <a:rPr b="1" baseline="30933"/>
              <a:t>-</a:t>
            </a:r>
            <a:r>
              <a:rPr b="1"/>
              <a:t> + H</a:t>
            </a:r>
            <a:r>
              <a:rPr b="1" baseline="30933"/>
              <a:t>+</a:t>
            </a:r>
            <a:endParaRPr b="1" baseline="30933"/>
          </a:p>
          <a:p>
            <a:pPr lvl="1">
              <a:buClr>
                <a:srgbClr val="000000"/>
              </a:buClr>
              <a:buFont typeface="Times Roman"/>
            </a:pPr>
            <a:r>
              <a:rPr b="1"/>
              <a:t>K</a:t>
            </a:r>
            <a:r>
              <a:rPr b="1" baseline="-15851"/>
              <a:t>a</a:t>
            </a:r>
            <a:r>
              <a:rPr b="1"/>
              <a:t> = 7.3 x 10</a:t>
            </a:r>
            <a:r>
              <a:rPr b="1" baseline="30962"/>
              <a:t>-10</a:t>
            </a:r>
            <a:endParaRPr b="1" baseline="30962"/>
          </a:p>
          <a:p>
            <a:pPr>
              <a:buClr>
                <a:srgbClr val="000000"/>
              </a:buClr>
              <a:buFont typeface="Times Roman"/>
            </a:pPr>
            <a:r>
              <a:rPr b="1"/>
              <a:t>Al(OH)</a:t>
            </a:r>
            <a:r>
              <a:rPr b="1" baseline="-16133"/>
              <a:t>3</a:t>
            </a:r>
            <a:r>
              <a:rPr b="1"/>
              <a:t> and Ga(OH)</a:t>
            </a:r>
            <a:r>
              <a:rPr b="1" baseline="-16133"/>
              <a:t>3</a:t>
            </a:r>
            <a:r>
              <a:rPr b="1"/>
              <a:t> are </a:t>
            </a:r>
            <a:r>
              <a:rPr b="1" sz="7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amphoteric</a:t>
            </a:r>
            <a:endParaRPr b="1" sz="7200">
              <a:solidFill>
                <a:srgbClr val="FF2600"/>
              </a:solidFill>
              <a:uFill>
                <a:solidFill>
                  <a:srgbClr val="FF2600"/>
                </a:solidFill>
              </a:uFill>
            </a:endParaRPr>
          </a:p>
          <a:p>
            <a:pPr marL="766781" indent="-726141">
              <a:buClr>
                <a:srgbClr val="000000"/>
              </a:buClr>
              <a:buFont typeface="Times Roman"/>
            </a:pPr>
            <a:r>
              <a:rPr b="1" sz="7200"/>
              <a:t>Al</a:t>
            </a:r>
            <a:r>
              <a:rPr b="1" baseline="31000" sz="7200"/>
              <a:t>3+</a:t>
            </a:r>
            <a:r>
              <a:rPr b="1" sz="7200"/>
              <a:t>(aq) is a weak acid</a:t>
            </a:r>
            <a:endParaRPr b="1" sz="7200"/>
          </a:p>
          <a:p>
            <a:pPr lvl="1" marL="1069339" indent="-571499">
              <a:buClr>
                <a:srgbClr val="000000"/>
              </a:buClr>
              <a:buFont typeface="Times Roman"/>
            </a:pPr>
            <a:r>
              <a:rPr b="1" sz="6000"/>
              <a:t>Al(H</a:t>
            </a:r>
            <a:r>
              <a:rPr b="1" baseline="-16133" sz="6000"/>
              <a:t>2</a:t>
            </a:r>
            <a:r>
              <a:rPr b="1" sz="6000"/>
              <a:t>O)</a:t>
            </a:r>
            <a:r>
              <a:rPr b="1" baseline="-16133" sz="6000"/>
              <a:t>6</a:t>
            </a:r>
            <a:r>
              <a:rPr b="1" baseline="30933" sz="6000"/>
              <a:t>3+</a:t>
            </a:r>
            <a:r>
              <a:rPr b="1" sz="6000"/>
              <a:t> → [Al(H</a:t>
            </a:r>
            <a:r>
              <a:rPr b="1" baseline="-16133" sz="6000"/>
              <a:t>2</a:t>
            </a:r>
            <a:r>
              <a:rPr b="1" sz="6000"/>
              <a:t>O)</a:t>
            </a:r>
            <a:r>
              <a:rPr b="1" baseline="-16133" sz="6000"/>
              <a:t>5</a:t>
            </a:r>
            <a:r>
              <a:rPr b="1" sz="6000"/>
              <a:t>(OH)]</a:t>
            </a:r>
            <a:r>
              <a:rPr b="1" baseline="30933" sz="6000"/>
              <a:t>2+</a:t>
            </a:r>
            <a:r>
              <a:rPr b="1" sz="6000"/>
              <a:t> + H</a:t>
            </a:r>
            <a:r>
              <a:rPr b="1" baseline="30933" sz="6000"/>
              <a:t>+</a:t>
            </a:r>
            <a:endParaRPr b="1" baseline="30933" sz="6000"/>
          </a:p>
          <a:p>
            <a:pPr lvl="1" marL="1069339" indent="-571499">
              <a:buClr>
                <a:srgbClr val="000000"/>
              </a:buClr>
              <a:buFont typeface="Times Roman"/>
            </a:pPr>
            <a:r>
              <a:rPr b="1" sz="6000"/>
              <a:t>K</a:t>
            </a:r>
            <a:r>
              <a:rPr b="1" baseline="-16133" sz="6000"/>
              <a:t>a</a:t>
            </a:r>
            <a:r>
              <a:rPr b="1" sz="6000"/>
              <a:t> = 7.9 x 10</a:t>
            </a:r>
            <a:r>
              <a:rPr b="1" baseline="30933" sz="6000"/>
              <a:t>-6</a:t>
            </a:r>
          </a:p>
        </p:txBody>
      </p:sp>
      <p:sp>
        <p:nvSpPr>
          <p:cNvPr id="36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64" name="Line"/>
          <p:cNvSpPr/>
          <p:nvPr/>
        </p:nvSpPr>
        <p:spPr>
          <a:xfrm>
            <a:off x="4259580" y="3200400"/>
            <a:ext cx="14927581" cy="3176"/>
          </a:xfrm>
          <a:prstGeom prst="line">
            <a:avLst/>
          </a:prstGeom>
          <a:ln w="635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500"/>
                                        <p:tgtEl>
                                          <p:spTgt spid="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6" dur="500"/>
                                        <p:tgtEl>
                                          <p:spTgt spid="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362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Boron-Oxygen Compounds"/>
          <p:cNvSpPr txBox="1"/>
          <p:nvPr>
            <p:ph type="title"/>
          </p:nvPr>
        </p:nvSpPr>
        <p:spPr>
          <a:xfrm>
            <a:off x="4259580" y="457200"/>
            <a:ext cx="15544801" cy="258318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Boron-Oxygen Compounds</a:t>
            </a:r>
          </a:p>
        </p:txBody>
      </p:sp>
      <p:sp>
        <p:nvSpPr>
          <p:cNvPr id="367" name="Boron is never found in nature bonded to any other element than O.…"/>
          <p:cNvSpPr txBox="1"/>
          <p:nvPr>
            <p:ph type="body" sz="half" idx="1"/>
          </p:nvPr>
        </p:nvSpPr>
        <p:spPr>
          <a:xfrm>
            <a:off x="4259580" y="3040380"/>
            <a:ext cx="15544801" cy="7246620"/>
          </a:xfrm>
          <a:prstGeom prst="rect">
            <a:avLst/>
          </a:prstGeom>
        </p:spPr>
        <p:txBody>
          <a:bodyPr/>
          <a:lstStyle/>
          <a:p>
            <a:pPr marL="767080" indent="-68580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Boron is never found in nature bonded to any other element than O.</a:t>
            </a:r>
            <a:endParaRPr b="1"/>
          </a:p>
          <a:p>
            <a:pPr marL="767080" indent="-68580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Borax, Na</a:t>
            </a:r>
            <a:r>
              <a:rPr b="1" baseline="-16133"/>
              <a:t>2</a:t>
            </a:r>
            <a:r>
              <a:rPr b="1"/>
              <a:t>B</a:t>
            </a:r>
            <a:r>
              <a:rPr b="1" baseline="-16133"/>
              <a:t>4</a:t>
            </a:r>
            <a:r>
              <a:rPr b="1"/>
              <a:t>O</a:t>
            </a:r>
            <a:r>
              <a:rPr b="1" baseline="-16133"/>
              <a:t>7</a:t>
            </a:r>
            <a:r>
              <a:rPr b="1"/>
              <a:t>•10H</a:t>
            </a:r>
            <a:r>
              <a:rPr b="1" baseline="-16133"/>
              <a:t>2</a:t>
            </a:r>
            <a:r>
              <a:rPr b="1"/>
              <a:t>O</a:t>
            </a:r>
          </a:p>
        </p:txBody>
      </p:sp>
      <p:sp>
        <p:nvSpPr>
          <p:cNvPr id="36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69" name="Note 6-membered rings…"/>
          <p:cNvSpPr txBox="1"/>
          <p:nvPr/>
        </p:nvSpPr>
        <p:spPr>
          <a:xfrm>
            <a:off x="12809219" y="8686800"/>
            <a:ext cx="7360921" cy="299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40640">
              <a:buClr>
                <a:srgbClr val="000000"/>
              </a:buClr>
              <a:buSzPct val="100000"/>
              <a:buFont typeface="Arial"/>
              <a:buChar char="•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Note 6-membered rings</a:t>
            </a:r>
          </a:p>
          <a:p>
            <a:pPr marL="40640">
              <a:buClr>
                <a:srgbClr val="000000"/>
              </a:buClr>
              <a:buSzPct val="100000"/>
              <a:buFont typeface="Arial"/>
              <a:buChar char="•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All borates are fragments of of this structure.</a:t>
            </a:r>
          </a:p>
        </p:txBody>
      </p:sp>
      <p:grpSp>
        <p:nvGrpSpPr>
          <p:cNvPr id="374" name="Group"/>
          <p:cNvGrpSpPr/>
          <p:nvPr/>
        </p:nvGrpSpPr>
        <p:grpSpPr>
          <a:xfrm>
            <a:off x="4122420" y="7315200"/>
            <a:ext cx="9796780" cy="5349875"/>
            <a:chOff x="0" y="0"/>
            <a:chExt cx="9796779" cy="5349875"/>
          </a:xfrm>
        </p:grpSpPr>
        <p:grpSp>
          <p:nvGrpSpPr>
            <p:cNvPr id="372" name="Group"/>
            <p:cNvGrpSpPr/>
            <p:nvPr/>
          </p:nvGrpSpPr>
          <p:grpSpPr>
            <a:xfrm>
              <a:off x="0" y="0"/>
              <a:ext cx="8229600" cy="5349875"/>
              <a:chOff x="0" y="0"/>
              <a:chExt cx="8229600" cy="5349875"/>
            </a:xfrm>
          </p:grpSpPr>
          <p:sp>
            <p:nvSpPr>
              <p:cNvPr id="370" name="Rectangle"/>
              <p:cNvSpPr/>
              <p:nvPr/>
            </p:nvSpPr>
            <p:spPr>
              <a:xfrm>
                <a:off x="0" y="0"/>
                <a:ext cx="8229600" cy="5349875"/>
              </a:xfrm>
              <a:prstGeom prst="rect">
                <a:avLst/>
              </a:prstGeom>
              <a:solidFill>
                <a:srgbClr val="FFFC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defTabSz="914400">
                  <a:defRPr sz="20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pic>
            <p:nvPicPr>
              <p:cNvPr id="371" name="image.pdf" descr="image.pdf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8229600" cy="5349875"/>
              </a:xfrm>
              <a:prstGeom prst="rect">
                <a:avLst/>
              </a:prstGeom>
              <a:ln w="3175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373" name="Na2[B4O5(OH)4]•H2O"/>
            <p:cNvSpPr/>
            <p:nvPr/>
          </p:nvSpPr>
          <p:spPr>
            <a:xfrm>
              <a:off x="8526779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>
                <a:buClr>
                  <a:srgbClr val="000000"/>
                </a:buClr>
                <a:buFont typeface="Arial"/>
              </a:pPr>
              <a:r>
                <a:rPr b="1">
                  <a:latin typeface="Arial"/>
                  <a:ea typeface="Arial"/>
                  <a:cs typeface="Arial"/>
                  <a:sym typeface="Arial"/>
                </a:rPr>
                <a:t>Na</a:t>
              </a:r>
              <a:r>
                <a:rPr b="1" baseline="-15913"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b="1">
                  <a:latin typeface="Arial"/>
                  <a:ea typeface="Arial"/>
                  <a:cs typeface="Arial"/>
                  <a:sym typeface="Arial"/>
                </a:rPr>
                <a:t>[B</a:t>
              </a:r>
              <a:r>
                <a:rPr b="1" baseline="-15913">
                  <a:latin typeface="Arial"/>
                  <a:ea typeface="Arial"/>
                  <a:cs typeface="Arial"/>
                  <a:sym typeface="Arial"/>
                </a:rPr>
                <a:t>4</a:t>
              </a:r>
              <a:r>
                <a:rPr b="1">
                  <a:latin typeface="Arial"/>
                  <a:ea typeface="Arial"/>
                  <a:cs typeface="Arial"/>
                  <a:sym typeface="Arial"/>
                </a:rPr>
                <a:t>O</a:t>
              </a:r>
              <a:r>
                <a:rPr b="1" baseline="-15913">
                  <a:latin typeface="Arial"/>
                  <a:ea typeface="Arial"/>
                  <a:cs typeface="Arial"/>
                  <a:sym typeface="Arial"/>
                </a:rPr>
                <a:t>5</a:t>
              </a:r>
              <a:r>
                <a:rPr b="1">
                  <a:latin typeface="Arial"/>
                  <a:ea typeface="Arial"/>
                  <a:cs typeface="Arial"/>
                  <a:sym typeface="Arial"/>
                </a:rPr>
                <a:t>(OH)</a:t>
              </a:r>
              <a:r>
                <a:rPr b="1" baseline="-15913">
                  <a:latin typeface="Arial"/>
                  <a:ea typeface="Arial"/>
                  <a:cs typeface="Arial"/>
                  <a:sym typeface="Arial"/>
                </a:rPr>
                <a:t>4</a:t>
              </a:r>
              <a:r>
                <a:rPr b="1">
                  <a:latin typeface="Arial"/>
                  <a:ea typeface="Arial"/>
                  <a:cs typeface="Arial"/>
                  <a:sym typeface="Arial"/>
                </a:rPr>
                <a:t>]•H</a:t>
              </a:r>
              <a:r>
                <a:rPr b="1" baseline="-15913"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b="1">
                  <a:latin typeface="Arial"/>
                  <a:ea typeface="Arial"/>
                  <a:cs typeface="Arial"/>
                  <a:sym typeface="Arial"/>
                </a:rPr>
                <a:t>O</a:t>
              </a:r>
            </a:p>
          </p:txBody>
        </p:sp>
      </p:grpSp>
      <p:sp>
        <p:nvSpPr>
          <p:cNvPr id="375" name="Line"/>
          <p:cNvSpPr/>
          <p:nvPr/>
        </p:nvSpPr>
        <p:spPr>
          <a:xfrm>
            <a:off x="4579620" y="2743200"/>
            <a:ext cx="14927581" cy="3176"/>
          </a:xfrm>
          <a:prstGeom prst="line">
            <a:avLst/>
          </a:prstGeom>
          <a:ln w="50800">
            <a:solidFill>
              <a:srgbClr val="D81E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9" grpId="3"/>
      <p:bldP build="p" bldLvl="1" animBg="1" rev="0" advAuto="0" spid="367" grpId="1"/>
      <p:bldP build="whole" bldLvl="1" animBg="1" rev="0" advAuto="0" spid="374" grpId="2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Boron-Nitrogen Compounds"/>
          <p:cNvSpPr txBox="1"/>
          <p:nvPr>
            <p:ph type="title"/>
          </p:nvPr>
        </p:nvSpPr>
        <p:spPr>
          <a:xfrm>
            <a:off x="4259580" y="0"/>
            <a:ext cx="15544801" cy="441198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Boron-Nitrogen Compounds</a:t>
            </a:r>
          </a:p>
        </p:txBody>
      </p:sp>
      <p:sp>
        <p:nvSpPr>
          <p:cNvPr id="378" name="Element  B  C  N…"/>
          <p:cNvSpPr txBox="1"/>
          <p:nvPr>
            <p:ph type="body" sz="half" idx="1"/>
          </p:nvPr>
        </p:nvSpPr>
        <p:spPr>
          <a:xfrm>
            <a:off x="4259580" y="8069580"/>
            <a:ext cx="15544801" cy="5646420"/>
          </a:xfrm>
          <a:prstGeom prst="rect">
            <a:avLst/>
          </a:prstGeom>
        </p:spPr>
        <p:txBody>
          <a:bodyPr/>
          <a:lstStyle/>
          <a:p>
            <a:pPr marL="767080" indent="-685800">
              <a:buClr>
                <a:srgbClr val="000000"/>
              </a:buClr>
              <a:buSzTx/>
              <a:buFont typeface="Times Roman"/>
              <a:buNone/>
              <a:defRPr b="1" u="sng"/>
            </a:pPr>
            <a:r>
              <a:t>Element		B		C		N</a:t>
            </a:r>
          </a:p>
          <a:p>
            <a:pPr marL="767080" indent="-68580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Valence e-	</a:t>
            </a:r>
            <a:r>
              <a:rPr b="1"/>
              <a:t>	</a:t>
            </a:r>
            <a:r>
              <a:rPr b="1"/>
              <a:t>3		4		5</a:t>
            </a:r>
            <a:endParaRPr b="1"/>
          </a:p>
          <a:p>
            <a:pPr marL="767080" indent="-685800">
              <a:buClr>
                <a:srgbClr val="000000"/>
              </a:buClr>
              <a:buSzTx/>
              <a:buFont typeface="Times Roman"/>
              <a:buNone/>
              <a:defRPr b="1"/>
            </a:pPr>
            <a:r>
              <a:t>Electroneg.	2.0		2.5		3.0</a:t>
            </a:r>
          </a:p>
          <a:p>
            <a:pPr marL="767080" indent="-685800">
              <a:buClr>
                <a:srgbClr val="000000"/>
              </a:buClr>
              <a:buSzTx/>
              <a:buFont typeface="Times Roman"/>
              <a:buNone/>
              <a:defRPr b="1"/>
            </a:pPr>
            <a:r>
              <a:t>Radius		88		77		70 pm</a:t>
            </a:r>
          </a:p>
        </p:txBody>
      </p:sp>
      <p:sp>
        <p:nvSpPr>
          <p:cNvPr id="37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80" name="Line"/>
          <p:cNvSpPr/>
          <p:nvPr/>
        </p:nvSpPr>
        <p:spPr>
          <a:xfrm>
            <a:off x="4419600" y="3360420"/>
            <a:ext cx="15384781" cy="3176"/>
          </a:xfrm>
          <a:prstGeom prst="line">
            <a:avLst/>
          </a:prstGeom>
          <a:ln w="63500">
            <a:solidFill>
              <a:srgbClr val="008F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381" name="B-N bonding picture" descr="B-N bonding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2780" y="3817620"/>
            <a:ext cx="9418320" cy="39547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Borazine—Analog of Benzene"/>
          <p:cNvSpPr txBox="1"/>
          <p:nvPr>
            <p:ph type="title"/>
          </p:nvPr>
        </p:nvSpPr>
        <p:spPr>
          <a:xfrm>
            <a:off x="4259580" y="0"/>
            <a:ext cx="15544801" cy="3954781"/>
          </a:xfrm>
          <a:prstGeom prst="rect">
            <a:avLst/>
          </a:prstGeom>
        </p:spPr>
        <p:txBody>
          <a:bodyPr/>
          <a:lstStyle>
            <a:lvl1pPr>
              <a:defRPr b="1" sz="7800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Borazine—Analog of Benzene</a:t>
            </a:r>
          </a:p>
        </p:txBody>
      </p:sp>
      <p:sp>
        <p:nvSpPr>
          <p:cNvPr id="38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85" name="borazine picture" descr="borazin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9580" y="3040380"/>
            <a:ext cx="15544801" cy="6789420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Borazine: Mol. wt. = 80.5…"/>
          <p:cNvSpPr txBox="1"/>
          <p:nvPr/>
        </p:nvSpPr>
        <p:spPr>
          <a:xfrm>
            <a:off x="4259580" y="9898379"/>
            <a:ext cx="7173238" cy="2286001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000000"/>
              </a:buClr>
              <a:buFont typeface="Arial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Borazine: Mol. wt. = 80.5</a:t>
            </a:r>
          </a:p>
          <a:p>
            <a:pPr>
              <a:buClr>
                <a:srgbClr val="000000"/>
              </a:buClr>
              <a:buFont typeface="Arial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Mp = -57 ˚C; Bp = 55 ˚C</a:t>
            </a:r>
          </a:p>
          <a:p>
            <a:pPr>
              <a:buClr>
                <a:srgbClr val="000000"/>
              </a:buClr>
              <a:buFont typeface="Arial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B—N = 144 pm</a:t>
            </a:r>
          </a:p>
        </p:txBody>
      </p:sp>
      <p:sp>
        <p:nvSpPr>
          <p:cNvPr id="387" name="Benzene: Mol. wt. = 78.1…"/>
          <p:cNvSpPr txBox="1"/>
          <p:nvPr/>
        </p:nvSpPr>
        <p:spPr>
          <a:xfrm>
            <a:off x="12031980" y="9898379"/>
            <a:ext cx="7107359" cy="2286001"/>
          </a:xfrm>
          <a:prstGeom prst="rect">
            <a:avLst/>
          </a:prstGeom>
          <a:solidFill>
            <a:srgbClr val="D6D7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000000"/>
              </a:buClr>
              <a:buFont typeface="Arial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Benzene: Mol. wt. = 78.1</a:t>
            </a:r>
          </a:p>
          <a:p>
            <a:pPr>
              <a:buClr>
                <a:srgbClr val="000000"/>
              </a:buClr>
              <a:buFont typeface="Arial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Mp = 6 ˚C; Bp = 80 ˚C</a:t>
            </a:r>
          </a:p>
          <a:p>
            <a:pPr>
              <a:buClr>
                <a:srgbClr val="000000"/>
              </a:buClr>
              <a:buFont typeface="Arial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C—C = 142 pm</a:t>
            </a:r>
          </a:p>
        </p:txBody>
      </p:sp>
      <p:sp>
        <p:nvSpPr>
          <p:cNvPr id="388" name="Line"/>
          <p:cNvSpPr/>
          <p:nvPr/>
        </p:nvSpPr>
        <p:spPr>
          <a:xfrm>
            <a:off x="4579620" y="2903220"/>
            <a:ext cx="14927581" cy="3176"/>
          </a:xfrm>
          <a:prstGeom prst="line">
            <a:avLst/>
          </a:prstGeom>
          <a:ln w="50800">
            <a:solidFill>
              <a:srgbClr val="008F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Hydrogen Isotopes"/>
          <p:cNvSpPr txBox="1"/>
          <p:nvPr>
            <p:ph type="title"/>
          </p:nvPr>
        </p:nvSpPr>
        <p:spPr>
          <a:xfrm>
            <a:off x="4419600" y="914400"/>
            <a:ext cx="15544801" cy="2903221"/>
          </a:xfrm>
          <a:prstGeom prst="rect">
            <a:avLst/>
          </a:prstGeom>
        </p:spPr>
        <p:txBody>
          <a:bodyPr/>
          <a:lstStyle>
            <a:lvl1pPr>
              <a:defRPr b="1" sz="9200">
                <a:solidFill>
                  <a:srgbClr val="434ED6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Hydrogen Isotopes</a:t>
            </a:r>
          </a:p>
        </p:txBody>
      </p:sp>
      <p:sp>
        <p:nvSpPr>
          <p:cNvPr id="68" name="1H   1.007825 amu   protium…"/>
          <p:cNvSpPr txBox="1"/>
          <p:nvPr>
            <p:ph type="body" idx="1"/>
          </p:nvPr>
        </p:nvSpPr>
        <p:spPr>
          <a:xfrm>
            <a:off x="3962400" y="3817620"/>
            <a:ext cx="16916401" cy="9898380"/>
          </a:xfrm>
          <a:prstGeom prst="rect">
            <a:avLst/>
          </a:prstGeom>
        </p:spPr>
        <p:txBody>
          <a:bodyPr/>
          <a:lstStyle/>
          <a:p>
            <a:pPr marL="767080" indent="-685800">
              <a:lnSpc>
                <a:spcPct val="15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 baseline="31000" sz="7200"/>
              <a:t>1</a:t>
            </a:r>
            <a:r>
              <a:rPr b="1" sz="7200"/>
              <a:t>H			1.007825 amu   protium</a:t>
            </a:r>
            <a:endParaRPr b="1" sz="7200"/>
          </a:p>
          <a:p>
            <a:pPr marL="767080" indent="-685800">
              <a:lnSpc>
                <a:spcPct val="15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 baseline="31000" sz="7200"/>
              <a:t>2</a:t>
            </a:r>
            <a:r>
              <a:rPr b="1" sz="7200"/>
              <a:t>H = D		2.014102		   deuterium</a:t>
            </a:r>
            <a:endParaRPr b="1" sz="7200"/>
          </a:p>
          <a:p>
            <a:pPr marL="767080" indent="-685800">
              <a:lnSpc>
                <a:spcPct val="15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 baseline="31000" sz="7200"/>
              <a:t>3</a:t>
            </a:r>
            <a:r>
              <a:rPr b="1" sz="7200"/>
              <a:t>H = T		3.016049		   tritium</a:t>
            </a:r>
            <a:endParaRPr b="1" sz="7200"/>
          </a:p>
          <a:p>
            <a:pPr marL="767080" indent="-685800">
              <a:lnSpc>
                <a:spcPct val="150000"/>
              </a:lnSpc>
              <a:buClr>
                <a:srgbClr val="000000"/>
              </a:buClr>
              <a:buSzTx/>
              <a:buFont typeface="Times Roman"/>
              <a:buNone/>
              <a:defRPr b="1" sz="7200"/>
            </a:pPr>
            <a:r>
              <a:t>Half-life of tritium = 12.35 years</a:t>
            </a:r>
          </a:p>
        </p:txBody>
      </p:sp>
      <p:sp>
        <p:nvSpPr>
          <p:cNvPr id="6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70" name="Line"/>
          <p:cNvSpPr/>
          <p:nvPr/>
        </p:nvSpPr>
        <p:spPr>
          <a:xfrm>
            <a:off x="4259580" y="3360420"/>
            <a:ext cx="14790420" cy="3176"/>
          </a:xfrm>
          <a:prstGeom prst="line">
            <a:avLst/>
          </a:prstGeom>
          <a:ln w="50800">
            <a:solidFill>
              <a:srgbClr val="0433FF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Boron Halides"/>
          <p:cNvSpPr txBox="1"/>
          <p:nvPr>
            <p:ph type="title"/>
          </p:nvPr>
        </p:nvSpPr>
        <p:spPr>
          <a:xfrm>
            <a:off x="4259580" y="160020"/>
            <a:ext cx="15544801" cy="27432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Boron Halides</a:t>
            </a:r>
          </a:p>
        </p:txBody>
      </p:sp>
      <p:sp>
        <p:nvSpPr>
          <p:cNvPr id="391" name="Mp, ˚C Bp, ˚C…"/>
          <p:cNvSpPr txBox="1"/>
          <p:nvPr>
            <p:ph type="body" sz="half" idx="1"/>
          </p:nvPr>
        </p:nvSpPr>
        <p:spPr>
          <a:xfrm>
            <a:off x="6865620" y="2903220"/>
            <a:ext cx="10355580" cy="6606541"/>
          </a:xfrm>
          <a:prstGeom prst="rect">
            <a:avLst/>
          </a:prstGeom>
          <a:solidFill>
            <a:srgbClr val="FFD6D5"/>
          </a:solidFill>
        </p:spPr>
        <p:txBody>
          <a:bodyPr/>
          <a:lstStyle/>
          <a:p>
            <a:pPr marL="767080" indent="-685800">
              <a:buClr>
                <a:srgbClr val="000000"/>
              </a:buClr>
              <a:buSzTx/>
              <a:buFont typeface="Times Roman"/>
              <a:buNone/>
            </a:pPr>
            <a:r>
              <a:t>                 </a:t>
            </a:r>
            <a:r>
              <a:rPr b="1"/>
              <a:t>Mp, ˚C	Bp, ˚C</a:t>
            </a:r>
            <a:endParaRPr b="1"/>
          </a:p>
          <a:p>
            <a:pPr marL="767080" indent="-68580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BF</a:t>
            </a:r>
            <a:r>
              <a:rPr b="1" baseline="-16133"/>
              <a:t>3</a:t>
            </a:r>
            <a:r>
              <a:rPr b="1"/>
              <a:t>		-127.1	-99.9</a:t>
            </a:r>
            <a:endParaRPr b="1"/>
          </a:p>
          <a:p>
            <a:pPr marL="767080" indent="-68580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BCl</a:t>
            </a:r>
            <a:r>
              <a:rPr b="1" baseline="-16133"/>
              <a:t>3</a:t>
            </a:r>
            <a:r>
              <a:rPr b="1"/>
              <a:t>	</a:t>
            </a:r>
            <a:r>
              <a:rPr b="1"/>
              <a:t>	</a:t>
            </a:r>
            <a:r>
              <a:rPr b="1"/>
              <a:t>-107		12.5</a:t>
            </a:r>
            <a:endParaRPr b="1"/>
          </a:p>
          <a:p>
            <a:pPr marL="767080" indent="-68580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BBr</a:t>
            </a:r>
            <a:r>
              <a:rPr b="1" baseline="-16133"/>
              <a:t>3</a:t>
            </a:r>
            <a:r>
              <a:rPr b="1"/>
              <a:t>	</a:t>
            </a:r>
            <a:r>
              <a:rPr b="1"/>
              <a:t>	</a:t>
            </a:r>
            <a:r>
              <a:rPr b="1"/>
              <a:t>-46		91.3</a:t>
            </a:r>
            <a:endParaRPr b="1"/>
          </a:p>
          <a:p>
            <a:pPr marL="767080" indent="-68580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BI</a:t>
            </a:r>
            <a:r>
              <a:rPr b="1" baseline="-16133"/>
              <a:t>3</a:t>
            </a:r>
            <a:r>
              <a:rPr b="1"/>
              <a:t>		49.9		210</a:t>
            </a:r>
          </a:p>
        </p:txBody>
      </p:sp>
      <p:sp>
        <p:nvSpPr>
          <p:cNvPr id="39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93" name="All are volatile…"/>
          <p:cNvSpPr txBox="1"/>
          <p:nvPr/>
        </p:nvSpPr>
        <p:spPr>
          <a:xfrm>
            <a:off x="4781550" y="9829800"/>
            <a:ext cx="13446143" cy="185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000000"/>
              </a:buClr>
              <a:buFont typeface="Arial"/>
            </a:pPr>
            <a:r>
              <a:rPr b="1" sz="5400">
                <a:latin typeface="Arial"/>
                <a:ea typeface="Arial"/>
                <a:cs typeface="Arial"/>
                <a:sym typeface="Arial"/>
              </a:rPr>
              <a:t>All are volatile</a:t>
            </a:r>
            <a:endParaRPr b="1" sz="5400"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</a:pPr>
            <a:r>
              <a:rPr b="1" sz="5400">
                <a:latin typeface="Arial"/>
                <a:ea typeface="Arial"/>
                <a:cs typeface="Arial"/>
                <a:sym typeface="Arial"/>
              </a:rPr>
              <a:t>Monomeric - contrast with BX</a:t>
            </a:r>
            <a:r>
              <a:rPr b="1" baseline="-15851" sz="5400"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1" sz="5400">
                <a:latin typeface="Arial"/>
                <a:ea typeface="Arial"/>
                <a:cs typeface="Arial"/>
                <a:sym typeface="Arial"/>
              </a:rPr>
              <a:t> and Al</a:t>
            </a:r>
            <a:r>
              <a:rPr b="1" baseline="-15851" sz="54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sz="5400">
                <a:latin typeface="Arial"/>
                <a:ea typeface="Arial"/>
                <a:cs typeface="Arial"/>
                <a:sym typeface="Arial"/>
              </a:rPr>
              <a:t>X</a:t>
            </a:r>
            <a:r>
              <a:rPr b="1" baseline="-15851" sz="5400">
                <a:latin typeface="Arial"/>
                <a:ea typeface="Arial"/>
                <a:cs typeface="Arial"/>
                <a:sym typeface="Arial"/>
              </a:rPr>
              <a:t>6</a:t>
            </a:r>
          </a:p>
        </p:txBody>
      </p:sp>
      <p:sp>
        <p:nvSpPr>
          <p:cNvPr id="394" name="Line"/>
          <p:cNvSpPr/>
          <p:nvPr/>
        </p:nvSpPr>
        <p:spPr>
          <a:xfrm>
            <a:off x="4579620" y="2286000"/>
            <a:ext cx="14927581" cy="3176"/>
          </a:xfrm>
          <a:prstGeom prst="line">
            <a:avLst/>
          </a:prstGeom>
          <a:ln w="50800">
            <a:solidFill>
              <a:srgbClr val="D81E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All Form  Lewis Acid-Base Complex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72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All Form </a:t>
            </a:r>
            <a:b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t>Lewis Acid-Base Complexes</a:t>
            </a:r>
          </a:p>
        </p:txBody>
      </p:sp>
      <p:sp>
        <p:nvSpPr>
          <p:cNvPr id="39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98" name="Lewis acid base picture" descr="Lewis acid bas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34800" y="4274820"/>
            <a:ext cx="7932420" cy="6332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Lewis acid picture" descr="Lewis acid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36820" y="5326379"/>
            <a:ext cx="6355080" cy="4069081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Order of Lewis acidity: BF3 &lt; BCl3 &lt; BBr3 &lt; BI3"/>
          <p:cNvSpPr txBox="1"/>
          <p:nvPr/>
        </p:nvSpPr>
        <p:spPr>
          <a:xfrm>
            <a:off x="5149850" y="10594975"/>
            <a:ext cx="13273070" cy="982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000000"/>
              </a:buClr>
              <a:buFont typeface="Arial"/>
            </a:pPr>
            <a:r>
              <a:rPr b="1">
                <a:latin typeface="Arial"/>
                <a:ea typeface="Arial"/>
                <a:cs typeface="Arial"/>
                <a:sym typeface="Arial"/>
              </a:rPr>
              <a:t>Order of Lewis acidity: BF</a:t>
            </a:r>
            <a:r>
              <a:rPr b="1" baseline="-15913"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1">
                <a:latin typeface="Arial"/>
                <a:ea typeface="Arial"/>
                <a:cs typeface="Arial"/>
                <a:sym typeface="Arial"/>
              </a:rPr>
              <a:t> &lt; BCl</a:t>
            </a:r>
            <a:r>
              <a:rPr b="1" baseline="-15913"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1">
                <a:latin typeface="Arial"/>
                <a:ea typeface="Arial"/>
                <a:cs typeface="Arial"/>
                <a:sym typeface="Arial"/>
              </a:rPr>
              <a:t> &lt; BBr</a:t>
            </a:r>
            <a:r>
              <a:rPr b="1" baseline="-15913"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1">
                <a:latin typeface="Arial"/>
                <a:ea typeface="Arial"/>
                <a:cs typeface="Arial"/>
                <a:sym typeface="Arial"/>
              </a:rPr>
              <a:t> &lt; BI</a:t>
            </a:r>
            <a:r>
              <a:rPr b="1" baseline="-15913"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401" name="Line"/>
          <p:cNvSpPr/>
          <p:nvPr/>
        </p:nvSpPr>
        <p:spPr>
          <a:xfrm>
            <a:off x="4579620" y="3817620"/>
            <a:ext cx="14927581" cy="3176"/>
          </a:xfrm>
          <a:prstGeom prst="line">
            <a:avLst/>
          </a:prstGeom>
          <a:ln w="50800">
            <a:solidFill>
              <a:srgbClr val="434ED6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All Form  Lewis Acid-Base Complexes"/>
          <p:cNvSpPr txBox="1"/>
          <p:nvPr>
            <p:ph type="title"/>
          </p:nvPr>
        </p:nvSpPr>
        <p:spPr>
          <a:xfrm>
            <a:off x="4419600" y="0"/>
            <a:ext cx="15544801" cy="4732020"/>
          </a:xfrm>
          <a:prstGeom prst="rect">
            <a:avLst/>
          </a:prstGeom>
        </p:spPr>
        <p:txBody>
          <a:bodyPr/>
          <a:lstStyle/>
          <a:p>
            <a:pPr>
              <a:defRPr b="1" sz="72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All Form </a:t>
            </a:r>
            <a:b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t>Lewis Acid-Base Complexes</a:t>
            </a:r>
          </a:p>
        </p:txBody>
      </p:sp>
      <p:sp>
        <p:nvSpPr>
          <p:cNvPr id="404" name="Order of Lewis acidity: BF3 &lt; BCl3 &lt; BBr3 &lt; BI3"/>
          <p:cNvSpPr txBox="1"/>
          <p:nvPr/>
        </p:nvSpPr>
        <p:spPr>
          <a:xfrm>
            <a:off x="5200650" y="4411979"/>
            <a:ext cx="13273070" cy="982981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000000"/>
              </a:buClr>
              <a:buFont typeface="Arial"/>
            </a:pPr>
            <a:r>
              <a:rPr b="1">
                <a:latin typeface="Arial"/>
                <a:ea typeface="Arial"/>
                <a:cs typeface="Arial"/>
                <a:sym typeface="Arial"/>
              </a:rPr>
              <a:t>Order of Lewis acidity: BF</a:t>
            </a:r>
            <a:r>
              <a:rPr b="1" baseline="-15913"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1">
                <a:latin typeface="Arial"/>
                <a:ea typeface="Arial"/>
                <a:cs typeface="Arial"/>
                <a:sym typeface="Arial"/>
              </a:rPr>
              <a:t> &lt; BCl</a:t>
            </a:r>
            <a:r>
              <a:rPr b="1" baseline="-15913"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1">
                <a:latin typeface="Arial"/>
                <a:ea typeface="Arial"/>
                <a:cs typeface="Arial"/>
                <a:sym typeface="Arial"/>
              </a:rPr>
              <a:t> &lt; BBr</a:t>
            </a:r>
            <a:r>
              <a:rPr b="1" baseline="-15913"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1">
                <a:latin typeface="Arial"/>
                <a:ea typeface="Arial"/>
                <a:cs typeface="Arial"/>
                <a:sym typeface="Arial"/>
              </a:rPr>
              <a:t> &lt; BI</a:t>
            </a:r>
            <a:r>
              <a:rPr b="1" baseline="-15913"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405" name="Order of acidity is inverse of expectation due to a small degree of B—X π bonding"/>
          <p:cNvSpPr txBox="1"/>
          <p:nvPr>
            <p:ph type="body" sz="half" idx="1"/>
          </p:nvPr>
        </p:nvSpPr>
        <p:spPr>
          <a:xfrm>
            <a:off x="4419600" y="5783579"/>
            <a:ext cx="15544801" cy="7932421"/>
          </a:xfrm>
          <a:prstGeom prst="rect">
            <a:avLst/>
          </a:prstGeom>
        </p:spPr>
        <p:txBody>
          <a:bodyPr/>
          <a:lstStyle>
            <a:lvl1pPr marL="767080" indent="-685800">
              <a:buClr>
                <a:srgbClr val="000000"/>
              </a:buClr>
              <a:buSzTx/>
              <a:buFont typeface="Times Roman"/>
              <a:buNone/>
              <a:defRPr b="1"/>
            </a:lvl1pPr>
          </a:lstStyle>
          <a:p>
            <a:pPr/>
            <a:r>
              <a:t>Order of acidity is inverse of expectation due to a small degree of B—X π bonding</a:t>
            </a:r>
          </a:p>
        </p:txBody>
      </p:sp>
      <p:sp>
        <p:nvSpPr>
          <p:cNvPr id="40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407" name="lewis acid picture" descr="lewis acid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00259" y="8092440"/>
            <a:ext cx="4663441" cy="4091940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Line"/>
          <p:cNvSpPr/>
          <p:nvPr/>
        </p:nvSpPr>
        <p:spPr>
          <a:xfrm>
            <a:off x="4579620" y="3817620"/>
            <a:ext cx="14927581" cy="3176"/>
          </a:xfrm>
          <a:prstGeom prst="line">
            <a:avLst/>
          </a:prstGeom>
          <a:ln w="50800">
            <a:solidFill>
              <a:srgbClr val="434ED6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Aluminum Halides"/>
          <p:cNvSpPr txBox="1"/>
          <p:nvPr>
            <p:ph type="title"/>
          </p:nvPr>
        </p:nvSpPr>
        <p:spPr>
          <a:xfrm>
            <a:off x="4259580" y="914400"/>
            <a:ext cx="15544801" cy="212598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Aluminum Halides</a:t>
            </a:r>
          </a:p>
        </p:txBody>
      </p:sp>
      <p:sp>
        <p:nvSpPr>
          <p:cNvPr id="411" name="Compound AlF3 AlCl3 AlBr3 AlI3…"/>
          <p:cNvSpPr txBox="1"/>
          <p:nvPr>
            <p:ph type="body" sz="half" idx="1"/>
          </p:nvPr>
        </p:nvSpPr>
        <p:spPr>
          <a:xfrm>
            <a:off x="3802380" y="3040380"/>
            <a:ext cx="16002001" cy="6789420"/>
          </a:xfrm>
          <a:prstGeom prst="rect">
            <a:avLst/>
          </a:prstGeom>
        </p:spPr>
        <p:txBody>
          <a:bodyPr/>
          <a:lstStyle/>
          <a:p>
            <a:pPr marL="767080" indent="-685800">
              <a:buClr>
                <a:srgbClr val="000000"/>
              </a:buClr>
              <a:buSzTx/>
              <a:buFont typeface="Times Roman"/>
              <a:buNone/>
              <a:tabLst>
                <a:tab pos="4635500" algn="l"/>
                <a:tab pos="7378700" algn="l"/>
                <a:tab pos="10121900" algn="l"/>
                <a:tab pos="12865100" algn="l"/>
              </a:tabLst>
            </a:pPr>
            <a:r>
              <a:rPr b="1" sz="5400"/>
              <a:t>Compound	AlF</a:t>
            </a:r>
            <a:r>
              <a:rPr b="1" baseline="-15851" sz="5400"/>
              <a:t>3</a:t>
            </a:r>
            <a:r>
              <a:rPr b="1" sz="5400"/>
              <a:t>	AlCl</a:t>
            </a:r>
            <a:r>
              <a:rPr b="1" baseline="-15851" sz="5400"/>
              <a:t>3</a:t>
            </a:r>
            <a:r>
              <a:rPr b="1" sz="5400"/>
              <a:t>	AlBr</a:t>
            </a:r>
            <a:r>
              <a:rPr b="1" baseline="-15851" sz="5400"/>
              <a:t>3</a:t>
            </a:r>
            <a:r>
              <a:rPr b="1" sz="5400"/>
              <a:t>	AlI</a:t>
            </a:r>
            <a:r>
              <a:rPr b="1" baseline="-15851" sz="5400"/>
              <a:t>3</a:t>
            </a:r>
            <a:endParaRPr b="1" baseline="-15851" sz="5400"/>
          </a:p>
          <a:p>
            <a:pPr marL="767080" indent="-685800">
              <a:buClr>
                <a:srgbClr val="000000"/>
              </a:buClr>
              <a:buSzTx/>
              <a:buFont typeface="Times Roman"/>
              <a:buNone/>
              <a:tabLst>
                <a:tab pos="4635500" algn="l"/>
                <a:tab pos="7378700" algn="l"/>
                <a:tab pos="10121900" algn="l"/>
                <a:tab pos="12865100" algn="l"/>
              </a:tabLst>
              <a:defRPr b="1" sz="5400"/>
            </a:pPr>
            <a:r>
              <a:t>Mp, ˚C	1290	192.4	97.8	189.4</a:t>
            </a:r>
          </a:p>
          <a:p>
            <a:pPr marL="767080" indent="-685800">
              <a:buClr>
                <a:srgbClr val="000000"/>
              </a:buClr>
              <a:buSzTx/>
              <a:buFont typeface="Times Roman"/>
              <a:buNone/>
              <a:tabLst>
                <a:tab pos="4635500" algn="l"/>
                <a:tab pos="7378700" algn="l"/>
                <a:tab pos="10121900" algn="l"/>
                <a:tab pos="12865100" algn="l"/>
              </a:tabLst>
              <a:defRPr b="1" sz="5400"/>
            </a:pPr>
            <a:r>
              <a:t>Subl. Temp.	1272	180	256	382</a:t>
            </a:r>
          </a:p>
        </p:txBody>
      </p:sp>
      <p:sp>
        <p:nvSpPr>
          <p:cNvPr id="41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13" name="Synthesis…"/>
          <p:cNvSpPr txBox="1"/>
          <p:nvPr/>
        </p:nvSpPr>
        <p:spPr>
          <a:xfrm>
            <a:off x="3778250" y="6950075"/>
            <a:ext cx="15259891" cy="3365501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000000"/>
              </a:buClr>
              <a:buFont typeface="Times Roman"/>
            </a:pPr>
            <a:r>
              <a:rPr b="1" sz="6000"/>
              <a:t>Synthesis</a:t>
            </a:r>
            <a:endParaRPr b="1" sz="6000"/>
          </a:p>
          <a:p>
            <a:pPr>
              <a:buClr>
                <a:srgbClr val="000000"/>
              </a:buClr>
              <a:buFont typeface="Times Roman"/>
            </a:pPr>
            <a:r>
              <a:rPr b="1" sz="6000"/>
              <a:t>	Al</a:t>
            </a:r>
            <a:r>
              <a:rPr b="1" baseline="-16133" sz="6000"/>
              <a:t>2</a:t>
            </a:r>
            <a:r>
              <a:rPr b="1" sz="6000"/>
              <a:t>O</a:t>
            </a:r>
            <a:r>
              <a:rPr b="1" baseline="-16133" sz="6000"/>
              <a:t>3</a:t>
            </a:r>
            <a:r>
              <a:rPr b="1" sz="6000"/>
              <a:t> + 6 HF  → 2 AlF</a:t>
            </a:r>
            <a:r>
              <a:rPr b="1" baseline="-16133" sz="6000"/>
              <a:t>3</a:t>
            </a:r>
            <a:r>
              <a:rPr b="1" sz="6000"/>
              <a:t> + 3 H</a:t>
            </a:r>
            <a:r>
              <a:rPr b="1" baseline="-16133" sz="6000"/>
              <a:t>2</a:t>
            </a:r>
            <a:r>
              <a:rPr b="1" sz="6000"/>
              <a:t>O</a:t>
            </a:r>
            <a:endParaRPr b="1" sz="6000"/>
          </a:p>
          <a:p>
            <a:pPr>
              <a:buClr>
                <a:srgbClr val="000000"/>
              </a:buClr>
              <a:buFont typeface="Times Roman"/>
            </a:pPr>
            <a:r>
              <a:rPr b="1" sz="6000"/>
              <a:t>	2 Al + 3 X</a:t>
            </a:r>
            <a:r>
              <a:rPr b="1" baseline="-16133" sz="6000"/>
              <a:t>2</a:t>
            </a:r>
            <a:r>
              <a:rPr b="1" sz="6000"/>
              <a:t> → 2 AlX</a:t>
            </a:r>
            <a:r>
              <a:rPr b="1" baseline="-16133" sz="6000"/>
              <a:t>3</a:t>
            </a:r>
            <a:r>
              <a:rPr b="1" sz="6000"/>
              <a:t> (for X = Cl, Br, I)</a:t>
            </a:r>
          </a:p>
        </p:txBody>
      </p:sp>
      <p:sp>
        <p:nvSpPr>
          <p:cNvPr id="414" name="Line"/>
          <p:cNvSpPr/>
          <p:nvPr/>
        </p:nvSpPr>
        <p:spPr>
          <a:xfrm>
            <a:off x="4579620" y="2743200"/>
            <a:ext cx="14927581" cy="3176"/>
          </a:xfrm>
          <a:prstGeom prst="line">
            <a:avLst/>
          </a:prstGeom>
          <a:ln w="50800">
            <a:solidFill>
              <a:srgbClr val="D81E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13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ynthesis of Al2Br6 2 Al + 3 Br2 → Al2Br6"/>
          <p:cNvSpPr txBox="1"/>
          <p:nvPr>
            <p:ph type="title"/>
          </p:nvPr>
        </p:nvSpPr>
        <p:spPr>
          <a:xfrm>
            <a:off x="4259580" y="914400"/>
            <a:ext cx="15544801" cy="4732020"/>
          </a:xfrm>
          <a:prstGeom prst="rect">
            <a:avLst/>
          </a:prstGeom>
        </p:spPr>
        <p:txBody>
          <a:bodyPr/>
          <a:lstStyle/>
          <a:p>
            <a:pPr/>
            <a:r>
              <a:rPr b="1" sz="9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Synthesis of Al</a:t>
            </a:r>
            <a:r>
              <a:rPr b="1" baseline="-15913" sz="9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b="1" sz="9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Br</a:t>
            </a:r>
            <a:r>
              <a:rPr b="1" baseline="-15913" sz="9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6</a:t>
            </a:r>
            <a:br>
              <a:rPr sz="1080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 b="1"/>
              <a:t>2 Al + 3 Br</a:t>
            </a:r>
            <a:r>
              <a:rPr b="1" baseline="-15720"/>
              <a:t>2</a:t>
            </a:r>
            <a:r>
              <a:rPr b="1"/>
              <a:t> → Al</a:t>
            </a:r>
            <a:r>
              <a:rPr b="1" baseline="-15720"/>
              <a:t>2</a:t>
            </a:r>
            <a:r>
              <a:rPr b="1"/>
              <a:t>Br</a:t>
            </a:r>
            <a:r>
              <a:rPr b="1" baseline="-15720"/>
              <a:t>6</a:t>
            </a:r>
          </a:p>
        </p:txBody>
      </p:sp>
      <p:sp>
        <p:nvSpPr>
          <p:cNvPr id="41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418" name="making Al2Br6 picture" descr="making Al2Br6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5219700"/>
            <a:ext cx="17990820" cy="6667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Aluminum Fluoride"/>
          <p:cNvSpPr txBox="1"/>
          <p:nvPr>
            <p:ph type="title"/>
          </p:nvPr>
        </p:nvSpPr>
        <p:spPr>
          <a:xfrm>
            <a:off x="4259580" y="0"/>
            <a:ext cx="15544801" cy="290322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Aluminum Fluoride</a:t>
            </a:r>
          </a:p>
        </p:txBody>
      </p:sp>
      <p:sp>
        <p:nvSpPr>
          <p:cNvPr id="421" name="AlF3 is a lattice of Al3+ and F- ions…"/>
          <p:cNvSpPr txBox="1"/>
          <p:nvPr>
            <p:ph type="body" sz="half" idx="1"/>
          </p:nvPr>
        </p:nvSpPr>
        <p:spPr>
          <a:xfrm>
            <a:off x="12031980" y="3657600"/>
            <a:ext cx="7932420" cy="9829800"/>
          </a:xfrm>
          <a:prstGeom prst="rect">
            <a:avLst/>
          </a:prstGeom>
        </p:spPr>
        <p:txBody>
          <a:bodyPr/>
          <a:lstStyle/>
          <a:p>
            <a:pPr marL="585245" indent="-544605">
              <a:buClr>
                <a:srgbClr val="000000"/>
              </a:buClr>
              <a:buFont typeface="Times Roman"/>
            </a:pPr>
            <a:r>
              <a:rPr b="1" sz="5400"/>
              <a:t>AlF</a:t>
            </a:r>
            <a:r>
              <a:rPr b="1" baseline="-15851" sz="5400"/>
              <a:t>3</a:t>
            </a:r>
            <a:r>
              <a:rPr b="1" sz="5400"/>
              <a:t> is a lattice of Al</a:t>
            </a:r>
            <a:r>
              <a:rPr b="1" baseline="30962" sz="5400"/>
              <a:t>3+</a:t>
            </a:r>
            <a:r>
              <a:rPr b="1" sz="5400"/>
              <a:t> and F</a:t>
            </a:r>
            <a:r>
              <a:rPr b="1" baseline="30962" sz="5400"/>
              <a:t>-</a:t>
            </a:r>
            <a:r>
              <a:rPr b="1" sz="5400"/>
              <a:t> ions</a:t>
            </a:r>
            <a:endParaRPr b="1" sz="5400"/>
          </a:p>
          <a:p>
            <a:pPr marL="585245" indent="-544605">
              <a:buClr>
                <a:srgbClr val="000000"/>
              </a:buClr>
              <a:buFont typeface="Times Roman"/>
            </a:pPr>
            <a:r>
              <a:rPr b="1" sz="5400"/>
              <a:t>Octahedral Al</a:t>
            </a:r>
            <a:r>
              <a:rPr b="1" baseline="30962" sz="5400"/>
              <a:t>3+</a:t>
            </a:r>
            <a:endParaRPr b="1" baseline="30962" sz="5400"/>
          </a:p>
          <a:p>
            <a:pPr marL="585245" indent="-544605">
              <a:buClr>
                <a:srgbClr val="000000"/>
              </a:buClr>
              <a:buFont typeface="Times Roman"/>
            </a:pPr>
            <a:r>
              <a:rPr b="1" sz="5400"/>
              <a:t>F</a:t>
            </a:r>
            <a:r>
              <a:rPr b="1" baseline="30962" sz="5400"/>
              <a:t>-</a:t>
            </a:r>
            <a:r>
              <a:rPr b="1" sz="5400"/>
              <a:t> bridges</a:t>
            </a:r>
            <a:endParaRPr b="1" sz="5400"/>
          </a:p>
          <a:p>
            <a:pPr marL="585245" indent="-544605">
              <a:buClr>
                <a:srgbClr val="000000"/>
              </a:buClr>
              <a:buFont typeface="Times Roman"/>
            </a:pPr>
            <a:r>
              <a:rPr b="1" sz="5400"/>
              <a:t>Found in cryolite, Na</a:t>
            </a:r>
            <a:r>
              <a:rPr b="1" baseline="-15851" sz="5400"/>
              <a:t>2</a:t>
            </a:r>
            <a:r>
              <a:rPr b="1" sz="5400"/>
              <a:t>AlF</a:t>
            </a:r>
            <a:r>
              <a:rPr b="1" baseline="-15851" sz="5400"/>
              <a:t>6</a:t>
            </a:r>
          </a:p>
        </p:txBody>
      </p:sp>
      <p:sp>
        <p:nvSpPr>
          <p:cNvPr id="42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423" name="AlF3 lattice picture" descr="AlF3 lattic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9580" y="3383279"/>
            <a:ext cx="7063741" cy="6995161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Line"/>
          <p:cNvSpPr/>
          <p:nvPr/>
        </p:nvSpPr>
        <p:spPr>
          <a:xfrm>
            <a:off x="5334000" y="2286000"/>
            <a:ext cx="13716000" cy="3176"/>
          </a:xfrm>
          <a:prstGeom prst="line">
            <a:avLst/>
          </a:prstGeom>
          <a:ln w="50800">
            <a:solidFill>
              <a:srgbClr val="D81E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AlX3 where X = Cl, Br, I"/>
          <p:cNvSpPr txBox="1"/>
          <p:nvPr>
            <p:ph type="title"/>
          </p:nvPr>
        </p:nvSpPr>
        <p:spPr>
          <a:xfrm>
            <a:off x="4259580" y="914400"/>
            <a:ext cx="15544801" cy="1988821"/>
          </a:xfrm>
          <a:prstGeom prst="rect">
            <a:avLst/>
          </a:prstGeom>
        </p:spPr>
        <p:txBody>
          <a:bodyPr/>
          <a:lstStyle/>
          <a:p>
            <a:pPr/>
            <a:r>
              <a:rPr b="1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AlX</a:t>
            </a:r>
            <a:r>
              <a:rPr b="1" baseline="-15720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r>
              <a:rPr b="1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 where X = Cl, Br, I</a:t>
            </a:r>
          </a:p>
        </p:txBody>
      </p:sp>
      <p:sp>
        <p:nvSpPr>
          <p:cNvPr id="427" name="Solid AlCl3 is a layer lattice of 6-coordinate Al3+ ions.…"/>
          <p:cNvSpPr txBox="1"/>
          <p:nvPr>
            <p:ph type="body" idx="1"/>
          </p:nvPr>
        </p:nvSpPr>
        <p:spPr>
          <a:xfrm>
            <a:off x="4259580" y="2903220"/>
            <a:ext cx="15544801" cy="10812780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Solid AlCl</a:t>
            </a:r>
            <a:r>
              <a:rPr b="1" baseline="-16133"/>
              <a:t>3</a:t>
            </a:r>
            <a:r>
              <a:rPr b="1"/>
              <a:t> is a layer lattice of 6-coordinate Al</a:t>
            </a:r>
            <a:r>
              <a:rPr b="1" baseline="30933"/>
              <a:t>3+</a:t>
            </a:r>
            <a:r>
              <a:rPr b="1"/>
              <a:t> ions.</a:t>
            </a:r>
            <a:endParaRPr b="1"/>
          </a:p>
          <a:p>
            <a:pPr marL="0" indent="0">
              <a:buClr>
                <a:srgbClr val="000000"/>
              </a:buClr>
              <a:buSzTx/>
              <a:buFont typeface="Times Roman"/>
              <a:buNone/>
              <a:defRPr b="1"/>
            </a:pPr>
            <a:r>
              <a:t>At mp the solid volume increases 85% and electrical conductivity decreases</a:t>
            </a:r>
          </a:p>
        </p:txBody>
      </p:sp>
      <p:sp>
        <p:nvSpPr>
          <p:cNvPr id="42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29" name="In liquid and gas phase AlCl3 is dimer.…"/>
          <p:cNvSpPr txBox="1"/>
          <p:nvPr/>
        </p:nvSpPr>
        <p:spPr>
          <a:xfrm>
            <a:off x="14020800" y="8526780"/>
            <a:ext cx="6446520" cy="3340101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buClr>
                <a:srgbClr val="000000"/>
              </a:buClr>
              <a:buFont typeface="Times Roman"/>
            </a:pPr>
            <a:r>
              <a:rPr b="1"/>
              <a:t>In liquid and gas phase AlCl</a:t>
            </a:r>
            <a:r>
              <a:rPr b="1" baseline="-15913"/>
              <a:t>3</a:t>
            </a:r>
            <a:r>
              <a:rPr b="1"/>
              <a:t> is dimer.</a:t>
            </a:r>
            <a:endParaRPr b="1"/>
          </a:p>
          <a:p>
            <a:pPr>
              <a:buClr>
                <a:srgbClr val="000000"/>
              </a:buClr>
              <a:buFont typeface="Times Roman"/>
            </a:pPr>
            <a:r>
              <a:rPr b="1"/>
              <a:t>AlBr</a:t>
            </a:r>
            <a:r>
              <a:rPr b="1" baseline="-15913"/>
              <a:t>3</a:t>
            </a:r>
            <a:r>
              <a:rPr b="1"/>
              <a:t> and AlI</a:t>
            </a:r>
            <a:r>
              <a:rPr b="1" baseline="-15913"/>
              <a:t>3</a:t>
            </a:r>
            <a:r>
              <a:rPr b="1"/>
              <a:t> are dimers in all phases.</a:t>
            </a:r>
          </a:p>
        </p:txBody>
      </p:sp>
      <p:pic>
        <p:nvPicPr>
          <p:cNvPr id="430" name="AlCl3 lattice picture" descr="AlCl3 lattic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22420" y="7932419"/>
            <a:ext cx="9349740" cy="4137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0" grpId="3"/>
      <p:bldP build="p" bldLvl="1" animBg="1" rev="0" advAuto="0" spid="427" grpId="1"/>
      <p:bldP build="whole" bldLvl="1" animBg="1" rev="0" advAuto="0" spid="429" grpId="2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Aluminum in Water Purification"/>
          <p:cNvSpPr txBox="1"/>
          <p:nvPr>
            <p:ph type="title"/>
          </p:nvPr>
        </p:nvSpPr>
        <p:spPr>
          <a:xfrm>
            <a:off x="4419600" y="0"/>
            <a:ext cx="15544801" cy="3200401"/>
          </a:xfrm>
          <a:prstGeom prst="rect">
            <a:avLst/>
          </a:prstGeom>
        </p:spPr>
        <p:txBody>
          <a:bodyPr/>
          <a:lstStyle>
            <a:lvl1pPr>
              <a:defRPr b="1" sz="72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Aluminum in Water Purification</a:t>
            </a:r>
          </a:p>
        </p:txBody>
      </p:sp>
      <p:sp>
        <p:nvSpPr>
          <p:cNvPr id="43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34" name="Aluminum sulfate is the most important Al compound after Al(OH)3 and Al2O3.…"/>
          <p:cNvSpPr txBox="1"/>
          <p:nvPr/>
        </p:nvSpPr>
        <p:spPr>
          <a:xfrm>
            <a:off x="4259580" y="2903220"/>
            <a:ext cx="15864840" cy="539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0">
              <a:buClr>
                <a:srgbClr val="000000"/>
              </a:buClr>
              <a:buFont typeface="Times Roman"/>
            </a:pPr>
            <a:r>
              <a:rPr b="1" sz="5400"/>
              <a:t>  Aluminum sulfate is the most important Al compound after Al(OH)</a:t>
            </a:r>
            <a:r>
              <a:rPr b="1" baseline="-15851" sz="5400"/>
              <a:t>3</a:t>
            </a:r>
            <a:r>
              <a:rPr b="1" sz="5400"/>
              <a:t> and Al</a:t>
            </a:r>
            <a:r>
              <a:rPr b="1" baseline="-15851" sz="5400"/>
              <a:t>2</a:t>
            </a:r>
            <a:r>
              <a:rPr b="1" sz="5400"/>
              <a:t>O</a:t>
            </a:r>
            <a:r>
              <a:rPr b="1" baseline="-15851" sz="5400"/>
              <a:t>3</a:t>
            </a:r>
            <a:r>
              <a:rPr b="1" sz="5400"/>
              <a:t>.</a:t>
            </a:r>
            <a:endParaRPr b="1" sz="5400"/>
          </a:p>
          <a:p>
            <a:pPr marL="0">
              <a:buClr>
                <a:srgbClr val="000000"/>
              </a:buClr>
              <a:buFont typeface="Times Roman"/>
            </a:pPr>
            <a:r>
              <a:rPr b="1" sz="5400"/>
              <a:t>  Used in paper industry and as a </a:t>
            </a:r>
            <a:r>
              <a:rPr b="1" sz="5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flocculent</a:t>
            </a:r>
            <a:r>
              <a:rPr b="1" sz="5400"/>
              <a:t> in water purification.</a:t>
            </a:r>
            <a:endParaRPr b="1" sz="5400"/>
          </a:p>
          <a:p>
            <a:pPr marL="0">
              <a:buClr>
                <a:srgbClr val="000000"/>
              </a:buClr>
              <a:buFont typeface="Times Roman"/>
              <a:defRPr b="1" sz="5400"/>
            </a:pPr>
            <a:r>
              <a:t>  As pH increases, associated species form. Their large charge nucleates fine, suspended dirt particles.</a:t>
            </a:r>
          </a:p>
        </p:txBody>
      </p:sp>
      <p:sp>
        <p:nvSpPr>
          <p:cNvPr id="435" name="Line"/>
          <p:cNvSpPr/>
          <p:nvPr/>
        </p:nvSpPr>
        <p:spPr>
          <a:xfrm>
            <a:off x="4579620" y="2446020"/>
            <a:ext cx="14927581" cy="3176"/>
          </a:xfrm>
          <a:prstGeom prst="line">
            <a:avLst/>
          </a:prstGeom>
          <a:ln w="63500">
            <a:solidFill>
              <a:srgbClr val="434ED6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grpSp>
        <p:nvGrpSpPr>
          <p:cNvPr id="438" name="Group"/>
          <p:cNvGrpSpPr/>
          <p:nvPr/>
        </p:nvGrpSpPr>
        <p:grpSpPr>
          <a:xfrm>
            <a:off x="7699375" y="8983980"/>
            <a:ext cx="8680450" cy="4257676"/>
            <a:chOff x="0" y="0"/>
            <a:chExt cx="8680450" cy="4257675"/>
          </a:xfrm>
        </p:grpSpPr>
        <p:sp>
          <p:nvSpPr>
            <p:cNvPr id="436" name="Rectangle"/>
            <p:cNvSpPr/>
            <p:nvPr/>
          </p:nvSpPr>
          <p:spPr>
            <a:xfrm>
              <a:off x="0" y="0"/>
              <a:ext cx="8680450" cy="4257676"/>
            </a:xfrm>
            <a:prstGeom prst="rect">
              <a:avLst/>
            </a:prstGeom>
            <a:solidFill>
              <a:srgbClr val="FFFC7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914400">
                <a:defRPr sz="20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437" name="image.pdf" descr="image.pd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680450" cy="42576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8" grpId="2"/>
      <p:bldP build="p" bldLvl="5" animBg="1" rev="0" advAuto="0" spid="434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Aluminum Hydroxide &amp; Oxide"/>
          <p:cNvSpPr txBox="1"/>
          <p:nvPr>
            <p:ph type="title"/>
          </p:nvPr>
        </p:nvSpPr>
        <p:spPr>
          <a:xfrm>
            <a:off x="4259580" y="0"/>
            <a:ext cx="15544801" cy="2743201"/>
          </a:xfrm>
          <a:prstGeom prst="rect">
            <a:avLst/>
          </a:prstGeom>
        </p:spPr>
        <p:txBody>
          <a:bodyPr/>
          <a:lstStyle>
            <a:lvl1pPr>
              <a:defRPr b="1" sz="78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Aluminum Hydroxide &amp; Oxide</a:t>
            </a:r>
          </a:p>
        </p:txBody>
      </p:sp>
      <p:sp>
        <p:nvSpPr>
          <p:cNvPr id="441" name="Many different forms…"/>
          <p:cNvSpPr txBox="1"/>
          <p:nvPr>
            <p:ph type="body" sz="half" idx="1"/>
          </p:nvPr>
        </p:nvSpPr>
        <p:spPr>
          <a:xfrm>
            <a:off x="4579620" y="2743200"/>
            <a:ext cx="11590020" cy="10972801"/>
          </a:xfrm>
          <a:prstGeom prst="rect">
            <a:avLst/>
          </a:prstGeom>
        </p:spPr>
        <p:txBody>
          <a:bodyPr/>
          <a:lstStyle/>
          <a:p>
            <a:pPr marL="767080" indent="-685800">
              <a:lnSpc>
                <a:spcPct val="80000"/>
              </a:lnSpc>
              <a:buClr>
                <a:srgbClr val="000000"/>
              </a:buClr>
              <a:buSzTx/>
              <a:buFont typeface="Times Roman"/>
              <a:buNone/>
              <a:defRPr b="1" i="1"/>
            </a:pPr>
            <a:r>
              <a:t>Many different forms</a:t>
            </a:r>
          </a:p>
          <a:p>
            <a:pPr marL="767080" indent="-685800">
              <a:lnSpc>
                <a:spcPct val="80000"/>
              </a:lnSpc>
              <a:buClr>
                <a:srgbClr val="000000"/>
              </a:buClr>
              <a:buSzTx/>
              <a:buFont typeface="Symbol"/>
              <a:buNone/>
            </a:pPr>
            <a:r>
              <a:rPr>
                <a:latin typeface="Symbol"/>
                <a:ea typeface="Symbol"/>
                <a:cs typeface="Symbol"/>
                <a:sym typeface="Symbol"/>
              </a:rPr>
              <a:t>a-</a:t>
            </a:r>
            <a:r>
              <a:rPr b="1"/>
              <a:t>Al</a:t>
            </a:r>
            <a:r>
              <a:rPr b="1" baseline="-16133"/>
              <a:t>2</a:t>
            </a:r>
            <a:r>
              <a:rPr b="1"/>
              <a:t>O</a:t>
            </a:r>
            <a:r>
              <a:rPr b="1" baseline="-16133"/>
              <a:t>3</a:t>
            </a:r>
            <a:r>
              <a:rPr b="1"/>
              <a:t>		Corundum</a:t>
            </a:r>
            <a:endParaRPr b="1"/>
          </a:p>
          <a:p>
            <a:pPr marL="767080" indent="-685800">
              <a:lnSpc>
                <a:spcPct val="80000"/>
              </a:lnSpc>
              <a:buClr>
                <a:srgbClr val="000000"/>
              </a:buClr>
              <a:buSzTx/>
              <a:buFont typeface="Symbol"/>
              <a:buNone/>
            </a:pPr>
            <a:r>
              <a:rPr>
                <a:latin typeface="Symbol"/>
                <a:ea typeface="Symbol"/>
                <a:cs typeface="Symbol"/>
                <a:sym typeface="Symbol"/>
              </a:rPr>
              <a:t>a</a:t>
            </a:r>
            <a:r>
              <a:rPr b="1"/>
              <a:t> -AlO(OH)	Diaspore</a:t>
            </a:r>
            <a:endParaRPr b="1"/>
          </a:p>
          <a:p>
            <a:pPr marL="767080" indent="-685800">
              <a:lnSpc>
                <a:spcPct val="80000"/>
              </a:lnSpc>
              <a:buClr>
                <a:srgbClr val="000000"/>
              </a:buClr>
              <a:buSzTx/>
              <a:buFont typeface="Symbol"/>
              <a:buNone/>
            </a:pPr>
            <a:r>
              <a:rPr>
                <a:latin typeface="Symbol"/>
                <a:ea typeface="Symbol"/>
                <a:cs typeface="Symbol"/>
                <a:sym typeface="Symbol"/>
              </a:rPr>
              <a:t>a</a:t>
            </a:r>
            <a:r>
              <a:rPr b="1"/>
              <a:t> -Al(OH)</a:t>
            </a:r>
            <a:r>
              <a:rPr b="1" baseline="-16133"/>
              <a:t>3</a:t>
            </a:r>
            <a:r>
              <a:rPr b="1"/>
              <a:t>	Bayerite</a:t>
            </a:r>
            <a:endParaRPr b="1"/>
          </a:p>
          <a:p>
            <a:pPr marL="767080" indent="-685800">
              <a:lnSpc>
                <a:spcPct val="80000"/>
              </a:lnSpc>
              <a:buClr>
                <a:srgbClr val="000000"/>
              </a:buClr>
              <a:buSzTx/>
              <a:buFont typeface="Symbol"/>
              <a:buNone/>
            </a:pPr>
            <a:r>
              <a:rPr>
                <a:latin typeface="Symbol"/>
                <a:ea typeface="Symbol"/>
                <a:cs typeface="Symbol"/>
                <a:sym typeface="Symbol"/>
              </a:rPr>
              <a:t>g</a:t>
            </a:r>
            <a:r>
              <a:rPr b="1"/>
              <a:t> -Al</a:t>
            </a:r>
            <a:r>
              <a:rPr b="1" baseline="-16133"/>
              <a:t>2</a:t>
            </a:r>
            <a:r>
              <a:rPr b="1"/>
              <a:t>O</a:t>
            </a:r>
            <a:r>
              <a:rPr b="1" baseline="-16133"/>
              <a:t>3</a:t>
            </a:r>
            <a:r>
              <a:rPr b="1"/>
              <a:t>		</a:t>
            </a:r>
            <a:endParaRPr b="1"/>
          </a:p>
          <a:p>
            <a:pPr marL="767080" indent="-685800">
              <a:lnSpc>
                <a:spcPct val="80000"/>
              </a:lnSpc>
              <a:buClr>
                <a:srgbClr val="000000"/>
              </a:buClr>
              <a:buSzTx/>
              <a:buFont typeface="Symbol"/>
              <a:buNone/>
            </a:pPr>
            <a:r>
              <a:rPr>
                <a:latin typeface="Symbol"/>
                <a:ea typeface="Symbol"/>
                <a:cs typeface="Symbol"/>
                <a:sym typeface="Symbol"/>
              </a:rPr>
              <a:t>g</a:t>
            </a:r>
            <a:r>
              <a:rPr b="1"/>
              <a:t> -AlO(OH)	Boehmite</a:t>
            </a:r>
            <a:endParaRPr b="1"/>
          </a:p>
          <a:p>
            <a:pPr marL="767080" indent="-685800">
              <a:lnSpc>
                <a:spcPct val="80000"/>
              </a:lnSpc>
              <a:buClr>
                <a:srgbClr val="000000"/>
              </a:buClr>
              <a:buSzTx/>
              <a:buFont typeface="Symbol"/>
              <a:buNone/>
            </a:pPr>
            <a:r>
              <a:rPr>
                <a:latin typeface="Symbol"/>
                <a:ea typeface="Symbol"/>
                <a:cs typeface="Symbol"/>
                <a:sym typeface="Symbol"/>
              </a:rPr>
              <a:t>g</a:t>
            </a:r>
            <a:r>
              <a:rPr b="1"/>
              <a:t> -Al(OH)</a:t>
            </a:r>
            <a:r>
              <a:rPr b="1" baseline="-16133"/>
              <a:t>3</a:t>
            </a:r>
            <a:r>
              <a:rPr b="1"/>
              <a:t>	Gibbsite</a:t>
            </a:r>
          </a:p>
        </p:txBody>
      </p:sp>
      <p:sp>
        <p:nvSpPr>
          <p:cNvPr id="44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443" name="emerald picture" descr="emerald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38019" y="2903220"/>
            <a:ext cx="5349241" cy="336042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127000" dir="2700000">
              <a:srgbClr val="92929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Corundum: α-Al2O3"/>
          <p:cNvSpPr txBox="1"/>
          <p:nvPr>
            <p:ph type="title"/>
          </p:nvPr>
        </p:nvSpPr>
        <p:spPr>
          <a:xfrm>
            <a:off x="4259580" y="617220"/>
            <a:ext cx="15544801" cy="2583181"/>
          </a:xfrm>
          <a:prstGeom prst="rect">
            <a:avLst/>
          </a:prstGeom>
        </p:spPr>
        <p:txBody>
          <a:bodyPr/>
          <a:lstStyle/>
          <a:p>
            <a:pPr/>
            <a:r>
              <a:rPr b="1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Corundum: </a:t>
            </a:r>
            <a:r>
              <a:rPr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a</a:t>
            </a:r>
            <a:r>
              <a:rPr b="1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-Al</a:t>
            </a:r>
            <a:r>
              <a:rPr b="1" baseline="-15720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b="1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O</a:t>
            </a:r>
            <a:r>
              <a:rPr b="1" baseline="-15720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</a:p>
        </p:txBody>
      </p:sp>
      <p:sp>
        <p:nvSpPr>
          <p:cNvPr id="446" name="Very hard—so used as an abrasive in sandpaper and toothpaste…"/>
          <p:cNvSpPr txBox="1"/>
          <p:nvPr>
            <p:ph type="body" idx="1"/>
          </p:nvPr>
        </p:nvSpPr>
        <p:spPr>
          <a:xfrm>
            <a:off x="4419600" y="3200400"/>
            <a:ext cx="15087601" cy="1051560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Times Roman"/>
            </a:pPr>
            <a:r>
              <a:rPr b="1"/>
              <a:t>Very hard—so used as an abrasive in sandpaper and toothpaste</a:t>
            </a:r>
            <a:endParaRPr b="1"/>
          </a:p>
          <a:p>
            <a:pPr>
              <a:buClr>
                <a:srgbClr val="000000"/>
              </a:buClr>
              <a:buFont typeface="Times Roman"/>
            </a:pPr>
            <a:r>
              <a:rPr b="1"/>
              <a:t>Emery = Al</a:t>
            </a:r>
            <a:r>
              <a:rPr b="1" baseline="-16133"/>
              <a:t>2</a:t>
            </a:r>
            <a:r>
              <a:rPr b="1"/>
              <a:t>O</a:t>
            </a:r>
            <a:r>
              <a:rPr b="1" baseline="-16133"/>
              <a:t>3</a:t>
            </a:r>
            <a:r>
              <a:rPr b="1"/>
              <a:t> + Fe</a:t>
            </a:r>
            <a:r>
              <a:rPr b="1" baseline="-16133"/>
              <a:t>2</a:t>
            </a:r>
            <a:r>
              <a:rPr b="1"/>
              <a:t>O</a:t>
            </a:r>
            <a:r>
              <a:rPr b="1" baseline="-16133"/>
              <a:t>3 </a:t>
            </a:r>
            <a:r>
              <a:rPr b="1"/>
              <a:t>/ SiO</a:t>
            </a:r>
            <a:r>
              <a:rPr b="1" baseline="-16133"/>
              <a:t>2</a:t>
            </a:r>
            <a:endParaRPr b="1" baseline="-16133"/>
          </a:p>
          <a:p>
            <a:pPr>
              <a:buClr>
                <a:srgbClr val="000000"/>
              </a:buClr>
              <a:buFont typeface="Times Roman"/>
              <a:defRPr b="1"/>
            </a:pPr>
            <a:r>
              <a:t>Chemically inert and insulating</a:t>
            </a:r>
          </a:p>
          <a:p>
            <a:pPr lvl="1">
              <a:buClr>
                <a:srgbClr val="000000"/>
              </a:buClr>
              <a:buFont typeface="Times Roman"/>
              <a:defRPr b="1"/>
            </a:pPr>
            <a:r>
              <a:t>Used in refractories and ceramics</a:t>
            </a:r>
          </a:p>
        </p:txBody>
      </p:sp>
      <p:sp>
        <p:nvSpPr>
          <p:cNvPr id="44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48" name="Line"/>
          <p:cNvSpPr/>
          <p:nvPr/>
        </p:nvSpPr>
        <p:spPr>
          <a:xfrm>
            <a:off x="4579620" y="2903220"/>
            <a:ext cx="14927581" cy="3176"/>
          </a:xfrm>
          <a:prstGeom prst="line">
            <a:avLst/>
          </a:prstGeom>
          <a:ln w="50800">
            <a:solidFill>
              <a:srgbClr val="D81E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ritium"/>
          <p:cNvSpPr txBox="1"/>
          <p:nvPr>
            <p:ph type="title"/>
          </p:nvPr>
        </p:nvSpPr>
        <p:spPr>
          <a:xfrm>
            <a:off x="4419600" y="0"/>
            <a:ext cx="15087601" cy="2446021"/>
          </a:xfrm>
          <a:prstGeom prst="rect">
            <a:avLst/>
          </a:prstGeom>
        </p:spPr>
        <p:txBody>
          <a:bodyPr/>
          <a:lstStyle>
            <a:lvl1pPr>
              <a:defRPr sz="11800">
                <a:solidFill>
                  <a:srgbClr val="DA273E"/>
                </a:solidFill>
                <a:uFill>
                  <a:solidFill>
                    <a:srgbClr val="DA273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Tritium</a:t>
            </a:r>
          </a:p>
        </p:txBody>
      </p:sp>
      <p:sp>
        <p:nvSpPr>
          <p:cNvPr id="7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74" name="The tritium content of ground water is used to discover the source of the water, for example, in municipal water or the source of the steam from a volcano."/>
          <p:cNvSpPr txBox="1"/>
          <p:nvPr/>
        </p:nvSpPr>
        <p:spPr>
          <a:xfrm>
            <a:off x="14180819" y="2583180"/>
            <a:ext cx="5966461" cy="902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buClr>
                <a:srgbClr val="000000"/>
              </a:buClr>
              <a:buFont typeface="Arial"/>
            </a:pPr>
            <a:r>
              <a:rPr b="1" sz="540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1" sz="5400">
                <a:solidFill>
                  <a:srgbClr val="DA273E"/>
                </a:solidFill>
                <a:uFill>
                  <a:solidFill>
                    <a:srgbClr val="DA273E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tritium</a:t>
            </a:r>
            <a:r>
              <a:rPr b="1" sz="5400">
                <a:latin typeface="Arial"/>
                <a:ea typeface="Arial"/>
                <a:cs typeface="Arial"/>
                <a:sym typeface="Arial"/>
              </a:rPr>
              <a:t> content of ground water is used to discover the source of the water, for example, in municipal water or the source of the steam from a volcano. </a:t>
            </a:r>
          </a:p>
        </p:txBody>
      </p:sp>
      <p:pic>
        <p:nvPicPr>
          <p:cNvPr id="75" name="volcano picture" descr="volcano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2331720"/>
            <a:ext cx="10563226" cy="113842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roup 4A"/>
          <p:cNvSpPr txBox="1"/>
          <p:nvPr>
            <p:ph type="title"/>
          </p:nvPr>
        </p:nvSpPr>
        <p:spPr>
          <a:xfrm>
            <a:off x="4419600" y="0"/>
            <a:ext cx="15544801" cy="3360421"/>
          </a:xfrm>
          <a:prstGeom prst="rect">
            <a:avLst/>
          </a:prstGeom>
        </p:spPr>
        <p:txBody>
          <a:bodyPr/>
          <a:lstStyle>
            <a:lvl1pPr>
              <a:defRPr b="1" sz="10800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Group 4A</a:t>
            </a:r>
          </a:p>
        </p:txBody>
      </p:sp>
      <p:sp>
        <p:nvSpPr>
          <p:cNvPr id="451" name="C, Si, Ge, Sn, Pb…"/>
          <p:cNvSpPr txBox="1"/>
          <p:nvPr>
            <p:ph type="body" sz="half" idx="1"/>
          </p:nvPr>
        </p:nvSpPr>
        <p:spPr>
          <a:xfrm>
            <a:off x="3665220" y="3657600"/>
            <a:ext cx="9144001" cy="1005840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Times Roman"/>
              <a:defRPr b="1"/>
            </a:pPr>
            <a:r>
              <a:t>C, Si, Ge, Sn, Pb</a:t>
            </a:r>
          </a:p>
          <a:p>
            <a:pPr>
              <a:buClr>
                <a:srgbClr val="000000"/>
              </a:buClr>
              <a:buFont typeface="Times Roman"/>
              <a:defRPr b="1"/>
            </a:pPr>
            <a:r>
              <a:t>General features</a:t>
            </a:r>
          </a:p>
          <a:p>
            <a:pPr lvl="1">
              <a:buClr>
                <a:srgbClr val="000000"/>
              </a:buClr>
              <a:buFont typeface="Times Roman"/>
            </a:pPr>
            <a:r>
              <a:rPr b="1"/>
              <a:t>Moving away from metallic character</a:t>
            </a:r>
            <a:endParaRPr b="1"/>
          </a:p>
          <a:p>
            <a:pPr lvl="1">
              <a:buClr>
                <a:srgbClr val="000000"/>
              </a:buClr>
              <a:buFont typeface="Times Roman"/>
            </a:pPr>
            <a:r>
              <a:rPr b="1"/>
              <a:t>ns</a:t>
            </a:r>
            <a:r>
              <a:rPr b="1" baseline="30962"/>
              <a:t>2</a:t>
            </a:r>
            <a:r>
              <a:rPr b="1"/>
              <a:t>np</a:t>
            </a:r>
            <a:r>
              <a:rPr b="1" baseline="30962"/>
              <a:t>2</a:t>
            </a:r>
            <a:r>
              <a:rPr b="1"/>
              <a:t> configurations</a:t>
            </a:r>
            <a:endParaRPr b="1"/>
          </a:p>
          <a:p>
            <a:pPr lvl="1">
              <a:buClr>
                <a:srgbClr val="000000"/>
              </a:buClr>
              <a:buFont typeface="Times Roman"/>
            </a:pPr>
            <a:r>
              <a:rPr b="1"/>
              <a:t>“inert pair” effect leads to Ge</a:t>
            </a:r>
            <a:r>
              <a:rPr b="1" baseline="30962"/>
              <a:t>2+</a:t>
            </a:r>
            <a:r>
              <a:rPr b="1"/>
              <a:t>, Sn</a:t>
            </a:r>
            <a:r>
              <a:rPr b="1" baseline="30962"/>
              <a:t>2+</a:t>
            </a:r>
            <a:r>
              <a:rPr b="1"/>
              <a:t>, Pb</a:t>
            </a:r>
            <a:r>
              <a:rPr b="1" baseline="30962"/>
              <a:t>2+</a:t>
            </a:r>
          </a:p>
        </p:txBody>
      </p:sp>
      <p:sp>
        <p:nvSpPr>
          <p:cNvPr id="45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53" name="Line"/>
          <p:cNvSpPr/>
          <p:nvPr/>
        </p:nvSpPr>
        <p:spPr>
          <a:xfrm>
            <a:off x="4579620" y="2743200"/>
            <a:ext cx="14470381" cy="3176"/>
          </a:xfrm>
          <a:prstGeom prst="line">
            <a:avLst/>
          </a:prstGeom>
          <a:ln w="63500">
            <a:solidFill>
              <a:srgbClr val="D81E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454" name="silicon picture" descr="silicon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49200" y="3383279"/>
            <a:ext cx="8229600" cy="822960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88900" dir="2700000">
              <a:srgbClr val="92929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500"/>
                                        <p:tgtEl>
                                          <p:spTgt spid="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1" dur="500"/>
                                        <p:tgtEl>
                                          <p:spTgt spid="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51" grpId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Carbon Allotropes: Graphit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Carbon Allotropes: Graphite</a:t>
            </a:r>
          </a:p>
        </p:txBody>
      </p:sp>
      <p:sp>
        <p:nvSpPr>
          <p:cNvPr id="457" name="Layers of 6-member carbon rings.…"/>
          <p:cNvSpPr txBox="1"/>
          <p:nvPr>
            <p:ph type="body" sz="half" idx="1"/>
          </p:nvPr>
        </p:nvSpPr>
        <p:spPr>
          <a:xfrm>
            <a:off x="12192000" y="3954779"/>
            <a:ext cx="8389620" cy="9761221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Layers of 6-member carbon rings. </a:t>
            </a:r>
            <a:endParaRPr b="1"/>
          </a:p>
          <a:p>
            <a:pPr marL="0" indent="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sp</a:t>
            </a:r>
            <a:r>
              <a:rPr b="1" baseline="30933"/>
              <a:t>2</a:t>
            </a:r>
            <a:r>
              <a:rPr b="1"/>
              <a:t> C atoms</a:t>
            </a:r>
            <a:endParaRPr b="1"/>
          </a:p>
          <a:p>
            <a:pPr marL="0" indent="0">
              <a:buClr>
                <a:srgbClr val="000000"/>
              </a:buClr>
              <a:buSzTx/>
              <a:buFont typeface="Times Roman"/>
              <a:buNone/>
              <a:defRPr b="1"/>
            </a:pPr>
            <a:r>
              <a:t>Extended π bonding throughout the layers.</a:t>
            </a:r>
          </a:p>
        </p:txBody>
      </p:sp>
      <p:sp>
        <p:nvSpPr>
          <p:cNvPr id="45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459" name="graphite pictures" descr="graphite pictures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65220" y="3954779"/>
            <a:ext cx="7909561" cy="8549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Carbon Allotropes: Diamon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Carbon Allotropes: Diamond</a:t>
            </a:r>
          </a:p>
        </p:txBody>
      </p:sp>
      <p:sp>
        <p:nvSpPr>
          <p:cNvPr id="462" name="6-member carbon rings.…"/>
          <p:cNvSpPr txBox="1"/>
          <p:nvPr>
            <p:ph type="body" sz="half" idx="1"/>
          </p:nvPr>
        </p:nvSpPr>
        <p:spPr>
          <a:xfrm>
            <a:off x="12192000" y="3954779"/>
            <a:ext cx="8389620" cy="9761221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6-member carbon rings. </a:t>
            </a:r>
            <a:endParaRPr b="1"/>
          </a:p>
          <a:p>
            <a:pPr marL="0" indent="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Tetrahedral sp</a:t>
            </a:r>
            <a:r>
              <a:rPr b="1" baseline="30933"/>
              <a:t>3</a:t>
            </a:r>
            <a:r>
              <a:rPr b="1"/>
              <a:t> C atoms</a:t>
            </a:r>
            <a:endParaRPr b="1"/>
          </a:p>
          <a:p>
            <a:pPr marL="0" indent="0">
              <a:buClr>
                <a:srgbClr val="000000"/>
              </a:buClr>
              <a:buSzTx/>
              <a:buFont typeface="Times Roman"/>
              <a:buNone/>
              <a:defRPr b="1"/>
            </a:pPr>
            <a:r>
              <a:t>Bonding extends throughout the crystal.</a:t>
            </a:r>
          </a:p>
        </p:txBody>
      </p:sp>
      <p:sp>
        <p:nvSpPr>
          <p:cNvPr id="46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464" name="diamond picture" descr="diamond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02380" y="3497579"/>
            <a:ext cx="7978141" cy="85953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roperties of  Graphite and Diamond"/>
          <p:cNvSpPr txBox="1"/>
          <p:nvPr>
            <p:ph type="title"/>
          </p:nvPr>
        </p:nvSpPr>
        <p:spPr>
          <a:xfrm>
            <a:off x="4419600" y="754380"/>
            <a:ext cx="15544801" cy="3772888"/>
          </a:xfrm>
          <a:prstGeom prst="rect">
            <a:avLst/>
          </a:prstGeom>
        </p:spPr>
        <p:txBody>
          <a:bodyPr/>
          <a:lstStyle/>
          <a:p>
            <a:pPr/>
            <a:r>
              <a:rPr b="1" sz="7200">
                <a:latin typeface="Comic Sans MS"/>
                <a:ea typeface="Comic Sans MS"/>
                <a:cs typeface="Comic Sans MS"/>
                <a:sym typeface="Comic Sans MS"/>
              </a:rPr>
              <a:t>Properties of </a:t>
            </a:r>
            <a:br>
              <a:rPr sz="720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 b="1" sz="7200">
                <a:latin typeface="Comic Sans MS"/>
                <a:ea typeface="Comic Sans MS"/>
                <a:cs typeface="Comic Sans MS"/>
                <a:sym typeface="Comic Sans MS"/>
              </a:rPr>
              <a:t>Graphite and Diamond</a:t>
            </a:r>
            <a:br>
              <a:rPr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</a:p>
        </p:txBody>
      </p:sp>
      <p:sp>
        <p:nvSpPr>
          <p:cNvPr id="467" name="Allotrope Graphite Diamond…"/>
          <p:cNvSpPr txBox="1"/>
          <p:nvPr>
            <p:ph type="body" idx="1"/>
          </p:nvPr>
        </p:nvSpPr>
        <p:spPr>
          <a:xfrm>
            <a:off x="4356429" y="4094908"/>
            <a:ext cx="17738141" cy="8533736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rgbClr val="D81E00"/>
              </a:buClr>
              <a:buSzTx/>
              <a:buFont typeface="Times Roman"/>
              <a:buNone/>
              <a:defRPr b="1" u="sng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</a:defRPr>
            </a:pPr>
            <a:r>
              <a:t>Allotrope	Graphite	Diamond</a:t>
            </a:r>
          </a:p>
          <a:p>
            <a:pPr marL="0" indent="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Density		2.266	</a:t>
            </a:r>
            <a:r>
              <a:rPr b="1"/>
              <a:t>	</a:t>
            </a:r>
            <a:r>
              <a:rPr b="1"/>
              <a:t>3.514 g/cm</a:t>
            </a:r>
            <a:r>
              <a:rPr b="1" baseline="30933"/>
              <a:t>3</a:t>
            </a:r>
            <a:endParaRPr b="1" baseline="30933"/>
          </a:p>
          <a:p>
            <a:pPr marL="0" indent="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Hardness	&lt;1		10 Mohs</a:t>
            </a:r>
            <a:endParaRPr b="1"/>
          </a:p>
          <a:p>
            <a:pPr marL="0" indent="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∆H˚</a:t>
            </a:r>
            <a:r>
              <a:rPr b="1" baseline="-16133"/>
              <a:t>f</a:t>
            </a:r>
            <a:r>
              <a:rPr b="1"/>
              <a:t>		0		+1.90 kJ/mol</a:t>
            </a:r>
            <a:endParaRPr b="1"/>
          </a:p>
          <a:p>
            <a:pPr marL="0" indent="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Graphite has </a:t>
            </a:r>
            <a:r>
              <a:rPr b="1">
                <a:solidFill>
                  <a:srgbClr val="00D2A9"/>
                </a:solidFill>
                <a:uFill>
                  <a:solidFill>
                    <a:srgbClr val="00D2A9"/>
                  </a:solidFill>
                </a:uFill>
              </a:rPr>
              <a:t>high electrical conductivity</a:t>
            </a:r>
            <a:endParaRPr b="1">
              <a:solidFill>
                <a:srgbClr val="00D2A9"/>
              </a:solidFill>
              <a:uFill>
                <a:solidFill>
                  <a:srgbClr val="00D2A9"/>
                </a:solidFill>
              </a:uFill>
            </a:endParaRPr>
          </a:p>
          <a:p>
            <a:pPr marL="0" indent="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Diamond—has highest </a:t>
            </a:r>
            <a:r>
              <a:rPr b="1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</a:rPr>
              <a:t>thermal conductivity</a:t>
            </a:r>
            <a:r>
              <a:rPr b="1"/>
              <a:t> of any known material</a:t>
            </a:r>
          </a:p>
        </p:txBody>
      </p:sp>
      <p:sp>
        <p:nvSpPr>
          <p:cNvPr id="46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69" name="Line"/>
          <p:cNvSpPr/>
          <p:nvPr/>
        </p:nvSpPr>
        <p:spPr>
          <a:xfrm>
            <a:off x="4579620" y="3360420"/>
            <a:ext cx="14630400" cy="3176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467" grpId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raphite"/>
          <p:cNvSpPr txBox="1"/>
          <p:nvPr>
            <p:ph type="title"/>
          </p:nvPr>
        </p:nvSpPr>
        <p:spPr>
          <a:xfrm>
            <a:off x="12809219" y="914400"/>
            <a:ext cx="6240781" cy="2903221"/>
          </a:xfrm>
          <a:prstGeom prst="rect">
            <a:avLst/>
          </a:prstGeom>
        </p:spPr>
        <p:txBody>
          <a:bodyPr/>
          <a:lstStyle>
            <a:lvl1pPr algn="l">
              <a:defRPr b="1" sz="10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Graphite</a:t>
            </a:r>
          </a:p>
        </p:txBody>
      </p:sp>
      <p:pic>
        <p:nvPicPr>
          <p:cNvPr id="472" name="graphite picture" descr="graphit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5180" y="617220"/>
            <a:ext cx="9191626" cy="11703051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Uses of natural graphite…"/>
          <p:cNvSpPr txBox="1"/>
          <p:nvPr>
            <p:ph type="body" sz="half" idx="1"/>
          </p:nvPr>
        </p:nvSpPr>
        <p:spPr>
          <a:xfrm>
            <a:off x="11574780" y="3817620"/>
            <a:ext cx="9304020" cy="9898380"/>
          </a:xfrm>
          <a:prstGeom prst="rect">
            <a:avLst/>
          </a:prstGeom>
        </p:spPr>
        <p:txBody>
          <a:bodyPr/>
          <a:lstStyle/>
          <a:p>
            <a:pPr marL="767080" indent="-685800">
              <a:buClr>
                <a:srgbClr val="000000"/>
              </a:buClr>
              <a:buSzTx/>
              <a:buFont typeface="Times Roman"/>
              <a:buNone/>
            </a:pPr>
            <a:r>
              <a:rPr b="1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Uses of </a:t>
            </a:r>
            <a:r>
              <a:rPr b="1">
                <a:solidFill>
                  <a:srgbClr val="D81E00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D81E00"/>
                  </a:solidFill>
                </a:uFill>
              </a:rPr>
              <a:t>natural</a:t>
            </a:r>
            <a:r>
              <a:rPr b="1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 graphite</a:t>
            </a:r>
            <a:endParaRPr b="1">
              <a:effectLst>
                <a:outerShdw sx="100000" sy="100000" kx="0" ky="0" algn="b" rotWithShape="0" blurRad="12700" dist="25400" dir="2700000">
                  <a:srgbClr val="CBCBCB"/>
                </a:outerShdw>
              </a:effectLst>
            </a:endParaRPr>
          </a:p>
          <a:p>
            <a:pPr>
              <a:buClr>
                <a:srgbClr val="000000"/>
              </a:buClr>
              <a:buFont typeface="Times Roman"/>
            </a:pPr>
            <a:r>
              <a:t>Steelmaking</a:t>
            </a:r>
          </a:p>
          <a:p>
            <a:pPr>
              <a:buClr>
                <a:srgbClr val="000000"/>
              </a:buClr>
              <a:buFont typeface="Times Roman"/>
            </a:pPr>
            <a:r>
              <a:t>Refractories, crucibles</a:t>
            </a:r>
          </a:p>
          <a:p>
            <a:pPr>
              <a:buClr>
                <a:srgbClr val="000000"/>
              </a:buClr>
              <a:buFont typeface="Times Roman"/>
            </a:pPr>
            <a:r>
              <a:t>Lubricants</a:t>
            </a:r>
          </a:p>
          <a:p>
            <a:pPr>
              <a:buClr>
                <a:srgbClr val="000000"/>
              </a:buClr>
              <a:buFont typeface="Times Roman"/>
            </a:pPr>
            <a:r>
              <a:t>Brake linings</a:t>
            </a:r>
          </a:p>
          <a:p>
            <a:pPr>
              <a:buClr>
                <a:srgbClr val="000000"/>
              </a:buClr>
              <a:buFont typeface="Times Roman"/>
            </a:pPr>
            <a:r>
              <a:t>Pencil lead</a:t>
            </a:r>
          </a:p>
          <a:p>
            <a:pPr marL="767080" indent="-685800">
              <a:buClr>
                <a:srgbClr val="000000"/>
              </a:buClr>
              <a:buSzTx/>
              <a:buFont typeface="Times Roman"/>
              <a:buNone/>
              <a:defRPr b="1" i="1"/>
            </a:pPr>
            <a:r>
              <a:t>About 75000 tons/year</a:t>
            </a:r>
          </a:p>
        </p:txBody>
      </p:sp>
      <p:sp>
        <p:nvSpPr>
          <p:cNvPr id="47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4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4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4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500"/>
                                        <p:tgtEl>
                                          <p:spTgt spid="4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500"/>
                                        <p:tgtEl>
                                          <p:spTgt spid="4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473" grpId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raphite"/>
          <p:cNvSpPr txBox="1"/>
          <p:nvPr>
            <p:ph type="title"/>
          </p:nvPr>
        </p:nvSpPr>
        <p:spPr>
          <a:xfrm>
            <a:off x="12809219" y="914400"/>
            <a:ext cx="6240781" cy="2903221"/>
          </a:xfrm>
          <a:prstGeom prst="rect">
            <a:avLst/>
          </a:prstGeom>
        </p:spPr>
        <p:txBody>
          <a:bodyPr/>
          <a:lstStyle>
            <a:lvl1pPr algn="l">
              <a:defRPr b="1" sz="10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Graphite</a:t>
            </a:r>
          </a:p>
        </p:txBody>
      </p:sp>
      <p:pic>
        <p:nvPicPr>
          <p:cNvPr id="477" name="graphite picture" descr="graphit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5180" y="617220"/>
            <a:ext cx="9191626" cy="11703051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Artificial graphite…"/>
          <p:cNvSpPr txBox="1"/>
          <p:nvPr>
            <p:ph type="body" sz="half" idx="1"/>
          </p:nvPr>
        </p:nvSpPr>
        <p:spPr>
          <a:xfrm>
            <a:off x="11574780" y="3817620"/>
            <a:ext cx="9304020" cy="9898380"/>
          </a:xfrm>
          <a:prstGeom prst="rect">
            <a:avLst/>
          </a:prstGeom>
        </p:spPr>
        <p:txBody>
          <a:bodyPr/>
          <a:lstStyle/>
          <a:p>
            <a:pPr marL="767080" indent="-685800">
              <a:buClr>
                <a:srgbClr val="D81E00"/>
              </a:buClr>
              <a:buSzTx/>
              <a:buFont typeface="Times Roman"/>
              <a:buNone/>
            </a:pPr>
            <a:r>
              <a:rPr b="1">
                <a:solidFill>
                  <a:srgbClr val="D81E00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D81E00"/>
                  </a:solidFill>
                </a:uFill>
              </a:rPr>
              <a:t>Artificial </a:t>
            </a:r>
            <a:r>
              <a:rPr b="1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graphite</a:t>
            </a:r>
            <a:endParaRPr b="1">
              <a:effectLst>
                <a:outerShdw sx="100000" sy="100000" kx="0" ky="0" algn="b" rotWithShape="0" blurRad="12700" dist="25400" dir="2700000">
                  <a:srgbClr val="CBCBCB"/>
                </a:outerShdw>
              </a:effectLst>
            </a:endParaRPr>
          </a:p>
          <a:p>
            <a:pPr marL="767080" indent="-68580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SiO</a:t>
            </a:r>
            <a:r>
              <a:rPr b="1" baseline="-16133"/>
              <a:t>2</a:t>
            </a:r>
            <a:r>
              <a:rPr b="1"/>
              <a:t> + C  → (SiC) + CO</a:t>
            </a:r>
            <a:r>
              <a:rPr b="1" baseline="-16133"/>
              <a:t>2</a:t>
            </a:r>
            <a:endParaRPr b="1" baseline="-16133"/>
          </a:p>
          <a:p>
            <a:pPr marL="767080" indent="-685800">
              <a:buClr>
                <a:srgbClr val="000000"/>
              </a:buClr>
              <a:buSzTx/>
              <a:buFont typeface="Times Roman"/>
              <a:buNone/>
              <a:defRPr b="1"/>
            </a:pPr>
            <a:r>
              <a:t>SiC (2500 ˚C) → Si + C</a:t>
            </a:r>
          </a:p>
          <a:p>
            <a:pPr marL="767080" indent="-685800">
              <a:buClr>
                <a:srgbClr val="000000"/>
              </a:buClr>
              <a:buSzTx/>
              <a:buFont typeface="Times Roman"/>
              <a:buNone/>
              <a:defRPr b="1"/>
            </a:pPr>
            <a:r>
              <a:t>Used for electrodes, crucibles, motor brushes, fibers</a:t>
            </a:r>
          </a:p>
          <a:p>
            <a:pPr marL="767080" indent="-685800">
              <a:buClr>
                <a:srgbClr val="000000"/>
              </a:buClr>
              <a:buSzTx/>
              <a:buFont typeface="Times Roman"/>
              <a:buNone/>
              <a:defRPr b="1" i="1"/>
            </a:pPr>
            <a:r>
              <a:t>About 350,000 tons/year</a:t>
            </a:r>
          </a:p>
        </p:txBody>
      </p:sp>
      <p:sp>
        <p:nvSpPr>
          <p:cNvPr id="47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4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4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478" grpId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Coke &amp; Carbon Black"/>
          <p:cNvSpPr txBox="1"/>
          <p:nvPr>
            <p:ph type="title"/>
          </p:nvPr>
        </p:nvSpPr>
        <p:spPr>
          <a:xfrm>
            <a:off x="4419600" y="1211580"/>
            <a:ext cx="15544801" cy="2286001"/>
          </a:xfrm>
          <a:prstGeom prst="rect">
            <a:avLst/>
          </a:prstGeom>
        </p:spPr>
        <p:txBody>
          <a:bodyPr/>
          <a:lstStyle>
            <a:lvl1pPr>
              <a:defRPr b="1" sz="10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Coke &amp; Carbon Black</a:t>
            </a:r>
          </a:p>
        </p:txBody>
      </p:sp>
      <p:sp>
        <p:nvSpPr>
          <p:cNvPr id="482" name="Heat coal in absence of air → coke…"/>
          <p:cNvSpPr txBox="1"/>
          <p:nvPr>
            <p:ph type="body" idx="1"/>
          </p:nvPr>
        </p:nvSpPr>
        <p:spPr>
          <a:xfrm>
            <a:off x="3802380" y="3497579"/>
            <a:ext cx="16756381" cy="10218421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Times Roman"/>
            </a:pPr>
            <a:r>
              <a:rPr b="1"/>
              <a:t>Heat coal in absence of air → </a:t>
            </a:r>
            <a:r>
              <a:rPr b="1" sz="7800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</a:rPr>
              <a:t>coke</a:t>
            </a:r>
            <a:endParaRPr b="1" sz="7800">
              <a:solidFill>
                <a:srgbClr val="D81E00"/>
              </a:solidFill>
              <a:uFill>
                <a:solidFill>
                  <a:srgbClr val="D81E00"/>
                </a:solidFill>
              </a:uFill>
            </a:endParaRPr>
          </a:p>
          <a:p>
            <a:pPr lvl="1">
              <a:buClr>
                <a:srgbClr val="000000"/>
              </a:buClr>
              <a:buFont typeface="Times Roman"/>
            </a:pPr>
            <a:r>
              <a:rPr b="1"/>
              <a:t>About 370 x 10</a:t>
            </a:r>
            <a:r>
              <a:rPr b="1" baseline="30962"/>
              <a:t>6</a:t>
            </a:r>
            <a:r>
              <a:rPr b="1"/>
              <a:t> tons/year</a:t>
            </a:r>
            <a:endParaRPr b="1"/>
          </a:p>
          <a:p>
            <a:pPr lvl="1">
              <a:buClr>
                <a:srgbClr val="000000"/>
              </a:buClr>
              <a:buFont typeface="Times Roman"/>
              <a:defRPr b="1"/>
            </a:pPr>
            <a:r>
              <a:t>Steelmaking</a:t>
            </a:r>
          </a:p>
          <a:p>
            <a:pPr>
              <a:buClr>
                <a:srgbClr val="000000"/>
              </a:buClr>
              <a:buFont typeface="Times Roman"/>
              <a:defRPr b="1"/>
            </a:pPr>
            <a:r>
              <a:t>Carbon black—incomplete combustion of hydrocarbons</a:t>
            </a:r>
          </a:p>
          <a:p>
            <a:pPr lvl="1">
              <a:buClr>
                <a:srgbClr val="000000"/>
              </a:buClr>
              <a:buFont typeface="Times Roman"/>
            </a:pPr>
            <a:r>
              <a:rPr b="1"/>
              <a:t>&gt; 10 million tons/day!</a:t>
            </a:r>
            <a:endParaRPr b="1"/>
          </a:p>
          <a:p>
            <a:pPr lvl="1">
              <a:buClr>
                <a:srgbClr val="000000"/>
              </a:buClr>
              <a:buFont typeface="Times Roman"/>
            </a:pPr>
            <a:r>
              <a:rPr b="1"/>
              <a:t>93% in tires (3 kg in car tire and 9 kg in truck tire)</a:t>
            </a:r>
            <a:endParaRPr b="1"/>
          </a:p>
          <a:p>
            <a:pPr lvl="1">
              <a:buClr>
                <a:srgbClr val="000000"/>
              </a:buClr>
              <a:buFont typeface="Times Roman"/>
            </a:pPr>
            <a:r>
              <a:rPr b="1"/>
              <a:t>~3% in printing ink</a:t>
            </a:r>
          </a:p>
        </p:txBody>
      </p:sp>
      <p:sp>
        <p:nvSpPr>
          <p:cNvPr id="48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84" name="Line"/>
          <p:cNvSpPr/>
          <p:nvPr/>
        </p:nvSpPr>
        <p:spPr>
          <a:xfrm>
            <a:off x="4876800" y="3200400"/>
            <a:ext cx="14013181" cy="3176"/>
          </a:xfrm>
          <a:prstGeom prst="line">
            <a:avLst/>
          </a:prstGeom>
          <a:ln w="63500">
            <a:solidFill>
              <a:srgbClr val="D81E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500"/>
                                        <p:tgtEl>
                                          <p:spTgt spid="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82" grpId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Activated Charcoal"/>
          <p:cNvSpPr txBox="1"/>
          <p:nvPr>
            <p:ph type="title"/>
          </p:nvPr>
        </p:nvSpPr>
        <p:spPr>
          <a:xfrm>
            <a:off x="4419600" y="0"/>
            <a:ext cx="15544801" cy="3954781"/>
          </a:xfrm>
          <a:prstGeom prst="rect">
            <a:avLst/>
          </a:prstGeom>
        </p:spPr>
        <p:txBody>
          <a:bodyPr/>
          <a:lstStyle>
            <a:lvl1pPr>
              <a:defRPr b="1" sz="10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Activated Charcoal</a:t>
            </a:r>
          </a:p>
        </p:txBody>
      </p:sp>
      <p:sp>
        <p:nvSpPr>
          <p:cNvPr id="48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88" name="Line"/>
          <p:cNvSpPr/>
          <p:nvPr/>
        </p:nvSpPr>
        <p:spPr>
          <a:xfrm>
            <a:off x="4876800" y="3040380"/>
            <a:ext cx="14013181" cy="3176"/>
          </a:xfrm>
          <a:prstGeom prst="line">
            <a:avLst/>
          </a:prstGeom>
          <a:ln w="63500">
            <a:solidFill>
              <a:srgbClr val="D81E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89" name="Made by burning carbon in high oxygen atmosphere.…"/>
          <p:cNvSpPr txBox="1"/>
          <p:nvPr/>
        </p:nvSpPr>
        <p:spPr>
          <a:xfrm>
            <a:off x="4540250" y="3838575"/>
            <a:ext cx="15750540" cy="706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0">
              <a:buClr>
                <a:srgbClr val="000000"/>
              </a:buClr>
              <a:buFont typeface="Times Roman"/>
            </a:pPr>
            <a:r>
              <a:rPr b="1" sz="6000"/>
              <a:t>  Made by burning carbon in high oxygen atmosphere.</a:t>
            </a:r>
            <a:endParaRPr b="1" sz="6000"/>
          </a:p>
          <a:p>
            <a:pPr marL="0">
              <a:buClr>
                <a:srgbClr val="000000"/>
              </a:buClr>
              <a:buFont typeface="Times Roman"/>
            </a:pPr>
            <a:r>
              <a:rPr b="1" sz="6000"/>
              <a:t>  Leaves small holes with diameters of 1-8 nanometers</a:t>
            </a:r>
            <a:endParaRPr b="1" sz="6000"/>
          </a:p>
          <a:p>
            <a:pPr marL="0">
              <a:buClr>
                <a:srgbClr val="000000"/>
              </a:buClr>
              <a:buFont typeface="Times Roman"/>
            </a:pPr>
            <a:r>
              <a:rPr b="1" sz="6000"/>
              <a:t>  Surface area of 1 g of charcoal can be about </a:t>
            </a:r>
            <a:r>
              <a:rPr b="1" sz="7200">
                <a:solidFill>
                  <a:srgbClr val="D84800"/>
                </a:solidFill>
                <a:uFill>
                  <a:solidFill>
                    <a:srgbClr val="D84800"/>
                  </a:solidFill>
                </a:uFill>
              </a:rPr>
              <a:t>1000 m</a:t>
            </a:r>
            <a:r>
              <a:rPr b="1" baseline="31000" sz="7200">
                <a:solidFill>
                  <a:srgbClr val="D84800"/>
                </a:solidFill>
                <a:uFill>
                  <a:solidFill>
                    <a:srgbClr val="D84800"/>
                  </a:solidFill>
                </a:uFill>
              </a:rPr>
              <a:t>2</a:t>
            </a:r>
            <a:r>
              <a:rPr b="1" sz="6000"/>
              <a:t>.</a:t>
            </a:r>
            <a:endParaRPr b="1" sz="6000"/>
          </a:p>
          <a:p>
            <a:pPr marL="0">
              <a:buClr>
                <a:srgbClr val="000000"/>
              </a:buClr>
              <a:buFont typeface="Times Roman"/>
              <a:defRPr b="1" sz="6000"/>
            </a:pPr>
            <a:r>
              <a:t>  Used in water and air filters.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4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4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89" grpId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Carbon Allotropes: Fullerenes"/>
          <p:cNvSpPr txBox="1"/>
          <p:nvPr>
            <p:ph type="title"/>
          </p:nvPr>
        </p:nvSpPr>
        <p:spPr>
          <a:xfrm>
            <a:off x="4419600" y="1211580"/>
            <a:ext cx="15544801" cy="2286001"/>
          </a:xfrm>
          <a:prstGeom prst="rect">
            <a:avLst/>
          </a:prstGeom>
        </p:spPr>
        <p:txBody>
          <a:bodyPr/>
          <a:lstStyle>
            <a:lvl1pPr>
              <a:defRPr b="1" sz="78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Carbon Allotropes: Fullerenes</a:t>
            </a:r>
          </a:p>
        </p:txBody>
      </p:sp>
      <p:sp>
        <p:nvSpPr>
          <p:cNvPr id="492" name="5- and 6-member carbon rings.…"/>
          <p:cNvSpPr txBox="1"/>
          <p:nvPr>
            <p:ph type="body" sz="quarter" idx="1"/>
          </p:nvPr>
        </p:nvSpPr>
        <p:spPr>
          <a:xfrm>
            <a:off x="12192000" y="3360420"/>
            <a:ext cx="8389620" cy="5486401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rgbClr val="000000"/>
              </a:buClr>
              <a:buSzTx/>
              <a:buFont typeface="Times Roman"/>
              <a:buNone/>
              <a:defRPr b="1"/>
            </a:pPr>
            <a:r>
              <a:t>5- and 6-member carbon rings. </a:t>
            </a:r>
          </a:p>
          <a:p>
            <a:pPr marL="0" indent="0">
              <a:buClr>
                <a:srgbClr val="000000"/>
              </a:buClr>
              <a:buSzTx/>
              <a:buFont typeface="Times Roman"/>
              <a:buNone/>
              <a:defRPr b="1"/>
            </a:pPr>
            <a:r>
              <a:t>C atoms are bound into a sphere with 60 C atoms.</a:t>
            </a:r>
          </a:p>
        </p:txBody>
      </p:sp>
      <p:sp>
        <p:nvSpPr>
          <p:cNvPr id="49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494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49200" y="8846819"/>
            <a:ext cx="8092441" cy="438912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88900" dir="2700000">
              <a:srgbClr val="929292">
                <a:alpha val="74996"/>
              </a:srgbClr>
            </a:outerShdw>
          </a:effectLst>
        </p:spPr>
      </p:pic>
      <p:pic>
        <p:nvPicPr>
          <p:cNvPr id="495" name="fullerenes picture" descr="fullerenes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36720" y="3360420"/>
            <a:ext cx="7955280" cy="8503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rcRect l="7366" t="3093" r="7428" b="4102"/>
          <a:stretch>
            <a:fillRect/>
          </a:stretch>
        </p:blipFill>
        <p:spPr>
          <a:xfrm>
            <a:off x="6088379" y="0"/>
            <a:ext cx="14013182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C60, Bucky Ball"/>
          <p:cNvSpPr txBox="1"/>
          <p:nvPr>
            <p:ph type="title"/>
          </p:nvPr>
        </p:nvSpPr>
        <p:spPr>
          <a:xfrm>
            <a:off x="3185160" y="0"/>
            <a:ext cx="6858001" cy="3840481"/>
          </a:xfrm>
          <a:prstGeom prst="rect">
            <a:avLst/>
          </a:prstGeom>
        </p:spPr>
        <p:txBody>
          <a:bodyPr/>
          <a:lstStyle/>
          <a:p>
            <a:pPr/>
            <a:r>
              <a:rPr b="1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C</a:t>
            </a:r>
            <a:r>
              <a:rPr b="1" baseline="-15720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60</a:t>
            </a:r>
            <a:r>
              <a:rPr b="1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, Bucky Ball</a:t>
            </a:r>
          </a:p>
        </p:txBody>
      </p:sp>
      <p:sp>
        <p:nvSpPr>
          <p:cNvPr id="49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ndustrial plant picture" descr="industrial plant picture"/>
          <p:cNvPicPr>
            <a:picLocks noChangeAspect="0"/>
          </p:cNvPicPr>
          <p:nvPr/>
        </p:nvPicPr>
        <p:blipFill>
          <a:blip r:embed="rId2">
            <a:alphaModFix amt="42999"/>
            <a:extLst/>
          </a:blip>
          <a:stretch>
            <a:fillRect/>
          </a:stretch>
        </p:blipFill>
        <p:spPr>
          <a:xfrm>
            <a:off x="4876800" y="3657600"/>
            <a:ext cx="13555981" cy="9806940"/>
          </a:xfrm>
          <a:prstGeom prst="rect">
            <a:avLst/>
          </a:prstGeom>
          <a:ln>
            <a:miter lim="400000"/>
          </a:ln>
        </p:spPr>
      </p:pic>
      <p:sp>
        <p:nvSpPr>
          <p:cNvPr id="78" name="Water Gas"/>
          <p:cNvSpPr txBox="1"/>
          <p:nvPr>
            <p:ph type="title"/>
          </p:nvPr>
        </p:nvSpPr>
        <p:spPr>
          <a:xfrm>
            <a:off x="7002780" y="754380"/>
            <a:ext cx="10058401" cy="3200401"/>
          </a:xfrm>
          <a:prstGeom prst="rect">
            <a:avLst/>
          </a:prstGeom>
        </p:spPr>
        <p:txBody>
          <a:bodyPr/>
          <a:lstStyle>
            <a:lvl1pPr>
              <a:defRPr b="1" sz="9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Water Gas</a:t>
            </a:r>
          </a:p>
        </p:txBody>
      </p:sp>
      <p:sp>
        <p:nvSpPr>
          <p:cNvPr id="79" name="Also called “synthesis gas.”…"/>
          <p:cNvSpPr txBox="1"/>
          <p:nvPr>
            <p:ph type="body" sz="half" idx="1"/>
          </p:nvPr>
        </p:nvSpPr>
        <p:spPr>
          <a:xfrm>
            <a:off x="4876800" y="3954779"/>
            <a:ext cx="13555981" cy="976122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Clr>
                <a:srgbClr val="000000"/>
              </a:buClr>
              <a:buFont typeface="Times Roman"/>
            </a:pPr>
            <a:r>
              <a:rPr b="1"/>
              <a:t>Also called “synthesis gas.”</a:t>
            </a:r>
            <a:endParaRPr b="1"/>
          </a:p>
          <a:p>
            <a:pPr>
              <a:lnSpc>
                <a:spcPct val="90000"/>
              </a:lnSpc>
              <a:buClr>
                <a:srgbClr val="000000"/>
              </a:buClr>
              <a:buFont typeface="Times Roman"/>
            </a:pPr>
            <a:r>
              <a:rPr b="1"/>
              <a:t>Treat coal with steam</a:t>
            </a:r>
            <a:endParaRPr b="1"/>
          </a:p>
          <a:p>
            <a:pPr>
              <a:lnSpc>
                <a:spcPct val="90000"/>
              </a:lnSpc>
              <a:buClr>
                <a:srgbClr val="000000"/>
              </a:buClr>
              <a:buFont typeface="Times Roman"/>
            </a:pPr>
            <a:r>
              <a:rPr b="1"/>
              <a:t>C + H</a:t>
            </a:r>
            <a:r>
              <a:rPr b="1" baseline="-16133"/>
              <a:t>2</a:t>
            </a:r>
            <a:r>
              <a:rPr b="1"/>
              <a:t>O --&gt; H</a:t>
            </a:r>
            <a:r>
              <a:rPr b="1" baseline="-16133"/>
              <a:t>2</a:t>
            </a:r>
            <a:r>
              <a:rPr b="1"/>
              <a:t> + CO</a:t>
            </a:r>
            <a:endParaRPr b="1"/>
          </a:p>
          <a:p>
            <a:pPr>
              <a:lnSpc>
                <a:spcPct val="90000"/>
              </a:lnSpc>
              <a:buClr>
                <a:srgbClr val="000000"/>
              </a:buClr>
              <a:buFont typeface="Times Roman"/>
            </a:pPr>
            <a:r>
              <a:rPr b="1"/>
              <a:t>Synthesis gas is the mixture of H</a:t>
            </a:r>
            <a:r>
              <a:rPr b="1" baseline="-16133"/>
              <a:t>2</a:t>
            </a:r>
            <a:r>
              <a:rPr b="1"/>
              <a:t> and CO.</a:t>
            </a:r>
            <a:endParaRPr b="1"/>
          </a:p>
          <a:p>
            <a:pPr>
              <a:lnSpc>
                <a:spcPct val="90000"/>
              </a:lnSpc>
              <a:buClr>
                <a:srgbClr val="000000"/>
              </a:buClr>
              <a:buFont typeface="Times Roman"/>
              <a:defRPr b="1"/>
            </a:pPr>
            <a:r>
              <a:t>Much of the organic chemicals industry is changing to synthesis gas</a:t>
            </a:r>
          </a:p>
        </p:txBody>
      </p:sp>
      <p:sp>
        <p:nvSpPr>
          <p:cNvPr id="8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81" name="Line"/>
          <p:cNvSpPr/>
          <p:nvPr/>
        </p:nvSpPr>
        <p:spPr>
          <a:xfrm>
            <a:off x="4259580" y="3360420"/>
            <a:ext cx="14790420" cy="3176"/>
          </a:xfrm>
          <a:prstGeom prst="line">
            <a:avLst/>
          </a:prstGeom>
          <a:ln w="50800">
            <a:solidFill>
              <a:srgbClr val="FF26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79" grpId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02" name="buckyballs picture" descr="buckyball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65220" y="1177925"/>
            <a:ext cx="17076422" cy="11360151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Screen 3.2"/>
          <p:cNvSpPr txBox="1"/>
          <p:nvPr/>
        </p:nvSpPr>
        <p:spPr>
          <a:xfrm>
            <a:off x="3962400" y="3497579"/>
            <a:ext cx="3258947" cy="86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434ED6"/>
              </a:buClr>
              <a:buFont typeface="Arial"/>
              <a:defRPr b="1">
                <a:solidFill>
                  <a:srgbClr val="434ED6"/>
                </a:solidFill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uFill>
                  <a:solidFill>
                    <a:srgbClr val="434ED6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Screen 3.2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 thruBlk="1"/>
      </p:transition>
    </mc:Choice>
    <mc:Fallback>
      <p:transition spd="fast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ilicon"/>
          <p:cNvSpPr txBox="1"/>
          <p:nvPr>
            <p:ph type="title"/>
          </p:nvPr>
        </p:nvSpPr>
        <p:spPr>
          <a:xfrm>
            <a:off x="4419600" y="0"/>
            <a:ext cx="15544801" cy="3817621"/>
          </a:xfrm>
          <a:prstGeom prst="rect">
            <a:avLst/>
          </a:prstGeom>
          <a:effectLst>
            <a:outerShdw sx="100000" sy="100000" kx="0" ky="0" algn="b" rotWithShape="0" blurRad="114300" dist="63500" dir="2700000">
              <a:srgbClr val="000000">
                <a:alpha val="74996"/>
              </a:srgbClr>
            </a:outerShdw>
          </a:effectLst>
        </p:spPr>
        <p:txBody>
          <a:bodyPr/>
          <a:lstStyle>
            <a:lvl1pPr>
              <a:defRPr b="1" sz="128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Silicon</a:t>
            </a:r>
          </a:p>
        </p:txBody>
      </p:sp>
      <p:sp>
        <p:nvSpPr>
          <p:cNvPr id="506" name="Quartz or sand + high purity coke → Si…"/>
          <p:cNvSpPr txBox="1"/>
          <p:nvPr>
            <p:ph type="body" sz="half" idx="1"/>
          </p:nvPr>
        </p:nvSpPr>
        <p:spPr>
          <a:xfrm>
            <a:off x="3802380" y="3817620"/>
            <a:ext cx="11269980" cy="989838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Times Roman"/>
              <a:defRPr b="1"/>
            </a:pPr>
            <a:r>
              <a:t>Quartz or sand + high purity coke → Si</a:t>
            </a:r>
          </a:p>
          <a:p>
            <a:pPr lvl="1">
              <a:buClr>
                <a:srgbClr val="000000"/>
              </a:buClr>
              <a:buFont typeface="Times Roman"/>
            </a:pPr>
            <a:r>
              <a:rPr b="1"/>
              <a:t>SiO</a:t>
            </a:r>
            <a:r>
              <a:rPr b="1" baseline="-15851"/>
              <a:t>2</a:t>
            </a:r>
            <a:r>
              <a:rPr b="1"/>
              <a:t> + 2 C → Si + 2 CO</a:t>
            </a:r>
            <a:endParaRPr b="1"/>
          </a:p>
          <a:p>
            <a:pPr>
              <a:buClr>
                <a:srgbClr val="000000"/>
              </a:buClr>
              <a:buFont typeface="Times Roman"/>
              <a:defRPr b="1"/>
            </a:pPr>
            <a:r>
              <a:t>Making very pure silicon:</a:t>
            </a:r>
          </a:p>
          <a:p>
            <a:pPr lvl="1">
              <a:buClr>
                <a:srgbClr val="000000"/>
              </a:buClr>
              <a:buFont typeface="Times Roman"/>
            </a:pPr>
            <a:r>
              <a:rPr b="1"/>
              <a:t>Si + Cl</a:t>
            </a:r>
            <a:r>
              <a:rPr b="1" baseline="-15851"/>
              <a:t>2</a:t>
            </a:r>
            <a:r>
              <a:rPr b="1"/>
              <a:t> → SiCl</a:t>
            </a:r>
            <a:r>
              <a:rPr b="1" baseline="-15851"/>
              <a:t>4</a:t>
            </a:r>
            <a:endParaRPr b="1" baseline="-15851"/>
          </a:p>
          <a:p>
            <a:pPr lvl="1">
              <a:buClr>
                <a:srgbClr val="000000"/>
              </a:buClr>
              <a:buFont typeface="Times Roman"/>
            </a:pPr>
            <a:r>
              <a:rPr b="1"/>
              <a:t>SiCl</a:t>
            </a:r>
            <a:r>
              <a:rPr b="1" baseline="-15851"/>
              <a:t>4</a:t>
            </a:r>
            <a:r>
              <a:rPr b="1"/>
              <a:t> + Mg  →  MgCl</a:t>
            </a:r>
            <a:r>
              <a:rPr b="1" baseline="-15851"/>
              <a:t>2</a:t>
            </a:r>
            <a:r>
              <a:rPr b="1"/>
              <a:t> + Si</a:t>
            </a:r>
            <a:endParaRPr b="1"/>
          </a:p>
          <a:p>
            <a:pPr>
              <a:buClr>
                <a:srgbClr val="000000"/>
              </a:buClr>
              <a:buFont typeface="Times Roman"/>
            </a:pPr>
            <a:r>
              <a:rPr b="1"/>
              <a:t>To purify the silicon, it is </a:t>
            </a:r>
            <a:r>
              <a:rPr b="1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</a:rPr>
              <a:t>zone-refined</a:t>
            </a:r>
          </a:p>
        </p:txBody>
      </p:sp>
      <p:sp>
        <p:nvSpPr>
          <p:cNvPr id="50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08" name="silicon picture" descr="silicon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31180" y="617220"/>
            <a:ext cx="3365501" cy="310896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63500" dir="2700000">
              <a:srgbClr val="929292">
                <a:alpha val="74996"/>
              </a:srgbClr>
            </a:outerShdw>
          </a:effectLst>
        </p:spPr>
      </p:pic>
      <p:pic>
        <p:nvPicPr>
          <p:cNvPr id="509" name="silicon picture" descr="silicon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75180" y="5189220"/>
            <a:ext cx="5486401" cy="5486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88900" dir="2700000">
              <a:srgbClr val="929292">
                <a:alpha val="7499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500"/>
                                        <p:tgtEl>
                                          <p:spTgt spid="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1" dur="500"/>
                                        <p:tgtEl>
                                          <p:spTgt spid="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06" grpId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Tin, Sn"/>
          <p:cNvSpPr txBox="1"/>
          <p:nvPr>
            <p:ph type="title"/>
          </p:nvPr>
        </p:nvSpPr>
        <p:spPr>
          <a:xfrm>
            <a:off x="4419600" y="160020"/>
            <a:ext cx="15544801" cy="3040381"/>
          </a:xfrm>
          <a:prstGeom prst="rect">
            <a:avLst/>
          </a:prstGeom>
        </p:spPr>
        <p:txBody>
          <a:bodyPr/>
          <a:lstStyle>
            <a:lvl1pPr>
              <a:defRPr b="1" sz="128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Tin, Sn</a:t>
            </a:r>
          </a:p>
        </p:txBody>
      </p:sp>
      <p:sp>
        <p:nvSpPr>
          <p:cNvPr id="512" name="Sn is relatively expensive, but used because it resists corrosion.…"/>
          <p:cNvSpPr txBox="1"/>
          <p:nvPr>
            <p:ph type="body" idx="1"/>
          </p:nvPr>
        </p:nvSpPr>
        <p:spPr>
          <a:xfrm>
            <a:off x="4419600" y="3200400"/>
            <a:ext cx="16002001" cy="1051560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Times Roman"/>
              <a:defRPr b="1"/>
            </a:pPr>
            <a:r>
              <a:t>Sn is relatively expensive, but used because it resists corrosion.</a:t>
            </a:r>
          </a:p>
          <a:p>
            <a:pPr lvl="1">
              <a:buClr>
                <a:srgbClr val="000000"/>
              </a:buClr>
              <a:buFont typeface="Times Roman"/>
              <a:defRPr b="1"/>
            </a:pPr>
            <a:r>
              <a:t>About 40% used in “tin plate”</a:t>
            </a:r>
          </a:p>
          <a:p>
            <a:pPr>
              <a:buClr>
                <a:srgbClr val="000000"/>
              </a:buClr>
              <a:buFont typeface="Times Roman"/>
            </a:pPr>
            <a:r>
              <a:rPr b="1"/>
              <a:t>“Tin cans” have 0.0004 - 0.025 mm layer of Sn on iron</a:t>
            </a:r>
            <a:endParaRPr b="1"/>
          </a:p>
          <a:p>
            <a:pPr>
              <a:buClr>
                <a:srgbClr val="000000"/>
              </a:buClr>
              <a:buFont typeface="Times Roman"/>
            </a:pPr>
            <a:r>
              <a:rPr b="1"/>
              <a:t>About 30 x 10</a:t>
            </a:r>
            <a:r>
              <a:rPr b="1" baseline="30933"/>
              <a:t>9</a:t>
            </a:r>
            <a:r>
              <a:rPr b="1"/>
              <a:t> cans plated annually in US</a:t>
            </a:r>
          </a:p>
        </p:txBody>
      </p:sp>
      <p:sp>
        <p:nvSpPr>
          <p:cNvPr id="51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14" name="Line"/>
          <p:cNvSpPr/>
          <p:nvPr/>
        </p:nvSpPr>
        <p:spPr>
          <a:xfrm>
            <a:off x="4259580" y="2743200"/>
            <a:ext cx="15841981" cy="3176"/>
          </a:xfrm>
          <a:prstGeom prst="line">
            <a:avLst/>
          </a:prstGeom>
          <a:ln w="50800">
            <a:solidFill>
              <a:srgbClr val="D81E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Tin Alloys"/>
          <p:cNvSpPr txBox="1"/>
          <p:nvPr>
            <p:ph type="title"/>
          </p:nvPr>
        </p:nvSpPr>
        <p:spPr>
          <a:xfrm>
            <a:off x="7551420" y="0"/>
            <a:ext cx="9304021" cy="3817621"/>
          </a:xfrm>
          <a:prstGeom prst="rect">
            <a:avLst/>
          </a:prstGeom>
        </p:spPr>
        <p:txBody>
          <a:bodyPr/>
          <a:lstStyle>
            <a:lvl1pPr>
              <a:defRPr b="1" sz="10800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Tin Alloys</a:t>
            </a:r>
          </a:p>
        </p:txBody>
      </p:sp>
      <p:sp>
        <p:nvSpPr>
          <p:cNvPr id="517" name="Solder: 1/3 Sn and 2/3 Pb…"/>
          <p:cNvSpPr txBox="1"/>
          <p:nvPr>
            <p:ph type="body" idx="1"/>
          </p:nvPr>
        </p:nvSpPr>
        <p:spPr>
          <a:xfrm>
            <a:off x="3962400" y="3954779"/>
            <a:ext cx="16002001" cy="9761221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rgbClr val="000000"/>
              </a:buClr>
              <a:buSzTx/>
              <a:buFont typeface="Times Roman"/>
              <a:buNone/>
              <a:defRPr b="1"/>
            </a:pPr>
            <a:r>
              <a:t>Solder: 1/3 Sn and 2/3 Pb</a:t>
            </a:r>
          </a:p>
          <a:p>
            <a:pPr marL="0" indent="0">
              <a:buClr>
                <a:srgbClr val="000000"/>
              </a:buClr>
              <a:buSzTx/>
              <a:buFont typeface="Times Roman"/>
              <a:buNone/>
              <a:defRPr b="1"/>
            </a:pPr>
            <a:r>
              <a:t>Bronze: 5-10% Sn + Cu</a:t>
            </a:r>
          </a:p>
          <a:p>
            <a:pPr marL="0" indent="0">
              <a:buClr>
                <a:srgbClr val="000000"/>
              </a:buClr>
              <a:buSzTx/>
              <a:buFont typeface="Times Roman"/>
              <a:buNone/>
              <a:defRPr b="1"/>
            </a:pPr>
            <a:r>
              <a:t>Pewter: 90-95% Sn, 1-8% Sb, and &lt; 3% Cu</a:t>
            </a:r>
          </a:p>
          <a:p>
            <a:pPr marL="0" indent="0">
              <a:buClr>
                <a:srgbClr val="000000"/>
              </a:buClr>
              <a:buSzTx/>
              <a:buFont typeface="Times Roman"/>
              <a:buNone/>
              <a:defRPr b="1"/>
            </a:pPr>
            <a:r>
              <a:t>Bearing metal: 80-90% Sn, 5% Cu, and Pb</a:t>
            </a:r>
          </a:p>
        </p:txBody>
      </p:sp>
      <p:sp>
        <p:nvSpPr>
          <p:cNvPr id="51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19" name="Line"/>
          <p:cNvSpPr/>
          <p:nvPr/>
        </p:nvSpPr>
        <p:spPr>
          <a:xfrm>
            <a:off x="4419600" y="3497579"/>
            <a:ext cx="14927581" cy="3176"/>
          </a:xfrm>
          <a:prstGeom prst="line">
            <a:avLst/>
          </a:prstGeom>
          <a:ln w="50800">
            <a:solidFill>
              <a:srgbClr val="008F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Tin"/>
          <p:cNvSpPr txBox="1"/>
          <p:nvPr>
            <p:ph type="title"/>
          </p:nvPr>
        </p:nvSpPr>
        <p:spPr>
          <a:xfrm>
            <a:off x="4419600" y="1211580"/>
            <a:ext cx="15544801" cy="22860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Tin</a:t>
            </a:r>
          </a:p>
        </p:txBody>
      </p:sp>
      <p:sp>
        <p:nvSpPr>
          <p:cNvPr id="522" name="Tin metal can be recovered by electrolysis of an aqueous solution of tin(II) chloride."/>
          <p:cNvSpPr txBox="1"/>
          <p:nvPr>
            <p:ph type="body" sz="quarter" idx="1"/>
          </p:nvPr>
        </p:nvSpPr>
        <p:spPr>
          <a:xfrm>
            <a:off x="4419600" y="3360420"/>
            <a:ext cx="15544801" cy="2286001"/>
          </a:xfrm>
          <a:prstGeom prst="rect">
            <a:avLst/>
          </a:prstGeom>
        </p:spPr>
        <p:txBody>
          <a:bodyPr/>
          <a:lstStyle>
            <a:lvl1pPr marL="767080" indent="-685800">
              <a:buClr>
                <a:srgbClr val="000000"/>
              </a:buClr>
              <a:buSzTx/>
              <a:buFont typeface="Times Roman"/>
              <a:buNone/>
              <a:defRPr b="1"/>
            </a:lvl1pPr>
          </a:lstStyle>
          <a:p>
            <a:pPr/>
            <a:r>
              <a:t>Tin metal can be recovered by electrolysis of an aqueous solution of tin(II) chloride.</a:t>
            </a:r>
          </a:p>
        </p:txBody>
      </p:sp>
      <p:sp>
        <p:nvSpPr>
          <p:cNvPr id="52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524" name="making Sn picture" descr="making Sn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86300" y="6103620"/>
            <a:ext cx="15019021" cy="6789420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sp>
        <p:nvSpPr>
          <p:cNvPr id="525" name="Cl2 is formed at the anode"/>
          <p:cNvSpPr txBox="1"/>
          <p:nvPr/>
        </p:nvSpPr>
        <p:spPr>
          <a:xfrm>
            <a:off x="6865620" y="6858000"/>
            <a:ext cx="4160521" cy="1806575"/>
          </a:xfrm>
          <a:prstGeom prst="rect">
            <a:avLst/>
          </a:prstGeom>
          <a:solidFill>
            <a:srgbClr val="FFFDA9"/>
          </a:solidFill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buClr>
                <a:srgbClr val="000000"/>
              </a:buClr>
              <a:buFont typeface="Times Roman"/>
            </a:pPr>
            <a:r>
              <a:rPr b="1">
                <a:effectLst>
                  <a:outerShdw sx="100000" sy="100000" kx="0" ky="0" algn="b" rotWithShape="0" blurRad="12700" dist="25400" dir="2700000">
                    <a:srgbClr val="FFFFFF"/>
                  </a:outerShdw>
                </a:effectLst>
              </a:rPr>
              <a:t>Cl</a:t>
            </a:r>
            <a:r>
              <a:rPr b="1" baseline="-15913">
                <a:effectLst>
                  <a:outerShdw sx="100000" sy="100000" kx="0" ky="0" algn="b" rotWithShape="0" blurRad="12700" dist="25400" dir="2700000">
                    <a:srgbClr val="FFFFFF"/>
                  </a:outerShdw>
                </a:effectLst>
              </a:rPr>
              <a:t>2</a:t>
            </a:r>
            <a:r>
              <a:rPr b="1">
                <a:effectLst>
                  <a:outerShdw sx="100000" sy="100000" kx="0" ky="0" algn="b" rotWithShape="0" blurRad="12700" dist="25400" dir="2700000">
                    <a:srgbClr val="FFFFFF"/>
                  </a:outerShdw>
                </a:effectLst>
              </a:rPr>
              <a:t> is formed at the anode</a:t>
            </a:r>
          </a:p>
        </p:txBody>
      </p:sp>
      <p:sp>
        <p:nvSpPr>
          <p:cNvPr id="526" name="Sn is formed at the cathode"/>
          <p:cNvSpPr txBox="1"/>
          <p:nvPr/>
        </p:nvSpPr>
        <p:spPr>
          <a:xfrm>
            <a:off x="12649200" y="6858000"/>
            <a:ext cx="4160521" cy="1717675"/>
          </a:xfrm>
          <a:prstGeom prst="rect">
            <a:avLst/>
          </a:prstGeom>
          <a:solidFill>
            <a:srgbClr val="FFFDA9"/>
          </a:solidFill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buClr>
                <a:srgbClr val="000000"/>
              </a:buClr>
              <a:buFont typeface="Times Roman"/>
              <a:defRPr b="1">
                <a:effectLst>
                  <a:outerShdw sx="100000" sy="100000" kx="0" ky="0" algn="b" rotWithShape="0" blurRad="12700" dist="25400" dir="2700000">
                    <a:srgbClr val="FFFFFF"/>
                  </a:outerShdw>
                </a:effectLst>
              </a:defRPr>
            </a:lvl1pPr>
          </a:lstStyle>
          <a:p>
            <a:pPr/>
            <a:r>
              <a:t>Sn is formed at the cathode</a:t>
            </a:r>
          </a:p>
        </p:txBody>
      </p:sp>
      <p:sp>
        <p:nvSpPr>
          <p:cNvPr id="527" name="Line"/>
          <p:cNvSpPr/>
          <p:nvPr/>
        </p:nvSpPr>
        <p:spPr>
          <a:xfrm>
            <a:off x="4419600" y="3200400"/>
            <a:ext cx="14927581" cy="3176"/>
          </a:xfrm>
          <a:prstGeom prst="line">
            <a:avLst/>
          </a:prstGeom>
          <a:ln w="50800">
            <a:solidFill>
              <a:srgbClr val="434ED6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5" grpId="1"/>
      <p:bldP build="whole" bldLvl="1" animBg="1" rev="0" advAuto="0" spid="526" grpId="2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Lead, Pb"/>
          <p:cNvSpPr txBox="1"/>
          <p:nvPr>
            <p:ph type="title"/>
          </p:nvPr>
        </p:nvSpPr>
        <p:spPr>
          <a:xfrm>
            <a:off x="8305800" y="0"/>
            <a:ext cx="7772400" cy="3497581"/>
          </a:xfrm>
          <a:prstGeom prst="rect">
            <a:avLst/>
          </a:prstGeom>
        </p:spPr>
        <p:txBody>
          <a:bodyPr/>
          <a:lstStyle>
            <a:lvl1pPr algn="l">
              <a:defRPr b="1" sz="10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Lead, Pb</a:t>
            </a:r>
          </a:p>
        </p:txBody>
      </p:sp>
      <p:sp>
        <p:nvSpPr>
          <p:cNvPr id="530" name="Most abundant of the “heavy metals”…"/>
          <p:cNvSpPr txBox="1"/>
          <p:nvPr>
            <p:ph type="body" sz="half" idx="1"/>
          </p:nvPr>
        </p:nvSpPr>
        <p:spPr>
          <a:xfrm>
            <a:off x="3665220" y="3657600"/>
            <a:ext cx="8526780" cy="1005840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Times Roman"/>
              <a:defRPr b="1"/>
            </a:pPr>
            <a:r>
              <a:t>Most abundant of the “heavy metals”</a:t>
            </a:r>
          </a:p>
          <a:p>
            <a:pPr>
              <a:buClr>
                <a:srgbClr val="000000"/>
              </a:buClr>
              <a:buFont typeface="Times Roman"/>
              <a:defRPr b="1"/>
            </a:pPr>
            <a:r>
              <a:t>Romans used it in “plumbing” </a:t>
            </a:r>
          </a:p>
          <a:p>
            <a:pPr lvl="1">
              <a:buClr>
                <a:srgbClr val="000000"/>
              </a:buClr>
              <a:buFont typeface="Times Roman"/>
              <a:defRPr b="1"/>
            </a:pPr>
            <a:r>
              <a:t> the word comes from the Latin name for the element</a:t>
            </a:r>
          </a:p>
          <a:p>
            <a:pPr>
              <a:buClr>
                <a:srgbClr val="000000"/>
              </a:buClr>
              <a:buFont typeface="Times Roman"/>
            </a:pPr>
            <a:r>
              <a:rPr b="1"/>
              <a:t>Main ore is </a:t>
            </a:r>
            <a:r>
              <a:rPr b="1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</a:rPr>
              <a:t>galena, PbS</a:t>
            </a:r>
          </a:p>
        </p:txBody>
      </p:sp>
      <p:sp>
        <p:nvSpPr>
          <p:cNvPr id="53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32" name="Line"/>
          <p:cNvSpPr/>
          <p:nvPr/>
        </p:nvSpPr>
        <p:spPr>
          <a:xfrm>
            <a:off x="4259580" y="2743200"/>
            <a:ext cx="15841981" cy="3176"/>
          </a:xfrm>
          <a:prstGeom prst="line">
            <a:avLst/>
          </a:prstGeom>
          <a:ln w="63500">
            <a:solidFill>
              <a:srgbClr val="D81E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533" name="lead picture" descr="lead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66419" y="4411979"/>
            <a:ext cx="6949441" cy="646938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530" grpId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Producing Lead"/>
          <p:cNvSpPr txBox="1"/>
          <p:nvPr>
            <p:ph type="title"/>
          </p:nvPr>
        </p:nvSpPr>
        <p:spPr>
          <a:xfrm>
            <a:off x="4419600" y="160020"/>
            <a:ext cx="15544801" cy="3040381"/>
          </a:xfrm>
          <a:prstGeom prst="rect">
            <a:avLst/>
          </a:prstGeom>
        </p:spPr>
        <p:txBody>
          <a:bodyPr/>
          <a:lstStyle>
            <a:lvl1pPr>
              <a:defRPr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Producing Lead</a:t>
            </a:r>
          </a:p>
        </p:txBody>
      </p:sp>
      <p:sp>
        <p:nvSpPr>
          <p:cNvPr id="536" name="2 PbS + 3 O2 → 2 PbO + 2 SO2(g)…"/>
          <p:cNvSpPr txBox="1"/>
          <p:nvPr>
            <p:ph type="body" idx="1"/>
          </p:nvPr>
        </p:nvSpPr>
        <p:spPr>
          <a:xfrm>
            <a:off x="4419600" y="3200400"/>
            <a:ext cx="15544801" cy="10515600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2 PbS + 3 O</a:t>
            </a:r>
            <a:r>
              <a:rPr b="1" baseline="-16133"/>
              <a:t>2</a:t>
            </a:r>
            <a:r>
              <a:rPr b="1"/>
              <a:t> → 2 PbO + 2 SO</a:t>
            </a:r>
            <a:r>
              <a:rPr b="1" baseline="-16133"/>
              <a:t>2</a:t>
            </a:r>
            <a:r>
              <a:rPr b="1"/>
              <a:t>(g)</a:t>
            </a:r>
            <a:endParaRPr b="1"/>
          </a:p>
          <a:p>
            <a:pPr marL="0" indent="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PbO + C → </a:t>
            </a:r>
            <a:r>
              <a:rPr b="1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</a:rPr>
              <a:t>Pb</a:t>
            </a:r>
            <a:r>
              <a:rPr b="1"/>
              <a:t> + CO</a:t>
            </a:r>
          </a:p>
        </p:txBody>
      </p:sp>
      <p:sp>
        <p:nvSpPr>
          <p:cNvPr id="53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38" name="Line"/>
          <p:cNvSpPr/>
          <p:nvPr/>
        </p:nvSpPr>
        <p:spPr>
          <a:xfrm>
            <a:off x="4259580" y="2743200"/>
            <a:ext cx="15841981" cy="3176"/>
          </a:xfrm>
          <a:prstGeom prst="line">
            <a:avLst/>
          </a:prstGeom>
          <a:ln w="50800">
            <a:solidFill>
              <a:srgbClr val="D81E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539" name="galena picture" descr="galena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45980" y="5943600"/>
            <a:ext cx="9761220" cy="731520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127000" dir="2700000">
              <a:srgbClr val="929292">
                <a:alpha val="74996"/>
              </a:srgbClr>
            </a:outerShdw>
          </a:effectLst>
        </p:spPr>
      </p:pic>
      <p:sp>
        <p:nvSpPr>
          <p:cNvPr id="540" name="Galena…"/>
          <p:cNvSpPr txBox="1"/>
          <p:nvPr/>
        </p:nvSpPr>
        <p:spPr>
          <a:xfrm>
            <a:off x="4692650" y="6521450"/>
            <a:ext cx="3165059" cy="274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434ED6"/>
              </a:buClr>
              <a:buFont typeface="Comic Sans MS"/>
              <a:defRPr b="1" sz="72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Galena</a:t>
            </a:r>
          </a:p>
          <a:p>
            <a:pPr>
              <a:buClr>
                <a:srgbClr val="434ED6"/>
              </a:buClr>
              <a:buFont typeface="Comic Sans MS"/>
              <a:defRPr b="1" sz="72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PbS</a:t>
            </a:r>
          </a:p>
        </p:txBody>
      </p:sp>
      <p:sp>
        <p:nvSpPr>
          <p:cNvPr id="541" name="Line"/>
          <p:cNvSpPr/>
          <p:nvPr/>
        </p:nvSpPr>
        <p:spPr>
          <a:xfrm>
            <a:off x="7322820" y="8526780"/>
            <a:ext cx="6697980" cy="1668781"/>
          </a:xfrm>
          <a:prstGeom prst="line">
            <a:avLst/>
          </a:prstGeom>
          <a:ln w="63500">
            <a:solidFill>
              <a:srgbClr val="434ED6"/>
            </a:solidFill>
            <a:tailEnd type="triangle"/>
          </a:ln>
          <a:effectLst>
            <a:outerShdw sx="100000" sy="100000" kx="0" ky="0" algn="b" rotWithShape="0" blurRad="114300" dist="63500" dir="2700000">
              <a:srgbClr val="929292">
                <a:alpha val="74996"/>
              </a:srgbClr>
            </a:outerShdw>
          </a:effectLst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lead battery picture" descr="lead battery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2000" y="2583180"/>
            <a:ext cx="7589520" cy="7726680"/>
          </a:xfrm>
          <a:prstGeom prst="rect">
            <a:avLst/>
          </a:prstGeom>
          <a:ln w="12700">
            <a:miter lim="400000"/>
          </a:ln>
        </p:spPr>
      </p:pic>
      <p:sp>
        <p:nvSpPr>
          <p:cNvPr id="544" name="Lead Storage Batteries"/>
          <p:cNvSpPr txBox="1"/>
          <p:nvPr>
            <p:ph type="title"/>
          </p:nvPr>
        </p:nvSpPr>
        <p:spPr>
          <a:xfrm>
            <a:off x="4419600" y="457200"/>
            <a:ext cx="15544801" cy="290322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Lead Storage Batteries</a:t>
            </a:r>
          </a:p>
        </p:txBody>
      </p:sp>
      <p:sp>
        <p:nvSpPr>
          <p:cNvPr id="545" name="About 60% of the batteries sold are Pb storage batteries"/>
          <p:cNvSpPr txBox="1"/>
          <p:nvPr>
            <p:ph type="body" sz="quarter" idx="1"/>
          </p:nvPr>
        </p:nvSpPr>
        <p:spPr>
          <a:xfrm>
            <a:off x="4419600" y="3360420"/>
            <a:ext cx="7315201" cy="8001001"/>
          </a:xfrm>
          <a:prstGeom prst="rect">
            <a:avLst/>
          </a:prstGeom>
        </p:spPr>
        <p:txBody>
          <a:bodyPr/>
          <a:lstStyle>
            <a:lvl1pPr marL="767080" indent="-685800">
              <a:buClr>
                <a:srgbClr val="000000"/>
              </a:buClr>
              <a:buSzTx/>
              <a:buFont typeface="Times Roman"/>
              <a:buNone/>
              <a:defRPr b="1"/>
            </a:lvl1pPr>
          </a:lstStyle>
          <a:p>
            <a:pPr>
              <a:defRPr b="0"/>
            </a:pPr>
            <a:r>
              <a:rPr b="1"/>
              <a:t>About 60% of the batteries sold are Pb storage batteries</a:t>
            </a:r>
          </a:p>
        </p:txBody>
      </p:sp>
      <p:sp>
        <p:nvSpPr>
          <p:cNvPr id="54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47" name="ANODE:…"/>
          <p:cNvSpPr txBox="1"/>
          <p:nvPr/>
        </p:nvSpPr>
        <p:spPr>
          <a:xfrm>
            <a:off x="4419600" y="9578340"/>
            <a:ext cx="15248852" cy="334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D81E00"/>
              </a:buClr>
              <a:buFont typeface="Times Roman"/>
            </a:pPr>
            <a:r>
              <a:rPr b="1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</a:rPr>
              <a:t>ANODE:</a:t>
            </a:r>
            <a:r>
              <a:rPr b="1"/>
              <a:t> </a:t>
            </a:r>
            <a:endParaRPr b="1"/>
          </a:p>
          <a:p>
            <a:pPr>
              <a:buClr>
                <a:srgbClr val="000000"/>
              </a:buClr>
              <a:buFont typeface="Times Roman"/>
            </a:pPr>
            <a:r>
              <a:rPr b="1"/>
              <a:t>Pb(s) + HSO</a:t>
            </a:r>
            <a:r>
              <a:rPr b="1" baseline="-15913"/>
              <a:t>4</a:t>
            </a:r>
            <a:r>
              <a:rPr b="1" baseline="30956"/>
              <a:t>-</a:t>
            </a:r>
            <a:r>
              <a:rPr b="1"/>
              <a:t> → PbSO</a:t>
            </a:r>
            <a:r>
              <a:rPr b="1" baseline="-15913"/>
              <a:t>4</a:t>
            </a:r>
            <a:r>
              <a:rPr b="1"/>
              <a:t>(s) + H</a:t>
            </a:r>
            <a:r>
              <a:rPr b="1" baseline="30956"/>
              <a:t>+</a:t>
            </a:r>
            <a:r>
              <a:rPr b="1"/>
              <a:t>(aq) + 2e-</a:t>
            </a:r>
            <a:endParaRPr b="1"/>
          </a:p>
          <a:p>
            <a:pPr>
              <a:buClr>
                <a:srgbClr val="D81E00"/>
              </a:buClr>
              <a:buFont typeface="Times Roman"/>
              <a:defRPr b="1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</a:defRPr>
            </a:pPr>
            <a:r>
              <a:t>CATHODE: </a:t>
            </a:r>
          </a:p>
          <a:p>
            <a:pPr>
              <a:buClr>
                <a:srgbClr val="000000"/>
              </a:buClr>
              <a:buFont typeface="Times Roman"/>
            </a:pPr>
            <a:r>
              <a:rPr b="1"/>
              <a:t>PbO</a:t>
            </a:r>
            <a:r>
              <a:rPr b="1" baseline="-15913"/>
              <a:t>2</a:t>
            </a:r>
            <a:r>
              <a:rPr b="1"/>
              <a:t>(s) + 3 H</a:t>
            </a:r>
            <a:r>
              <a:rPr b="1" baseline="30956"/>
              <a:t>+</a:t>
            </a:r>
            <a:r>
              <a:rPr b="1"/>
              <a:t>(aq) + HSO</a:t>
            </a:r>
            <a:r>
              <a:rPr b="1" baseline="-15913"/>
              <a:t>4</a:t>
            </a:r>
            <a:r>
              <a:rPr b="1" baseline="30956"/>
              <a:t>-</a:t>
            </a:r>
            <a:r>
              <a:rPr b="1"/>
              <a:t>(aq) + 2e- → PbSO</a:t>
            </a:r>
            <a:r>
              <a:rPr b="1" baseline="-15913"/>
              <a:t>4</a:t>
            </a:r>
            <a:r>
              <a:rPr b="1"/>
              <a:t>(s) + 2 H</a:t>
            </a:r>
            <a:r>
              <a:rPr b="1" baseline="-15913"/>
              <a:t>2</a:t>
            </a:r>
            <a:r>
              <a:rPr b="1"/>
              <a:t>O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5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" dur="500"/>
                                        <p:tgtEl>
                                          <p:spTgt spid="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500"/>
                                        <p:tgtEl>
                                          <p:spTgt spid="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500"/>
                                        <p:tgtEl>
                                          <p:spTgt spid="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47" grpId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Carbon-Oxygen Compounds"/>
          <p:cNvSpPr txBox="1"/>
          <p:nvPr>
            <p:ph type="title"/>
          </p:nvPr>
        </p:nvSpPr>
        <p:spPr>
          <a:xfrm>
            <a:off x="4579620" y="754380"/>
            <a:ext cx="15247620" cy="304038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Carbon-Oxygen Compounds</a:t>
            </a:r>
          </a:p>
        </p:txBody>
      </p:sp>
      <p:sp>
        <p:nvSpPr>
          <p:cNvPr id="550" name="CO—used as reducing agent in metal purification—the Mond process…"/>
          <p:cNvSpPr txBox="1"/>
          <p:nvPr>
            <p:ph type="body" sz="half" idx="1"/>
          </p:nvPr>
        </p:nvSpPr>
        <p:spPr>
          <a:xfrm>
            <a:off x="3962400" y="3817620"/>
            <a:ext cx="10058401" cy="989838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Times Roman"/>
            </a:pPr>
            <a:r>
              <a:rPr b="1"/>
              <a:t>CO—used as reducing agent in metal purification—the </a:t>
            </a:r>
            <a:r>
              <a:rPr b="1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</a:rPr>
              <a:t>Mond process</a:t>
            </a:r>
            <a:endParaRPr b="1">
              <a:solidFill>
                <a:srgbClr val="D81E00"/>
              </a:solidFill>
              <a:uFill>
                <a:solidFill>
                  <a:srgbClr val="D81E00"/>
                </a:solidFill>
              </a:uFill>
            </a:endParaRPr>
          </a:p>
          <a:p>
            <a:pPr lvl="1">
              <a:buClr>
                <a:srgbClr val="000000"/>
              </a:buClr>
              <a:buFont typeface="Times Roman"/>
            </a:pPr>
            <a:r>
              <a:rPr b="1"/>
              <a:t>NiO + 4 CO (at 50 ˚C) </a:t>
            </a:r>
            <a:br>
              <a:rPr b="1"/>
            </a:br>
            <a:r>
              <a:rPr b="1"/>
              <a:t>	   → Ni(CO)</a:t>
            </a:r>
            <a:r>
              <a:rPr b="1" baseline="-15851"/>
              <a:t>4</a:t>
            </a:r>
            <a:r>
              <a:rPr b="1"/>
              <a:t> (liq)</a:t>
            </a:r>
            <a:endParaRPr b="1"/>
          </a:p>
          <a:p>
            <a:pPr lvl="1">
              <a:buClr>
                <a:srgbClr val="000000"/>
              </a:buClr>
              <a:buFont typeface="Times Roman"/>
            </a:pPr>
            <a:r>
              <a:rPr b="1"/>
              <a:t>Ni(CO)</a:t>
            </a:r>
            <a:r>
              <a:rPr b="1" baseline="-15851"/>
              <a:t>4</a:t>
            </a:r>
            <a:r>
              <a:rPr b="1"/>
              <a:t> (at 230 ˚C) </a:t>
            </a:r>
            <a:br>
              <a:rPr b="1"/>
            </a:br>
            <a:r>
              <a:rPr b="1"/>
              <a:t>     →  pure Ni + 4 CO</a:t>
            </a:r>
          </a:p>
        </p:txBody>
      </p:sp>
      <p:sp>
        <p:nvSpPr>
          <p:cNvPr id="55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52" name="Line"/>
          <p:cNvSpPr/>
          <p:nvPr/>
        </p:nvSpPr>
        <p:spPr>
          <a:xfrm>
            <a:off x="4259580" y="3497579"/>
            <a:ext cx="15247620" cy="3176"/>
          </a:xfrm>
          <a:prstGeom prst="line">
            <a:avLst/>
          </a:prstGeom>
          <a:ln w="50800">
            <a:solidFill>
              <a:srgbClr val="D81E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553" name="CO picture" descr="CO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63600" y="4274820"/>
            <a:ext cx="7083425" cy="731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Carbon-Oxygen Compounds"/>
          <p:cNvSpPr txBox="1"/>
          <p:nvPr>
            <p:ph type="title"/>
          </p:nvPr>
        </p:nvSpPr>
        <p:spPr>
          <a:xfrm>
            <a:off x="4419600" y="297180"/>
            <a:ext cx="15544801" cy="27432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Carbon-Oxygen Compounds</a:t>
            </a:r>
          </a:p>
        </p:txBody>
      </p:sp>
      <p:sp>
        <p:nvSpPr>
          <p:cNvPr id="556" name="CO2 — over 30 x 106 tons produced in US/year…"/>
          <p:cNvSpPr txBox="1"/>
          <p:nvPr>
            <p:ph type="body" idx="1"/>
          </p:nvPr>
        </p:nvSpPr>
        <p:spPr>
          <a:xfrm>
            <a:off x="4419600" y="3040380"/>
            <a:ext cx="15544801" cy="10675620"/>
          </a:xfrm>
          <a:prstGeom prst="rect">
            <a:avLst/>
          </a:prstGeom>
        </p:spPr>
        <p:txBody>
          <a:bodyPr/>
          <a:lstStyle/>
          <a:p>
            <a:pPr marL="767080" indent="-68580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CO</a:t>
            </a:r>
            <a:r>
              <a:rPr b="1" baseline="-16133"/>
              <a:t>2</a:t>
            </a:r>
            <a:r>
              <a:rPr b="1"/>
              <a:t> — over 30 x 10</a:t>
            </a:r>
            <a:r>
              <a:rPr b="1" baseline="30933"/>
              <a:t>6</a:t>
            </a:r>
            <a:r>
              <a:rPr b="1"/>
              <a:t> tons produced in US/year</a:t>
            </a:r>
            <a:endParaRPr b="1"/>
          </a:p>
          <a:p>
            <a:pPr lvl="1">
              <a:buClr>
                <a:srgbClr val="000000"/>
              </a:buClr>
              <a:buFont typeface="Times Roman"/>
              <a:defRPr b="1"/>
            </a:pPr>
            <a:r>
              <a:t>1/2 used as refrigerant and propellant in aerosols</a:t>
            </a:r>
          </a:p>
          <a:p>
            <a:pPr lvl="1">
              <a:buClr>
                <a:srgbClr val="000000"/>
              </a:buClr>
              <a:buFont typeface="Times Roman"/>
              <a:defRPr b="1"/>
            </a:pPr>
            <a:r>
              <a:t>1/4 used to “carbonate” soft drinks</a:t>
            </a:r>
          </a:p>
          <a:p>
            <a:pPr marL="767080" indent="-68580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CO</a:t>
            </a:r>
            <a:r>
              <a:rPr b="1" baseline="-16133"/>
              <a:t>2</a:t>
            </a:r>
            <a:r>
              <a:rPr b="1"/>
              <a:t> is a “greenhouse” gas</a:t>
            </a:r>
          </a:p>
        </p:txBody>
      </p:sp>
      <p:sp>
        <p:nvSpPr>
          <p:cNvPr id="55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58" name="Line"/>
          <p:cNvSpPr/>
          <p:nvPr/>
        </p:nvSpPr>
        <p:spPr>
          <a:xfrm>
            <a:off x="4259580" y="2743200"/>
            <a:ext cx="15841981" cy="3176"/>
          </a:xfrm>
          <a:prstGeom prst="line">
            <a:avLst/>
          </a:prstGeom>
          <a:ln w="50800">
            <a:solidFill>
              <a:srgbClr val="D81E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84" name="Catalytic Steam  Hydrocarbon Reforming"/>
          <p:cNvSpPr txBox="1"/>
          <p:nvPr/>
        </p:nvSpPr>
        <p:spPr>
          <a:xfrm>
            <a:off x="4579620" y="754380"/>
            <a:ext cx="14493240" cy="325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buClr>
                <a:srgbClr val="0433FF"/>
              </a:buClr>
              <a:buFont typeface="Comic Sans MS"/>
              <a:defRPr b="1" sz="86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Catalytic Steam </a:t>
            </a:r>
            <a:br/>
            <a:r>
              <a:t>Hydrocarbon Reforming</a:t>
            </a:r>
          </a:p>
        </p:txBody>
      </p:sp>
      <p:sp>
        <p:nvSpPr>
          <p:cNvPr id="85" name="C3H8 + 3 H2O ⇌ 3 CO + 7 H2"/>
          <p:cNvSpPr txBox="1"/>
          <p:nvPr/>
        </p:nvSpPr>
        <p:spPr>
          <a:xfrm>
            <a:off x="6545580" y="7118350"/>
            <a:ext cx="11795761" cy="1308101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buClr>
                <a:srgbClr val="000000"/>
              </a:buClr>
              <a:buFont typeface="Times Roman"/>
            </a:pPr>
            <a:r>
              <a:rPr b="1" sz="6000"/>
              <a:t>C</a:t>
            </a:r>
            <a:r>
              <a:rPr b="1" baseline="-16133" sz="6000"/>
              <a:t>3</a:t>
            </a:r>
            <a:r>
              <a:rPr b="1" sz="6000"/>
              <a:t>H</a:t>
            </a:r>
            <a:r>
              <a:rPr b="1" baseline="-16133" sz="6000"/>
              <a:t>8</a:t>
            </a:r>
            <a:r>
              <a:rPr b="1" sz="6000"/>
              <a:t> + 3 H</a:t>
            </a:r>
            <a:r>
              <a:rPr b="1" baseline="-16133" sz="6000"/>
              <a:t>2</a:t>
            </a:r>
            <a:r>
              <a:rPr b="1" sz="6000"/>
              <a:t>O</a:t>
            </a:r>
            <a:r>
              <a:rPr sz="6000">
                <a:latin typeface="Chem_B_Reg"/>
                <a:ea typeface="Chem_B_Reg"/>
                <a:cs typeface="Chem_B_Reg"/>
                <a:sym typeface="Chem_B_Reg"/>
              </a:rPr>
              <a:t> ⇌ </a:t>
            </a:r>
            <a:r>
              <a:rPr b="1" sz="6000"/>
              <a:t>3 CO + 7 H</a:t>
            </a:r>
            <a:r>
              <a:rPr b="1" baseline="-16133" sz="6000"/>
              <a:t>2</a:t>
            </a:r>
          </a:p>
        </p:txBody>
      </p:sp>
      <p:sp>
        <p:nvSpPr>
          <p:cNvPr id="86" name="Done at 900 ˚C over a catalyst"/>
          <p:cNvSpPr txBox="1"/>
          <p:nvPr/>
        </p:nvSpPr>
        <p:spPr>
          <a:xfrm>
            <a:off x="7322820" y="8562975"/>
            <a:ext cx="9035994" cy="105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0000"/>
              </a:buClr>
              <a:buFont typeface="Times Roman"/>
              <a:defRPr b="1" sz="5400"/>
            </a:lvl1pPr>
          </a:lstStyle>
          <a:p>
            <a:pPr/>
            <a:r>
              <a:t>Done at 900 ˚C over a catalyst</a:t>
            </a:r>
          </a:p>
        </p:txBody>
      </p:sp>
      <p:sp>
        <p:nvSpPr>
          <p:cNvPr id="87" name="Water gas shift reaction produces additional H2 from CO"/>
          <p:cNvSpPr txBox="1"/>
          <p:nvPr/>
        </p:nvSpPr>
        <p:spPr>
          <a:xfrm>
            <a:off x="4419600" y="9761219"/>
            <a:ext cx="15727681" cy="210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buClr>
                <a:srgbClr val="FF2600"/>
              </a:buClr>
              <a:buFont typeface="Comic Sans MS"/>
            </a:pPr>
            <a:r>
              <a:rPr b="1" sz="5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Water gas shift reaction</a:t>
            </a:r>
            <a:r>
              <a:rPr b="1" sz="5400"/>
              <a:t> produces additional H</a:t>
            </a:r>
            <a:r>
              <a:rPr b="1" baseline="-15851" sz="5400"/>
              <a:t>2</a:t>
            </a:r>
            <a:r>
              <a:rPr b="1" sz="5400"/>
              <a:t> from CO</a:t>
            </a:r>
          </a:p>
        </p:txBody>
      </p:sp>
      <p:sp>
        <p:nvSpPr>
          <p:cNvPr id="88" name="CO + H2O →  CO2 + H2"/>
          <p:cNvSpPr txBox="1"/>
          <p:nvPr/>
        </p:nvSpPr>
        <p:spPr>
          <a:xfrm>
            <a:off x="7477125" y="11727179"/>
            <a:ext cx="8674989" cy="1308101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000000"/>
              </a:buClr>
              <a:buFont typeface="Times Roman"/>
            </a:pPr>
            <a:r>
              <a:rPr b="1" sz="6000"/>
              <a:t>CO + H</a:t>
            </a:r>
            <a:r>
              <a:rPr b="1" baseline="-16133" sz="6000"/>
              <a:t>2</a:t>
            </a:r>
            <a:r>
              <a:rPr b="1" sz="6000"/>
              <a:t>O →  CO</a:t>
            </a:r>
            <a:r>
              <a:rPr b="1" baseline="-16133" sz="6000"/>
              <a:t>2</a:t>
            </a:r>
            <a:r>
              <a:rPr b="1" sz="6000"/>
              <a:t> + H</a:t>
            </a:r>
            <a:r>
              <a:rPr b="1" baseline="-16133" sz="6000"/>
              <a:t>2</a:t>
            </a:r>
          </a:p>
        </p:txBody>
      </p:sp>
      <p:sp>
        <p:nvSpPr>
          <p:cNvPr id="89" name="Most H2 is now produced by the steam reforming process using methane."/>
          <p:cNvSpPr txBox="1"/>
          <p:nvPr/>
        </p:nvSpPr>
        <p:spPr>
          <a:xfrm>
            <a:off x="4635500" y="4732020"/>
            <a:ext cx="14836140" cy="2011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buClr>
                <a:srgbClr val="000000"/>
              </a:buClr>
              <a:buFont typeface="Times Roman"/>
            </a:pPr>
            <a:r>
              <a:rPr b="1" sz="5400"/>
              <a:t>Most H</a:t>
            </a:r>
            <a:r>
              <a:rPr b="1" baseline="-15851" sz="5400"/>
              <a:t>2</a:t>
            </a:r>
            <a:r>
              <a:rPr b="1" sz="5400"/>
              <a:t> is now produced by the steam reforming process using methane.</a:t>
            </a:r>
          </a:p>
        </p:txBody>
      </p:sp>
      <p:sp>
        <p:nvSpPr>
          <p:cNvPr id="90" name="Line"/>
          <p:cNvSpPr/>
          <p:nvPr/>
        </p:nvSpPr>
        <p:spPr>
          <a:xfrm>
            <a:off x="4259580" y="4411979"/>
            <a:ext cx="14790420" cy="3176"/>
          </a:xfrm>
          <a:prstGeom prst="line">
            <a:avLst/>
          </a:prstGeom>
          <a:ln w="50800">
            <a:solidFill>
              <a:srgbClr val="0433FF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" grpId="1"/>
      <p:bldP build="whole" bldLvl="1" animBg="1" rev="0" advAuto="0" spid="86" grpId="2"/>
      <p:bldP build="whole" bldLvl="1" animBg="1" rev="0" advAuto="0" spid="87" grpId="3"/>
      <p:bldP build="whole" bldLvl="1" animBg="1" rev="0" advAuto="0" spid="88" grpId="4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ilicon-Oxygen Compounds"/>
          <p:cNvSpPr txBox="1"/>
          <p:nvPr>
            <p:ph type="title"/>
          </p:nvPr>
        </p:nvSpPr>
        <p:spPr>
          <a:xfrm>
            <a:off x="4419600" y="160020"/>
            <a:ext cx="15544801" cy="2583181"/>
          </a:xfrm>
          <a:prstGeom prst="rect">
            <a:avLst/>
          </a:prstGeom>
        </p:spPr>
        <p:txBody>
          <a:bodyPr/>
          <a:lstStyle>
            <a:lvl1pPr>
              <a:defRPr b="1" sz="78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Silicon-Oxygen Compounds</a:t>
            </a:r>
          </a:p>
        </p:txBody>
      </p:sp>
      <p:sp>
        <p:nvSpPr>
          <p:cNvPr id="561" name="SiO2 is not like CO2"/>
          <p:cNvSpPr txBox="1"/>
          <p:nvPr>
            <p:ph type="body" sz="half" idx="1"/>
          </p:nvPr>
        </p:nvSpPr>
        <p:spPr>
          <a:xfrm>
            <a:off x="4419600" y="2583180"/>
            <a:ext cx="15544801" cy="5417820"/>
          </a:xfrm>
          <a:prstGeom prst="rect">
            <a:avLst/>
          </a:prstGeom>
        </p:spPr>
        <p:txBody>
          <a:bodyPr/>
          <a:lstStyle/>
          <a:p>
            <a:pPr marL="767080" indent="-685800">
              <a:buSzTx/>
              <a:buNone/>
              <a:defRPr b="1" sz="5400"/>
            </a:pPr>
            <a:r>
              <a:t>SiO</a:t>
            </a:r>
            <a:r>
              <a:rPr baseline="-13037"/>
              <a:t>2</a:t>
            </a:r>
            <a:r>
              <a:t> is not like CO</a:t>
            </a:r>
            <a:r>
              <a:rPr baseline="-13037"/>
              <a:t>2</a:t>
            </a:r>
          </a:p>
        </p:txBody>
      </p:sp>
      <p:sp>
        <p:nvSpPr>
          <p:cNvPr id="56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63" name="Line"/>
          <p:cNvSpPr/>
          <p:nvPr/>
        </p:nvSpPr>
        <p:spPr>
          <a:xfrm>
            <a:off x="4259580" y="2286000"/>
            <a:ext cx="15841981" cy="3176"/>
          </a:xfrm>
          <a:prstGeom prst="line">
            <a:avLst/>
          </a:prstGeom>
          <a:ln w="50800">
            <a:solidFill>
              <a:srgbClr val="D81E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grpSp>
        <p:nvGrpSpPr>
          <p:cNvPr id="566" name="Group"/>
          <p:cNvGrpSpPr/>
          <p:nvPr/>
        </p:nvGrpSpPr>
        <p:grpSpPr>
          <a:xfrm>
            <a:off x="13266419" y="2583180"/>
            <a:ext cx="7404102" cy="1816101"/>
            <a:chOff x="0" y="0"/>
            <a:chExt cx="7404100" cy="1816100"/>
          </a:xfrm>
        </p:grpSpPr>
        <p:sp>
          <p:nvSpPr>
            <p:cNvPr id="564" name="Rectangle"/>
            <p:cNvSpPr/>
            <p:nvPr/>
          </p:nvSpPr>
          <p:spPr>
            <a:xfrm>
              <a:off x="0" y="0"/>
              <a:ext cx="7404101" cy="1816100"/>
            </a:xfrm>
            <a:prstGeom prst="rect">
              <a:avLst/>
            </a:prstGeom>
            <a:solidFill>
              <a:srgbClr val="FDFDC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914400">
                <a:defRPr sz="20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565" name="image.pdf" descr="image.pd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404101" cy="1816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67" name="Reason is that 2 Si=O bonds are weaker (~640 kJ each) than 4 Si-O bonds (464 kJ each)…"/>
          <p:cNvSpPr txBox="1"/>
          <p:nvPr/>
        </p:nvSpPr>
        <p:spPr>
          <a:xfrm>
            <a:off x="4259580" y="4943475"/>
            <a:ext cx="16482060" cy="6858001"/>
          </a:xfrm>
          <a:prstGeom prst="rect">
            <a:avLst/>
          </a:prstGeom>
          <a:solidFill>
            <a:srgbClr val="D6D7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130000"/>
              </a:lnSpc>
              <a:buClr>
                <a:srgbClr val="000000"/>
              </a:buClr>
              <a:buFont typeface="Times Roman"/>
            </a:pPr>
            <a:r>
              <a:rPr b="1" sz="5400"/>
              <a:t>Reason is that 2 Si=O bonds are weaker (~640 kJ each) than 4 Si-O bonds (464 kJ each)</a:t>
            </a:r>
            <a:endParaRPr b="1" sz="5400"/>
          </a:p>
          <a:p>
            <a:pPr>
              <a:lnSpc>
                <a:spcPct val="130000"/>
              </a:lnSpc>
              <a:buClr>
                <a:srgbClr val="000000"/>
              </a:buClr>
              <a:buFont typeface="Times Roman"/>
            </a:pPr>
            <a:r>
              <a:rPr b="1" sz="5400"/>
              <a:t>Also orbital overlap to form Si=O is not efficient.</a:t>
            </a:r>
            <a:endParaRPr b="1" sz="5400"/>
          </a:p>
          <a:p>
            <a:pPr>
              <a:lnSpc>
                <a:spcPct val="130000"/>
              </a:lnSpc>
              <a:buClr>
                <a:srgbClr val="000000"/>
              </a:buClr>
              <a:buFont typeface="Times Roman"/>
            </a:pPr>
            <a:r>
              <a:rPr b="1" sz="5400"/>
              <a:t>Most common form is </a:t>
            </a:r>
            <a:r>
              <a:rPr b="1" sz="7200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</a:rPr>
              <a:t>alpha-quartz</a:t>
            </a:r>
            <a:endParaRPr b="1" sz="7200">
              <a:solidFill>
                <a:srgbClr val="D81E00"/>
              </a:solidFill>
              <a:uFill>
                <a:solidFill>
                  <a:srgbClr val="D81E00"/>
                </a:solidFill>
              </a:uFill>
            </a:endParaRPr>
          </a:p>
          <a:p>
            <a:pPr>
              <a:lnSpc>
                <a:spcPct val="130000"/>
              </a:lnSpc>
              <a:buClr>
                <a:srgbClr val="000000"/>
              </a:buClr>
              <a:buFont typeface="Times Roman"/>
              <a:defRPr b="1" sz="5400"/>
            </a:pPr>
            <a:r>
              <a:t>Less pure forms are rose quartz, smoky quartz, amethyst, citrine.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5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5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5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5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500"/>
                                        <p:tgtEl>
                                          <p:spTgt spid="5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67" grpId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SiO2 picture" descr="SiO2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78000" y="617220"/>
            <a:ext cx="4194175" cy="4572001"/>
          </a:xfrm>
          <a:prstGeom prst="rect">
            <a:avLst/>
          </a:prstGeom>
          <a:ln w="12700">
            <a:miter lim="400000"/>
          </a:ln>
        </p:spPr>
      </p:pic>
      <p:sp>
        <p:nvSpPr>
          <p:cNvPr id="570" name="All silicon-oxygen compounds have corner-shared SiO4 tetrahedra…"/>
          <p:cNvSpPr txBox="1"/>
          <p:nvPr>
            <p:ph type="body" sz="half" idx="1"/>
          </p:nvPr>
        </p:nvSpPr>
        <p:spPr>
          <a:xfrm>
            <a:off x="4419600" y="2743200"/>
            <a:ext cx="9761221" cy="10241280"/>
          </a:xfrm>
          <a:prstGeom prst="rect">
            <a:avLst/>
          </a:prstGeom>
        </p:spPr>
        <p:txBody>
          <a:bodyPr/>
          <a:lstStyle/>
          <a:p>
            <a:pPr marL="767080" indent="-685800">
              <a:buClr>
                <a:srgbClr val="000000"/>
              </a:buClr>
              <a:buSzTx/>
              <a:buFont typeface="Times Roman"/>
              <a:buNone/>
            </a:pPr>
            <a:r>
              <a:rPr b="1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All silicon-oxygen compounds have corner-shared SiO</a:t>
            </a:r>
            <a:r>
              <a:rPr b="1" baseline="-16133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4</a:t>
            </a:r>
            <a:r>
              <a:rPr b="1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 tetrahedra</a:t>
            </a:r>
            <a:endParaRPr b="1">
              <a:effectLst>
                <a:outerShdw sx="100000" sy="100000" kx="0" ky="0" algn="b" rotWithShape="0" blurRad="12700" dist="25400" dir="2700000">
                  <a:srgbClr val="CBCBCB"/>
                </a:outerShdw>
              </a:effectLst>
            </a:endParaRPr>
          </a:p>
          <a:p>
            <a:pPr marL="767080" indent="-685800">
              <a:buClr>
                <a:srgbClr val="000000"/>
              </a:buClr>
              <a:buSzTx/>
              <a:buFont typeface="Symbol"/>
              <a:buNone/>
            </a:pPr>
            <a:r>
              <a:rPr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latin typeface="Symbol"/>
                <a:ea typeface="Symbol"/>
                <a:cs typeface="Symbol"/>
                <a:sym typeface="Symbol"/>
              </a:rPr>
              <a:t>a</a:t>
            </a:r>
            <a:r>
              <a:rPr b="1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-Quartz has interlinked helical chains of SiO</a:t>
            </a:r>
            <a:r>
              <a:rPr b="1" baseline="-16133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4</a:t>
            </a:r>
            <a:r>
              <a:rPr b="1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 tetrahedra.</a:t>
            </a:r>
            <a:endParaRPr b="1">
              <a:effectLst>
                <a:outerShdw sx="100000" sy="100000" kx="0" ky="0" algn="b" rotWithShape="0" blurRad="12700" dist="25400" dir="2700000">
                  <a:srgbClr val="CBCBCB"/>
                </a:outerShdw>
              </a:effectLst>
            </a:endParaRPr>
          </a:p>
          <a:p>
            <a:pPr marL="767080" indent="-685800">
              <a:buClr>
                <a:srgbClr val="000000"/>
              </a:buClr>
              <a:buSzTx/>
              <a:buFont typeface="Times Roman"/>
              <a:buNone/>
              <a:defRPr b="1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defRPr>
            </a:pPr>
            <a:r>
              <a:t>Helices can be right- or left-handed, so crystals are optically active.</a:t>
            </a:r>
          </a:p>
        </p:txBody>
      </p:sp>
      <p:sp>
        <p:nvSpPr>
          <p:cNvPr id="57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72" name="Silicon Dioxide"/>
          <p:cNvSpPr txBox="1"/>
          <p:nvPr/>
        </p:nvSpPr>
        <p:spPr>
          <a:xfrm>
            <a:off x="4419600" y="758190"/>
            <a:ext cx="10538461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>
              <a:buClr>
                <a:srgbClr val="434ED6"/>
              </a:buClr>
              <a:buFont typeface="Comic Sans MS"/>
              <a:defRPr b="1" sz="92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Silicon Dioxide</a:t>
            </a:r>
          </a:p>
        </p:txBody>
      </p:sp>
      <p:pic>
        <p:nvPicPr>
          <p:cNvPr id="573" name="SiO2 picture" descr="SiO2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63600" y="6103620"/>
            <a:ext cx="6931025" cy="5010150"/>
          </a:xfrm>
          <a:prstGeom prst="rect">
            <a:avLst/>
          </a:prstGeom>
          <a:ln w="12700">
            <a:miter lim="400000"/>
          </a:ln>
        </p:spPr>
      </p:pic>
      <p:sp>
        <p:nvSpPr>
          <p:cNvPr id="574" name="Large SiO2 crystal"/>
          <p:cNvSpPr txBox="1"/>
          <p:nvPr/>
        </p:nvSpPr>
        <p:spPr>
          <a:xfrm>
            <a:off x="15392400" y="11430000"/>
            <a:ext cx="3656117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000000"/>
              </a:buClr>
              <a:buFont typeface="Times Roman"/>
            </a:pPr>
            <a:r>
              <a:rPr sz="3600"/>
              <a:t>Large SiO</a:t>
            </a:r>
            <a:r>
              <a:rPr baseline="-15500" sz="3600"/>
              <a:t>2</a:t>
            </a:r>
            <a:r>
              <a:rPr sz="3600"/>
              <a:t> crystal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citrine quartz picture" descr="citrine quartz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344" y="0"/>
            <a:ext cx="24919708" cy="14058901"/>
          </a:xfrm>
          <a:prstGeom prst="rect">
            <a:avLst/>
          </a:prstGeom>
          <a:ln w="12700">
            <a:miter lim="400000"/>
          </a:ln>
        </p:spPr>
      </p:pic>
      <p:sp>
        <p:nvSpPr>
          <p:cNvPr id="577" name="Citrine Quartz"/>
          <p:cNvSpPr txBox="1"/>
          <p:nvPr>
            <p:ph type="title"/>
          </p:nvPr>
        </p:nvSpPr>
        <p:spPr>
          <a:xfrm>
            <a:off x="922311" y="10577869"/>
            <a:ext cx="8846821" cy="1531621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AB4500"/>
                </a:solidFill>
                <a:uFill>
                  <a:solidFill>
                    <a:srgbClr val="AB45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Citrine Quartz</a:t>
            </a:r>
          </a:p>
        </p:txBody>
      </p:sp>
      <p:sp>
        <p:nvSpPr>
          <p:cNvPr id="57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Quartz"/>
          <p:cNvSpPr txBox="1"/>
          <p:nvPr>
            <p:ph type="title"/>
          </p:nvPr>
        </p:nvSpPr>
        <p:spPr>
          <a:xfrm>
            <a:off x="4419600" y="0"/>
            <a:ext cx="15544801" cy="3360421"/>
          </a:xfrm>
          <a:prstGeom prst="rect">
            <a:avLst/>
          </a:prstGeom>
        </p:spPr>
        <p:txBody>
          <a:bodyPr/>
          <a:lstStyle>
            <a:lvl1pPr>
              <a:defRPr b="1" sz="128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Quartz</a:t>
            </a:r>
          </a:p>
        </p:txBody>
      </p:sp>
      <p:sp>
        <p:nvSpPr>
          <p:cNvPr id="581" name="Quartz is a key electronic material, 2nd only to Si in volume.…"/>
          <p:cNvSpPr txBox="1"/>
          <p:nvPr>
            <p:ph type="body" sz="half" idx="1"/>
          </p:nvPr>
        </p:nvSpPr>
        <p:spPr>
          <a:xfrm>
            <a:off x="3962400" y="3360420"/>
            <a:ext cx="8229601" cy="10355580"/>
          </a:xfrm>
          <a:prstGeom prst="rect">
            <a:avLst/>
          </a:prstGeom>
        </p:spPr>
        <p:txBody>
          <a:bodyPr/>
          <a:lstStyle/>
          <a:p>
            <a:pPr marL="767080" indent="-68580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Quartz is a key electronic material, 2nd only to Si in volume.</a:t>
            </a:r>
            <a:endParaRPr b="1"/>
          </a:p>
          <a:p>
            <a:pPr marL="767080" indent="-68580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Citrine and amethyst have Fe</a:t>
            </a:r>
            <a:r>
              <a:rPr b="1" baseline="30933"/>
              <a:t>2+</a:t>
            </a:r>
            <a:r>
              <a:rPr b="1"/>
              <a:t>/Fe</a:t>
            </a:r>
            <a:r>
              <a:rPr b="1" baseline="30933"/>
              <a:t>3+</a:t>
            </a:r>
            <a:r>
              <a:rPr b="1"/>
              <a:t> impurities in quartz that give color.</a:t>
            </a:r>
          </a:p>
        </p:txBody>
      </p:sp>
      <p:sp>
        <p:nvSpPr>
          <p:cNvPr id="58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83" name="Line"/>
          <p:cNvSpPr/>
          <p:nvPr/>
        </p:nvSpPr>
        <p:spPr>
          <a:xfrm>
            <a:off x="4259580" y="2743200"/>
            <a:ext cx="15841981" cy="3176"/>
          </a:xfrm>
          <a:prstGeom prst="line">
            <a:avLst/>
          </a:prstGeom>
          <a:ln w="50800">
            <a:solidFill>
              <a:srgbClr val="D81E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584" name="quart examples picture" descr="quart example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2000" y="3657600"/>
            <a:ext cx="8526780" cy="72294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Quartz"/>
          <p:cNvSpPr txBox="1"/>
          <p:nvPr>
            <p:ph type="title"/>
          </p:nvPr>
        </p:nvSpPr>
        <p:spPr>
          <a:xfrm>
            <a:off x="4419600" y="0"/>
            <a:ext cx="15544801" cy="3360421"/>
          </a:xfrm>
          <a:prstGeom prst="rect">
            <a:avLst/>
          </a:prstGeom>
        </p:spPr>
        <p:txBody>
          <a:bodyPr/>
          <a:lstStyle>
            <a:lvl1pPr>
              <a:defRPr b="1" sz="12800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Quartz</a:t>
            </a:r>
          </a:p>
        </p:txBody>
      </p:sp>
      <p:sp>
        <p:nvSpPr>
          <p:cNvPr id="58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88" name="Line"/>
          <p:cNvSpPr/>
          <p:nvPr/>
        </p:nvSpPr>
        <p:spPr>
          <a:xfrm>
            <a:off x="4259580" y="2743200"/>
            <a:ext cx="15841981" cy="3176"/>
          </a:xfrm>
          <a:prstGeom prst="line">
            <a:avLst/>
          </a:prstGeom>
          <a:ln w="50800">
            <a:solidFill>
              <a:srgbClr val="D81E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89" name="Quartz consists of interlinked chains of SiO4 units"/>
          <p:cNvSpPr txBox="1"/>
          <p:nvPr/>
        </p:nvSpPr>
        <p:spPr>
          <a:xfrm>
            <a:off x="5775325" y="10972800"/>
            <a:ext cx="12847321" cy="176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buClr>
                <a:srgbClr val="000000"/>
              </a:buClr>
              <a:buFont typeface="Times Roman"/>
            </a:pPr>
            <a:r>
              <a:rPr b="1"/>
              <a:t>Quartz consists of interlinked chains of SiO</a:t>
            </a:r>
            <a:r>
              <a:rPr b="1" baseline="-15913"/>
              <a:t>4</a:t>
            </a:r>
            <a:r>
              <a:rPr b="1"/>
              <a:t> units</a:t>
            </a:r>
          </a:p>
        </p:txBody>
      </p:sp>
      <p:pic>
        <p:nvPicPr>
          <p:cNvPr id="590" name="quartz structure picture" descr="quartz structur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73980" y="3360420"/>
            <a:ext cx="14236702" cy="7226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Piezoelectricity"/>
          <p:cNvSpPr txBox="1"/>
          <p:nvPr>
            <p:ph type="title"/>
          </p:nvPr>
        </p:nvSpPr>
        <p:spPr>
          <a:xfrm>
            <a:off x="4419600" y="160020"/>
            <a:ext cx="15544801" cy="304038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Piezoelectricity</a:t>
            </a:r>
          </a:p>
        </p:txBody>
      </p:sp>
      <p:sp>
        <p:nvSpPr>
          <p:cNvPr id="593" name="Quartz exhibits the property of piezoelectricity.…"/>
          <p:cNvSpPr txBox="1"/>
          <p:nvPr>
            <p:ph type="body" idx="1"/>
          </p:nvPr>
        </p:nvSpPr>
        <p:spPr>
          <a:xfrm>
            <a:off x="4259580" y="3200400"/>
            <a:ext cx="15544801" cy="10515600"/>
          </a:xfrm>
          <a:prstGeom prst="rect">
            <a:avLst/>
          </a:prstGeom>
        </p:spPr>
        <p:txBody>
          <a:bodyPr/>
          <a:lstStyle/>
          <a:p>
            <a:pPr marL="767080" indent="-68580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Quartz exhibits the property of </a:t>
            </a:r>
            <a:r>
              <a:rPr b="1">
                <a:solidFill>
                  <a:srgbClr val="D84800"/>
                </a:solidFill>
                <a:uFill>
                  <a:solidFill>
                    <a:srgbClr val="D848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piezoelectricity</a:t>
            </a:r>
            <a:r>
              <a:rPr b="1"/>
              <a:t>.</a:t>
            </a:r>
            <a:endParaRPr b="1"/>
          </a:p>
          <a:p>
            <a:pPr lvl="1" marL="1567180" indent="-571499">
              <a:buClr>
                <a:srgbClr val="000000"/>
              </a:buClr>
              <a:buSzTx/>
              <a:buFont typeface="Times Roman"/>
              <a:buNone/>
              <a:defRPr b="1"/>
            </a:pPr>
            <a:r>
              <a:t>The production of an electric dipole when the crystal is deformed.</a:t>
            </a:r>
          </a:p>
          <a:p>
            <a:pPr marL="767080" indent="-685800">
              <a:buClr>
                <a:srgbClr val="000000"/>
              </a:buClr>
              <a:buSzTx/>
              <a:buFont typeface="Times Roman"/>
              <a:buNone/>
              <a:defRPr b="1"/>
            </a:pPr>
            <a:r>
              <a:t>Piezoelectric effect is used to control oscillators in electric circuits such as watches and radios.</a:t>
            </a:r>
          </a:p>
        </p:txBody>
      </p:sp>
      <p:sp>
        <p:nvSpPr>
          <p:cNvPr id="59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95" name="Line"/>
          <p:cNvSpPr/>
          <p:nvPr/>
        </p:nvSpPr>
        <p:spPr>
          <a:xfrm>
            <a:off x="4259580" y="2743200"/>
            <a:ext cx="15841981" cy="3176"/>
          </a:xfrm>
          <a:prstGeom prst="line">
            <a:avLst/>
          </a:prstGeom>
          <a:ln w="50800">
            <a:solidFill>
              <a:srgbClr val="D81E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Most quartz used commercially is synthetic…"/>
          <p:cNvSpPr txBox="1"/>
          <p:nvPr>
            <p:ph type="body" idx="1"/>
          </p:nvPr>
        </p:nvSpPr>
        <p:spPr>
          <a:xfrm>
            <a:off x="3962400" y="3817620"/>
            <a:ext cx="16002001" cy="84582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2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Most quartz used commercially is synthetic</a:t>
            </a:r>
            <a:endParaRPr b="1"/>
          </a:p>
          <a:p>
            <a:pPr marL="0" indent="0">
              <a:lnSpc>
                <a:spcPct val="12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At 350-400 ˚C and 1-4 kilobars, SiO</a:t>
            </a:r>
            <a:r>
              <a:rPr b="1" baseline="-16133"/>
              <a:t>2</a:t>
            </a:r>
            <a:r>
              <a:rPr b="1"/>
              <a:t> dissolves slightly in 1 M NaOH</a:t>
            </a:r>
            <a:endParaRPr b="1"/>
          </a:p>
          <a:p>
            <a:pPr marL="0" indent="0">
              <a:lnSpc>
                <a:spcPct val="12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3 SiO</a:t>
            </a:r>
            <a:r>
              <a:rPr b="1" baseline="-16133"/>
              <a:t>2</a:t>
            </a:r>
            <a:r>
              <a:rPr b="1"/>
              <a:t> + 2 OH</a:t>
            </a:r>
            <a:r>
              <a:rPr b="1" baseline="30933"/>
              <a:t>-</a:t>
            </a:r>
            <a:r>
              <a:rPr b="1"/>
              <a:t> → Si</a:t>
            </a:r>
            <a:r>
              <a:rPr b="1" baseline="-16133"/>
              <a:t>3</a:t>
            </a:r>
            <a:r>
              <a:rPr b="1"/>
              <a:t>O</a:t>
            </a:r>
            <a:r>
              <a:rPr b="1" baseline="-16133"/>
              <a:t>7</a:t>
            </a:r>
            <a:r>
              <a:rPr b="1" baseline="30933"/>
              <a:t>2-</a:t>
            </a:r>
            <a:r>
              <a:rPr b="1"/>
              <a:t> + H</a:t>
            </a:r>
            <a:r>
              <a:rPr b="1" baseline="-16133"/>
              <a:t>2</a:t>
            </a:r>
            <a:r>
              <a:rPr b="1"/>
              <a:t>O</a:t>
            </a:r>
            <a:endParaRPr b="1"/>
          </a:p>
          <a:p>
            <a:pPr marL="0" indent="0">
              <a:lnSpc>
                <a:spcPct val="120000"/>
              </a:lnSpc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SiO</a:t>
            </a:r>
            <a:r>
              <a:rPr b="1" baseline="-16133"/>
              <a:t>2</a:t>
            </a:r>
            <a:r>
              <a:rPr b="1"/>
              <a:t> crystallizes on quartz seed crystals.</a:t>
            </a:r>
          </a:p>
        </p:txBody>
      </p:sp>
      <p:sp>
        <p:nvSpPr>
          <p:cNvPr id="598" name="“Hydrothermal Synthesis of Crystals,” Robert A. Laudise, Chemical &amp; Engineering News, Vol.65 (39), 30, 1987"/>
          <p:cNvSpPr txBox="1"/>
          <p:nvPr/>
        </p:nvSpPr>
        <p:spPr>
          <a:xfrm>
            <a:off x="3962400" y="11612879"/>
            <a:ext cx="16482060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buClr>
                <a:srgbClr val="000000"/>
              </a:buClr>
              <a:buFont typeface="Times Roman"/>
            </a:pPr>
            <a:r>
              <a:rPr b="1" sz="2800"/>
              <a:t>“Hydrothermal Synthesis of Crystals,” Robert A. Laudise, </a:t>
            </a:r>
            <a:r>
              <a:rPr b="1" i="1" sz="2800"/>
              <a:t>Chemical &amp; Engineering News</a:t>
            </a:r>
            <a:r>
              <a:rPr b="1" sz="2800"/>
              <a:t>, Vol.65 (39), 30, 1987</a:t>
            </a:r>
          </a:p>
        </p:txBody>
      </p:sp>
      <p:sp>
        <p:nvSpPr>
          <p:cNvPr id="599" name="Hydrothermal Growth  of Quartz"/>
          <p:cNvSpPr txBox="1"/>
          <p:nvPr>
            <p:ph type="title"/>
          </p:nvPr>
        </p:nvSpPr>
        <p:spPr>
          <a:xfrm>
            <a:off x="4419600" y="297180"/>
            <a:ext cx="14630401" cy="3497581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Hydrothermal Growth </a:t>
            </a:r>
            <a:br>
              <a:rPr b="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t>of Quartz</a:t>
            </a:r>
          </a:p>
        </p:txBody>
      </p:sp>
      <p:sp>
        <p:nvSpPr>
          <p:cNvPr id="600" name="Line"/>
          <p:cNvSpPr/>
          <p:nvPr/>
        </p:nvSpPr>
        <p:spPr>
          <a:xfrm>
            <a:off x="4259580" y="3657600"/>
            <a:ext cx="15841981" cy="3176"/>
          </a:xfrm>
          <a:prstGeom prst="line">
            <a:avLst/>
          </a:prstGeom>
          <a:ln w="50800">
            <a:solidFill>
              <a:srgbClr val="D81E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0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5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500"/>
                                        <p:tgtEl>
                                          <p:spTgt spid="5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8" grpId="2"/>
      <p:bldP build="p" bldLvl="1" animBg="1" rev="0" advAuto="0" spid="597" grpId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ynthetic Quartz"/>
          <p:cNvSpPr txBox="1"/>
          <p:nvPr>
            <p:ph type="title"/>
          </p:nvPr>
        </p:nvSpPr>
        <p:spPr>
          <a:xfrm>
            <a:off x="4419600" y="0"/>
            <a:ext cx="15544801" cy="258318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Synthetic Quartz</a:t>
            </a:r>
          </a:p>
        </p:txBody>
      </p:sp>
      <p:sp>
        <p:nvSpPr>
          <p:cNvPr id="60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605" name="quartz pictures" descr="quartz pictures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22420" y="2446020"/>
            <a:ext cx="12961620" cy="971550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127000" dir="2700000">
              <a:srgbClr val="929292">
                <a:alpha val="74996"/>
              </a:srgbClr>
            </a:outerShdw>
          </a:effectLst>
        </p:spPr>
      </p:pic>
      <p:sp>
        <p:nvSpPr>
          <p:cNvPr id="606" name="Blue from Co2+ ions and brown from Fe2+ ions."/>
          <p:cNvSpPr txBox="1"/>
          <p:nvPr/>
        </p:nvSpPr>
        <p:spPr>
          <a:xfrm>
            <a:off x="12946380" y="10675619"/>
            <a:ext cx="7818120" cy="1946276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buClr>
                <a:srgbClr val="000000"/>
              </a:buClr>
              <a:buFont typeface="Times Roman"/>
            </a:pPr>
            <a:r>
              <a:rPr b="1" sz="5400"/>
              <a:t>Blue from Co</a:t>
            </a:r>
            <a:r>
              <a:rPr b="1" baseline="30962" sz="5400"/>
              <a:t>2+</a:t>
            </a:r>
            <a:r>
              <a:rPr b="1" sz="5400"/>
              <a:t> ions and brown from Fe</a:t>
            </a:r>
            <a:r>
              <a:rPr b="1" baseline="30962" sz="5400"/>
              <a:t>2+</a:t>
            </a:r>
            <a:r>
              <a:rPr b="1" sz="5400"/>
              <a:t> ions.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ilicates"/>
          <p:cNvSpPr txBox="1"/>
          <p:nvPr>
            <p:ph type="title"/>
          </p:nvPr>
        </p:nvSpPr>
        <p:spPr>
          <a:xfrm>
            <a:off x="4419600" y="457200"/>
            <a:ext cx="15544801" cy="258318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Silicates</a:t>
            </a:r>
          </a:p>
        </p:txBody>
      </p:sp>
      <p:sp>
        <p:nvSpPr>
          <p:cNvPr id="609" name="Silicates have chains of SiO4 tetrahedra, often linked into a sheet structure."/>
          <p:cNvSpPr txBox="1"/>
          <p:nvPr>
            <p:ph type="body" idx="1"/>
          </p:nvPr>
        </p:nvSpPr>
        <p:spPr>
          <a:xfrm>
            <a:off x="4419600" y="3040380"/>
            <a:ext cx="15544801" cy="10675620"/>
          </a:xfrm>
          <a:prstGeom prst="rect">
            <a:avLst/>
          </a:prstGeom>
        </p:spPr>
        <p:txBody>
          <a:bodyPr/>
          <a:lstStyle/>
          <a:p>
            <a:pPr marL="767080" indent="-68580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Silicates have chains of SiO</a:t>
            </a:r>
            <a:r>
              <a:rPr b="1" baseline="-16133"/>
              <a:t>4</a:t>
            </a:r>
            <a:r>
              <a:rPr b="1"/>
              <a:t> tetrahedra, often linked into a sheet structure.</a:t>
            </a:r>
          </a:p>
        </p:txBody>
      </p:sp>
      <p:sp>
        <p:nvSpPr>
          <p:cNvPr id="61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611" name="Sheet structure in mica"/>
          <p:cNvSpPr txBox="1"/>
          <p:nvPr/>
        </p:nvSpPr>
        <p:spPr>
          <a:xfrm>
            <a:off x="14638019" y="11887200"/>
            <a:ext cx="6169385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buClr>
                <a:srgbClr val="000000"/>
              </a:buClr>
              <a:buFont typeface="Times Roman"/>
              <a:defRPr b="1"/>
            </a:lvl1pPr>
          </a:lstStyle>
          <a:p>
            <a:pPr/>
            <a:r>
              <a:t>Sheet structure in mica</a:t>
            </a:r>
          </a:p>
        </p:txBody>
      </p:sp>
      <p:sp>
        <p:nvSpPr>
          <p:cNvPr id="612" name="Line"/>
          <p:cNvSpPr/>
          <p:nvPr/>
        </p:nvSpPr>
        <p:spPr>
          <a:xfrm>
            <a:off x="4259580" y="2583180"/>
            <a:ext cx="15841981" cy="3176"/>
          </a:xfrm>
          <a:prstGeom prst="line">
            <a:avLst/>
          </a:prstGeom>
          <a:ln w="50800">
            <a:solidFill>
              <a:srgbClr val="D81E00"/>
            </a:solidFill>
          </a:ln>
        </p:spPr>
        <p:txBody>
          <a:bodyPr lIns="0" tIns="0" rIns="0" bIns="0"/>
          <a:lstStyle/>
          <a:p>
            <a:pPr marL="0" marR="0" defTabSz="822960">
              <a:defRPr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613" name="silicate picture" descr="silicat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65220" y="5234940"/>
            <a:ext cx="16929101" cy="66522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Clays"/>
          <p:cNvSpPr txBox="1"/>
          <p:nvPr>
            <p:ph type="title"/>
          </p:nvPr>
        </p:nvSpPr>
        <p:spPr>
          <a:xfrm>
            <a:off x="5334000" y="754380"/>
            <a:ext cx="5783580" cy="2743201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434ED6"/>
                </a:solidFill>
                <a:uFill>
                  <a:solidFill>
                    <a:srgbClr val="434ED6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Clays</a:t>
            </a:r>
          </a:p>
        </p:txBody>
      </p:sp>
      <p:sp>
        <p:nvSpPr>
          <p:cNvPr id="616" name="Clays have sheets of SiO4 tetrahedra bound to sheets of AlO6 octahedra.…"/>
          <p:cNvSpPr txBox="1"/>
          <p:nvPr>
            <p:ph type="body" sz="half" idx="1"/>
          </p:nvPr>
        </p:nvSpPr>
        <p:spPr>
          <a:xfrm>
            <a:off x="4419600" y="3497579"/>
            <a:ext cx="7155180" cy="10218421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rgbClr val="000000"/>
              </a:buClr>
              <a:buSzTx/>
              <a:buFont typeface="Times Roman"/>
              <a:buNone/>
            </a:pPr>
            <a:r>
              <a:rPr b="1"/>
              <a:t>Clays have sheets of SiO</a:t>
            </a:r>
            <a:r>
              <a:rPr b="1" baseline="-16133"/>
              <a:t>4</a:t>
            </a:r>
            <a:r>
              <a:rPr b="1"/>
              <a:t> tetrahedra bound to sheets of AlO</a:t>
            </a:r>
            <a:r>
              <a:rPr b="1" baseline="-16133"/>
              <a:t>6</a:t>
            </a:r>
            <a:r>
              <a:rPr b="1"/>
              <a:t> octahedra.</a:t>
            </a:r>
            <a:endParaRPr b="1"/>
          </a:p>
          <a:p>
            <a:pPr marL="0" indent="0">
              <a:buClr>
                <a:srgbClr val="000000"/>
              </a:buClr>
              <a:buSzTx/>
              <a:buFont typeface="Times Roman"/>
              <a:buNone/>
              <a:defRPr b="1"/>
            </a:pPr>
            <a:r>
              <a:t>A large variety of clays</a:t>
            </a:r>
          </a:p>
        </p:txBody>
      </p:sp>
      <p:sp>
        <p:nvSpPr>
          <p:cNvPr id="61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b="1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618" name="clay picture" descr="clay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46380" y="2080260"/>
            <a:ext cx="7246620" cy="95554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Times Roman"/>
        <a:ea typeface="Times Roman"/>
        <a:cs typeface="Times Roman"/>
      </a:majorFont>
      <a:minorFont>
        <a:latin typeface="Times Roman"/>
        <a:ea typeface="Times Roman"/>
        <a:cs typeface="Times Roma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D2A9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Times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Times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Times Roman"/>
        <a:ea typeface="Times Roman"/>
        <a:cs typeface="Times Roman"/>
      </a:majorFont>
      <a:minorFont>
        <a:latin typeface="Times Roman"/>
        <a:ea typeface="Times Roman"/>
        <a:cs typeface="Times Roma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D2A9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Times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Times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