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media1.mov" ContentType="video/unknown"/>
  <Override PartName="/ppt/media/media2.mov" ContentType="video/unknown"/>
  <Override PartName="/ppt/media/image5.jpeg" ContentType="image/jpeg"/>
  <Override PartName="/ppt/media/image6.jpeg" ContentType="image/jpeg"/>
  <Override PartName="/ppt/media/image7.jpeg" ContentType="image/jpeg"/>
  <Override PartName="/ppt/media/media3.mov" ContentType="video/unknown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media4.mov" ContentType="video/unknown"/>
  <Override PartName="/ppt/media/image12.jpeg" ContentType="image/jpeg"/>
  <Override PartName="/ppt/media/media5.mov" ContentType="audio/unknown"/>
  <Override PartName="/ppt/media/media6.mov" ContentType="video/unknown"/>
  <Override PartName="/ppt/notesSlides/notesSlide1.xml" ContentType="application/vnd.openxmlformats-officedocument.presentationml.notesSlide+xml"/>
  <Override PartName="/ppt/media/media7.mov" ContentType="video/unknown"/>
  <Override PartName="/ppt/media/media8.mov" ContentType="video/unknown"/>
  <Override PartName="/ppt/media/media9.mov" ContentType="video/unknown"/>
  <Override PartName="/ppt/media/image13.jpeg" ContentType="image/jpeg"/>
  <Override PartName="/ppt/media/media10.mov" ContentType="video/unknown"/>
  <Override PartName="/ppt/media/media11.mov" ContentType="video/unknown"/>
  <Override PartName="/ppt/media/media12.mov" ContentType="video/unknown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media13.mov" ContentType="video/unknown"/>
  <Override PartName="/ppt/media/image1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81280" marR="8128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1pPr>
    <a:lvl2pPr marL="81280" marR="81280" indent="3429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2pPr>
    <a:lvl3pPr marL="81280" marR="81280" indent="685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3pPr>
    <a:lvl4pPr marL="81280" marR="81280" indent="10287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4pPr>
    <a:lvl5pPr marL="81280" marR="8128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5pPr>
    <a:lvl6pPr marL="81280" marR="81280" indent="17145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6pPr>
    <a:lvl7pPr marL="81280" marR="81280" indent="2057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7pPr>
    <a:lvl8pPr marL="81280" marR="81280" indent="24003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8pPr>
    <a:lvl9pPr marL="81280" marR="8128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508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508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381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" name="Shape 7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477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6477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6477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6477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6477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6477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6477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6477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6477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60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3" name="Shape 57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1" marL="361596" marR="44096" indent="-317500" defTabSz="1016000">
              <a:lnSpc>
                <a:spcPct val="90000"/>
              </a:lnSpc>
              <a:spcBef>
                <a:spcPts val="900"/>
              </a:spcBef>
              <a:buClr>
                <a:srgbClr val="000000"/>
              </a:buClr>
              <a:buFont typeface="Arial"/>
              <a:defRPr sz="1200">
                <a:uFill>
                  <a:solidFill>
                    <a:srgbClr val="000000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Charge on 1 mol of e- (Chapter 2) =  (1.6022 x 10</a:t>
            </a:r>
            <a:r>
              <a:rPr baseline="27333"/>
              <a:t>-19 </a:t>
            </a:r>
            <a:r>
              <a:t>C/e-)(6.0221 x 10</a:t>
            </a:r>
            <a:r>
              <a:rPr baseline="27333"/>
              <a:t>23</a:t>
            </a:r>
            <a:r>
              <a:t> e-/mol) =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96,485 C/mol e- </a:t>
            </a:r>
            <a:r>
              <a:t>= </a:t>
            </a:r>
            <a:r>
              <a:rPr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1 Faraday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xfrm>
            <a:off x="17636705" y="12504419"/>
            <a:ext cx="845390" cy="849569"/>
          </a:xfrm>
          <a:prstGeom prst="rect">
            <a:avLst/>
          </a:prstGeom>
        </p:spPr>
        <p:txBody>
          <a:bodyPr/>
          <a:lstStyle>
            <a:lvl1pPr>
              <a:defRPr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lide Number"/>
          <p:cNvSpPr txBox="1"/>
          <p:nvPr>
            <p:ph type="sldNum" sz="quarter" idx="2"/>
          </p:nvPr>
        </p:nvSpPr>
        <p:spPr>
          <a:xfrm>
            <a:off x="3352800" y="12858750"/>
            <a:ext cx="478106" cy="466671"/>
          </a:xfrm>
          <a:prstGeom prst="rect">
            <a:avLst/>
          </a:prstGeom>
        </p:spPr>
        <p:txBody>
          <a:bodyPr/>
          <a:lstStyle>
            <a:lvl1pPr algn="l" defTabSz="1828800">
              <a:defRPr b="1" sz="20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Number"/>
          <p:cNvSpPr txBox="1"/>
          <p:nvPr>
            <p:ph type="sldNum" sz="quarter" idx="2"/>
          </p:nvPr>
        </p:nvSpPr>
        <p:spPr>
          <a:xfrm>
            <a:off x="3352800" y="12858750"/>
            <a:ext cx="478106" cy="466671"/>
          </a:xfrm>
          <a:prstGeom prst="rect">
            <a:avLst/>
          </a:prstGeom>
        </p:spPr>
        <p:txBody>
          <a:bodyPr/>
          <a:lstStyle>
            <a:lvl1pPr algn="l" defTabSz="1828800">
              <a:defRPr b="1" sz="20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"/>
          <p:cNvSpPr txBox="1"/>
          <p:nvPr>
            <p:ph type="sldNum" sz="quarter" idx="2"/>
          </p:nvPr>
        </p:nvSpPr>
        <p:spPr>
          <a:xfrm>
            <a:off x="3352800" y="12858750"/>
            <a:ext cx="478106" cy="466671"/>
          </a:xfrm>
          <a:prstGeom prst="rect">
            <a:avLst/>
          </a:prstGeom>
        </p:spPr>
        <p:txBody>
          <a:bodyPr/>
          <a:lstStyle>
            <a:lvl1pPr algn="l" defTabSz="1828800">
              <a:defRPr b="1" sz="20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5036820" y="754380"/>
            <a:ext cx="14333220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5036820" y="3954779"/>
            <a:ext cx="14333220" cy="9761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2pPr marL="908367" indent="-411480">
              <a:spcBef>
                <a:spcPts val="2000"/>
              </a:spcBef>
              <a:buChar char="–"/>
              <a:defRPr sz="5400"/>
            </a:lvl2pPr>
            <a:lvl3pPr>
              <a:buChar char="»"/>
            </a:lvl3pPr>
            <a:lvl4pPr marL="1705201" indent="-293914">
              <a:spcBef>
                <a:spcPts val="1000"/>
              </a:spcBef>
              <a:defRPr sz="2400"/>
            </a:lvl4pPr>
            <a:lvl5pPr marL="2162401" indent="-293914">
              <a:spcBef>
                <a:spcPts val="1000"/>
              </a:spcBef>
              <a:buChar char="–"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1769305" y="12778740"/>
            <a:ext cx="845390" cy="849569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>
            <a:spAutoFit/>
          </a:bodyPr>
          <a:lstStyle>
            <a:lvl1pPr marL="0" marR="0" algn="ctr" defTabSz="1165860"/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transition xmlns:p14="http://schemas.microsoft.com/office/powerpoint/2010/main" spd="med" advClick="1"/>
  <p:txStyles>
    <p:titleStyle>
      <a:lvl1pPr marL="79373" marR="79373" indent="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Helvetica"/>
        </a:defRPr>
      </a:lvl1pPr>
      <a:lvl2pPr marL="79373" marR="79373" indent="2286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Helvetica"/>
        </a:defRPr>
      </a:lvl2pPr>
      <a:lvl3pPr marL="79373" marR="79373" indent="4572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Helvetica"/>
        </a:defRPr>
      </a:lvl3pPr>
      <a:lvl4pPr marL="79373" marR="79373" indent="6858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Helvetica"/>
        </a:defRPr>
      </a:lvl4pPr>
      <a:lvl5pPr marL="79373" marR="79373" indent="9144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Helvetica"/>
        </a:defRPr>
      </a:lvl5pPr>
      <a:lvl6pPr marL="79373" marR="79373" indent="11430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Helvetica"/>
        </a:defRPr>
      </a:lvl6pPr>
      <a:lvl7pPr marL="79373" marR="79373" indent="13716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Helvetica"/>
        </a:defRPr>
      </a:lvl7pPr>
      <a:lvl8pPr marL="79373" marR="79373" indent="16002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Helvetica"/>
        </a:defRPr>
      </a:lvl8pPr>
      <a:lvl9pPr marL="79373" marR="79373" indent="18288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Helvetica"/>
        </a:defRPr>
      </a:lvl9pPr>
    </p:titleStyle>
    <p:bodyStyle>
      <a:lvl1pPr marL="545244" marR="79373" indent="-505557" algn="l" defTabSz="1828800" rtl="0" latinLnBrk="0">
        <a:lnSpc>
          <a:spcPct val="90000"/>
        </a:lnSpc>
        <a:spcBef>
          <a:spcPts val="17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Helvetica"/>
        </a:defRPr>
      </a:lvl1pPr>
      <a:lvl2pPr marL="847406" marR="79373" indent="-350519" algn="l" defTabSz="1828800" rtl="0" latinLnBrk="0">
        <a:lnSpc>
          <a:spcPct val="90000"/>
        </a:lnSpc>
        <a:spcBef>
          <a:spcPts val="17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Helvetica"/>
        </a:defRPr>
      </a:lvl2pPr>
      <a:lvl3pPr marL="1358533" marR="79373" indent="-404446" algn="l" defTabSz="1828800" rtl="0" latinLnBrk="0">
        <a:lnSpc>
          <a:spcPct val="90000"/>
        </a:lnSpc>
        <a:spcBef>
          <a:spcPts val="17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Helvetica"/>
        </a:defRPr>
      </a:lvl3pPr>
      <a:lvl4pPr marL="1974623" marR="79373" indent="-563335" algn="l" defTabSz="1828800" rtl="0" latinLnBrk="0">
        <a:lnSpc>
          <a:spcPct val="90000"/>
        </a:lnSpc>
        <a:spcBef>
          <a:spcPts val="17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Helvetica"/>
        </a:defRPr>
      </a:lvl4pPr>
      <a:lvl5pPr marL="2431823" marR="79373" indent="-563335" algn="l" defTabSz="1828800" rtl="0" latinLnBrk="0">
        <a:lnSpc>
          <a:spcPct val="90000"/>
        </a:lnSpc>
        <a:spcBef>
          <a:spcPts val="17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Helvetica"/>
        </a:defRPr>
      </a:lvl5pPr>
      <a:lvl6pPr marL="2431823" marR="79373" indent="-563335" algn="l" defTabSz="1828800" rtl="0" latinLnBrk="0">
        <a:lnSpc>
          <a:spcPct val="90000"/>
        </a:lnSpc>
        <a:spcBef>
          <a:spcPts val="17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Helvetica"/>
        </a:defRPr>
      </a:lvl6pPr>
      <a:lvl7pPr marL="2431823" marR="79373" indent="-563335" algn="l" defTabSz="1828800" rtl="0" latinLnBrk="0">
        <a:lnSpc>
          <a:spcPct val="90000"/>
        </a:lnSpc>
        <a:spcBef>
          <a:spcPts val="17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Helvetica"/>
        </a:defRPr>
      </a:lvl7pPr>
      <a:lvl8pPr marL="2431823" marR="79373" indent="-563335" algn="l" defTabSz="1828800" rtl="0" latinLnBrk="0">
        <a:lnSpc>
          <a:spcPct val="90000"/>
        </a:lnSpc>
        <a:spcBef>
          <a:spcPts val="17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Helvetica"/>
        </a:defRPr>
      </a:lvl8pPr>
      <a:lvl9pPr marL="2431823" marR="79373" indent="-563335" algn="l" defTabSz="1828800" rtl="0" latinLnBrk="0">
        <a:lnSpc>
          <a:spcPct val="90000"/>
        </a:lnSpc>
        <a:spcBef>
          <a:spcPts val="17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2286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4572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6858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9144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11430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13716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16002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18288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mhchem.org/223/223PPT/pdf223/II2001RedoxGuide.pdf" TargetMode="External"/><Relationship Id="rId3" Type="http://schemas.openxmlformats.org/officeDocument/2006/relationships/video" Target="../media/media3.mov"/><Relationship Id="rId4" Type="http://schemas.microsoft.com/office/2007/relationships/media" Target="../media/media3.mov"/><Relationship Id="rId5" Type="http://schemas.openxmlformats.org/officeDocument/2006/relationships/image" Target="../media/image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mhchem.org/223/223PPT/pdf223/II2001RedoxGuide.pdf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hyperlink" Target="http://mhchem.org/223/223PPT/pdf223/II2001RedoxGuide.pdf" TargetMode="Externa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13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video" Target="../media/media4.mov"/><Relationship Id="rId4" Type="http://schemas.microsoft.com/office/2007/relationships/media" Target="../media/media4.mov"/><Relationship Id="rId5" Type="http://schemas.openxmlformats.org/officeDocument/2006/relationships/image" Target="../media/image15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5.mov"/><Relationship Id="rId3" Type="http://schemas.microsoft.com/office/2007/relationships/media" Target="../media/media5.mov"/><Relationship Id="rId4" Type="http://schemas.openxmlformats.org/officeDocument/2006/relationships/image" Target="../media/image1.tif"/><Relationship Id="rId5" Type="http://schemas.openxmlformats.org/officeDocument/2006/relationships/video" Target="../media/media6.mov"/><Relationship Id="rId6" Type="http://schemas.microsoft.com/office/2007/relationships/media" Target="../media/media6.mov"/><Relationship Id="rId7" Type="http://schemas.openxmlformats.org/officeDocument/2006/relationships/image" Target="../media/image17.png"/><Relationship Id="rId8" Type="http://schemas.openxmlformats.org/officeDocument/2006/relationships/image" Target="../media/image16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7.png"/><Relationship Id="rId4" Type="http://schemas.openxmlformats.org/officeDocument/2006/relationships/image" Target="../media/image29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mhchem.org/223/223PPT/pdf223/II2002NernstEquation.pdf" TargetMode="External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7.mov"/><Relationship Id="rId3" Type="http://schemas.microsoft.com/office/2007/relationships/media" Target="../media/media7.mov"/><Relationship Id="rId4" Type="http://schemas.openxmlformats.org/officeDocument/2006/relationships/image" Target="../media/image33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"/><Relationship Id="rId3" Type="http://schemas.openxmlformats.org/officeDocument/2006/relationships/image" Target="../media/image4.tif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video" Target="../media/media8.mov"/><Relationship Id="rId4" Type="http://schemas.microsoft.com/office/2007/relationships/media" Target="../media/media8.mov"/><Relationship Id="rId5" Type="http://schemas.openxmlformats.org/officeDocument/2006/relationships/image" Target="../media/image38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9.mov"/><Relationship Id="rId3" Type="http://schemas.microsoft.com/office/2007/relationships/media" Target="../media/media9.mov"/><Relationship Id="rId4" Type="http://schemas.openxmlformats.org/officeDocument/2006/relationships/image" Target="../media/image39.png"/><Relationship Id="rId5" Type="http://schemas.openxmlformats.org/officeDocument/2006/relationships/image" Target="../media/image40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"/><Relationship Id="rId3" Type="http://schemas.openxmlformats.org/officeDocument/2006/relationships/video" Target="../media/media10.mov"/><Relationship Id="rId4" Type="http://schemas.microsoft.com/office/2007/relationships/media" Target="../media/media10.mov"/><Relationship Id="rId5" Type="http://schemas.openxmlformats.org/officeDocument/2006/relationships/image" Target="../media/image41.png"/><Relationship Id="rId6" Type="http://schemas.openxmlformats.org/officeDocument/2006/relationships/image" Target="../media/image42.pn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1.mov"/><Relationship Id="rId3" Type="http://schemas.microsoft.com/office/2007/relationships/media" Target="../media/media11.mov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2.mov"/><Relationship Id="rId3" Type="http://schemas.microsoft.com/office/2007/relationships/media" Target="../media/media12.mov"/><Relationship Id="rId4" Type="http://schemas.openxmlformats.org/officeDocument/2006/relationships/image" Target="../media/image46.png"/><Relationship Id="rId5" Type="http://schemas.openxmlformats.org/officeDocument/2006/relationships/image" Target="../media/image14.jpe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jpe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3.mov"/><Relationship Id="rId3" Type="http://schemas.microsoft.com/office/2007/relationships/media" Target="../media/media13.mov"/><Relationship Id="rId4" Type="http://schemas.openxmlformats.org/officeDocument/2006/relationships/image" Target="../media/image48.pn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Relationship Id="rId3" Type="http://schemas.openxmlformats.org/officeDocument/2006/relationships/image" Target="../media/image6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3.pn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Relationship Id="rId3" Type="http://schemas.openxmlformats.org/officeDocument/2006/relationships/hyperlink" Target="http://mhchem.org/223/223PPT/pdf223/II2003Chapter20StudyGui.pdf" TargetMode="External"/><Relationship Id="rId4" Type="http://schemas.openxmlformats.org/officeDocument/2006/relationships/hyperlink" Target="http://mhchem.org/223/223PPT/pdf223/III2001Chapter20CG.pdf" TargetMode="External"/><Relationship Id="rId5" Type="http://schemas.openxmlformats.org/officeDocument/2006/relationships/hyperlink" Target="http://mhchem.org/223/223PPT/pdf223/II1601EquilConsts.pdf" TargetMode="External"/><Relationship Id="rId6" Type="http://schemas.openxmlformats.org/officeDocument/2006/relationships/image" Target="../media/image19.jpe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34.pn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ELECTROCHEMISTRY Chapter 17"/>
          <p:cNvSpPr txBox="1"/>
          <p:nvPr>
            <p:ph type="title"/>
          </p:nvPr>
        </p:nvSpPr>
        <p:spPr>
          <a:xfrm>
            <a:off x="30156" y="-280029"/>
            <a:ext cx="14333221" cy="3200401"/>
          </a:xfrm>
          <a:prstGeom prst="rect">
            <a:avLst/>
          </a:prstGeom>
        </p:spPr>
        <p:txBody>
          <a:bodyPr/>
          <a:lstStyle/>
          <a:p>
            <a:pPr algn="l">
              <a:tabLst>
                <a:tab pos="1892300" algn="l"/>
                <a:tab pos="3721100" algn="l"/>
                <a:tab pos="5549900" algn="l"/>
                <a:tab pos="7378700" algn="l"/>
              </a:tabLst>
            </a:pPr>
            <a:r>
              <a: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ELECTROCHEMISTRY</a:t>
            </a:r>
            <a:br>
              <a:rPr b="0"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 b="0" i="1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Chapter 17</a:t>
            </a:r>
          </a:p>
        </p:txBody>
      </p:sp>
      <p:sp>
        <p:nvSpPr>
          <p:cNvPr id="8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82" name="batteries picture" descr="batterie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8282" y="1882990"/>
            <a:ext cx="18743836" cy="11811470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Chemistry 223…"/>
          <p:cNvSpPr txBox="1"/>
          <p:nvPr/>
        </p:nvSpPr>
        <p:spPr>
          <a:xfrm>
            <a:off x="352335" y="8119611"/>
            <a:ext cx="4640581" cy="302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algn="ctr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1"/>
            </a:pPr>
            <a:r>
              <a:t>Chemistry 223 </a:t>
            </a:r>
          </a:p>
          <a:p>
            <a:pPr marL="79373" marR="79373" algn="ctr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1"/>
            </a:pPr>
            <a:r>
              <a:t>Professor Michael Russell</a:t>
            </a:r>
          </a:p>
        </p:txBody>
      </p:sp>
      <p:sp>
        <p:nvSpPr>
          <p:cNvPr id="84" name="Last update:…"/>
          <p:cNvSpPr txBox="1"/>
          <p:nvPr/>
        </p:nvSpPr>
        <p:spPr>
          <a:xfrm>
            <a:off x="2140742" y="12748776"/>
            <a:ext cx="2247036" cy="988297"/>
          </a:xfrm>
          <a:prstGeom prst="rect">
            <a:avLst/>
          </a:prstGeom>
          <a:solidFill>
            <a:srgbClr val="FFFFFF">
              <a:alpha val="73708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80" tIns="68580" rIns="68580" bIns="68580">
            <a:spAutoFit/>
          </a:bodyPr>
          <a:lstStyle/>
          <a:p>
            <a:pPr marL="0" marR="0" algn="ctr">
              <a:defRPr i="1" sz="3000">
                <a:uFillTx/>
              </a:defRPr>
            </a:pPr>
            <a:r>
              <a:t>Last update:</a:t>
            </a:r>
          </a:p>
          <a:p>
            <a:pPr marL="0" marR="0" algn="ctr">
              <a:defRPr i="1" sz="3000">
                <a:uFillTx/>
              </a:defRPr>
            </a:pPr>
            <a:r>
              <a:t>4/29/24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opper + Silver Ion"/>
          <p:cNvSpPr txBox="1"/>
          <p:nvPr>
            <p:ph type="title"/>
          </p:nvPr>
        </p:nvSpPr>
        <p:spPr>
          <a:xfrm>
            <a:off x="5025390" y="-538059"/>
            <a:ext cx="14333220" cy="320040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Copper + Silver Ion</a:t>
            </a:r>
          </a:p>
        </p:txBody>
      </p:sp>
      <p:sp>
        <p:nvSpPr>
          <p:cNvPr id="12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30" name="reaction of Cu and Ag ions picture" descr="reaction of Cu and Ag ion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2282" y="2264313"/>
            <a:ext cx="21810053" cy="11490642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OXIDATION-REDUCTION REACTIONS"/>
          <p:cNvSpPr txBox="1"/>
          <p:nvPr>
            <p:ph type="title"/>
          </p:nvPr>
        </p:nvSpPr>
        <p:spPr>
          <a:xfrm>
            <a:off x="5334000" y="617220"/>
            <a:ext cx="14333220" cy="349758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OXIDATION-REDUCTION REACTIONS</a:t>
            </a:r>
          </a:p>
        </p:txBody>
      </p:sp>
      <p:sp>
        <p:nvSpPr>
          <p:cNvPr id="133" name="Indirect Redox Reaction…"/>
          <p:cNvSpPr txBox="1"/>
          <p:nvPr>
            <p:ph type="body" sz="half" idx="1"/>
          </p:nvPr>
        </p:nvSpPr>
        <p:spPr>
          <a:xfrm>
            <a:off x="4716780" y="4114800"/>
            <a:ext cx="15544801" cy="7840980"/>
          </a:xfrm>
          <a:prstGeom prst="rect">
            <a:avLst/>
          </a:prstGeom>
        </p:spPr>
        <p:txBody>
          <a:bodyPr/>
          <a:lstStyle/>
          <a:p>
            <a:pPr marL="650874" indent="-571500" algn="ctr">
              <a:buClr>
                <a:srgbClr val="FF2734"/>
              </a:buClr>
              <a:buSzTx/>
              <a:buFont typeface="Helvetica"/>
              <a:buNone/>
              <a:def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Indirect Redox Reaction</a:t>
            </a:r>
          </a:p>
          <a:p>
            <a:pPr marL="650874" indent="-571500" algn="ctr">
              <a:spcBef>
                <a:spcPts val="6400"/>
              </a:spcBef>
              <a:buClr>
                <a:srgbClr val="000000"/>
              </a:buClr>
              <a:buSzTx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pPr>
            <a:r>
              <a:t>A battery functions by transferring electrons through an external wire from the reducing agent to the oxidizing agent.</a:t>
            </a:r>
          </a:p>
        </p:txBody>
      </p:sp>
      <p:sp>
        <p:nvSpPr>
          <p:cNvPr id="13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35" name="21M02AN20-1.mov" descr="21M02AN2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448800" y="8391525"/>
            <a:ext cx="5464392" cy="40919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1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3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3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Why Study Electrochemistry?"/>
          <p:cNvSpPr txBox="1"/>
          <p:nvPr>
            <p:ph type="title"/>
          </p:nvPr>
        </p:nvSpPr>
        <p:spPr>
          <a:xfrm>
            <a:off x="4122420" y="297180"/>
            <a:ext cx="15544801" cy="198882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Why Study Electrochemistry?</a:t>
            </a:r>
          </a:p>
        </p:txBody>
      </p:sp>
      <p:sp>
        <p:nvSpPr>
          <p:cNvPr id="138" name="Batteries"/>
          <p:cNvSpPr txBox="1"/>
          <p:nvPr>
            <p:ph type="body" sz="half" idx="1"/>
          </p:nvPr>
        </p:nvSpPr>
        <p:spPr>
          <a:xfrm>
            <a:off x="4122420" y="2286000"/>
            <a:ext cx="8526780" cy="11430001"/>
          </a:xfrm>
          <a:prstGeom prst="rect">
            <a:avLst/>
          </a:prstGeom>
        </p:spPr>
        <p:txBody>
          <a:bodyPr/>
          <a:lstStyle>
            <a:lvl1pPr marL="543951" indent="-504264">
              <a:buClr>
                <a:srgbClr val="000000"/>
              </a:buClr>
              <a:buFont typeface="Arial"/>
              <a:defRPr sz="6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Batteries</a:t>
            </a:r>
          </a:p>
        </p:txBody>
      </p:sp>
      <p:sp>
        <p:nvSpPr>
          <p:cNvPr id="13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40" name="batteries picture" descr="batterie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74550" y="2120900"/>
            <a:ext cx="5270502" cy="47091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pic>
        <p:nvPicPr>
          <p:cNvPr id="141" name="rusted car picture" descr="rusted car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58160" y="6126479"/>
            <a:ext cx="4754881" cy="34518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pic>
        <p:nvPicPr>
          <p:cNvPr id="142" name="heme picture" descr="heme pictur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91950" y="8229600"/>
            <a:ext cx="4381501" cy="42062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sp>
        <p:nvSpPr>
          <p:cNvPr id="143" name="The heme group"/>
          <p:cNvSpPr txBox="1"/>
          <p:nvPr/>
        </p:nvSpPr>
        <p:spPr>
          <a:xfrm>
            <a:off x="11437619" y="12620625"/>
            <a:ext cx="4908238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000000"/>
              </a:buClr>
              <a:buFont typeface="Helvetica"/>
              <a:defRPr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The heme group</a:t>
            </a:r>
          </a:p>
        </p:txBody>
      </p:sp>
      <p:sp>
        <p:nvSpPr>
          <p:cNvPr id="144" name="Biological redox reactions"/>
          <p:cNvSpPr txBox="1"/>
          <p:nvPr/>
        </p:nvSpPr>
        <p:spPr>
          <a:xfrm>
            <a:off x="4259580" y="8983980"/>
            <a:ext cx="7178041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40640">
              <a:lnSpc>
                <a:spcPct val="90000"/>
              </a:lnSpc>
              <a:spcBef>
                <a:spcPts val="2200"/>
              </a:spcBef>
              <a:buClr>
                <a:srgbClr val="000000"/>
              </a:buClr>
              <a:buSzPct val="100000"/>
              <a:buFont typeface="Arial"/>
              <a:buChar char="•"/>
              <a:defRPr b="1" sz="6000"/>
            </a:lvl1pPr>
          </a:lstStyle>
          <a:p>
            <a:pPr/>
            <a:r>
              <a:t> Biological redox reactions</a:t>
            </a:r>
          </a:p>
        </p:txBody>
      </p:sp>
      <p:sp>
        <p:nvSpPr>
          <p:cNvPr id="145" name="Industrial production of chemicals such as     Cl2, NaOH, F2 and Al"/>
          <p:cNvSpPr txBox="1"/>
          <p:nvPr/>
        </p:nvSpPr>
        <p:spPr>
          <a:xfrm>
            <a:off x="4122420" y="4572000"/>
            <a:ext cx="8252460" cy="3611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40640">
              <a:lnSpc>
                <a:spcPct val="90000"/>
              </a:lnSpc>
              <a:spcBef>
                <a:spcPts val="220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b="1" sz="6000"/>
              <a:t>  Industrial production of chemicals</a:t>
            </a:r>
            <a:r>
              <a:rPr b="1" sz="5400"/>
              <a:t> </a:t>
            </a:r>
            <a:r>
              <a:rPr b="1" sz="6000"/>
              <a:t>such as     Cl</a:t>
            </a:r>
            <a:r>
              <a:rPr b="1" baseline="-16133" sz="6000"/>
              <a:t>2</a:t>
            </a:r>
            <a:r>
              <a:rPr b="1" sz="6000"/>
              <a:t>, NaOH, F</a:t>
            </a:r>
            <a:r>
              <a:rPr b="1" baseline="-16133" sz="6000"/>
              <a:t>2</a:t>
            </a:r>
            <a:r>
              <a:rPr b="1" sz="6000"/>
              <a:t> and Al</a:t>
            </a:r>
          </a:p>
        </p:txBody>
      </p:sp>
      <p:sp>
        <p:nvSpPr>
          <p:cNvPr id="146" name="A rusted car"/>
          <p:cNvSpPr txBox="1"/>
          <p:nvPr/>
        </p:nvSpPr>
        <p:spPr>
          <a:xfrm>
            <a:off x="16500475" y="9898379"/>
            <a:ext cx="3731706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000000"/>
              </a:buClr>
              <a:buFont typeface="Helvetica"/>
              <a:defRPr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A rusted car</a:t>
            </a:r>
          </a:p>
        </p:txBody>
      </p:sp>
      <p:sp>
        <p:nvSpPr>
          <p:cNvPr id="147" name="Corrosion"/>
          <p:cNvSpPr txBox="1"/>
          <p:nvPr/>
        </p:nvSpPr>
        <p:spPr>
          <a:xfrm>
            <a:off x="4122420" y="3497579"/>
            <a:ext cx="4480467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40640">
              <a:lnSpc>
                <a:spcPct val="90000"/>
              </a:lnSpc>
              <a:spcBef>
                <a:spcPts val="2200"/>
              </a:spcBef>
              <a:buClr>
                <a:srgbClr val="000000"/>
              </a:buClr>
              <a:buSzPct val="100000"/>
              <a:buFont typeface="Arial"/>
              <a:buChar char="•"/>
              <a:defRPr b="1" sz="6000"/>
            </a:lvl1pPr>
          </a:lstStyle>
          <a:p>
            <a:pPr/>
            <a:r>
              <a:t> Corrosion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Class="entr" nodeType="after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8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Class="entr" nodeType="withEffect" presetSubtype="8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8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Class="entr" nodeType="afterEffect" presetSubtype="4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" grpId="4"/>
      <p:bldP build="whole" bldLvl="1" animBg="1" rev="0" advAuto="0" spid="147" grpId="3"/>
      <p:bldP build="p" bldLvl="5" animBg="1" rev="0" advAuto="0" spid="145" grpId="6"/>
      <p:bldP build="whole" bldLvl="1" animBg="1" rev="0" advAuto="0" spid="142" grpId="8"/>
      <p:bldP build="whole" bldLvl="1" animBg="1" rev="0" advAuto="0" spid="140" grpId="2"/>
      <p:bldP build="whole" bldLvl="1" animBg="1" rev="0" advAuto="0" spid="146" grpId="5"/>
      <p:bldP build="whole" bldLvl="1" animBg="1" rev="0" advAuto="0" spid="143" grpId="9"/>
      <p:bldP build="whole" bldLvl="1" animBg="1" rev="0" advAuto="0" spid="144" grpId="7"/>
      <p:bldP build="p" bldLvl="1" animBg="1" rev="0" advAuto="0" spid="13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Electrochemical Cells"/>
          <p:cNvSpPr txBox="1"/>
          <p:nvPr>
            <p:ph type="title"/>
          </p:nvPr>
        </p:nvSpPr>
        <p:spPr>
          <a:xfrm>
            <a:off x="5036820" y="1074420"/>
            <a:ext cx="14333220" cy="166878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Electrochemical Cells</a:t>
            </a:r>
          </a:p>
        </p:txBody>
      </p:sp>
      <p:sp>
        <p:nvSpPr>
          <p:cNvPr id="150" name="An apparatus that allows a redox reaction to occur by transferring electrons through an external connector.…"/>
          <p:cNvSpPr txBox="1"/>
          <p:nvPr>
            <p:ph type="body" sz="half" idx="1"/>
          </p:nvPr>
        </p:nvSpPr>
        <p:spPr>
          <a:xfrm>
            <a:off x="3368040" y="2743200"/>
            <a:ext cx="10492740" cy="1097280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Helvetica"/>
              <a:buNone/>
              <a:defRPr sz="5400"/>
            </a:pPr>
            <a:r>
              <a:t>An apparatus that allows a redox reaction to occur by transferring electrons through an external connector.</a:t>
            </a:r>
          </a:p>
          <a:p>
            <a:pPr marL="650874" indent="-571500">
              <a:buClr>
                <a:srgbClr val="003DAF"/>
              </a:buClr>
              <a:buSzTx/>
              <a:buFont typeface="Helvetica"/>
              <a:buNone/>
            </a:pP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Product favored reaction</a:t>
            </a:r>
            <a:r>
              <a:rPr sz="5400"/>
              <a:t>  ---&gt;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voltaic</a:t>
            </a:r>
            <a:r>
              <a:rPr sz="5400"/>
              <a:t> or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galvanic cell</a:t>
            </a:r>
            <a:r>
              <a:rPr sz="5400"/>
              <a:t> ----&gt; 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electric current created</a:t>
            </a:r>
            <a:endParaRPr sz="5400">
              <a:solidFill>
                <a:srgbClr val="00B800"/>
              </a:solidFill>
              <a:uFill>
                <a:solidFill>
                  <a:srgbClr val="00B800"/>
                </a:solidFill>
              </a:uFill>
            </a:endParaRPr>
          </a:p>
          <a:p>
            <a:pPr marL="650874" indent="-571500">
              <a:buClr>
                <a:srgbClr val="003DAF"/>
              </a:buClr>
              <a:buSzTx/>
              <a:buFont typeface="Helvetica"/>
              <a:buNone/>
            </a:pP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Reactant favored reaction</a:t>
            </a:r>
            <a:r>
              <a:rPr sz="5400"/>
              <a:t> ---&gt;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electrolytic cell</a:t>
            </a:r>
            <a:r>
              <a:rPr sz="5400"/>
              <a:t> ---&gt; 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electric current used to cause chemical change</a:t>
            </a:r>
          </a:p>
        </p:txBody>
      </p:sp>
      <p:sp>
        <p:nvSpPr>
          <p:cNvPr id="15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52" name="batteries picture" descr="batterie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37919" y="4091940"/>
            <a:ext cx="7040880" cy="62636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sp>
        <p:nvSpPr>
          <p:cNvPr id="153" name="Batteries are voltaic cells"/>
          <p:cNvSpPr txBox="1"/>
          <p:nvPr/>
        </p:nvSpPr>
        <p:spPr>
          <a:xfrm>
            <a:off x="14449425" y="10639425"/>
            <a:ext cx="6446520" cy="160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79373" marR="79373">
              <a:buClr>
                <a:srgbClr val="000000"/>
              </a:buClr>
              <a:buFont typeface="Helvetica"/>
              <a:defRPr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Batteries are voltaic cells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5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Famous Electrochemists"/>
          <p:cNvSpPr txBox="1"/>
          <p:nvPr>
            <p:ph type="title"/>
          </p:nvPr>
        </p:nvSpPr>
        <p:spPr>
          <a:xfrm>
            <a:off x="187942" y="-193866"/>
            <a:ext cx="14630401" cy="3040381"/>
          </a:xfrm>
          <a:prstGeom prst="rect">
            <a:avLst/>
          </a:prstGeom>
        </p:spPr>
        <p:txBody>
          <a:bodyPr/>
          <a:lstStyle>
            <a:lvl1pPr algn="l">
              <a:defRPr sz="9200">
                <a:solidFill>
                  <a:srgbClr val="00B800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00B8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Famous Electrochemists</a:t>
            </a:r>
          </a:p>
        </p:txBody>
      </p:sp>
      <p:sp>
        <p:nvSpPr>
          <p:cNvPr id="15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57" name="Volta picture" descr="Volta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848" y="2783669"/>
            <a:ext cx="5526462" cy="6785734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Alessandro Volta, 1745-1827, Italian scientist and inventor."/>
          <p:cNvSpPr txBox="1"/>
          <p:nvPr/>
        </p:nvSpPr>
        <p:spPr>
          <a:xfrm>
            <a:off x="5975453" y="2726963"/>
            <a:ext cx="7955281" cy="4145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buClr>
                <a:srgbClr val="000000"/>
              </a:buClr>
              <a:buFont typeface="Comic Sans MS"/>
              <a:defRPr b="1" sz="5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Alessandro Volta, 1745-1827, Italian scientist and inventor.</a:t>
            </a:r>
          </a:p>
        </p:txBody>
      </p:sp>
      <p:pic>
        <p:nvPicPr>
          <p:cNvPr id="159" name="statue of Galvani picture" descr="statue of Galvani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10421" y="613007"/>
            <a:ext cx="4893771" cy="12947363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Luigi Galvani,  1737-1798, Italian scientist and inventor."/>
          <p:cNvSpPr txBox="1"/>
          <p:nvPr/>
        </p:nvSpPr>
        <p:spPr>
          <a:xfrm>
            <a:off x="12028372" y="9533966"/>
            <a:ext cx="7955281" cy="4145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buClr>
                <a:srgbClr val="000000"/>
              </a:buClr>
              <a:buFont typeface="Comic Sans MS"/>
              <a:defRPr b="1" sz="5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Luigi Galvani,  1737-1798, Italian scientist and inventor.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636113004207396743-Young-Frankenstein-1.jpg" descr="636113004207396743-Young-Frankenstein-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899" y="0"/>
            <a:ext cx="24546789" cy="13869684"/>
          </a:xfrm>
          <a:prstGeom prst="rect">
            <a:avLst/>
          </a:prstGeom>
          <a:ln w="12700"/>
        </p:spPr>
      </p:pic>
      <p:sp>
        <p:nvSpPr>
          <p:cNvPr id="163" name="Frankenstein"/>
          <p:cNvSpPr txBox="1"/>
          <p:nvPr>
            <p:ph type="title"/>
          </p:nvPr>
        </p:nvSpPr>
        <p:spPr>
          <a:xfrm>
            <a:off x="8813800" y="7851140"/>
            <a:ext cx="16002000" cy="372618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>
              <a:defRPr b="0" i="1" sz="17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Frankenstein</a:t>
            </a:r>
          </a:p>
        </p:txBody>
      </p:sp>
      <p:sp>
        <p:nvSpPr>
          <p:cNvPr id="16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Balancing Equations for Redox Reactions"/>
          <p:cNvSpPr txBox="1"/>
          <p:nvPr>
            <p:ph type="title"/>
          </p:nvPr>
        </p:nvSpPr>
        <p:spPr>
          <a:xfrm>
            <a:off x="5036820" y="160020"/>
            <a:ext cx="14333220" cy="320040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Balancing Equations for Redox Reactions</a:t>
            </a:r>
          </a:p>
        </p:txBody>
      </p:sp>
      <p:sp>
        <p:nvSpPr>
          <p:cNvPr id="167" name="Some redox reactions have equations that must be balanced by special techniques."/>
          <p:cNvSpPr txBox="1"/>
          <p:nvPr>
            <p:ph type="body" idx="1"/>
          </p:nvPr>
        </p:nvSpPr>
        <p:spPr>
          <a:xfrm>
            <a:off x="3802380" y="3360420"/>
            <a:ext cx="15544801" cy="10355580"/>
          </a:xfrm>
          <a:prstGeom prst="rect">
            <a:avLst/>
          </a:prstGeom>
        </p:spPr>
        <p:txBody>
          <a:bodyPr/>
          <a:lstStyle>
            <a:lvl1pPr marL="650874" indent="-571500">
              <a:buClr>
                <a:srgbClr val="000000"/>
              </a:buClr>
              <a:buSzTx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Some redox reactions have equations that must be balanced by special techniques.</a:t>
            </a:r>
          </a:p>
        </p:txBody>
      </p:sp>
      <p:sp>
        <p:nvSpPr>
          <p:cNvPr id="16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69" name="See:  Redox Reactions Handout"/>
          <p:cNvSpPr txBox="1"/>
          <p:nvPr/>
        </p:nvSpPr>
        <p:spPr>
          <a:xfrm>
            <a:off x="6705600" y="12641579"/>
            <a:ext cx="14356081" cy="1008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650874" marR="79373" indent="-571500" algn="r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Helvetica"/>
              <a:defRPr i="1" sz="5400">
                <a:latin typeface="+mn-lt"/>
                <a:ea typeface="+mn-ea"/>
                <a:cs typeface="+mn-cs"/>
                <a:sym typeface="Helvetica"/>
              </a:defRPr>
            </a:pPr>
            <a:r>
              <a:t>See:  </a:t>
            </a:r>
            <a:r>
              <a:rPr u="sng">
                <a:hlinkClick r:id="rId2" invalidUrl="" action="" tgtFrame="" tooltip="" history="1" highlightClick="0" endSnd="0"/>
              </a:rPr>
              <a:t>Redox Reactions Handout</a:t>
            </a:r>
          </a:p>
        </p:txBody>
      </p:sp>
      <p:sp>
        <p:nvSpPr>
          <p:cNvPr id="170" name="MnO4-  +  5 Fe2+  +  8 H+…"/>
          <p:cNvSpPr txBox="1"/>
          <p:nvPr/>
        </p:nvSpPr>
        <p:spPr>
          <a:xfrm>
            <a:off x="3505200" y="9441180"/>
            <a:ext cx="16779240" cy="2189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b="1" sz="5400"/>
              <a:t>MnO</a:t>
            </a:r>
            <a:r>
              <a:rPr b="1" baseline="-15851" sz="5400"/>
              <a:t>4</a:t>
            </a:r>
            <a:r>
              <a:rPr b="1" baseline="30962" sz="5400"/>
              <a:t>-</a:t>
            </a:r>
            <a:r>
              <a:rPr b="1" sz="5400"/>
              <a:t>  +  5 Fe</a:t>
            </a:r>
            <a:r>
              <a:rPr b="1" baseline="30962" sz="5400"/>
              <a:t>2+</a:t>
            </a:r>
            <a:r>
              <a:rPr b="1" sz="5400"/>
              <a:t>  +  8 H</a:t>
            </a:r>
            <a:r>
              <a:rPr b="1" baseline="30962" sz="5400"/>
              <a:t>+</a:t>
            </a:r>
            <a:r>
              <a:rPr b="1" sz="5400"/>
              <a:t>  				</a:t>
            </a:r>
            <a:endParaRPr b="1" sz="5400"/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b="1" sz="5400"/>
              <a:t>			         </a:t>
            </a:r>
            <a:r>
              <a:t> </a:t>
            </a:r>
            <a:r>
              <a:rPr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b="1" sz="5400"/>
              <a:t> Mn</a:t>
            </a:r>
            <a:r>
              <a:rPr b="1" baseline="30962" sz="5400"/>
              <a:t>2+   </a:t>
            </a:r>
            <a:r>
              <a:rPr b="1" sz="5400"/>
              <a:t>+  5 Fe</a:t>
            </a:r>
            <a:r>
              <a:rPr b="1" baseline="30962" sz="5400"/>
              <a:t>3+</a:t>
            </a:r>
            <a:r>
              <a:rPr b="1" sz="5400"/>
              <a:t>  +  4 H</a:t>
            </a:r>
            <a:r>
              <a:rPr b="1" baseline="-15851" sz="5400"/>
              <a:t>2</a:t>
            </a:r>
            <a:r>
              <a:rPr b="1" sz="5400"/>
              <a:t>O</a:t>
            </a:r>
          </a:p>
        </p:txBody>
      </p:sp>
      <p:sp>
        <p:nvSpPr>
          <p:cNvPr id="171" name="Mn = +7"/>
          <p:cNvSpPr txBox="1"/>
          <p:nvPr/>
        </p:nvSpPr>
        <p:spPr>
          <a:xfrm>
            <a:off x="3476625" y="10218419"/>
            <a:ext cx="2500199" cy="86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FF2734"/>
              </a:buClr>
              <a:buFont typeface="Arial"/>
              <a:defRPr b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Mn = +7</a:t>
            </a:r>
          </a:p>
        </p:txBody>
      </p:sp>
      <p:sp>
        <p:nvSpPr>
          <p:cNvPr id="172" name="Fe = +2"/>
          <p:cNvSpPr txBox="1"/>
          <p:nvPr/>
        </p:nvSpPr>
        <p:spPr>
          <a:xfrm>
            <a:off x="6545580" y="10218419"/>
            <a:ext cx="2335647" cy="86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B800"/>
              </a:buClr>
              <a:buFont typeface="Arial"/>
              <a:defRPr b="1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lvl1pPr>
          </a:lstStyle>
          <a:p>
            <a:pPr/>
            <a:r>
              <a:t>Fe = +2</a:t>
            </a:r>
          </a:p>
        </p:txBody>
      </p:sp>
      <p:sp>
        <p:nvSpPr>
          <p:cNvPr id="173" name="Fe = +3"/>
          <p:cNvSpPr txBox="1"/>
          <p:nvPr/>
        </p:nvSpPr>
        <p:spPr>
          <a:xfrm>
            <a:off x="14751050" y="11269979"/>
            <a:ext cx="2335647" cy="86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B800"/>
              </a:buClr>
              <a:buFont typeface="Arial"/>
              <a:defRPr b="1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lvl1pPr>
          </a:lstStyle>
          <a:p>
            <a:pPr/>
            <a:r>
              <a:t>Fe = +3</a:t>
            </a:r>
          </a:p>
        </p:txBody>
      </p:sp>
      <p:sp>
        <p:nvSpPr>
          <p:cNvPr id="174" name="Mn = +2"/>
          <p:cNvSpPr txBox="1"/>
          <p:nvPr/>
        </p:nvSpPr>
        <p:spPr>
          <a:xfrm>
            <a:off x="12031980" y="11269979"/>
            <a:ext cx="2500199" cy="86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FF2734"/>
              </a:buClr>
              <a:buFont typeface="Arial"/>
              <a:defRPr b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Mn = +2</a:t>
            </a:r>
          </a:p>
        </p:txBody>
      </p:sp>
      <p:pic>
        <p:nvPicPr>
          <p:cNvPr id="175" name="21M03VD1-1.mov" descr="21M03VD1-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3723619" y="5646420"/>
            <a:ext cx="5289805" cy="406908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What is the oxidation number on the vanadium atom in VO2+1?…"/>
          <p:cNvSpPr txBox="1"/>
          <p:nvPr/>
        </p:nvSpPr>
        <p:spPr>
          <a:xfrm>
            <a:off x="5951220" y="14013180"/>
            <a:ext cx="18196560" cy="130810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b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What is the oxidation number on the vanadium atom in VO</a:t>
            </a:r>
            <a:r>
              <a:rPr b="0" baseline="-5999"/>
              <a:t>2</a:t>
            </a:r>
            <a:r>
              <a:rPr b="0" baseline="31999"/>
              <a:t>+1</a:t>
            </a:r>
            <a:r>
              <a:rPr b="0"/>
              <a:t>?</a:t>
            </a:r>
            <a:endParaRPr b="0"/>
          </a:p>
          <a:p>
            <a:pPr algn="ctr">
              <a:defRPr b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 marL="455441" indent="-247161">
              <a:buSzPct val="100000"/>
              <a:buAutoNum type="alphaUcPeriod" startAt="1"/>
              <a:defRPr b="1"/>
            </a:pPr>
            <a:r>
              <a:t> </a:t>
            </a:r>
            <a:r>
              <a:rPr b="0" sz="5000"/>
              <a:t>+1</a:t>
            </a:r>
            <a:endParaRPr b="0"/>
          </a:p>
          <a:p>
            <a:pPr marL="455441" indent="-247161">
              <a:buSzPct val="100000"/>
              <a:buAutoNum type="alphaUcPeriod" startAt="1"/>
              <a:defRPr b="1"/>
            </a:pPr>
            <a:r>
              <a:rPr b="0"/>
              <a:t> </a:t>
            </a:r>
            <a:r>
              <a:rPr b="0" sz="5000"/>
              <a:t>+2</a:t>
            </a:r>
            <a:endParaRPr b="0"/>
          </a:p>
          <a:p>
            <a:pPr marL="455441" indent="-247161">
              <a:buSzPct val="100000"/>
              <a:buAutoNum type="alphaUcPeriod" startAt="1"/>
              <a:defRPr b="1"/>
            </a:pPr>
            <a:r>
              <a:rPr b="0"/>
              <a:t> </a:t>
            </a:r>
            <a:r>
              <a:rPr b="0" sz="5000"/>
              <a:t>+3</a:t>
            </a:r>
            <a:endParaRPr b="0"/>
          </a:p>
          <a:p>
            <a:pPr marL="455441" indent="-247161">
              <a:buSzPct val="100000"/>
              <a:buAutoNum type="alphaUcPeriod" startAt="1"/>
              <a:defRPr b="1"/>
            </a:pPr>
            <a:r>
              <a:rPr b="0"/>
              <a:t> </a:t>
            </a:r>
            <a:r>
              <a:rPr b="0" sz="5000"/>
              <a:t>+4</a:t>
            </a:r>
            <a:endParaRPr b="0"/>
          </a:p>
          <a:p>
            <a:pPr marL="455441" indent="-247161">
              <a:buSzPct val="100000"/>
              <a:buAutoNum type="alphaUcPeriod" startAt="1"/>
              <a:defRPr b="1"/>
            </a:pPr>
            <a:r>
              <a:rPr b="0"/>
              <a:t> </a:t>
            </a:r>
            <a:r>
              <a:rPr b="0" sz="5000"/>
              <a:t>+5</a:t>
            </a: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</a:p>
        </p:txBody>
      </p:sp>
      <p:sp>
        <p:nvSpPr>
          <p:cNvPr id="177" name="Enter your response on…"/>
          <p:cNvSpPr txBox="1"/>
          <p:nvPr/>
        </p:nvSpPr>
        <p:spPr>
          <a:xfrm>
            <a:off x="22410419" y="17259300"/>
            <a:ext cx="6958479" cy="157734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b="1"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b="1"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178" name="Answer = E,…"/>
          <p:cNvSpPr txBox="1"/>
          <p:nvPr/>
        </p:nvSpPr>
        <p:spPr>
          <a:xfrm>
            <a:off x="21241902" y="22059900"/>
            <a:ext cx="9302210" cy="5700693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b="1"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E</a:t>
            </a:r>
            <a:r>
              <a:t>,</a:t>
            </a:r>
          </a:p>
          <a:p>
            <a:pPr algn="ctr">
              <a:defRPr b="1" sz="5400"/>
            </a:pPr>
            <a:r>
              <a:t>+5</a:t>
            </a:r>
            <a:endParaRPr baseline="30962"/>
          </a:p>
          <a:p>
            <a:pPr algn="ctr">
              <a:defRPr i="1" sz="5400"/>
            </a:pPr>
            <a:endParaRPr baseline="30962"/>
          </a:p>
          <a:p>
            <a:pPr algn="ctr">
              <a:defRPr i="1" sz="5400"/>
            </a:pPr>
            <a:r>
              <a:rPr baseline="-1037"/>
              <a:t>Sum of ox numbers = charge,</a:t>
            </a:r>
            <a:endParaRPr baseline="-1037"/>
          </a:p>
          <a:p>
            <a:pPr algn="ctr">
              <a:defRPr i="1" sz="5400"/>
            </a:pPr>
            <a:r>
              <a:rPr baseline="-1037"/>
              <a:t>O almost always -2,</a:t>
            </a:r>
            <a:endParaRPr baseline="-1037"/>
          </a:p>
          <a:p>
            <a:pPr algn="ctr">
              <a:defRPr i="1" sz="5400"/>
            </a:pPr>
            <a:r>
              <a:rPr baseline="-1037"/>
              <a:t>Ox(V) + 2(-2) = +1, </a:t>
            </a:r>
            <a:endParaRPr baseline="-1037"/>
          </a:p>
          <a:p>
            <a:pPr algn="ctr">
              <a:defRPr i="1" sz="5400"/>
            </a:pPr>
            <a:r>
              <a:rPr baseline="-1037"/>
              <a:t>Ox(V) = +5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Class="entr" nodeType="after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mediacall" nodeType="clickEffect" presetSubtype="0" presetID="1" grpId="7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600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path" nodeType="click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17188 -0.810000" origin="layout" pathEditMode="relative">
                                      <p:cBhvr>
                                        <p:cTn id="3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path" nodeType="withEffect" presetSubtype="0" presetID="-1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760321 -0.423333" origin="layout" pathEditMode="relative">
                                      <p:cBhvr>
                                        <p:cTn id="42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xit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path" nodeType="afterEffect" presetSubtype="0" presetID="-1" grpId="1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82504 -1.050000" origin="layout" pathEditMode="relative">
                                      <p:cBhvr>
                                        <p:cTn id="49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50" fill="hold" display="0">
                  <p:stCondLst>
                    <p:cond delay="indefinite"/>
                  </p:stCondLst>
                </p:cTn>
                <p:tgtEl>
                  <p:spTgt spid="175"/>
                </p:tgtEl>
              </p:cMediaNode>
            </p:video>
            <p:seq concurrent="1" prevAc="none" nextAc="seek">
              <p:cTn id="51" evtFilter="cancelBubble" nodeType="interactiveSeq" restart="whenNotActive" fill="hold">
                <p:stCondLst>
                  <p:cond delay="0" evt="onClick">
                    <p:tgtEl>
                      <p:spTgt spid="17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5"/>
                  </p:tgtEl>
                </p:cond>
              </p:nextCondLst>
            </p:seq>
          </p:childTnLst>
        </p:cTn>
      </p:par>
    </p:tnLst>
    <p:bldLst>
      <p:bldP build="whole" bldLvl="1" animBg="1" rev="0" advAuto="0" spid="169" grpId="6"/>
      <p:bldP build="whole" bldLvl="1" animBg="1" rev="0" advAuto="0" spid="170" grpId="1"/>
      <p:bldP build="whole" bldLvl="1" animBg="1" rev="0" advAuto="0" spid="172" grpId="3"/>
      <p:bldP build="whole" bldLvl="1" animBg="1" rev="0" advAuto="0" spid="173" grpId="5"/>
      <p:bldP build="whole" bldLvl="1" animBg="1" rev="0" advAuto="0" spid="177" grpId="10"/>
      <p:bldP build="whole" bldLvl="1" animBg="1" rev="0" advAuto="0" spid="171" grpId="2"/>
      <p:bldP build="whole" bldLvl="1" animBg="1" rev="0" advAuto="0" spid="174" grpId="4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Balancing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Balancing Equations</a:t>
            </a:r>
          </a:p>
        </p:txBody>
      </p:sp>
      <p:sp>
        <p:nvSpPr>
          <p:cNvPr id="181" name="Consider the reduction of Ag+ ions with copper metal.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Consider the reduction of Ag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ions with copper metal.</a:t>
            </a:r>
          </a:p>
        </p:txBody>
      </p:sp>
      <p:sp>
        <p:nvSpPr>
          <p:cNvPr id="18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83" name="Cu  +  Ag+    --gives--&gt;   Cu2+  +  Ag"/>
          <p:cNvSpPr txBox="1"/>
          <p:nvPr/>
        </p:nvSpPr>
        <p:spPr>
          <a:xfrm>
            <a:off x="6372225" y="11309350"/>
            <a:ext cx="11405924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</a:pPr>
            <a:r>
              <a:rPr b="1" sz="5400"/>
              <a:t>Cu  +  Ag</a:t>
            </a:r>
            <a:r>
              <a:rPr b="1" baseline="30962" sz="5400"/>
              <a:t>+</a:t>
            </a:r>
            <a:r>
              <a:rPr b="1" sz="5400"/>
              <a:t>    --gives--&gt;   Cu</a:t>
            </a:r>
            <a:r>
              <a:rPr b="1" baseline="30962" sz="5400"/>
              <a:t>2+</a:t>
            </a:r>
            <a:r>
              <a:rPr b="1" sz="5400"/>
              <a:t>  +  Ag</a:t>
            </a:r>
          </a:p>
        </p:txBody>
      </p:sp>
      <p:pic>
        <p:nvPicPr>
          <p:cNvPr id="184" name="21M02AN10-1.mov" descr="21M02AN1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060180" y="5800725"/>
            <a:ext cx="5921205" cy="5006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8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Balancing Equations"/>
          <p:cNvSpPr txBox="1"/>
          <p:nvPr>
            <p:ph type="title"/>
          </p:nvPr>
        </p:nvSpPr>
        <p:spPr>
          <a:xfrm>
            <a:off x="5036820" y="297180"/>
            <a:ext cx="14333220" cy="212598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Balancing Equations</a:t>
            </a:r>
          </a:p>
        </p:txBody>
      </p:sp>
      <p:sp>
        <p:nvSpPr>
          <p:cNvPr id="187" name="Step 1: Divide the reaction into half-reactions, one for oxidation and the other for reduction.…"/>
          <p:cNvSpPr txBox="1"/>
          <p:nvPr>
            <p:ph type="body" idx="1"/>
          </p:nvPr>
        </p:nvSpPr>
        <p:spPr>
          <a:xfrm>
            <a:off x="3962400" y="2446020"/>
            <a:ext cx="16459201" cy="112699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FF7C00"/>
              </a:buClr>
              <a:buSzTx/>
              <a:buFont typeface="Arial"/>
              <a:buNone/>
            </a:pPr>
            <a:r>
              <a:rPr sz="54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Divide the reaction into half-reactions, one for oxidation and the other for reduction.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Ox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Cu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 Cu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2+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Red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Ag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Ag</a:t>
            </a:r>
          </a:p>
          <a:p>
            <a:pPr marL="650874" indent="-571500">
              <a:buClr>
                <a:srgbClr val="FF7C00"/>
              </a:buClr>
              <a:buSzTx/>
              <a:buFont typeface="Arial"/>
              <a:buNone/>
            </a:pPr>
            <a:r>
              <a:rPr sz="54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Balance each for mass. Already done in this case.</a:t>
            </a:r>
          </a:p>
          <a:p>
            <a:pPr marL="650874" indent="-571500">
              <a:buClr>
                <a:srgbClr val="FF7C00"/>
              </a:buClr>
              <a:buSzTx/>
              <a:buFont typeface="Arial"/>
              <a:buNone/>
            </a:pPr>
            <a:r>
              <a:rPr sz="54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Balance each half-reaction for charge by adding electrons.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Ox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Cu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 Cu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+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2e-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Red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Ag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+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e-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Ag</a:t>
            </a:r>
          </a:p>
        </p:txBody>
      </p:sp>
      <p:sp>
        <p:nvSpPr>
          <p:cNvPr id="18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8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Balancing Equations"/>
          <p:cNvSpPr txBox="1"/>
          <p:nvPr>
            <p:ph type="title"/>
          </p:nvPr>
        </p:nvSpPr>
        <p:spPr>
          <a:xfrm>
            <a:off x="5036820" y="297180"/>
            <a:ext cx="14333220" cy="212598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Balancing Equations</a:t>
            </a:r>
          </a:p>
        </p:txBody>
      </p:sp>
      <p:sp>
        <p:nvSpPr>
          <p:cNvPr id="191" name="Step 4: Multiply each half-reaction by a factor that means the reducing agent supplies as many electrons as the oxidizing agent requires.…"/>
          <p:cNvSpPr txBox="1"/>
          <p:nvPr>
            <p:ph type="body" sz="half" idx="1"/>
          </p:nvPr>
        </p:nvSpPr>
        <p:spPr>
          <a:xfrm>
            <a:off x="3962400" y="2446020"/>
            <a:ext cx="16459200" cy="6534666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FF7C00"/>
              </a:buClr>
              <a:buSzTx/>
              <a:buFont typeface="Arial"/>
              <a:buNone/>
            </a:pPr>
            <a:r>
              <a:rPr sz="54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Multiply each half-reaction by a factor that means the reducing agent supplies as many electrons as the oxidizing agent requires.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Reducing agent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Cu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 Cu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+  2e-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Oxidizing agent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Ag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+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e-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Ag</a:t>
            </a:r>
          </a:p>
          <a:p>
            <a:pPr marL="650874" indent="-571500">
              <a:buClr>
                <a:srgbClr val="FF7C00"/>
              </a:buClr>
              <a:buSzTx/>
              <a:buFont typeface="Arial"/>
              <a:buNone/>
            </a:pPr>
            <a:r>
              <a:rPr sz="54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rPr>
              <a:t>Step 5: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Add half-reactions to give the overall equation.</a:t>
            </a:r>
          </a:p>
        </p:txBody>
      </p:sp>
      <p:sp>
        <p:nvSpPr>
          <p:cNvPr id="19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93" name="The equation is now balanced for both charge and mass."/>
          <p:cNvSpPr txBox="1"/>
          <p:nvPr/>
        </p:nvSpPr>
        <p:spPr>
          <a:xfrm>
            <a:off x="4192131" y="10743691"/>
            <a:ext cx="15999738" cy="2134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marL="650874" marR="79373" indent="-571500">
              <a:lnSpc>
                <a:spcPct val="90000"/>
              </a:lnSpc>
              <a:spcBef>
                <a:spcPts val="1700"/>
              </a:spcBef>
              <a:buClr>
                <a:srgbClr val="FF2734"/>
              </a:buClr>
              <a:buFont typeface="Arial"/>
              <a:defRPr b="1" sz="7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The equation is now balanced for both charge and mass.</a:t>
            </a:r>
          </a:p>
        </p:txBody>
      </p:sp>
      <p:grpSp>
        <p:nvGrpSpPr>
          <p:cNvPr id="196" name="Group"/>
          <p:cNvGrpSpPr/>
          <p:nvPr/>
        </p:nvGrpSpPr>
        <p:grpSpPr>
          <a:xfrm>
            <a:off x="5691286" y="8918785"/>
            <a:ext cx="13001428" cy="1270001"/>
            <a:chOff x="0" y="0"/>
            <a:chExt cx="13001426" cy="1270000"/>
          </a:xfrm>
        </p:grpSpPr>
        <p:sp>
          <p:nvSpPr>
            <p:cNvPr id="194" name="Rectangle"/>
            <p:cNvSpPr/>
            <p:nvPr/>
          </p:nvSpPr>
          <p:spPr>
            <a:xfrm>
              <a:off x="0" y="0"/>
              <a:ext cx="13001427" cy="1270000"/>
            </a:xfrm>
            <a:prstGeom prst="rect">
              <a:avLst/>
            </a:prstGeom>
            <a:solidFill>
              <a:srgbClr val="FFFC79"/>
            </a:solidFill>
            <a:ln w="127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114300" dist="177800" dir="2700000">
                <a:srgbClr val="73A4FE">
                  <a:alpha val="74996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195" name="Cu  +  2 Ag+  →   Cu2+  +  2 Ag"/>
            <p:cNvSpPr txBox="1"/>
            <p:nvPr/>
          </p:nvSpPr>
          <p:spPr>
            <a:xfrm>
              <a:off x="842922" y="84760"/>
              <a:ext cx="10822405" cy="11004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/>
            <a:p>
              <a:pPr marL="650874" marR="79373" indent="-571500">
                <a:lnSpc>
                  <a:spcPct val="90000"/>
                </a:lnSpc>
                <a:spcBef>
                  <a:spcPts val="1700"/>
                </a:spcBef>
                <a:buClr>
                  <a:srgbClr val="000000"/>
                </a:buClr>
                <a:buFont typeface="Arial"/>
                <a:defRPr b="1" sz="60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>
                  <a:latin typeface="Arial"/>
                  <a:ea typeface="Arial"/>
                  <a:cs typeface="Arial"/>
                  <a:sym typeface="Arial"/>
                </a:rPr>
                <a:t>Cu  +  2 Ag</a:t>
              </a:r>
              <a:r>
                <a:rPr baseline="31066">
                  <a:latin typeface="Arial"/>
                  <a:ea typeface="Arial"/>
                  <a:cs typeface="Arial"/>
                  <a:sym typeface="Arial"/>
                </a:rPr>
                <a:t>+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b="0">
                  <a:latin typeface="Times Roman"/>
                  <a:ea typeface="Times Roman"/>
                  <a:cs typeface="Times Roman"/>
                  <a:sym typeface="Times Roman"/>
                </a:rPr>
                <a:t>→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   Cu</a:t>
              </a:r>
              <a:r>
                <a:rPr baseline="31066">
                  <a:latin typeface="Arial"/>
                  <a:ea typeface="Arial"/>
                  <a:cs typeface="Arial"/>
                  <a:sym typeface="Arial"/>
                </a:rPr>
                <a:t>2+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  +  2 Ag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91" grpId="1"/>
      <p:bldP build="whole" bldLvl="1" animBg="1" rev="0" advAuto="0" spid="196" grpId="2"/>
      <p:bldP build="whole" bldLvl="1" animBg="1" rev="0" advAuto="0" spid="193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RANSFER REACTIONS"/>
          <p:cNvSpPr txBox="1"/>
          <p:nvPr>
            <p:ph type="title"/>
          </p:nvPr>
        </p:nvSpPr>
        <p:spPr>
          <a:xfrm>
            <a:off x="4876800" y="297180"/>
            <a:ext cx="14333220" cy="228600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TRANSFER REACTIONS</a:t>
            </a:r>
          </a:p>
        </p:txBody>
      </p:sp>
      <p:sp>
        <p:nvSpPr>
          <p:cNvPr id="87" name="Atom / Group transfer…"/>
          <p:cNvSpPr txBox="1"/>
          <p:nvPr>
            <p:ph type="body" idx="1"/>
          </p:nvPr>
        </p:nvSpPr>
        <p:spPr>
          <a:xfrm>
            <a:off x="3573661" y="2583180"/>
            <a:ext cx="17830919" cy="11132820"/>
          </a:xfrm>
          <a:prstGeom prst="rect">
            <a:avLst/>
          </a:prstGeom>
        </p:spPr>
        <p:txBody>
          <a:bodyPr/>
          <a:lstStyle/>
          <a:p>
            <a:pPr marL="650874" indent="-571500">
              <a:spcBef>
                <a:spcPts val="8400"/>
              </a:spcBef>
              <a:buClr>
                <a:srgbClr val="FF2734"/>
              </a:buClr>
              <a:buSzTx/>
              <a:buFont typeface="Arial"/>
              <a:buNone/>
              <a:defRPr sz="7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Atom / Group transfer</a:t>
            </a:r>
          </a:p>
          <a:p>
            <a:pPr marL="650874" indent="-571500">
              <a:spcBef>
                <a:spcPts val="6400"/>
              </a:spcBef>
              <a:buClr>
                <a:srgbClr val="000000"/>
              </a:buClr>
              <a:buSzTx/>
              <a:buFont typeface="Arial"/>
              <a:buNone/>
              <a:defRPr sz="6000"/>
            </a:pPr>
            <a:r>
              <a:rPr>
                <a:latin typeface="Arial"/>
                <a:ea typeface="Arial"/>
                <a:cs typeface="Arial"/>
                <a:sym typeface="Arial"/>
              </a:rPr>
              <a:t>HOAc(aq)  +  H</a:t>
            </a:r>
            <a:r>
              <a:rPr baseline="-14866">
                <a:latin typeface="Arial"/>
                <a:ea typeface="Arial"/>
                <a:cs typeface="Arial"/>
                <a:sym typeface="Arial"/>
              </a:rPr>
              <a:t>2</a:t>
            </a:r>
            <a:r>
              <a:rPr>
                <a:latin typeface="Arial"/>
                <a:ea typeface="Arial"/>
                <a:cs typeface="Arial"/>
                <a:sym typeface="Arial"/>
              </a:rPr>
              <a:t>O(l) → OAc</a:t>
            </a:r>
            <a:r>
              <a:rPr baseline="31066">
                <a:latin typeface="Arial"/>
                <a:ea typeface="Arial"/>
                <a:cs typeface="Arial"/>
                <a:sym typeface="Arial"/>
              </a:rPr>
              <a:t>-1</a:t>
            </a:r>
            <a:r>
              <a:rPr baseline="-933">
                <a:latin typeface="Arial"/>
                <a:ea typeface="Arial"/>
                <a:cs typeface="Arial"/>
                <a:sym typeface="Arial"/>
              </a:rPr>
              <a:t>(aq)</a:t>
            </a:r>
            <a:r>
              <a:rPr>
                <a:latin typeface="Arial"/>
                <a:ea typeface="Arial"/>
                <a:cs typeface="Arial"/>
                <a:sym typeface="Arial"/>
              </a:rPr>
              <a:t>   +   H</a:t>
            </a:r>
            <a:r>
              <a:rPr baseline="-14866">
                <a:latin typeface="Arial"/>
                <a:ea typeface="Arial"/>
                <a:cs typeface="Arial"/>
                <a:sym typeface="Arial"/>
              </a:rPr>
              <a:t>3</a:t>
            </a:r>
            <a:r>
              <a:rPr>
                <a:latin typeface="Arial"/>
                <a:ea typeface="Arial"/>
                <a:cs typeface="Arial"/>
                <a:sym typeface="Arial"/>
              </a:rPr>
              <a:t>O</a:t>
            </a:r>
            <a:r>
              <a:rPr baseline="31066">
                <a:latin typeface="Arial"/>
                <a:ea typeface="Arial"/>
                <a:cs typeface="Arial"/>
                <a:sym typeface="Arial"/>
              </a:rPr>
              <a:t>+</a:t>
            </a:r>
            <a:r>
              <a:rPr baseline="-933">
                <a:latin typeface="Arial"/>
                <a:ea typeface="Arial"/>
                <a:cs typeface="Arial"/>
                <a:sym typeface="Arial"/>
              </a:rPr>
              <a:t>(aq)</a:t>
            </a:r>
          </a:p>
          <a:p>
            <a:pPr marL="650874" indent="-571500">
              <a:spcBef>
                <a:spcPts val="8400"/>
              </a:spcBef>
              <a:buClr>
                <a:srgbClr val="00B800"/>
              </a:buClr>
              <a:buSzTx/>
              <a:buFont typeface="Arial"/>
              <a:buNone/>
              <a:defRPr sz="72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Electron transfer</a:t>
            </a:r>
          </a:p>
          <a:p>
            <a:pPr marL="650874" indent="-571500">
              <a:spcBef>
                <a:spcPts val="6400"/>
              </a:spcBef>
              <a:buClr>
                <a:srgbClr val="000000"/>
              </a:buClr>
              <a:buSzTx/>
              <a:buFont typeface="Arial"/>
              <a:buNone/>
              <a:defRPr sz="6000"/>
            </a:pPr>
            <a:r>
              <a:rPr>
                <a:latin typeface="Arial"/>
                <a:ea typeface="Arial"/>
                <a:cs typeface="Arial"/>
                <a:sym typeface="Arial"/>
              </a:rPr>
              <a:t>Cu(s)  +  2 Ag</a:t>
            </a:r>
            <a:r>
              <a:rPr baseline="31066">
                <a:latin typeface="Arial"/>
                <a:ea typeface="Arial"/>
                <a:cs typeface="Arial"/>
                <a:sym typeface="Arial"/>
              </a:rPr>
              <a:t>+</a:t>
            </a:r>
            <a:r>
              <a:rPr>
                <a:latin typeface="Arial"/>
                <a:ea typeface="Arial"/>
                <a:cs typeface="Arial"/>
                <a:sym typeface="Arial"/>
              </a:rPr>
              <a:t>(aq) → Cu</a:t>
            </a:r>
            <a:r>
              <a:rPr baseline="31066">
                <a:latin typeface="Arial"/>
                <a:ea typeface="Arial"/>
                <a:cs typeface="Arial"/>
                <a:sym typeface="Arial"/>
              </a:rPr>
              <a:t>2+</a:t>
            </a:r>
            <a:r>
              <a:rPr>
                <a:latin typeface="Arial"/>
                <a:ea typeface="Arial"/>
                <a:cs typeface="Arial"/>
                <a:sym typeface="Arial"/>
              </a:rPr>
              <a:t>(aq)  +  2 Ag(s)  </a:t>
            </a:r>
          </a:p>
        </p:txBody>
      </p:sp>
      <p:sp>
        <p:nvSpPr>
          <p:cNvPr id="8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8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eduction of VO2+ with Zn"/>
          <p:cNvSpPr txBox="1"/>
          <p:nvPr>
            <p:ph type="title"/>
          </p:nvPr>
        </p:nvSpPr>
        <p:spPr>
          <a:xfrm>
            <a:off x="5036820" y="0"/>
            <a:ext cx="14333220" cy="3497581"/>
          </a:xfrm>
          <a:prstGeom prst="rect">
            <a:avLst/>
          </a:prstGeom>
        </p:spPr>
        <p:txBody>
          <a:bodyPr/>
          <a:lstStyle/>
          <a:p>
            <a:pPr/>
            <a:r>
              <a:rPr sz="78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Reduction</a:t>
            </a: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 of VO</a:t>
            </a:r>
            <a:r>
              <a:rPr baseline="-155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baseline="31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+</a:t>
            </a: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 with Zn</a:t>
            </a:r>
          </a:p>
        </p:txBody>
      </p:sp>
      <p:sp>
        <p:nvSpPr>
          <p:cNvPr id="19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00" name="Colors of V in solution picture" descr="Colors of V in solution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8663" y="2852420"/>
            <a:ext cx="21509534" cy="973214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27000" dir="2700000">
              <a:srgbClr val="A2A2A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Balancing Equations"/>
          <p:cNvSpPr txBox="1"/>
          <p:nvPr>
            <p:ph type="title"/>
          </p:nvPr>
        </p:nvSpPr>
        <p:spPr>
          <a:xfrm>
            <a:off x="5036820" y="617220"/>
            <a:ext cx="14333220" cy="182880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Balancing Equations</a:t>
            </a:r>
          </a:p>
        </p:txBody>
      </p:sp>
      <p:sp>
        <p:nvSpPr>
          <p:cNvPr id="203" name="Balance the following in acidic solution-…"/>
          <p:cNvSpPr txBox="1"/>
          <p:nvPr>
            <p:ph type="body" idx="1"/>
          </p:nvPr>
        </p:nvSpPr>
        <p:spPr>
          <a:xfrm>
            <a:off x="4259580" y="2446020"/>
            <a:ext cx="16299181" cy="112699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Helvetica"/>
              <a:buNone/>
            </a:pPr>
            <a:r>
              <a:rPr sz="5400"/>
              <a:t>Balance the following in </a:t>
            </a: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acidic</a:t>
            </a:r>
            <a:r>
              <a:rPr sz="5400"/>
              <a:t> solution-</a:t>
            </a:r>
            <a:endParaRPr sz="5400"/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VO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+  Zn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VO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2+ 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+  Zn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2+</a:t>
            </a:r>
          </a:p>
          <a:p>
            <a:pPr marL="650874" indent="-571500">
              <a:buClr>
                <a:srgbClr val="FF7C00"/>
              </a:buClr>
              <a:buSzTx/>
              <a:buFont typeface="Arial"/>
              <a:buNone/>
            </a:pPr>
            <a:r>
              <a:rPr sz="54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Write the half-reactions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Ox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Zn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Zn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2+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Red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VO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VO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2+       </a:t>
            </a: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(V</a:t>
            </a:r>
            <a:r>
              <a:rPr baseline="30962"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5+</a:t>
            </a: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 →  V</a:t>
            </a:r>
            <a:r>
              <a:rPr baseline="30962"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4+</a:t>
            </a: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650874" indent="-571500">
              <a:buClr>
                <a:srgbClr val="FF7C00"/>
              </a:buClr>
              <a:buSzTx/>
              <a:buFont typeface="Arial"/>
              <a:buNone/>
            </a:pPr>
            <a:r>
              <a:rPr sz="54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Balance each half-reaction for mass.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Ox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Zn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Zn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2+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Red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VO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VO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+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O</a:t>
            </a:r>
          </a:p>
        </p:txBody>
      </p:sp>
      <p:sp>
        <p:nvSpPr>
          <p:cNvPr id="20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0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Balancing Equations"/>
          <p:cNvSpPr txBox="1"/>
          <p:nvPr>
            <p:ph type="title"/>
          </p:nvPr>
        </p:nvSpPr>
        <p:spPr>
          <a:xfrm>
            <a:off x="5036820" y="617220"/>
            <a:ext cx="14333220" cy="182880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Balancing Equations</a:t>
            </a:r>
          </a:p>
        </p:txBody>
      </p:sp>
      <p:sp>
        <p:nvSpPr>
          <p:cNvPr id="207" name="Balance the following in acidic solution-…"/>
          <p:cNvSpPr txBox="1"/>
          <p:nvPr>
            <p:ph type="body" idx="1"/>
          </p:nvPr>
        </p:nvSpPr>
        <p:spPr>
          <a:xfrm>
            <a:off x="4259580" y="2446020"/>
            <a:ext cx="16299181" cy="112699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Helvetica"/>
              <a:buNone/>
            </a:pPr>
            <a:r>
              <a:rPr sz="5400"/>
              <a:t>Balance the following in </a:t>
            </a: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acidic</a:t>
            </a:r>
            <a:r>
              <a:rPr sz="5400"/>
              <a:t> solution-</a:t>
            </a:r>
            <a:endParaRPr sz="5400"/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VO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+  Zn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VO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2+ 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+  Zn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2+</a:t>
            </a:r>
          </a:p>
          <a:p>
            <a:pPr marL="650874" indent="-571500">
              <a:buClr>
                <a:srgbClr val="FF7C00"/>
              </a:buClr>
              <a:buSzTx/>
              <a:buFont typeface="Arial"/>
              <a:buNone/>
            </a:pPr>
            <a:r>
              <a:rPr sz="54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Write the half-reactions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Ox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Zn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Zn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2+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Red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VO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VO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2+       </a:t>
            </a: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(V</a:t>
            </a:r>
            <a:r>
              <a:rPr baseline="30962"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5+</a:t>
            </a: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 --&gt;  V</a:t>
            </a:r>
            <a:r>
              <a:rPr baseline="30962"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4+</a:t>
            </a: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650874" indent="-571500">
              <a:buClr>
                <a:srgbClr val="FF7C00"/>
              </a:buClr>
              <a:buSzTx/>
              <a:buFont typeface="Arial"/>
              <a:buNone/>
            </a:pPr>
            <a:r>
              <a:rPr sz="54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Balance each half-reaction for mass.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Ox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Zn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Zn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2+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Red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2 H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+  VO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VO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+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O</a:t>
            </a:r>
          </a:p>
        </p:txBody>
      </p:sp>
      <p:sp>
        <p:nvSpPr>
          <p:cNvPr id="20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09" name="Add H2O on O-deficient side and add H+ on other side for balancing hydrogen"/>
          <p:cNvSpPr txBox="1"/>
          <p:nvPr/>
        </p:nvSpPr>
        <p:spPr>
          <a:xfrm>
            <a:off x="3962400" y="11590019"/>
            <a:ext cx="16779240" cy="210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buClr>
                <a:srgbClr val="FF2734"/>
              </a:buClr>
              <a:buFont typeface="Arial"/>
            </a:pPr>
            <a:r>
              <a:rPr b="1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Add H</a:t>
            </a:r>
            <a:r>
              <a:rPr b="1"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 b="1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 on O-deficient side and add H</a:t>
            </a:r>
            <a:r>
              <a:rPr b="1" baseline="309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+</a:t>
            </a:r>
            <a:r>
              <a:rPr b="1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on other side for balancing hydrogen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roup"/>
          <p:cNvGrpSpPr/>
          <p:nvPr/>
        </p:nvGrpSpPr>
        <p:grpSpPr>
          <a:xfrm>
            <a:off x="5900420" y="10804525"/>
            <a:ext cx="17345807" cy="1564837"/>
            <a:chOff x="0" y="0"/>
            <a:chExt cx="17345806" cy="1564836"/>
          </a:xfrm>
        </p:grpSpPr>
        <p:sp>
          <p:nvSpPr>
            <p:cNvPr id="211" name="Rectangle"/>
            <p:cNvSpPr/>
            <p:nvPr/>
          </p:nvSpPr>
          <p:spPr>
            <a:xfrm>
              <a:off x="0" y="0"/>
              <a:ext cx="16866177" cy="1564837"/>
            </a:xfrm>
            <a:prstGeom prst="rect">
              <a:avLst/>
            </a:prstGeom>
            <a:solidFill>
              <a:srgbClr val="FBFA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114300" dist="177800" dir="2700000">
                <a:srgbClr val="73A4FE">
                  <a:alpha val="74996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212" name="Zn  +  4 H+  +  2 VO2+ →  Zn2+  +  2 VO2+  +  2 H2O"/>
            <p:cNvSpPr txBox="1"/>
            <p:nvPr/>
          </p:nvSpPr>
          <p:spPr>
            <a:xfrm>
              <a:off x="286874" y="242887"/>
              <a:ext cx="17058933" cy="10790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buClr>
                  <a:srgbClr val="000000"/>
                </a:buClr>
                <a:buFont typeface="Arial"/>
              </a:pPr>
              <a:r>
                <a:rPr b="1" sz="5400"/>
                <a:t>Zn  +  4 H</a:t>
              </a:r>
              <a:r>
                <a:rPr b="1" baseline="30962" sz="5400"/>
                <a:t>+</a:t>
              </a:r>
              <a:r>
                <a:rPr b="1" sz="5400"/>
                <a:t>  +  2 VO</a:t>
              </a:r>
              <a:r>
                <a:rPr b="1" baseline="-15851" sz="5400"/>
                <a:t>2</a:t>
              </a:r>
              <a:r>
                <a:rPr b="1" baseline="30962" sz="5400"/>
                <a:t>+</a:t>
              </a:r>
              <a:r>
                <a:rPr b="1" sz="5400"/>
                <a:t> </a:t>
              </a:r>
              <a:r>
                <a:rPr sz="7800">
                  <a:latin typeface="Times Roman"/>
                  <a:ea typeface="Times Roman"/>
                  <a:cs typeface="Times Roman"/>
                  <a:sym typeface="Times Roman"/>
                </a:rPr>
                <a:t>→</a:t>
              </a:r>
              <a:r>
                <a:rPr b="1" sz="5400"/>
                <a:t>  Zn</a:t>
              </a:r>
              <a:r>
                <a:rPr b="1" baseline="30962" sz="5400"/>
                <a:t>2+</a:t>
              </a:r>
              <a:r>
                <a:rPr b="1" sz="5400"/>
                <a:t>  +  2 VO</a:t>
              </a:r>
              <a:r>
                <a:rPr b="1" baseline="30962" sz="5400"/>
                <a:t>2+</a:t>
              </a:r>
              <a:r>
                <a:rPr b="1" sz="5400"/>
                <a:t>  +  2 H</a:t>
              </a:r>
              <a:r>
                <a:rPr b="1" baseline="-15851" sz="5400"/>
                <a:t>2</a:t>
              </a:r>
              <a:r>
                <a:rPr b="1" sz="5400"/>
                <a:t>O</a:t>
              </a:r>
            </a:p>
          </p:txBody>
        </p:sp>
      </p:grpSp>
      <p:sp>
        <p:nvSpPr>
          <p:cNvPr id="214" name="Balancing Equations"/>
          <p:cNvSpPr txBox="1"/>
          <p:nvPr>
            <p:ph type="title"/>
          </p:nvPr>
        </p:nvSpPr>
        <p:spPr>
          <a:xfrm>
            <a:off x="5036820" y="617220"/>
            <a:ext cx="14333220" cy="182880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Balancing Equations</a:t>
            </a:r>
          </a:p>
        </p:txBody>
      </p:sp>
      <p:sp>
        <p:nvSpPr>
          <p:cNvPr id="215" name="Step 3: Balance half-reactions for charge.…"/>
          <p:cNvSpPr txBox="1"/>
          <p:nvPr>
            <p:ph type="body" idx="1"/>
          </p:nvPr>
        </p:nvSpPr>
        <p:spPr>
          <a:xfrm>
            <a:off x="3802380" y="2446020"/>
            <a:ext cx="16756381" cy="112699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FF7C00"/>
              </a:buClr>
              <a:buSzTx/>
              <a:buFont typeface="Arial"/>
              <a:buNone/>
            </a:pPr>
            <a:r>
              <a:rPr sz="54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Balance half-reactions for charge.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Ox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Zn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Zn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+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 2e-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Red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e- 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+  2 H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+  VO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VO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+  H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O</a:t>
            </a:r>
          </a:p>
          <a:p>
            <a:pPr marL="650874" indent="-571500">
              <a:buClr>
                <a:srgbClr val="FF7C00"/>
              </a:buClr>
              <a:buSzTx/>
              <a:buFont typeface="Arial"/>
              <a:buNone/>
            </a:pPr>
            <a:r>
              <a:rPr sz="54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Multiply by an appropriate factor.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Ox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Zn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Zn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+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2e-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Red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e-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+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H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+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VO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	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VO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+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H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O</a:t>
            </a:r>
          </a:p>
          <a:p>
            <a:pPr marL="650874" indent="-571500">
              <a:buClr>
                <a:srgbClr val="FF7C00"/>
              </a:buClr>
              <a:buSzTx/>
              <a:buFont typeface="Arial"/>
              <a:buNone/>
            </a:pPr>
            <a:r>
              <a:rPr sz="54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rPr>
              <a:t>Step 5: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Add half-reactions</a:t>
            </a:r>
          </a:p>
        </p:txBody>
      </p:sp>
      <p:sp>
        <p:nvSpPr>
          <p:cNvPr id="21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17" name="How many electrons flow between the Sn(s) and Ag+(aq)?…"/>
          <p:cNvSpPr txBox="1"/>
          <p:nvPr/>
        </p:nvSpPr>
        <p:spPr>
          <a:xfrm>
            <a:off x="5974080" y="14973300"/>
            <a:ext cx="18196560" cy="1378458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b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How many electrons flow between the Sn(s) and Ag</a:t>
            </a:r>
            <a:r>
              <a:rPr b="0" baseline="31999"/>
              <a:t>+</a:t>
            </a:r>
            <a:r>
              <a:rPr b="0"/>
              <a:t>(aq)?</a:t>
            </a:r>
            <a:endParaRPr b="0"/>
          </a:p>
          <a:p>
            <a:pPr algn="ctr">
              <a:defRPr b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Sn(s) + 2 Ag</a:t>
            </a:r>
            <a:r>
              <a:rPr b="0" baseline="31999"/>
              <a:t>+</a:t>
            </a:r>
            <a:r>
              <a:rPr b="0"/>
              <a:t>(aq)  →  Sn</a:t>
            </a:r>
            <a:r>
              <a:rPr b="0" baseline="31999"/>
              <a:t>2+</a:t>
            </a:r>
            <a:r>
              <a:rPr b="0"/>
              <a:t>(aq)  + 2 Ag(s)</a:t>
            </a:r>
            <a:endParaRPr b="0"/>
          </a:p>
          <a:p>
            <a:pPr algn="ctr">
              <a:defRPr b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 marL="455441" indent="-247161">
              <a:buSzPct val="100000"/>
              <a:buAutoNum type="alphaUcPeriod" startAt="1"/>
              <a:defRPr b="1"/>
            </a:pPr>
            <a:r>
              <a:t> </a:t>
            </a:r>
            <a:r>
              <a:rPr b="0"/>
              <a:t>0</a:t>
            </a:r>
            <a:r>
              <a:t> </a:t>
            </a:r>
          </a:p>
          <a:p>
            <a:pPr marL="455441" indent="-247161">
              <a:buSzPct val="100000"/>
              <a:buAutoNum type="alphaUcPeriod" startAt="1"/>
              <a:defRPr b="1"/>
            </a:pPr>
            <a:r>
              <a:t> </a:t>
            </a:r>
            <a:r>
              <a:rPr b="0" sz="5000"/>
              <a:t>1</a:t>
            </a:r>
            <a:endParaRPr b="0"/>
          </a:p>
          <a:p>
            <a:pPr marL="455441" indent="-247161">
              <a:buSzPct val="100000"/>
              <a:buAutoNum type="alphaUcPeriod" startAt="1"/>
              <a:defRPr b="1"/>
            </a:pPr>
            <a:r>
              <a:rPr b="0"/>
              <a:t> </a:t>
            </a:r>
            <a:r>
              <a:rPr b="0" sz="5000"/>
              <a:t>2</a:t>
            </a:r>
            <a:endParaRPr b="0"/>
          </a:p>
          <a:p>
            <a:pPr marL="455441" indent="-247161">
              <a:buSzPct val="100000"/>
              <a:buAutoNum type="alphaUcPeriod" startAt="1"/>
              <a:defRPr b="1"/>
            </a:pPr>
            <a:r>
              <a:rPr b="0"/>
              <a:t> </a:t>
            </a:r>
            <a:r>
              <a:rPr b="0" sz="5000"/>
              <a:t>3</a:t>
            </a:r>
            <a:endParaRPr b="0"/>
          </a:p>
          <a:p>
            <a:pPr marL="455441" indent="-247161">
              <a:buSzPct val="100000"/>
              <a:buAutoNum type="alphaUcPeriod" startAt="1"/>
              <a:defRPr b="1"/>
            </a:pPr>
            <a:r>
              <a:rPr b="0"/>
              <a:t> </a:t>
            </a:r>
            <a:r>
              <a:rPr b="0" sz="5000"/>
              <a:t>4</a:t>
            </a: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</a:p>
        </p:txBody>
      </p:sp>
      <p:sp>
        <p:nvSpPr>
          <p:cNvPr id="218" name="Enter your response on…"/>
          <p:cNvSpPr txBox="1"/>
          <p:nvPr/>
        </p:nvSpPr>
        <p:spPr>
          <a:xfrm>
            <a:off x="22433279" y="18745200"/>
            <a:ext cx="6958480" cy="157734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b="1"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b="1"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219" name="Answer = C,…"/>
          <p:cNvSpPr txBox="1"/>
          <p:nvPr/>
        </p:nvSpPr>
        <p:spPr>
          <a:xfrm>
            <a:off x="21766890" y="23545800"/>
            <a:ext cx="8297955" cy="490618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b="1"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</a:t>
            </a:r>
            <a:r>
              <a:t>,</a:t>
            </a:r>
          </a:p>
          <a:p>
            <a:pPr algn="ctr">
              <a:defRPr b="1" sz="5400"/>
            </a:pPr>
            <a:r>
              <a:t>2 electrons</a:t>
            </a:r>
            <a:endParaRPr baseline="30962"/>
          </a:p>
          <a:p>
            <a:pPr algn="ctr">
              <a:defRPr i="1" sz="5400"/>
            </a:pPr>
            <a:endParaRPr baseline="30962"/>
          </a:p>
          <a:p>
            <a:pPr algn="ctr">
              <a:defRPr i="1" sz="5400"/>
            </a:pPr>
            <a:r>
              <a:rPr baseline="-1037"/>
              <a:t>Sn(s) → Sn</a:t>
            </a:r>
            <a:r>
              <a:rPr baseline="30962"/>
              <a:t>2+</a:t>
            </a:r>
            <a:r>
              <a:rPr baseline="-1037"/>
              <a:t>(aq) + 2 e</a:t>
            </a:r>
            <a:r>
              <a:rPr baseline="30962"/>
              <a:t>-</a:t>
            </a:r>
            <a:r>
              <a:rPr baseline="-1037"/>
              <a:t>,</a:t>
            </a:r>
            <a:endParaRPr baseline="-1037"/>
          </a:p>
          <a:p>
            <a:pPr algn="ctr">
              <a:defRPr i="1" sz="5400"/>
            </a:pPr>
            <a:r>
              <a:rPr baseline="-1037"/>
              <a:t>2 Ag</a:t>
            </a:r>
            <a:r>
              <a:rPr baseline="30962"/>
              <a:t>+</a:t>
            </a:r>
            <a:r>
              <a:rPr baseline="-1037"/>
              <a:t>(aq) + 2 e</a:t>
            </a:r>
            <a:r>
              <a:rPr baseline="30962"/>
              <a:t>-</a:t>
            </a:r>
            <a:r>
              <a:rPr baseline="-1037"/>
              <a:t> → 2 Ag(s)</a:t>
            </a:r>
            <a:endParaRPr baseline="-1037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path" nodeType="click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17188 -0.936667" origin="layout" pathEditMode="relative">
                                      <p:cBhvr>
                                        <p:cTn id="45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path" nodeType="with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755633 -0.513333" origin="layout" pathEditMode="relative">
                                      <p:cBhvr>
                                        <p:cTn id="48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xit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path" nodeType="after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82504 -1.050000" origin="layout" pathEditMode="relative">
                                      <p:cBhvr>
                                        <p:cTn id="55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3" grpId="2"/>
      <p:bldP build="whole" bldLvl="1" animBg="1" rev="0" advAuto="0" spid="218" grpId="5"/>
      <p:bldP build="p" bldLvl="1" animBg="1" rev="0" advAuto="0" spid="21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Balancing Equations"/>
          <p:cNvSpPr txBox="1"/>
          <p:nvPr>
            <p:ph type="title"/>
          </p:nvPr>
        </p:nvSpPr>
        <p:spPr>
          <a:xfrm>
            <a:off x="5036820" y="617220"/>
            <a:ext cx="14333220" cy="182880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Balancing Equations</a:t>
            </a:r>
          </a:p>
        </p:txBody>
      </p:sp>
      <p:sp>
        <p:nvSpPr>
          <p:cNvPr id="222" name="Balance the following in basic solution-…"/>
          <p:cNvSpPr txBox="1"/>
          <p:nvPr>
            <p:ph type="body" idx="1"/>
          </p:nvPr>
        </p:nvSpPr>
        <p:spPr>
          <a:xfrm>
            <a:off x="4259580" y="2446020"/>
            <a:ext cx="16299181" cy="112699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Helvetica"/>
              <a:buNone/>
            </a:pPr>
            <a:r>
              <a:rPr sz="5400"/>
              <a:t>Balance the following in </a:t>
            </a: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basic</a:t>
            </a:r>
            <a:r>
              <a:rPr sz="5400"/>
              <a:t> solution-</a:t>
            </a:r>
            <a:endParaRPr sz="5400"/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MnO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1-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+  HO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MnO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2- 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+  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</a:p>
          <a:p>
            <a:pPr marL="650874" indent="-571500">
              <a:buClr>
                <a:srgbClr val="FF7C00"/>
              </a:buClr>
              <a:buSzTx/>
              <a:buFont typeface="Arial"/>
              <a:buNone/>
            </a:pPr>
            <a:r>
              <a:rPr sz="54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Write the half-reactions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Ox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HO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     </a:t>
            </a: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(peroxide: O</a:t>
            </a:r>
            <a:r>
              <a:rPr baseline="30962"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-1</a:t>
            </a: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→ O</a:t>
            </a:r>
            <a:r>
              <a:rPr baseline="30962"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Red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MnO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1-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MnO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2-  </a:t>
            </a: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(Mn</a:t>
            </a:r>
            <a:r>
              <a:rPr baseline="30962"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7+</a:t>
            </a: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→ Mn</a:t>
            </a:r>
            <a:r>
              <a:rPr baseline="30962"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6+</a:t>
            </a: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650874" indent="-571500">
              <a:buClr>
                <a:srgbClr val="FF7C00"/>
              </a:buClr>
              <a:buSzTx/>
              <a:buFont typeface="Arial"/>
              <a:buNone/>
            </a:pPr>
            <a:r>
              <a:rPr sz="54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Balance each half-reaction for mass.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Red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MnO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1-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MnO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2-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Ox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HO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+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O</a:t>
            </a:r>
          </a:p>
        </p:txBody>
      </p:sp>
      <p:sp>
        <p:nvSpPr>
          <p:cNvPr id="22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24" name="MnO4-1 = permanganate…"/>
          <p:cNvSpPr txBox="1"/>
          <p:nvPr/>
        </p:nvSpPr>
        <p:spPr>
          <a:xfrm>
            <a:off x="14246666" y="11820556"/>
            <a:ext cx="6539135" cy="1535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i="1"/>
            </a:pPr>
            <a:r>
              <a:t>MnO</a:t>
            </a:r>
            <a:r>
              <a:rPr baseline="-5999"/>
              <a:t>4</a:t>
            </a:r>
            <a:r>
              <a:rPr baseline="31999"/>
              <a:t>-1</a:t>
            </a:r>
            <a:r>
              <a:t> = permanganate</a:t>
            </a:r>
          </a:p>
          <a:p>
            <a:pPr>
              <a:defRPr i="1"/>
            </a:pPr>
            <a:r>
              <a:t>MnO</a:t>
            </a:r>
            <a:r>
              <a:rPr baseline="-5999"/>
              <a:t>4</a:t>
            </a:r>
            <a:r>
              <a:rPr baseline="31999"/>
              <a:t>2-</a:t>
            </a:r>
            <a:r>
              <a:t> = manganate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2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Balancing Equations"/>
          <p:cNvSpPr txBox="1"/>
          <p:nvPr>
            <p:ph type="title"/>
          </p:nvPr>
        </p:nvSpPr>
        <p:spPr>
          <a:xfrm>
            <a:off x="5036820" y="617220"/>
            <a:ext cx="14333220" cy="182880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Balancing Equations</a:t>
            </a:r>
          </a:p>
        </p:txBody>
      </p:sp>
      <p:sp>
        <p:nvSpPr>
          <p:cNvPr id="227" name="Balance the following in basic solution-…"/>
          <p:cNvSpPr txBox="1"/>
          <p:nvPr>
            <p:ph type="body" idx="1"/>
          </p:nvPr>
        </p:nvSpPr>
        <p:spPr>
          <a:xfrm>
            <a:off x="4259580" y="2446020"/>
            <a:ext cx="16299181" cy="112699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Helvetica"/>
              <a:buNone/>
            </a:pPr>
            <a:r>
              <a:rPr sz="5400"/>
              <a:t>Balance the following in </a:t>
            </a: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basic</a:t>
            </a:r>
            <a:r>
              <a:rPr sz="5400"/>
              <a:t> solution-</a:t>
            </a:r>
            <a:endParaRPr sz="5400"/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MnO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1-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+  HO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MnO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2- 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+  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</a:p>
          <a:p>
            <a:pPr marL="650874" indent="-571500">
              <a:buClr>
                <a:srgbClr val="FF7C00"/>
              </a:buClr>
              <a:buSzTx/>
              <a:buFont typeface="Arial"/>
              <a:buNone/>
            </a:pPr>
            <a:r>
              <a:rPr sz="54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b="0" sz="54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Write the half-reactions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Ox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HO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     </a:t>
            </a: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(peroxide: O</a:t>
            </a:r>
            <a:r>
              <a:rPr baseline="30962"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-1</a:t>
            </a: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→ O</a:t>
            </a:r>
            <a:r>
              <a:rPr baseline="30962"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Red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MnO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1-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MnO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2-  </a:t>
            </a: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(Mn</a:t>
            </a:r>
            <a:r>
              <a:rPr baseline="30962"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7+</a:t>
            </a: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→ Mn</a:t>
            </a:r>
            <a:r>
              <a:rPr baseline="30962"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6+</a:t>
            </a: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650874" indent="-571500">
              <a:buClr>
                <a:srgbClr val="FF7C00"/>
              </a:buClr>
              <a:buSzTx/>
              <a:buFont typeface="Arial"/>
              <a:buNone/>
            </a:pPr>
            <a:r>
              <a:rPr sz="54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Balance each half-reaction for mass.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Red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MnO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1-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MnO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2-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Ox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OH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+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HO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+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O</a:t>
            </a:r>
          </a:p>
        </p:txBody>
      </p:sp>
      <p:sp>
        <p:nvSpPr>
          <p:cNvPr id="22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29" name="Add H2O on H-deficient side and add OH- on other side for balancing oxygen"/>
          <p:cNvSpPr txBox="1"/>
          <p:nvPr/>
        </p:nvSpPr>
        <p:spPr>
          <a:xfrm>
            <a:off x="4122420" y="11590019"/>
            <a:ext cx="16642081" cy="199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lnSpc>
                <a:spcPct val="90000"/>
              </a:lnSpc>
              <a:spcBef>
                <a:spcPts val="2200"/>
              </a:spcBef>
              <a:buClr>
                <a:srgbClr val="FF2734"/>
              </a:buClr>
              <a:buFont typeface="Arial"/>
            </a:pPr>
            <a:r>
              <a:rPr b="1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Add H</a:t>
            </a:r>
            <a:r>
              <a:rPr b="1"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 b="1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 on H-deficient side and add OH</a:t>
            </a:r>
            <a:r>
              <a:rPr b="1" baseline="309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</a:t>
            </a:r>
            <a:r>
              <a:rPr b="1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on other side for balancing oxygen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Balancing Equations"/>
          <p:cNvSpPr txBox="1"/>
          <p:nvPr>
            <p:ph type="title"/>
          </p:nvPr>
        </p:nvSpPr>
        <p:spPr>
          <a:xfrm>
            <a:off x="5036820" y="617220"/>
            <a:ext cx="14333220" cy="182880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Balancing Equations</a:t>
            </a:r>
          </a:p>
        </p:txBody>
      </p:sp>
      <p:sp>
        <p:nvSpPr>
          <p:cNvPr id="232" name="Step 3: Balance half-reactions for charge.…"/>
          <p:cNvSpPr txBox="1"/>
          <p:nvPr>
            <p:ph type="body" sz="half" idx="1"/>
          </p:nvPr>
        </p:nvSpPr>
        <p:spPr>
          <a:xfrm>
            <a:off x="3802380" y="2446020"/>
            <a:ext cx="16756381" cy="7379494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FF7C00"/>
              </a:buClr>
              <a:buSzTx/>
              <a:buFont typeface="Arial"/>
              <a:buNone/>
            </a:pPr>
            <a:r>
              <a:rPr sz="54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Balance half-reactions for charge.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Ox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OH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+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HO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+  H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O  +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 2e-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Red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e- 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+  MnO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1-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MnO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2-</a:t>
            </a:r>
          </a:p>
          <a:p>
            <a:pPr marL="650874" indent="-571500">
              <a:buClr>
                <a:srgbClr val="FF7C00"/>
              </a:buClr>
              <a:buSzTx/>
              <a:buFont typeface="Arial"/>
              <a:buNone/>
            </a:pPr>
            <a:r>
              <a:rPr sz="54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Multiply by an appropriate factor.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Ox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OH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+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HO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+  H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O  +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2e-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Red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e-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+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MnO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1-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MnO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2-</a:t>
            </a:r>
          </a:p>
          <a:p>
            <a:pPr marL="650874" indent="-571500">
              <a:buClr>
                <a:srgbClr val="FF7C00"/>
              </a:buClr>
              <a:buSzTx/>
              <a:buFont typeface="Arial"/>
              <a:buNone/>
            </a:pPr>
            <a:r>
              <a:rPr sz="54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rPr>
              <a:t>Step 5: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Add half-reactions</a:t>
            </a:r>
          </a:p>
        </p:txBody>
      </p:sp>
      <p:sp>
        <p:nvSpPr>
          <p:cNvPr id="23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236" name="Group"/>
          <p:cNvGrpSpPr/>
          <p:nvPr/>
        </p:nvGrpSpPr>
        <p:grpSpPr>
          <a:xfrm>
            <a:off x="5354241" y="9789159"/>
            <a:ext cx="14925199" cy="2125981"/>
            <a:chOff x="0" y="0"/>
            <a:chExt cx="14925197" cy="2125979"/>
          </a:xfrm>
        </p:grpSpPr>
        <p:sp>
          <p:nvSpPr>
            <p:cNvPr id="234" name="Rectangle"/>
            <p:cNvSpPr/>
            <p:nvPr/>
          </p:nvSpPr>
          <p:spPr>
            <a:xfrm>
              <a:off x="0" y="0"/>
              <a:ext cx="14639863" cy="2125980"/>
            </a:xfrm>
            <a:prstGeom prst="rect">
              <a:avLst/>
            </a:prstGeom>
            <a:solidFill>
              <a:srgbClr val="FBFA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235" name="OH-  +  HO2-  +  2 MnO41-                  →  O2  +  H2O  +  2 MnO42-"/>
            <p:cNvSpPr txBox="1"/>
            <p:nvPr/>
          </p:nvSpPr>
          <p:spPr>
            <a:xfrm>
              <a:off x="131692" y="0"/>
              <a:ext cx="14793506" cy="18705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1900"/>
                </a:spcBef>
                <a:buClr>
                  <a:srgbClr val="000000"/>
                </a:buClr>
                <a:buFont typeface="Arial"/>
              </a:pPr>
              <a:r>
                <a:rPr b="1" sz="5400"/>
                <a:t>OH</a:t>
              </a:r>
              <a:r>
                <a:rPr b="1" baseline="30962" sz="5400"/>
                <a:t>-</a:t>
              </a:r>
              <a:r>
                <a:rPr b="1" sz="5400">
                  <a:solidFill>
                    <a:srgbClr val="FF2734"/>
                  </a:solidFill>
                  <a:uFill>
                    <a:solidFill>
                      <a:srgbClr val="FF2734"/>
                    </a:solidFill>
                  </a:uFill>
                </a:rPr>
                <a:t>  </a:t>
              </a:r>
              <a:r>
                <a:rPr b="1" sz="5400"/>
                <a:t>+ </a:t>
              </a:r>
              <a:r>
                <a:rPr b="1" sz="5400">
                  <a:solidFill>
                    <a:srgbClr val="FF2734"/>
                  </a:solidFill>
                  <a:uFill>
                    <a:solidFill>
                      <a:srgbClr val="FF2734"/>
                    </a:solidFill>
                  </a:uFill>
                </a:rPr>
                <a:t> </a:t>
              </a:r>
              <a:r>
                <a:rPr b="1" sz="5400"/>
                <a:t>HO</a:t>
              </a:r>
              <a:r>
                <a:rPr b="1" baseline="-15851" sz="5400"/>
                <a:t>2</a:t>
              </a:r>
              <a:r>
                <a:rPr b="1" baseline="30962" sz="5400"/>
                <a:t>-</a:t>
              </a:r>
              <a:r>
                <a:rPr b="1" sz="5400"/>
                <a:t>  +  2 </a:t>
              </a:r>
              <a:r>
                <a:rPr b="1" sz="5400"/>
                <a:t>MnO</a:t>
              </a:r>
              <a:r>
                <a:rPr b="1" baseline="-15851" sz="5400"/>
                <a:t>4</a:t>
              </a:r>
              <a:r>
                <a:rPr b="1" baseline="30962" sz="5400"/>
                <a:t>1-</a:t>
              </a:r>
              <a:r>
                <a:rPr b="1" sz="5400"/>
                <a:t>  			          			</a:t>
              </a:r>
              <a:r>
                <a:rPr sz="7800">
                  <a:latin typeface="Times Roman"/>
                  <a:ea typeface="Times Roman"/>
                  <a:cs typeface="Times Roman"/>
                  <a:sym typeface="Times Roman"/>
                </a:rPr>
                <a:t>→</a:t>
              </a:r>
              <a:r>
                <a:rPr b="1" sz="5400"/>
                <a:t>  </a:t>
              </a:r>
              <a:r>
                <a:rPr b="1" sz="5400"/>
                <a:t>O</a:t>
              </a:r>
              <a:r>
                <a:rPr b="1" baseline="-15851" sz="5400"/>
                <a:t>2</a:t>
              </a:r>
              <a:r>
                <a:rPr b="1" sz="5400"/>
                <a:t>  +  H</a:t>
              </a:r>
              <a:r>
                <a:rPr b="1" baseline="-15851" sz="5400"/>
                <a:t>2</a:t>
              </a:r>
              <a:r>
                <a:rPr b="1" sz="5400"/>
                <a:t>O</a:t>
              </a:r>
              <a:r>
                <a:rPr b="1" sz="5400"/>
                <a:t>  +  2 </a:t>
              </a:r>
              <a:r>
                <a:rPr b="1" sz="5400"/>
                <a:t>MnO</a:t>
              </a:r>
              <a:r>
                <a:rPr b="1" baseline="-15851" sz="5400"/>
                <a:t>4</a:t>
              </a:r>
              <a:r>
                <a:rPr b="1" baseline="30962" sz="5400"/>
                <a:t>2-</a:t>
              </a:r>
            </a:p>
          </p:txBody>
        </p:sp>
      </p:grpSp>
      <p:sp>
        <p:nvSpPr>
          <p:cNvPr id="237" name="Add H2O on H-deficient side and add OH- on other side for balancing oxygen in basic solution"/>
          <p:cNvSpPr txBox="1"/>
          <p:nvPr/>
        </p:nvSpPr>
        <p:spPr>
          <a:xfrm>
            <a:off x="4495800" y="11803379"/>
            <a:ext cx="16642081" cy="199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>
              <a:lnSpc>
                <a:spcPct val="90000"/>
              </a:lnSpc>
              <a:spcBef>
                <a:spcPts val="2200"/>
              </a:spcBef>
              <a:buClr>
                <a:srgbClr val="FF2734"/>
              </a:buClr>
              <a:buFont typeface="Arial"/>
              <a:defRPr i="1" sz="5600"/>
            </a:pPr>
            <a:r>
              <a:rPr>
                <a:uFill>
                  <a:solidFill>
                    <a:srgbClr val="FF2734"/>
                  </a:solidFill>
                </a:uFill>
              </a:rPr>
              <a:t>Add H</a:t>
            </a:r>
            <a:r>
              <a:rPr baseline="-16857">
                <a:uFill>
                  <a:solidFill>
                    <a:srgbClr val="FF2734"/>
                  </a:solidFill>
                </a:uFill>
              </a:rPr>
              <a:t>2</a:t>
            </a:r>
            <a:r>
              <a:rPr>
                <a:uFill>
                  <a:solidFill>
                    <a:srgbClr val="FF2734"/>
                  </a:solidFill>
                </a:uFill>
              </a:rPr>
              <a:t>O on H-deficient side and add OH</a:t>
            </a:r>
            <a:r>
              <a:rPr baseline="30857">
                <a:uFill>
                  <a:solidFill>
                    <a:srgbClr val="FF2734"/>
                  </a:solidFill>
                </a:uFill>
              </a:rPr>
              <a:t>-</a:t>
            </a:r>
            <a:r>
              <a:rPr>
                <a:uFill>
                  <a:solidFill>
                    <a:srgbClr val="FF2734"/>
                  </a:solidFill>
                </a:uFill>
              </a:rPr>
              <a:t> on other side for balancing oxygen </a:t>
            </a:r>
            <a:r>
              <a:rPr b="1">
                <a:uFill>
                  <a:solidFill>
                    <a:srgbClr val="FF2734"/>
                  </a:solidFill>
                </a:uFill>
              </a:rPr>
              <a:t>in basic solution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1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Class="entr" nodeType="after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32" grpId="1"/>
      <p:bldP build="whole" bldLvl="1" animBg="1" rev="0" advAuto="0" spid="236" grpId="2"/>
      <p:bldP build="whole" bldLvl="1" animBg="1" rev="0" advAuto="0" spid="237" grpId="3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Alternate Basic Balancing Method"/>
          <p:cNvSpPr txBox="1"/>
          <p:nvPr>
            <p:ph type="title"/>
          </p:nvPr>
        </p:nvSpPr>
        <p:spPr>
          <a:xfrm>
            <a:off x="3802380" y="617220"/>
            <a:ext cx="17076420" cy="182880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Alternate Basic Balancing Method</a:t>
            </a:r>
          </a:p>
        </p:txBody>
      </p:sp>
      <p:sp>
        <p:nvSpPr>
          <p:cNvPr id="240" name="Balance basic reactions first with acid, then &quot;neutralize&quot; with OH-.  Previous example:…"/>
          <p:cNvSpPr txBox="1"/>
          <p:nvPr>
            <p:ph type="body" idx="1"/>
          </p:nvPr>
        </p:nvSpPr>
        <p:spPr>
          <a:xfrm>
            <a:off x="4259580" y="2446020"/>
            <a:ext cx="16299181" cy="112699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Helvetica"/>
              <a:buNone/>
            </a:pPr>
            <a:r>
              <a:rPr sz="5400"/>
              <a:t>Balance basic reactions first with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acid</a:t>
            </a:r>
            <a:r>
              <a:rPr sz="5400"/>
              <a:t>, then "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neutralize</a:t>
            </a:r>
            <a:r>
              <a:rPr sz="5400"/>
              <a:t>" with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OH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</a:t>
            </a:r>
            <a:r>
              <a:rPr sz="5400"/>
              <a:t>.  </a:t>
            </a:r>
            <a:r>
              <a:rPr i="1" sz="5400"/>
              <a:t>Previous example:</a:t>
            </a:r>
            <a:endParaRPr i="1" sz="5400"/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MnO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1-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+  HO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MnO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2- 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+  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</a:p>
          <a:p>
            <a:pPr marL="650874" indent="-571500">
              <a:buClr>
                <a:srgbClr val="FF7C00"/>
              </a:buClr>
              <a:buSzTx/>
              <a:buFont typeface="Arial"/>
              <a:buNone/>
            </a:pPr>
            <a:r>
              <a:rPr sz="54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Write the half-reactions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Ox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HO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Red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MnO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1-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MnO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2-</a:t>
            </a:r>
          </a:p>
          <a:p>
            <a:pPr marL="650874" indent="-571500">
              <a:buClr>
                <a:srgbClr val="FF7C00"/>
              </a:buClr>
              <a:buSzTx/>
              <a:buFont typeface="Arial"/>
              <a:buNone/>
            </a:pPr>
            <a:r>
              <a:rPr sz="54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Balance each half-reaction for mass - 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use H</a:t>
            </a:r>
            <a:r>
              <a:rPr baseline="30962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 and/or H</a:t>
            </a:r>
            <a:r>
              <a:rPr baseline="-1585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O.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Red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MnO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1-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MnO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2-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Ox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HO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+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sp>
        <p:nvSpPr>
          <p:cNvPr id="24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42" name="Add H+ to H-deficient side and H2O to balance oxygen"/>
          <p:cNvSpPr txBox="1"/>
          <p:nvPr/>
        </p:nvSpPr>
        <p:spPr>
          <a:xfrm>
            <a:off x="4259580" y="12504419"/>
            <a:ext cx="16779240" cy="982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lnSpc>
                <a:spcPct val="90000"/>
              </a:lnSpc>
              <a:spcBef>
                <a:spcPts val="1600"/>
              </a:spcBef>
              <a:buClr>
                <a:srgbClr val="FF2734"/>
              </a:buClr>
              <a:buFont typeface="Arial"/>
            </a:pPr>
            <a:r>
              <a:rPr b="1"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Add H</a:t>
            </a:r>
            <a:r>
              <a:rPr b="1" baseline="30956"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+</a:t>
            </a:r>
            <a:r>
              <a:rPr b="1"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to H-deficient side and H</a:t>
            </a:r>
            <a:r>
              <a:rPr b="1" baseline="-15913"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 b="1"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 to balance oxygen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40" grpId="1"/>
      <p:bldP build="whole" bldLvl="1" animBg="1" rev="0" advAuto="0" spid="242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Alternate Basic Balancing Method"/>
          <p:cNvSpPr txBox="1"/>
          <p:nvPr>
            <p:ph type="title"/>
          </p:nvPr>
        </p:nvSpPr>
        <p:spPr>
          <a:xfrm>
            <a:off x="3345180" y="617220"/>
            <a:ext cx="17213581" cy="182880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Alternate Basic Balancing Method</a:t>
            </a:r>
          </a:p>
        </p:txBody>
      </p:sp>
      <p:sp>
        <p:nvSpPr>
          <p:cNvPr id="245" name="Step 3: Balance half-reactions for charge.…"/>
          <p:cNvSpPr txBox="1"/>
          <p:nvPr>
            <p:ph type="body" idx="1"/>
          </p:nvPr>
        </p:nvSpPr>
        <p:spPr>
          <a:xfrm>
            <a:off x="3802380" y="2446020"/>
            <a:ext cx="16756381" cy="112699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FF7C00"/>
              </a:buClr>
              <a:buSzTx/>
              <a:buFont typeface="Arial"/>
              <a:buNone/>
            </a:pPr>
            <a:r>
              <a:rPr sz="54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Balance half-reactions for charge.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Ox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HO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+  H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+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 2e-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Red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e- 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+  MnO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1-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MnO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2-</a:t>
            </a:r>
          </a:p>
          <a:p>
            <a:pPr marL="650874" indent="-571500">
              <a:buClr>
                <a:srgbClr val="FF7C00"/>
              </a:buClr>
              <a:buSzTx/>
              <a:buFont typeface="Arial"/>
              <a:buNone/>
            </a:pPr>
            <a:r>
              <a:rPr sz="54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Multiply by an appropriate factor.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Ox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HO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+  H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+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2e-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Red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e-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+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MnO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1-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MnO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2-</a:t>
            </a:r>
          </a:p>
          <a:p>
            <a:pPr marL="650874" indent="-571500">
              <a:buClr>
                <a:srgbClr val="FF7C00"/>
              </a:buClr>
              <a:buSzTx/>
              <a:buFont typeface="Arial"/>
              <a:buNone/>
            </a:pPr>
            <a:r>
              <a:rPr sz="54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rPr>
              <a:t>Step 5: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Add half-reactions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HO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+  2 MnO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1-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+  H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+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2 MnO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2-</a:t>
            </a:r>
          </a:p>
        </p:txBody>
      </p:sp>
      <p:sp>
        <p:nvSpPr>
          <p:cNvPr id="24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47" name="This equation is balanced for pH &lt; 7 but not base"/>
          <p:cNvSpPr txBox="1"/>
          <p:nvPr/>
        </p:nvSpPr>
        <p:spPr>
          <a:xfrm>
            <a:off x="3962400" y="12112625"/>
            <a:ext cx="16779240" cy="86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lnSpc>
                <a:spcPct val="90000"/>
              </a:lnSpc>
              <a:spcBef>
                <a:spcPts val="1600"/>
              </a:spcBef>
              <a:buClr>
                <a:srgbClr val="FF2734"/>
              </a:buClr>
              <a:buFont typeface="Arial"/>
              <a:defRPr b="1"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This equation is balanced for pH &lt; 7 but not base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7" grpId="2"/>
      <p:bldP build="p" bldLvl="1" animBg="1" rev="0" advAuto="0" spid="24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Rectangle"/>
          <p:cNvSpPr/>
          <p:nvPr/>
        </p:nvSpPr>
        <p:spPr>
          <a:xfrm>
            <a:off x="7528559" y="6825615"/>
            <a:ext cx="3200401" cy="914401"/>
          </a:xfrm>
          <a:prstGeom prst="rect">
            <a:avLst/>
          </a:prstGeom>
          <a:gradFill>
            <a:gsLst>
              <a:gs pos="0">
                <a:srgbClr val="397563">
                  <a:alpha val="25000"/>
                </a:srgbClr>
              </a:gs>
              <a:gs pos="100000">
                <a:srgbClr val="71DBBA">
                  <a:alpha val="39997"/>
                </a:srgbClr>
              </a:gs>
            </a:gsLst>
            <a:lin ang="16200000"/>
          </a:gra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/>
          </a:p>
        </p:txBody>
      </p:sp>
      <p:sp>
        <p:nvSpPr>
          <p:cNvPr id="250" name="Alternate Basic Balancing Method"/>
          <p:cNvSpPr txBox="1"/>
          <p:nvPr>
            <p:ph type="title"/>
          </p:nvPr>
        </p:nvSpPr>
        <p:spPr>
          <a:xfrm>
            <a:off x="3345180" y="617220"/>
            <a:ext cx="17213581" cy="182880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Alternate Basic Balancing Method</a:t>
            </a:r>
          </a:p>
        </p:txBody>
      </p:sp>
      <p:sp>
        <p:nvSpPr>
          <p:cNvPr id="251" name="Step 6: Neutralize H+ by adding OH-.…"/>
          <p:cNvSpPr txBox="1"/>
          <p:nvPr>
            <p:ph type="body" idx="1"/>
          </p:nvPr>
        </p:nvSpPr>
        <p:spPr>
          <a:xfrm>
            <a:off x="3802380" y="2446020"/>
            <a:ext cx="16756381" cy="11269980"/>
          </a:xfrm>
          <a:prstGeom prst="rect">
            <a:avLst/>
          </a:prstGeom>
        </p:spPr>
        <p:txBody>
          <a:bodyPr/>
          <a:lstStyle/>
          <a:p>
            <a:pPr marL="650874" indent="-303213">
              <a:buSzTx/>
              <a:buNone/>
            </a:pPr>
            <a:r>
              <a:rPr sz="54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rPr>
              <a:t>Step 6: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Neutralize H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by adding OH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. 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endParaRPr b="0" sz="5400">
              <a:latin typeface="ＭＳ Ｐゴシック"/>
              <a:ea typeface="ＭＳ Ｐゴシック"/>
              <a:cs typeface="ＭＳ Ｐゴシック"/>
              <a:sym typeface="ＭＳ Ｐゴシック"/>
            </a:endParaRPr>
          </a:p>
          <a:p>
            <a:pPr lvl="4" marL="650874" indent="1296987">
              <a:buSzTx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H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and OH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make H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O. 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endParaRPr b="0" sz="5400">
              <a:latin typeface="ＭＳ Ｐゴシック"/>
              <a:ea typeface="ＭＳ Ｐゴシック"/>
              <a:cs typeface="ＭＳ Ｐゴシック"/>
              <a:sym typeface="ＭＳ Ｐゴシック"/>
            </a:endParaRPr>
          </a:p>
          <a:p>
            <a:pPr lvl="4" marL="650874" indent="1296987">
              <a:buSzTx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Add OH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i="1" sz="5400">
                <a:latin typeface="Arial"/>
                <a:ea typeface="Arial"/>
                <a:cs typeface="Arial"/>
                <a:sym typeface="Arial"/>
              </a:rPr>
              <a:t>both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sides of equation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pPr>
          </a:p>
          <a:p>
            <a:pPr marL="650874" indent="-5715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</a:pP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HO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+  2 MnO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1-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+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OH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+  H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+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OH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+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2 MnO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2-</a:t>
            </a:r>
          </a:p>
        </p:txBody>
      </p:sp>
      <p:sp>
        <p:nvSpPr>
          <p:cNvPr id="25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255" name="Group"/>
          <p:cNvGrpSpPr/>
          <p:nvPr/>
        </p:nvGrpSpPr>
        <p:grpSpPr>
          <a:xfrm>
            <a:off x="4579619" y="8389619"/>
            <a:ext cx="15544801" cy="2125981"/>
            <a:chOff x="0" y="0"/>
            <a:chExt cx="15544799" cy="2125979"/>
          </a:xfrm>
        </p:grpSpPr>
        <p:sp>
          <p:nvSpPr>
            <p:cNvPr id="253" name="Rectangle"/>
            <p:cNvSpPr/>
            <p:nvPr/>
          </p:nvSpPr>
          <p:spPr>
            <a:xfrm>
              <a:off x="0" y="0"/>
              <a:ext cx="15247620" cy="2125980"/>
            </a:xfrm>
            <a:prstGeom prst="rect">
              <a:avLst/>
            </a:prstGeom>
            <a:solidFill>
              <a:srgbClr val="FBFA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254" name="HO2-  +  2 MnO41-  +  OH-                →  O2  +  H2O  +  2 MnO42-"/>
            <p:cNvSpPr txBox="1"/>
            <p:nvPr/>
          </p:nvSpPr>
          <p:spPr>
            <a:xfrm>
              <a:off x="137159" y="0"/>
              <a:ext cx="15407641" cy="19451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1900"/>
                </a:spcBef>
                <a:buClr>
                  <a:srgbClr val="000000"/>
                </a:buClr>
                <a:buFont typeface="Arial"/>
              </a:pPr>
              <a:r>
                <a:rPr b="1" sz="5400"/>
                <a:t>HO</a:t>
              </a:r>
              <a:r>
                <a:rPr b="1" baseline="-15851" sz="5400"/>
                <a:t>2</a:t>
              </a:r>
              <a:r>
                <a:rPr b="1" baseline="30962" sz="5400"/>
                <a:t>-</a:t>
              </a:r>
              <a:r>
                <a:rPr b="1" sz="5400"/>
                <a:t>  +  2 </a:t>
              </a:r>
              <a:r>
                <a:rPr b="1" sz="5400"/>
                <a:t>MnO</a:t>
              </a:r>
              <a:r>
                <a:rPr b="1" baseline="-15851" sz="5400"/>
                <a:t>4</a:t>
              </a:r>
              <a:r>
                <a:rPr b="1" baseline="30962" sz="5400"/>
                <a:t>1-</a:t>
              </a:r>
              <a:r>
                <a:rPr b="1" sz="5400"/>
                <a:t>  +  OH</a:t>
              </a:r>
              <a:r>
                <a:rPr b="1" baseline="30962" sz="5400"/>
                <a:t>-</a:t>
              </a:r>
              <a:r>
                <a:rPr b="1" sz="5400"/>
                <a:t>			          			</a:t>
              </a:r>
              <a:r>
                <a:rPr sz="7800">
                  <a:latin typeface="Times Roman"/>
                  <a:ea typeface="Times Roman"/>
                  <a:cs typeface="Times Roman"/>
                  <a:sym typeface="Times Roman"/>
                </a:rPr>
                <a:t>→</a:t>
              </a:r>
              <a:r>
                <a:rPr b="1" sz="5400"/>
                <a:t>  </a:t>
              </a:r>
              <a:r>
                <a:rPr b="1" sz="5400"/>
                <a:t>O</a:t>
              </a:r>
              <a:r>
                <a:rPr b="1" baseline="-15851" sz="5400"/>
                <a:t>2</a:t>
              </a:r>
              <a:r>
                <a:rPr b="1" sz="5400"/>
                <a:t>  +  H</a:t>
              </a:r>
              <a:r>
                <a:rPr b="1" baseline="-15851" sz="5400"/>
                <a:t>2</a:t>
              </a:r>
              <a:r>
                <a:rPr b="1" sz="5400"/>
                <a:t>O</a:t>
              </a:r>
              <a:r>
                <a:rPr b="1" sz="5400"/>
                <a:t>  +  2 </a:t>
              </a:r>
              <a:r>
                <a:rPr b="1" sz="5400"/>
                <a:t>MnO</a:t>
              </a:r>
              <a:r>
                <a:rPr b="1" baseline="-15851" sz="5400"/>
                <a:t>4</a:t>
              </a:r>
              <a:r>
                <a:rPr b="1" baseline="30962" sz="5400"/>
                <a:t>2-</a:t>
              </a:r>
            </a:p>
          </p:txBody>
        </p:sp>
      </p:grpSp>
      <p:sp>
        <p:nvSpPr>
          <p:cNvPr id="256" name="Use either method to balance basic redox reactions…"/>
          <p:cNvSpPr txBox="1"/>
          <p:nvPr/>
        </p:nvSpPr>
        <p:spPr>
          <a:xfrm>
            <a:off x="3505200" y="10972800"/>
            <a:ext cx="17556480" cy="199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b="1" i="1" sz="5400"/>
            </a:pPr>
            <a:r>
              <a:t>Use either method to balance basic redox reactions</a:t>
            </a:r>
          </a:p>
          <a:p>
            <a:pPr algn="ctr">
              <a:lnSpc>
                <a:spcPct val="90000"/>
              </a:lnSpc>
              <a:spcBef>
                <a:spcPts val="2000"/>
              </a:spcBef>
              <a:buClr>
                <a:srgbClr val="000000"/>
              </a:buClr>
              <a:buFont typeface="Helvetica"/>
              <a:defRPr i="1" sz="5400">
                <a:latin typeface="+mn-lt"/>
                <a:ea typeface="+mn-ea"/>
                <a:cs typeface="+mn-cs"/>
                <a:sym typeface="Helvetica"/>
              </a:defRPr>
            </a:pPr>
            <a:r>
              <a:t>Also see the </a:t>
            </a:r>
            <a:r>
              <a:rPr u="sng">
                <a:hlinkClick r:id="rId2" invalidUrl="" action="" tgtFrame="" tooltip="" history="1" highlightClick="0" endSnd="0"/>
              </a:rPr>
              <a:t>Redox Reactions Handout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Class="entr" nodeType="after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5" grpId="3"/>
      <p:bldP build="p" bldLvl="1" animBg="1" rev="0" advAuto="0" spid="251" grpId="1"/>
      <p:bldP build="whole" bldLvl="1" animBg="1" rev="0" advAuto="0" spid="256" grpId="4"/>
      <p:bldP build="whole" bldLvl="1" animBg="1" rev="0" advAuto="0" spid="249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RANSFER REACTIONS"/>
          <p:cNvSpPr txBox="1"/>
          <p:nvPr>
            <p:ph type="title"/>
          </p:nvPr>
        </p:nvSpPr>
        <p:spPr>
          <a:xfrm>
            <a:off x="4876800" y="297180"/>
            <a:ext cx="14333220" cy="228600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TRANSFER REACTIONS</a:t>
            </a:r>
          </a:p>
        </p:txBody>
      </p:sp>
      <p:sp>
        <p:nvSpPr>
          <p:cNvPr id="91" name="Electron Transfer Reactions:…"/>
          <p:cNvSpPr txBox="1"/>
          <p:nvPr>
            <p:ph type="body" idx="1"/>
          </p:nvPr>
        </p:nvSpPr>
        <p:spPr>
          <a:xfrm>
            <a:off x="3922454" y="2583180"/>
            <a:ext cx="16539092" cy="11132820"/>
          </a:xfrm>
          <a:prstGeom prst="rect">
            <a:avLst/>
          </a:prstGeom>
        </p:spPr>
        <p:txBody>
          <a:bodyPr/>
          <a:lstStyle/>
          <a:p>
            <a:pPr marL="650874" indent="-571500">
              <a:spcBef>
                <a:spcPts val="8400"/>
              </a:spcBef>
              <a:buClr>
                <a:srgbClr val="00B800"/>
              </a:buClr>
              <a:buSzTx/>
              <a:buFont typeface="Arial"/>
              <a:buNone/>
              <a:defRPr sz="72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Electron Transfer Reactions:</a:t>
            </a:r>
          </a:p>
          <a:p>
            <a:pPr marL="650874" indent="-571500" algn="ctr">
              <a:spcBef>
                <a:spcPts val="6400"/>
              </a:spcBef>
              <a:buClr>
                <a:srgbClr val="FF2734"/>
              </a:buClr>
              <a:buSzTx/>
              <a:buFont typeface="Arial"/>
              <a:buNone/>
              <a:defRPr sz="6000">
                <a:solidFill>
                  <a:srgbClr val="011993"/>
                </a:solidFill>
              </a:defRPr>
            </a:pPr>
            <a:r>
              <a:rPr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Cu(s)  +  2 Ag</a:t>
            </a:r>
            <a:r>
              <a:rPr baseline="31066"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(aq) → Cu</a:t>
            </a:r>
            <a:r>
              <a:rPr baseline="31066"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2+</a:t>
            </a:r>
            <a:r>
              <a:rPr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(aq)  +  2 Ag(s)</a:t>
            </a:r>
          </a:p>
          <a:p>
            <a:pPr marL="650874" indent="-571500" algn="ctr">
              <a:spcBef>
                <a:spcPts val="6400"/>
              </a:spcBef>
              <a:buClr>
                <a:srgbClr val="000000"/>
              </a:buClr>
              <a:buSzTx/>
              <a:buFont typeface="Arial"/>
              <a:buNone/>
              <a:defRPr sz="6000"/>
            </a:pPr>
            <a:r>
              <a:rPr>
                <a:latin typeface="Arial"/>
                <a:ea typeface="Arial"/>
                <a:cs typeface="Arial"/>
                <a:sym typeface="Arial"/>
              </a:rPr>
              <a:t>Cu(s)  →  Cu</a:t>
            </a:r>
            <a:r>
              <a:rPr baseline="31066">
                <a:latin typeface="Arial"/>
                <a:ea typeface="Arial"/>
                <a:cs typeface="Arial"/>
                <a:sym typeface="Arial"/>
              </a:rPr>
              <a:t>2+</a:t>
            </a:r>
            <a:r>
              <a:rPr>
                <a:latin typeface="Arial"/>
                <a:ea typeface="Arial"/>
                <a:cs typeface="Arial"/>
                <a:sym typeface="Arial"/>
              </a:rPr>
              <a:t>(aq)  +  2 e</a:t>
            </a:r>
            <a:r>
              <a:rPr baseline="31066">
                <a:latin typeface="Arial"/>
                <a:ea typeface="Arial"/>
                <a:cs typeface="Arial"/>
                <a:sym typeface="Arial"/>
              </a:rPr>
              <a:t>-</a:t>
            </a:r>
          </a:p>
          <a:p>
            <a:pPr marL="650874" indent="-571500" algn="ctr">
              <a:spcBef>
                <a:spcPts val="6400"/>
              </a:spcBef>
              <a:buClr>
                <a:srgbClr val="000000"/>
              </a:buClr>
              <a:buSzTx/>
              <a:buFont typeface="Arial"/>
              <a:buNone/>
              <a:defRPr i="1" sz="6000">
                <a:latin typeface="Arial"/>
                <a:ea typeface="Arial"/>
                <a:cs typeface="Arial"/>
                <a:sym typeface="Arial"/>
              </a:defRPr>
            </a:pPr>
            <a:r>
              <a:t>and</a:t>
            </a:r>
          </a:p>
          <a:p>
            <a:pPr marL="650874" indent="-571500" algn="ctr">
              <a:spcBef>
                <a:spcPts val="6400"/>
              </a:spcBef>
              <a:buClr>
                <a:srgbClr val="000000"/>
              </a:buClr>
              <a:buSzTx/>
              <a:buFont typeface="Arial"/>
              <a:buNone/>
              <a:defRPr sz="6000"/>
            </a:pPr>
            <a:r>
              <a:rPr>
                <a:latin typeface="Arial"/>
                <a:ea typeface="Arial"/>
                <a:cs typeface="Arial"/>
                <a:sym typeface="Arial"/>
              </a:rPr>
              <a:t>2 Ag</a:t>
            </a:r>
            <a:r>
              <a:rPr baseline="31066">
                <a:latin typeface="Arial"/>
                <a:ea typeface="Arial"/>
                <a:cs typeface="Arial"/>
                <a:sym typeface="Arial"/>
              </a:rPr>
              <a:t>+</a:t>
            </a:r>
            <a:r>
              <a:rPr>
                <a:latin typeface="Arial"/>
                <a:ea typeface="Arial"/>
                <a:cs typeface="Arial"/>
                <a:sym typeface="Arial"/>
              </a:rPr>
              <a:t>(aq) +  2 e</a:t>
            </a:r>
            <a:r>
              <a:rPr baseline="31066">
                <a:latin typeface="Arial"/>
                <a:ea typeface="Arial"/>
                <a:cs typeface="Arial"/>
                <a:sym typeface="Arial"/>
              </a:rPr>
              <a:t>-</a:t>
            </a:r>
            <a:r>
              <a:rPr>
                <a:latin typeface="Arial"/>
                <a:ea typeface="Arial"/>
                <a:cs typeface="Arial"/>
                <a:sym typeface="Arial"/>
              </a:rPr>
              <a:t>  →  2 Ag(s)</a:t>
            </a:r>
          </a:p>
        </p:txBody>
      </p:sp>
      <p:sp>
        <p:nvSpPr>
          <p:cNvPr id="9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91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thinking man picture (silly)" descr="thinking man picture (silly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80619" y="4051300"/>
            <a:ext cx="10917073" cy="9025194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Tips on Balancing Equations"/>
          <p:cNvSpPr txBox="1"/>
          <p:nvPr>
            <p:ph type="title"/>
          </p:nvPr>
        </p:nvSpPr>
        <p:spPr>
          <a:xfrm>
            <a:off x="5036820" y="297180"/>
            <a:ext cx="14333220" cy="153162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Tips on Balancing Equations</a:t>
            </a:r>
          </a:p>
        </p:txBody>
      </p:sp>
      <p:sp>
        <p:nvSpPr>
          <p:cNvPr id="260" name="Determine the pH of the reaction.…"/>
          <p:cNvSpPr txBox="1"/>
          <p:nvPr>
            <p:ph type="body" sz="half" idx="1"/>
          </p:nvPr>
        </p:nvSpPr>
        <p:spPr>
          <a:xfrm>
            <a:off x="3375660" y="1828800"/>
            <a:ext cx="10515601" cy="11887201"/>
          </a:xfrm>
          <a:prstGeom prst="rect">
            <a:avLst/>
          </a:prstGeom>
        </p:spPr>
        <p:txBody>
          <a:bodyPr/>
          <a:lstStyle/>
          <a:p>
            <a:pPr marL="633167" indent="-593480">
              <a:buClr>
                <a:srgbClr val="000000"/>
              </a:buClr>
              <a:buFont typeface="Arial"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Determine the pH of the reaction.</a:t>
            </a:r>
          </a:p>
          <a:p>
            <a:pPr marL="633167" indent="-593480">
              <a:buClr>
                <a:srgbClr val="000000"/>
              </a:buClr>
              <a:buFont typeface="Arial"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Never add O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, O atoms, or O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2-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to balance oxygen.</a:t>
            </a:r>
          </a:p>
          <a:p>
            <a:pPr marL="633167" indent="-593480">
              <a:buClr>
                <a:srgbClr val="000000"/>
              </a:buClr>
              <a:buFont typeface="Arial"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Never add H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or H atoms to balance hydrogen.</a:t>
            </a:r>
          </a:p>
          <a:p>
            <a:pPr marL="554037" indent="-514350">
              <a:buClr>
                <a:srgbClr val="000000"/>
              </a:buClr>
              <a:buFont typeface="Arial"/>
              <a:defRPr sz="5400">
                <a:latin typeface="Arial"/>
                <a:ea typeface="Arial"/>
                <a:cs typeface="Arial"/>
                <a:sym typeface="Arial"/>
              </a:defRPr>
            </a:pPr>
            <a:r>
              <a:t>Be sure to write the correct charges on all the ions.</a:t>
            </a:r>
          </a:p>
          <a:p>
            <a:pPr marL="554037" indent="-514350">
              <a:buClr>
                <a:srgbClr val="000000"/>
              </a:buClr>
              <a:buFont typeface="Arial"/>
              <a:defRPr sz="5400">
                <a:latin typeface="Arial"/>
                <a:ea typeface="Arial"/>
                <a:cs typeface="Arial"/>
                <a:sym typeface="Arial"/>
              </a:defRPr>
            </a:pPr>
            <a:r>
              <a:t>Check your work at the end to make sure mass and charge are balanced.</a:t>
            </a:r>
          </a:p>
          <a:p>
            <a:pPr marL="554037" indent="-514350">
              <a:buClr>
                <a:srgbClr val="000000"/>
              </a:buClr>
              <a:buFont typeface="Helvetica"/>
              <a:defRPr b="0" i="1" sz="5400"/>
            </a:pPr>
            <a:r>
              <a:t>See:  </a:t>
            </a:r>
            <a:r>
              <a:rPr u="sng">
                <a:hlinkClick r:id="rId3" invalidUrl="" action="" tgtFrame="" tooltip="" history="1" highlightClick="0" endSnd="0"/>
              </a:rPr>
              <a:t>Redox Reactions Handout</a:t>
            </a:r>
          </a:p>
        </p:txBody>
      </p:sp>
      <p:sp>
        <p:nvSpPr>
          <p:cNvPr id="26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roup"/>
          <p:cNvGrpSpPr/>
          <p:nvPr/>
        </p:nvGrpSpPr>
        <p:grpSpPr>
          <a:xfrm>
            <a:off x="3208020" y="2903220"/>
            <a:ext cx="12433301" cy="6769101"/>
            <a:chOff x="0" y="0"/>
            <a:chExt cx="12433300" cy="6769100"/>
          </a:xfrm>
        </p:grpSpPr>
        <p:sp>
          <p:nvSpPr>
            <p:cNvPr id="263" name="Rectangle"/>
            <p:cNvSpPr/>
            <p:nvPr/>
          </p:nvSpPr>
          <p:spPr>
            <a:xfrm>
              <a:off x="0" y="0"/>
              <a:ext cx="12433300" cy="6769100"/>
            </a:xfrm>
            <a:prstGeom prst="rect">
              <a:avLst/>
            </a:prstGeom>
            <a:solidFill>
              <a:srgbClr val="B1CEF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914400">
                <a:defRPr sz="20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pic>
          <p:nvPicPr>
            <p:cNvPr id="264" name="image.jpg" descr="image.jp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19250" t="1785" r="19250" b="53572"/>
            <a:stretch>
              <a:fillRect/>
            </a:stretch>
          </p:blipFill>
          <p:spPr>
            <a:xfrm>
              <a:off x="0" y="0"/>
              <a:ext cx="12433300" cy="6769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6" name="CHEMICAL CHANGE --&gt; ELECTRIC CURRENT"/>
          <p:cNvSpPr txBox="1"/>
          <p:nvPr>
            <p:ph type="title"/>
          </p:nvPr>
        </p:nvSpPr>
        <p:spPr>
          <a:xfrm>
            <a:off x="5036820" y="0"/>
            <a:ext cx="14333220" cy="3497581"/>
          </a:xfrm>
          <a:prstGeom prst="rect">
            <a:avLst/>
          </a:prstGeom>
        </p:spPr>
        <p:txBody>
          <a:bodyPr/>
          <a:lstStyle/>
          <a:p>
            <a: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CHEMICAL CHANGE --&gt;</a:t>
            </a:r>
            <a:b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t>ELECTRIC CURRENT</a:t>
            </a:r>
          </a:p>
        </p:txBody>
      </p:sp>
      <p:grpSp>
        <p:nvGrpSpPr>
          <p:cNvPr id="269" name="Group"/>
          <p:cNvGrpSpPr/>
          <p:nvPr/>
        </p:nvGrpSpPr>
        <p:grpSpPr>
          <a:xfrm>
            <a:off x="14775180" y="4114800"/>
            <a:ext cx="6242051" cy="4791075"/>
            <a:chOff x="0" y="0"/>
            <a:chExt cx="6242050" cy="4791075"/>
          </a:xfrm>
        </p:grpSpPr>
        <p:sp>
          <p:nvSpPr>
            <p:cNvPr id="267" name="Rounded Rectangle"/>
            <p:cNvSpPr/>
            <p:nvPr/>
          </p:nvSpPr>
          <p:spPr>
            <a:xfrm>
              <a:off x="0" y="0"/>
              <a:ext cx="6242051" cy="4791075"/>
            </a:xfrm>
            <a:prstGeom prst="roundRect">
              <a:avLst>
                <a:gd name="adj" fmla="val 11246"/>
              </a:avLst>
            </a:prstGeom>
            <a:solidFill>
              <a:srgbClr val="FDFDC5"/>
            </a:solidFill>
            <a:ln w="12700" cap="flat">
              <a:noFill/>
              <a:round/>
            </a:ln>
            <a:effectLst>
              <a:outerShdw sx="100000" sy="100000" kx="0" ky="0" algn="b" rotWithShape="0" blurRad="114300" dist="177800" dir="2700000">
                <a:srgbClr val="A2A2A2">
                  <a:alpha val="74996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268" name="With time, Cu plates out onto Zn metal strip, and Zn strip &quot;disappears.&quot;"/>
            <p:cNvSpPr txBox="1"/>
            <p:nvPr/>
          </p:nvSpPr>
          <p:spPr>
            <a:xfrm>
              <a:off x="182245" y="365865"/>
              <a:ext cx="5897881" cy="4051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8580" tIns="68580" rIns="68580" bIns="68580" numCol="1" anchor="ctr">
              <a:spAutoFit/>
            </a:bodyPr>
            <a:lstStyle>
              <a:lvl1pPr marL="99692" marR="99692" algn="ctr">
                <a:spcBef>
                  <a:spcPts val="3200"/>
                </a:spcBef>
                <a:buClr>
                  <a:srgbClr val="000000"/>
                </a:buClr>
                <a:buFont typeface="Arial"/>
                <a:defRPr b="1" sz="5400"/>
              </a:lvl1pPr>
            </a:lstStyle>
            <a:p>
              <a:pPr/>
              <a:r>
                <a:t>With time, Cu plates out onto Zn metal strip, and Zn strip "disappears."  </a:t>
              </a:r>
            </a:p>
          </p:txBody>
        </p:sp>
      </p:grpSp>
      <p:sp>
        <p:nvSpPr>
          <p:cNvPr id="270" name="Zn is oxidized and is the reducing agent  Zn(s) → Zn2+(aq)  +  2e-…"/>
          <p:cNvSpPr txBox="1"/>
          <p:nvPr>
            <p:ph type="body" sz="quarter" idx="1"/>
          </p:nvPr>
        </p:nvSpPr>
        <p:spPr>
          <a:xfrm>
            <a:off x="4422775" y="9664700"/>
            <a:ext cx="15690851" cy="4051301"/>
          </a:xfrm>
          <a:prstGeom prst="rect">
            <a:avLst/>
          </a:prstGeom>
        </p:spPr>
        <p:txBody>
          <a:bodyPr/>
          <a:lstStyle/>
          <a:p>
            <a:pPr marL="79373" indent="0" algn="ctr">
              <a:lnSpc>
                <a:spcPct val="100000"/>
              </a:lnSpc>
              <a:spcBef>
                <a:spcPts val="0"/>
              </a:spcBef>
              <a:buClr>
                <a:srgbClr val="00B800"/>
              </a:buClr>
              <a:buSzTx/>
              <a:buFont typeface="Arial"/>
              <a:buNone/>
            </a:pP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rial"/>
                <a:ea typeface="Arial"/>
                <a:cs typeface="Arial"/>
                <a:sym typeface="Arial"/>
              </a:rPr>
              <a:t> Zn is oxidized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and is the reducing agent </a:t>
            </a:r>
            <a:b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 sz="5400">
                <a:latin typeface="Arial"/>
                <a:ea typeface="Arial"/>
                <a:cs typeface="Arial"/>
                <a:sym typeface="Arial"/>
              </a:rPr>
              <a:t>Zn(s)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Zn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(aq)  +  2e-</a:t>
            </a:r>
          </a:p>
          <a:p>
            <a:pPr marL="79373" indent="0" algn="ctr">
              <a:lnSpc>
                <a:spcPct val="100000"/>
              </a:lnSpc>
              <a:spcBef>
                <a:spcPts val="0"/>
              </a:spcBef>
              <a:buClr>
                <a:srgbClr val="FF2734"/>
              </a:buClr>
              <a:buSzTx/>
              <a:buFont typeface="Arial"/>
              <a:buNone/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Cu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2+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is reduced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and is the oxidizing agent</a:t>
            </a:r>
            <a:b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 sz="5400">
                <a:latin typeface="Arial"/>
                <a:ea typeface="Arial"/>
                <a:cs typeface="Arial"/>
                <a:sym typeface="Arial"/>
              </a:rPr>
              <a:t>Cu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(aq)  +  2e-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Cu(s)</a:t>
            </a:r>
          </a:p>
        </p:txBody>
      </p:sp>
      <p:sp>
        <p:nvSpPr>
          <p:cNvPr id="27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72" name="Which species is the reducing agent in the following reaction:…"/>
          <p:cNvSpPr txBox="1"/>
          <p:nvPr/>
        </p:nvSpPr>
        <p:spPr>
          <a:xfrm>
            <a:off x="6111240" y="14333219"/>
            <a:ext cx="18196560" cy="145415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b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Which species is the reducing agent in the following reaction:</a:t>
            </a:r>
            <a:endParaRPr b="0"/>
          </a:p>
          <a:p>
            <a:pPr algn="ctr">
              <a:defRPr b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Ni(s) + 2 Ag</a:t>
            </a:r>
            <a:r>
              <a:rPr b="0" baseline="31999"/>
              <a:t>+</a:t>
            </a:r>
            <a:r>
              <a:rPr b="0"/>
              <a:t>(aq)  →  Ni</a:t>
            </a:r>
            <a:r>
              <a:rPr b="0" baseline="31999"/>
              <a:t>2+</a:t>
            </a:r>
            <a:r>
              <a:rPr b="0"/>
              <a:t>(aq)  + 2 Ag(s)</a:t>
            </a:r>
            <a:endParaRPr b="0"/>
          </a:p>
          <a:p>
            <a:pPr algn="ctr">
              <a:defRPr b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endParaRPr b="0"/>
          </a:p>
          <a:p>
            <a:pPr algn="ctr">
              <a:defRPr b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 marL="455441" indent="-247161">
              <a:buSzPct val="100000"/>
              <a:buAutoNum type="alphaUcPeriod" startAt="1"/>
              <a:defRPr b="1"/>
            </a:pPr>
            <a:r>
              <a:t> </a:t>
            </a:r>
            <a:r>
              <a:rPr b="0" sz="5000"/>
              <a:t>Ni(s)</a:t>
            </a:r>
            <a:endParaRPr b="0"/>
          </a:p>
          <a:p>
            <a:pPr marL="455441" indent="-247161">
              <a:buSzPct val="100000"/>
              <a:buAutoNum type="alphaUcPeriod" startAt="1"/>
              <a:defRPr b="1"/>
            </a:pPr>
            <a:r>
              <a:rPr b="0"/>
              <a:t> </a:t>
            </a:r>
            <a:r>
              <a:rPr b="0" sz="5000"/>
              <a:t>Ag</a:t>
            </a:r>
            <a:r>
              <a:rPr b="0" baseline="31999" sz="5000"/>
              <a:t>+</a:t>
            </a:r>
            <a:r>
              <a:rPr b="0" sz="5000"/>
              <a:t>(aq)</a:t>
            </a:r>
            <a:endParaRPr b="0"/>
          </a:p>
          <a:p>
            <a:pPr marL="455441" indent="-247161">
              <a:buSzPct val="100000"/>
              <a:buAutoNum type="alphaUcPeriod" startAt="1"/>
              <a:defRPr b="1"/>
            </a:pPr>
            <a:r>
              <a:rPr b="0"/>
              <a:t> </a:t>
            </a:r>
            <a:r>
              <a:rPr b="0" sz="5000"/>
              <a:t>Ni</a:t>
            </a:r>
            <a:r>
              <a:rPr b="0" baseline="31999" sz="5000"/>
              <a:t>2+</a:t>
            </a:r>
            <a:r>
              <a:rPr b="0" sz="5000"/>
              <a:t>(aq)</a:t>
            </a:r>
            <a:endParaRPr b="0"/>
          </a:p>
          <a:p>
            <a:pPr marL="455441" indent="-247161">
              <a:buSzPct val="100000"/>
              <a:buAutoNum type="alphaUcPeriod" startAt="1"/>
              <a:defRPr b="1"/>
            </a:pPr>
            <a:r>
              <a:rPr b="0"/>
              <a:t> </a:t>
            </a:r>
            <a:r>
              <a:rPr b="0" sz="5000"/>
              <a:t>Ag(s)</a:t>
            </a:r>
            <a:endParaRPr b="0"/>
          </a:p>
          <a:p>
            <a:pPr marL="455441" indent="-247161">
              <a:buSzPct val="100000"/>
              <a:buAutoNum type="alphaUcPeriod" startAt="1"/>
              <a:defRPr b="1"/>
            </a:pPr>
            <a:r>
              <a:rPr b="0"/>
              <a:t> </a:t>
            </a:r>
            <a:r>
              <a:rPr b="0" sz="5000"/>
              <a:t>not a redox reaction</a:t>
            </a: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</a:p>
        </p:txBody>
      </p:sp>
      <p:sp>
        <p:nvSpPr>
          <p:cNvPr id="273" name="Enter your response on…"/>
          <p:cNvSpPr txBox="1"/>
          <p:nvPr/>
        </p:nvSpPr>
        <p:spPr>
          <a:xfrm>
            <a:off x="22570439" y="1945385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b="1"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b="1"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274" name="Answer = A,…"/>
          <p:cNvSpPr txBox="1"/>
          <p:nvPr/>
        </p:nvSpPr>
        <p:spPr>
          <a:xfrm>
            <a:off x="21907063" y="24254459"/>
            <a:ext cx="8291928" cy="5700693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b="1"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</a:t>
            </a:r>
            <a:r>
              <a:t>,</a:t>
            </a:r>
          </a:p>
          <a:p>
            <a:pPr algn="ctr">
              <a:defRPr b="1" sz="5400"/>
            </a:pPr>
            <a:r>
              <a:t>Ni(s)</a:t>
            </a:r>
            <a:endParaRPr baseline="30962"/>
          </a:p>
          <a:p>
            <a:pPr algn="ctr">
              <a:defRPr i="1" sz="5400"/>
            </a:pPr>
            <a:endParaRPr baseline="30962"/>
          </a:p>
          <a:p>
            <a:pPr algn="ctr">
              <a:defRPr i="1" sz="5400"/>
            </a:pPr>
            <a:r>
              <a:rPr baseline="-1037"/>
              <a:t>Ni(s) → Ni</a:t>
            </a:r>
            <a:r>
              <a:rPr baseline="30962"/>
              <a:t>2+</a:t>
            </a:r>
            <a:r>
              <a:rPr baseline="-1037"/>
              <a:t>(aq) + 2 e</a:t>
            </a:r>
            <a:r>
              <a:rPr baseline="30962"/>
              <a:t>-</a:t>
            </a:r>
            <a:r>
              <a:rPr baseline="-1037"/>
              <a:t>,</a:t>
            </a:r>
            <a:endParaRPr baseline="-1037"/>
          </a:p>
          <a:p>
            <a:pPr algn="ctr">
              <a:defRPr i="1" sz="5400"/>
            </a:pPr>
            <a:r>
              <a:rPr baseline="-1037"/>
              <a:t>Ni(s) losing electrons,</a:t>
            </a:r>
            <a:endParaRPr baseline="-1037"/>
          </a:p>
          <a:p>
            <a:pPr algn="ctr">
              <a:defRPr i="1" sz="5400"/>
            </a:pPr>
            <a:r>
              <a:rPr baseline="-1037"/>
              <a:t>oxidized,</a:t>
            </a:r>
            <a:endParaRPr baseline="-1037"/>
          </a:p>
          <a:p>
            <a:pPr algn="ctr">
              <a:defRPr i="1" sz="5400"/>
            </a:pPr>
            <a:r>
              <a:rPr baseline="-1037"/>
              <a:t>Ni(s) is the reducing agent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20000 -0.848333" origin="layout" pathEditMode="relative">
                                      <p:cBhvr>
                                        <p:cTn id="21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path" nodeType="with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771571 -0.555000" origin="layout" pathEditMode="relative">
                                      <p:cBhvr>
                                        <p:cTn id="24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path" nodeType="after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77816 -1.191667" origin="layout" pathEditMode="relative">
                                      <p:cBhvr>
                                        <p:cTn id="31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70" grpId="1"/>
      <p:bldP build="whole" bldLvl="1" animBg="1" rev="0" advAuto="0" spid="273" grpId="4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HEMICAL CHANGE --&gt; ELECTRIC CURRENT"/>
          <p:cNvSpPr txBox="1"/>
          <p:nvPr>
            <p:ph type="title"/>
          </p:nvPr>
        </p:nvSpPr>
        <p:spPr>
          <a:xfrm>
            <a:off x="5036820" y="0"/>
            <a:ext cx="14333220" cy="3497581"/>
          </a:xfrm>
          <a:prstGeom prst="rect">
            <a:avLst/>
          </a:prstGeom>
        </p:spPr>
        <p:txBody>
          <a:bodyPr/>
          <a:lstStyle/>
          <a:p>
            <a: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CHEMICAL CHANGE --&gt;</a:t>
            </a:r>
            <a:b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t>ELECTRIC CURRENT</a:t>
            </a:r>
          </a:p>
        </p:txBody>
      </p:sp>
      <p:sp>
        <p:nvSpPr>
          <p:cNvPr id="277" name="Oxidation: Zn(s)  →  Zn2+(aq)  +  2e-…"/>
          <p:cNvSpPr txBox="1"/>
          <p:nvPr>
            <p:ph type="body" sz="half" idx="1"/>
          </p:nvPr>
        </p:nvSpPr>
        <p:spPr>
          <a:xfrm>
            <a:off x="5032375" y="8810625"/>
            <a:ext cx="14319251" cy="4905376"/>
          </a:xfrm>
          <a:prstGeom prst="rect">
            <a:avLst/>
          </a:prstGeom>
        </p:spPr>
        <p:txBody>
          <a:bodyPr/>
          <a:lstStyle/>
          <a:p>
            <a:pPr marL="79373" indent="0">
              <a:lnSpc>
                <a:spcPct val="100000"/>
              </a:lnSpc>
              <a:spcBef>
                <a:spcPts val="0"/>
              </a:spcBef>
              <a:buClr>
                <a:srgbClr val="00B800"/>
              </a:buClr>
              <a:buSzTx/>
              <a:buFont typeface="Arial"/>
              <a:buNone/>
            </a:pP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rial"/>
                <a:ea typeface="Arial"/>
                <a:cs typeface="Arial"/>
                <a:sym typeface="Arial"/>
              </a:rPr>
              <a:t>Oxidation: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Zn(s)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Zn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(aq)  +  2e-</a:t>
            </a:r>
          </a:p>
          <a:p>
            <a:pPr marL="79373" indent="0">
              <a:lnSpc>
                <a:spcPct val="100000"/>
              </a:lnSpc>
              <a:spcBef>
                <a:spcPts val="0"/>
              </a:spcBef>
              <a:buClr>
                <a:srgbClr val="FF2734"/>
              </a:buClr>
              <a:buSzTx/>
              <a:buFont typeface="Arial"/>
              <a:buNone/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Reduction: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Cu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(aq)  +  2e-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Cu(s)</a:t>
            </a:r>
          </a:p>
          <a:p>
            <a:pPr marL="79373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--------------------------------------------------------</a:t>
            </a:r>
          </a:p>
          <a:p>
            <a:pPr marL="79373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Cu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(aq)  +  Zn(s)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Zn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(aq)  +  Cu(s)</a:t>
            </a:r>
          </a:p>
        </p:txBody>
      </p:sp>
      <p:sp>
        <p:nvSpPr>
          <p:cNvPr id="27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79" name="Cu ions and Zn picture" descr="Cu ions and Zn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11040" y="2811780"/>
            <a:ext cx="5989320" cy="55549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2" name="Group"/>
          <p:cNvGrpSpPr/>
          <p:nvPr/>
        </p:nvGrpSpPr>
        <p:grpSpPr>
          <a:xfrm>
            <a:off x="8394700" y="4638463"/>
            <a:ext cx="10984866" cy="3322745"/>
            <a:chOff x="0" y="-4022"/>
            <a:chExt cx="10984864" cy="3322744"/>
          </a:xfrm>
        </p:grpSpPr>
        <p:sp>
          <p:nvSpPr>
            <p:cNvPr id="280" name="Electrons are transferred from Zn to Cu2+, but there is no useful electric current."/>
            <p:cNvSpPr/>
            <p:nvPr/>
          </p:nvSpPr>
          <p:spPr>
            <a:xfrm>
              <a:off x="2549524" y="-4023"/>
              <a:ext cx="8435341" cy="3322746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114300" dist="177800" dir="2700000">
                <a:srgbClr val="A2A2A2">
                  <a:alpha val="74996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/>
            <a:p>
              <a:pPr marL="79373" marR="79373">
                <a:spcBef>
                  <a:spcPts val="3200"/>
                </a:spcBef>
                <a:buClr>
                  <a:srgbClr val="000000"/>
                </a:buClr>
                <a:buFont typeface="Arial"/>
              </a:pPr>
              <a:r>
                <a:rPr b="1" sz="5400"/>
                <a:t>Electrons are transferred from Zn to Cu</a:t>
              </a:r>
              <a:r>
                <a:rPr b="1" baseline="30962" sz="5400"/>
                <a:t>2+</a:t>
              </a:r>
              <a:r>
                <a:rPr b="1" sz="5400"/>
                <a:t>, but there is no useful electric current.</a:t>
              </a:r>
            </a:p>
          </p:txBody>
        </p:sp>
        <p:sp>
          <p:nvSpPr>
            <p:cNvPr id="281" name="Arrow"/>
            <p:cNvSpPr/>
            <p:nvPr/>
          </p:nvSpPr>
          <p:spPr>
            <a:xfrm flipH="1">
              <a:off x="0" y="1313815"/>
              <a:ext cx="2560320" cy="731521"/>
            </a:xfrm>
            <a:prstGeom prst="rightArrow">
              <a:avLst>
                <a:gd name="adj1" fmla="val 50000"/>
                <a:gd name="adj2" fmla="val 154729"/>
              </a:avLst>
            </a:prstGeom>
            <a:solidFill>
              <a:srgbClr val="FF2734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2" grpId="2"/>
      <p:bldP build="whole" bldLvl="1" animBg="1" rev="0" advAuto="0" spid="277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roup"/>
          <p:cNvGrpSpPr/>
          <p:nvPr/>
        </p:nvGrpSpPr>
        <p:grpSpPr>
          <a:xfrm>
            <a:off x="12489180" y="3817620"/>
            <a:ext cx="11547546" cy="8474997"/>
            <a:chOff x="0" y="0"/>
            <a:chExt cx="11547544" cy="8474996"/>
          </a:xfrm>
        </p:grpSpPr>
        <p:sp>
          <p:nvSpPr>
            <p:cNvPr id="284" name="Rectangle"/>
            <p:cNvSpPr/>
            <p:nvPr/>
          </p:nvSpPr>
          <p:spPr>
            <a:xfrm>
              <a:off x="0" y="0"/>
              <a:ext cx="11547545" cy="8474997"/>
            </a:xfrm>
            <a:prstGeom prst="rect">
              <a:avLst/>
            </a:prstGeom>
            <a:solidFill>
              <a:srgbClr val="B1CEF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914400">
                <a:defRPr sz="20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pic>
          <p:nvPicPr>
            <p:cNvPr id="285" name="image.jpg" descr="image.jp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2040" r="0" b="0"/>
            <a:stretch>
              <a:fillRect/>
            </a:stretch>
          </p:blipFill>
          <p:spPr>
            <a:xfrm>
              <a:off x="0" y="0"/>
              <a:ext cx="11547545" cy="84749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7" name="CHEMICAL CHANGE --&gt; ELECTRIC CURRENT"/>
          <p:cNvSpPr txBox="1"/>
          <p:nvPr>
            <p:ph type="title"/>
          </p:nvPr>
        </p:nvSpPr>
        <p:spPr>
          <a:xfrm>
            <a:off x="5036820" y="501650"/>
            <a:ext cx="14333220" cy="2501901"/>
          </a:xfrm>
          <a:prstGeom prst="rect">
            <a:avLst/>
          </a:prstGeom>
        </p:spPr>
        <p:txBody>
          <a:bodyPr/>
          <a:lstStyle/>
          <a:p>
            <a: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CHEMICAL CHANGE --&gt;</a:t>
            </a:r>
            <a:b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t>ELECTRIC CURRENT</a:t>
            </a:r>
          </a:p>
        </p:txBody>
      </p:sp>
      <p:sp>
        <p:nvSpPr>
          <p:cNvPr id="288" name="To obtain a useful current, we separate the oxidizing and reducing agents so that electron transfer occurs through an external wire.…"/>
          <p:cNvSpPr txBox="1"/>
          <p:nvPr>
            <p:ph type="body" sz="half" idx="1"/>
          </p:nvPr>
        </p:nvSpPr>
        <p:spPr>
          <a:xfrm>
            <a:off x="1651873" y="3003550"/>
            <a:ext cx="10576323" cy="9654780"/>
          </a:xfrm>
          <a:prstGeom prst="rect">
            <a:avLst/>
          </a:prstGeom>
        </p:spPr>
        <p:txBody>
          <a:bodyPr/>
          <a:lstStyle/>
          <a:p>
            <a:pPr marL="79373" indent="0">
              <a:lnSpc>
                <a:spcPct val="100000"/>
              </a:lnSpc>
              <a:spcBef>
                <a:spcPts val="4700"/>
              </a:spcBef>
              <a:buClr>
                <a:srgbClr val="000000"/>
              </a:buClr>
              <a:buSzTx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pPr>
            <a:r>
              <a:t>To obtain a useful current, we separate the oxidizing and reducing agents so that electron transfer occurs through an external wire.  </a:t>
            </a:r>
          </a:p>
          <a:p>
            <a:pPr marL="79373" indent="0">
              <a:lnSpc>
                <a:spcPct val="100000"/>
              </a:lnSpc>
              <a:spcBef>
                <a:spcPts val="4700"/>
              </a:spcBef>
              <a:buClr>
                <a:srgbClr val="000000"/>
              </a:buClr>
              <a:buSzTx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pPr>
            <a:r>
              <a:t>This is accomplished in a </a:t>
            </a:r>
            <a:r>
              <a:rPr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GALVANIC</a:t>
            </a:r>
            <a:r>
              <a:t> or </a:t>
            </a:r>
            <a:r>
              <a:rPr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VOLTAIC</a:t>
            </a:r>
            <a:r>
              <a:t> cell.</a:t>
            </a:r>
          </a:p>
          <a:p>
            <a:pPr marL="79373" indent="0">
              <a:lnSpc>
                <a:spcPct val="100000"/>
              </a:lnSpc>
              <a:spcBef>
                <a:spcPts val="4700"/>
              </a:spcBef>
              <a:buClr>
                <a:srgbClr val="000000"/>
              </a:buClr>
              <a:buSzTx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pPr>
            <a:r>
              <a:t>A group of such cells is called a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battery</a:t>
            </a:r>
            <a:r>
              <a:t>.</a:t>
            </a:r>
          </a:p>
        </p:txBody>
      </p:sp>
      <p:sp>
        <p:nvSpPr>
          <p:cNvPr id="28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88" grpId="1"/>
      <p:bldP build="whole" bldLvl="1" animBg="1" rev="0" advAuto="0" spid="286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roup"/>
          <p:cNvGrpSpPr/>
          <p:nvPr/>
        </p:nvGrpSpPr>
        <p:grpSpPr>
          <a:xfrm>
            <a:off x="7780020" y="457200"/>
            <a:ext cx="8846821" cy="6492876"/>
            <a:chOff x="0" y="0"/>
            <a:chExt cx="8846819" cy="6492875"/>
          </a:xfrm>
        </p:grpSpPr>
        <p:sp>
          <p:nvSpPr>
            <p:cNvPr id="291" name="Rectangle"/>
            <p:cNvSpPr/>
            <p:nvPr/>
          </p:nvSpPr>
          <p:spPr>
            <a:xfrm>
              <a:off x="0" y="0"/>
              <a:ext cx="8846820" cy="6492876"/>
            </a:xfrm>
            <a:prstGeom prst="rect">
              <a:avLst/>
            </a:prstGeom>
            <a:solidFill>
              <a:srgbClr val="B1CEF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914400">
                <a:defRPr sz="20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pic>
          <p:nvPicPr>
            <p:cNvPr id="292" name="image.jpg" descr="image.jp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0" t="2040" r="0" b="0"/>
            <a:stretch>
              <a:fillRect/>
            </a:stretch>
          </p:blipFill>
          <p:spPr>
            <a:xfrm>
              <a:off x="0" y="0"/>
              <a:ext cx="8846820" cy="6492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4" name="Salt Bridge"/>
          <p:cNvSpPr txBox="1"/>
          <p:nvPr>
            <p:ph type="title"/>
          </p:nvPr>
        </p:nvSpPr>
        <p:spPr>
          <a:xfrm>
            <a:off x="14478000" y="12344400"/>
            <a:ext cx="6697980" cy="137160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Salt Bridge</a:t>
            </a:r>
          </a:p>
        </p:txBody>
      </p:sp>
      <p:sp>
        <p:nvSpPr>
          <p:cNvPr id="295" name="Electrons travel through external wire.…"/>
          <p:cNvSpPr txBox="1"/>
          <p:nvPr>
            <p:ph type="body" sz="quarter" idx="1"/>
          </p:nvPr>
        </p:nvSpPr>
        <p:spPr>
          <a:xfrm>
            <a:off x="4422775" y="8686800"/>
            <a:ext cx="16151227" cy="3594100"/>
          </a:xfrm>
          <a:prstGeom prst="rect">
            <a:avLst/>
          </a:prstGeom>
          <a:solidFill>
            <a:srgbClr val="FFFFFF"/>
          </a:solidFill>
          <a:effectLst>
            <a:outerShdw sx="100000" sy="100000" kx="0" ky="0" algn="b" rotWithShape="0" blurRad="114300" dist="177800" dir="2700000">
              <a:srgbClr val="A2A2A2"/>
            </a:outerShdw>
          </a:effectLst>
        </p:spPr>
        <p:txBody>
          <a:bodyPr/>
          <a:lstStyle/>
          <a:p>
            <a:pPr marL="79373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pPr>
            <a:r>
              <a:t>Electrons travel through external wire.</a:t>
            </a:r>
          </a:p>
          <a:p>
            <a:pPr marL="79373" indent="0" algn="ctr">
              <a:lnSpc>
                <a:spcPct val="100000"/>
              </a:lnSpc>
              <a:spcBef>
                <a:spcPts val="0"/>
              </a:spcBef>
              <a:buClr>
                <a:srgbClr val="FF2734"/>
              </a:buClr>
              <a:buSzTx/>
              <a:buFont typeface="Arial"/>
              <a:buNone/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Salt bridge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allows anions and cations to move between electrode compartments, maintaining electrical neutrality.</a:t>
            </a:r>
          </a:p>
        </p:txBody>
      </p:sp>
      <p:sp>
        <p:nvSpPr>
          <p:cNvPr id="29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97" name="Zn → Zn2+ + 2e-"/>
          <p:cNvSpPr txBox="1"/>
          <p:nvPr/>
        </p:nvSpPr>
        <p:spPr>
          <a:xfrm>
            <a:off x="15552419" y="914400"/>
            <a:ext cx="4800636" cy="868681"/>
          </a:xfrm>
          <a:prstGeom prst="rect">
            <a:avLst/>
          </a:prstGeom>
          <a:solidFill>
            <a:srgbClr val="FDFDC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000000"/>
              </a:buClr>
              <a:buFont typeface="Arial"/>
            </a:pPr>
            <a:r>
              <a:rPr b="1"/>
              <a:t>Zn → Zn</a:t>
            </a:r>
            <a:r>
              <a:rPr b="1" baseline="30956"/>
              <a:t>2+</a:t>
            </a:r>
            <a:r>
              <a:rPr b="1"/>
              <a:t> + 2e-</a:t>
            </a:r>
          </a:p>
        </p:txBody>
      </p:sp>
      <p:sp>
        <p:nvSpPr>
          <p:cNvPr id="298" name="Cu2+ + 2e- → Cu"/>
          <p:cNvSpPr txBox="1"/>
          <p:nvPr/>
        </p:nvSpPr>
        <p:spPr>
          <a:xfrm>
            <a:off x="3802380" y="754380"/>
            <a:ext cx="4932973" cy="868681"/>
          </a:xfrm>
          <a:prstGeom prst="rect">
            <a:avLst/>
          </a:prstGeom>
          <a:solidFill>
            <a:srgbClr val="FDFDC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000000"/>
              </a:buClr>
              <a:buFont typeface="Arial"/>
            </a:pPr>
            <a:r>
              <a:rPr b="1"/>
              <a:t>Cu</a:t>
            </a:r>
            <a:r>
              <a:rPr b="1" baseline="30956"/>
              <a:t>2+</a:t>
            </a:r>
            <a:r>
              <a:rPr b="1"/>
              <a:t> + 2e- → Cu</a:t>
            </a:r>
          </a:p>
        </p:txBody>
      </p:sp>
      <p:sp>
        <p:nvSpPr>
          <p:cNvPr id="299" name="Oxidation…"/>
          <p:cNvSpPr txBox="1"/>
          <p:nvPr/>
        </p:nvSpPr>
        <p:spPr>
          <a:xfrm>
            <a:off x="16723604" y="3817620"/>
            <a:ext cx="3449470" cy="2522645"/>
          </a:xfrm>
          <a:prstGeom prst="rect">
            <a:avLst/>
          </a:prstGeom>
          <a:solidFill>
            <a:srgbClr val="FDFDC5"/>
          </a:solidFill>
          <a:ln w="12700">
            <a:miter lim="400000"/>
          </a:ln>
          <a:effectLst>
            <a:outerShdw sx="100000" sy="100000" kx="0" ky="0" algn="b" rotWithShape="0" blurRad="114300" dist="127000" dir="2700000">
              <a:srgbClr val="A2A2A2">
                <a:alpha val="7499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buClr>
                <a:srgbClr val="000000"/>
              </a:buClr>
              <a:buFont typeface="Arial"/>
              <a:defRPr b="1" sz="5400"/>
            </a:pPr>
            <a:r>
              <a:t>Oxidation</a:t>
            </a:r>
          </a:p>
          <a:p>
            <a:pPr algn="ctr">
              <a:buClr>
                <a:srgbClr val="F02300"/>
              </a:buClr>
              <a:buFont typeface="Arial"/>
              <a:defRPr b="1" sz="5400">
                <a:solidFill>
                  <a:srgbClr val="F02300"/>
                </a:solidFill>
                <a:uFill>
                  <a:solidFill>
                    <a:srgbClr val="F02300"/>
                  </a:solidFill>
                </a:uFill>
              </a:defRPr>
            </a:pPr>
            <a:r>
              <a:t>Anode</a:t>
            </a:r>
          </a:p>
          <a:p>
            <a:pPr algn="ctr">
              <a:buClr>
                <a:srgbClr val="000000"/>
              </a:buClr>
              <a:buFont typeface="Arial"/>
              <a:defRPr b="1" i="1" sz="5400"/>
            </a:pPr>
            <a:r>
              <a:t>Negative</a:t>
            </a:r>
          </a:p>
        </p:txBody>
      </p:sp>
      <p:sp>
        <p:nvSpPr>
          <p:cNvPr id="300" name="Reduction…"/>
          <p:cNvSpPr txBox="1"/>
          <p:nvPr/>
        </p:nvSpPr>
        <p:spPr>
          <a:xfrm>
            <a:off x="4500001" y="3863340"/>
            <a:ext cx="3639673" cy="2522645"/>
          </a:xfrm>
          <a:prstGeom prst="rect">
            <a:avLst/>
          </a:prstGeom>
          <a:solidFill>
            <a:srgbClr val="FDFDC5"/>
          </a:solidFill>
          <a:ln w="12700">
            <a:miter lim="400000"/>
          </a:ln>
          <a:effectLst>
            <a:outerShdw sx="100000" sy="100000" kx="0" ky="0" algn="b" rotWithShape="0" blurRad="114300" dist="127000" dir="2700000">
              <a:srgbClr val="A2A2A2">
                <a:alpha val="7499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buClr>
                <a:srgbClr val="000000"/>
              </a:buClr>
              <a:buFont typeface="Arial"/>
              <a:defRPr b="1" sz="5400"/>
            </a:pPr>
            <a:r>
              <a:t>Reduction</a:t>
            </a:r>
          </a:p>
          <a:p>
            <a:pPr algn="ctr">
              <a:buClr>
                <a:srgbClr val="F02300"/>
              </a:buClr>
              <a:buFont typeface="Arial"/>
              <a:defRPr b="1" sz="5400">
                <a:solidFill>
                  <a:srgbClr val="F02300"/>
                </a:solidFill>
                <a:uFill>
                  <a:solidFill>
                    <a:srgbClr val="F02300"/>
                  </a:solidFill>
                </a:uFill>
              </a:defRPr>
            </a:pPr>
            <a:r>
              <a:t>Cathode</a:t>
            </a:r>
          </a:p>
          <a:p>
            <a:pPr algn="ctr">
              <a:buClr>
                <a:srgbClr val="000000"/>
              </a:buClr>
              <a:buFont typeface="Arial"/>
              <a:defRPr b="1" i="1" sz="5400"/>
            </a:pPr>
            <a:r>
              <a:t>Positive</a:t>
            </a:r>
          </a:p>
        </p:txBody>
      </p:sp>
      <p:sp>
        <p:nvSpPr>
          <p:cNvPr id="301" name="Anions--&gt;…"/>
          <p:cNvSpPr txBox="1"/>
          <p:nvPr/>
        </p:nvSpPr>
        <p:spPr>
          <a:xfrm>
            <a:off x="10660380" y="7018019"/>
            <a:ext cx="3209484" cy="157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FF2734"/>
              </a:buClr>
              <a:buFont typeface="Arial"/>
              <a:defRPr b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Anions--&gt;</a:t>
            </a:r>
          </a:p>
          <a:p>
            <a:pPr>
              <a:buClr>
                <a:srgbClr val="FF2734"/>
              </a:buClr>
              <a:buFont typeface="Arial"/>
              <a:defRPr b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&lt;--Cations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Class="entr" nodeType="withEffect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Class="entr" nodeType="afterEffect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5" grpId="6"/>
      <p:bldP build="whole" bldLvl="1" animBg="1" rev="0" advAuto="0" spid="297" grpId="1"/>
      <p:bldP build="whole" bldLvl="1" animBg="1" rev="0" advAuto="0" spid="298" grpId="3"/>
      <p:bldP build="whole" bldLvl="1" animBg="1" rev="0" advAuto="0" spid="300" grpId="4"/>
      <p:bldP build="p" bldLvl="5" animBg="1" rev="0" advAuto="0" spid="301" grpId="5"/>
      <p:bldP build="whole" bldLvl="1" animBg="1" rev="0" advAuto="0" spid="299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A Red Cat and An Ox"/>
          <p:cNvSpPr txBox="1"/>
          <p:nvPr>
            <p:ph type="title"/>
          </p:nvPr>
        </p:nvSpPr>
        <p:spPr>
          <a:xfrm>
            <a:off x="6902980" y="-730525"/>
            <a:ext cx="17373601" cy="2743201"/>
          </a:xfrm>
          <a:prstGeom prst="rect">
            <a:avLst/>
          </a:prstGeom>
        </p:spPr>
        <p:txBody>
          <a:bodyPr/>
          <a:lstStyle>
            <a:lvl1pPr>
              <a:defRPr i="1" sz="9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 Red Cat and An Ox</a:t>
            </a:r>
          </a:p>
        </p:txBody>
      </p:sp>
      <p:sp>
        <p:nvSpPr>
          <p:cNvPr id="30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05" name="red cat picture" descr="red cat pictur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3114" y="2882901"/>
            <a:ext cx="7912372" cy="10898583"/>
          </a:xfrm>
          <a:prstGeom prst="rect">
            <a:avLst/>
          </a:prstGeom>
          <a:ln w="12700"/>
        </p:spPr>
      </p:pic>
      <p:pic>
        <p:nvPicPr>
          <p:cNvPr id="306" name="ox picture" descr="ox picture"/>
          <p:cNvPicPr>
            <a:picLocks noChangeAspect="1"/>
          </p:cNvPicPr>
          <p:nvPr/>
        </p:nvPicPr>
        <p:blipFill>
          <a:blip r:embed="rId3">
            <a:extLst/>
          </a:blip>
          <a:srcRect l="24710" t="18557" r="8367" b="10561"/>
          <a:stretch>
            <a:fillRect/>
          </a:stretch>
        </p:blipFill>
        <p:spPr>
          <a:xfrm>
            <a:off x="15397445" y="1428987"/>
            <a:ext cx="9069873" cy="6382228"/>
          </a:xfrm>
          <a:prstGeom prst="rect">
            <a:avLst/>
          </a:prstGeom>
          <a:ln w="12700"/>
        </p:spPr>
      </p:pic>
      <p:sp>
        <p:nvSpPr>
          <p:cNvPr id="307" name="Red Cat = REDuction…"/>
          <p:cNvSpPr txBox="1"/>
          <p:nvPr/>
        </p:nvSpPr>
        <p:spPr>
          <a:xfrm>
            <a:off x="257226" y="252518"/>
            <a:ext cx="7118117" cy="2522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algn="ctr">
              <a:defRPr sz="5400"/>
            </a:pPr>
            <a:r>
              <a:rPr b="1">
                <a:solidFill>
                  <a:srgbClr val="FF2600"/>
                </a:solidFill>
              </a:rPr>
              <a:t>Red Cat</a:t>
            </a:r>
            <a:r>
              <a:t> = </a:t>
            </a:r>
            <a:r>
              <a:rPr>
                <a:solidFill>
                  <a:srgbClr val="FF2600"/>
                </a:solidFill>
              </a:rPr>
              <a:t>REDuction</a:t>
            </a:r>
            <a:r>
              <a:t> </a:t>
            </a:r>
          </a:p>
          <a:p>
            <a:pPr algn="ctr">
              <a:defRPr sz="5400"/>
            </a:pPr>
            <a:r>
              <a:rPr i="1"/>
              <a:t>at the</a:t>
            </a:r>
            <a:r>
              <a:t> </a:t>
            </a:r>
            <a:r>
              <a:rPr>
                <a:solidFill>
                  <a:srgbClr val="FF2600"/>
                </a:solidFill>
              </a:rPr>
              <a:t>CAThode</a:t>
            </a:r>
          </a:p>
          <a:p>
            <a:pPr algn="ctr">
              <a:defRPr sz="5400"/>
            </a:pPr>
            <a:r>
              <a:rPr b="1"/>
              <a:t>Cu</a:t>
            </a:r>
            <a:r>
              <a:rPr b="1" baseline="31111"/>
              <a:t>2+</a:t>
            </a:r>
            <a:r>
              <a:rPr b="1"/>
              <a:t> + 2e- → Cu</a:t>
            </a:r>
          </a:p>
        </p:txBody>
      </p:sp>
      <p:sp>
        <p:nvSpPr>
          <p:cNvPr id="308" name="An Ox = OXidation…"/>
          <p:cNvSpPr txBox="1"/>
          <p:nvPr/>
        </p:nvSpPr>
        <p:spPr>
          <a:xfrm>
            <a:off x="18091857" y="7989357"/>
            <a:ext cx="6089752" cy="2522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algn="ctr">
              <a:defRPr sz="5400"/>
            </a:pPr>
            <a:r>
              <a:rPr b="1">
                <a:solidFill>
                  <a:srgbClr val="945200"/>
                </a:solidFill>
              </a:rPr>
              <a:t>An Ox</a:t>
            </a:r>
            <a:r>
              <a:t> = </a:t>
            </a:r>
            <a:r>
              <a:rPr>
                <a:solidFill>
                  <a:srgbClr val="945200"/>
                </a:solidFill>
              </a:rPr>
              <a:t>OXidation</a:t>
            </a:r>
            <a:endParaRPr>
              <a:solidFill>
                <a:srgbClr val="945200"/>
              </a:solidFill>
            </a:endParaRPr>
          </a:p>
          <a:p>
            <a:pPr algn="ctr">
              <a:defRPr sz="5400"/>
            </a:pPr>
            <a:r>
              <a:rPr i="1"/>
              <a:t>at the</a:t>
            </a:r>
            <a:r>
              <a:t> </a:t>
            </a:r>
            <a:r>
              <a:rPr>
                <a:solidFill>
                  <a:srgbClr val="945200"/>
                </a:solidFill>
              </a:rPr>
              <a:t>ANode</a:t>
            </a:r>
            <a:endParaRPr>
              <a:solidFill>
                <a:srgbClr val="945200"/>
              </a:solidFill>
            </a:endParaRPr>
          </a:p>
          <a:p>
            <a:pPr algn="ctr">
              <a:buClr>
                <a:srgbClr val="000000"/>
              </a:buClr>
              <a:buFont typeface="Arial"/>
              <a:defRPr sz="5400"/>
            </a:pPr>
            <a:r>
              <a:rPr b="1"/>
              <a:t>Zn → Zn</a:t>
            </a:r>
            <a:r>
              <a:rPr b="1" baseline="31111"/>
              <a:t>2+</a:t>
            </a:r>
            <a:r>
              <a:rPr b="1"/>
              <a:t> + 2e-</a:t>
            </a:r>
          </a:p>
        </p:txBody>
      </p:sp>
      <p:sp>
        <p:nvSpPr>
          <p:cNvPr id="309" name="also remember:…"/>
          <p:cNvSpPr txBox="1"/>
          <p:nvPr/>
        </p:nvSpPr>
        <p:spPr>
          <a:xfrm>
            <a:off x="11332376" y="11158446"/>
            <a:ext cx="8514808" cy="2371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algn="ctr">
              <a:defRPr i="1" sz="5000"/>
            </a:pPr>
            <a:r>
              <a:t>also remember:</a:t>
            </a:r>
          </a:p>
          <a:p>
            <a:pPr algn="ctr">
              <a:defRPr sz="5000"/>
            </a:pPr>
            <a:r>
              <a:rPr b="1">
                <a:solidFill>
                  <a:srgbClr val="011993"/>
                </a:solidFill>
              </a:rPr>
              <a:t>oxidation</a:t>
            </a:r>
            <a:r>
              <a:t> = </a:t>
            </a:r>
            <a:r>
              <a:rPr b="1">
                <a:solidFill>
                  <a:srgbClr val="011993"/>
                </a:solidFill>
              </a:rPr>
              <a:t>reducing agent</a:t>
            </a:r>
            <a:endParaRPr b="1">
              <a:solidFill>
                <a:srgbClr val="011993"/>
              </a:solidFill>
            </a:endParaRPr>
          </a:p>
          <a:p>
            <a:pPr algn="ctr">
              <a:defRPr sz="5000"/>
            </a:pPr>
            <a:r>
              <a:rPr b="1">
                <a:solidFill>
                  <a:srgbClr val="011993"/>
                </a:solidFill>
              </a:rPr>
              <a:t>reduction</a:t>
            </a:r>
            <a:r>
              <a:t> = </a:t>
            </a:r>
            <a:r>
              <a:rPr b="1">
                <a:solidFill>
                  <a:srgbClr val="011993"/>
                </a:solidFill>
              </a:rPr>
              <a:t>oxidizing agent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499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9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ORTHAND NOTATION for GALVANIC CELLS"/>
          <p:cNvSpPr txBox="1"/>
          <p:nvPr>
            <p:ph type="title"/>
          </p:nvPr>
        </p:nvSpPr>
        <p:spPr>
          <a:xfrm>
            <a:off x="3505200" y="0"/>
            <a:ext cx="17373601" cy="27432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SHORTHAND NOTATION for GALVANIC CELLS</a:t>
            </a:r>
          </a:p>
        </p:txBody>
      </p:sp>
      <p:sp>
        <p:nvSpPr>
          <p:cNvPr id="312" name="Cu2+(aq)  +  Zn(s) → Zn2+(aq)  +  Cu(s)…"/>
          <p:cNvSpPr txBox="1"/>
          <p:nvPr>
            <p:ph type="body" sz="half" idx="1"/>
          </p:nvPr>
        </p:nvSpPr>
        <p:spPr>
          <a:xfrm>
            <a:off x="5036820" y="2990850"/>
            <a:ext cx="14319251" cy="5314951"/>
          </a:xfrm>
          <a:prstGeom prst="rect">
            <a:avLst/>
          </a:prstGeom>
        </p:spPr>
        <p:txBody>
          <a:bodyPr/>
          <a:lstStyle/>
          <a:p>
            <a:pPr marL="79373" indent="0">
              <a:lnSpc>
                <a:spcPct val="100000"/>
              </a:lnSpc>
              <a:spcBef>
                <a:spcPts val="0"/>
              </a:spcBef>
              <a:buClr>
                <a:srgbClr val="003DAF"/>
              </a:buClr>
              <a:buSzTx/>
              <a:buFont typeface="Arial"/>
              <a:buNone/>
            </a:pP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Cu</a:t>
            </a:r>
            <a:r>
              <a:rPr baseline="30962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2+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(aq)  +  Zn(s) → Zn</a:t>
            </a:r>
            <a:r>
              <a:rPr baseline="30962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2+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(aq)  +  Cu(s)</a:t>
            </a:r>
          </a:p>
          <a:p>
            <a:pPr marL="79373" indent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pPr>
            <a:r>
              <a:t>can also be written as:</a:t>
            </a:r>
          </a:p>
        </p:txBody>
      </p:sp>
      <p:sp>
        <p:nvSpPr>
          <p:cNvPr id="31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316" name="Group"/>
          <p:cNvGrpSpPr/>
          <p:nvPr/>
        </p:nvGrpSpPr>
        <p:grpSpPr>
          <a:xfrm>
            <a:off x="4259580" y="6560819"/>
            <a:ext cx="15087601" cy="1668781"/>
            <a:chOff x="0" y="0"/>
            <a:chExt cx="15087600" cy="1668779"/>
          </a:xfrm>
        </p:grpSpPr>
        <p:sp>
          <p:nvSpPr>
            <p:cNvPr id="314" name="Rectangle"/>
            <p:cNvSpPr/>
            <p:nvPr/>
          </p:nvSpPr>
          <p:spPr>
            <a:xfrm>
              <a:off x="0" y="0"/>
              <a:ext cx="15087600" cy="166878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315" name="Zn(s) | Zn2+(aq) || Cu2+(aq) | Cu(s)"/>
            <p:cNvSpPr txBox="1"/>
            <p:nvPr/>
          </p:nvSpPr>
          <p:spPr>
            <a:xfrm>
              <a:off x="160019" y="0"/>
              <a:ext cx="14446440" cy="14026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>
                <a:buClr>
                  <a:srgbClr val="003DAF"/>
                </a:buClr>
                <a:buFont typeface="Arial"/>
              </a:pPr>
              <a:r>
                <a:rPr b="1" sz="7800">
                  <a:solidFill>
                    <a:srgbClr val="003DAF"/>
                  </a:solidFill>
                  <a:uFill>
                    <a:solidFill>
                      <a:srgbClr val="003DAF"/>
                    </a:solidFill>
                  </a:uFill>
                </a:rPr>
                <a:t>Zn(s) | Zn</a:t>
              </a:r>
              <a:r>
                <a:rPr b="1" baseline="30974" sz="7800">
                  <a:solidFill>
                    <a:srgbClr val="003DAF"/>
                  </a:solidFill>
                  <a:uFill>
                    <a:solidFill>
                      <a:srgbClr val="003DAF"/>
                    </a:solidFill>
                  </a:uFill>
                </a:rPr>
                <a:t>2+</a:t>
              </a:r>
              <a:r>
                <a:rPr b="1" baseline="-15743" sz="7800">
                  <a:solidFill>
                    <a:srgbClr val="003DAF"/>
                  </a:solidFill>
                  <a:uFill>
                    <a:solidFill>
                      <a:srgbClr val="003DAF"/>
                    </a:solidFill>
                  </a:uFill>
                </a:rPr>
                <a:t>(aq)</a:t>
              </a:r>
              <a:r>
                <a:rPr b="1" sz="7800">
                  <a:solidFill>
                    <a:srgbClr val="003DAF"/>
                  </a:solidFill>
                  <a:uFill>
                    <a:solidFill>
                      <a:srgbClr val="003DAF"/>
                    </a:solidFill>
                  </a:uFill>
                </a:rPr>
                <a:t> || Cu</a:t>
              </a:r>
              <a:r>
                <a:rPr b="1" baseline="30974" sz="7800">
                  <a:solidFill>
                    <a:srgbClr val="003DAF"/>
                  </a:solidFill>
                  <a:uFill>
                    <a:solidFill>
                      <a:srgbClr val="003DAF"/>
                    </a:solidFill>
                  </a:uFill>
                </a:rPr>
                <a:t>2+</a:t>
              </a:r>
              <a:r>
                <a:rPr b="1" baseline="-15743" sz="7800">
                  <a:solidFill>
                    <a:srgbClr val="003DAF"/>
                  </a:solidFill>
                  <a:uFill>
                    <a:solidFill>
                      <a:srgbClr val="003DAF"/>
                    </a:solidFill>
                  </a:uFill>
                </a:rPr>
                <a:t>(aq)</a:t>
              </a:r>
              <a:r>
                <a:rPr b="1" sz="7800">
                  <a:solidFill>
                    <a:srgbClr val="003DAF"/>
                  </a:solidFill>
                  <a:uFill>
                    <a:solidFill>
                      <a:srgbClr val="003DAF"/>
                    </a:solidFill>
                  </a:uFill>
                </a:rPr>
                <a:t> | Cu(s)</a:t>
              </a:r>
            </a:p>
          </p:txBody>
        </p:sp>
      </p:grpSp>
      <p:sp>
        <p:nvSpPr>
          <p:cNvPr id="317" name="anode half cell"/>
          <p:cNvSpPr txBox="1"/>
          <p:nvPr/>
        </p:nvSpPr>
        <p:spPr>
          <a:xfrm>
            <a:off x="4419600" y="5326379"/>
            <a:ext cx="4900432" cy="947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B800"/>
              </a:buClr>
              <a:buFont typeface="Arial"/>
              <a:defRPr i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lvl1pPr>
          </a:lstStyle>
          <a:p>
            <a:pPr/>
            <a:r>
              <a:t>anode half cell </a:t>
            </a:r>
          </a:p>
        </p:txBody>
      </p:sp>
      <p:sp>
        <p:nvSpPr>
          <p:cNvPr id="318" name="cathode half cell"/>
          <p:cNvSpPr txBox="1"/>
          <p:nvPr/>
        </p:nvSpPr>
        <p:spPr>
          <a:xfrm>
            <a:off x="13684250" y="5362575"/>
            <a:ext cx="5243332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B800"/>
              </a:buClr>
              <a:buFont typeface="Arial"/>
              <a:defRPr i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lvl1pPr>
          </a:lstStyle>
          <a:p>
            <a:pPr/>
            <a:r>
              <a:t>cathode half cell</a:t>
            </a:r>
          </a:p>
        </p:txBody>
      </p:sp>
      <p:grpSp>
        <p:nvGrpSpPr>
          <p:cNvPr id="321" name="Group"/>
          <p:cNvGrpSpPr/>
          <p:nvPr/>
        </p:nvGrpSpPr>
        <p:grpSpPr>
          <a:xfrm>
            <a:off x="4549775" y="7932419"/>
            <a:ext cx="2887981" cy="2778761"/>
            <a:chOff x="0" y="0"/>
            <a:chExt cx="2887979" cy="2778759"/>
          </a:xfrm>
        </p:grpSpPr>
        <p:sp>
          <p:nvSpPr>
            <p:cNvPr id="319" name="Line"/>
            <p:cNvSpPr/>
            <p:nvPr/>
          </p:nvSpPr>
          <p:spPr>
            <a:xfrm flipV="1">
              <a:off x="2133600" y="0"/>
              <a:ext cx="754380" cy="166878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sz="20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20" name="phase boundary"/>
            <p:cNvSpPr/>
            <p:nvPr/>
          </p:nvSpPr>
          <p:spPr>
            <a:xfrm>
              <a:off x="0" y="1508759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buClr>
                  <a:srgbClr val="000000"/>
                </a:buClr>
                <a:buFont typeface="Arial"/>
                <a:defRPr i="1"/>
              </a:lvl1pPr>
            </a:lstStyle>
            <a:p>
              <a:pPr/>
              <a:r>
                <a:t>phase boundary</a:t>
              </a:r>
            </a:p>
          </p:txBody>
        </p:sp>
      </p:grpSp>
      <p:grpSp>
        <p:nvGrpSpPr>
          <p:cNvPr id="324" name="Group"/>
          <p:cNvGrpSpPr/>
          <p:nvPr/>
        </p:nvGrpSpPr>
        <p:grpSpPr>
          <a:xfrm>
            <a:off x="14760574" y="8069580"/>
            <a:ext cx="1981202" cy="2641601"/>
            <a:chOff x="0" y="0"/>
            <a:chExt cx="1981200" cy="2641600"/>
          </a:xfrm>
        </p:grpSpPr>
        <p:sp>
          <p:nvSpPr>
            <p:cNvPr id="322" name="Line"/>
            <p:cNvSpPr/>
            <p:nvPr/>
          </p:nvSpPr>
          <p:spPr>
            <a:xfrm flipH="1" flipV="1">
              <a:off x="1524000" y="0"/>
              <a:ext cx="457201" cy="153162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sz="20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23" name="phase boundary"/>
            <p:cNvSpPr/>
            <p:nvPr/>
          </p:nvSpPr>
          <p:spPr>
            <a:xfrm>
              <a:off x="0" y="137160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buClr>
                  <a:srgbClr val="000000"/>
                </a:buClr>
                <a:buFont typeface="Arial"/>
                <a:defRPr i="1"/>
              </a:lvl1pPr>
            </a:lstStyle>
            <a:p>
              <a:pPr/>
              <a:r>
                <a:t>phase boundary</a:t>
              </a:r>
            </a:p>
          </p:txBody>
        </p:sp>
      </p:grpSp>
      <p:grpSp>
        <p:nvGrpSpPr>
          <p:cNvPr id="327" name="Group"/>
          <p:cNvGrpSpPr/>
          <p:nvPr/>
        </p:nvGrpSpPr>
        <p:grpSpPr>
          <a:xfrm>
            <a:off x="10226675" y="8069580"/>
            <a:ext cx="1511301" cy="2961641"/>
            <a:chOff x="0" y="0"/>
            <a:chExt cx="1511299" cy="2961639"/>
          </a:xfrm>
        </p:grpSpPr>
        <p:sp>
          <p:nvSpPr>
            <p:cNvPr id="325" name="Line"/>
            <p:cNvSpPr/>
            <p:nvPr/>
          </p:nvSpPr>
          <p:spPr>
            <a:xfrm flipV="1">
              <a:off x="1508124" y="0"/>
              <a:ext cx="3176" cy="1828800"/>
            </a:xfrm>
            <a:prstGeom prst="line">
              <a:avLst/>
            </a:prstGeom>
            <a:noFill/>
            <a:ln w="12700" cap="flat">
              <a:solidFill>
                <a:srgbClr val="6420A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sz="20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26" name="salt bridge"/>
            <p:cNvSpPr/>
            <p:nvPr/>
          </p:nvSpPr>
          <p:spPr>
            <a:xfrm>
              <a:off x="0" y="1691639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buClr>
                  <a:srgbClr val="6420A4"/>
                </a:buClr>
                <a:buFont typeface="Arial"/>
                <a:defRPr i="1">
                  <a:solidFill>
                    <a:srgbClr val="6420A4"/>
                  </a:solidFill>
                  <a:uFill>
                    <a:solidFill>
                      <a:srgbClr val="6420A4"/>
                    </a:solidFill>
                  </a:uFill>
                </a:defRPr>
              </a:lvl1pPr>
            </a:lstStyle>
            <a:p>
              <a:pPr/>
              <a:r>
                <a:t>salt bridge</a:t>
              </a:r>
            </a:p>
          </p:txBody>
        </p:sp>
      </p:grpSp>
      <p:grpSp>
        <p:nvGrpSpPr>
          <p:cNvPr id="330" name="Group"/>
          <p:cNvGrpSpPr/>
          <p:nvPr/>
        </p:nvGrpSpPr>
        <p:grpSpPr>
          <a:xfrm>
            <a:off x="7002780" y="10684510"/>
            <a:ext cx="9601201" cy="1183005"/>
            <a:chOff x="0" y="0"/>
            <a:chExt cx="9601200" cy="1183004"/>
          </a:xfrm>
        </p:grpSpPr>
        <p:sp>
          <p:nvSpPr>
            <p:cNvPr id="328" name="Electrons flow this way"/>
            <p:cNvSpPr txBox="1"/>
            <p:nvPr/>
          </p:nvSpPr>
          <p:spPr>
            <a:xfrm>
              <a:off x="569595" y="0"/>
              <a:ext cx="7984297" cy="10342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buClr>
                  <a:srgbClr val="FF2734"/>
                </a:buClr>
                <a:buFont typeface="Arial"/>
                <a:defRPr sz="6000">
                  <a:solidFill>
                    <a:srgbClr val="FF2734"/>
                  </a:solidFill>
                  <a:uFill>
                    <a:solidFill>
                      <a:srgbClr val="FF2734"/>
                    </a:solidFill>
                  </a:uFill>
                </a:defRPr>
              </a:lvl1pPr>
            </a:lstStyle>
            <a:p>
              <a:pPr/>
              <a:r>
                <a:t>Electrons flow this way</a:t>
              </a:r>
            </a:p>
          </p:txBody>
        </p:sp>
        <p:sp>
          <p:nvSpPr>
            <p:cNvPr id="329" name="Line"/>
            <p:cNvSpPr/>
            <p:nvPr/>
          </p:nvSpPr>
          <p:spPr>
            <a:xfrm>
              <a:off x="0" y="1179829"/>
              <a:ext cx="9601200" cy="3176"/>
            </a:xfrm>
            <a:prstGeom prst="line">
              <a:avLst/>
            </a:prstGeom>
            <a:noFill/>
            <a:ln w="63500" cap="flat">
              <a:solidFill>
                <a:srgbClr val="FF273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sz="20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</p:grpSp>
      <p:sp>
        <p:nvSpPr>
          <p:cNvPr id="331" name="oxidation"/>
          <p:cNvSpPr txBox="1"/>
          <p:nvPr/>
        </p:nvSpPr>
        <p:spPr>
          <a:xfrm>
            <a:off x="5607050" y="11837035"/>
            <a:ext cx="2928556" cy="86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B800"/>
              </a:buClr>
              <a:buFont typeface="Arial"/>
              <a:defRPr b="1" i="1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lvl1pPr>
          </a:lstStyle>
          <a:p>
            <a:pPr/>
            <a:r>
              <a:t>oxidation</a:t>
            </a:r>
          </a:p>
        </p:txBody>
      </p:sp>
      <p:sp>
        <p:nvSpPr>
          <p:cNvPr id="332" name="reduction"/>
          <p:cNvSpPr txBox="1"/>
          <p:nvPr/>
        </p:nvSpPr>
        <p:spPr>
          <a:xfrm>
            <a:off x="14615160" y="11910059"/>
            <a:ext cx="2994725" cy="86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B800"/>
              </a:buClr>
              <a:buFont typeface="Arial"/>
              <a:defRPr b="1" i="1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lvl1pPr>
          </a:lstStyle>
          <a:p>
            <a:pPr/>
            <a:r>
              <a:t>reduction</a:t>
            </a:r>
          </a:p>
        </p:txBody>
      </p:sp>
      <p:sp>
        <p:nvSpPr>
          <p:cNvPr id="333" name="FAT CAT = electrons flow From Anode To CAThode"/>
          <p:cNvSpPr txBox="1"/>
          <p:nvPr/>
        </p:nvSpPr>
        <p:spPr>
          <a:xfrm>
            <a:off x="7324955" y="12890094"/>
            <a:ext cx="13766233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/>
            <a:r>
              <a:rPr b="1">
                <a:solidFill>
                  <a:srgbClr val="941100"/>
                </a:solidFill>
              </a:rPr>
              <a:t>FAT CAT</a:t>
            </a:r>
            <a:r>
              <a:t> = </a:t>
            </a:r>
            <a:r>
              <a:rPr i="1"/>
              <a:t>electrons flow </a:t>
            </a:r>
            <a:r>
              <a:rPr b="1">
                <a:solidFill>
                  <a:srgbClr val="941100"/>
                </a:solidFill>
              </a:rPr>
              <a:t>F</a:t>
            </a:r>
            <a:r>
              <a:rPr i="1"/>
              <a:t>rom </a:t>
            </a:r>
            <a:r>
              <a:rPr b="1">
                <a:solidFill>
                  <a:srgbClr val="941100"/>
                </a:solidFill>
              </a:rPr>
              <a:t>A</a:t>
            </a:r>
            <a:r>
              <a:rPr i="1"/>
              <a:t>node </a:t>
            </a:r>
            <a:r>
              <a:rPr b="1">
                <a:solidFill>
                  <a:srgbClr val="941100"/>
                </a:solidFill>
              </a:rPr>
              <a:t>T</a:t>
            </a:r>
            <a:r>
              <a:rPr i="1"/>
              <a:t>o </a:t>
            </a:r>
            <a:r>
              <a:rPr b="1">
                <a:solidFill>
                  <a:srgbClr val="941100"/>
                </a:solidFill>
              </a:rPr>
              <a:t>CAT</a:t>
            </a:r>
            <a:r>
              <a:rPr i="1"/>
              <a:t>hode</a:t>
            </a:r>
          </a:p>
        </p:txBody>
      </p:sp>
      <p:pic>
        <p:nvPicPr>
          <p:cNvPr id="334" name="fat cat picture" descr="fat cat picture"/>
          <p:cNvPicPr>
            <a:picLocks noChangeAspect="1"/>
          </p:cNvPicPr>
          <p:nvPr/>
        </p:nvPicPr>
        <p:blipFill>
          <a:blip r:embed="rId2">
            <a:extLst/>
          </a:blip>
          <a:srcRect l="7769" t="0" r="7769" b="0"/>
          <a:stretch>
            <a:fillRect/>
          </a:stretch>
        </p:blipFill>
        <p:spPr>
          <a:xfrm>
            <a:off x="25422115" y="8697807"/>
            <a:ext cx="3899447" cy="3677232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9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3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8" presetID="2" grpId="9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99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99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path" nodeType="afterEffect" presetSubtype="0" presetID="-1" grpId="1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93076 -0.031111" origin="layout" pathEditMode="relative">
                                      <p:cBhvr>
                                        <p:cTn id="4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1" grpId="2"/>
      <p:bldP build="whole" bldLvl="1" animBg="1" rev="0" advAuto="0" spid="324" grpId="7"/>
      <p:bldP build="whole" bldLvl="1" animBg="1" rev="0" advAuto="0" spid="317" grpId="4"/>
      <p:bldP build="whole" bldLvl="1" animBg="1" rev="0" advAuto="0" spid="327" grpId="8"/>
      <p:bldP build="whole" bldLvl="1" animBg="1" rev="0" advAuto="0" spid="333" grpId="9"/>
      <p:bldP build="whole" bldLvl="1" animBg="1" rev="0" advAuto="0" spid="332" grpId="3"/>
      <p:bldP build="whole" bldLvl="1" animBg="1" rev="0" advAuto="0" spid="318" grpId="5"/>
      <p:bldP build="whole" bldLvl="1" animBg="1" rev="0" advAuto="0" spid="321" grpId="6"/>
      <p:bldP build="whole" bldLvl="1" animBg="1" rev="0" advAuto="0" spid="330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ORTHAND NOTATION for GALVANIC CELLS"/>
          <p:cNvSpPr txBox="1"/>
          <p:nvPr>
            <p:ph type="title"/>
          </p:nvPr>
        </p:nvSpPr>
        <p:spPr>
          <a:xfrm>
            <a:off x="3505200" y="297180"/>
            <a:ext cx="17373601" cy="21259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SHORTHAND NOTATION for GALVANIC CELLS</a:t>
            </a:r>
          </a:p>
        </p:txBody>
      </p:sp>
      <p:sp>
        <p:nvSpPr>
          <p:cNvPr id="337" name="Example: Describe the following galvanic cell:…"/>
          <p:cNvSpPr txBox="1"/>
          <p:nvPr>
            <p:ph type="body" idx="1"/>
          </p:nvPr>
        </p:nvSpPr>
        <p:spPr>
          <a:xfrm>
            <a:off x="3505200" y="2286000"/>
            <a:ext cx="17213581" cy="11280776"/>
          </a:xfrm>
          <a:prstGeom prst="rect">
            <a:avLst/>
          </a:prstGeom>
        </p:spPr>
        <p:txBody>
          <a:bodyPr/>
          <a:lstStyle/>
          <a:p>
            <a:pPr marL="79373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</a:pPr>
            <a:r>
              <a:rPr b="0" i="1" sz="5400">
                <a:latin typeface="Arial"/>
                <a:ea typeface="Arial"/>
                <a:cs typeface="Arial"/>
                <a:sym typeface="Arial"/>
              </a:rPr>
              <a:t>Example: </a:t>
            </a:r>
            <a:r>
              <a:rPr b="0" sz="5400">
                <a:latin typeface="Arial"/>
                <a:ea typeface="Arial"/>
                <a:cs typeface="Arial"/>
                <a:sym typeface="Arial"/>
              </a:rPr>
              <a:t>Describe the following </a:t>
            </a:r>
            <a:r>
              <a:rPr b="0" i="1" sz="5400">
                <a:latin typeface="Arial"/>
                <a:ea typeface="Arial"/>
                <a:cs typeface="Arial"/>
                <a:sym typeface="Arial"/>
              </a:rPr>
              <a:t>galvanic</a:t>
            </a:r>
            <a:r>
              <a:rPr b="0" sz="5400">
                <a:latin typeface="Arial"/>
                <a:ea typeface="Arial"/>
                <a:cs typeface="Arial"/>
                <a:sym typeface="Arial"/>
              </a:rPr>
              <a:t> cell:</a:t>
            </a:r>
          </a:p>
          <a:p>
            <a:pPr marL="79373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  <a:defRPr b="0" sz="5400">
                <a:latin typeface="Arial"/>
                <a:ea typeface="Arial"/>
                <a:cs typeface="Arial"/>
                <a:sym typeface="Arial"/>
              </a:defRPr>
            </a:pPr>
          </a:p>
          <a:p>
            <a:pPr marL="79373" indent="0">
              <a:lnSpc>
                <a:spcPct val="100000"/>
              </a:lnSpc>
              <a:spcBef>
                <a:spcPts val="0"/>
              </a:spcBef>
              <a:buClr>
                <a:srgbClr val="003DAF"/>
              </a:buClr>
              <a:buSzTx/>
              <a:buFont typeface="Arial"/>
              <a:buNone/>
            </a:pP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Cu(s) | Cu</a:t>
            </a:r>
            <a:r>
              <a:rPr baseline="30962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2+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(1.0 M) || Cl</a:t>
            </a:r>
            <a:r>
              <a:rPr baseline="-1585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(1.0 atm) | Cl</a:t>
            </a:r>
            <a:r>
              <a:rPr baseline="30962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(1.0 M) | Pt(s)</a:t>
            </a:r>
          </a:p>
          <a:p>
            <a:pPr marL="79373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pPr>
          </a:p>
          <a:p>
            <a:pPr marL="79373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  <a:defRPr b="0" i="1" sz="5400">
                <a:latin typeface="Arial"/>
                <a:ea typeface="Arial"/>
                <a:cs typeface="Arial"/>
                <a:sym typeface="Arial"/>
              </a:defRPr>
            </a:pPr>
            <a:r>
              <a:t>Solution:</a:t>
            </a:r>
          </a:p>
          <a:p>
            <a:pPr marL="79373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</a:pPr>
            <a:r>
              <a:rPr b="0" sz="540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anode</a:t>
            </a:r>
            <a:r>
              <a:rPr b="0" sz="5400">
                <a:latin typeface="Arial"/>
                <a:ea typeface="Arial"/>
                <a:cs typeface="Arial"/>
                <a:sym typeface="Arial"/>
              </a:rPr>
              <a:t> (oxidation) is: 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Cu(s) → Cu</a:t>
            </a:r>
            <a:r>
              <a:rPr baseline="30962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2+</a:t>
            </a:r>
            <a:r>
              <a:rPr baseline="-1585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(aq)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 + 2 e</a:t>
            </a:r>
            <a:r>
              <a:rPr baseline="30962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-</a:t>
            </a:r>
          </a:p>
          <a:p>
            <a:pPr marL="79373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</a:pPr>
            <a:r>
              <a:rPr b="0" sz="5400">
                <a:latin typeface="Arial"/>
                <a:ea typeface="Arial"/>
                <a:cs typeface="Arial"/>
                <a:sym typeface="Arial"/>
              </a:rPr>
              <a:t>   and [Cu</a:t>
            </a:r>
            <a:r>
              <a:rPr b="0" baseline="30962" sz="5400">
                <a:latin typeface="Arial"/>
                <a:ea typeface="Arial"/>
                <a:cs typeface="Arial"/>
                <a:sym typeface="Arial"/>
              </a:rPr>
              <a:t>2+</a:t>
            </a:r>
            <a:r>
              <a:rPr b="0" sz="5400">
                <a:latin typeface="Arial"/>
                <a:ea typeface="Arial"/>
                <a:cs typeface="Arial"/>
                <a:sym typeface="Arial"/>
              </a:rPr>
              <a:t>] = 1.0 M</a:t>
            </a:r>
          </a:p>
          <a:p>
            <a:pPr marL="79373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</a:pPr>
            <a:r>
              <a:rPr b="0" sz="540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cathode</a:t>
            </a:r>
            <a:r>
              <a:rPr b="0" sz="5400">
                <a:latin typeface="Arial"/>
                <a:ea typeface="Arial"/>
                <a:cs typeface="Arial"/>
                <a:sym typeface="Arial"/>
              </a:rPr>
              <a:t> (reduction) is: 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Cl</a:t>
            </a:r>
            <a:r>
              <a:rPr baseline="-1585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(g) + 2 e</a:t>
            </a:r>
            <a:r>
              <a:rPr baseline="30962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 → 2 Cl</a:t>
            </a:r>
            <a:r>
              <a:rPr baseline="30962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baseline="-1585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(aq)</a:t>
            </a:r>
          </a:p>
          <a:p>
            <a:pPr marL="79373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</a:pPr>
            <a:r>
              <a:rPr b="0" sz="5400">
                <a:latin typeface="Arial"/>
                <a:ea typeface="Arial"/>
                <a:cs typeface="Arial"/>
                <a:sym typeface="Arial"/>
              </a:rPr>
              <a:t>   and [Cl</a:t>
            </a:r>
            <a:r>
              <a:rPr b="0" baseline="30962" sz="54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0" sz="5400">
                <a:latin typeface="Arial"/>
                <a:ea typeface="Arial"/>
                <a:cs typeface="Arial"/>
                <a:sym typeface="Arial"/>
              </a:rPr>
              <a:t>] = 1.0 M and P(Cl</a:t>
            </a:r>
            <a:r>
              <a:rPr b="0"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sz="5400">
                <a:latin typeface="Arial"/>
                <a:ea typeface="Arial"/>
                <a:cs typeface="Arial"/>
                <a:sym typeface="Arial"/>
              </a:rPr>
              <a:t>) = 1.0 atm</a:t>
            </a:r>
          </a:p>
          <a:p>
            <a:pPr marL="79373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</a:pPr>
          </a:p>
          <a:p>
            <a:pPr marL="79373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</a:pPr>
            <a:r>
              <a:rPr b="0" sz="5400">
                <a:latin typeface="Arial"/>
                <a:ea typeface="Arial"/>
                <a:cs typeface="Arial"/>
                <a:sym typeface="Arial"/>
              </a:rPr>
              <a:t>The cathode uses a 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Platinum electrode</a:t>
            </a:r>
            <a:r>
              <a:rPr b="0" sz="5400">
                <a:latin typeface="Arial"/>
                <a:ea typeface="Arial"/>
                <a:cs typeface="Arial"/>
                <a:sym typeface="Arial"/>
              </a:rPr>
              <a:t> to transfer    electrons to the Cl</a:t>
            </a:r>
            <a:r>
              <a:rPr b="0" baseline="-15851" sz="5400">
                <a:latin typeface="Arial"/>
                <a:ea typeface="Arial"/>
                <a:cs typeface="Arial"/>
                <a:sym typeface="Arial"/>
              </a:rPr>
              <a:t>2(g)</a:t>
            </a:r>
            <a:r>
              <a:rPr b="0" sz="5400">
                <a:latin typeface="Arial"/>
                <a:ea typeface="Arial"/>
                <a:cs typeface="Arial"/>
                <a:sym typeface="Arial"/>
              </a:rPr>
              <a:t>.  The Pt does not react chemically with the electrons</a:t>
            </a:r>
          </a:p>
        </p:txBody>
      </p:sp>
      <p:sp>
        <p:nvSpPr>
          <p:cNvPr id="33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3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500"/>
                                        <p:tgtEl>
                                          <p:spTgt spid="3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3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500"/>
                                        <p:tgtEl>
                                          <p:spTgt spid="3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9" dur="500"/>
                                        <p:tgtEl>
                                          <p:spTgt spid="3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337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 | Cu2+ || Ag+ | Ag"/>
          <p:cNvSpPr txBox="1"/>
          <p:nvPr>
            <p:ph type="title"/>
          </p:nvPr>
        </p:nvSpPr>
        <p:spPr>
          <a:xfrm>
            <a:off x="3048000" y="11430000"/>
            <a:ext cx="9304020" cy="1668780"/>
          </a:xfrm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Cu | Cu</a:t>
            </a:r>
            <a:r>
              <a:rPr baseline="31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2+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|| Ag</a:t>
            </a:r>
            <a:r>
              <a:rPr baseline="31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+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| Ag</a:t>
            </a:r>
          </a:p>
        </p:txBody>
      </p:sp>
      <p:sp>
        <p:nvSpPr>
          <p:cNvPr id="34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42" name="Electrons move from anode to cathode in the wire.…"/>
          <p:cNvSpPr txBox="1"/>
          <p:nvPr/>
        </p:nvSpPr>
        <p:spPr>
          <a:xfrm>
            <a:off x="13687425" y="946150"/>
            <a:ext cx="7063741" cy="5135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>
              <a:buClr>
                <a:srgbClr val="FF2734"/>
              </a:buClr>
              <a:buFont typeface="Helvetica"/>
            </a:pPr>
            <a:r>
              <a: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Electrons</a:t>
            </a:r>
            <a:r>
              <a:rPr b="1" sz="5400">
                <a:latin typeface="+mn-lt"/>
                <a:ea typeface="+mn-ea"/>
                <a:cs typeface="+mn-cs"/>
                <a:sym typeface="Helvetica"/>
              </a:rPr>
              <a:t> move from anode to cathode in the wire.</a:t>
            </a:r>
            <a:endParaRPr b="1" sz="5400">
              <a:latin typeface="+mn-lt"/>
              <a:ea typeface="+mn-ea"/>
              <a:cs typeface="+mn-cs"/>
              <a:sym typeface="Helvetica"/>
            </a:endParaRPr>
          </a:p>
          <a:p>
            <a:pPr marL="79373" marR="79373">
              <a:buClr>
                <a:srgbClr val="FF2734"/>
              </a:buClr>
              <a:buFont typeface="Helvetica"/>
            </a:pPr>
            <a:r>
              <a: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Anions</a:t>
            </a:r>
            <a:r>
              <a:rPr b="1" sz="5400">
                <a:latin typeface="+mn-lt"/>
                <a:ea typeface="+mn-ea"/>
                <a:cs typeface="+mn-cs"/>
                <a:sym typeface="Helvetica"/>
              </a:rPr>
              <a:t> (</a:t>
            </a:r>
            <a:r>
              <a:rPr b="1" i="1" sz="5400">
                <a:latin typeface="+mn-lt"/>
                <a:ea typeface="+mn-ea"/>
                <a:cs typeface="+mn-cs"/>
                <a:sym typeface="Helvetica"/>
              </a:rPr>
              <a:t>mostly</a:t>
            </a:r>
            <a:r>
              <a:rPr b="1" sz="5400">
                <a:latin typeface="+mn-lt"/>
                <a:ea typeface="+mn-ea"/>
                <a:cs typeface="+mn-cs"/>
                <a:sym typeface="Helvetica"/>
              </a:rPr>
              <a:t>) move through the salt bridge. </a:t>
            </a:r>
          </a:p>
        </p:txBody>
      </p:sp>
      <p:pic>
        <p:nvPicPr>
          <p:cNvPr id="343" name="electrocell picture" descr="electrocell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5200" y="457200"/>
            <a:ext cx="9404351" cy="8229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88900" dir="2700000">
              <a:srgbClr val="A2A2A2"/>
            </a:outerShdw>
          </a:effectLst>
        </p:spPr>
      </p:pic>
      <p:pic>
        <p:nvPicPr>
          <p:cNvPr id="344" name="21M04AN10-1.mov" descr="21M04AN10-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649200" y="8023859"/>
            <a:ext cx="8440071" cy="52349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sp>
        <p:nvSpPr>
          <p:cNvPr id="345" name="Which species is being oxidized in the following reaction:…"/>
          <p:cNvSpPr txBox="1"/>
          <p:nvPr/>
        </p:nvSpPr>
        <p:spPr>
          <a:xfrm>
            <a:off x="5082540" y="14150339"/>
            <a:ext cx="18196560" cy="145415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b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Which species is being oxidized in the following reaction:</a:t>
            </a:r>
            <a:endParaRPr b="0"/>
          </a:p>
          <a:p>
            <a:pPr algn="ctr">
              <a:defRPr b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Zn(s) | Zn</a:t>
            </a:r>
            <a:r>
              <a:rPr b="0" baseline="31999"/>
              <a:t>2+</a:t>
            </a:r>
            <a:r>
              <a:rPr b="0"/>
              <a:t>(aq) || Au</a:t>
            </a:r>
            <a:r>
              <a:rPr b="0" baseline="31999"/>
              <a:t>+</a:t>
            </a:r>
            <a:r>
              <a:rPr b="0"/>
              <a:t>(aq) | Au(s)</a:t>
            </a:r>
            <a:endParaRPr b="0"/>
          </a:p>
          <a:p>
            <a:pPr algn="ctr">
              <a:defRPr b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endParaRPr b="0"/>
          </a:p>
          <a:p>
            <a:pPr algn="ctr">
              <a:defRPr b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 marL="455441" indent="-247161">
              <a:buSzPct val="100000"/>
              <a:buAutoNum type="alphaUcPeriod" startAt="1"/>
              <a:defRPr b="1"/>
            </a:pPr>
            <a:r>
              <a:t> </a:t>
            </a:r>
            <a:r>
              <a:rPr b="0" sz="5000"/>
              <a:t>Zn(s)</a:t>
            </a:r>
            <a:endParaRPr b="0"/>
          </a:p>
          <a:p>
            <a:pPr marL="455441" indent="-247161">
              <a:buSzPct val="100000"/>
              <a:buAutoNum type="alphaUcPeriod" startAt="1"/>
              <a:defRPr b="1"/>
            </a:pPr>
            <a:r>
              <a:rPr b="0"/>
              <a:t> </a:t>
            </a:r>
            <a:r>
              <a:rPr b="0" sz="5000"/>
              <a:t>Zn</a:t>
            </a:r>
            <a:r>
              <a:rPr b="0" baseline="31999" sz="5000"/>
              <a:t>2+</a:t>
            </a:r>
            <a:r>
              <a:rPr b="0" sz="5000"/>
              <a:t>(aq)</a:t>
            </a:r>
            <a:endParaRPr b="0"/>
          </a:p>
          <a:p>
            <a:pPr marL="455441" indent="-247161">
              <a:buSzPct val="100000"/>
              <a:buAutoNum type="alphaUcPeriod" startAt="1"/>
              <a:defRPr b="1"/>
            </a:pPr>
            <a:r>
              <a:rPr b="0"/>
              <a:t> </a:t>
            </a:r>
            <a:r>
              <a:rPr b="0" sz="5000"/>
              <a:t>Au</a:t>
            </a:r>
            <a:r>
              <a:rPr b="0" baseline="31999" sz="5000"/>
              <a:t>+</a:t>
            </a:r>
            <a:r>
              <a:rPr b="0" sz="5000"/>
              <a:t>(aq)</a:t>
            </a:r>
            <a:endParaRPr b="0"/>
          </a:p>
          <a:p>
            <a:pPr marL="455441" indent="-247161">
              <a:buSzPct val="100000"/>
              <a:buAutoNum type="alphaUcPeriod" startAt="1"/>
              <a:defRPr b="1"/>
            </a:pPr>
            <a:r>
              <a:rPr b="0"/>
              <a:t> </a:t>
            </a:r>
            <a:r>
              <a:rPr b="0" sz="5000"/>
              <a:t>Au(s)</a:t>
            </a:r>
            <a:endParaRPr b="0"/>
          </a:p>
          <a:p>
            <a:pPr marL="455441" indent="-247161">
              <a:buSzPct val="100000"/>
              <a:buAutoNum type="alphaUcPeriod" startAt="1"/>
              <a:defRPr b="1"/>
            </a:pPr>
            <a:r>
              <a:rPr b="0"/>
              <a:t> </a:t>
            </a:r>
            <a:r>
              <a:rPr b="0" sz="5000"/>
              <a:t>not a redox reaction</a:t>
            </a: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</a:p>
        </p:txBody>
      </p:sp>
      <p:sp>
        <p:nvSpPr>
          <p:cNvPr id="346" name="Enter your response on…"/>
          <p:cNvSpPr txBox="1"/>
          <p:nvPr/>
        </p:nvSpPr>
        <p:spPr>
          <a:xfrm>
            <a:off x="20192999" y="1913381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b="1"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b="1"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347" name="Answer = A,…"/>
          <p:cNvSpPr txBox="1"/>
          <p:nvPr/>
        </p:nvSpPr>
        <p:spPr>
          <a:xfrm>
            <a:off x="18538094" y="23934419"/>
            <a:ext cx="10274987" cy="4104557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b="1"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</a:t>
            </a:r>
            <a:r>
              <a:t>,</a:t>
            </a:r>
          </a:p>
          <a:p>
            <a:pPr algn="ctr">
              <a:defRPr b="1" sz="5400"/>
            </a:pPr>
            <a:r>
              <a:t>Zn(s)</a:t>
            </a:r>
          </a:p>
          <a:p>
            <a:pPr algn="ctr">
              <a:defRPr b="1" sz="5400"/>
            </a:pPr>
          </a:p>
          <a:p>
            <a:pPr algn="ctr">
              <a:defRPr i="1" sz="5400"/>
            </a:pPr>
            <a:r>
              <a:t>left side shows anode (oxidation)</a:t>
            </a:r>
            <a:endParaRPr baseline="30962"/>
          </a:p>
          <a:p>
            <a:pPr algn="ctr">
              <a:defRPr i="1" sz="5400"/>
            </a:pPr>
            <a:r>
              <a:rPr baseline="-1037"/>
              <a:t>Zn(s) → Zn</a:t>
            </a:r>
            <a:r>
              <a:rPr baseline="30962"/>
              <a:t>2+</a:t>
            </a:r>
            <a:r>
              <a:rPr baseline="-1037"/>
              <a:t>(aq) + 2 e</a:t>
            </a:r>
            <a:r>
              <a:rPr baseline="30962"/>
              <a:t>-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3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80625 -1.008333" origin="layout" pathEditMode="relative">
                                      <p:cBhvr>
                                        <p:cTn id="10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with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678758 -0.561667" origin="layout" pathEditMode="relative">
                                      <p:cBhvr>
                                        <p:cTn id="13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path" nodeType="after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15004 -1.095000" origin="layout" pathEditMode="relative">
                                      <p:cBhvr>
                                        <p:cTn id="20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344"/>
                </p:tgtEl>
              </p:cMediaNode>
            </p:video>
            <p:seq concurrent="1" prevAc="none" nextAc="seek">
              <p:cTn id="22" evtFilter="cancelBubble" nodeType="interactiveSeq" restart="whenNotActive" fill="hold">
                <p:stCondLst>
                  <p:cond delay="0" evt="onClick">
                    <p:tgtEl>
                      <p:spTgt spid="34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44"/>
                  </p:tgtEl>
                </p:cond>
              </p:nextCondLst>
            </p:seq>
          </p:childTnLst>
        </p:cTn>
      </p:par>
    </p:tnLst>
    <p:bldLst>
      <p:bldP build="whole" bldLvl="1" animBg="1" rev="0" advAuto="0" spid="346" grpId="4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ign of Battery Terminals  (Galvanic Cells Only)"/>
          <p:cNvSpPr txBox="1"/>
          <p:nvPr>
            <p:ph type="title"/>
          </p:nvPr>
        </p:nvSpPr>
        <p:spPr>
          <a:xfrm>
            <a:off x="3208020" y="0"/>
            <a:ext cx="18127980" cy="228600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Sign of Battery Terminals </a:t>
            </a:r>
            <a:br/>
            <a:r>
              <a:t>(Galvanic Cells Only)</a:t>
            </a:r>
          </a:p>
        </p:txBody>
      </p:sp>
      <p:sp>
        <p:nvSpPr>
          <p:cNvPr id="35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51" name="Cathode, site of reduction, positive"/>
          <p:cNvSpPr txBox="1"/>
          <p:nvPr/>
        </p:nvSpPr>
        <p:spPr>
          <a:xfrm>
            <a:off x="17038319" y="3360420"/>
            <a:ext cx="4023361" cy="348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>
              <a:buClr>
                <a:srgbClr val="FF2734"/>
              </a:buClr>
              <a:buFont typeface="Helvetica"/>
            </a:pPr>
            <a:r>
              <a: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Cathode</a:t>
            </a:r>
            <a:r>
              <a:rPr b="1" sz="5400">
                <a:latin typeface="+mn-lt"/>
                <a:ea typeface="+mn-ea"/>
                <a:cs typeface="+mn-cs"/>
                <a:sym typeface="Helvetica"/>
              </a:rPr>
              <a:t>, site of </a:t>
            </a:r>
            <a:r>
              <a:rPr b="1" i="1" sz="5400">
                <a:latin typeface="+mn-lt"/>
                <a:ea typeface="+mn-ea"/>
                <a:cs typeface="+mn-cs"/>
                <a:sym typeface="Helvetica"/>
              </a:rPr>
              <a:t>reduction</a:t>
            </a:r>
            <a:r>
              <a:rPr b="1" sz="5400">
                <a:latin typeface="+mn-lt"/>
                <a:ea typeface="+mn-ea"/>
                <a:cs typeface="+mn-cs"/>
                <a:sym typeface="Helvetica"/>
              </a:rPr>
              <a:t>, </a:t>
            </a:r>
            <a:r>
              <a: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positive</a:t>
            </a:r>
          </a:p>
        </p:txBody>
      </p:sp>
      <p:grpSp>
        <p:nvGrpSpPr>
          <p:cNvPr id="357" name="Group"/>
          <p:cNvGrpSpPr/>
          <p:nvPr/>
        </p:nvGrpSpPr>
        <p:grpSpPr>
          <a:xfrm>
            <a:off x="7515225" y="3040380"/>
            <a:ext cx="9096375" cy="6149340"/>
            <a:chOff x="0" y="0"/>
            <a:chExt cx="9096375" cy="6149339"/>
          </a:xfrm>
        </p:grpSpPr>
        <p:grpSp>
          <p:nvGrpSpPr>
            <p:cNvPr id="354" name="Group"/>
            <p:cNvGrpSpPr/>
            <p:nvPr/>
          </p:nvGrpSpPr>
          <p:grpSpPr>
            <a:xfrm>
              <a:off x="0" y="0"/>
              <a:ext cx="9096375" cy="6149340"/>
              <a:chOff x="0" y="0"/>
              <a:chExt cx="9096375" cy="6149339"/>
            </a:xfrm>
          </p:grpSpPr>
          <p:sp>
            <p:nvSpPr>
              <p:cNvPr id="352" name="Rectangle"/>
              <p:cNvSpPr/>
              <p:nvPr/>
            </p:nvSpPr>
            <p:spPr>
              <a:xfrm>
                <a:off x="0" y="0"/>
                <a:ext cx="9096375" cy="614934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defTabSz="914400">
                  <a:defRPr sz="2000">
                    <a:uFillTx/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pic>
            <p:nvPicPr>
              <p:cNvPr id="353" name="image.pdf" descr="image.pdf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9096375" cy="61493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55" name="Line"/>
            <p:cNvSpPr/>
            <p:nvPr/>
          </p:nvSpPr>
          <p:spPr>
            <a:xfrm>
              <a:off x="584200" y="708659"/>
              <a:ext cx="617220" cy="3176"/>
            </a:xfrm>
            <a:prstGeom prst="line">
              <a:avLst/>
            </a:prstGeom>
            <a:noFill/>
            <a:ln w="127000" cap="flat">
              <a:solidFill>
                <a:srgbClr val="FF27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sz="20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56" name="+"/>
            <p:cNvSpPr txBox="1"/>
            <p:nvPr/>
          </p:nvSpPr>
          <p:spPr>
            <a:xfrm>
              <a:off x="7747000" y="114300"/>
              <a:ext cx="855356" cy="13061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buClr>
                  <a:srgbClr val="FF2734"/>
                </a:buClr>
                <a:buFont typeface="Arial"/>
                <a:defRPr b="1" sz="7800">
                  <a:solidFill>
                    <a:srgbClr val="FF2734"/>
                  </a:solidFill>
                  <a:effectLst>
                    <a:outerShdw sx="100000" sy="100000" kx="0" ky="0" algn="b" rotWithShape="0" blurRad="12700" dist="25400" dir="2700000">
                      <a:srgbClr val="CBCBCB"/>
                    </a:outerShdw>
                  </a:effectLst>
                  <a:uFill>
                    <a:solidFill>
                      <a:srgbClr val="FF2734"/>
                    </a:solidFill>
                  </a:uFill>
                </a:defRPr>
              </a:lvl1pPr>
            </a:lstStyle>
            <a:p>
              <a:pPr/>
              <a:r>
                <a:t>+</a:t>
              </a:r>
            </a:p>
          </p:txBody>
        </p:sp>
      </p:grpSp>
      <p:sp>
        <p:nvSpPr>
          <p:cNvPr id="358" name="Electrons flow away from the &quot;negative&quot; terminal (anode) and to the &quot;positive&quot; terminal (cathode) in Galvanic cells…"/>
          <p:cNvSpPr txBox="1"/>
          <p:nvPr/>
        </p:nvSpPr>
        <p:spPr>
          <a:xfrm>
            <a:off x="4575175" y="9441180"/>
            <a:ext cx="15681960" cy="3721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spcBef>
                <a:spcPts val="3200"/>
              </a:spcBef>
              <a:buClr>
                <a:srgbClr val="000000"/>
              </a:buClr>
              <a:buFont typeface="Arial"/>
              <a:defRPr sz="5400"/>
            </a:pPr>
            <a:r>
              <a:t>Electrons flow away from the "negative" terminal (anode) and to the "positive" terminal (cathode) in Galvanic cells</a:t>
            </a:r>
          </a:p>
          <a:p>
            <a:pPr algn="ctr">
              <a:spcBef>
                <a:spcPts val="3200"/>
              </a:spcBef>
              <a:buClr>
                <a:srgbClr val="003DAF"/>
              </a:buClr>
              <a:buFont typeface="Arial"/>
            </a:pP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Electrolytic cells</a:t>
            </a:r>
            <a:r>
              <a:rPr sz="5400"/>
              <a:t> use opposite signs</a:t>
            </a:r>
          </a:p>
        </p:txBody>
      </p:sp>
      <p:grpSp>
        <p:nvGrpSpPr>
          <p:cNvPr id="361" name="Group"/>
          <p:cNvGrpSpPr/>
          <p:nvPr/>
        </p:nvGrpSpPr>
        <p:grpSpPr>
          <a:xfrm>
            <a:off x="6248399" y="3360420"/>
            <a:ext cx="2743201" cy="754381"/>
            <a:chOff x="0" y="0"/>
            <a:chExt cx="2743199" cy="754379"/>
          </a:xfrm>
        </p:grpSpPr>
        <p:sp>
          <p:nvSpPr>
            <p:cNvPr id="359" name="Rectangle"/>
            <p:cNvSpPr/>
            <p:nvPr/>
          </p:nvSpPr>
          <p:spPr>
            <a:xfrm>
              <a:off x="1531619" y="0"/>
              <a:ext cx="1211581" cy="754380"/>
            </a:xfrm>
            <a:prstGeom prst="rect">
              <a:avLst/>
            </a:prstGeom>
            <a:gradFill flip="none" rotWithShape="1">
              <a:gsLst>
                <a:gs pos="0">
                  <a:srgbClr val="FCFA2D">
                    <a:alpha val="27999"/>
                  </a:srgbClr>
                </a:gs>
                <a:gs pos="100000">
                  <a:srgbClr val="FBFA00">
                    <a:alpha val="39997"/>
                  </a:srgbClr>
                </a:gs>
              </a:gsLst>
              <a:lin ang="16200000" scaled="0"/>
            </a:gra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360" name="Line"/>
            <p:cNvSpPr/>
            <p:nvPr/>
          </p:nvSpPr>
          <p:spPr>
            <a:xfrm>
              <a:off x="0" y="457200"/>
              <a:ext cx="1371600" cy="3176"/>
            </a:xfrm>
            <a:prstGeom prst="line">
              <a:avLst/>
            </a:prstGeom>
            <a:noFill/>
            <a:ln w="63500" cap="flat">
              <a:solidFill>
                <a:srgbClr val="FF273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sz="20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</p:grpSp>
      <p:grpSp>
        <p:nvGrpSpPr>
          <p:cNvPr id="364" name="Group"/>
          <p:cNvGrpSpPr/>
          <p:nvPr/>
        </p:nvGrpSpPr>
        <p:grpSpPr>
          <a:xfrm>
            <a:off x="15095219" y="3497579"/>
            <a:ext cx="1988821" cy="754381"/>
            <a:chOff x="0" y="0"/>
            <a:chExt cx="1988819" cy="754379"/>
          </a:xfrm>
        </p:grpSpPr>
        <p:sp>
          <p:nvSpPr>
            <p:cNvPr id="362" name="Rectangle"/>
            <p:cNvSpPr/>
            <p:nvPr/>
          </p:nvSpPr>
          <p:spPr>
            <a:xfrm>
              <a:off x="0" y="0"/>
              <a:ext cx="1211580" cy="754380"/>
            </a:xfrm>
            <a:prstGeom prst="rect">
              <a:avLst/>
            </a:prstGeom>
            <a:gradFill flip="none" rotWithShape="1">
              <a:gsLst>
                <a:gs pos="0">
                  <a:srgbClr val="FCFA2D">
                    <a:alpha val="27999"/>
                  </a:srgbClr>
                </a:gs>
                <a:gs pos="100000">
                  <a:srgbClr val="FBFA00">
                    <a:alpha val="39997"/>
                  </a:srgbClr>
                </a:gs>
              </a:gsLst>
              <a:lin ang="16200000" scaled="0"/>
            </a:gra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sp>
          <p:nvSpPr>
            <p:cNvPr id="363" name="Line"/>
            <p:cNvSpPr/>
            <p:nvPr/>
          </p:nvSpPr>
          <p:spPr>
            <a:xfrm flipH="1">
              <a:off x="1371600" y="320039"/>
              <a:ext cx="617220" cy="3176"/>
            </a:xfrm>
            <a:prstGeom prst="line">
              <a:avLst/>
            </a:prstGeom>
            <a:noFill/>
            <a:ln w="63500" cap="flat">
              <a:solidFill>
                <a:srgbClr val="FF273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sz="20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</p:grpSp>
      <p:sp>
        <p:nvSpPr>
          <p:cNvPr id="365" name="Anode,…"/>
          <p:cNvSpPr txBox="1"/>
          <p:nvPr/>
        </p:nvSpPr>
        <p:spPr>
          <a:xfrm>
            <a:off x="2819400" y="3127375"/>
            <a:ext cx="4069081" cy="3310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buClr>
                <a:srgbClr val="FF2734"/>
              </a:buClr>
              <a:buFont typeface="Arial"/>
            </a:pPr>
            <a:r>
              <a: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   Anode</a:t>
            </a:r>
            <a:r>
              <a:rPr b="1" sz="5400"/>
              <a:t>,   </a:t>
            </a:r>
            <a:endParaRPr b="1" sz="5400"/>
          </a:p>
          <a:p>
            <a:pPr algn="r">
              <a:buClr>
                <a:srgbClr val="000000"/>
              </a:buClr>
              <a:buFont typeface="Arial"/>
            </a:pPr>
            <a:r>
              <a:rPr b="1" sz="5400"/>
              <a:t>site of </a:t>
            </a:r>
            <a:r>
              <a:rPr b="1" i="1" sz="5400"/>
              <a:t>oxidation</a:t>
            </a:r>
            <a:r>
              <a:rPr b="1" sz="5400"/>
              <a:t>,</a:t>
            </a:r>
            <a:endParaRPr b="1" sz="5400"/>
          </a:p>
          <a:p>
            <a:pPr algn="r">
              <a:buClr>
                <a:srgbClr val="00B8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pPr>
            <a:r>
              <a:t>negative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Class="entr" nodeType="with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Class="entr" nodeType="after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1" grpId="2"/>
      <p:bldP build="whole" bldLvl="1" animBg="1" rev="0" advAuto="0" spid="364" grpId="3"/>
      <p:bldP build="whole" bldLvl="1" animBg="1" rev="0" advAuto="0" spid="361" grpId="1"/>
      <p:bldP build="p" bldLvl="5" animBg="1" rev="0" advAuto="0" spid="358" grpId="4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Electron Transfer Reactions"/>
          <p:cNvSpPr txBox="1"/>
          <p:nvPr>
            <p:ph type="title"/>
          </p:nvPr>
        </p:nvSpPr>
        <p:spPr>
          <a:xfrm>
            <a:off x="3962400" y="617220"/>
            <a:ext cx="16162021" cy="228600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lvl1pPr>
          </a:lstStyle>
          <a:p>
            <a:pPr/>
            <a:r>
              <a:t>Electron Transfer Reactions</a:t>
            </a:r>
          </a:p>
        </p:txBody>
      </p:sp>
      <p:sp>
        <p:nvSpPr>
          <p:cNvPr id="95" name="Electron transfer reactions are oxidation-reduction or redox reactions.…"/>
          <p:cNvSpPr txBox="1"/>
          <p:nvPr>
            <p:ph type="body" idx="1"/>
          </p:nvPr>
        </p:nvSpPr>
        <p:spPr>
          <a:xfrm>
            <a:off x="4579620" y="2903220"/>
            <a:ext cx="15087601" cy="9829801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Helvetica"/>
              <a:buNone/>
              <a:defRPr sz="5800"/>
            </a:pPr>
            <a:r>
              <a:t>Electron transfer reactions are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oxidation-reduction</a:t>
            </a:r>
            <a:r>
              <a:t> or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redox</a:t>
            </a:r>
            <a:r>
              <a:t> reactions.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Helvetica"/>
              <a:buNone/>
              <a:defRPr sz="5800"/>
            </a:pPr>
            <a:r>
              <a:t>Redox reactions can result in the generation of an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electric current</a:t>
            </a:r>
            <a:r>
              <a:t> or be caused by imposing an electric current. 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Helvetica"/>
              <a:buNone/>
              <a:defRPr sz="5800"/>
            </a:pPr>
            <a:r>
              <a:t>Therefore, this field of chemistry is often called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ELECTROCHEMISTRY.</a:t>
            </a:r>
          </a:p>
        </p:txBody>
      </p:sp>
      <p:sp>
        <p:nvSpPr>
          <p:cNvPr id="9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97" name="plugging in a socket picture (silly)" descr="plugging in a socket picture (silly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03980" y="9994900"/>
            <a:ext cx="4411981" cy="3416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95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waterfall and emf picture" descr="waterfall and emf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5368925"/>
            <a:ext cx="10972801" cy="8321676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Electromotive Force (emf)"/>
          <p:cNvSpPr txBox="1"/>
          <p:nvPr>
            <p:ph type="title"/>
          </p:nvPr>
        </p:nvSpPr>
        <p:spPr>
          <a:xfrm>
            <a:off x="3048000" y="457200"/>
            <a:ext cx="18288001" cy="228600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Electromotive Force (emf)</a:t>
            </a:r>
          </a:p>
        </p:txBody>
      </p:sp>
      <p:sp>
        <p:nvSpPr>
          <p:cNvPr id="369" name="Water only spontaneously flows one way in a waterfall.…"/>
          <p:cNvSpPr txBox="1"/>
          <p:nvPr>
            <p:ph type="body" sz="half" idx="1"/>
          </p:nvPr>
        </p:nvSpPr>
        <p:spPr>
          <a:xfrm>
            <a:off x="14119860" y="3141980"/>
            <a:ext cx="8069581" cy="103555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Helvetica"/>
              <a:buNone/>
              <a:defRPr sz="6000">
                <a:latin typeface="Arial"/>
                <a:ea typeface="Arial"/>
                <a:cs typeface="Arial"/>
                <a:sym typeface="Arial"/>
              </a:defRPr>
            </a:pPr>
            <a:r>
              <a:t>Water only spontaneously flows one way in a waterfall.</a:t>
            </a:r>
          </a:p>
          <a:p>
            <a:pPr marL="650874" indent="-571500">
              <a:buClr>
                <a:srgbClr val="000000"/>
              </a:buClr>
              <a:buSzTx/>
              <a:buFont typeface="Helvetica"/>
              <a:buNone/>
              <a:defRPr sz="6000">
                <a:latin typeface="Arial"/>
                <a:ea typeface="Arial"/>
                <a:cs typeface="Arial"/>
                <a:sym typeface="Arial"/>
              </a:defRPr>
            </a:pPr>
            <a:r>
              <a:t>Likewise, electrons only spontaneously flow one way in a redox reaction—from higher to lower potential energy.</a:t>
            </a:r>
          </a:p>
        </p:txBody>
      </p:sp>
      <p:sp>
        <p:nvSpPr>
          <p:cNvPr id="37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369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CELL POTENTIAL, E"/>
          <p:cNvSpPr txBox="1"/>
          <p:nvPr>
            <p:ph type="title"/>
          </p:nvPr>
        </p:nvSpPr>
        <p:spPr>
          <a:xfrm>
            <a:off x="5036820" y="0"/>
            <a:ext cx="14630401" cy="244602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CELL POTENTIAL, E</a:t>
            </a:r>
          </a:p>
        </p:txBody>
      </p:sp>
      <p:sp>
        <p:nvSpPr>
          <p:cNvPr id="373" name="Electrons are &quot;driven&quot; from anode to cathode by an electromotive force or emf.…"/>
          <p:cNvSpPr txBox="1"/>
          <p:nvPr>
            <p:ph type="body" sz="half" idx="1"/>
          </p:nvPr>
        </p:nvSpPr>
        <p:spPr>
          <a:xfrm>
            <a:off x="4259580" y="8526780"/>
            <a:ext cx="16162020" cy="5189220"/>
          </a:xfrm>
          <a:prstGeom prst="rect">
            <a:avLst/>
          </a:prstGeom>
        </p:spPr>
        <p:txBody>
          <a:bodyPr/>
          <a:lstStyle/>
          <a:p>
            <a:pPr marL="650874" indent="-571500">
              <a:spcBef>
                <a:spcPts val="1200"/>
              </a:spcBef>
              <a:buClr>
                <a:srgbClr val="000000"/>
              </a:buClr>
              <a:buSzTx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5400"/>
              <a:t>Electrons are "driven" from anode to cathode by an electromotive force or </a:t>
            </a:r>
            <a:r>
              <a:rPr sz="7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emf</a:t>
            </a:r>
            <a:r>
              <a:rPr sz="5400"/>
              <a:t>.</a:t>
            </a:r>
          </a:p>
          <a:p>
            <a:pPr marL="650874" indent="-5715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5400"/>
              <a:t>For Zn/Cu cell, this is indicated by a </a:t>
            </a:r>
            <a:r>
              <a:rPr sz="5400">
                <a:solidFill>
                  <a:srgbClr val="FF2600"/>
                </a:solidFill>
              </a:rPr>
              <a:t>voltage</a:t>
            </a:r>
            <a:r>
              <a:rPr sz="5400"/>
              <a:t> of 1.10 </a:t>
            </a:r>
            <a:r>
              <a:rPr sz="5400">
                <a:solidFill>
                  <a:srgbClr val="FF2600"/>
                </a:solidFill>
              </a:rPr>
              <a:t>V</a:t>
            </a:r>
            <a:r>
              <a:rPr sz="5400"/>
              <a:t> at 25 ˚C and when [Zn</a:t>
            </a:r>
            <a:r>
              <a:rPr baseline="30962" sz="5400"/>
              <a:t>2+</a:t>
            </a:r>
            <a:r>
              <a:rPr sz="5400"/>
              <a:t>] and [Cu</a:t>
            </a:r>
            <a:r>
              <a:rPr baseline="30962" sz="5400"/>
              <a:t>2+</a:t>
            </a:r>
            <a:r>
              <a:rPr sz="5400"/>
              <a:t>] = 1.0 M.</a:t>
            </a:r>
            <a:endParaRPr sz="5400"/>
          </a:p>
          <a:p>
            <a:pPr marL="650874" indent="-5715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5400"/>
              <a:t>           </a:t>
            </a:r>
            <a:r>
              <a:rPr b="0" i="1" sz="5400"/>
              <a:t>Note that 1 V = 1 J/C, more on this later</a:t>
            </a:r>
          </a:p>
        </p:txBody>
      </p:sp>
      <p:sp>
        <p:nvSpPr>
          <p:cNvPr id="37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75" name="EMF-1.mov" descr="EMF-1.mo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192000" y="4411979"/>
            <a:ext cx="571500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21M05AN10-1.mov" descr="21M05AN10-1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3505200" y="2583180"/>
            <a:ext cx="7658486" cy="54635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grpSp>
        <p:nvGrpSpPr>
          <p:cNvPr id="383" name="Group"/>
          <p:cNvGrpSpPr/>
          <p:nvPr/>
        </p:nvGrpSpPr>
        <p:grpSpPr>
          <a:xfrm>
            <a:off x="11574780" y="2286000"/>
            <a:ext cx="9235440" cy="5943600"/>
            <a:chOff x="0" y="0"/>
            <a:chExt cx="9235439" cy="5943599"/>
          </a:xfrm>
        </p:grpSpPr>
        <p:grpSp>
          <p:nvGrpSpPr>
            <p:cNvPr id="379" name="Group"/>
            <p:cNvGrpSpPr/>
            <p:nvPr/>
          </p:nvGrpSpPr>
          <p:grpSpPr>
            <a:xfrm>
              <a:off x="0" y="297179"/>
              <a:ext cx="9235440" cy="5646421"/>
              <a:chOff x="0" y="0"/>
              <a:chExt cx="9235439" cy="5646419"/>
            </a:xfrm>
          </p:grpSpPr>
          <p:sp>
            <p:nvSpPr>
              <p:cNvPr id="377" name="Rectangle"/>
              <p:cNvSpPr/>
              <p:nvPr/>
            </p:nvSpPr>
            <p:spPr>
              <a:xfrm>
                <a:off x="0" y="0"/>
                <a:ext cx="9235440" cy="564642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defTabSz="914400">
                  <a:defRPr sz="2000">
                    <a:uFillTx/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pic>
            <p:nvPicPr>
              <p:cNvPr id="378" name="image.pdf" descr="image.pdf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9235440" cy="564642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80" name="1.10 V"/>
            <p:cNvSpPr txBox="1"/>
            <p:nvPr/>
          </p:nvSpPr>
          <p:spPr>
            <a:xfrm>
              <a:off x="3566159" y="0"/>
              <a:ext cx="1969025" cy="852743"/>
            </a:xfrm>
            <a:prstGeom prst="rect">
              <a:avLst/>
            </a:prstGeom>
            <a:solidFill>
              <a:srgbClr val="FFD6D5"/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buClr>
                  <a:srgbClr val="000000"/>
                </a:buClr>
                <a:buFont typeface="Arial"/>
                <a:defRPr b="1"/>
              </a:lvl1pPr>
            </a:lstStyle>
            <a:p>
              <a:pPr/>
              <a:r>
                <a:t>1.10 V</a:t>
              </a:r>
            </a:p>
          </p:txBody>
        </p:sp>
        <p:sp>
          <p:nvSpPr>
            <p:cNvPr id="381" name="1.0 M"/>
            <p:cNvSpPr txBox="1"/>
            <p:nvPr/>
          </p:nvSpPr>
          <p:spPr>
            <a:xfrm>
              <a:off x="636270" y="5051425"/>
              <a:ext cx="1483832" cy="7131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buClr>
                  <a:srgbClr val="000000"/>
                </a:buClr>
                <a:buFont typeface="Arial"/>
                <a:defRPr b="1" sz="3800"/>
              </a:lvl1pPr>
            </a:lstStyle>
            <a:p>
              <a:pPr/>
              <a:r>
                <a:t>1.0 M</a:t>
              </a:r>
            </a:p>
          </p:txBody>
        </p:sp>
        <p:sp>
          <p:nvSpPr>
            <p:cNvPr id="382" name="1.0 M"/>
            <p:cNvSpPr txBox="1"/>
            <p:nvPr/>
          </p:nvSpPr>
          <p:spPr>
            <a:xfrm>
              <a:off x="6766559" y="5029200"/>
              <a:ext cx="1483833" cy="7131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buClr>
                  <a:srgbClr val="000000"/>
                </a:buClr>
                <a:buFont typeface="Arial"/>
                <a:defRPr b="1" sz="3800"/>
              </a:lvl1pPr>
            </a:lstStyle>
            <a:p>
              <a:pPr/>
              <a:r>
                <a:t>1.0 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6" fill="hold"/>
                                        <p:tgtEl>
                                          <p:spTgt spid="3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7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Class="entr" nodeType="with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335" fill="hold"/>
                                        <p:tgtEl>
                                          <p:spTgt spid="3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33" fill="hold" display="0">
                  <p:stCondLst>
                    <p:cond delay="indefinite"/>
                  </p:stCondLst>
                </p:cTn>
                <p:tgtEl>
                  <p:spTgt spid="375"/>
                </p:tgtEl>
              </p:cMediaNode>
            </p:audio>
            <p:video fullScrn="0">
              <p:cMediaNode mute="0" showWhenStopped="1" numSld="1" vol="100000">
                <p:cTn id="34" fill="hold" display="0">
                  <p:stCondLst>
                    <p:cond delay="indefinite"/>
                  </p:stCondLst>
                </p:cTn>
                <p:tgtEl>
                  <p:spTgt spid="376"/>
                </p:tgtEl>
              </p:cMediaNode>
            </p:video>
            <p:seq concurrent="1" prevAc="none" nextAc="seek">
              <p:cTn id="35" evtFilter="cancelBubble" nodeType="interactiveSeq" restart="whenNotActive" fill="hold">
                <p:stCondLst>
                  <p:cond delay="0" evt="onClick">
                    <p:tgtEl>
                      <p:spTgt spid="37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3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76"/>
                  </p:tgtEl>
                </p:cond>
              </p:nextCondLst>
            </p:seq>
          </p:childTnLst>
        </p:cTn>
      </p:par>
    </p:tnLst>
    <p:bldLst>
      <p:bldP build="p" bldLvl="1" animBg="1" rev="0" advAuto="0" spid="373" grpId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CELL POTENTIAL, E"/>
          <p:cNvSpPr txBox="1"/>
          <p:nvPr>
            <p:ph type="title"/>
          </p:nvPr>
        </p:nvSpPr>
        <p:spPr>
          <a:xfrm>
            <a:off x="11734800" y="-107315"/>
            <a:ext cx="10675620" cy="624078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CELL POTENTIAL, E</a:t>
            </a:r>
          </a:p>
        </p:txBody>
      </p:sp>
      <p:sp>
        <p:nvSpPr>
          <p:cNvPr id="386" name="For Zn/Cu cell, voltage is 1.10 V at 25 ˚C and when [Zn2+] and [Cu2+] = 1.0 M.…"/>
          <p:cNvSpPr txBox="1"/>
          <p:nvPr>
            <p:ph type="body" sz="half" idx="1"/>
          </p:nvPr>
        </p:nvSpPr>
        <p:spPr>
          <a:xfrm>
            <a:off x="3573780" y="5577840"/>
            <a:ext cx="17213581" cy="747522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00000"/>
              </a:lnSpc>
              <a:spcBef>
                <a:spcPts val="3500"/>
              </a:spcBef>
              <a:buClr>
                <a:srgbClr val="000000"/>
              </a:buClr>
              <a:buSzTx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pPr>
            <a:r>
              <a:t>For Zn/Cu cell, voltage is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1.10 V</a:t>
            </a:r>
            <a:r>
              <a:t> at 25 ˚C and when [Zn</a:t>
            </a:r>
            <a:r>
              <a:rPr baseline="31066"/>
              <a:t>2+</a:t>
            </a:r>
            <a:r>
              <a:t>] and [Cu</a:t>
            </a:r>
            <a:r>
              <a:rPr baseline="31066"/>
              <a:t>2+</a:t>
            </a:r>
            <a:r>
              <a:t>] = 1.0 M.</a:t>
            </a:r>
          </a:p>
          <a:p>
            <a:pPr marL="650874" indent="-571500">
              <a:lnSpc>
                <a:spcPct val="100000"/>
              </a:lnSpc>
              <a:spcBef>
                <a:spcPts val="3500"/>
              </a:spcBef>
              <a:buClr>
                <a:srgbClr val="000000"/>
              </a:buClr>
              <a:buSzTx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pPr>
            <a:r>
              <a:t>This is the </a:t>
            </a: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STANDARD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CELL POTENTIAL, E˚</a:t>
            </a:r>
          </a:p>
          <a:p>
            <a:pPr marL="650874" indent="-571500">
              <a:lnSpc>
                <a:spcPct val="100000"/>
              </a:lnSpc>
              <a:spcBef>
                <a:spcPts val="3500"/>
              </a:spcBef>
              <a:buClr>
                <a:srgbClr val="000000"/>
              </a:buClr>
              <a:buSzTx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E˚</a:t>
            </a:r>
            <a:r>
              <a:t> </a:t>
            </a:r>
            <a:r>
              <a:rPr b="0" i="1"/>
              <a:t>(measured in</a:t>
            </a:r>
            <a:r>
              <a:t> Volts, V</a:t>
            </a:r>
            <a:r>
              <a:rPr b="0" i="1"/>
              <a:t>)</a:t>
            </a:r>
            <a:r>
              <a:t> is a quantitative measure of the tendency for reactants to proceed to products when all are in their standard states at 1.0 M and 25 ˚C.</a:t>
            </a:r>
          </a:p>
        </p:txBody>
      </p:sp>
      <p:sp>
        <p:nvSpPr>
          <p:cNvPr id="38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390" name="Group"/>
          <p:cNvGrpSpPr/>
          <p:nvPr/>
        </p:nvGrpSpPr>
        <p:grpSpPr>
          <a:xfrm>
            <a:off x="3802380" y="844550"/>
            <a:ext cx="6400801" cy="4337051"/>
            <a:chOff x="0" y="0"/>
            <a:chExt cx="6400800" cy="4337050"/>
          </a:xfrm>
        </p:grpSpPr>
        <p:sp>
          <p:nvSpPr>
            <p:cNvPr id="388" name="Rectangle"/>
            <p:cNvSpPr/>
            <p:nvPr/>
          </p:nvSpPr>
          <p:spPr>
            <a:xfrm>
              <a:off x="0" y="0"/>
              <a:ext cx="6400800" cy="43370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914400">
                <a:defRPr sz="20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pic>
          <p:nvPicPr>
            <p:cNvPr id="389" name="image.pdf" descr="image.pd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400800" cy="43370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1" name="1.10 V"/>
          <p:cNvSpPr txBox="1"/>
          <p:nvPr/>
        </p:nvSpPr>
        <p:spPr>
          <a:xfrm>
            <a:off x="6270625" y="160020"/>
            <a:ext cx="2051103" cy="917576"/>
          </a:xfrm>
          <a:prstGeom prst="rect">
            <a:avLst/>
          </a:prstGeom>
          <a:solidFill>
            <a:srgbClr val="FFD6D5"/>
          </a:solidFill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0000"/>
              </a:buClr>
              <a:buFont typeface="Arial"/>
              <a:defRPr b="1"/>
            </a:lvl1pPr>
          </a:lstStyle>
          <a:p>
            <a:pPr/>
            <a:r>
              <a:t>1.10 V</a:t>
            </a:r>
          </a:p>
        </p:txBody>
      </p:sp>
      <p:sp>
        <p:nvSpPr>
          <p:cNvPr id="392" name="1.0 M"/>
          <p:cNvSpPr txBox="1"/>
          <p:nvPr/>
        </p:nvSpPr>
        <p:spPr>
          <a:xfrm>
            <a:off x="4244975" y="4503420"/>
            <a:ext cx="1544812" cy="754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0000"/>
              </a:buClr>
              <a:buFont typeface="Arial"/>
              <a:defRPr b="1" sz="3800"/>
            </a:lvl1pPr>
          </a:lstStyle>
          <a:p>
            <a:pPr/>
            <a:r>
              <a:t>1.0 M</a:t>
            </a:r>
          </a:p>
        </p:txBody>
      </p:sp>
      <p:sp>
        <p:nvSpPr>
          <p:cNvPr id="393" name="1.0 M"/>
          <p:cNvSpPr txBox="1"/>
          <p:nvPr/>
        </p:nvSpPr>
        <p:spPr>
          <a:xfrm>
            <a:off x="8486775" y="4476750"/>
            <a:ext cx="1544812" cy="754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0000"/>
              </a:buClr>
              <a:buFont typeface="Arial"/>
              <a:defRPr b="1" sz="3800"/>
            </a:lvl1pPr>
          </a:lstStyle>
          <a:p>
            <a:pPr/>
            <a:r>
              <a:t>1.0 M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386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Calculating Cell Voltage"/>
          <p:cNvSpPr txBox="1"/>
          <p:nvPr>
            <p:ph type="title"/>
          </p:nvPr>
        </p:nvSpPr>
        <p:spPr>
          <a:xfrm>
            <a:off x="4579620" y="457200"/>
            <a:ext cx="15087601" cy="274320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Calculating Cell Voltage</a:t>
            </a:r>
          </a:p>
        </p:txBody>
      </p:sp>
      <p:sp>
        <p:nvSpPr>
          <p:cNvPr id="396" name="Balanced half-reactions can be added together to get overall, balanced equation."/>
          <p:cNvSpPr txBox="1"/>
          <p:nvPr>
            <p:ph type="body" sz="half" idx="1"/>
          </p:nvPr>
        </p:nvSpPr>
        <p:spPr>
          <a:xfrm>
            <a:off x="4876800" y="3200400"/>
            <a:ext cx="14333220" cy="6172200"/>
          </a:xfrm>
          <a:prstGeom prst="rect">
            <a:avLst/>
          </a:prstGeom>
        </p:spPr>
        <p:txBody>
          <a:bodyPr/>
          <a:lstStyle>
            <a:lvl1pPr marL="650874" indent="-571500">
              <a:spcBef>
                <a:spcPts val="38300"/>
              </a:spcBef>
              <a:buClr>
                <a:srgbClr val="000000"/>
              </a:buClr>
              <a:buSzTx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Balanced half-reactions can be added together to get overall, balanced equation. </a:t>
            </a:r>
          </a:p>
        </p:txBody>
      </p:sp>
      <p:sp>
        <p:nvSpPr>
          <p:cNvPr id="39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98" name="Zn(s)  →  Zn2+(aq)  +  2e-…"/>
          <p:cNvSpPr/>
          <p:nvPr/>
        </p:nvSpPr>
        <p:spPr>
          <a:xfrm>
            <a:off x="4876800" y="6103620"/>
            <a:ext cx="14653260" cy="3986952"/>
          </a:xfrm>
          <a:prstGeom prst="rect">
            <a:avLst/>
          </a:prstGeom>
          <a:solidFill>
            <a:srgbClr val="FDFDC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</a:pPr>
            <a:r>
              <a:rPr b="1" sz="5400"/>
              <a:t>Zn(s)  </a:t>
            </a:r>
            <a:r>
              <a:rPr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b="1" sz="5400"/>
              <a:t>  Zn</a:t>
            </a:r>
            <a:r>
              <a:rPr b="1" baseline="30962" sz="5400"/>
              <a:t>2+</a:t>
            </a:r>
            <a:r>
              <a:rPr b="1" sz="5400"/>
              <a:t>(aq)  +  2e-</a:t>
            </a:r>
            <a:endParaRPr b="1" sz="5400"/>
          </a:p>
          <a:p>
            <a:pPr marL="79373" marR="79373">
              <a:buClr>
                <a:srgbClr val="000000"/>
              </a:buClr>
              <a:buFont typeface="Arial"/>
            </a:pPr>
            <a:r>
              <a:rPr b="1" sz="5400"/>
              <a:t>Cu</a:t>
            </a:r>
            <a:r>
              <a:rPr b="1" baseline="30962" sz="5400"/>
              <a:t>2+</a:t>
            </a:r>
            <a:r>
              <a:rPr b="1" sz="5400"/>
              <a:t>(aq)  +  2e-  </a:t>
            </a:r>
            <a:r>
              <a:rPr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b="1" sz="5400"/>
              <a:t> Cu(s)</a:t>
            </a:r>
            <a:endParaRPr b="1" sz="5400"/>
          </a:p>
          <a:p>
            <a:pPr marL="79373" marR="79373">
              <a:buClr>
                <a:srgbClr val="000000"/>
              </a:buClr>
              <a:buFont typeface="Arial"/>
            </a:pPr>
            <a:r>
              <a:rPr b="1" sz="5400"/>
              <a:t>--------------------------------------------</a:t>
            </a:r>
            <a:endParaRPr b="1" sz="5400"/>
          </a:p>
          <a:p>
            <a:pPr marL="79373" marR="79373">
              <a:buClr>
                <a:srgbClr val="000000"/>
              </a:buClr>
              <a:buFont typeface="Arial"/>
            </a:pPr>
            <a:r>
              <a:rPr b="1" sz="5400"/>
              <a:t>Cu</a:t>
            </a:r>
            <a:r>
              <a:rPr b="1" baseline="30962" sz="5400"/>
              <a:t>2+</a:t>
            </a:r>
            <a:r>
              <a:rPr b="1" sz="5400"/>
              <a:t>(aq)  +  Zn(s) </a:t>
            </a:r>
            <a:r>
              <a:rPr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b="1" sz="5400"/>
              <a:t> Zn</a:t>
            </a:r>
            <a:r>
              <a:rPr b="1" baseline="30962" sz="5400"/>
              <a:t>2+</a:t>
            </a:r>
            <a:r>
              <a:rPr b="1" sz="5400"/>
              <a:t>(aq)  +  Cu(s)</a:t>
            </a:r>
          </a:p>
        </p:txBody>
      </p:sp>
      <p:sp>
        <p:nvSpPr>
          <p:cNvPr id="399" name="If we know Eo for each half-reaction, we can calculate Eo for net reaction."/>
          <p:cNvSpPr txBox="1"/>
          <p:nvPr/>
        </p:nvSpPr>
        <p:spPr>
          <a:xfrm>
            <a:off x="4716780" y="10355579"/>
            <a:ext cx="14996160" cy="1910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buClr>
                <a:srgbClr val="000000"/>
              </a:buClr>
              <a:buFont typeface="Arial"/>
              <a:defRPr sz="6000"/>
            </a:pPr>
            <a:r>
              <a:rPr b="1"/>
              <a:t>If we know E</a:t>
            </a:r>
            <a:r>
              <a:rPr b="1" baseline="31066"/>
              <a:t>o</a:t>
            </a:r>
            <a:r>
              <a:rPr b="1"/>
              <a:t> for each half-reaction, we can calculate E</a:t>
            </a:r>
            <a:r>
              <a:rPr b="1" baseline="31066"/>
              <a:t>o</a:t>
            </a:r>
            <a:r>
              <a:rPr b="1"/>
              <a:t> for net reaction.</a:t>
            </a:r>
          </a:p>
        </p:txBody>
      </p:sp>
      <p:sp>
        <p:nvSpPr>
          <p:cNvPr id="400" name="Line"/>
          <p:cNvSpPr/>
          <p:nvPr/>
        </p:nvSpPr>
        <p:spPr>
          <a:xfrm>
            <a:off x="4259580" y="2743200"/>
            <a:ext cx="15247620" cy="3176"/>
          </a:xfrm>
          <a:prstGeom prst="line">
            <a:avLst/>
          </a:prstGeom>
          <a:ln w="12700">
            <a:solidFill>
              <a:srgbClr val="FF2734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+mn-lt"/>
                <a:ea typeface="+mn-ea"/>
                <a:cs typeface="+mn-cs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9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CELL POTENTIALS, Eo"/>
          <p:cNvSpPr txBox="1"/>
          <p:nvPr>
            <p:ph type="title"/>
          </p:nvPr>
        </p:nvSpPr>
        <p:spPr>
          <a:xfrm>
            <a:off x="5173980" y="1211580"/>
            <a:ext cx="14013181" cy="1988820"/>
          </a:xfrm>
          <a:prstGeom prst="rect">
            <a:avLst/>
          </a:prstGeom>
        </p:spPr>
        <p:txBody>
          <a:bodyPr/>
          <a:lstStyle/>
          <a:p>
            <a:pPr/>
            <a:r>
              <a: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CELL POTENTIALS, E</a:t>
            </a:r>
            <a:r>
              <a:rPr baseline="30976"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o</a:t>
            </a:r>
          </a:p>
        </p:txBody>
      </p:sp>
      <p:sp>
        <p:nvSpPr>
          <p:cNvPr id="403" name="Cannot measure 1/2 reaction Eo directly.  Therefore, measure it relative to a STANDARD HYDROGEN CELL, SHE.…"/>
          <p:cNvSpPr txBox="1"/>
          <p:nvPr>
            <p:ph type="body" sz="half" idx="1"/>
          </p:nvPr>
        </p:nvSpPr>
        <p:spPr>
          <a:xfrm>
            <a:off x="5105400" y="3200400"/>
            <a:ext cx="15643305" cy="633222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5000"/>
              </a:lnSpc>
              <a:spcBef>
                <a:spcPts val="4200"/>
              </a:spcBef>
              <a:buClr>
                <a:srgbClr val="000000"/>
              </a:buClr>
              <a:buSzTx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pPr>
            <a:r>
              <a:t>Cannot measure 1/2 reaction E</a:t>
            </a:r>
            <a:r>
              <a:rPr baseline="31066"/>
              <a:t>o</a:t>
            </a:r>
            <a:r>
              <a:t> directly.  Therefore, measure it relative to a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STANDARD HYDROGEN CELL, SHE.</a:t>
            </a:r>
          </a:p>
          <a:p>
            <a:pPr marL="650874" indent="-571500" algn="ctr">
              <a:lnSpc>
                <a:spcPct val="115000"/>
              </a:lnSpc>
              <a:spcBef>
                <a:spcPts val="4200"/>
              </a:spcBef>
              <a:buClr>
                <a:srgbClr val="000000"/>
              </a:buClr>
              <a:buSzTx/>
              <a:buFont typeface="Comic Sans MS"/>
              <a:buNone/>
              <a:defRPr sz="6000"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(SHE = </a:t>
            </a:r>
            <a:r>
              <a:rPr b="0" u="sng"/>
              <a:t>S</a:t>
            </a:r>
            <a:r>
              <a:rPr b="0"/>
              <a:t>tandard </a:t>
            </a:r>
            <a:r>
              <a:rPr b="0" u="sng"/>
              <a:t>H</a:t>
            </a:r>
            <a:r>
              <a:rPr b="0"/>
              <a:t>ydrogen </a:t>
            </a:r>
            <a:r>
              <a:rPr b="0" u="sng"/>
              <a:t>E</a:t>
            </a:r>
            <a:r>
              <a:rPr b="0"/>
              <a:t>lectrode)</a:t>
            </a:r>
          </a:p>
        </p:txBody>
      </p:sp>
      <p:sp>
        <p:nvSpPr>
          <p:cNvPr id="40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05" name="2 H+(aq, 1 M)   +  2e-  ⇄  H2(g, 1 atm)"/>
          <p:cNvSpPr/>
          <p:nvPr/>
        </p:nvSpPr>
        <p:spPr>
          <a:xfrm>
            <a:off x="4135437" y="8423275"/>
            <a:ext cx="16459201" cy="132588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Helvetica"/>
            </a:pPr>
            <a:r>
              <a:rPr b="1" sz="6000">
                <a:latin typeface="+mn-lt"/>
                <a:ea typeface="+mn-ea"/>
                <a:cs typeface="+mn-cs"/>
                <a:sym typeface="Helvetica"/>
              </a:rPr>
              <a:t>2 H</a:t>
            </a:r>
            <a:r>
              <a:rPr b="1" baseline="30933" sz="6000">
                <a:latin typeface="+mn-lt"/>
                <a:ea typeface="+mn-ea"/>
                <a:cs typeface="+mn-cs"/>
                <a:sym typeface="Helvetica"/>
              </a:rPr>
              <a:t>+</a:t>
            </a:r>
            <a:r>
              <a:rPr b="1" sz="6000">
                <a:latin typeface="+mn-lt"/>
                <a:ea typeface="+mn-ea"/>
                <a:cs typeface="+mn-cs"/>
                <a:sym typeface="Helvetica"/>
              </a:rPr>
              <a:t>(aq, 1 M)   +  2e-  </a:t>
            </a:r>
            <a:r>
              <a:rPr sz="7800">
                <a:latin typeface="Times Roman"/>
                <a:ea typeface="Times Roman"/>
                <a:cs typeface="Times Roman"/>
                <a:sym typeface="Times Roman"/>
              </a:rPr>
              <a:t>⇄</a:t>
            </a:r>
            <a:r>
              <a:rPr b="1" sz="6000">
                <a:latin typeface="+mn-lt"/>
                <a:ea typeface="+mn-ea"/>
                <a:cs typeface="+mn-cs"/>
                <a:sym typeface="Helvetica"/>
              </a:rPr>
              <a:t>  H</a:t>
            </a:r>
            <a:r>
              <a:rPr b="1" baseline="-16133" sz="6000">
                <a:latin typeface="+mn-lt"/>
                <a:ea typeface="+mn-ea"/>
                <a:cs typeface="+mn-cs"/>
                <a:sym typeface="Helvetica"/>
              </a:rPr>
              <a:t>2</a:t>
            </a:r>
            <a:r>
              <a:rPr b="1" sz="6000">
                <a:latin typeface="+mn-lt"/>
                <a:ea typeface="+mn-ea"/>
                <a:cs typeface="+mn-cs"/>
                <a:sym typeface="Helvetica"/>
              </a:rPr>
              <a:t>(g, 1 atm)</a:t>
            </a:r>
          </a:p>
        </p:txBody>
      </p:sp>
      <p:sp>
        <p:nvSpPr>
          <p:cNvPr id="406" name="Eo = 0.00 V"/>
          <p:cNvSpPr txBox="1"/>
          <p:nvPr/>
        </p:nvSpPr>
        <p:spPr>
          <a:xfrm>
            <a:off x="9036050" y="10245725"/>
            <a:ext cx="6377941" cy="160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>
              <a:buClr>
                <a:srgbClr val="FF2734"/>
              </a:buClr>
              <a:buFont typeface="Helvetica"/>
            </a:pPr>
            <a:r>
              <a:rPr b="1"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E</a:t>
            </a:r>
            <a:r>
              <a:rPr b="1" baseline="30956"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o</a:t>
            </a:r>
            <a:r>
              <a:rPr b="1"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 = 0.00 V</a:t>
            </a:r>
          </a:p>
        </p:txBody>
      </p:sp>
      <p:sp>
        <p:nvSpPr>
          <p:cNvPr id="407" name="Line"/>
          <p:cNvSpPr/>
          <p:nvPr/>
        </p:nvSpPr>
        <p:spPr>
          <a:xfrm>
            <a:off x="4259580" y="3040380"/>
            <a:ext cx="15247620" cy="3176"/>
          </a:xfrm>
          <a:prstGeom prst="line">
            <a:avLst/>
          </a:prstGeom>
          <a:ln w="12700">
            <a:solidFill>
              <a:srgbClr val="FF2734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+mn-lt"/>
                <a:ea typeface="+mn-ea"/>
                <a:cs typeface="+mn-cs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6" grpId="2"/>
      <p:bldP build="whole" bldLvl="1" animBg="1" rev="0" advAuto="0" spid="405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Zn and SHE"/>
          <p:cNvSpPr txBox="1"/>
          <p:nvPr>
            <p:ph type="title"/>
          </p:nvPr>
        </p:nvSpPr>
        <p:spPr>
          <a:xfrm>
            <a:off x="4876800" y="5029200"/>
            <a:ext cx="14333220" cy="2286000"/>
          </a:xfrm>
          <a:prstGeom prst="rect">
            <a:avLst/>
          </a:prstGeom>
        </p:spPr>
        <p:txBody>
          <a:bodyPr/>
          <a:lstStyle/>
          <a:p>
            <a:pPr/>
            <a:r>
              <a:t>Zn and SHE</a:t>
            </a:r>
          </a:p>
        </p:txBody>
      </p:sp>
      <p:sp>
        <p:nvSpPr>
          <p:cNvPr id="41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415" name="Group"/>
          <p:cNvGrpSpPr/>
          <p:nvPr/>
        </p:nvGrpSpPr>
        <p:grpSpPr>
          <a:xfrm>
            <a:off x="6308725" y="3340100"/>
            <a:ext cx="12367261" cy="9166860"/>
            <a:chOff x="0" y="0"/>
            <a:chExt cx="12367259" cy="9166859"/>
          </a:xfrm>
        </p:grpSpPr>
        <p:grpSp>
          <p:nvGrpSpPr>
            <p:cNvPr id="413" name="Group"/>
            <p:cNvGrpSpPr/>
            <p:nvPr/>
          </p:nvGrpSpPr>
          <p:grpSpPr>
            <a:xfrm>
              <a:off x="0" y="0"/>
              <a:ext cx="12367260" cy="9166860"/>
              <a:chOff x="0" y="0"/>
              <a:chExt cx="12367259" cy="9166859"/>
            </a:xfrm>
          </p:grpSpPr>
          <p:sp>
            <p:nvSpPr>
              <p:cNvPr id="411" name="Rectangle"/>
              <p:cNvSpPr/>
              <p:nvPr/>
            </p:nvSpPr>
            <p:spPr>
              <a:xfrm>
                <a:off x="0" y="0"/>
                <a:ext cx="12367260" cy="916686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defTabSz="914400">
                  <a:defRPr sz="2000">
                    <a:uFillTx/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pic>
            <p:nvPicPr>
              <p:cNvPr id="412" name="image.pdf" descr="image.pdf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2367260" cy="91668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14" name="Rectangle"/>
            <p:cNvSpPr/>
            <p:nvPr/>
          </p:nvSpPr>
          <p:spPr>
            <a:xfrm>
              <a:off x="99694" y="6718300"/>
              <a:ext cx="12184381" cy="24460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8" name="Group"/>
          <p:cNvGrpSpPr/>
          <p:nvPr/>
        </p:nvGrpSpPr>
        <p:grpSpPr>
          <a:xfrm>
            <a:off x="3802380" y="3200400"/>
            <a:ext cx="4434841" cy="2903220"/>
            <a:chOff x="0" y="0"/>
            <a:chExt cx="4434840" cy="2903219"/>
          </a:xfrm>
        </p:grpSpPr>
        <p:sp>
          <p:nvSpPr>
            <p:cNvPr id="416" name="Negative electrode"/>
            <p:cNvSpPr txBox="1"/>
            <p:nvPr/>
          </p:nvSpPr>
          <p:spPr>
            <a:xfrm>
              <a:off x="0" y="0"/>
              <a:ext cx="4137660" cy="17352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buClr>
                  <a:srgbClr val="FF2734"/>
                </a:buClr>
                <a:buFont typeface="Arial"/>
                <a:defRPr b="1" sz="5400">
                  <a:solidFill>
                    <a:srgbClr val="FF2734"/>
                  </a:solidFill>
                  <a:uFill>
                    <a:solidFill>
                      <a:srgbClr val="FF2734"/>
                    </a:solidFill>
                  </a:uFill>
                </a:defRPr>
              </a:lvl1pPr>
            </a:lstStyle>
            <a:p>
              <a:pPr/>
              <a:r>
                <a:t>Negative electrode</a:t>
              </a:r>
            </a:p>
          </p:txBody>
        </p:sp>
        <p:sp>
          <p:nvSpPr>
            <p:cNvPr id="417" name="Line"/>
            <p:cNvSpPr/>
            <p:nvPr/>
          </p:nvSpPr>
          <p:spPr>
            <a:xfrm>
              <a:off x="3360420" y="1828800"/>
              <a:ext cx="1074421" cy="1074420"/>
            </a:xfrm>
            <a:prstGeom prst="line">
              <a:avLst/>
            </a:prstGeom>
            <a:noFill/>
            <a:ln w="101600" cap="flat">
              <a:solidFill>
                <a:srgbClr val="FF273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sz="20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</p:grpSp>
      <p:sp>
        <p:nvSpPr>
          <p:cNvPr id="419" name="Supplier of electrons"/>
          <p:cNvSpPr txBox="1"/>
          <p:nvPr/>
        </p:nvSpPr>
        <p:spPr>
          <a:xfrm>
            <a:off x="3355975" y="7155180"/>
            <a:ext cx="4023361" cy="173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buClr>
                <a:srgbClr val="FF2734"/>
              </a:buClr>
              <a:buFont typeface="Arial"/>
              <a:def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Supplier of electrons</a:t>
            </a:r>
          </a:p>
        </p:txBody>
      </p:sp>
      <p:sp>
        <p:nvSpPr>
          <p:cNvPr id="420" name="Acceptor of electrons"/>
          <p:cNvSpPr txBox="1"/>
          <p:nvPr/>
        </p:nvSpPr>
        <p:spPr>
          <a:xfrm>
            <a:off x="16009619" y="7226300"/>
            <a:ext cx="4297681" cy="173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buClr>
                <a:srgbClr val="FF2734"/>
              </a:buClr>
              <a:buFont typeface="Arial"/>
              <a:def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Acceptor of electrons</a:t>
            </a:r>
          </a:p>
        </p:txBody>
      </p:sp>
      <p:grpSp>
        <p:nvGrpSpPr>
          <p:cNvPr id="423" name="Group"/>
          <p:cNvGrpSpPr/>
          <p:nvPr/>
        </p:nvGrpSpPr>
        <p:grpSpPr>
          <a:xfrm>
            <a:off x="15360650" y="3584575"/>
            <a:ext cx="3863340" cy="2496185"/>
            <a:chOff x="0" y="0"/>
            <a:chExt cx="3863339" cy="2496184"/>
          </a:xfrm>
        </p:grpSpPr>
        <p:sp>
          <p:nvSpPr>
            <p:cNvPr id="421" name="Positive electrode"/>
            <p:cNvSpPr txBox="1"/>
            <p:nvPr/>
          </p:nvSpPr>
          <p:spPr>
            <a:xfrm>
              <a:off x="0" y="0"/>
              <a:ext cx="3863340" cy="17352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buClr>
                  <a:srgbClr val="FF2734"/>
                </a:buClr>
                <a:buFont typeface="Arial"/>
                <a:defRPr b="1" sz="5400">
                  <a:solidFill>
                    <a:srgbClr val="FF2734"/>
                  </a:solidFill>
                  <a:uFill>
                    <a:solidFill>
                      <a:srgbClr val="FF2734"/>
                    </a:solidFill>
                  </a:uFill>
                </a:defRPr>
              </a:lvl1pPr>
            </a:lstStyle>
            <a:p>
              <a:pPr/>
              <a:r>
                <a:t>Positive electrode</a:t>
              </a:r>
            </a:p>
          </p:txBody>
        </p:sp>
        <p:sp>
          <p:nvSpPr>
            <p:cNvPr id="422" name="Line"/>
            <p:cNvSpPr/>
            <p:nvPr/>
          </p:nvSpPr>
          <p:spPr>
            <a:xfrm flipH="1">
              <a:off x="31749" y="1741804"/>
              <a:ext cx="1074421" cy="754381"/>
            </a:xfrm>
            <a:prstGeom prst="line">
              <a:avLst/>
            </a:prstGeom>
            <a:noFill/>
            <a:ln w="101600" cap="flat">
              <a:solidFill>
                <a:srgbClr val="FF2734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sz="20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</p:grpSp>
      <p:sp>
        <p:nvSpPr>
          <p:cNvPr id="424" name="2 H+ + 2e-→ H2…"/>
          <p:cNvSpPr txBox="1"/>
          <p:nvPr/>
        </p:nvSpPr>
        <p:spPr>
          <a:xfrm>
            <a:off x="12418830" y="9898379"/>
            <a:ext cx="4702543" cy="240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buClr>
                <a:srgbClr val="000000"/>
              </a:buClr>
              <a:buFont typeface="Arial"/>
            </a:pPr>
            <a:r>
              <a:rPr b="1"/>
              <a:t>2 H</a:t>
            </a:r>
            <a:r>
              <a:rPr b="1" baseline="30956"/>
              <a:t>+</a:t>
            </a:r>
            <a:r>
              <a:rPr b="1"/>
              <a:t> + 2e-→ H</a:t>
            </a:r>
            <a:r>
              <a:rPr b="1" baseline="-15913"/>
              <a:t>2</a:t>
            </a:r>
            <a:endParaRPr b="1" baseline="-15913"/>
          </a:p>
          <a:p>
            <a:pPr algn="ctr">
              <a:buClr>
                <a:srgbClr val="000000"/>
              </a:buClr>
              <a:buFont typeface="Arial"/>
              <a:defRPr b="1"/>
            </a:pPr>
            <a:r>
              <a:t>Reduction</a:t>
            </a:r>
          </a:p>
          <a:p>
            <a:pPr algn="ctr">
              <a:buClr>
                <a:srgbClr val="000000"/>
              </a:buClr>
              <a:buFont typeface="Arial"/>
              <a:defRPr b="1"/>
            </a:pPr>
            <a:r>
              <a:t>Cathode</a:t>
            </a:r>
          </a:p>
        </p:txBody>
      </p:sp>
      <p:sp>
        <p:nvSpPr>
          <p:cNvPr id="425" name="Zn → Zn2+ + 2e-…"/>
          <p:cNvSpPr txBox="1"/>
          <p:nvPr/>
        </p:nvSpPr>
        <p:spPr>
          <a:xfrm>
            <a:off x="6656354" y="9898379"/>
            <a:ext cx="4965767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buClr>
                <a:srgbClr val="000000"/>
              </a:buClr>
              <a:buFont typeface="Arial"/>
            </a:pPr>
            <a:r>
              <a:rPr b="1"/>
              <a:t>Zn → Zn</a:t>
            </a:r>
            <a:r>
              <a:rPr b="1" baseline="30956"/>
              <a:t>2+</a:t>
            </a:r>
            <a:r>
              <a:rPr b="1"/>
              <a:t> + 2e- </a:t>
            </a:r>
            <a:endParaRPr b="1"/>
          </a:p>
          <a:p>
            <a:pPr algn="ctr">
              <a:buClr>
                <a:srgbClr val="000000"/>
              </a:buClr>
              <a:buFont typeface="Arial"/>
              <a:defRPr b="1"/>
            </a:pPr>
            <a:r>
              <a:t>Oxidation</a:t>
            </a:r>
          </a:p>
          <a:p>
            <a:pPr algn="ctr">
              <a:buClr>
                <a:srgbClr val="000000"/>
              </a:buClr>
              <a:buFont typeface="Arial"/>
              <a:defRPr b="1"/>
            </a:pPr>
            <a:r>
              <a:t>Anode</a:t>
            </a:r>
          </a:p>
        </p:txBody>
      </p:sp>
      <p:sp>
        <p:nvSpPr>
          <p:cNvPr id="426" name="Eo for the cell = +0.76 V (measured)"/>
          <p:cNvSpPr txBox="1"/>
          <p:nvPr/>
        </p:nvSpPr>
        <p:spPr>
          <a:xfrm>
            <a:off x="6065520" y="12527279"/>
            <a:ext cx="15270481" cy="1008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Helvetica"/>
              <a:defRPr i="1"/>
            </a:pPr>
            <a:r>
              <a:rPr b="1" sz="5400">
                <a:latin typeface="+mn-lt"/>
                <a:ea typeface="+mn-ea"/>
                <a:cs typeface="+mn-cs"/>
                <a:sym typeface="Helvetica"/>
              </a:rPr>
              <a:t>E</a:t>
            </a:r>
            <a:r>
              <a:rPr b="1" baseline="30962" sz="5400">
                <a:latin typeface="+mn-lt"/>
                <a:ea typeface="+mn-ea"/>
                <a:cs typeface="+mn-cs"/>
                <a:sym typeface="Helvetica"/>
              </a:rPr>
              <a:t>o</a:t>
            </a:r>
            <a:r>
              <a:rPr b="1" sz="5400">
                <a:latin typeface="+mn-lt"/>
                <a:ea typeface="+mn-ea"/>
                <a:cs typeface="+mn-cs"/>
                <a:sym typeface="Helvetica"/>
              </a:rPr>
              <a:t> for the cell = </a:t>
            </a:r>
            <a:r>
              <a:rPr b="1" i="0" sz="5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+0.76 V</a:t>
            </a:r>
            <a:r>
              <a:rPr b="1" sz="5400">
                <a:latin typeface="+mn-lt"/>
                <a:ea typeface="+mn-ea"/>
                <a:cs typeface="+mn-cs"/>
                <a:sym typeface="Helvetica"/>
              </a:rPr>
              <a:t> (measured)</a:t>
            </a:r>
          </a:p>
        </p:txBody>
      </p:sp>
      <p:sp>
        <p:nvSpPr>
          <p:cNvPr id="427" name="Zn/SHE half cell"/>
          <p:cNvSpPr txBox="1"/>
          <p:nvPr/>
        </p:nvSpPr>
        <p:spPr>
          <a:xfrm>
            <a:off x="7002780" y="0"/>
            <a:ext cx="14333220" cy="258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 algn="r">
              <a:lnSpc>
                <a:spcPct val="90000"/>
              </a:lnSpc>
              <a:defRPr b="1" sz="7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Zn/SHE half cell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9" grpId="2"/>
      <p:bldP build="whole" bldLvl="1" animBg="1" rev="0" advAuto="0" spid="420" grpId="5"/>
      <p:bldP build="whole" bldLvl="1" animBg="1" rev="0" advAuto="0" spid="425" grpId="3"/>
      <p:bldP build="whole" bldLvl="1" animBg="1" rev="0" advAuto="0" spid="424" grpId="6"/>
      <p:bldP build="whole" bldLvl="1" animBg="1" rev="0" advAuto="0" spid="423" grpId="4"/>
      <p:bldP build="whole" bldLvl="1" animBg="1" rev="0" advAuto="0" spid="418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Group"/>
          <p:cNvGrpSpPr/>
          <p:nvPr/>
        </p:nvGrpSpPr>
        <p:grpSpPr>
          <a:xfrm>
            <a:off x="248139" y="321049"/>
            <a:ext cx="7423151" cy="5502276"/>
            <a:chOff x="0" y="0"/>
            <a:chExt cx="7423150" cy="5502275"/>
          </a:xfrm>
        </p:grpSpPr>
        <p:sp>
          <p:nvSpPr>
            <p:cNvPr id="429" name="Rectangle"/>
            <p:cNvSpPr/>
            <p:nvPr/>
          </p:nvSpPr>
          <p:spPr>
            <a:xfrm>
              <a:off x="0" y="0"/>
              <a:ext cx="7423150" cy="550227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914400">
                <a:defRPr sz="20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pic>
          <p:nvPicPr>
            <p:cNvPr id="430" name="image.pdf" descr="image.pd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423150" cy="55022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32" name="Zn/SHE half cell"/>
          <p:cNvSpPr txBox="1"/>
          <p:nvPr>
            <p:ph type="title"/>
          </p:nvPr>
        </p:nvSpPr>
        <p:spPr>
          <a:xfrm>
            <a:off x="7002780" y="0"/>
            <a:ext cx="14333220" cy="258318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Zn/SHE half cell</a:t>
            </a:r>
          </a:p>
        </p:txBody>
      </p:sp>
      <p:sp>
        <p:nvSpPr>
          <p:cNvPr id="43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34" name="How to find the zinc half cell potential, EZno:…"/>
          <p:cNvSpPr txBox="1"/>
          <p:nvPr/>
        </p:nvSpPr>
        <p:spPr>
          <a:xfrm>
            <a:off x="7053481" y="4220047"/>
            <a:ext cx="17830801" cy="914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>
              <a:lnSpc>
                <a:spcPct val="130000"/>
              </a:lnSpc>
              <a:buClr>
                <a:srgbClr val="000000"/>
              </a:buClr>
              <a:buFont typeface="Arial"/>
            </a:pPr>
            <a:r>
              <a:rPr b="1" sz="5400"/>
              <a:t>How to find the zinc half cell potential, E</a:t>
            </a:r>
            <a:r>
              <a:rPr b="1"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Zn</a:t>
            </a:r>
            <a:r>
              <a:rPr b="1" baseline="30962" sz="5400"/>
              <a:t>o</a:t>
            </a:r>
            <a:r>
              <a:rPr b="1" sz="5400"/>
              <a:t>:</a:t>
            </a:r>
            <a:endParaRPr b="1" sz="5400"/>
          </a:p>
          <a:p>
            <a:pPr marL="79373" marR="79373">
              <a:buClr>
                <a:srgbClr val="000000"/>
              </a:buClr>
              <a:buFont typeface="Arial"/>
            </a:pPr>
            <a:r>
              <a:rPr b="1" sz="5400"/>
              <a:t>Zn(s)  </a:t>
            </a:r>
            <a:r>
              <a:rPr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b="1" sz="5400"/>
              <a:t>  Zn</a:t>
            </a:r>
            <a:r>
              <a:rPr b="1" baseline="30962" sz="5400"/>
              <a:t>2+</a:t>
            </a:r>
            <a:r>
              <a:rPr b="1" sz="5400"/>
              <a:t>(aq)  +  2e-			E</a:t>
            </a:r>
            <a:r>
              <a:rPr b="1"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Zn</a:t>
            </a:r>
            <a:r>
              <a:rPr b="1" baseline="30962" sz="5400"/>
              <a:t>o</a:t>
            </a:r>
            <a:r>
              <a:rPr b="1" sz="5400"/>
              <a:t> = ?</a:t>
            </a:r>
            <a:endParaRPr b="1" sz="5400"/>
          </a:p>
          <a:p>
            <a:pPr marL="79373" marR="79373">
              <a:buClr>
                <a:srgbClr val="000000"/>
              </a:buClr>
              <a:buFont typeface="Arial"/>
            </a:pPr>
            <a:r>
              <a:rPr b="1" sz="5400"/>
              <a:t>2 H</a:t>
            </a:r>
            <a:r>
              <a:rPr b="1" baseline="30962" sz="5400"/>
              <a:t>+</a:t>
            </a:r>
            <a:r>
              <a:rPr b="1" sz="5400"/>
              <a:t>(aq)  +  2e-  </a:t>
            </a:r>
            <a:r>
              <a:rPr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b="1" sz="5400"/>
              <a:t> H</a:t>
            </a:r>
            <a:r>
              <a:rPr b="1" baseline="-15851" sz="5400"/>
              <a:t>2</a:t>
            </a:r>
            <a:r>
              <a:rPr b="1" sz="5400"/>
              <a:t>(g)			E</a:t>
            </a:r>
            <a:r>
              <a:rPr b="1"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H+</a:t>
            </a:r>
            <a:r>
              <a:rPr b="1" baseline="30962" sz="5400"/>
              <a:t>o</a:t>
            </a:r>
            <a:r>
              <a:rPr b="1" sz="5400"/>
              <a:t> = 0.00 V</a:t>
            </a:r>
            <a:endParaRPr b="1" sz="5400"/>
          </a:p>
          <a:p>
            <a:pPr marL="79373" marR="79373">
              <a:buClr>
                <a:srgbClr val="000000"/>
              </a:buClr>
              <a:buFont typeface="Arial"/>
            </a:pPr>
            <a:r>
              <a:rPr b="1" sz="5400"/>
              <a:t>---------------------------------------------------------------</a:t>
            </a:r>
            <a:endParaRPr b="1" sz="5400"/>
          </a:p>
          <a:p>
            <a:pPr marL="79373" marR="79373">
              <a:buClr>
                <a:srgbClr val="000000"/>
              </a:buClr>
              <a:buFont typeface="Arial"/>
            </a:pPr>
            <a:r>
              <a:rPr b="1" sz="5400"/>
              <a:t>Zn(s) + 2 H</a:t>
            </a:r>
            <a:r>
              <a:rPr b="1" baseline="30962" sz="5400"/>
              <a:t>+</a:t>
            </a:r>
            <a:r>
              <a:rPr b="1" sz="5400"/>
              <a:t> (aq) </a:t>
            </a:r>
            <a:r>
              <a:rPr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b="1" sz="5400"/>
              <a:t> Zn</a:t>
            </a:r>
            <a:r>
              <a:rPr b="1" baseline="30962" sz="5400"/>
              <a:t>2+</a:t>
            </a:r>
            <a:r>
              <a:rPr b="1" sz="5400"/>
              <a:t> +  H</a:t>
            </a:r>
            <a:r>
              <a:rPr b="1" baseline="-15851" sz="5400"/>
              <a:t>2</a:t>
            </a:r>
            <a:r>
              <a:rPr b="1" sz="5400"/>
              <a:t>(g)         E</a:t>
            </a:r>
            <a:r>
              <a:rPr b="1"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net</a:t>
            </a:r>
            <a:r>
              <a:rPr b="1" baseline="30962" sz="5400"/>
              <a:t>o</a:t>
            </a:r>
            <a:r>
              <a:rPr b="1" sz="5400"/>
              <a:t> = +0.76 V </a:t>
            </a:r>
            <a:endParaRPr b="1" sz="5400"/>
          </a:p>
          <a:p>
            <a:pPr marL="79373" marR="79373">
              <a:buClr>
                <a:srgbClr val="000000"/>
              </a:buClr>
              <a:buFont typeface="Arial"/>
            </a:pPr>
            <a:r>
              <a:rPr b="1" sz="5400"/>
              <a:t>     </a:t>
            </a:r>
            <a:r>
              <a:rPr i="1" sz="5400"/>
              <a:t>so</a:t>
            </a:r>
            <a:r>
              <a:rPr b="1" sz="5400"/>
              <a:t>  E</a:t>
            </a:r>
            <a:r>
              <a:rPr b="1"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zn</a:t>
            </a:r>
            <a:r>
              <a:rPr b="1" baseline="30962" sz="5400"/>
              <a:t>o  </a:t>
            </a:r>
            <a:r>
              <a:rPr sz="5400"/>
              <a:t>=</a:t>
            </a:r>
            <a:r>
              <a:rPr b="1" sz="5400"/>
              <a:t>  E</a:t>
            </a:r>
            <a:r>
              <a:rPr b="1"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net</a:t>
            </a:r>
            <a:r>
              <a:rPr b="1" baseline="30962" sz="5400"/>
              <a:t>o</a:t>
            </a:r>
            <a:r>
              <a:rPr b="1" sz="5400"/>
              <a:t> - E</a:t>
            </a:r>
            <a:r>
              <a:rPr b="1"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H+</a:t>
            </a:r>
            <a:r>
              <a:rPr b="1" baseline="30962" sz="5400"/>
              <a:t>o</a:t>
            </a:r>
            <a:r>
              <a:rPr b="1" sz="5400"/>
              <a:t>  </a:t>
            </a:r>
            <a:r>
              <a:rPr sz="5400"/>
              <a:t>=</a:t>
            </a:r>
            <a:r>
              <a:rPr b="1" sz="5400"/>
              <a:t>  0.76 - 0.00 </a:t>
            </a:r>
            <a:r>
              <a:rPr sz="5400"/>
              <a:t>=</a:t>
            </a:r>
            <a:r>
              <a:rPr b="1" sz="5400"/>
              <a:t>  </a:t>
            </a:r>
            <a:r>
              <a: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+0.76 V</a:t>
            </a:r>
            <a:endParaRPr b="1" sz="54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>
              <a:lnSpc>
                <a:spcPct val="150000"/>
              </a:lnSpc>
              <a:buClr>
                <a:srgbClr val="000000"/>
              </a:buClr>
              <a:buFont typeface="Arial"/>
            </a:pPr>
            <a:r>
              <a:rPr b="1" sz="5400"/>
              <a:t>Therefore, </a:t>
            </a:r>
            <a:r>
              <a: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E</a:t>
            </a:r>
            <a:r>
              <a:rPr b="1"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</a:t>
            </a:r>
            <a:r>
              <a:rPr b="1" sz="5400"/>
              <a:t> for </a:t>
            </a:r>
            <a:r>
              <a: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Zn → Zn</a:t>
            </a:r>
            <a:r>
              <a:rPr b="1"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2+</a:t>
            </a:r>
            <a:r>
              <a: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(aq) + 2e-</a:t>
            </a:r>
            <a:r>
              <a:rPr b="1" sz="5400"/>
              <a:t> is </a:t>
            </a:r>
            <a:r>
              <a: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+0.76 V</a:t>
            </a:r>
            <a:endParaRPr b="1" sz="54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lnSpc>
                <a:spcPct val="150000"/>
              </a:lnSpc>
              <a:buClr>
                <a:srgbClr val="000000"/>
              </a:buClr>
              <a:buFont typeface="Arial"/>
            </a:pPr>
            <a:endParaRPr b="1" sz="54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 algn="ctr">
              <a:lnSpc>
                <a:spcPct val="150000"/>
              </a:lnSpc>
              <a:buClr>
                <a:srgbClr val="000000"/>
              </a:buClr>
              <a:buFont typeface="Arial"/>
            </a:pPr>
            <a:r>
              <a:rPr b="1" sz="5400"/>
              <a:t>Zn is a </a:t>
            </a:r>
            <a:r>
              <a: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better</a:t>
            </a:r>
            <a:r>
              <a:rPr b="1" sz="5400"/>
              <a:t> reducing agent than H</a:t>
            </a:r>
            <a:r>
              <a:rPr b="1" baseline="-15851" sz="5400"/>
              <a:t>2</a:t>
            </a:r>
            <a:r>
              <a:rPr b="1" sz="5400"/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34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roup"/>
          <p:cNvGrpSpPr/>
          <p:nvPr/>
        </p:nvGrpSpPr>
        <p:grpSpPr>
          <a:xfrm>
            <a:off x="6156960" y="3589020"/>
            <a:ext cx="12344401" cy="9144001"/>
            <a:chOff x="0" y="0"/>
            <a:chExt cx="12344400" cy="9144000"/>
          </a:xfrm>
        </p:grpSpPr>
        <p:sp>
          <p:nvSpPr>
            <p:cNvPr id="436" name="Rectangle"/>
            <p:cNvSpPr/>
            <p:nvPr/>
          </p:nvSpPr>
          <p:spPr>
            <a:xfrm>
              <a:off x="0" y="0"/>
              <a:ext cx="12344400" cy="9144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914400">
                <a:defRPr sz="20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pic>
          <p:nvPicPr>
            <p:cNvPr id="437" name="image.pdf" descr="image.pd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344400" cy="9144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39" name="Rectangle"/>
          <p:cNvSpPr/>
          <p:nvPr/>
        </p:nvSpPr>
        <p:spPr>
          <a:xfrm>
            <a:off x="6248400" y="10355579"/>
            <a:ext cx="12047220" cy="2286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/>
          </a:p>
        </p:txBody>
      </p:sp>
      <p:sp>
        <p:nvSpPr>
          <p:cNvPr id="440" name="Eo = +0.34 V"/>
          <p:cNvSpPr txBox="1"/>
          <p:nvPr>
            <p:ph type="body" sz="quarter" idx="1"/>
          </p:nvPr>
        </p:nvSpPr>
        <p:spPr>
          <a:xfrm>
            <a:off x="14317980" y="3040380"/>
            <a:ext cx="4937761" cy="1211581"/>
          </a:xfrm>
          <a:prstGeom prst="rect">
            <a:avLst/>
          </a:prstGeom>
          <a:solidFill>
            <a:srgbClr val="FDFDC5"/>
          </a:solidFill>
          <a:ln w="3175">
            <a:solidFill>
              <a:srgbClr val="000000"/>
            </a:solidFill>
          </a:ln>
        </p:spPr>
        <p:txBody>
          <a:bodyPr/>
          <a:lstStyle/>
          <a:p>
            <a:pPr marL="650874" indent="-571500">
              <a:buClr>
                <a:srgbClr val="FF2734"/>
              </a:buClr>
              <a:buSzTx/>
              <a:buFont typeface="Helvetica"/>
              <a:buNone/>
            </a:pP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E</a:t>
            </a:r>
            <a:r>
              <a:rPr baseline="309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= +0.34 V</a:t>
            </a:r>
          </a:p>
        </p:txBody>
      </p:sp>
      <p:sp>
        <p:nvSpPr>
          <p:cNvPr id="44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42" name="Acceptor of electrons"/>
          <p:cNvSpPr txBox="1"/>
          <p:nvPr/>
        </p:nvSpPr>
        <p:spPr>
          <a:xfrm>
            <a:off x="3355975" y="7155180"/>
            <a:ext cx="4023361" cy="2522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buClr>
                <a:srgbClr val="FF2734"/>
              </a:buClr>
              <a:buFont typeface="Arial"/>
              <a:def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Acceptor of electrons</a:t>
            </a:r>
          </a:p>
        </p:txBody>
      </p:sp>
      <p:sp>
        <p:nvSpPr>
          <p:cNvPr id="443" name="Supplier of electrons"/>
          <p:cNvSpPr txBox="1"/>
          <p:nvPr/>
        </p:nvSpPr>
        <p:spPr>
          <a:xfrm>
            <a:off x="16009619" y="7226300"/>
            <a:ext cx="3977641" cy="173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buClr>
                <a:srgbClr val="FF2734"/>
              </a:buClr>
              <a:buFont typeface="Arial"/>
              <a:def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Supplier of electrons</a:t>
            </a:r>
          </a:p>
        </p:txBody>
      </p:sp>
      <p:sp>
        <p:nvSpPr>
          <p:cNvPr id="444" name="Cu2+ + 2e- → Cu…"/>
          <p:cNvSpPr txBox="1"/>
          <p:nvPr/>
        </p:nvSpPr>
        <p:spPr>
          <a:xfrm>
            <a:off x="6385413" y="10058400"/>
            <a:ext cx="4932974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buClr>
                <a:srgbClr val="000000"/>
              </a:buClr>
              <a:buFont typeface="Arial"/>
            </a:pPr>
            <a:r>
              <a:rPr b="1"/>
              <a:t>Cu</a:t>
            </a:r>
            <a:r>
              <a:rPr b="1" baseline="30956"/>
              <a:t>2+</a:t>
            </a:r>
            <a:r>
              <a:rPr b="1"/>
              <a:t> + 2e- → Cu</a:t>
            </a:r>
            <a:endParaRPr b="1"/>
          </a:p>
          <a:p>
            <a:pPr algn="ctr">
              <a:buClr>
                <a:srgbClr val="000000"/>
              </a:buClr>
              <a:buFont typeface="Arial"/>
              <a:defRPr b="1"/>
            </a:pPr>
            <a:r>
              <a:t>Reduction</a:t>
            </a:r>
          </a:p>
          <a:p>
            <a:pPr algn="ctr">
              <a:buClr>
                <a:srgbClr val="000000"/>
              </a:buClr>
              <a:buFont typeface="Arial"/>
              <a:defRPr b="1"/>
            </a:pPr>
            <a:r>
              <a:t>Cathode</a:t>
            </a:r>
          </a:p>
        </p:txBody>
      </p:sp>
      <p:sp>
        <p:nvSpPr>
          <p:cNvPr id="445" name="H2 → 2 H+ + 2e-…"/>
          <p:cNvSpPr txBox="1"/>
          <p:nvPr/>
        </p:nvSpPr>
        <p:spPr>
          <a:xfrm>
            <a:off x="12194991" y="10058400"/>
            <a:ext cx="4702543" cy="240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buClr>
                <a:srgbClr val="000000"/>
              </a:buClr>
              <a:buFont typeface="Arial"/>
            </a:pPr>
            <a:r>
              <a:rPr b="1"/>
              <a:t>H</a:t>
            </a:r>
            <a:r>
              <a:rPr b="1" baseline="-15913"/>
              <a:t>2</a:t>
            </a:r>
            <a:r>
              <a:rPr b="1"/>
              <a:t> → 2 H</a:t>
            </a:r>
            <a:r>
              <a:rPr b="1" baseline="30956"/>
              <a:t>+</a:t>
            </a:r>
            <a:r>
              <a:rPr b="1"/>
              <a:t> + 2e-</a:t>
            </a:r>
            <a:endParaRPr b="1"/>
          </a:p>
          <a:p>
            <a:pPr algn="ctr">
              <a:buClr>
                <a:srgbClr val="000000"/>
              </a:buClr>
              <a:buFont typeface="Arial"/>
              <a:defRPr b="1"/>
            </a:pPr>
            <a:r>
              <a:t>Oxidation</a:t>
            </a:r>
          </a:p>
          <a:p>
            <a:pPr algn="ctr">
              <a:buClr>
                <a:srgbClr val="000000"/>
              </a:buClr>
              <a:buFont typeface="Arial"/>
              <a:defRPr b="1"/>
            </a:pPr>
            <a:r>
              <a:t>Anode</a:t>
            </a:r>
          </a:p>
        </p:txBody>
      </p:sp>
      <p:sp>
        <p:nvSpPr>
          <p:cNvPr id="446" name="Positive"/>
          <p:cNvSpPr txBox="1"/>
          <p:nvPr/>
        </p:nvSpPr>
        <p:spPr>
          <a:xfrm>
            <a:off x="4579620" y="4676775"/>
            <a:ext cx="3267705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B800"/>
              </a:buClr>
              <a:buFont typeface="Arial"/>
              <a:defRPr b="1"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lvl1pPr>
          </a:lstStyle>
          <a:p>
            <a:pPr/>
            <a:r>
              <a:t>Positive</a:t>
            </a:r>
          </a:p>
        </p:txBody>
      </p:sp>
      <p:sp>
        <p:nvSpPr>
          <p:cNvPr id="447" name="Negative"/>
          <p:cNvSpPr txBox="1"/>
          <p:nvPr/>
        </p:nvSpPr>
        <p:spPr>
          <a:xfrm>
            <a:off x="15909925" y="4732020"/>
            <a:ext cx="3526912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B800"/>
              </a:buClr>
              <a:buFont typeface="Arial"/>
              <a:defRPr b="1"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lvl1pPr>
          </a:lstStyle>
          <a:p>
            <a:pPr/>
            <a:r>
              <a:t>Negative</a:t>
            </a:r>
          </a:p>
        </p:txBody>
      </p:sp>
      <p:sp>
        <p:nvSpPr>
          <p:cNvPr id="448" name="Cu/Cu2+ and H2/H+ Cell"/>
          <p:cNvSpPr txBox="1"/>
          <p:nvPr>
            <p:ph type="title"/>
          </p:nvPr>
        </p:nvSpPr>
        <p:spPr>
          <a:xfrm>
            <a:off x="5173980" y="0"/>
            <a:ext cx="14333220" cy="2446021"/>
          </a:xfrm>
          <a:prstGeom prst="rect">
            <a:avLst/>
          </a:prstGeom>
        </p:spPr>
        <p:txBody>
          <a:bodyPr/>
          <a:lstStyle/>
          <a:p>
            <a:pPr/>
            <a:r>
              <a:rPr sz="78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rPr>
              <a:t>Cu/Cu</a:t>
            </a:r>
            <a:r>
              <a:rPr baseline="30974" sz="78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rPr>
              <a:t>2+</a:t>
            </a:r>
            <a:r>
              <a:rPr sz="78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rPr>
              <a:t> and H</a:t>
            </a:r>
            <a:r>
              <a:rPr baseline="-15743" sz="78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78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rPr>
              <a:t>/H</a:t>
            </a:r>
            <a:r>
              <a:rPr baseline="30974" sz="78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sz="78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rPr>
              <a:t> Cell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4" grpId="6"/>
      <p:bldP build="whole" bldLvl="1" animBg="1" rev="0" advAuto="0" spid="447" grpId="1"/>
      <p:bldP build="whole" bldLvl="1" animBg="1" rev="0" advAuto="0" spid="445" grpId="3"/>
      <p:bldP build="whole" bldLvl="1" animBg="1" rev="0" advAuto="0" spid="443" grpId="2"/>
      <p:bldP build="whole" bldLvl="1" animBg="1" rev="0" advAuto="0" spid="446" grpId="4"/>
      <p:bldP build="whole" bldLvl="1" animBg="1" rev="0" advAuto="0" spid="442" grpId="5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Cu/Cu2+ and H2/H+ Cell"/>
          <p:cNvSpPr txBox="1"/>
          <p:nvPr>
            <p:ph type="title"/>
          </p:nvPr>
        </p:nvSpPr>
        <p:spPr>
          <a:xfrm>
            <a:off x="5173980" y="0"/>
            <a:ext cx="14333220" cy="2446021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78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</a:rPr>
              <a:t>Cu/Cu</a:t>
            </a:r>
            <a:r>
              <a:rPr baseline="30974" sz="78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</a:rPr>
              <a:t>2+</a:t>
            </a:r>
            <a:r>
              <a:rPr sz="78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</a:rPr>
              <a:t> and H</a:t>
            </a:r>
            <a:r>
              <a:rPr baseline="-15743" sz="78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</a:rPr>
              <a:t>2</a:t>
            </a:r>
            <a:r>
              <a:rPr sz="78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</a:rPr>
              <a:t>/H</a:t>
            </a:r>
            <a:r>
              <a:rPr baseline="30974" sz="78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</a:rPr>
              <a:t>+</a:t>
            </a:r>
            <a:r>
              <a:rPr sz="78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</a:rPr>
              <a:t> Cell</a:t>
            </a:r>
          </a:p>
        </p:txBody>
      </p:sp>
      <p:sp>
        <p:nvSpPr>
          <p:cNvPr id="451" name="Overall reaction is reduction of Cu2+ by H2 gas.…"/>
          <p:cNvSpPr txBox="1"/>
          <p:nvPr>
            <p:ph type="body" sz="half" idx="1"/>
          </p:nvPr>
        </p:nvSpPr>
        <p:spPr>
          <a:xfrm>
            <a:off x="4259580" y="8069580"/>
            <a:ext cx="16299181" cy="564642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3DAF"/>
              </a:buClr>
              <a:buSzTx/>
              <a:buFont typeface="Arial"/>
              <a:buNone/>
            </a:pP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Overall reaction is reduction of Cu</a:t>
            </a:r>
            <a:r>
              <a:rPr baseline="30962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2+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 by H</a:t>
            </a:r>
            <a:r>
              <a:rPr baseline="-1585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 gas.</a:t>
            </a:r>
          </a:p>
          <a:p>
            <a:pPr marL="650874" indent="-571500">
              <a:buClr>
                <a:srgbClr val="FF2734"/>
              </a:buClr>
              <a:buSzTx/>
              <a:buFont typeface="Arial"/>
              <a:buNone/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Cu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2+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(aq) + H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(g)  →  Cu(s)  +  2 H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(aq)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Measured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 =  +0.34 V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Therefore, 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baseline="30962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rial"/>
                <a:ea typeface="Arial"/>
                <a:cs typeface="Arial"/>
                <a:sym typeface="Arial"/>
              </a:rPr>
              <a:t> for Cu</a:t>
            </a:r>
            <a:r>
              <a:rPr baseline="30962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rial"/>
                <a:ea typeface="Arial"/>
                <a:cs typeface="Arial"/>
                <a:sym typeface="Arial"/>
              </a:rPr>
              <a:t>2+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rial"/>
                <a:ea typeface="Arial"/>
                <a:cs typeface="Arial"/>
                <a:sym typeface="Arial"/>
              </a:rPr>
              <a:t> +  2e- →  Cu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is</a:t>
            </a:r>
          </a:p>
        </p:txBody>
      </p:sp>
      <p:sp>
        <p:nvSpPr>
          <p:cNvPr id="45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455" name="Group"/>
          <p:cNvGrpSpPr/>
          <p:nvPr/>
        </p:nvGrpSpPr>
        <p:grpSpPr>
          <a:xfrm>
            <a:off x="8374380" y="2200275"/>
            <a:ext cx="7397751" cy="5476876"/>
            <a:chOff x="0" y="0"/>
            <a:chExt cx="7397750" cy="5476875"/>
          </a:xfrm>
        </p:grpSpPr>
        <p:sp>
          <p:nvSpPr>
            <p:cNvPr id="453" name="Rectangle"/>
            <p:cNvSpPr/>
            <p:nvPr/>
          </p:nvSpPr>
          <p:spPr>
            <a:xfrm>
              <a:off x="0" y="0"/>
              <a:ext cx="7397750" cy="547687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914400">
                <a:defRPr sz="20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pic>
          <p:nvPicPr>
            <p:cNvPr id="454" name="image.pdf" descr="image.pd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397750" cy="5476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6" name="+0.34 V"/>
          <p:cNvSpPr txBox="1"/>
          <p:nvPr/>
        </p:nvSpPr>
        <p:spPr>
          <a:xfrm>
            <a:off x="10594975" y="12184379"/>
            <a:ext cx="2988006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B800"/>
              </a:buClr>
              <a:buFont typeface="Arial"/>
              <a:defRPr b="1"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lvl1pPr>
          </a:lstStyle>
          <a:p>
            <a:pPr/>
            <a:r>
              <a:t>+0.34 V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6" grpId="2"/>
      <p:bldP build="p" bldLvl="1" animBg="1" rev="0" advAuto="0" spid="451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Zn/Cu Electrochemical Cell"/>
          <p:cNvSpPr txBox="1"/>
          <p:nvPr>
            <p:ph type="title"/>
          </p:nvPr>
        </p:nvSpPr>
        <p:spPr>
          <a:xfrm>
            <a:off x="5173980" y="0"/>
            <a:ext cx="14333220" cy="244602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7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78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</a:rPr>
              <a:t>Zn/Cu Electrochemical Cell</a:t>
            </a:r>
          </a:p>
        </p:txBody>
      </p:sp>
      <p:sp>
        <p:nvSpPr>
          <p:cNvPr id="459" name="Zn(s)  →  Zn2+(aq)  +  2e-  Eo = +0.76 V…"/>
          <p:cNvSpPr txBox="1"/>
          <p:nvPr>
            <p:ph type="body" sz="half" idx="1"/>
          </p:nvPr>
        </p:nvSpPr>
        <p:spPr>
          <a:xfrm>
            <a:off x="4122420" y="8686800"/>
            <a:ext cx="16459201" cy="502920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Zn(s)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Zn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(aq)  +  2e-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E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o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= +0.76 V</a:t>
            </a:r>
          </a:p>
          <a:p>
            <a:pPr marL="650874" indent="-5715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Cu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(aq)  +  2e-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Cu(s)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E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o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= +0.34 V</a:t>
            </a:r>
          </a:p>
          <a:p>
            <a:pPr marL="650874" indent="-5715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---------------------------------------------------------------</a:t>
            </a:r>
          </a:p>
          <a:p>
            <a:pPr marL="650874" indent="-5715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Cu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(aq)  +  Zn(s)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Zn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(aq)  +  Cu(s) </a:t>
            </a:r>
          </a:p>
          <a:p>
            <a:pPr marL="650874" indent="-5715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</a:pP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(calc'd) = +1.10 V</a:t>
            </a:r>
          </a:p>
        </p:txBody>
      </p:sp>
      <p:sp>
        <p:nvSpPr>
          <p:cNvPr id="46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61" name="Cathode, positive, sink for electrons"/>
          <p:cNvSpPr txBox="1"/>
          <p:nvPr/>
        </p:nvSpPr>
        <p:spPr>
          <a:xfrm>
            <a:off x="17061180" y="4683125"/>
            <a:ext cx="4137661" cy="3310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79373" marR="79373">
              <a:buClr>
                <a:srgbClr val="FF2734"/>
              </a:buClr>
              <a:buFont typeface="Arial"/>
              <a:def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Cathode, positive, sink for electrons</a:t>
            </a:r>
          </a:p>
        </p:txBody>
      </p:sp>
      <p:sp>
        <p:nvSpPr>
          <p:cNvPr id="462" name="Anode, negative, source of electrons"/>
          <p:cNvSpPr txBox="1"/>
          <p:nvPr/>
        </p:nvSpPr>
        <p:spPr>
          <a:xfrm>
            <a:off x="4122420" y="4530725"/>
            <a:ext cx="4137660" cy="3310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79373" marR="79373">
              <a:buClr>
                <a:srgbClr val="FF2734"/>
              </a:buClr>
              <a:buFont typeface="Arial"/>
              <a:def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Anode, negative, source of electrons</a:t>
            </a:r>
          </a:p>
        </p:txBody>
      </p:sp>
      <p:grpSp>
        <p:nvGrpSpPr>
          <p:cNvPr id="468" name="Group"/>
          <p:cNvGrpSpPr/>
          <p:nvPr/>
        </p:nvGrpSpPr>
        <p:grpSpPr>
          <a:xfrm>
            <a:off x="7802880" y="2194560"/>
            <a:ext cx="9096376" cy="6149340"/>
            <a:chOff x="0" y="0"/>
            <a:chExt cx="9096375" cy="6149339"/>
          </a:xfrm>
        </p:grpSpPr>
        <p:grpSp>
          <p:nvGrpSpPr>
            <p:cNvPr id="465" name="Group"/>
            <p:cNvGrpSpPr/>
            <p:nvPr/>
          </p:nvGrpSpPr>
          <p:grpSpPr>
            <a:xfrm>
              <a:off x="0" y="0"/>
              <a:ext cx="9096375" cy="6149340"/>
              <a:chOff x="0" y="0"/>
              <a:chExt cx="9096375" cy="6149339"/>
            </a:xfrm>
          </p:grpSpPr>
          <p:sp>
            <p:nvSpPr>
              <p:cNvPr id="463" name="Rectangle"/>
              <p:cNvSpPr/>
              <p:nvPr/>
            </p:nvSpPr>
            <p:spPr>
              <a:xfrm>
                <a:off x="0" y="0"/>
                <a:ext cx="9096375" cy="614934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defTabSz="914400">
                  <a:defRPr sz="2000">
                    <a:uFillTx/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pic>
            <p:nvPicPr>
              <p:cNvPr id="464" name="image.pdf" descr="image.pdf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9096375" cy="61493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66" name="Line"/>
            <p:cNvSpPr/>
            <p:nvPr/>
          </p:nvSpPr>
          <p:spPr>
            <a:xfrm>
              <a:off x="571500" y="708659"/>
              <a:ext cx="617220" cy="3176"/>
            </a:xfrm>
            <a:prstGeom prst="line">
              <a:avLst/>
            </a:prstGeom>
            <a:noFill/>
            <a:ln w="127000" cap="flat">
              <a:solidFill>
                <a:srgbClr val="FF273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sz="20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467" name="+"/>
            <p:cNvSpPr txBox="1"/>
            <p:nvPr/>
          </p:nvSpPr>
          <p:spPr>
            <a:xfrm>
              <a:off x="7749540" y="91439"/>
              <a:ext cx="855356" cy="13061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buClr>
                  <a:srgbClr val="FF2734"/>
                </a:buClr>
                <a:buFont typeface="Arial"/>
                <a:defRPr b="1" sz="7800">
                  <a:solidFill>
                    <a:srgbClr val="FF2734"/>
                  </a:solidFill>
                  <a:effectLst>
                    <a:outerShdw sx="100000" sy="100000" kx="0" ky="0" algn="b" rotWithShape="0" blurRad="12700" dist="25400" dir="2700000">
                      <a:srgbClr val="CBCBCB"/>
                    </a:outerShdw>
                  </a:effectLst>
                  <a:uFill>
                    <a:solidFill>
                      <a:srgbClr val="FF2734"/>
                    </a:solidFill>
                  </a:uFill>
                </a:defRPr>
              </a:lvl1pPr>
            </a:lstStyle>
            <a:p>
              <a:pPr/>
              <a:r>
                <a:t>+</a:t>
              </a:r>
            </a:p>
          </p:txBody>
        </p:sp>
      </p:grpSp>
      <p:sp>
        <p:nvSpPr>
          <p:cNvPr id="469" name="Determine the cell potential for the following reaction:…"/>
          <p:cNvSpPr txBox="1"/>
          <p:nvPr/>
        </p:nvSpPr>
        <p:spPr>
          <a:xfrm>
            <a:off x="5082540" y="14196059"/>
            <a:ext cx="18196560" cy="1655064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b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Determine the cell potential for the following reaction:</a:t>
            </a:r>
            <a:endParaRPr b="0"/>
          </a:p>
          <a:p>
            <a:pPr algn="ctr">
              <a:defRPr b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Ni(s) + Hg</a:t>
            </a:r>
            <a:r>
              <a:rPr b="0" baseline="-5999"/>
              <a:t>2</a:t>
            </a:r>
            <a:r>
              <a:rPr b="0" baseline="31999"/>
              <a:t>2+</a:t>
            </a:r>
            <a:r>
              <a:rPr b="0"/>
              <a:t>(aq) → Ni</a:t>
            </a:r>
            <a:r>
              <a:rPr b="0" baseline="31999"/>
              <a:t>2+</a:t>
            </a:r>
            <a:r>
              <a:rPr b="0"/>
              <a:t>(aq) + 2 Hg(l)</a:t>
            </a:r>
            <a:endParaRPr b="0"/>
          </a:p>
          <a:p>
            <a:pPr>
              <a:defRPr b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using the following:</a:t>
            </a:r>
            <a:endParaRPr b="0"/>
          </a:p>
          <a:p>
            <a:pPr>
              <a:defRPr b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Ni(s) → Ni</a:t>
            </a:r>
            <a:r>
              <a:rPr b="0" baseline="31999"/>
              <a:t>2+</a:t>
            </a:r>
            <a:r>
              <a:rPr b="0"/>
              <a:t>(aq) + 2 e</a:t>
            </a:r>
            <a:r>
              <a:rPr b="0" baseline="31999"/>
              <a:t>-</a:t>
            </a:r>
            <a:r>
              <a:rPr b="0"/>
              <a:t>             E° = 0.25 V</a:t>
            </a:r>
            <a:endParaRPr b="0"/>
          </a:p>
          <a:p>
            <a:pPr>
              <a:defRPr b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Hg</a:t>
            </a:r>
            <a:r>
              <a:rPr b="0" baseline="-5999"/>
              <a:t>2</a:t>
            </a:r>
            <a:r>
              <a:rPr b="0" baseline="31999"/>
              <a:t>2+</a:t>
            </a:r>
            <a:r>
              <a:rPr b="0"/>
              <a:t>(aq) + 2 e</a:t>
            </a:r>
            <a:r>
              <a:rPr b="0" baseline="31999"/>
              <a:t>-</a:t>
            </a:r>
            <a:r>
              <a:rPr b="0"/>
              <a:t> → 2 Hg(l)       E° = 0.79 V</a:t>
            </a:r>
            <a:endParaRPr b="0"/>
          </a:p>
          <a:p>
            <a:pPr algn="ctr">
              <a:defRPr b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endParaRPr b="0"/>
          </a:p>
          <a:p>
            <a:pPr algn="ctr">
              <a:defRPr b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 marL="455441" indent="-247161">
              <a:buSzPct val="100000"/>
              <a:buAutoNum type="alphaUcPeriod" startAt="1"/>
              <a:defRPr b="1"/>
            </a:pPr>
            <a:r>
              <a:t> </a:t>
            </a:r>
            <a:r>
              <a:rPr b="0" sz="5000"/>
              <a:t>-1.04 V</a:t>
            </a:r>
            <a:endParaRPr b="0"/>
          </a:p>
          <a:p>
            <a:pPr marL="455441" indent="-247161">
              <a:buSzPct val="100000"/>
              <a:buAutoNum type="alphaUcPeriod" startAt="1"/>
              <a:defRPr b="1"/>
            </a:pPr>
            <a:r>
              <a:rPr b="0"/>
              <a:t> </a:t>
            </a:r>
            <a:r>
              <a:rPr b="0" sz="5000"/>
              <a:t>-0.54 V</a:t>
            </a:r>
            <a:endParaRPr b="0"/>
          </a:p>
          <a:p>
            <a:pPr marL="455441" indent="-247161">
              <a:buSzPct val="100000"/>
              <a:buAutoNum type="alphaUcPeriod" startAt="1"/>
              <a:defRPr b="1"/>
            </a:pPr>
            <a:r>
              <a:rPr b="0"/>
              <a:t> </a:t>
            </a:r>
            <a:r>
              <a:rPr b="0" sz="5000"/>
              <a:t>0.54 V</a:t>
            </a:r>
            <a:endParaRPr b="0"/>
          </a:p>
          <a:p>
            <a:pPr marL="455441" indent="-247161">
              <a:buSzPct val="100000"/>
              <a:buAutoNum type="alphaUcPeriod" startAt="1"/>
              <a:defRPr b="1"/>
            </a:pPr>
            <a:r>
              <a:rPr b="0"/>
              <a:t> </a:t>
            </a:r>
            <a:r>
              <a:rPr b="0" sz="5000"/>
              <a:t>1.04 V</a:t>
            </a:r>
            <a:endParaRPr b="0"/>
          </a:p>
          <a:p>
            <a:pPr marL="455441" indent="-247161">
              <a:buSzPct val="100000"/>
              <a:buAutoNum type="alphaUcPeriod" startAt="1"/>
              <a:defRPr b="1"/>
            </a:pPr>
            <a:r>
              <a:rPr b="0"/>
              <a:t> </a:t>
            </a:r>
            <a:r>
              <a:rPr b="0" sz="5000"/>
              <a:t>0.00 V</a:t>
            </a: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</a:p>
        </p:txBody>
      </p:sp>
      <p:sp>
        <p:nvSpPr>
          <p:cNvPr id="470" name="Enter your response on…"/>
          <p:cNvSpPr txBox="1"/>
          <p:nvPr/>
        </p:nvSpPr>
        <p:spPr>
          <a:xfrm>
            <a:off x="20192999" y="19842480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b="1"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b="1"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471" name="Answer = D,…"/>
          <p:cNvSpPr txBox="1"/>
          <p:nvPr/>
        </p:nvSpPr>
        <p:spPr>
          <a:xfrm>
            <a:off x="19776418" y="24643078"/>
            <a:ext cx="7798339" cy="4891957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b="1"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D</a:t>
            </a:r>
            <a:r>
              <a:t>,</a:t>
            </a:r>
          </a:p>
          <a:p>
            <a:pPr algn="ctr">
              <a:defRPr b="1" sz="5400"/>
            </a:pPr>
            <a:r>
              <a:t>1.04 V</a:t>
            </a:r>
          </a:p>
          <a:p>
            <a:pPr algn="ctr">
              <a:defRPr b="1" sz="5400"/>
            </a:pPr>
          </a:p>
          <a:p>
            <a:pPr algn="ctr">
              <a:defRPr i="1" sz="5400"/>
            </a:pPr>
            <a:r>
              <a:t>Add 2 half reactions,</a:t>
            </a:r>
          </a:p>
          <a:p>
            <a:pPr algn="ctr">
              <a:defRPr i="1" sz="5400"/>
            </a:pPr>
            <a:r>
              <a:t>electrons cancel,</a:t>
            </a:r>
            <a:endParaRPr baseline="30962"/>
          </a:p>
          <a:p>
            <a:pPr algn="ctr">
              <a:defRPr i="1" sz="5400"/>
            </a:pPr>
            <a:r>
              <a:rPr baseline="-1037"/>
              <a:t>0.25 V + 0.79 V = 1.04 V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Class="entr" nodeType="with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path" nodeType="click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81562 -1.001667" origin="layout" pathEditMode="relative">
                                      <p:cBhvr>
                                        <p:cTn id="47" dur="10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path" nodeType="with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678758 -0.591667" origin="layout" pathEditMode="relative">
                                      <p:cBhvr>
                                        <p:cTn id="50" dur="10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xit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path" nodeType="after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70941 -1.166667" origin="layout" pathEditMode="relative">
                                      <p:cBhvr>
                                        <p:cTn id="57" dur="50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1" grpId="2"/>
      <p:bldP build="whole" bldLvl="1" animBg="1" rev="0" advAuto="0" spid="462" grpId="1"/>
      <p:bldP build="p" bldLvl="1" animBg="1" rev="0" advAuto="0" spid="459" grpId="3"/>
      <p:bldP build="whole" bldLvl="1" animBg="1" rev="0" advAuto="0" spid="470" grpId="6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comic by BC cartoon (silly)" descr="comic by BC cartoon (silly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2855576" cy="8029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comic by BC cartoon (silly)" descr="comic by BC cartoon (silly)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85959" y="6789419"/>
            <a:ext cx="11750041" cy="6926581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Blast from the Past!"/>
          <p:cNvSpPr txBox="1"/>
          <p:nvPr>
            <p:ph type="title"/>
          </p:nvPr>
        </p:nvSpPr>
        <p:spPr>
          <a:xfrm>
            <a:off x="6248400" y="160020"/>
            <a:ext cx="14333220" cy="3817621"/>
          </a:xfrm>
          <a:prstGeom prst="rect">
            <a:avLst/>
          </a:prstGeom>
        </p:spPr>
        <p:txBody>
          <a:bodyPr/>
          <a:lstStyle/>
          <a:p>
            <a:pPr algn="r">
              <a:defRPr i="1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Blast from</a:t>
            </a:r>
            <a:br>
              <a:rPr b="0" i="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t>the Past!</a:t>
            </a:r>
          </a:p>
        </p:txBody>
      </p:sp>
      <p:sp>
        <p:nvSpPr>
          <p:cNvPr id="10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Uses of E° Values"/>
          <p:cNvSpPr txBox="1"/>
          <p:nvPr>
            <p:ph type="title"/>
          </p:nvPr>
        </p:nvSpPr>
        <p:spPr>
          <a:xfrm>
            <a:off x="5036820" y="160020"/>
            <a:ext cx="14333220" cy="258318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7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78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</a:rPr>
              <a:t>Uses of E° Values</a:t>
            </a:r>
          </a:p>
        </p:txBody>
      </p:sp>
      <p:sp>
        <p:nvSpPr>
          <p:cNvPr id="474" name="Half-reactions organized by relative ability to act as oxidizing agents…"/>
          <p:cNvSpPr txBox="1"/>
          <p:nvPr>
            <p:ph type="body" sz="half" idx="1"/>
          </p:nvPr>
        </p:nvSpPr>
        <p:spPr>
          <a:xfrm>
            <a:off x="4259580" y="2743200"/>
            <a:ext cx="8389620" cy="10972801"/>
          </a:xfrm>
          <a:prstGeom prst="rect">
            <a:avLst/>
          </a:prstGeom>
        </p:spPr>
        <p:txBody>
          <a:bodyPr/>
          <a:lstStyle/>
          <a:p>
            <a:pPr marL="650874" indent="-571500">
              <a:spcBef>
                <a:spcPts val="3200"/>
              </a:spcBef>
              <a:buClr>
                <a:srgbClr val="003DAF"/>
              </a:buClr>
              <a:buSzTx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pPr>
            <a:r>
              <a:t>Half-reactions organized by relative ability to act as </a:t>
            </a:r>
            <a:r>
              <a: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oxidizing agents</a:t>
            </a:r>
          </a:p>
          <a:p>
            <a:pPr marL="650874" indent="-571500">
              <a:spcBef>
                <a:spcPts val="3200"/>
              </a:spcBef>
              <a:buClr>
                <a:srgbClr val="000000"/>
              </a:buClr>
              <a:buSzTx/>
              <a:buFont typeface="Arial"/>
              <a:buNone/>
            </a:pPr>
            <a:r>
              <a:rPr sz="6000">
                <a:latin typeface="Arial"/>
                <a:ea typeface="Arial"/>
                <a:cs typeface="Arial"/>
                <a:sym typeface="Arial"/>
              </a:rPr>
              <a:t>Use </a:t>
            </a:r>
            <a:r>
              <a:rPr sz="6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rPr>
              <a:t>tables of reduction potentials</a:t>
            </a:r>
            <a:r>
              <a:rPr sz="6000">
                <a:latin typeface="Arial"/>
                <a:ea typeface="Arial"/>
                <a:cs typeface="Arial"/>
                <a:sym typeface="Arial"/>
              </a:rPr>
              <a:t> in your textbook or problem set to predict the direction of redox reactions.</a:t>
            </a:r>
          </a:p>
        </p:txBody>
      </p:sp>
      <p:sp>
        <p:nvSpPr>
          <p:cNvPr id="47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478" name="Group"/>
          <p:cNvGrpSpPr/>
          <p:nvPr/>
        </p:nvGrpSpPr>
        <p:grpSpPr>
          <a:xfrm>
            <a:off x="12946380" y="4298950"/>
            <a:ext cx="7575552" cy="5118100"/>
            <a:chOff x="0" y="0"/>
            <a:chExt cx="7575550" cy="5118100"/>
          </a:xfrm>
        </p:grpSpPr>
        <p:sp>
          <p:nvSpPr>
            <p:cNvPr id="476" name="Rectangle"/>
            <p:cNvSpPr/>
            <p:nvPr/>
          </p:nvSpPr>
          <p:spPr>
            <a:xfrm>
              <a:off x="0" y="0"/>
              <a:ext cx="7575551" cy="51181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914400">
                <a:defRPr sz="20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pic>
          <p:nvPicPr>
            <p:cNvPr id="477" name="image.pdf" descr="image.pd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575551" cy="5118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79" name="Line"/>
          <p:cNvSpPr/>
          <p:nvPr/>
        </p:nvSpPr>
        <p:spPr>
          <a:xfrm>
            <a:off x="4259580" y="2286000"/>
            <a:ext cx="15247620" cy="3176"/>
          </a:xfrm>
          <a:prstGeom prst="line">
            <a:avLst/>
          </a:prstGeom>
          <a:ln w="12700">
            <a:solidFill>
              <a:srgbClr val="FDFDC5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+mn-lt"/>
                <a:ea typeface="+mn-ea"/>
                <a:cs typeface="+mn-cs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Reversing Half Reactions"/>
          <p:cNvSpPr txBox="1"/>
          <p:nvPr>
            <p:ph type="title"/>
          </p:nvPr>
        </p:nvSpPr>
        <p:spPr>
          <a:xfrm>
            <a:off x="5036820" y="297180"/>
            <a:ext cx="14333220" cy="228600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7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78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</a:rPr>
              <a:t>Reversing Half Reactions</a:t>
            </a:r>
          </a:p>
        </p:txBody>
      </p:sp>
      <p:sp>
        <p:nvSpPr>
          <p:cNvPr id="482" name="Reversing half reactions changes the sign but not the magnitude of E˚ values…"/>
          <p:cNvSpPr txBox="1"/>
          <p:nvPr>
            <p:ph type="body" idx="1"/>
          </p:nvPr>
        </p:nvSpPr>
        <p:spPr>
          <a:xfrm>
            <a:off x="4259580" y="2583180"/>
            <a:ext cx="16002001" cy="1113282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FF2734"/>
              </a:buClr>
              <a:buSzTx/>
              <a:buFont typeface="Arial"/>
              <a:buNone/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Reversing half reactions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changes the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sign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sz="5400">
                <a:latin typeface="Arial"/>
                <a:ea typeface="Arial"/>
                <a:cs typeface="Arial"/>
                <a:sym typeface="Arial"/>
              </a:rPr>
              <a:t>but not the magnitude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of E˚ values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i="1" sz="5400">
                <a:latin typeface="Arial"/>
                <a:ea typeface="Arial"/>
                <a:cs typeface="Arial"/>
                <a:sym typeface="Arial"/>
              </a:defRPr>
            </a:pPr>
            <a:r>
              <a:t>Example:</a:t>
            </a:r>
          </a:p>
          <a:p>
            <a:pPr marL="650874" indent="-5715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Zn(s)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Zn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(aq)  +  2e-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E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o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= +0.76 V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i="1" sz="5400">
                <a:latin typeface="Arial"/>
                <a:ea typeface="Arial"/>
                <a:cs typeface="Arial"/>
                <a:sym typeface="Arial"/>
              </a:defRPr>
            </a:pPr>
            <a:r>
              <a:t>would become</a:t>
            </a:r>
          </a:p>
          <a:p>
            <a:pPr marL="650874" indent="-571500">
              <a:lnSpc>
                <a:spcPct val="100000"/>
              </a:lnSpc>
              <a:spcBef>
                <a:spcPts val="0"/>
              </a:spcBef>
              <a:buClr>
                <a:srgbClr val="FF2734"/>
              </a:buClr>
              <a:buSzTx/>
              <a:buFont typeface="Arial"/>
              <a:buNone/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Zn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2+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(aq)  +  2e-  →  Zn(s)</a:t>
            </a:r>
            <a:r>
              <a:rPr b="0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= -0.76 V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pPr>
            <a:r>
              <a:t>Because E˚ tables listed as reductions, many negative E˚ values will appear</a:t>
            </a:r>
          </a:p>
          <a:p>
            <a:pPr marL="650874" indent="-571500">
              <a:buClr>
                <a:srgbClr val="003DAF"/>
              </a:buClr>
              <a:buSzTx/>
              <a:buFont typeface="Arial"/>
              <a:buNone/>
            </a:pP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Negative E˚ values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imply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 great oxidizers / reducing agents</a:t>
            </a:r>
          </a:p>
          <a:p>
            <a:pPr marL="650874" indent="-571500">
              <a:buClr>
                <a:srgbClr val="003DAF"/>
              </a:buClr>
              <a:buSzTx/>
              <a:buFont typeface="Arial"/>
              <a:buNone/>
            </a:pP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Positive E˚ values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imply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 great reducers / oxidizing agents</a:t>
            </a:r>
          </a:p>
        </p:txBody>
      </p:sp>
      <p:sp>
        <p:nvSpPr>
          <p:cNvPr id="48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84" name="Line"/>
          <p:cNvSpPr/>
          <p:nvPr/>
        </p:nvSpPr>
        <p:spPr>
          <a:xfrm>
            <a:off x="4259580" y="2286000"/>
            <a:ext cx="15247620" cy="3176"/>
          </a:xfrm>
          <a:prstGeom prst="line">
            <a:avLst/>
          </a:prstGeom>
          <a:ln w="12700">
            <a:solidFill>
              <a:srgbClr val="FDFDC5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+mn-lt"/>
                <a:ea typeface="+mn-ea"/>
                <a:cs typeface="+mn-cs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482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Table of Standard Reduction Potentials"/>
          <p:cNvSpPr txBox="1"/>
          <p:nvPr>
            <p:ph type="title"/>
          </p:nvPr>
        </p:nvSpPr>
        <p:spPr>
          <a:xfrm>
            <a:off x="7162800" y="1668780"/>
            <a:ext cx="10218420" cy="2286001"/>
          </a:xfrm>
          <a:prstGeom prst="rect">
            <a:avLst/>
          </a:prstGeom>
        </p:spPr>
        <p:txBody>
          <a:bodyPr/>
          <a:lstStyle/>
          <a:p>
            <a:pPr/>
            <a:r>
              <a:t>Table of Standard Reduction Potentials</a:t>
            </a:r>
          </a:p>
        </p:txBody>
      </p:sp>
      <p:sp>
        <p:nvSpPr>
          <p:cNvPr id="48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488" name="reduction potentials table" descr="reduction potentials tabl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45680" y="297180"/>
            <a:ext cx="9738361" cy="132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489" name="Shape"/>
          <p:cNvSpPr/>
          <p:nvPr/>
        </p:nvSpPr>
        <p:spPr>
          <a:xfrm>
            <a:off x="3208020" y="1508760"/>
            <a:ext cx="365761" cy="523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0364"/>
                </a:moveTo>
                <a:cubicBezTo>
                  <a:pt x="18186" y="21182"/>
                  <a:pt x="14591" y="21600"/>
                  <a:pt x="10972" y="21600"/>
                </a:cubicBezTo>
                <a:cubicBezTo>
                  <a:pt x="7229" y="21600"/>
                  <a:pt x="3515" y="21154"/>
                  <a:pt x="0" y="20280"/>
                </a:cubicBezTo>
                <a:lnTo>
                  <a:pt x="10972" y="0"/>
                </a:lnTo>
                <a:close/>
              </a:path>
            </a:pathLst>
          </a:custGeom>
          <a:solidFill>
            <a:srgbClr val="00A500"/>
          </a:solidFill>
        </p:spPr>
        <p:txBody>
          <a:bodyPr tIns="91439" bIns="91439" anchor="ctr"/>
          <a:lstStyle/>
          <a:p>
            <a:pPr/>
          </a:p>
        </p:txBody>
      </p:sp>
      <p:sp>
        <p:nvSpPr>
          <p:cNvPr id="490" name="Line"/>
          <p:cNvSpPr/>
          <p:nvPr/>
        </p:nvSpPr>
        <p:spPr>
          <a:xfrm>
            <a:off x="3349625" y="1965325"/>
            <a:ext cx="3176" cy="5737861"/>
          </a:xfrm>
          <a:prstGeom prst="line">
            <a:avLst/>
          </a:prstGeom>
          <a:ln w="76200">
            <a:solidFill>
              <a:srgbClr val="00A5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491" name="reducing ability increases or oxidizing agent capacity increases"/>
          <p:cNvSpPr txBox="1"/>
          <p:nvPr/>
        </p:nvSpPr>
        <p:spPr>
          <a:xfrm>
            <a:off x="3714750" y="1371600"/>
            <a:ext cx="3474721" cy="660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>
              <a:buClr>
                <a:srgbClr val="00A500"/>
              </a:buClr>
              <a:buFont typeface="Helvetica"/>
            </a:pPr>
            <a:r>
              <a:rPr b="1" sz="5400">
                <a:solidFill>
                  <a:srgbClr val="00A500"/>
                </a:solidFill>
                <a:uFill>
                  <a:solidFill>
                    <a:srgbClr val="00A500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reducing ability increases </a:t>
            </a:r>
            <a:r>
              <a:rPr i="1" sz="5400">
                <a:latin typeface="+mn-lt"/>
                <a:ea typeface="+mn-ea"/>
                <a:cs typeface="+mn-cs"/>
                <a:sym typeface="Helvetica"/>
              </a:rPr>
              <a:t>or</a:t>
            </a:r>
            <a:r>
              <a:rPr b="1" sz="5400">
                <a:solidFill>
                  <a:srgbClr val="00A500"/>
                </a:solidFill>
                <a:uFill>
                  <a:solidFill>
                    <a:srgbClr val="00A500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 oxidizing agent capacity increases</a:t>
            </a:r>
          </a:p>
        </p:txBody>
      </p:sp>
      <p:sp>
        <p:nvSpPr>
          <p:cNvPr id="492" name="Shape"/>
          <p:cNvSpPr/>
          <p:nvPr/>
        </p:nvSpPr>
        <p:spPr>
          <a:xfrm>
            <a:off x="16924019" y="11338559"/>
            <a:ext cx="365761" cy="523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86"/>
                </a:moveTo>
                <a:cubicBezTo>
                  <a:pt x="3464" y="435"/>
                  <a:pt x="7118" y="0"/>
                  <a:pt x="10801" y="0"/>
                </a:cubicBezTo>
                <a:cubicBezTo>
                  <a:pt x="14482" y="0"/>
                  <a:pt x="18136" y="435"/>
                  <a:pt x="21600" y="1286"/>
                </a:cubicBezTo>
                <a:lnTo>
                  <a:pt x="10801" y="21600"/>
                </a:lnTo>
                <a:close/>
              </a:path>
            </a:pathLst>
          </a:custGeom>
          <a:solidFill>
            <a:srgbClr val="FF2600"/>
          </a:solidFill>
        </p:spPr>
        <p:txBody>
          <a:bodyPr tIns="91439" bIns="91439" anchor="ctr"/>
          <a:lstStyle/>
          <a:p>
            <a:pPr/>
          </a:p>
        </p:txBody>
      </p:sp>
      <p:sp>
        <p:nvSpPr>
          <p:cNvPr id="493" name="Line"/>
          <p:cNvSpPr/>
          <p:nvPr/>
        </p:nvSpPr>
        <p:spPr>
          <a:xfrm flipV="1">
            <a:off x="17065625" y="6607175"/>
            <a:ext cx="3176" cy="4721226"/>
          </a:xfrm>
          <a:prstGeom prst="line">
            <a:avLst/>
          </a:prstGeom>
          <a:ln w="762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494" name="oxidizing…"/>
          <p:cNvSpPr txBox="1"/>
          <p:nvPr/>
        </p:nvSpPr>
        <p:spPr>
          <a:xfrm>
            <a:off x="17401020" y="7155180"/>
            <a:ext cx="3719082" cy="577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0" marR="0" algn="r">
              <a:buClr>
                <a:srgbClr val="BB1800"/>
              </a:buClr>
              <a:buFont typeface="Helvetica"/>
              <a:defRPr b="1" sz="5400">
                <a:solidFill>
                  <a:srgbClr val="BB1800"/>
                </a:solidFill>
                <a:uFill>
                  <a:solidFill>
                    <a:srgbClr val="BB18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oxidizing</a:t>
            </a:r>
          </a:p>
          <a:p>
            <a:pPr marL="0" marR="0" algn="r">
              <a:buClr>
                <a:srgbClr val="BB1800"/>
              </a:buClr>
              <a:buFont typeface="Helvetica"/>
              <a:defRPr b="1" sz="5400">
                <a:solidFill>
                  <a:srgbClr val="BB1800"/>
                </a:solidFill>
                <a:uFill>
                  <a:solidFill>
                    <a:srgbClr val="BB18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ability</a:t>
            </a:r>
          </a:p>
          <a:p>
            <a:pPr marL="0" marR="0" algn="r">
              <a:buClr>
                <a:srgbClr val="BB1800"/>
              </a:buClr>
              <a:buFont typeface="Helvetica"/>
              <a:defRPr b="1" sz="5400">
                <a:solidFill>
                  <a:srgbClr val="BB1800"/>
                </a:solidFill>
                <a:uFill>
                  <a:solidFill>
                    <a:srgbClr val="BB18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increases</a:t>
            </a:r>
          </a:p>
          <a:p>
            <a:pPr marL="0" marR="0" algn="r">
              <a:buClr>
                <a:srgbClr val="000000"/>
              </a:buClr>
              <a:buFont typeface="Helvetica"/>
            </a:pPr>
            <a:r>
              <a:rPr i="1" sz="5400">
                <a:latin typeface="+mn-lt"/>
                <a:ea typeface="+mn-ea"/>
                <a:cs typeface="+mn-cs"/>
                <a:sym typeface="Helvetica"/>
              </a:rPr>
              <a:t>or</a:t>
            </a:r>
            <a:r>
              <a:rPr b="1" sz="5400">
                <a:solidFill>
                  <a:srgbClr val="BB1800"/>
                </a:solidFill>
                <a:uFill>
                  <a:solidFill>
                    <a:srgbClr val="BB1800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 reducing</a:t>
            </a:r>
            <a:endParaRPr b="1" sz="5400">
              <a:solidFill>
                <a:srgbClr val="BB1800"/>
              </a:solidFill>
              <a:uFill>
                <a:solidFill>
                  <a:srgbClr val="BB180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  <a:p>
            <a:pPr marL="0" marR="0" algn="r">
              <a:buClr>
                <a:srgbClr val="BB1800"/>
              </a:buClr>
              <a:buFont typeface="Helvetica"/>
              <a:defRPr b="1" sz="5400">
                <a:solidFill>
                  <a:srgbClr val="BB1800"/>
                </a:solidFill>
                <a:uFill>
                  <a:solidFill>
                    <a:srgbClr val="BB18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agent</a:t>
            </a:r>
          </a:p>
          <a:p>
            <a:pPr marL="0" marR="0" algn="r">
              <a:buClr>
                <a:srgbClr val="BB1800"/>
              </a:buClr>
              <a:buFont typeface="Helvetica"/>
              <a:defRPr b="1" sz="5400">
                <a:solidFill>
                  <a:srgbClr val="BB1800"/>
                </a:solidFill>
                <a:uFill>
                  <a:solidFill>
                    <a:srgbClr val="BB18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capacity</a:t>
            </a:r>
          </a:p>
          <a:p>
            <a:pPr marL="0" marR="0" algn="r">
              <a:buClr>
                <a:srgbClr val="BB1800"/>
              </a:buClr>
              <a:buFont typeface="Helvetica"/>
              <a:defRPr b="1" sz="5400">
                <a:solidFill>
                  <a:srgbClr val="BB1800"/>
                </a:solidFill>
                <a:uFill>
                  <a:solidFill>
                    <a:srgbClr val="BB18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increases</a:t>
            </a:r>
          </a:p>
        </p:txBody>
      </p:sp>
      <p:sp>
        <p:nvSpPr>
          <p:cNvPr id="495" name="Rectangle"/>
          <p:cNvSpPr/>
          <p:nvPr/>
        </p:nvSpPr>
        <p:spPr>
          <a:xfrm>
            <a:off x="8077200" y="480060"/>
            <a:ext cx="1828800" cy="365761"/>
          </a:xfrm>
          <a:prstGeom prst="rect">
            <a:avLst/>
          </a:prstGeom>
          <a:solidFill>
            <a:srgbClr val="F1E9DF"/>
          </a:solidFill>
          <a:ln w="12700"/>
        </p:spPr>
        <p:txBody>
          <a:bodyPr tIns="91439" bIns="9143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tandard Redox Potentials, E°"/>
          <p:cNvSpPr txBox="1"/>
          <p:nvPr>
            <p:ph type="title"/>
          </p:nvPr>
        </p:nvSpPr>
        <p:spPr>
          <a:xfrm>
            <a:off x="4419600" y="0"/>
            <a:ext cx="15841981" cy="244602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Standard Redox Potentials, E°</a:t>
            </a:r>
          </a:p>
        </p:txBody>
      </p:sp>
      <p:sp>
        <p:nvSpPr>
          <p:cNvPr id="49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508" name="Group"/>
          <p:cNvGrpSpPr/>
          <p:nvPr/>
        </p:nvGrpSpPr>
        <p:grpSpPr>
          <a:xfrm>
            <a:off x="6486525" y="2446020"/>
            <a:ext cx="10641737" cy="4078606"/>
            <a:chOff x="0" y="0"/>
            <a:chExt cx="10641735" cy="4078605"/>
          </a:xfrm>
        </p:grpSpPr>
        <p:sp>
          <p:nvSpPr>
            <p:cNvPr id="499" name="Cu2+  +  2 e-       Cu"/>
            <p:cNvSpPr txBox="1"/>
            <p:nvPr/>
          </p:nvSpPr>
          <p:spPr>
            <a:xfrm>
              <a:off x="714375" y="0"/>
              <a:ext cx="5837312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marL="0" marR="0">
                <a:buClr>
                  <a:srgbClr val="000000"/>
                </a:buClr>
                <a:buFont typeface="Helvetica"/>
              </a:pPr>
              <a:r>
                <a:rPr b="1" sz="5400">
                  <a:latin typeface="+mn-lt"/>
                  <a:ea typeface="+mn-ea"/>
                  <a:cs typeface="+mn-cs"/>
                  <a:sym typeface="Helvetica"/>
                </a:rPr>
                <a:t>Cu</a:t>
              </a:r>
              <a:r>
                <a:rPr b="1" baseline="30962" sz="5400">
                  <a:latin typeface="+mn-lt"/>
                  <a:ea typeface="+mn-ea"/>
                  <a:cs typeface="+mn-cs"/>
                  <a:sym typeface="Helvetica"/>
                </a:rPr>
                <a:t>2+  </a:t>
              </a:r>
              <a:r>
                <a:rPr b="1" sz="5400">
                  <a:latin typeface="+mn-lt"/>
                  <a:ea typeface="+mn-ea"/>
                  <a:cs typeface="+mn-cs"/>
                  <a:sym typeface="Helvetica"/>
                </a:rPr>
                <a:t>+  2 e</a:t>
              </a:r>
              <a:r>
                <a:rPr b="1" baseline="30962" sz="5400">
                  <a:latin typeface="+mn-lt"/>
                  <a:ea typeface="+mn-ea"/>
                  <a:cs typeface="+mn-cs"/>
                  <a:sym typeface="Helvetica"/>
                </a:rPr>
                <a:t>-</a:t>
              </a:r>
              <a:r>
                <a:rPr b="1" sz="5400">
                  <a:latin typeface="+mn-lt"/>
                  <a:ea typeface="+mn-ea"/>
                  <a:cs typeface="+mn-cs"/>
                  <a:sym typeface="Helvetica"/>
                </a:rPr>
                <a:t>       Cu</a:t>
              </a:r>
            </a:p>
          </p:txBody>
        </p:sp>
        <p:sp>
          <p:nvSpPr>
            <p:cNvPr id="500" name="+0.34"/>
            <p:cNvSpPr txBox="1"/>
            <p:nvPr/>
          </p:nvSpPr>
          <p:spPr>
            <a:xfrm>
              <a:off x="8745854" y="45719"/>
              <a:ext cx="174796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0" marR="0">
                <a:buClr>
                  <a:srgbClr val="000000"/>
                </a:buClr>
                <a:buFont typeface="Helvetica"/>
                <a:defRPr b="1" sz="54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+0.34</a:t>
              </a:r>
            </a:p>
          </p:txBody>
        </p:sp>
        <p:sp>
          <p:nvSpPr>
            <p:cNvPr id="501" name="Line"/>
            <p:cNvSpPr/>
            <p:nvPr/>
          </p:nvSpPr>
          <p:spPr>
            <a:xfrm>
              <a:off x="4791074" y="446405"/>
              <a:ext cx="523876" cy="317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sz="20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02" name="2 H+    +  2 e-         H2"/>
            <p:cNvSpPr txBox="1"/>
            <p:nvPr/>
          </p:nvSpPr>
          <p:spPr>
            <a:xfrm>
              <a:off x="0" y="1576705"/>
              <a:ext cx="6536730" cy="8930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marL="0" marR="0">
                <a:buClr>
                  <a:srgbClr val="000000"/>
                </a:buClr>
                <a:buFont typeface="Helvetica"/>
              </a:pPr>
              <a:r>
                <a:rPr b="1" sz="5400">
                  <a:latin typeface="+mn-lt"/>
                  <a:ea typeface="+mn-ea"/>
                  <a:cs typeface="+mn-cs"/>
                  <a:sym typeface="Helvetica"/>
                </a:rPr>
                <a:t>2 H</a:t>
              </a:r>
              <a:r>
                <a:rPr b="1" baseline="30962" sz="5400">
                  <a:latin typeface="+mn-lt"/>
                  <a:ea typeface="+mn-ea"/>
                  <a:cs typeface="+mn-cs"/>
                  <a:sym typeface="Helvetica"/>
                </a:rPr>
                <a:t>+</a:t>
              </a:r>
              <a:r>
                <a:rPr b="1" sz="5400">
                  <a:latin typeface="+mn-lt"/>
                  <a:ea typeface="+mn-ea"/>
                  <a:cs typeface="+mn-cs"/>
                  <a:sym typeface="Helvetica"/>
                </a:rPr>
                <a:t>    +  2 e-         H</a:t>
              </a:r>
              <a:r>
                <a:rPr b="1" baseline="-15851" sz="5400">
                  <a:latin typeface="+mn-lt"/>
                  <a:ea typeface="+mn-ea"/>
                  <a:cs typeface="+mn-cs"/>
                  <a:sym typeface="Helvetica"/>
                </a:rPr>
                <a:t>2</a:t>
              </a:r>
            </a:p>
          </p:txBody>
        </p:sp>
        <p:sp>
          <p:nvSpPr>
            <p:cNvPr id="503" name="0.00"/>
            <p:cNvSpPr txBox="1"/>
            <p:nvPr/>
          </p:nvSpPr>
          <p:spPr>
            <a:xfrm>
              <a:off x="9194800" y="1678305"/>
              <a:ext cx="1347466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0" marR="0">
                <a:buClr>
                  <a:srgbClr val="000000"/>
                </a:buClr>
                <a:buFont typeface="Helvetica"/>
                <a:defRPr b="1" sz="54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0.00</a:t>
              </a:r>
            </a:p>
          </p:txBody>
        </p:sp>
        <p:sp>
          <p:nvSpPr>
            <p:cNvPr id="504" name="Line"/>
            <p:cNvSpPr/>
            <p:nvPr/>
          </p:nvSpPr>
          <p:spPr>
            <a:xfrm>
              <a:off x="4873625" y="2018030"/>
              <a:ext cx="527051" cy="317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sz="20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05" name="Zn2+  +  2e-         Zn"/>
            <p:cNvSpPr txBox="1"/>
            <p:nvPr/>
          </p:nvSpPr>
          <p:spPr>
            <a:xfrm>
              <a:off x="676274" y="3253105"/>
              <a:ext cx="607830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marL="0" marR="0">
                <a:buClr>
                  <a:srgbClr val="000000"/>
                </a:buClr>
                <a:buFont typeface="Helvetica"/>
              </a:pPr>
              <a:r>
                <a:rPr b="1" sz="5400">
                  <a:latin typeface="+mn-lt"/>
                  <a:ea typeface="+mn-ea"/>
                  <a:cs typeface="+mn-cs"/>
                  <a:sym typeface="Helvetica"/>
                </a:rPr>
                <a:t>Zn</a:t>
              </a:r>
              <a:r>
                <a:rPr b="1" baseline="30962" sz="5400">
                  <a:latin typeface="+mn-lt"/>
                  <a:ea typeface="+mn-ea"/>
                  <a:cs typeface="+mn-cs"/>
                  <a:sym typeface="Helvetica"/>
                </a:rPr>
                <a:t>2+</a:t>
              </a:r>
              <a:r>
                <a:rPr b="1" sz="5400">
                  <a:latin typeface="+mn-lt"/>
                  <a:ea typeface="+mn-ea"/>
                  <a:cs typeface="+mn-cs"/>
                  <a:sym typeface="Helvetica"/>
                </a:rPr>
                <a:t>  +  2e-         Zn</a:t>
              </a:r>
            </a:p>
          </p:txBody>
        </p:sp>
        <p:sp>
          <p:nvSpPr>
            <p:cNvPr id="506" name="-0.76"/>
            <p:cNvSpPr txBox="1"/>
            <p:nvPr/>
          </p:nvSpPr>
          <p:spPr>
            <a:xfrm>
              <a:off x="9065893" y="3200400"/>
              <a:ext cx="1575843" cy="825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0" marR="0">
                <a:buClr>
                  <a:srgbClr val="000000"/>
                </a:buClr>
                <a:buFont typeface="Helvetica"/>
                <a:defRPr b="1" sz="54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-0.76</a:t>
              </a:r>
            </a:p>
          </p:txBody>
        </p:sp>
        <p:sp>
          <p:nvSpPr>
            <p:cNvPr id="507" name="Line"/>
            <p:cNvSpPr/>
            <p:nvPr/>
          </p:nvSpPr>
          <p:spPr>
            <a:xfrm>
              <a:off x="4876800" y="3680459"/>
              <a:ext cx="523876" cy="317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822960">
                <a:defRPr sz="20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</p:grpSp>
      <p:sp>
        <p:nvSpPr>
          <p:cNvPr id="509" name="Line"/>
          <p:cNvSpPr/>
          <p:nvPr/>
        </p:nvSpPr>
        <p:spPr>
          <a:xfrm flipH="1" flipV="1">
            <a:off x="6705600" y="2125980"/>
            <a:ext cx="6858000" cy="4572000"/>
          </a:xfrm>
          <a:prstGeom prst="line">
            <a:avLst/>
          </a:prstGeom>
          <a:ln w="63500">
            <a:solidFill>
              <a:srgbClr val="FF2734"/>
            </a:solidFill>
            <a:tailEnd type="triangle"/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510" name="Northwest-southeast rule: product-favored reactions occur between reducing  agent at southeast corner (anode) and oxidizing agent at northwest corner (cathode)."/>
          <p:cNvSpPr txBox="1"/>
          <p:nvPr/>
        </p:nvSpPr>
        <p:spPr>
          <a:xfrm>
            <a:off x="4086225" y="9080500"/>
            <a:ext cx="16207740" cy="3398945"/>
          </a:xfrm>
          <a:prstGeom prst="rect">
            <a:avLst/>
          </a:prstGeom>
          <a:solidFill>
            <a:srgbClr val="FFD6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buClr>
                <a:srgbClr val="FF2734"/>
              </a:buClr>
              <a:buFont typeface="Arial"/>
            </a:pPr>
            <a:r>
              <a:rPr b="1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Northwest-southeast rule:</a:t>
            </a:r>
            <a:r>
              <a:rPr b="1" sz="5400"/>
              <a:t> product-favored reactions occur between reducing  agent at southeast corner (anode) and oxidizing agent at northwest corner (cathode). </a:t>
            </a:r>
          </a:p>
        </p:txBody>
      </p:sp>
      <p:sp>
        <p:nvSpPr>
          <p:cNvPr id="511" name="Any substance on the right will reduce any substance higher than it on the left."/>
          <p:cNvSpPr txBox="1"/>
          <p:nvPr/>
        </p:nvSpPr>
        <p:spPr>
          <a:xfrm>
            <a:off x="3933825" y="6835775"/>
            <a:ext cx="16664940" cy="173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buClr>
                <a:srgbClr val="00B800"/>
              </a:buClr>
              <a:buFont typeface="Arial"/>
              <a:defRPr b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lvl1pPr>
          </a:lstStyle>
          <a:p>
            <a:pPr/>
            <a:r>
              <a:t>Any substance on the right will reduce any substance higher than it on the left.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2" presetID="2" grpId="2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9" grpId="1"/>
      <p:bldP build="whole" bldLvl="1" animBg="1" rev="0" advAuto="0" spid="510" grpId="2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Calculating Eo (Michael's Method)"/>
          <p:cNvSpPr txBox="1"/>
          <p:nvPr>
            <p:ph type="title"/>
          </p:nvPr>
        </p:nvSpPr>
        <p:spPr>
          <a:xfrm>
            <a:off x="5036820" y="0"/>
            <a:ext cx="14333220" cy="2743201"/>
          </a:xfrm>
          <a:prstGeom prst="rect">
            <a:avLst/>
          </a:prstGeom>
        </p:spPr>
        <p:txBody>
          <a:bodyPr/>
          <a:lstStyle/>
          <a:p>
            <a:pPr/>
            <a:r>
              <a:rPr sz="6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Calculating E</a:t>
            </a:r>
            <a:r>
              <a:rPr baseline="30937" sz="6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o </a:t>
            </a:r>
            <a:r>
              <a:rPr sz="6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(Michael's Method)</a:t>
            </a:r>
          </a:p>
        </p:txBody>
      </p:sp>
      <p:sp>
        <p:nvSpPr>
          <p:cNvPr id="51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15" name="Flip one half-reaction from table (and E˚ value), then add oxidation and reduction values…"/>
          <p:cNvSpPr txBox="1"/>
          <p:nvPr/>
        </p:nvSpPr>
        <p:spPr>
          <a:xfrm>
            <a:off x="3802380" y="2286000"/>
            <a:ext cx="17099281" cy="9411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b="1" sz="5400"/>
              <a:t>Flip one half-reaction from table (and E</a:t>
            </a:r>
            <a:r>
              <a:rPr b="1" baseline="30962" sz="5400"/>
              <a:t>˚</a:t>
            </a:r>
            <a:r>
              <a:rPr b="1" sz="5400"/>
              <a:t> value), then </a:t>
            </a:r>
            <a:r>
              <a:rPr b="1" i="1" sz="5400">
                <a:solidFill>
                  <a:srgbClr val="FF2600"/>
                </a:solidFill>
              </a:rPr>
              <a:t>add</a:t>
            </a:r>
            <a:r>
              <a:rPr b="1" sz="5400"/>
              <a:t> oxidation and reduction values</a:t>
            </a:r>
            <a:endParaRPr b="1" sz="5400"/>
          </a:p>
          <a:p>
            <a:pPr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b="1" i="1" sz="5400"/>
              <a:t>Example:</a:t>
            </a:r>
            <a:r>
              <a:rPr b="1" sz="5400"/>
              <a:t> Determine E</a:t>
            </a:r>
            <a:r>
              <a:rPr b="1" baseline="30962" sz="5400"/>
              <a:t>˚</a:t>
            </a:r>
            <a:r>
              <a:rPr b="1" sz="5400"/>
              <a:t> for the following:</a:t>
            </a:r>
            <a:endParaRPr b="1" sz="5400"/>
          </a:p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b="1" sz="5400"/>
              <a:t>2 </a:t>
            </a:r>
            <a:r>
              <a: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Al</a:t>
            </a:r>
            <a:r>
              <a:rPr b="1" sz="5400"/>
              <a:t> + 3 </a:t>
            </a:r>
            <a:r>
              <a:rPr b="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Ni</a:t>
            </a:r>
            <a:r>
              <a:rPr b="1" baseline="30962" sz="5400"/>
              <a:t>2+</a:t>
            </a:r>
            <a:r>
              <a:rPr b="1" sz="5400"/>
              <a:t>  →  2 Al</a:t>
            </a:r>
            <a:r>
              <a:rPr b="1" baseline="30962" sz="5400"/>
              <a:t>3+</a:t>
            </a:r>
            <a:r>
              <a:rPr b="1" sz="5400"/>
              <a:t>  +  3 Ni</a:t>
            </a:r>
            <a:endParaRPr b="1" sz="5400"/>
          </a:p>
          <a:p>
            <a:pPr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b="1" i="1" sz="5400"/>
              <a:t>Solution: </a:t>
            </a:r>
            <a:r>
              <a:rPr b="1" sz="5400"/>
              <a:t>From redox tables we find:</a:t>
            </a:r>
            <a:endParaRPr b="1" sz="5400"/>
          </a:p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b="1" sz="5400"/>
              <a:t>Al</a:t>
            </a:r>
            <a:r>
              <a:rPr b="1" baseline="30962" sz="5400"/>
              <a:t>3+</a:t>
            </a:r>
            <a:r>
              <a:rPr b="1" sz="5400"/>
              <a:t>  +  3 e</a:t>
            </a:r>
            <a:r>
              <a:rPr b="1" baseline="30962" sz="5400"/>
              <a:t>-</a:t>
            </a:r>
            <a:r>
              <a:rPr b="1" sz="5400"/>
              <a:t>  →  </a:t>
            </a:r>
            <a:r>
              <a: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Al</a:t>
            </a:r>
            <a:r>
              <a:rPr b="1" sz="5400"/>
              <a:t>  E</a:t>
            </a:r>
            <a:r>
              <a:rPr b="1" baseline="30962" sz="5400"/>
              <a:t>˚</a:t>
            </a:r>
            <a:r>
              <a:rPr b="1" sz="5400"/>
              <a:t> = -1.66 V</a:t>
            </a:r>
            <a:endParaRPr b="1" sz="5400"/>
          </a:p>
          <a:p>
            <a:pPr algn="ctr">
              <a:lnSpc>
                <a:spcPct val="120000"/>
              </a:lnSpc>
              <a:buClr>
                <a:srgbClr val="003DAF"/>
              </a:buClr>
              <a:buFont typeface="Arial"/>
            </a:pPr>
            <a:r>
              <a:rPr b="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Ni</a:t>
            </a:r>
            <a:r>
              <a:rPr b="1" baseline="30962" sz="5400"/>
              <a:t>2+</a:t>
            </a:r>
            <a:r>
              <a:rPr b="1" sz="5400"/>
              <a:t>  +  2 e</a:t>
            </a:r>
            <a:r>
              <a:rPr b="1" baseline="30962" sz="5400"/>
              <a:t>-</a:t>
            </a:r>
            <a:r>
              <a:rPr b="1" sz="5400"/>
              <a:t>  →  Ni  E</a:t>
            </a:r>
            <a:r>
              <a:rPr b="1" baseline="30962" sz="5400"/>
              <a:t>˚</a:t>
            </a:r>
            <a:r>
              <a:rPr b="1" sz="5400"/>
              <a:t> = -0.25 V</a:t>
            </a:r>
            <a:endParaRPr b="1" sz="5400"/>
          </a:p>
          <a:p>
            <a:pPr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b="1" sz="5400"/>
              <a:t>Ni</a:t>
            </a:r>
            <a:r>
              <a:rPr b="1" baseline="30962" sz="5400"/>
              <a:t>2+</a:t>
            </a:r>
            <a:r>
              <a:rPr b="1" sz="5400"/>
              <a:t> ok as written; need to flip Al</a:t>
            </a:r>
            <a:r>
              <a:rPr b="1" baseline="30962" sz="5400"/>
              <a:t>3+</a:t>
            </a:r>
            <a:r>
              <a:rPr b="1" sz="5400"/>
              <a:t> reaction to:</a:t>
            </a:r>
            <a:endParaRPr b="1" sz="5400"/>
          </a:p>
          <a:p>
            <a:pPr algn="ctr">
              <a:lnSpc>
                <a:spcPct val="120000"/>
              </a:lnSpc>
              <a:buClr>
                <a:srgbClr val="FF2734"/>
              </a:buClr>
              <a:buFont typeface="Arial"/>
            </a:pPr>
            <a:r>
              <a: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Al</a:t>
            </a:r>
            <a:r>
              <a:rPr b="1" sz="5400"/>
              <a:t>  →  Al</a:t>
            </a:r>
            <a:r>
              <a:rPr b="1" baseline="30962" sz="5400"/>
              <a:t>3+</a:t>
            </a:r>
            <a:r>
              <a:rPr b="1" sz="5400"/>
              <a:t>  +  3 e</a:t>
            </a:r>
            <a:r>
              <a:rPr b="1" baseline="30962" sz="5400"/>
              <a:t>-</a:t>
            </a:r>
            <a:r>
              <a:rPr b="1" sz="5400"/>
              <a:t>  E</a:t>
            </a:r>
            <a:r>
              <a:rPr b="1" baseline="30962" sz="5400"/>
              <a:t>˚</a:t>
            </a:r>
            <a:r>
              <a:rPr b="1" sz="5400"/>
              <a:t> = </a:t>
            </a:r>
            <a:r>
              <a: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+</a:t>
            </a:r>
            <a:r>
              <a:rPr b="1" sz="5400"/>
              <a:t>1.66 V</a:t>
            </a:r>
            <a:endParaRPr b="1" sz="5400"/>
          </a:p>
          <a:p>
            <a:pPr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b="1" i="1" sz="5400"/>
              <a:t>So:</a:t>
            </a:r>
            <a:r>
              <a:rPr b="1" sz="5400"/>
              <a:t> E</a:t>
            </a:r>
            <a:r>
              <a:rPr b="1" baseline="30962" sz="5400"/>
              <a:t>˚</a:t>
            </a:r>
            <a:r>
              <a:rPr b="1" sz="5400"/>
              <a:t> = 1.66 - 0.25 = </a:t>
            </a:r>
            <a:r>
              <a: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1.41 V</a:t>
            </a:r>
          </a:p>
        </p:txBody>
      </p:sp>
      <p:sp>
        <p:nvSpPr>
          <p:cNvPr id="516" name="Line"/>
          <p:cNvSpPr/>
          <p:nvPr/>
        </p:nvSpPr>
        <p:spPr>
          <a:xfrm>
            <a:off x="4259580" y="1988820"/>
            <a:ext cx="15247620" cy="3176"/>
          </a:xfrm>
          <a:prstGeom prst="line">
            <a:avLst/>
          </a:prstGeom>
          <a:ln w="12700">
            <a:solidFill>
              <a:srgbClr val="FF2734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+mn-lt"/>
                <a:ea typeface="+mn-ea"/>
                <a:cs typeface="+mn-cs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15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Calculating Eo"/>
          <p:cNvSpPr txBox="1"/>
          <p:nvPr>
            <p:ph type="title"/>
          </p:nvPr>
        </p:nvSpPr>
        <p:spPr>
          <a:xfrm>
            <a:off x="5036820" y="0"/>
            <a:ext cx="14333220" cy="2743201"/>
          </a:xfrm>
          <a:prstGeom prst="rect">
            <a:avLst/>
          </a:prstGeom>
        </p:spPr>
        <p:txBody>
          <a:bodyPr/>
          <a:lstStyle/>
          <a:p>
            <a:pPr/>
            <a:r>
              <a:rPr sz="6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Calculating E</a:t>
            </a:r>
            <a:r>
              <a:rPr baseline="30937" sz="6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o</a:t>
            </a:r>
          </a:p>
        </p:txBody>
      </p:sp>
      <p:sp>
        <p:nvSpPr>
          <p:cNvPr id="51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20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rcRect l="34709" t="0" r="0" b="0"/>
          <a:stretch>
            <a:fillRect/>
          </a:stretch>
        </p:blipFill>
        <p:spPr>
          <a:xfrm>
            <a:off x="6533208" y="3285649"/>
            <a:ext cx="11940303" cy="4130676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Calculate E˚net for reaction between Cu and Ag+ ions"/>
          <p:cNvSpPr txBox="1"/>
          <p:nvPr/>
        </p:nvSpPr>
        <p:spPr>
          <a:xfrm>
            <a:off x="3345180" y="2286000"/>
            <a:ext cx="17693640" cy="4411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b="1" sz="5400"/>
              <a:t>Calculate</a:t>
            </a:r>
            <a:r>
              <a:t> </a:t>
            </a:r>
            <a:r>
              <a:rPr b="1" sz="5400"/>
              <a:t>E˚</a:t>
            </a:r>
            <a:r>
              <a:rPr b="1" baseline="-15851" sz="5400"/>
              <a:t>net</a:t>
            </a:r>
            <a:r>
              <a:rPr b="1" sz="5400"/>
              <a:t> for reaction between </a:t>
            </a:r>
            <a:r>
              <a:rPr b="1" sz="5400">
                <a:solidFill>
                  <a:srgbClr val="009051"/>
                </a:solidFill>
              </a:rPr>
              <a:t>Cu</a:t>
            </a:r>
            <a:r>
              <a:rPr b="1" sz="5400"/>
              <a:t> and Ag</a:t>
            </a:r>
            <a:r>
              <a:rPr b="1" baseline="31999" sz="5400"/>
              <a:t>+</a:t>
            </a:r>
            <a:r>
              <a:rPr b="1" sz="5400"/>
              <a:t> ions</a:t>
            </a:r>
          </a:p>
        </p:txBody>
      </p:sp>
      <p:sp>
        <p:nvSpPr>
          <p:cNvPr id="522" name="Eonet for Cu/Ag+ reaction = 0.80 - 0.337 =  +0.46 V…"/>
          <p:cNvSpPr txBox="1"/>
          <p:nvPr/>
        </p:nvSpPr>
        <p:spPr>
          <a:xfrm>
            <a:off x="4463319" y="11940539"/>
            <a:ext cx="16079843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buClr>
                <a:srgbClr val="000000"/>
              </a:buClr>
              <a:buFont typeface="Arial"/>
            </a:pPr>
            <a:r>
              <a:rPr b="1" sz="5400"/>
              <a:t>E</a:t>
            </a:r>
            <a:r>
              <a:rPr b="1" baseline="30962" sz="5400"/>
              <a:t>o</a:t>
            </a:r>
            <a:r>
              <a:rPr b="1" baseline="-15851" sz="5400"/>
              <a:t>net</a:t>
            </a:r>
            <a:r>
              <a:rPr b="1" sz="5400"/>
              <a:t> </a:t>
            </a:r>
            <a:r>
              <a:rPr i="1" sz="5400"/>
              <a:t>for Cu/Ag+ reaction </a:t>
            </a:r>
            <a:r>
              <a:rPr b="1" sz="5400"/>
              <a:t>= 0.80 - 0.337 =  </a:t>
            </a:r>
            <a:r>
              <a: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+0.46 V</a:t>
            </a:r>
            <a:endParaRPr b="1" sz="54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algn="ctr">
              <a:buClr>
                <a:srgbClr val="000000"/>
              </a:buClr>
              <a:buFont typeface="Arial"/>
            </a:pPr>
            <a:r>
              <a:rPr i="1" sz="5400">
                <a:uFill>
                  <a:solidFill>
                    <a:srgbClr val="FF2734"/>
                  </a:solidFill>
                </a:uFill>
              </a:rPr>
              <a:t>balanced reaction: </a:t>
            </a:r>
            <a:r>
              <a:rPr b="1" i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Cu + 2 Ag</a:t>
            </a:r>
            <a:r>
              <a:rPr b="1" baseline="30962" i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+</a:t>
            </a:r>
            <a:r>
              <a:rPr b="1" i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 → 2 Ag + Cu</a:t>
            </a:r>
            <a:r>
              <a:rPr b="1" baseline="30962" i="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2+</a:t>
            </a:r>
          </a:p>
        </p:txBody>
      </p:sp>
      <p:sp>
        <p:nvSpPr>
          <p:cNvPr id="523" name="Line"/>
          <p:cNvSpPr/>
          <p:nvPr/>
        </p:nvSpPr>
        <p:spPr>
          <a:xfrm>
            <a:off x="5758153" y="2022475"/>
            <a:ext cx="11920247" cy="1"/>
          </a:xfrm>
          <a:prstGeom prst="line">
            <a:avLst/>
          </a:prstGeom>
          <a:ln w="12700">
            <a:solidFill>
              <a:srgbClr val="FF2734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524" name="Ag+  +  e-  →  Ag  E˚ = 0.80 V…"/>
          <p:cNvSpPr txBox="1"/>
          <p:nvPr/>
        </p:nvSpPr>
        <p:spPr>
          <a:xfrm>
            <a:off x="4778226" y="7817208"/>
            <a:ext cx="15450027" cy="3769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b="1" sz="5400"/>
              <a:t>Ag</a:t>
            </a:r>
            <a:r>
              <a:rPr b="1" baseline="30962" sz="5400"/>
              <a:t>+</a:t>
            </a:r>
            <a:r>
              <a:rPr b="1" sz="5400"/>
              <a:t>  +  e</a:t>
            </a:r>
            <a:r>
              <a:rPr b="1" baseline="30962" sz="5400"/>
              <a:t>-</a:t>
            </a:r>
            <a:r>
              <a:rPr b="1" sz="5400"/>
              <a:t>  →  </a:t>
            </a:r>
            <a:r>
              <a:rPr b="1" sz="5400">
                <a:uFill>
                  <a:solidFill>
                    <a:srgbClr val="FF2734"/>
                  </a:solidFill>
                </a:uFill>
              </a:rPr>
              <a:t>Ag</a:t>
            </a:r>
            <a:r>
              <a:rPr b="1" sz="5400"/>
              <a:t>  E</a:t>
            </a:r>
            <a:r>
              <a:rPr b="1" baseline="30962" sz="5400"/>
              <a:t>˚</a:t>
            </a:r>
            <a:r>
              <a:rPr b="1" sz="5400"/>
              <a:t> = 0.80 V</a:t>
            </a:r>
            <a:endParaRPr b="1" sz="5400"/>
          </a:p>
          <a:p>
            <a:pPr algn="ctr">
              <a:lnSpc>
                <a:spcPct val="120000"/>
              </a:lnSpc>
              <a:buClr>
                <a:srgbClr val="003DAF"/>
              </a:buClr>
              <a:buFont typeface="Arial"/>
            </a:pPr>
            <a:r>
              <a:rPr b="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Cu</a:t>
            </a:r>
            <a:r>
              <a:rPr b="1" baseline="30962" sz="5400"/>
              <a:t>2+</a:t>
            </a:r>
            <a:r>
              <a:rPr b="1" sz="5400"/>
              <a:t>  +  2 e</a:t>
            </a:r>
            <a:r>
              <a:rPr b="1" baseline="30962" sz="5400"/>
              <a:t>-</a:t>
            </a:r>
            <a:r>
              <a:rPr b="1" sz="5400"/>
              <a:t>  →  </a:t>
            </a:r>
            <a:r>
              <a:rPr b="1" sz="5400">
                <a:solidFill>
                  <a:srgbClr val="009051"/>
                </a:solidFill>
              </a:rPr>
              <a:t>Cu</a:t>
            </a:r>
            <a:r>
              <a:rPr b="1" sz="5400"/>
              <a:t>  E</a:t>
            </a:r>
            <a:r>
              <a:rPr b="1" baseline="30962" sz="5400"/>
              <a:t>˚</a:t>
            </a:r>
            <a:r>
              <a:rPr b="1" sz="5400"/>
              <a:t> = 0.337 V</a:t>
            </a:r>
            <a:endParaRPr b="1" sz="5400"/>
          </a:p>
          <a:p>
            <a:pPr>
              <a:lnSpc>
                <a:spcPct val="120000"/>
              </a:lnSpc>
              <a:buClr>
                <a:srgbClr val="000000"/>
              </a:buClr>
              <a:buFont typeface="Arial"/>
              <a:defRPr i="1"/>
            </a:pPr>
            <a:r>
              <a:rPr sz="5400"/>
              <a:t>Ag</a:t>
            </a:r>
            <a:r>
              <a:rPr baseline="30962" sz="5400"/>
              <a:t>+</a:t>
            </a:r>
            <a:r>
              <a:rPr sz="5400"/>
              <a:t> ok as written; need to </a:t>
            </a:r>
            <a:r>
              <a:rPr b="1" sz="5400"/>
              <a:t>flip</a:t>
            </a:r>
            <a:r>
              <a:rPr sz="5400"/>
              <a:t> Cu</a:t>
            </a:r>
            <a:r>
              <a:rPr baseline="30962" sz="5400"/>
              <a:t>2+</a:t>
            </a:r>
            <a:r>
              <a:rPr sz="5400"/>
              <a:t> reaction to:</a:t>
            </a:r>
            <a:endParaRPr b="1" i="0" sz="5400"/>
          </a:p>
          <a:p>
            <a:pPr algn="ctr">
              <a:lnSpc>
                <a:spcPct val="120000"/>
              </a:lnSpc>
              <a:buClr>
                <a:srgbClr val="FF2734"/>
              </a:buClr>
              <a:buFont typeface="Arial"/>
            </a:pPr>
            <a:r>
              <a:rPr b="1" sz="5400">
                <a:solidFill>
                  <a:srgbClr val="009051"/>
                </a:solidFill>
              </a:rPr>
              <a:t>Cu</a:t>
            </a:r>
            <a:r>
              <a:rPr b="1" sz="5400"/>
              <a:t>  →  </a:t>
            </a:r>
            <a:r>
              <a:rPr b="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Cu</a:t>
            </a:r>
            <a:r>
              <a:rPr b="1" baseline="30962" sz="5400"/>
              <a:t>2+</a:t>
            </a:r>
            <a:r>
              <a:rPr b="1" sz="5400"/>
              <a:t>  +  2 e</a:t>
            </a:r>
            <a:r>
              <a:rPr b="1" baseline="30962" sz="5400"/>
              <a:t>-</a:t>
            </a:r>
            <a:r>
              <a:rPr b="1" sz="5400"/>
              <a:t>  E</a:t>
            </a:r>
            <a:r>
              <a:rPr b="1" baseline="30962" sz="5400"/>
              <a:t>˚</a:t>
            </a:r>
            <a:r>
              <a:rPr b="1" sz="5400"/>
              <a:t> = </a:t>
            </a:r>
            <a:r>
              <a: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</a:t>
            </a:r>
            <a:r>
              <a:rPr b="1" sz="5400"/>
              <a:t>0.337 V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5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5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5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5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"/>
                            </p:stCondLst>
                            <p:childTnLst>
                              <p:par>
                                <p:cTn id="2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5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5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2" grpId="2"/>
      <p:bldP build="p" bldLvl="5" animBg="1" rev="0" advAuto="0" spid="524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" name="Group"/>
          <p:cNvGrpSpPr/>
          <p:nvPr/>
        </p:nvGrpSpPr>
        <p:grpSpPr>
          <a:xfrm>
            <a:off x="7322820" y="2080260"/>
            <a:ext cx="9761221" cy="6332220"/>
            <a:chOff x="0" y="0"/>
            <a:chExt cx="9761219" cy="6332219"/>
          </a:xfrm>
        </p:grpSpPr>
        <p:sp>
          <p:nvSpPr>
            <p:cNvPr id="526" name="Rectangle"/>
            <p:cNvSpPr/>
            <p:nvPr/>
          </p:nvSpPr>
          <p:spPr>
            <a:xfrm>
              <a:off x="0" y="0"/>
              <a:ext cx="9761220" cy="63322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914400">
                <a:defRPr sz="20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pic>
          <p:nvPicPr>
            <p:cNvPr id="527" name="image.pdf" descr="image.pd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761220" cy="63322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29" name="Cd  →  Cd2+ + 2e-…"/>
          <p:cNvSpPr txBox="1"/>
          <p:nvPr/>
        </p:nvSpPr>
        <p:spPr>
          <a:xfrm>
            <a:off x="4987925" y="8705850"/>
            <a:ext cx="6026904" cy="2522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</a:pPr>
            <a:r>
              <a:rPr b="1" sz="5400"/>
              <a:t>Cd  →  Cd</a:t>
            </a:r>
            <a:r>
              <a:rPr b="1" baseline="30962" sz="5400"/>
              <a:t>2+</a:t>
            </a:r>
            <a:r>
              <a:rPr b="1" sz="5400"/>
              <a:t> + 2e-</a:t>
            </a:r>
            <a:endParaRPr b="1" sz="5400"/>
          </a:p>
          <a:p>
            <a:pPr marL="79373" marR="79373">
              <a:buClr>
                <a:srgbClr val="000000"/>
              </a:buClr>
              <a:buFont typeface="Arial"/>
            </a:pPr>
            <a:r>
              <a:rPr b="1" sz="5400"/>
              <a:t>	</a:t>
            </a:r>
            <a:r>
              <a:rPr b="1"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or</a:t>
            </a:r>
            <a:endParaRPr b="1" i="1" sz="54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>
              <a:buClr>
                <a:srgbClr val="000000"/>
              </a:buClr>
              <a:buFont typeface="Arial"/>
            </a:pPr>
            <a:r>
              <a:rPr b="1" sz="5400"/>
              <a:t>Cd</a:t>
            </a:r>
            <a:r>
              <a:rPr b="1" baseline="30962" sz="5400"/>
              <a:t>2+</a:t>
            </a:r>
            <a:r>
              <a:rPr b="1" sz="5400"/>
              <a:t> + 2e-  →  Cd</a:t>
            </a:r>
          </a:p>
        </p:txBody>
      </p:sp>
      <p:sp>
        <p:nvSpPr>
          <p:cNvPr id="530" name="Fe2+ + 2e-  → Fe…"/>
          <p:cNvSpPr txBox="1"/>
          <p:nvPr/>
        </p:nvSpPr>
        <p:spPr>
          <a:xfrm>
            <a:off x="14284325" y="8705850"/>
            <a:ext cx="5799197" cy="2522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</a:pPr>
            <a:r>
              <a:rPr b="1" sz="5400"/>
              <a:t>Fe</a:t>
            </a:r>
            <a:r>
              <a:rPr b="1" baseline="30962" sz="5400"/>
              <a:t>2+</a:t>
            </a:r>
            <a:r>
              <a:rPr b="1" sz="5400"/>
              <a:t> + 2e-  → Fe</a:t>
            </a:r>
            <a:endParaRPr b="1" sz="5400"/>
          </a:p>
          <a:p>
            <a:pPr marL="79373" marR="79373">
              <a:buClr>
                <a:srgbClr val="000000"/>
              </a:buClr>
              <a:buFont typeface="Arial"/>
            </a:pPr>
            <a:r>
              <a:rPr b="1" sz="5400"/>
              <a:t>	</a:t>
            </a:r>
            <a:r>
              <a:rPr b="1"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or</a:t>
            </a:r>
            <a:endParaRPr b="1" i="1" sz="54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79373" marR="79373">
              <a:buClr>
                <a:srgbClr val="000000"/>
              </a:buClr>
              <a:buFont typeface="Arial"/>
            </a:pPr>
            <a:r>
              <a:rPr b="1" sz="5400"/>
              <a:t>Fe  →  Fe</a:t>
            </a:r>
            <a:r>
              <a:rPr b="1" baseline="30962" sz="5400"/>
              <a:t>2+</a:t>
            </a:r>
            <a:r>
              <a:rPr b="1" sz="5400"/>
              <a:t> + 2e-</a:t>
            </a:r>
          </a:p>
        </p:txBody>
      </p:sp>
      <p:sp>
        <p:nvSpPr>
          <p:cNvPr id="531" name="Eo for a Voltaic Cell"/>
          <p:cNvSpPr txBox="1"/>
          <p:nvPr>
            <p:ph type="title"/>
          </p:nvPr>
        </p:nvSpPr>
        <p:spPr>
          <a:xfrm>
            <a:off x="5036820" y="22860"/>
            <a:ext cx="14333220" cy="1988821"/>
          </a:xfrm>
          <a:prstGeom prst="rect">
            <a:avLst/>
          </a:prstGeom>
        </p:spPr>
        <p:txBody>
          <a:bodyPr/>
          <a:lstStyle/>
          <a:p>
            <a:pPr/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r>
              <a:rPr baseline="30974"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o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 for a Voltaic Cell</a:t>
            </a:r>
          </a:p>
        </p:txBody>
      </p:sp>
      <p:sp>
        <p:nvSpPr>
          <p:cNvPr id="53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33" name="All ingredients are present.…"/>
          <p:cNvSpPr txBox="1"/>
          <p:nvPr/>
        </p:nvSpPr>
        <p:spPr>
          <a:xfrm>
            <a:off x="6492912" y="11814174"/>
            <a:ext cx="14663384" cy="1535369"/>
          </a:xfrm>
          <a:prstGeom prst="rect">
            <a:avLst/>
          </a:prstGeom>
          <a:solidFill>
            <a:srgbClr val="FFD6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buClr>
                <a:srgbClr val="000000"/>
              </a:buClr>
              <a:buFont typeface="Arial"/>
              <a:defRPr b="1"/>
            </a:pPr>
            <a:r>
              <a:t>All ingredients are present. </a:t>
            </a:r>
          </a:p>
          <a:p>
            <a:pPr algn="ctr">
              <a:buClr>
                <a:srgbClr val="000000"/>
              </a:buClr>
              <a:buFont typeface="Arial"/>
              <a:defRPr b="1"/>
            </a:pPr>
            <a:r>
              <a:t>Which way does the reaction proceed?</a:t>
            </a:r>
          </a:p>
        </p:txBody>
      </p:sp>
      <p:sp>
        <p:nvSpPr>
          <p:cNvPr id="534" name="Line"/>
          <p:cNvSpPr/>
          <p:nvPr/>
        </p:nvSpPr>
        <p:spPr>
          <a:xfrm>
            <a:off x="4259580" y="1668780"/>
            <a:ext cx="15247620" cy="3176"/>
          </a:xfrm>
          <a:prstGeom prst="line">
            <a:avLst/>
          </a:prstGeom>
          <a:ln w="12700">
            <a:solidFill>
              <a:srgbClr val="FF2734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535" name="and"/>
          <p:cNvSpPr txBox="1"/>
          <p:nvPr/>
        </p:nvSpPr>
        <p:spPr>
          <a:xfrm>
            <a:off x="11855450" y="8664575"/>
            <a:ext cx="1506258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FF2734"/>
              </a:buClr>
              <a:buFont typeface="Arial"/>
              <a:defRPr b="1"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and</a:t>
            </a:r>
          </a:p>
        </p:txBody>
      </p:sp>
      <p:sp>
        <p:nvSpPr>
          <p:cNvPr id="536" name="and"/>
          <p:cNvSpPr txBox="1"/>
          <p:nvPr/>
        </p:nvSpPr>
        <p:spPr>
          <a:xfrm>
            <a:off x="11928475" y="10239375"/>
            <a:ext cx="1506258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FF2734"/>
              </a:buClr>
              <a:buFont typeface="Arial"/>
              <a:defRPr b="1"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and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From tables, you see:…"/>
          <p:cNvSpPr txBox="1"/>
          <p:nvPr>
            <p:ph type="body" sz="quarter" idx="1"/>
          </p:nvPr>
        </p:nvSpPr>
        <p:spPr>
          <a:xfrm>
            <a:off x="11574780" y="2286000"/>
            <a:ext cx="9646920" cy="3262194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i="1" sz="5400">
                <a:latin typeface="Arial"/>
                <a:ea typeface="Arial"/>
                <a:cs typeface="Arial"/>
                <a:sym typeface="Arial"/>
              </a:defRPr>
            </a:pPr>
            <a:r>
              <a:t>From tables, you see: </a:t>
            </a:r>
          </a:p>
          <a:p>
            <a:pPr marL="650874" indent="-571500">
              <a:buClr>
                <a:srgbClr val="00B800"/>
              </a:buClr>
              <a:buSzTx/>
              <a:buFont typeface="Arial"/>
              <a:buNone/>
            </a:pP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rial"/>
                <a:ea typeface="Arial"/>
                <a:cs typeface="Arial"/>
                <a:sym typeface="Arial"/>
              </a:rPr>
              <a:t>Fe</a:t>
            </a:r>
            <a:r>
              <a:rPr baseline="30962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rial"/>
                <a:ea typeface="Arial"/>
                <a:cs typeface="Arial"/>
                <a:sym typeface="Arial"/>
              </a:rPr>
              <a:t>2+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rial"/>
                <a:ea typeface="Arial"/>
                <a:cs typeface="Arial"/>
                <a:sym typeface="Arial"/>
              </a:rPr>
              <a:t> + 2 e</a:t>
            </a:r>
            <a:r>
              <a:rPr baseline="30962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rial"/>
                <a:ea typeface="Arial"/>
                <a:cs typeface="Arial"/>
                <a:sym typeface="Arial"/>
              </a:rPr>
              <a:t> → Fe   E˚ = -.40</a:t>
            </a:r>
          </a:p>
          <a:p>
            <a:pPr marL="650874" indent="-571500">
              <a:buClr>
                <a:srgbClr val="00B800"/>
              </a:buClr>
              <a:buSzTx/>
              <a:buFont typeface="Arial"/>
              <a:buNone/>
            </a:pP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rial"/>
                <a:ea typeface="Arial"/>
                <a:cs typeface="Arial"/>
                <a:sym typeface="Arial"/>
              </a:rPr>
              <a:t>Cd</a:t>
            </a:r>
            <a:r>
              <a:rPr baseline="30962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rial"/>
                <a:ea typeface="Arial"/>
                <a:cs typeface="Arial"/>
                <a:sym typeface="Arial"/>
              </a:rPr>
              <a:t>2+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rial"/>
                <a:ea typeface="Arial"/>
                <a:cs typeface="Arial"/>
                <a:sym typeface="Arial"/>
              </a:rPr>
              <a:t> + 2 e</a:t>
            </a:r>
            <a:r>
              <a:rPr baseline="30962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rial"/>
                <a:ea typeface="Arial"/>
                <a:cs typeface="Arial"/>
                <a:sym typeface="Arial"/>
              </a:rPr>
              <a:t> → Cd  E˚ = -.44</a:t>
            </a:r>
          </a:p>
        </p:txBody>
      </p:sp>
      <p:grpSp>
        <p:nvGrpSpPr>
          <p:cNvPr id="541" name="Group"/>
          <p:cNvGrpSpPr/>
          <p:nvPr/>
        </p:nvGrpSpPr>
        <p:grpSpPr>
          <a:xfrm>
            <a:off x="4105275" y="2583180"/>
            <a:ext cx="7308851" cy="4737101"/>
            <a:chOff x="0" y="0"/>
            <a:chExt cx="7308850" cy="4737100"/>
          </a:xfrm>
        </p:grpSpPr>
        <p:sp>
          <p:nvSpPr>
            <p:cNvPr id="539" name="Rectangle"/>
            <p:cNvSpPr/>
            <p:nvPr/>
          </p:nvSpPr>
          <p:spPr>
            <a:xfrm>
              <a:off x="0" y="0"/>
              <a:ext cx="7308850" cy="47371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914400">
                <a:defRPr sz="20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pic>
          <p:nvPicPr>
            <p:cNvPr id="540" name="image.pdf" descr="image.pd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308850" cy="4737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42" name="Overall reaction:…"/>
          <p:cNvSpPr txBox="1"/>
          <p:nvPr/>
        </p:nvSpPr>
        <p:spPr>
          <a:xfrm>
            <a:off x="10660380" y="8223250"/>
            <a:ext cx="10378440" cy="4508500"/>
          </a:xfrm>
          <a:prstGeom prst="rect">
            <a:avLst/>
          </a:prstGeom>
          <a:solidFill>
            <a:srgbClr val="FDFDC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Font typeface="Arial"/>
              <a:defRPr b="1" i="1" sz="5400"/>
            </a:pPr>
            <a:r>
              <a:t>Overall reaction:</a:t>
            </a:r>
          </a:p>
          <a:p>
            <a:pPr>
              <a:lnSpc>
                <a:spcPct val="110000"/>
              </a:lnSpc>
              <a:buClr>
                <a:srgbClr val="003DAF"/>
              </a:buClr>
              <a:buFont typeface="Arial"/>
            </a:pPr>
            <a:r>
              <a:rPr b="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Fe</a:t>
            </a:r>
            <a:r>
              <a:rPr b="1" baseline="30962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2+</a:t>
            </a:r>
            <a:r>
              <a:rPr b="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  +  Cd  →  Cd</a:t>
            </a:r>
            <a:r>
              <a:rPr b="1" baseline="30962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2+</a:t>
            </a:r>
            <a:r>
              <a:rPr b="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  +  Fe</a:t>
            </a:r>
            <a:endParaRPr b="1" sz="5400">
              <a:solidFill>
                <a:srgbClr val="003DAF"/>
              </a:solidFill>
              <a:uFill>
                <a:solidFill>
                  <a:srgbClr val="003DAF"/>
                </a:solidFill>
              </a:uFill>
            </a:endParaRPr>
          </a:p>
          <a:p>
            <a:pPr>
              <a:lnSpc>
                <a:spcPct val="110000"/>
              </a:lnSpc>
              <a:buClr>
                <a:srgbClr val="000000"/>
              </a:buClr>
              <a:buFont typeface="Arial"/>
            </a:pPr>
            <a:r>
              <a:rPr b="1" sz="5400"/>
              <a:t>E</a:t>
            </a:r>
            <a:r>
              <a:rPr b="1" baseline="30962" sz="5400"/>
              <a:t>o</a:t>
            </a:r>
            <a:r>
              <a:rPr b="1" sz="5400"/>
              <a:t>  = E˚</a:t>
            </a:r>
            <a:r>
              <a:rPr b="1" baseline="-15851" sz="5400"/>
              <a:t>cathode</a:t>
            </a:r>
            <a:r>
              <a:rPr b="1" sz="5400"/>
              <a:t> - E˚</a:t>
            </a:r>
            <a:r>
              <a:rPr b="1" baseline="-15851" sz="5400"/>
              <a:t>anode</a:t>
            </a:r>
            <a:endParaRPr b="1" baseline="-15851" sz="5400"/>
          </a:p>
          <a:p>
            <a:pPr>
              <a:lnSpc>
                <a:spcPct val="110000"/>
              </a:lnSpc>
              <a:buClr>
                <a:srgbClr val="000000"/>
              </a:buClr>
              <a:buFont typeface="Arial"/>
            </a:pPr>
            <a:r>
              <a:rPr b="1" sz="5400"/>
              <a:t>	= (-0.40 V) - (-0.44 V) </a:t>
            </a:r>
            <a:endParaRPr b="1" sz="5400"/>
          </a:p>
          <a:p>
            <a:pPr>
              <a:lnSpc>
                <a:spcPct val="110000"/>
              </a:lnSpc>
              <a:buClr>
                <a:srgbClr val="000000"/>
              </a:buClr>
              <a:buFont typeface="Arial"/>
            </a:pPr>
            <a:r>
              <a:rPr b="1" sz="5400"/>
              <a:t>	= </a:t>
            </a:r>
            <a:r>
              <a:rPr b="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+0.04 V</a:t>
            </a:r>
          </a:p>
        </p:txBody>
      </p:sp>
      <p:sp>
        <p:nvSpPr>
          <p:cNvPr id="543" name="Reaction occurs spontaneously when E° values are positive"/>
          <p:cNvSpPr txBox="1"/>
          <p:nvPr/>
        </p:nvSpPr>
        <p:spPr>
          <a:xfrm>
            <a:off x="4183380" y="8463280"/>
            <a:ext cx="5669281" cy="4043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spcBef>
                <a:spcPts val="3900"/>
              </a:spcBef>
              <a:buClr>
                <a:srgbClr val="003DAF"/>
              </a:buClr>
              <a:buFont typeface="Comic Sans MS"/>
              <a:defRPr b="1"/>
            </a:pP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Reaction occurs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spontaneously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 when E° values are positive</a:t>
            </a:r>
          </a:p>
        </p:txBody>
      </p:sp>
      <p:sp>
        <p:nvSpPr>
          <p:cNvPr id="54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45" name="Eo for a Voltaic Cell"/>
          <p:cNvSpPr txBox="1"/>
          <p:nvPr>
            <p:ph type="title"/>
          </p:nvPr>
        </p:nvSpPr>
        <p:spPr>
          <a:xfrm>
            <a:off x="5036820" y="22860"/>
            <a:ext cx="14333220" cy="1988821"/>
          </a:xfrm>
          <a:prstGeom prst="rect">
            <a:avLst/>
          </a:prstGeom>
        </p:spPr>
        <p:txBody>
          <a:bodyPr/>
          <a:lstStyle/>
          <a:p>
            <a:pPr/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r>
              <a:rPr baseline="30974"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o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 for a Voltaic Cell</a:t>
            </a:r>
          </a:p>
        </p:txBody>
      </p:sp>
      <p:sp>
        <p:nvSpPr>
          <p:cNvPr id="546" name="Line"/>
          <p:cNvSpPr/>
          <p:nvPr/>
        </p:nvSpPr>
        <p:spPr>
          <a:xfrm>
            <a:off x="4259580" y="1668780"/>
            <a:ext cx="15247620" cy="3176"/>
          </a:xfrm>
          <a:prstGeom prst="line">
            <a:avLst/>
          </a:prstGeom>
          <a:ln w="12700">
            <a:solidFill>
              <a:srgbClr val="FF2734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+mn-lt"/>
                <a:ea typeface="+mn-ea"/>
                <a:cs typeface="+mn-cs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42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2 H2O   +   2e-  → H2   +   2 OH-         E˚ = -.828 V…"/>
          <p:cNvSpPr txBox="1"/>
          <p:nvPr/>
        </p:nvSpPr>
        <p:spPr>
          <a:xfrm>
            <a:off x="3454863" y="3874770"/>
            <a:ext cx="15609003" cy="3154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marL="79373" marR="79373">
              <a:buClr>
                <a:srgbClr val="000000"/>
              </a:buClr>
              <a:buFont typeface="Helvetica"/>
            </a:pPr>
            <a:r>
              <a:rPr sz="5400">
                <a:latin typeface="+mn-lt"/>
                <a:ea typeface="+mn-ea"/>
                <a:cs typeface="+mn-cs"/>
                <a:sym typeface="Helvetica"/>
              </a:rPr>
              <a:t>2 H</a:t>
            </a:r>
            <a:r>
              <a:rPr baseline="-15851" sz="5400">
                <a:latin typeface="+mn-lt"/>
                <a:ea typeface="+mn-ea"/>
                <a:cs typeface="+mn-cs"/>
                <a:sym typeface="Helvetica"/>
              </a:rPr>
              <a:t>2</a:t>
            </a:r>
            <a:r>
              <a:rPr sz="5400">
                <a:latin typeface="+mn-lt"/>
                <a:ea typeface="+mn-ea"/>
                <a:cs typeface="+mn-cs"/>
                <a:sym typeface="Helvetica"/>
              </a:rPr>
              <a:t>O   +   2e-  </a:t>
            </a:r>
            <a:r>
              <a:rPr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+mn-lt"/>
                <a:ea typeface="+mn-ea"/>
                <a:cs typeface="+mn-cs"/>
                <a:sym typeface="Helvetica"/>
              </a:rPr>
              <a:t> H</a:t>
            </a:r>
            <a:r>
              <a:rPr baseline="-15851" sz="5400">
                <a:latin typeface="+mn-lt"/>
                <a:ea typeface="+mn-ea"/>
                <a:cs typeface="+mn-cs"/>
                <a:sym typeface="Helvetica"/>
              </a:rPr>
              <a:t>2</a:t>
            </a:r>
            <a:r>
              <a:rPr sz="5400">
                <a:latin typeface="+mn-lt"/>
                <a:ea typeface="+mn-ea"/>
                <a:cs typeface="+mn-cs"/>
                <a:sym typeface="Helvetica"/>
              </a:rPr>
              <a:t>   +   2 OH</a:t>
            </a:r>
            <a:r>
              <a:rPr baseline="30962" sz="5400">
                <a:latin typeface="+mn-lt"/>
                <a:ea typeface="+mn-ea"/>
                <a:cs typeface="+mn-cs"/>
                <a:sym typeface="Helvetica"/>
              </a:rPr>
              <a:t>- </a:t>
            </a:r>
            <a:r>
              <a:rPr sz="5400">
                <a:latin typeface="+mn-lt"/>
                <a:ea typeface="+mn-ea"/>
                <a:cs typeface="+mn-cs"/>
                <a:sym typeface="Helvetica"/>
              </a:rPr>
              <a:t>        E˚ = -.828 V</a:t>
            </a:r>
            <a:endParaRPr sz="5400">
              <a:latin typeface="+mn-lt"/>
              <a:ea typeface="+mn-ea"/>
              <a:cs typeface="+mn-cs"/>
              <a:sym typeface="Helvetica"/>
            </a:endParaRPr>
          </a:p>
          <a:p>
            <a:pPr marL="79373" marR="79373">
              <a:buClr>
                <a:srgbClr val="000000"/>
              </a:buClr>
              <a:buFont typeface="Helvetica"/>
            </a:pPr>
            <a:r>
              <a:rPr sz="5400">
                <a:latin typeface="+mn-lt"/>
                <a:ea typeface="+mn-ea"/>
                <a:cs typeface="+mn-cs"/>
                <a:sym typeface="Helvetica"/>
              </a:rPr>
              <a:t>2 I</a:t>
            </a:r>
            <a:r>
              <a:rPr baseline="30962" sz="5400">
                <a:latin typeface="+mn-lt"/>
                <a:ea typeface="+mn-ea"/>
                <a:cs typeface="+mn-cs"/>
                <a:sym typeface="Helvetica"/>
              </a:rPr>
              <a:t>-</a:t>
            </a:r>
            <a:r>
              <a:rPr sz="5400">
                <a:latin typeface="+mn-lt"/>
                <a:ea typeface="+mn-ea"/>
                <a:cs typeface="+mn-cs"/>
                <a:sym typeface="Helvetica"/>
              </a:rPr>
              <a:t>   </a:t>
            </a:r>
            <a:r>
              <a:rPr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+mn-lt"/>
                <a:ea typeface="+mn-ea"/>
                <a:cs typeface="+mn-cs"/>
                <a:sym typeface="Helvetica"/>
              </a:rPr>
              <a:t>   I</a:t>
            </a:r>
            <a:r>
              <a:rPr baseline="-15851" sz="5400">
                <a:latin typeface="+mn-lt"/>
                <a:ea typeface="+mn-ea"/>
                <a:cs typeface="+mn-cs"/>
                <a:sym typeface="Helvetica"/>
              </a:rPr>
              <a:t>2</a:t>
            </a:r>
            <a:r>
              <a:rPr sz="5400">
                <a:latin typeface="+mn-lt"/>
                <a:ea typeface="+mn-ea"/>
                <a:cs typeface="+mn-cs"/>
                <a:sym typeface="Helvetica"/>
              </a:rPr>
              <a:t>   +  2e-			    E˚ = -.535 V</a:t>
            </a:r>
            <a:endParaRPr sz="5400">
              <a:latin typeface="+mn-lt"/>
              <a:ea typeface="+mn-ea"/>
              <a:cs typeface="+mn-cs"/>
              <a:sym typeface="Helvetica"/>
            </a:endParaRPr>
          </a:p>
          <a:p>
            <a:pPr marL="79373" marR="79373">
              <a:buClr>
                <a:srgbClr val="000000"/>
              </a:buClr>
              <a:buFont typeface="Helvetica"/>
            </a:pPr>
            <a:r>
              <a:rPr b="1" sz="5400">
                <a:latin typeface="+mn-lt"/>
                <a:ea typeface="+mn-ea"/>
                <a:cs typeface="+mn-cs"/>
                <a:sym typeface="Helvetica"/>
              </a:rPr>
              <a:t>2 I</a:t>
            </a:r>
            <a:r>
              <a:rPr b="1" baseline="30962" sz="5400">
                <a:latin typeface="+mn-lt"/>
                <a:ea typeface="+mn-ea"/>
                <a:cs typeface="+mn-cs"/>
                <a:sym typeface="Helvetica"/>
              </a:rPr>
              <a:t>-</a:t>
            </a:r>
            <a:r>
              <a:rPr b="1" sz="5400">
                <a:latin typeface="+mn-lt"/>
                <a:ea typeface="+mn-ea"/>
                <a:cs typeface="+mn-cs"/>
                <a:sym typeface="Helvetica"/>
              </a:rPr>
              <a:t>  +  2 H</a:t>
            </a:r>
            <a:r>
              <a:rPr b="1" baseline="-15851" sz="5400">
                <a:latin typeface="+mn-lt"/>
                <a:ea typeface="+mn-ea"/>
                <a:cs typeface="+mn-cs"/>
                <a:sym typeface="Helvetica"/>
              </a:rPr>
              <a:t>2</a:t>
            </a:r>
            <a:r>
              <a:rPr b="1" sz="5400">
                <a:latin typeface="+mn-lt"/>
                <a:ea typeface="+mn-ea"/>
                <a:cs typeface="+mn-cs"/>
                <a:sym typeface="Helvetica"/>
              </a:rPr>
              <a:t>O  </a:t>
            </a:r>
            <a:r>
              <a:rPr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b="1" sz="5400">
                <a:latin typeface="+mn-lt"/>
                <a:ea typeface="+mn-ea"/>
                <a:cs typeface="+mn-cs"/>
                <a:sym typeface="Helvetica"/>
              </a:rPr>
              <a:t>  I</a:t>
            </a:r>
            <a:r>
              <a:rPr b="1" baseline="-15851" sz="5400">
                <a:latin typeface="+mn-lt"/>
                <a:ea typeface="+mn-ea"/>
                <a:cs typeface="+mn-cs"/>
                <a:sym typeface="Helvetica"/>
              </a:rPr>
              <a:t>2   </a:t>
            </a:r>
            <a:r>
              <a:rPr b="1" sz="5400">
                <a:latin typeface="+mn-lt"/>
                <a:ea typeface="+mn-ea"/>
                <a:cs typeface="+mn-cs"/>
                <a:sym typeface="Helvetica"/>
              </a:rPr>
              <a:t>+   2 OH</a:t>
            </a:r>
            <a:r>
              <a:rPr b="1" baseline="30962" sz="5400">
                <a:latin typeface="+mn-lt"/>
                <a:ea typeface="+mn-ea"/>
                <a:cs typeface="+mn-cs"/>
                <a:sym typeface="Helvetica"/>
              </a:rPr>
              <a:t>- </a:t>
            </a:r>
            <a:r>
              <a:rPr b="1" sz="5400">
                <a:latin typeface="+mn-lt"/>
                <a:ea typeface="+mn-ea"/>
                <a:cs typeface="+mn-cs"/>
                <a:sym typeface="Helvetica"/>
              </a:rPr>
              <a:t>  +   H</a:t>
            </a:r>
            <a:r>
              <a:rPr b="1" baseline="-15851" sz="5400">
                <a:latin typeface="+mn-lt"/>
                <a:ea typeface="+mn-ea"/>
                <a:cs typeface="+mn-cs"/>
                <a:sym typeface="Helvetica"/>
              </a:rPr>
              <a:t>2</a:t>
            </a:r>
          </a:p>
        </p:txBody>
      </p:sp>
      <p:sp>
        <p:nvSpPr>
          <p:cNvPr id="549" name="Line"/>
          <p:cNvSpPr/>
          <p:nvPr/>
        </p:nvSpPr>
        <p:spPr>
          <a:xfrm>
            <a:off x="3563224" y="5832881"/>
            <a:ext cx="15392281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50" name="More About  Calculating Cell Voltage"/>
          <p:cNvSpPr txBox="1"/>
          <p:nvPr>
            <p:ph type="title"/>
          </p:nvPr>
        </p:nvSpPr>
        <p:spPr>
          <a:xfrm>
            <a:off x="4716780" y="0"/>
            <a:ext cx="15087601" cy="2743201"/>
          </a:xfrm>
          <a:prstGeom prst="rect">
            <a:avLst/>
          </a:prstGeom>
        </p:spPr>
        <p:txBody>
          <a:bodyPr/>
          <a:lstStyle/>
          <a:p>
            <a: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More About </a:t>
            </a:r>
            <a:b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t>Calculating Cell Voltage</a:t>
            </a:r>
          </a:p>
        </p:txBody>
      </p:sp>
      <p:sp>
        <p:nvSpPr>
          <p:cNvPr id="551" name="Can I- ion reduce water?  From tables:"/>
          <p:cNvSpPr txBox="1"/>
          <p:nvPr>
            <p:ph type="body" sz="quarter" idx="1"/>
          </p:nvPr>
        </p:nvSpPr>
        <p:spPr>
          <a:xfrm>
            <a:off x="4419600" y="2743200"/>
            <a:ext cx="15445233" cy="1222326"/>
          </a:xfrm>
          <a:prstGeom prst="rect">
            <a:avLst/>
          </a:prstGeom>
        </p:spPr>
        <p:txBody>
          <a:bodyPr/>
          <a:lstStyle/>
          <a:p>
            <a:pPr marL="650874" indent="-571500" algn="ctr">
              <a:spcBef>
                <a:spcPts val="38300"/>
              </a:spcBef>
              <a:buClr>
                <a:srgbClr val="003DAF"/>
              </a:buClr>
              <a:buSzTx/>
              <a:buFont typeface="Arial"/>
              <a:buNone/>
            </a:pP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Can I</a:t>
            </a:r>
            <a:r>
              <a:rPr baseline="30962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 ion reduce water?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From tables:</a:t>
            </a:r>
          </a:p>
        </p:txBody>
      </p:sp>
      <p:sp>
        <p:nvSpPr>
          <p:cNvPr id="55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53" name="Assuming reaction occurs as written,…"/>
          <p:cNvSpPr txBox="1"/>
          <p:nvPr/>
        </p:nvSpPr>
        <p:spPr>
          <a:xfrm>
            <a:off x="3493770" y="7576201"/>
            <a:ext cx="17396460" cy="4503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b="1" i="1" sz="5400"/>
              <a:t>Assuming</a:t>
            </a:r>
            <a:r>
              <a:rPr b="1" sz="5400"/>
              <a:t> </a:t>
            </a:r>
            <a:r>
              <a:rPr b="1" i="1" sz="5400"/>
              <a:t>reaction occurs as written, </a:t>
            </a:r>
            <a:endParaRPr b="1" i="1" sz="5400"/>
          </a:p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b="1" sz="5400"/>
              <a:t>E˚</a:t>
            </a:r>
            <a:r>
              <a:rPr b="1" baseline="-15851" sz="5400"/>
              <a:t>net</a:t>
            </a:r>
            <a:r>
              <a:rPr b="1" sz="5400"/>
              <a:t> = E˚</a:t>
            </a:r>
            <a:r>
              <a:rPr b="1" baseline="-15851" sz="5400"/>
              <a:t>red</a:t>
            </a:r>
            <a:r>
              <a:rPr b="1" sz="5400"/>
              <a:t> + E˚</a:t>
            </a:r>
            <a:r>
              <a:rPr b="1" baseline="-15851" sz="5400"/>
              <a:t>ox</a:t>
            </a:r>
            <a:r>
              <a:rPr b="1" sz="5400"/>
              <a:t> = -0.828 V - 0.535 V = </a:t>
            </a:r>
            <a:r>
              <a: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-1.363 V</a:t>
            </a:r>
            <a:endParaRPr b="1" sz="54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algn="ctr">
              <a:lnSpc>
                <a:spcPct val="120000"/>
              </a:lnSpc>
              <a:buClr>
                <a:srgbClr val="FF2734"/>
              </a:buClr>
              <a:buFont typeface="Comic Sans MS"/>
            </a:pPr>
            <a:r>
              <a: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Minus E˚ means rxn occurs in opposite direction!</a:t>
            </a:r>
            <a:endParaRPr b="1" sz="5400">
              <a:solidFill>
                <a:srgbClr val="FF2734"/>
              </a:solidFill>
              <a:uFill>
                <a:solidFill>
                  <a:srgbClr val="FF2734"/>
                </a:solidFill>
              </a:u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ctr">
              <a:lnSpc>
                <a:spcPct val="120000"/>
              </a:lnSpc>
              <a:buClr>
                <a:srgbClr val="FF2734"/>
              </a:buClr>
              <a:buFont typeface="Comic Sans MS"/>
            </a:pPr>
            <a:r>
              <a: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I</a:t>
            </a:r>
            <a:r>
              <a:rPr b="1"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 + 2OH</a:t>
            </a:r>
            <a:r>
              <a:rPr b="1"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 + H</a:t>
            </a:r>
            <a:r>
              <a:rPr b="1"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 → 2I</a:t>
            </a:r>
            <a:r>
              <a:rPr b="1"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 + 2H</a:t>
            </a:r>
            <a:r>
              <a:rPr b="1"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O  E˚ = +1.363 V</a:t>
            </a:r>
          </a:p>
        </p:txBody>
      </p:sp>
      <p:sp>
        <p:nvSpPr>
          <p:cNvPr id="554" name="I- ion does not reduce water spontaneously!"/>
          <p:cNvSpPr txBox="1"/>
          <p:nvPr/>
        </p:nvSpPr>
        <p:spPr>
          <a:xfrm>
            <a:off x="6010714" y="12252959"/>
            <a:ext cx="14902575" cy="114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lnSpc>
                <a:spcPct val="120000"/>
              </a:lnSpc>
              <a:buClr>
                <a:srgbClr val="FF2734"/>
              </a:buClr>
              <a:buFont typeface="Comic Sans MS"/>
              <a:defRPr b="1" i="1"/>
            </a:pPr>
            <a:r>
              <a:rPr b="0" i="0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I</a:t>
            </a:r>
            <a:r>
              <a:rPr b="0" baseline="30962" i="0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b="0" i="0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 ion does not reduce water spontaneously!</a:t>
            </a:r>
          </a:p>
        </p:txBody>
      </p:sp>
      <p:sp>
        <p:nvSpPr>
          <p:cNvPr id="555" name="Will Hg(l) reduce Sn2+(aq) to Sn(s)?…"/>
          <p:cNvSpPr txBox="1"/>
          <p:nvPr/>
        </p:nvSpPr>
        <p:spPr>
          <a:xfrm>
            <a:off x="5128260" y="14767559"/>
            <a:ext cx="18196560" cy="143383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b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Will Hg(l) reduce Sn</a:t>
            </a:r>
            <a:r>
              <a:rPr b="0" baseline="31999"/>
              <a:t>2+</a:t>
            </a:r>
            <a:r>
              <a:rPr b="0"/>
              <a:t>(aq) to Sn(s)?</a:t>
            </a:r>
            <a:endParaRPr b="0"/>
          </a:p>
          <a:p>
            <a:pPr>
              <a:defRPr b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endParaRPr b="0"/>
          </a:p>
          <a:p>
            <a:pPr>
              <a:defRPr b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Hg</a:t>
            </a:r>
            <a:r>
              <a:rPr b="0" baseline="-5999"/>
              <a:t>2</a:t>
            </a:r>
            <a:r>
              <a:rPr b="0" baseline="31999"/>
              <a:t>2+</a:t>
            </a:r>
            <a:r>
              <a:rPr b="0"/>
              <a:t>(aq) + 2 e</a:t>
            </a:r>
            <a:r>
              <a:rPr b="0" baseline="31999"/>
              <a:t>-</a:t>
            </a:r>
            <a:r>
              <a:rPr b="0"/>
              <a:t> → 2 Hg(l)       E° = 0.79 V</a:t>
            </a:r>
            <a:endParaRPr b="0"/>
          </a:p>
          <a:p>
            <a:pPr>
              <a:defRPr b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Sn</a:t>
            </a:r>
            <a:r>
              <a:rPr b="0" baseline="31999"/>
              <a:t>2+</a:t>
            </a:r>
            <a:r>
              <a:rPr b="0"/>
              <a:t>(aq) + 2 e</a:t>
            </a:r>
            <a:r>
              <a:rPr b="0" baseline="31999"/>
              <a:t>- </a:t>
            </a:r>
            <a:r>
              <a:rPr b="0"/>
              <a:t> → Sn(s)          E° = -0.14 V</a:t>
            </a:r>
            <a:endParaRPr b="0"/>
          </a:p>
          <a:p>
            <a:pPr algn="ctr">
              <a:defRPr b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 marL="455441" indent="-247161">
              <a:buSzPct val="100000"/>
              <a:buAutoNum type="alphaUcPeriod" startAt="1"/>
              <a:defRPr b="1"/>
            </a:pPr>
            <a:r>
              <a:t> </a:t>
            </a:r>
            <a:r>
              <a:rPr b="0" sz="5000"/>
              <a:t>yes</a:t>
            </a:r>
            <a:endParaRPr b="0"/>
          </a:p>
          <a:p>
            <a:pPr marL="455441" indent="-247161">
              <a:buSzPct val="100000"/>
              <a:buAutoNum type="alphaUcPeriod" startAt="1"/>
              <a:defRPr b="1"/>
            </a:pPr>
            <a:r>
              <a:rPr b="0"/>
              <a:t> </a:t>
            </a:r>
            <a:r>
              <a:rPr b="0" sz="5000"/>
              <a:t>no</a:t>
            </a:r>
            <a:endParaRPr b="0"/>
          </a:p>
          <a:p>
            <a:pPr marL="455441" indent="-247161">
              <a:buSzPct val="100000"/>
              <a:buAutoNum type="alphaUcPeriod" startAt="1"/>
              <a:defRPr b="1"/>
            </a:pPr>
            <a:r>
              <a:rPr b="0"/>
              <a:t> </a:t>
            </a:r>
            <a:r>
              <a:rPr b="0" sz="5000"/>
              <a:t>more info needed</a:t>
            </a: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</a:p>
        </p:txBody>
      </p:sp>
      <p:sp>
        <p:nvSpPr>
          <p:cNvPr id="556" name="Enter your response on…"/>
          <p:cNvSpPr txBox="1"/>
          <p:nvPr/>
        </p:nvSpPr>
        <p:spPr>
          <a:xfrm>
            <a:off x="18889979" y="17739359"/>
            <a:ext cx="6958480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b="1"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b="1"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557" name="Answer = B,…"/>
          <p:cNvSpPr txBox="1"/>
          <p:nvPr/>
        </p:nvSpPr>
        <p:spPr>
          <a:xfrm>
            <a:off x="17352540" y="22425659"/>
            <a:ext cx="11457374" cy="5635669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b="1"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</a:t>
            </a:r>
            <a:r>
              <a:t>,</a:t>
            </a:r>
          </a:p>
          <a:p>
            <a:pPr algn="ctr">
              <a:defRPr b="1" sz="5400"/>
            </a:pPr>
            <a:r>
              <a:t>no</a:t>
            </a:r>
          </a:p>
          <a:p>
            <a:pPr algn="ctr">
              <a:defRPr b="1" sz="5400"/>
            </a:pPr>
          </a:p>
          <a:p>
            <a:pPr algn="ctr">
              <a:defRPr i="1" sz="5400"/>
            </a:pPr>
            <a:r>
              <a:t>Want to find E° for:</a:t>
            </a:r>
          </a:p>
          <a:p>
            <a:pPr algn="ctr">
              <a:defRPr b="1" i="1" sz="5000"/>
            </a:pPr>
            <a:r>
              <a:rPr b="0"/>
              <a:t>Sn</a:t>
            </a:r>
            <a:r>
              <a:rPr b="0" baseline="31999"/>
              <a:t>2+</a:t>
            </a:r>
            <a:r>
              <a:rPr b="0"/>
              <a:t>(aq) + 2 Hg(l) → Sn(s) + Hg</a:t>
            </a:r>
            <a:r>
              <a:rPr b="0" baseline="-5999"/>
              <a:t>2</a:t>
            </a:r>
            <a:r>
              <a:rPr b="0" baseline="31999"/>
              <a:t>2+</a:t>
            </a:r>
            <a:r>
              <a:rPr b="0"/>
              <a:t>(aq) </a:t>
            </a:r>
          </a:p>
          <a:p>
            <a:pPr algn="ctr">
              <a:defRPr i="1" sz="5400"/>
            </a:pPr>
            <a:r>
              <a:rPr baseline="-1037"/>
              <a:t>-0.79 V + -0.14 V = </a:t>
            </a:r>
            <a:r>
              <a:rPr b="1" baseline="-1037"/>
              <a:t>-0.93 V</a:t>
            </a:r>
            <a:r>
              <a:rPr baseline="-1037"/>
              <a:t>,</a:t>
            </a:r>
            <a:endParaRPr baseline="-1037"/>
          </a:p>
          <a:p>
            <a:pPr algn="ctr">
              <a:defRPr i="1" sz="5400"/>
            </a:pPr>
            <a:r>
              <a:rPr baseline="-1037"/>
              <a:t>negative E° not spontaneous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path" nodeType="click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76875 -0.870000" origin="layout" pathEditMode="relative">
                                      <p:cBhvr>
                                        <p:cTn id="37" dur="10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path" nodeType="with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637508 -0.576667" origin="layout" pathEditMode="relative">
                                      <p:cBhvr>
                                        <p:cTn id="40" dur="10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xit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path" nodeType="after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00004 -1.066667" origin="layout" pathEditMode="relative">
                                      <p:cBhvr>
                                        <p:cTn id="47" dur="5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4" grpId="2"/>
      <p:bldP build="whole" bldLvl="1" animBg="1" rev="0" advAuto="0" spid="556" grpId="5"/>
      <p:bldP build="p" bldLvl="5" animBg="1" rev="0" advAuto="0" spid="553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More About  Calculating Cell Voltage"/>
          <p:cNvSpPr txBox="1"/>
          <p:nvPr>
            <p:ph type="title"/>
          </p:nvPr>
        </p:nvSpPr>
        <p:spPr>
          <a:xfrm>
            <a:off x="4716780" y="0"/>
            <a:ext cx="15087601" cy="2743201"/>
          </a:xfrm>
          <a:prstGeom prst="rect">
            <a:avLst/>
          </a:prstGeom>
        </p:spPr>
        <p:txBody>
          <a:bodyPr/>
          <a:lstStyle/>
          <a:p>
            <a: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More About </a:t>
            </a:r>
            <a:b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t>Calculating Cell Voltage</a:t>
            </a:r>
          </a:p>
        </p:txBody>
      </p:sp>
      <p:sp>
        <p:nvSpPr>
          <p:cNvPr id="560" name="Can we make the I- ion reduce water?"/>
          <p:cNvSpPr txBox="1"/>
          <p:nvPr>
            <p:ph type="body" sz="half" idx="1"/>
          </p:nvPr>
        </p:nvSpPr>
        <p:spPr>
          <a:xfrm>
            <a:off x="4419600" y="2743200"/>
            <a:ext cx="15384781" cy="5417820"/>
          </a:xfrm>
          <a:prstGeom prst="rect">
            <a:avLst/>
          </a:prstGeom>
        </p:spPr>
        <p:txBody>
          <a:bodyPr/>
          <a:lstStyle/>
          <a:p>
            <a:pPr marL="650874" indent="-571500" algn="ctr">
              <a:spcBef>
                <a:spcPts val="38300"/>
              </a:spcBef>
              <a:buClr>
                <a:srgbClr val="003DAF"/>
              </a:buClr>
              <a:buSzTx/>
              <a:buFont typeface="Arial"/>
              <a:buNone/>
            </a:pP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Can we </a:t>
            </a:r>
            <a:r>
              <a:rPr i="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make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 the I</a:t>
            </a:r>
            <a:r>
              <a:rPr baseline="30962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 ion reduce water?</a:t>
            </a:r>
          </a:p>
        </p:txBody>
      </p:sp>
      <p:sp>
        <p:nvSpPr>
          <p:cNvPr id="56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62" name="Non-spontaneous (negative E°) reactions can be &quot;forced&quot; to occur with external voltage…"/>
          <p:cNvSpPr txBox="1"/>
          <p:nvPr/>
        </p:nvSpPr>
        <p:spPr>
          <a:xfrm>
            <a:off x="3208020" y="4514850"/>
            <a:ext cx="17967960" cy="791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buClr>
                <a:srgbClr val="003DAF"/>
              </a:buClr>
              <a:buFont typeface="Comic Sans MS"/>
            </a:pPr>
            <a:r>
              <a:rPr b="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Non-spontaneous</a:t>
            </a:r>
            <a:r>
              <a:rPr b="1" sz="5400">
                <a:latin typeface="Comic Sans MS"/>
                <a:ea typeface="Comic Sans MS"/>
                <a:cs typeface="Comic Sans MS"/>
                <a:sym typeface="Comic Sans MS"/>
              </a:rPr>
              <a:t> (</a:t>
            </a:r>
            <a:r>
              <a:rPr b="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negative E°</a:t>
            </a:r>
            <a:r>
              <a:rPr b="1" sz="5400">
                <a:latin typeface="Comic Sans MS"/>
                <a:ea typeface="Comic Sans MS"/>
                <a:cs typeface="Comic Sans MS"/>
                <a:sym typeface="Comic Sans MS"/>
              </a:rPr>
              <a:t>) reactions can be </a:t>
            </a:r>
            <a:r>
              <a:rPr b="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"forced"</a:t>
            </a:r>
            <a:r>
              <a:rPr b="1" sz="5400">
                <a:latin typeface="Comic Sans MS"/>
                <a:ea typeface="Comic Sans MS"/>
                <a:cs typeface="Comic Sans MS"/>
                <a:sym typeface="Comic Sans MS"/>
              </a:rPr>
              <a:t> to occur with </a:t>
            </a:r>
            <a:r>
              <a: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external voltage</a:t>
            </a:r>
            <a:endParaRPr b="1" sz="5400">
              <a:solidFill>
                <a:srgbClr val="FF2734"/>
              </a:solidFill>
              <a:uFill>
                <a:solidFill>
                  <a:srgbClr val="FF2734"/>
                </a:solidFill>
              </a:u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ctr">
              <a:lnSpc>
                <a:spcPct val="120000"/>
              </a:lnSpc>
              <a:buClr>
                <a:srgbClr val="000000"/>
              </a:buClr>
              <a:buFont typeface="Comic Sans MS"/>
            </a:pPr>
            <a:r>
              <a:rPr b="1" sz="5400">
                <a:latin typeface="Comic Sans MS"/>
                <a:ea typeface="Comic Sans MS"/>
                <a:cs typeface="Comic Sans MS"/>
                <a:sym typeface="Comic Sans MS"/>
              </a:rPr>
              <a:t>Voltage can be applied through battery, other voltaic cells, etc.</a:t>
            </a:r>
            <a:endParaRPr b="1" sz="5400"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ctr">
              <a:lnSpc>
                <a:spcPct val="120000"/>
              </a:lnSpc>
              <a:buClr>
                <a:srgbClr val="000000"/>
              </a:buClr>
              <a:buFont typeface="Comic Sans MS"/>
            </a:pPr>
            <a:r>
              <a:rPr b="1" sz="5400">
                <a:latin typeface="Comic Sans MS"/>
                <a:ea typeface="Comic Sans MS"/>
                <a:cs typeface="Comic Sans MS"/>
                <a:sym typeface="Comic Sans MS"/>
              </a:rPr>
              <a:t>Applying </a:t>
            </a:r>
            <a:r>
              <a:rPr b="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1.363 V</a:t>
            </a:r>
            <a:r>
              <a:rPr b="1" sz="5400">
                <a:latin typeface="Comic Sans MS"/>
                <a:ea typeface="Comic Sans MS"/>
                <a:cs typeface="Comic Sans MS"/>
                <a:sym typeface="Comic Sans MS"/>
              </a:rPr>
              <a:t> to the above </a:t>
            </a:r>
            <a:r>
              <a: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electrolytic cell </a:t>
            </a:r>
            <a:r>
              <a:rPr b="1" sz="5400">
                <a:latin typeface="Comic Sans MS"/>
                <a:ea typeface="Comic Sans MS"/>
                <a:cs typeface="Comic Sans MS"/>
                <a:sym typeface="Comic Sans MS"/>
              </a:rPr>
              <a:t>will cause the I</a:t>
            </a:r>
            <a:r>
              <a:rPr b="1" baseline="30962" sz="5400"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b="1" sz="5400">
                <a:latin typeface="Comic Sans MS"/>
                <a:ea typeface="Comic Sans MS"/>
                <a:cs typeface="Comic Sans MS"/>
                <a:sym typeface="Comic Sans MS"/>
              </a:rPr>
              <a:t> reduce water - </a:t>
            </a:r>
            <a:r>
              <a: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electrolysis</a:t>
            </a:r>
            <a:endParaRPr b="1" sz="5400">
              <a:solidFill>
                <a:srgbClr val="FF2734"/>
              </a:solidFill>
              <a:uFill>
                <a:solidFill>
                  <a:srgbClr val="FF2734"/>
                </a:solidFill>
              </a:u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ctr">
              <a:lnSpc>
                <a:spcPct val="120000"/>
              </a:lnSpc>
              <a:buClr>
                <a:srgbClr val="000000"/>
              </a:buClr>
              <a:buFont typeface="Comic Sans MS"/>
              <a:defRPr sz="54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Are we cheating the second law of thermodynamics?</a:t>
            </a:r>
          </a:p>
        </p:txBody>
      </p:sp>
      <p:sp>
        <p:nvSpPr>
          <p:cNvPr id="563" name="2 I-  +  2 H2O  → I2   +   2 OH-   +   H2      E° = -1.363 V"/>
          <p:cNvSpPr txBox="1"/>
          <p:nvPr/>
        </p:nvSpPr>
        <p:spPr>
          <a:xfrm>
            <a:off x="3962400" y="3686175"/>
            <a:ext cx="1677924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spcBef>
                <a:spcPts val="3400"/>
              </a:spcBef>
              <a:buClr>
                <a:srgbClr val="000000"/>
              </a:buClr>
              <a:buFont typeface="Helvetica"/>
            </a:pPr>
            <a:r>
              <a:rPr b="1" sz="5400">
                <a:latin typeface="+mn-lt"/>
                <a:ea typeface="+mn-ea"/>
                <a:cs typeface="+mn-cs"/>
                <a:sym typeface="Helvetica"/>
              </a:rPr>
              <a:t>2 I</a:t>
            </a:r>
            <a:r>
              <a:rPr b="1" baseline="30962" sz="5400">
                <a:latin typeface="+mn-lt"/>
                <a:ea typeface="+mn-ea"/>
                <a:cs typeface="+mn-cs"/>
                <a:sym typeface="Helvetica"/>
              </a:rPr>
              <a:t>-</a:t>
            </a:r>
            <a:r>
              <a:rPr b="1" sz="5400">
                <a:latin typeface="+mn-lt"/>
                <a:ea typeface="+mn-ea"/>
                <a:cs typeface="+mn-cs"/>
                <a:sym typeface="Helvetica"/>
              </a:rPr>
              <a:t>  +  2 H</a:t>
            </a:r>
            <a:r>
              <a:rPr b="1" baseline="-15851" sz="5400">
                <a:latin typeface="+mn-lt"/>
                <a:ea typeface="+mn-ea"/>
                <a:cs typeface="+mn-cs"/>
                <a:sym typeface="Helvetica"/>
              </a:rPr>
              <a:t>2</a:t>
            </a:r>
            <a:r>
              <a:rPr b="1" sz="5400">
                <a:latin typeface="+mn-lt"/>
                <a:ea typeface="+mn-ea"/>
                <a:cs typeface="+mn-cs"/>
                <a:sym typeface="Helvetica"/>
              </a:rPr>
              <a:t>O  → I</a:t>
            </a:r>
            <a:r>
              <a:rPr b="1" baseline="-15851" sz="5400">
                <a:latin typeface="+mn-lt"/>
                <a:ea typeface="+mn-ea"/>
                <a:cs typeface="+mn-cs"/>
                <a:sym typeface="Helvetica"/>
              </a:rPr>
              <a:t>2   </a:t>
            </a:r>
            <a:r>
              <a:rPr b="1" sz="5400">
                <a:latin typeface="+mn-lt"/>
                <a:ea typeface="+mn-ea"/>
                <a:cs typeface="+mn-cs"/>
                <a:sym typeface="Helvetica"/>
              </a:rPr>
              <a:t>+   2 OH</a:t>
            </a:r>
            <a:r>
              <a:rPr b="1" baseline="30962" sz="5400">
                <a:latin typeface="+mn-lt"/>
                <a:ea typeface="+mn-ea"/>
                <a:cs typeface="+mn-cs"/>
                <a:sym typeface="Helvetica"/>
              </a:rPr>
              <a:t>- </a:t>
            </a:r>
            <a:r>
              <a:rPr b="1" sz="5400">
                <a:latin typeface="+mn-lt"/>
                <a:ea typeface="+mn-ea"/>
                <a:cs typeface="+mn-cs"/>
                <a:sym typeface="Helvetica"/>
              </a:rPr>
              <a:t>  +   H</a:t>
            </a:r>
            <a:r>
              <a:rPr b="1" baseline="-15851" sz="5400">
                <a:latin typeface="+mn-lt"/>
                <a:ea typeface="+mn-ea"/>
                <a:cs typeface="+mn-cs"/>
                <a:sym typeface="Helvetica"/>
              </a:rPr>
              <a:t>2      </a:t>
            </a:r>
            <a:r>
              <a:rPr b="1" sz="5400">
                <a:latin typeface="+mn-lt"/>
                <a:ea typeface="+mn-ea"/>
                <a:cs typeface="+mn-cs"/>
                <a:sym typeface="Helvetica"/>
              </a:rPr>
              <a:t>E° = -1.363 V</a:t>
            </a:r>
          </a:p>
        </p:txBody>
      </p:sp>
      <p:pic>
        <p:nvPicPr>
          <p:cNvPr id="564" name="thinking man picture (silly)" descr="thinking man picture (silly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89961" y="613409"/>
            <a:ext cx="1920240" cy="21259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6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view of Terminology for Redox Reactions"/>
          <p:cNvSpPr txBox="1"/>
          <p:nvPr>
            <p:ph type="title"/>
          </p:nvPr>
        </p:nvSpPr>
        <p:spPr>
          <a:xfrm>
            <a:off x="2933700" y="8174355"/>
            <a:ext cx="7765376" cy="5127885"/>
          </a:xfrm>
          <a:prstGeom prst="rect">
            <a:avLst/>
          </a:prstGeom>
        </p:spPr>
        <p:txBody>
          <a:bodyPr/>
          <a:lstStyle>
            <a:lvl1pPr>
              <a:defRPr b="0" i="1" sz="7800"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Review of Terminology for Redox Reactions</a:t>
            </a:r>
          </a:p>
        </p:txBody>
      </p:sp>
      <p:sp>
        <p:nvSpPr>
          <p:cNvPr id="105" name="OXIDATION - loss of electron(s) by a species; increase in oxidation number.…"/>
          <p:cNvSpPr txBox="1"/>
          <p:nvPr>
            <p:ph type="body" sz="half" idx="1"/>
          </p:nvPr>
        </p:nvSpPr>
        <p:spPr>
          <a:xfrm>
            <a:off x="3116580" y="-17741"/>
            <a:ext cx="14333220" cy="7686796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650874" indent="-571500">
              <a:buClr>
                <a:srgbClr val="FF2734"/>
              </a:buClr>
              <a:buSzTx/>
              <a:buFont typeface="Helvetica"/>
              <a:buNone/>
              <a:defRPr sz="5400"/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OXIDATION </a:t>
            </a:r>
            <a:r>
              <a:t>- loss of electron(s) by a species; increase in oxidation number.</a:t>
            </a:r>
          </a:p>
          <a:p>
            <a:pPr marL="650874" indent="-571500">
              <a:buClr>
                <a:srgbClr val="003DAF"/>
              </a:buClr>
              <a:buSzTx/>
              <a:buFont typeface="Helvetica"/>
              <a:buNone/>
              <a:defRPr sz="5400"/>
            </a:pP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REDUCTION </a:t>
            </a:r>
            <a:r>
              <a:t>- gain of electron(s); decrease in oxidation number.</a:t>
            </a:r>
          </a:p>
          <a:p>
            <a:pPr marL="650874" indent="-571500">
              <a:buClr>
                <a:srgbClr val="00B800"/>
              </a:buClr>
              <a:buSzTx/>
              <a:buFont typeface="Helvetica"/>
              <a:buNone/>
              <a:defRPr sz="5400"/>
            </a:pPr>
            <a:r>
              <a:rPr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OXIDIZING AGENT </a:t>
            </a:r>
            <a:r>
              <a:t>- electron acceptor; species is reduced.</a:t>
            </a:r>
          </a:p>
          <a:p>
            <a:pPr marL="650874" indent="-571500">
              <a:buClr>
                <a:srgbClr val="6420A4"/>
              </a:buClr>
              <a:buSzTx/>
              <a:buFont typeface="Helvetica"/>
              <a:buNone/>
              <a:defRPr sz="5400"/>
            </a:pPr>
            <a:r>
              <a:rPr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REDUCING AGENT </a:t>
            </a:r>
            <a:r>
              <a:t>- electron donor; species is oxidized.</a:t>
            </a:r>
          </a:p>
        </p:txBody>
      </p:sp>
      <p:sp>
        <p:nvSpPr>
          <p:cNvPr id="10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07" name="redox-reactions-the-reducing-agent-is-oxidized-and-the-oxidizing-agent-is-reduced.jpg" descr="redox-reactions-the-reducing-agent-is-oxidized-and-the-oxidizing-agent-is-reduce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08967" y="5782626"/>
            <a:ext cx="7686795" cy="7686796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E° is related to ∆G°, the free energy change for the reaction.…"/>
          <p:cNvSpPr txBox="1"/>
          <p:nvPr>
            <p:ph type="body" sz="half" idx="1"/>
          </p:nvPr>
        </p:nvSpPr>
        <p:spPr>
          <a:xfrm>
            <a:off x="3510377" y="2788985"/>
            <a:ext cx="11887201" cy="976122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6000"/>
            </a:pPr>
            <a:r>
              <a:rPr>
                <a:latin typeface="Arial"/>
                <a:ea typeface="Arial"/>
                <a:cs typeface="Arial"/>
                <a:sym typeface="Arial"/>
              </a:rPr>
              <a:t>E</a:t>
            </a:r>
            <a:r>
              <a:rPr baseline="31066">
                <a:latin typeface="Arial"/>
                <a:ea typeface="Arial"/>
                <a:cs typeface="Arial"/>
                <a:sym typeface="Arial"/>
              </a:rPr>
              <a:t>°</a:t>
            </a:r>
            <a:r>
              <a:rPr>
                <a:latin typeface="Arial"/>
                <a:ea typeface="Arial"/>
                <a:cs typeface="Arial"/>
                <a:sym typeface="Arial"/>
              </a:rPr>
              <a:t> is related to ∆G</a:t>
            </a:r>
            <a:r>
              <a:rPr baseline="31066">
                <a:latin typeface="Arial"/>
                <a:ea typeface="Arial"/>
                <a:cs typeface="Arial"/>
                <a:sym typeface="Arial"/>
              </a:rPr>
              <a:t>°</a:t>
            </a:r>
            <a:r>
              <a:rPr>
                <a:latin typeface="Arial"/>
                <a:ea typeface="Arial"/>
                <a:cs typeface="Arial"/>
                <a:sym typeface="Arial"/>
              </a:rPr>
              <a:t>, the free energy change for the reaction.</a:t>
            </a:r>
          </a:p>
          <a:p>
            <a:pPr marL="650874" indent="-571500" algn="ctr">
              <a:buClr>
                <a:srgbClr val="FF2734"/>
              </a:buClr>
              <a:buSzTx/>
              <a:buFont typeface="Arial"/>
              <a:buNone/>
            </a:pPr>
            <a:r>
              <a:rPr sz="10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∆G</a:t>
            </a:r>
            <a:r>
              <a:rPr baseline="31039" sz="10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°</a:t>
            </a:r>
            <a:r>
              <a:rPr sz="10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 =  - n F E</a:t>
            </a:r>
            <a:r>
              <a:rPr baseline="31039" sz="10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°</a:t>
            </a:r>
            <a:r>
              <a: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6000"/>
            </a:pPr>
            <a:r>
              <a:rPr>
                <a:latin typeface="Arial"/>
                <a:ea typeface="Arial"/>
                <a:cs typeface="Arial"/>
                <a:sym typeface="Arial"/>
              </a:rPr>
              <a:t>where </a:t>
            </a: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>
                <a:latin typeface="Arial"/>
                <a:ea typeface="Arial"/>
                <a:cs typeface="Arial"/>
                <a:sym typeface="Arial"/>
              </a:rPr>
              <a:t> = Faraday constant 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>
                <a:latin typeface="Arial"/>
                <a:ea typeface="Arial"/>
                <a:cs typeface="Arial"/>
                <a:sym typeface="Arial"/>
              </a:rPr>
              <a:t>= </a:t>
            </a: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9.6485 x 10</a:t>
            </a:r>
            <a:r>
              <a:rPr baseline="31066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 C/mol e</a:t>
            </a:r>
            <a:r>
              <a:rPr baseline="31066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-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pPr>
            <a:r>
              <a:t>and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n</a:t>
            </a:r>
            <a:r>
              <a:t> is the number of moles of electrons transferred</a:t>
            </a:r>
          </a:p>
        </p:txBody>
      </p:sp>
      <p:sp>
        <p:nvSpPr>
          <p:cNvPr id="56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68" name="Faraday picture" descr="Faraday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78225" y="4540250"/>
            <a:ext cx="5481304" cy="7111366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Michael Faraday…"/>
          <p:cNvSpPr txBox="1"/>
          <p:nvPr/>
        </p:nvSpPr>
        <p:spPr>
          <a:xfrm>
            <a:off x="16782336" y="11960225"/>
            <a:ext cx="4909979" cy="160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Helvetica"/>
              <a:defRPr b="1">
                <a:latin typeface="+mn-lt"/>
                <a:ea typeface="+mn-ea"/>
                <a:cs typeface="+mn-cs"/>
                <a:sym typeface="Helvetica"/>
              </a:defRPr>
            </a:pPr>
            <a:r>
              <a:t>Michael Faraday</a:t>
            </a:r>
          </a:p>
          <a:p>
            <a:pPr marL="79373" marR="79373">
              <a:buClr>
                <a:srgbClr val="000000"/>
              </a:buClr>
              <a:buFont typeface="Helvetica"/>
              <a:defRPr b="1">
                <a:latin typeface="+mn-lt"/>
                <a:ea typeface="+mn-ea"/>
                <a:cs typeface="+mn-cs"/>
                <a:sym typeface="Helvetica"/>
              </a:defRPr>
            </a:pPr>
            <a:r>
              <a:t>1791-1867</a:t>
            </a:r>
          </a:p>
        </p:txBody>
      </p:sp>
      <p:sp>
        <p:nvSpPr>
          <p:cNvPr id="570" name="Memorize the value of F!…"/>
          <p:cNvSpPr txBox="1"/>
          <p:nvPr/>
        </p:nvSpPr>
        <p:spPr>
          <a:xfrm>
            <a:off x="2315438" y="11619717"/>
            <a:ext cx="8289249" cy="1902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b="1" i="1" sz="5400"/>
              <a:t>Memorize</a:t>
            </a:r>
            <a:r>
              <a:rPr b="1" sz="5400"/>
              <a:t> the value of F!</a:t>
            </a:r>
            <a:endParaRPr b="1" sz="5400"/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i="1"/>
            </a:pPr>
            <a:r>
              <a:rPr b="1" sz="5400"/>
              <a:t>Always use 96485 for F!</a:t>
            </a:r>
          </a:p>
        </p:txBody>
      </p:sp>
      <p:sp>
        <p:nvSpPr>
          <p:cNvPr id="571" name="E° and ∆G°"/>
          <p:cNvSpPr txBox="1"/>
          <p:nvPr/>
        </p:nvSpPr>
        <p:spPr>
          <a:xfrm>
            <a:off x="4945380" y="160020"/>
            <a:ext cx="14333220" cy="2446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marL="79373" marR="79373" algn="ctr">
              <a:lnSpc>
                <a:spcPct val="90000"/>
              </a:lnSpc>
              <a:defRPr b="1" sz="12000">
                <a:latin typeface="+mn-lt"/>
                <a:ea typeface="+mn-ea"/>
                <a:cs typeface="+mn-cs"/>
                <a:sym typeface="Helvetica"/>
              </a:defRPr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baseline="31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°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and ∆G</a:t>
            </a:r>
            <a:r>
              <a:rPr baseline="31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E° and ∆G°"/>
          <p:cNvSpPr txBox="1"/>
          <p:nvPr>
            <p:ph type="title"/>
          </p:nvPr>
        </p:nvSpPr>
        <p:spPr>
          <a:xfrm>
            <a:off x="4945380" y="160020"/>
            <a:ext cx="14333220" cy="2446021"/>
          </a:xfrm>
          <a:prstGeom prst="rect">
            <a:avLst/>
          </a:prstGeom>
        </p:spPr>
        <p:txBody>
          <a:bodyPr/>
          <a:lstStyle/>
          <a:p>
            <a:pPr>
              <a:defRPr sz="12000"/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baseline="31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°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and ∆G</a:t>
            </a:r>
            <a:r>
              <a:rPr baseline="31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°</a:t>
            </a:r>
          </a:p>
        </p:txBody>
      </p:sp>
      <p:sp>
        <p:nvSpPr>
          <p:cNvPr id="576" name="∆G°  =  - n F E°…"/>
          <p:cNvSpPr txBox="1"/>
          <p:nvPr>
            <p:ph type="body" idx="1"/>
          </p:nvPr>
        </p:nvSpPr>
        <p:spPr>
          <a:xfrm>
            <a:off x="4419600" y="2583180"/>
            <a:ext cx="15384781" cy="11132820"/>
          </a:xfrm>
          <a:prstGeom prst="rect">
            <a:avLst/>
          </a:prstGeom>
        </p:spPr>
        <p:txBody>
          <a:bodyPr/>
          <a:lstStyle/>
          <a:p>
            <a:pPr marL="650874" indent="-571500" algn="ctr">
              <a:buClr>
                <a:srgbClr val="FF2734"/>
              </a:buClr>
              <a:buSzTx/>
              <a:buFont typeface="Arial"/>
              <a:buNone/>
            </a:pP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∆G</a:t>
            </a:r>
            <a:r>
              <a:rPr baseline="30974"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°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 =  - n F E</a:t>
            </a:r>
            <a:r>
              <a:rPr baseline="30974"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°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6000">
                <a:latin typeface="Arial"/>
                <a:ea typeface="Arial"/>
                <a:cs typeface="Arial"/>
                <a:sym typeface="Arial"/>
              </a:rPr>
              <a:t>For a </a:t>
            </a:r>
            <a:r>
              <a:rPr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product-favored</a:t>
            </a:r>
            <a:r>
              <a:rPr sz="6000">
                <a:latin typeface="Arial"/>
                <a:ea typeface="Arial"/>
                <a:cs typeface="Arial"/>
                <a:sym typeface="Arial"/>
              </a:rPr>
              <a:t> reaction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60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sz="60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6000">
                <a:latin typeface="Arial"/>
                <a:ea typeface="Arial"/>
                <a:cs typeface="Arial"/>
                <a:sym typeface="Arial"/>
              </a:rPr>
              <a:t>Reactants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6000">
                <a:latin typeface="Arial"/>
                <a:ea typeface="Arial"/>
                <a:cs typeface="Arial"/>
                <a:sym typeface="Arial"/>
              </a:rPr>
              <a:t>  Products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b="0" sz="60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6000">
                <a:latin typeface="Arial"/>
                <a:ea typeface="Arial"/>
                <a:cs typeface="Arial"/>
                <a:sym typeface="Arial"/>
              </a:rPr>
              <a:t>∆G</a:t>
            </a:r>
            <a:r>
              <a:rPr baseline="30933" sz="6000">
                <a:latin typeface="Arial"/>
                <a:ea typeface="Arial"/>
                <a:cs typeface="Arial"/>
                <a:sym typeface="Arial"/>
              </a:rPr>
              <a:t>° </a:t>
            </a:r>
            <a:r>
              <a:rPr sz="6000">
                <a:latin typeface="Arial"/>
                <a:ea typeface="Arial"/>
                <a:cs typeface="Arial"/>
                <a:sym typeface="Arial"/>
              </a:rPr>
              <a:t> &lt;  0 and so E</a:t>
            </a:r>
            <a:r>
              <a:rPr baseline="30933" sz="6000">
                <a:latin typeface="Arial"/>
                <a:ea typeface="Arial"/>
                <a:cs typeface="Arial"/>
                <a:sym typeface="Arial"/>
              </a:rPr>
              <a:t>° </a:t>
            </a:r>
            <a:r>
              <a:rPr sz="6000">
                <a:latin typeface="Arial"/>
                <a:ea typeface="Arial"/>
                <a:cs typeface="Arial"/>
                <a:sym typeface="Arial"/>
              </a:rPr>
              <a:t> &gt; 0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b="0" sz="60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baseline="30933"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°</a:t>
            </a:r>
            <a:r>
              <a:rPr sz="60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 is positive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6000">
                <a:latin typeface="Arial"/>
                <a:ea typeface="Arial"/>
                <a:cs typeface="Arial"/>
                <a:sym typeface="Arial"/>
              </a:rPr>
              <a:t>For a </a:t>
            </a:r>
            <a:r>
              <a:rPr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rial"/>
                <a:ea typeface="Arial"/>
                <a:cs typeface="Arial"/>
                <a:sym typeface="Arial"/>
              </a:rPr>
              <a:t>reactant-favored</a:t>
            </a:r>
            <a:r>
              <a:rPr sz="6000">
                <a:latin typeface="Arial"/>
                <a:ea typeface="Arial"/>
                <a:cs typeface="Arial"/>
                <a:sym typeface="Arial"/>
              </a:rPr>
              <a:t> reaction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60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sz="60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6000">
                <a:latin typeface="Arial"/>
                <a:ea typeface="Arial"/>
                <a:cs typeface="Arial"/>
                <a:sym typeface="Arial"/>
              </a:rPr>
              <a:t>Reactants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  ⃪</a:t>
            </a:r>
            <a:r>
              <a:rPr sz="6000">
                <a:latin typeface="Arial"/>
                <a:ea typeface="Arial"/>
                <a:cs typeface="Arial"/>
                <a:sym typeface="Arial"/>
              </a:rPr>
              <a:t>  Products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b="0" sz="60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6000">
                <a:latin typeface="Arial"/>
                <a:ea typeface="Arial"/>
                <a:cs typeface="Arial"/>
                <a:sym typeface="Arial"/>
              </a:rPr>
              <a:t>∆G</a:t>
            </a:r>
            <a:r>
              <a:rPr baseline="30933" sz="6000">
                <a:latin typeface="Arial"/>
                <a:ea typeface="Arial"/>
                <a:cs typeface="Arial"/>
                <a:sym typeface="Arial"/>
              </a:rPr>
              <a:t>° </a:t>
            </a:r>
            <a:r>
              <a:rPr sz="6000">
                <a:latin typeface="Arial"/>
                <a:ea typeface="Arial"/>
                <a:cs typeface="Arial"/>
                <a:sym typeface="Arial"/>
              </a:rPr>
              <a:t> &gt;  0 and so E</a:t>
            </a:r>
            <a:r>
              <a:rPr baseline="30933" sz="6000">
                <a:latin typeface="Arial"/>
                <a:ea typeface="Arial"/>
                <a:cs typeface="Arial"/>
                <a:sym typeface="Arial"/>
              </a:rPr>
              <a:t>° </a:t>
            </a:r>
            <a:r>
              <a:rPr sz="6000">
                <a:latin typeface="Arial"/>
                <a:ea typeface="Arial"/>
                <a:cs typeface="Arial"/>
                <a:sym typeface="Arial"/>
              </a:rPr>
              <a:t> &lt; 0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b="0" sz="60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baseline="30933"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rial"/>
                <a:ea typeface="Arial"/>
                <a:cs typeface="Arial"/>
                <a:sym typeface="Arial"/>
              </a:rPr>
              <a:t>°</a:t>
            </a:r>
            <a:r>
              <a:rPr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rial"/>
                <a:ea typeface="Arial"/>
                <a:cs typeface="Arial"/>
                <a:sym typeface="Arial"/>
              </a:rPr>
              <a:t> is negative</a:t>
            </a:r>
            <a:r>
              <a:rPr b="0" sz="60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60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sz="60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</a:p>
        </p:txBody>
      </p:sp>
      <p:sp>
        <p:nvSpPr>
          <p:cNvPr id="57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78" name="OMS_Faraday.tiff" descr="OMS_Faraday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32680" y="9852659"/>
            <a:ext cx="3429001" cy="3703321"/>
          </a:xfrm>
          <a:prstGeom prst="rect">
            <a:avLst/>
          </a:prstGeom>
          <a:ln w="12700"/>
        </p:spPr>
      </p:pic>
      <p:sp>
        <p:nvSpPr>
          <p:cNvPr id="579" name="X"/>
          <p:cNvSpPr txBox="1"/>
          <p:nvPr/>
        </p:nvSpPr>
        <p:spPr>
          <a:xfrm>
            <a:off x="17701260" y="9304019"/>
            <a:ext cx="3268981" cy="529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b="1" sz="36000">
                <a:solidFill>
                  <a:srgbClr val="FF4013"/>
                </a:solidFill>
                <a:uFill>
                  <a:solidFill>
                    <a:srgbClr val="FF4013"/>
                  </a:solidFill>
                </a:uFill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580" name="Determine ∆G° for the following reaction:…"/>
          <p:cNvSpPr txBox="1"/>
          <p:nvPr/>
        </p:nvSpPr>
        <p:spPr>
          <a:xfrm>
            <a:off x="5128260" y="14104619"/>
            <a:ext cx="18196560" cy="150647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b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Determine ∆G° for the following reaction:</a:t>
            </a:r>
            <a:endParaRPr b="0"/>
          </a:p>
          <a:p>
            <a:pPr>
              <a:defRPr b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endParaRPr b="0"/>
          </a:p>
          <a:p>
            <a:pPr marL="73151" marR="73151" algn="ctr" defTabSz="1645920">
              <a:defRPr sz="78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sz="5000"/>
              <a:t>Sn</a:t>
            </a:r>
            <a:r>
              <a:rPr baseline="30879" sz="5000"/>
              <a:t>2+</a:t>
            </a:r>
            <a:r>
              <a:rPr sz="5000"/>
              <a:t>(aq) + V(s) → Sn(s) + V</a:t>
            </a:r>
            <a:r>
              <a:rPr baseline="30879" sz="5000"/>
              <a:t>2+</a:t>
            </a:r>
            <a:r>
              <a:rPr sz="5000"/>
              <a:t>(aq)	  E° = +1.07 V</a:t>
            </a:r>
          </a:p>
          <a:p>
            <a:pPr algn="ctr">
              <a:defRPr b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 marL="455441" indent="-247161">
              <a:buSzPct val="100000"/>
              <a:buAutoNum type="alphaUcPeriod" startAt="1"/>
              <a:defRPr b="1"/>
            </a:pPr>
            <a:r>
              <a:t> </a:t>
            </a:r>
            <a:r>
              <a:rPr b="0" sz="5000"/>
              <a:t>206 kJ</a:t>
            </a:r>
            <a:endParaRPr b="0"/>
          </a:p>
          <a:p>
            <a:pPr marL="455441" indent="-247161">
              <a:buSzPct val="100000"/>
              <a:buAutoNum type="alphaUcPeriod" startAt="1"/>
              <a:defRPr b="1"/>
            </a:pPr>
            <a:r>
              <a:rPr b="0"/>
              <a:t> </a:t>
            </a:r>
            <a:r>
              <a:rPr b="0" sz="5000"/>
              <a:t>103 kJ</a:t>
            </a:r>
            <a:endParaRPr b="0"/>
          </a:p>
          <a:p>
            <a:pPr marL="455441" indent="-247161">
              <a:buSzPct val="100000"/>
              <a:buAutoNum type="alphaUcPeriod" startAt="1"/>
              <a:defRPr b="1"/>
            </a:pPr>
            <a:r>
              <a:rPr b="0"/>
              <a:t> </a:t>
            </a:r>
            <a:r>
              <a:rPr b="0" sz="5000"/>
              <a:t>0 kJ</a:t>
            </a:r>
            <a:endParaRPr b="0" sz="5000"/>
          </a:p>
          <a:p>
            <a:pPr marL="476933" indent="-268653">
              <a:buSzPct val="100000"/>
              <a:buAutoNum type="alphaUcPeriod" startAt="1"/>
              <a:defRPr b="1"/>
            </a:pPr>
            <a:r>
              <a:rPr b="0" sz="5000"/>
              <a:t> -103 kJ</a:t>
            </a:r>
            <a:endParaRPr b="0" sz="5000"/>
          </a:p>
          <a:p>
            <a:pPr marL="476933" indent="-268653">
              <a:buSzPct val="100000"/>
              <a:buAutoNum type="alphaUcPeriod" startAt="1"/>
              <a:defRPr b="1"/>
            </a:pPr>
            <a:r>
              <a:rPr b="0" sz="5000"/>
              <a:t> -206 kJ</a:t>
            </a: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</a:p>
        </p:txBody>
      </p:sp>
      <p:sp>
        <p:nvSpPr>
          <p:cNvPr id="581" name="Enter your response on…"/>
          <p:cNvSpPr txBox="1"/>
          <p:nvPr/>
        </p:nvSpPr>
        <p:spPr>
          <a:xfrm>
            <a:off x="18889979" y="18356580"/>
            <a:ext cx="6958480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b="1"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b="1"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582" name="Answer = E,…"/>
          <p:cNvSpPr txBox="1"/>
          <p:nvPr/>
        </p:nvSpPr>
        <p:spPr>
          <a:xfrm>
            <a:off x="18903116" y="23042880"/>
            <a:ext cx="8356222" cy="56722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b="1"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E</a:t>
            </a:r>
            <a:r>
              <a:t>,</a:t>
            </a:r>
          </a:p>
          <a:p>
            <a:pPr algn="ctr">
              <a:defRPr b="1" sz="5400"/>
            </a:pPr>
            <a:r>
              <a:t>-206 kJ</a:t>
            </a:r>
          </a:p>
          <a:p>
            <a:pPr algn="ctr">
              <a:defRPr b="1" sz="5400"/>
            </a:pPr>
          </a:p>
          <a:p>
            <a:pPr algn="ctr">
              <a:defRPr i="1" sz="5400"/>
            </a:pPr>
            <a:r>
              <a:t>∆G° = - nFE°,</a:t>
            </a:r>
          </a:p>
          <a:p>
            <a:pPr algn="ctr">
              <a:defRPr i="1" sz="5400"/>
            </a:pPr>
            <a:r>
              <a:t>2 mol e</a:t>
            </a:r>
            <a:r>
              <a:rPr baseline="31999"/>
              <a:t>-</a:t>
            </a:r>
            <a:r>
              <a:t> transferred,</a:t>
            </a:r>
          </a:p>
          <a:p>
            <a:pPr algn="ctr">
              <a:defRPr i="1" sz="5400"/>
            </a:pPr>
            <a:r>
              <a:t>∆G° = - (2)(96485)(1.07 V)</a:t>
            </a:r>
          </a:p>
          <a:p>
            <a:pPr algn="ctr">
              <a:defRPr i="1" sz="5400"/>
            </a:pPr>
            <a:r>
              <a:t>∆G° = -206 kJ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path" nodeType="click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79687 -0.756667" origin="layout" pathEditMode="relative">
                                      <p:cBhvr>
                                        <p:cTn id="34" dur="10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path" nodeType="with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630008 -0.485000" origin="layout" pathEditMode="relative">
                                      <p:cBhvr>
                                        <p:cTn id="37" dur="1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xit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path" nodeType="after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72816 -1.140000" origin="layout" pathEditMode="relative">
                                      <p:cBhvr>
                                        <p:cTn id="44" dur="5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576" grpId="1"/>
      <p:bldP build="whole" bldLvl="1" animBg="1" rev="0" advAuto="0" spid="578" grpId="2"/>
      <p:bldP build="whole" bldLvl="1" animBg="1" rev="0" advAuto="0" spid="579" grpId="3"/>
      <p:bldP build="whole" bldLvl="1" animBg="1" rev="0" advAuto="0" spid="581" grpId="6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Quantitative Aspects of Electrochemistry"/>
          <p:cNvSpPr txBox="1"/>
          <p:nvPr>
            <p:ph type="title"/>
          </p:nvPr>
        </p:nvSpPr>
        <p:spPr>
          <a:xfrm>
            <a:off x="5036820" y="754380"/>
            <a:ext cx="14333220" cy="228600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Quantitative Aspects of Electrochemistry</a:t>
            </a:r>
          </a:p>
        </p:txBody>
      </p:sp>
      <p:sp>
        <p:nvSpPr>
          <p:cNvPr id="585" name="Consider electrolysis of aqueous silver ion.…"/>
          <p:cNvSpPr txBox="1"/>
          <p:nvPr>
            <p:ph type="body" idx="1"/>
          </p:nvPr>
        </p:nvSpPr>
        <p:spPr>
          <a:xfrm>
            <a:off x="4419600" y="3040380"/>
            <a:ext cx="15544801" cy="1067562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Consider electrolysis of aqueous silver ion.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Ag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(aq)  +  e-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Ag(s)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pPr>
            <a:r>
              <a:t>         1 mol e- 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t>  1 mol Ag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pPr>
            <a:r>
              <a:t>If we could measure the moles of e-, we could know the quantity of Ag formed.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pPr>
            <a:r>
              <a:t>But how to measure moles of e-?</a:t>
            </a:r>
          </a:p>
        </p:txBody>
      </p:sp>
      <p:sp>
        <p:nvSpPr>
          <p:cNvPr id="58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87" name="current = charge/time picture" descr="current = charge/time pictur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2416" y="9427084"/>
            <a:ext cx="10424161" cy="2564675"/>
          </a:xfrm>
          <a:prstGeom prst="rect">
            <a:avLst/>
          </a:prstGeom>
          <a:ln w="12700"/>
        </p:spPr>
      </p:pic>
      <p:pic>
        <p:nvPicPr>
          <p:cNvPr id="588" name="amps = coulombs/seconds picture" descr="amps = coulombs/seconds pictur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82994" y="9326391"/>
            <a:ext cx="9458141" cy="2766061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Quantitative Aspects of Electrochemistry"/>
          <p:cNvSpPr txBox="1"/>
          <p:nvPr>
            <p:ph type="title"/>
          </p:nvPr>
        </p:nvSpPr>
        <p:spPr>
          <a:xfrm>
            <a:off x="5036820" y="0"/>
            <a:ext cx="14333220" cy="2583181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Quantitative Aspects of Electrochemistry</a:t>
            </a:r>
          </a:p>
        </p:txBody>
      </p:sp>
      <p:sp>
        <p:nvSpPr>
          <p:cNvPr id="591" name="A current of 1.50 amps (1.50 C/s) flows through a Ag+(aq) solution for 15.0 min. What mass of Ag metal is deposited?…"/>
          <p:cNvSpPr txBox="1"/>
          <p:nvPr>
            <p:ph type="body" idx="1"/>
          </p:nvPr>
        </p:nvSpPr>
        <p:spPr>
          <a:xfrm>
            <a:off x="3802380" y="3817620"/>
            <a:ext cx="16002001" cy="98983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A current of 1.50 amps (1.50 C/s) flows through a Ag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(aq) solution for 15.0 min. What mass of Ag metal is deposited?</a:t>
            </a:r>
          </a:p>
          <a:p>
            <a:pPr marL="650874" indent="-571500">
              <a:buClr>
                <a:srgbClr val="00B800"/>
              </a:buClr>
              <a:buSzTx/>
              <a:buFont typeface="Arial"/>
              <a:buNone/>
              <a:def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Solution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(a)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Calculate charge in Coulombs (C)</a:t>
            </a:r>
            <a:endParaRPr sz="5400">
              <a:latin typeface="Arial"/>
              <a:ea typeface="Arial"/>
              <a:cs typeface="Arial"/>
              <a:sym typeface="Arial"/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       1.50 amps = 1.50 C/s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=  (1.50 C/s)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(60 s/min)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(15.0 min)  =  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1350 C</a:t>
            </a:r>
          </a:p>
        </p:txBody>
      </p:sp>
      <p:sp>
        <p:nvSpPr>
          <p:cNvPr id="59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93" name="amps = coulombs/seconds picture" descr="amps = coulombs/second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75600" y="1772920"/>
            <a:ext cx="6583681" cy="18745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591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Quantitative Aspects of Electrochemistry"/>
          <p:cNvSpPr txBox="1"/>
          <p:nvPr>
            <p:ph type="title"/>
          </p:nvPr>
        </p:nvSpPr>
        <p:spPr>
          <a:xfrm>
            <a:off x="5036820" y="0"/>
            <a:ext cx="14333220" cy="2583181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Quantitative Aspects of Electrochemistry</a:t>
            </a:r>
          </a:p>
        </p:txBody>
      </p:sp>
      <p:sp>
        <p:nvSpPr>
          <p:cNvPr id="596" name="A current of 1.50 amps (1.50 C/s) flows through a Ag+(aq) solution for 15.0 min. What mass of Ag metal is deposited?…"/>
          <p:cNvSpPr txBox="1"/>
          <p:nvPr>
            <p:ph type="body" idx="1"/>
          </p:nvPr>
        </p:nvSpPr>
        <p:spPr>
          <a:xfrm>
            <a:off x="3802380" y="3817620"/>
            <a:ext cx="16002001" cy="98983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3800">
                <a:latin typeface="Arial"/>
                <a:ea typeface="Arial"/>
                <a:cs typeface="Arial"/>
                <a:sym typeface="Arial"/>
              </a:rPr>
              <a:t>A current of 1.50 amps (1.50 C/s) flows through a Ag</a:t>
            </a:r>
            <a:r>
              <a:rPr baseline="30947" sz="3800">
                <a:latin typeface="Arial"/>
                <a:ea typeface="Arial"/>
                <a:cs typeface="Arial"/>
                <a:sym typeface="Arial"/>
              </a:rPr>
              <a:t>+</a:t>
            </a:r>
            <a:r>
              <a:rPr sz="3800">
                <a:latin typeface="Arial"/>
                <a:ea typeface="Arial"/>
                <a:cs typeface="Arial"/>
                <a:sym typeface="Arial"/>
              </a:rPr>
              <a:t>(aq) solution for 15.0 min. What mass of Ag metal is deposited?</a:t>
            </a:r>
          </a:p>
          <a:p>
            <a:pPr marL="650874" indent="-571500">
              <a:buClr>
                <a:srgbClr val="00B800"/>
              </a:buClr>
              <a:buSzTx/>
              <a:buFont typeface="Arial"/>
              <a:buNone/>
              <a:def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Solution</a:t>
            </a:r>
          </a:p>
        </p:txBody>
      </p:sp>
      <p:sp>
        <p:nvSpPr>
          <p:cNvPr id="59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98" name="temp.pdf" descr="temp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96940" y="8321040"/>
            <a:ext cx="10081260" cy="1874521"/>
          </a:xfrm>
          <a:prstGeom prst="rect">
            <a:avLst/>
          </a:prstGeom>
          <a:ln w="12700">
            <a:miter lim="400000"/>
          </a:ln>
        </p:spPr>
      </p:pic>
      <p:sp>
        <p:nvSpPr>
          <p:cNvPr id="599" name="(c) Calc. quantity of Ag"/>
          <p:cNvSpPr txBox="1"/>
          <p:nvPr/>
        </p:nvSpPr>
        <p:spPr>
          <a:xfrm>
            <a:off x="3917950" y="10355579"/>
            <a:ext cx="8448177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0000"/>
              </a:buClr>
              <a:buFont typeface="Arial"/>
              <a:defRPr b="1" sz="5400"/>
            </a:lvl1pPr>
          </a:lstStyle>
          <a:p>
            <a:pPr/>
            <a:r>
              <a:t>(c)	Calc. quantity of Ag</a:t>
            </a:r>
          </a:p>
        </p:txBody>
      </p:sp>
      <p:sp>
        <p:nvSpPr>
          <p:cNvPr id="600" name="(a) Charge = 1350 C…"/>
          <p:cNvSpPr txBox="1"/>
          <p:nvPr/>
        </p:nvSpPr>
        <p:spPr>
          <a:xfrm>
            <a:off x="3802380" y="6400800"/>
            <a:ext cx="17324286" cy="1902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b="1" sz="5400"/>
            </a:pPr>
            <a:r>
              <a:t>(a)	Charge = 1350 C</a:t>
            </a:r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b="1" sz="5400"/>
            </a:pPr>
            <a:r>
              <a:t>(b)	Calculate moles of e- used </a:t>
            </a:r>
            <a:r>
              <a:rPr b="0" i="1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</a:rPr>
              <a:t>(F = 96,485 C/mol e</a:t>
            </a:r>
            <a:r>
              <a:rPr b="0" baseline="31999" i="1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</a:rPr>
              <a:t>-</a:t>
            </a:r>
            <a:r>
              <a:rPr b="0" i="1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</a:rPr>
              <a:t>)</a:t>
            </a:r>
          </a:p>
        </p:txBody>
      </p:sp>
      <p:pic>
        <p:nvPicPr>
          <p:cNvPr id="601" name="amps = coulombs/seconds picture" descr="amps = coulombs/seconds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75600" y="1772920"/>
            <a:ext cx="6583681" cy="1874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temp.pdf" descr="temp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83276" y="11452038"/>
            <a:ext cx="14767561" cy="1646743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2" grpId="2"/>
      <p:bldP build="whole" bldLvl="1" animBg="1" rev="0" advAuto="0" spid="599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Quantitative Aspects of Electrochemistry"/>
          <p:cNvSpPr txBox="1"/>
          <p:nvPr>
            <p:ph type="title"/>
          </p:nvPr>
        </p:nvSpPr>
        <p:spPr>
          <a:xfrm>
            <a:off x="5036820" y="617220"/>
            <a:ext cx="14333220" cy="1371601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Quantitative Aspects of Electrochemistry</a:t>
            </a:r>
          </a:p>
        </p:txBody>
      </p:sp>
      <p:sp>
        <p:nvSpPr>
          <p:cNvPr id="605" name="The anode reaction in a lead storage battery is…"/>
          <p:cNvSpPr txBox="1"/>
          <p:nvPr>
            <p:ph type="body" idx="1"/>
          </p:nvPr>
        </p:nvSpPr>
        <p:spPr>
          <a:xfrm>
            <a:off x="4191000" y="1988820"/>
            <a:ext cx="16002001" cy="114985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i="1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rial"/>
                <a:ea typeface="Arial"/>
                <a:cs typeface="Arial"/>
                <a:sym typeface="Arial"/>
              </a:rPr>
              <a:t>anode reaction</a:t>
            </a:r>
            <a:r>
              <a:rPr>
                <a:latin typeface="Arial"/>
                <a:ea typeface="Arial"/>
                <a:cs typeface="Arial"/>
                <a:sym typeface="Arial"/>
              </a:rPr>
              <a:t> in a lead storage battery is</a:t>
            </a:r>
          </a:p>
          <a:p>
            <a:pPr marL="650874" indent="-571500" algn="ctr">
              <a:buClr>
                <a:srgbClr val="000000"/>
              </a:buClr>
              <a:buSzTx/>
              <a:buFont typeface="Arial"/>
              <a:buNone/>
            </a:pPr>
            <a:r>
              <a:rPr>
                <a:latin typeface="Arial"/>
                <a:ea typeface="Arial"/>
                <a:cs typeface="Arial"/>
                <a:sym typeface="Arial"/>
              </a:rPr>
              <a:t>Pb(s) + HSO</a:t>
            </a:r>
            <a:r>
              <a:rPr baseline="-15913">
                <a:latin typeface="Arial"/>
                <a:ea typeface="Arial"/>
                <a:cs typeface="Arial"/>
                <a:sym typeface="Arial"/>
              </a:rPr>
              <a:t>4</a:t>
            </a:r>
            <a:r>
              <a:rPr baseline="30956">
                <a:latin typeface="Arial"/>
                <a:ea typeface="Arial"/>
                <a:cs typeface="Arial"/>
                <a:sym typeface="Arial"/>
              </a:rPr>
              <a:t>-</a:t>
            </a:r>
            <a:r>
              <a:rPr>
                <a:latin typeface="Arial"/>
                <a:ea typeface="Arial"/>
                <a:cs typeface="Arial"/>
                <a:sym typeface="Arial"/>
              </a:rPr>
              <a:t>(aq) →  PbSO</a:t>
            </a:r>
            <a:r>
              <a:rPr baseline="-15913">
                <a:latin typeface="Arial"/>
                <a:ea typeface="Arial"/>
                <a:cs typeface="Arial"/>
                <a:sym typeface="Arial"/>
              </a:rPr>
              <a:t>4</a:t>
            </a:r>
            <a:r>
              <a:rPr>
                <a:latin typeface="Arial"/>
                <a:ea typeface="Arial"/>
                <a:cs typeface="Arial"/>
                <a:sym typeface="Arial"/>
              </a:rPr>
              <a:t>(s) + H</a:t>
            </a:r>
            <a:r>
              <a:rPr baseline="30956">
                <a:latin typeface="Arial"/>
                <a:ea typeface="Arial"/>
                <a:cs typeface="Arial"/>
                <a:sym typeface="Arial"/>
              </a:rPr>
              <a:t>+</a:t>
            </a:r>
            <a:r>
              <a:rPr>
                <a:latin typeface="Arial"/>
                <a:ea typeface="Arial"/>
                <a:cs typeface="Arial"/>
                <a:sym typeface="Arial"/>
              </a:rPr>
              <a:t>(aq) + 2e-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>
                <a:latin typeface="Arial"/>
                <a:ea typeface="Arial"/>
                <a:cs typeface="Arial"/>
                <a:sym typeface="Arial"/>
              </a:rPr>
              <a:t>If a battery delivers 1.50 amp, and you have 454 g of Pb, </a:t>
            </a:r>
            <a:r>
              <a:rPr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how long</a:t>
            </a:r>
            <a:r>
              <a:rPr>
                <a:latin typeface="Arial"/>
                <a:ea typeface="Arial"/>
                <a:cs typeface="Arial"/>
                <a:sym typeface="Arial"/>
              </a:rPr>
              <a:t> will the battery last?</a:t>
            </a:r>
          </a:p>
          <a:p>
            <a:pPr marL="650874" indent="-571500">
              <a:buClr>
                <a:srgbClr val="00B800"/>
              </a:buClr>
              <a:buSzTx/>
              <a:buFont typeface="Arial"/>
              <a:buNone/>
              <a:def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Solution</a:t>
            </a:r>
          </a:p>
        </p:txBody>
      </p:sp>
      <p:sp>
        <p:nvSpPr>
          <p:cNvPr id="60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607" name="c) Calculate charge…"/>
          <p:cNvSpPr txBox="1"/>
          <p:nvPr/>
        </p:nvSpPr>
        <p:spPr>
          <a:xfrm>
            <a:off x="4122420" y="9898379"/>
            <a:ext cx="15521493" cy="1902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b="1" sz="5400"/>
              <a:t>c)	Calculate charge</a:t>
            </a:r>
            <a:endParaRPr b="1" sz="5400"/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b="1" sz="5400"/>
              <a:t> 	4.38 mol e- • 96,485 C/mol e-  =  </a:t>
            </a:r>
            <a:r>
              <a:rPr b="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423,000 C</a:t>
            </a:r>
          </a:p>
        </p:txBody>
      </p:sp>
      <p:sp>
        <p:nvSpPr>
          <p:cNvPr id="608" name="a) 454 g Pb  =  2.19 mol Pb…"/>
          <p:cNvSpPr txBox="1"/>
          <p:nvPr/>
        </p:nvSpPr>
        <p:spPr>
          <a:xfrm>
            <a:off x="4259580" y="6099175"/>
            <a:ext cx="9829153" cy="1902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b="1" sz="5400"/>
            </a:pPr>
            <a:r>
              <a:t>a)	454 g Pb  =  2.19 mol Pb</a:t>
            </a:r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b="1" sz="5400"/>
            </a:pPr>
            <a:r>
              <a:t>b)	Calculate moles of e-</a:t>
            </a:r>
          </a:p>
        </p:txBody>
      </p:sp>
      <p:pic>
        <p:nvPicPr>
          <p:cNvPr id="609" name="temp.pdf" descr="temp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2819" y="7901857"/>
            <a:ext cx="12733021" cy="2110823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Class="entr" nodeType="with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9" grpId="2"/>
      <p:bldP build="p" bldLvl="5" animBg="1" rev="0" advAuto="0" spid="607" grpId="3"/>
      <p:bldP build="p" bldLvl="5" animBg="1" rev="0" advAuto="0" spid="608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time = charge/amps picture" descr="time = charge/amps pictur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83440" y="8412480"/>
            <a:ext cx="7113495" cy="2103121"/>
          </a:xfrm>
          <a:prstGeom prst="rect">
            <a:avLst/>
          </a:prstGeom>
          <a:ln w="12700"/>
        </p:spPr>
      </p:pic>
      <p:pic>
        <p:nvPicPr>
          <p:cNvPr id="612" name="equation to find time picture" descr="equation to find time pictur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62500" y="10927079"/>
            <a:ext cx="10012681" cy="1898957"/>
          </a:xfrm>
          <a:prstGeom prst="rect">
            <a:avLst/>
          </a:prstGeom>
          <a:ln w="12700"/>
        </p:spPr>
      </p:pic>
      <p:sp>
        <p:nvSpPr>
          <p:cNvPr id="613" name="Quantitative Aspects of Electrochemistry"/>
          <p:cNvSpPr txBox="1"/>
          <p:nvPr>
            <p:ph type="title"/>
          </p:nvPr>
        </p:nvSpPr>
        <p:spPr>
          <a:xfrm>
            <a:off x="5036820" y="617220"/>
            <a:ext cx="14333220" cy="1371601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Quantitative Aspects of Electrochemistry</a:t>
            </a:r>
          </a:p>
        </p:txBody>
      </p:sp>
      <p:sp>
        <p:nvSpPr>
          <p:cNvPr id="614" name="The anode reaction in a lead storage battery is…"/>
          <p:cNvSpPr txBox="1"/>
          <p:nvPr>
            <p:ph type="body" idx="1"/>
          </p:nvPr>
        </p:nvSpPr>
        <p:spPr>
          <a:xfrm>
            <a:off x="4191000" y="1988820"/>
            <a:ext cx="16002001" cy="114985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380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z="38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rial"/>
                <a:ea typeface="Arial"/>
                <a:cs typeface="Arial"/>
                <a:sym typeface="Arial"/>
              </a:rPr>
              <a:t>anode reaction</a:t>
            </a:r>
            <a:r>
              <a:rPr sz="3800">
                <a:latin typeface="Arial"/>
                <a:ea typeface="Arial"/>
                <a:cs typeface="Arial"/>
                <a:sym typeface="Arial"/>
              </a:rPr>
              <a:t> in a lead storage battery is</a:t>
            </a:r>
          </a:p>
          <a:p>
            <a:pPr marL="650874" indent="-571500" algn="ctr">
              <a:buClr>
                <a:srgbClr val="000000"/>
              </a:buClr>
              <a:buSzTx/>
              <a:buFont typeface="Arial"/>
              <a:buNone/>
            </a:pPr>
            <a:r>
              <a:rPr sz="3800">
                <a:latin typeface="Arial"/>
                <a:ea typeface="Arial"/>
                <a:cs typeface="Arial"/>
                <a:sym typeface="Arial"/>
              </a:rPr>
              <a:t>Pb(s) + HSO</a:t>
            </a:r>
            <a:r>
              <a:rPr baseline="-15999" sz="380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baseline="30947" sz="38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3800">
                <a:latin typeface="Arial"/>
                <a:ea typeface="Arial"/>
                <a:cs typeface="Arial"/>
                <a:sym typeface="Arial"/>
              </a:rPr>
              <a:t>(aq) →  PbSO</a:t>
            </a:r>
            <a:r>
              <a:rPr baseline="-15999" sz="3800">
                <a:latin typeface="Arial"/>
                <a:ea typeface="Arial"/>
                <a:cs typeface="Arial"/>
                <a:sym typeface="Arial"/>
              </a:rPr>
              <a:t>4</a:t>
            </a:r>
            <a:r>
              <a:rPr sz="3800">
                <a:latin typeface="Arial"/>
                <a:ea typeface="Arial"/>
                <a:cs typeface="Arial"/>
                <a:sym typeface="Arial"/>
              </a:rPr>
              <a:t>(s) + H</a:t>
            </a:r>
            <a:r>
              <a:rPr baseline="30947" sz="3800">
                <a:latin typeface="Arial"/>
                <a:ea typeface="Arial"/>
                <a:cs typeface="Arial"/>
                <a:sym typeface="Arial"/>
              </a:rPr>
              <a:t>+</a:t>
            </a:r>
            <a:r>
              <a:rPr sz="3800">
                <a:latin typeface="Arial"/>
                <a:ea typeface="Arial"/>
                <a:cs typeface="Arial"/>
                <a:sym typeface="Arial"/>
              </a:rPr>
              <a:t>(aq) + 2e-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3800">
                <a:latin typeface="Arial"/>
                <a:ea typeface="Arial"/>
                <a:cs typeface="Arial"/>
                <a:sym typeface="Arial"/>
              </a:defRPr>
            </a:pPr>
            <a:r>
              <a:t>If a battery delivers 1.50 amp, and you have 454 g of Pb, how long will the battery last?</a:t>
            </a:r>
          </a:p>
          <a:p>
            <a:pPr marL="650874" indent="-571500">
              <a:buClr>
                <a:srgbClr val="00B800"/>
              </a:buClr>
              <a:buSzTx/>
              <a:buFont typeface="Arial"/>
              <a:buNone/>
              <a:def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Solution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pPr>
            <a:r>
              <a:t>a)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t>454 g Pb  =  2.19 mol Pb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pPr>
            <a:r>
              <a:t>b)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t>Mol of e- = 4.38 mol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pPr>
            <a:r>
              <a:t>c)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t>Charge = 423,000 C</a:t>
            </a:r>
          </a:p>
        </p:txBody>
      </p:sp>
      <p:sp>
        <p:nvSpPr>
          <p:cNvPr id="61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616" name="About 78.3 hours"/>
          <p:cNvSpPr txBox="1"/>
          <p:nvPr/>
        </p:nvSpPr>
        <p:spPr>
          <a:xfrm>
            <a:off x="15516225" y="11309350"/>
            <a:ext cx="5876213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FF2734"/>
              </a:buClr>
              <a:buFont typeface="Arial"/>
              <a:def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About 78.3 hours</a:t>
            </a:r>
          </a:p>
        </p:txBody>
      </p:sp>
      <p:sp>
        <p:nvSpPr>
          <p:cNvPr id="617" name="d) Calculate time"/>
          <p:cNvSpPr txBox="1"/>
          <p:nvPr/>
        </p:nvSpPr>
        <p:spPr>
          <a:xfrm>
            <a:off x="4206875" y="8983980"/>
            <a:ext cx="6874990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0000"/>
              </a:buClr>
              <a:buFont typeface="Arial"/>
              <a:defRPr b="1" sz="5400"/>
            </a:lvl1pPr>
          </a:lstStyle>
          <a:p>
            <a:pPr/>
            <a:r>
              <a:t>d)	Calculate time </a:t>
            </a:r>
          </a:p>
        </p:txBody>
      </p:sp>
      <p:sp>
        <p:nvSpPr>
          <p:cNvPr id="618" name="A gold plating process converts Au3+(aq) into Au(s).  How long will it take to electrolyze a 0.0100 mol Au3+(aq) solution using a  2.00 Amp current?…"/>
          <p:cNvSpPr txBox="1"/>
          <p:nvPr/>
        </p:nvSpPr>
        <p:spPr>
          <a:xfrm>
            <a:off x="5128260" y="14493239"/>
            <a:ext cx="18196560" cy="1506474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b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A gold plating process converts Au</a:t>
            </a:r>
            <a:r>
              <a:rPr b="0" baseline="31999"/>
              <a:t>3+</a:t>
            </a:r>
            <a:r>
              <a:rPr b="0"/>
              <a:t>(aq) into Au(s).  How long will it take to electrolyze a 0.0100 mol Au</a:t>
            </a:r>
            <a:r>
              <a:rPr b="0" baseline="31999"/>
              <a:t>3+</a:t>
            </a:r>
            <a:r>
              <a:rPr b="0"/>
              <a:t>(aq) solution using a  2.00 Amp current?</a:t>
            </a:r>
            <a:endParaRPr b="0"/>
          </a:p>
          <a:p>
            <a:pPr algn="ctr">
              <a:defRPr b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 marL="455441" indent="-247161">
              <a:buSzPct val="100000"/>
              <a:buAutoNum type="alphaUcPeriod" startAt="1"/>
              <a:defRPr b="1"/>
            </a:pPr>
            <a:r>
              <a:t> </a:t>
            </a:r>
            <a:r>
              <a:rPr b="0" sz="5000"/>
              <a:t>483 s</a:t>
            </a:r>
            <a:endParaRPr b="0"/>
          </a:p>
          <a:p>
            <a:pPr marL="455441" indent="-247161">
              <a:buSzPct val="100000"/>
              <a:buAutoNum type="alphaUcPeriod" startAt="1"/>
              <a:defRPr b="1"/>
            </a:pPr>
            <a:r>
              <a:rPr b="0"/>
              <a:t> </a:t>
            </a:r>
            <a:r>
              <a:rPr b="0" sz="5000"/>
              <a:t>4.83 x 10</a:t>
            </a:r>
            <a:r>
              <a:rPr b="0" baseline="31999" sz="5000"/>
              <a:t>4</a:t>
            </a:r>
            <a:r>
              <a:rPr b="0" sz="5000"/>
              <a:t> s</a:t>
            </a:r>
            <a:endParaRPr b="0"/>
          </a:p>
          <a:p>
            <a:pPr marL="455441" indent="-247161">
              <a:buSzPct val="100000"/>
              <a:buAutoNum type="alphaUcPeriod" startAt="1"/>
              <a:defRPr b="1"/>
            </a:pPr>
            <a:r>
              <a:rPr b="0"/>
              <a:t> </a:t>
            </a:r>
            <a:r>
              <a:rPr b="0" sz="5000"/>
              <a:t>965 s</a:t>
            </a:r>
            <a:endParaRPr b="0" sz="5000"/>
          </a:p>
          <a:p>
            <a:pPr marL="476933" indent="-268653">
              <a:buSzPct val="100000"/>
              <a:buAutoNum type="alphaUcPeriod" startAt="1"/>
              <a:defRPr b="1"/>
            </a:pPr>
            <a:r>
              <a:rPr b="0" sz="5000"/>
              <a:t> 1450 s</a:t>
            </a:r>
            <a:endParaRPr b="0" sz="5000"/>
          </a:p>
          <a:p>
            <a:pPr marL="476933" indent="-268653">
              <a:buSzPct val="100000"/>
              <a:buAutoNum type="alphaUcPeriod" startAt="1"/>
              <a:defRPr b="1"/>
            </a:pPr>
            <a:r>
              <a:rPr b="0" sz="5000"/>
              <a:t> all the time in the world...</a:t>
            </a: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</a:p>
        </p:txBody>
      </p:sp>
      <p:sp>
        <p:nvSpPr>
          <p:cNvPr id="619" name="Enter your response on…"/>
          <p:cNvSpPr txBox="1"/>
          <p:nvPr/>
        </p:nvSpPr>
        <p:spPr>
          <a:xfrm>
            <a:off x="18889979" y="19362419"/>
            <a:ext cx="6958480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b="1"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b="1"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620" name="Answer = D, 1450 s…"/>
          <p:cNvSpPr txBox="1"/>
          <p:nvPr/>
        </p:nvSpPr>
        <p:spPr>
          <a:xfrm>
            <a:off x="14389215" y="24048719"/>
            <a:ext cx="17384024" cy="48848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b="1" sz="5400"/>
            </a:pPr>
            <a:r>
              <a:t>Answer = </a:t>
            </a:r>
            <a:r>
              <a:rPr>
                <a:solidFill>
                  <a:srgbClr val="FF2600"/>
                </a:solidFill>
              </a:rPr>
              <a:t>D</a:t>
            </a:r>
            <a:r>
              <a:t>, 1450 s</a:t>
            </a:r>
          </a:p>
          <a:p>
            <a:pPr algn="ctr">
              <a:defRPr b="1" sz="5400"/>
            </a:pPr>
          </a:p>
          <a:p>
            <a:pPr algn="ctr">
              <a:defRPr i="1" sz="5400"/>
            </a:pPr>
            <a:r>
              <a:t>2.00 Amp = 2.00 Coulombs / sec</a:t>
            </a:r>
          </a:p>
          <a:p>
            <a:pPr algn="ctr">
              <a:defRPr i="1" sz="5400"/>
            </a:pPr>
            <a:r>
              <a:t>0.0100 mol Au</a:t>
            </a:r>
            <a:r>
              <a:rPr baseline="31999"/>
              <a:t>3+</a:t>
            </a:r>
            <a:r>
              <a:t> * (3 mol e</a:t>
            </a:r>
            <a:r>
              <a:rPr baseline="31999"/>
              <a:t>-</a:t>
            </a:r>
            <a:r>
              <a:t> / 1 mol Au</a:t>
            </a:r>
            <a:r>
              <a:rPr baseline="31999"/>
              <a:t>3+</a:t>
            </a:r>
            <a:r>
              <a:t>) = 0.0300 mol e</a:t>
            </a:r>
            <a:r>
              <a:rPr baseline="31999"/>
              <a:t>-</a:t>
            </a:r>
          </a:p>
          <a:p>
            <a:pPr algn="ctr">
              <a:defRPr i="1" sz="5400"/>
            </a:pPr>
            <a:r>
              <a:t>0.0300 mol e</a:t>
            </a:r>
            <a:r>
              <a:rPr baseline="31999"/>
              <a:t>-</a:t>
            </a:r>
            <a:r>
              <a:t> * (96485 C/mol e</a:t>
            </a:r>
            <a:r>
              <a:rPr baseline="31999"/>
              <a:t>-</a:t>
            </a:r>
            <a:r>
              <a:t>) * (s / 2.00 C)</a:t>
            </a:r>
          </a:p>
          <a:p>
            <a:pPr algn="ctr">
              <a:defRPr i="1" sz="5400"/>
            </a:pPr>
            <a:r>
              <a:t> = 1450 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path" nodeType="click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82500 -0.920000" origin="layout" pathEditMode="relative">
                                      <p:cBhvr>
                                        <p:cTn id="24" dur="10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path" nodeType="with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628133 -0.543333" origin="layout" pathEditMode="relative">
                                      <p:cBhvr>
                                        <p:cTn id="27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path" nodeType="after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46254 -1.121667" origin="layout" pathEditMode="relative">
                                      <p:cBhvr>
                                        <p:cTn id="34" dur="5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9" grpId="7"/>
      <p:bldP build="whole" bldLvl="1" animBg="1" rev="0" advAuto="0" spid="617" grpId="1"/>
      <p:bldP build="whole" bldLvl="1" animBg="1" rev="0" advAuto="0" spid="611" grpId="2"/>
      <p:bldP build="whole" bldLvl="1" animBg="1" rev="0" advAuto="0" spid="616" grpId="4"/>
      <p:bldP build="whole" bldLvl="1" animBg="1" rev="0" advAuto="0" spid="612" grpId="3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The Nernst Equation"/>
          <p:cNvSpPr txBox="1"/>
          <p:nvPr>
            <p:ph type="title"/>
          </p:nvPr>
        </p:nvSpPr>
        <p:spPr>
          <a:xfrm>
            <a:off x="5036820" y="0"/>
            <a:ext cx="14333220" cy="244602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The Nernst Equation</a:t>
            </a:r>
          </a:p>
        </p:txBody>
      </p:sp>
      <p:sp>
        <p:nvSpPr>
          <p:cNvPr id="623" name="Q, the reaction quotient, can be related to non standard cell potentials, E…"/>
          <p:cNvSpPr txBox="1"/>
          <p:nvPr>
            <p:ph type="body" idx="1"/>
          </p:nvPr>
        </p:nvSpPr>
        <p:spPr>
          <a:xfrm>
            <a:off x="4122420" y="2583180"/>
            <a:ext cx="15384781" cy="1113282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F33126"/>
              </a:buClr>
              <a:buSzTx/>
              <a:buFont typeface="Arial"/>
              <a:buNone/>
            </a:pPr>
            <a:r>
              <a:rPr sz="54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  <a:latin typeface="Arial"/>
                <a:ea typeface="Arial"/>
                <a:cs typeface="Arial"/>
                <a:sym typeface="Arial"/>
              </a:rPr>
              <a:t>Q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, the reaction quotient, can be related to non standard cell potentials, </a:t>
            </a:r>
            <a:r>
              <a:rPr sz="54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  <a:latin typeface="Arial"/>
                <a:ea typeface="Arial"/>
                <a:cs typeface="Arial"/>
                <a:sym typeface="Arial"/>
              </a:rPr>
              <a:t>E</a:t>
            </a:r>
            <a:endParaRPr sz="5400">
              <a:latin typeface="Arial"/>
              <a:ea typeface="Arial"/>
              <a:cs typeface="Arial"/>
              <a:sym typeface="Arial"/>
            </a:endParaRPr>
          </a:p>
          <a:p>
            <a:pPr marL="650874" indent="-571500">
              <a:buClr>
                <a:srgbClr val="F33126"/>
              </a:buClr>
              <a:buSzTx/>
              <a:buFont typeface="Arial"/>
              <a:buNone/>
            </a:p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pPr>
            <a:r>
              <a:t>E is related to </a:t>
            </a:r>
            <a:r>
              <a:rPr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Q</a:t>
            </a:r>
            <a:r>
              <a:t>, the reaction quotient, by:</a:t>
            </a:r>
          </a:p>
          <a:p>
            <a:pPr marL="650874" indent="-571500" algn="ctr">
              <a:buClr>
                <a:srgbClr val="F33126"/>
              </a:buClr>
              <a:buSzTx/>
              <a:buFont typeface="Arial"/>
              <a:buNone/>
            </a:pPr>
            <a:r>
              <a:rPr sz="92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  <a:latin typeface="Arial"/>
                <a:ea typeface="Arial"/>
                <a:cs typeface="Arial"/>
                <a:sym typeface="Arial"/>
              </a:rPr>
              <a:t>E  = E° - (RT/nF) ln Q 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pPr>
            <a:r>
              <a:t>where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t>R = Gas constant (8.3145 J/K mol)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pP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</a:t>
            </a:r>
            <a:r>
              <a:t>T = Temperature (K)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pP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</a:t>
            </a:r>
            <a:r>
              <a:t>F = Faraday constant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pP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t>E° = standard cell potential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pPr>
            <a:r>
              <a:t>and 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t>n = the number of moles of 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	</a:t>
            </a:r>
            <a:r>
              <a:t>electrons transferred</a:t>
            </a:r>
          </a:p>
        </p:txBody>
      </p:sp>
      <p:sp>
        <p:nvSpPr>
          <p:cNvPr id="62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625" name="This is the Nernst Equation (Handout)"/>
          <p:cNvSpPr txBox="1"/>
          <p:nvPr/>
        </p:nvSpPr>
        <p:spPr>
          <a:xfrm>
            <a:off x="8831580" y="12700635"/>
            <a:ext cx="12405388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000000"/>
              </a:buClr>
              <a:buFont typeface="Arial"/>
            </a:pPr>
            <a:r>
              <a:rPr b="1" sz="5400"/>
              <a:t>This is the </a:t>
            </a:r>
            <a:r>
              <a:rPr b="1" sz="54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Nernst Equation</a:t>
            </a:r>
            <a:r>
              <a:rPr b="1" sz="5400"/>
              <a:t> </a:t>
            </a:r>
            <a:r>
              <a:rPr i="1" sz="5400"/>
              <a:t>(</a:t>
            </a:r>
            <a:r>
              <a:rPr i="1" sz="5400" u="sng">
                <a:hlinkClick r:id="rId2" invalidUrl="" action="" tgtFrame="" tooltip="" history="1" highlightClick="0" endSnd="0"/>
              </a:rPr>
              <a:t>Handout</a:t>
            </a:r>
            <a:r>
              <a:rPr i="1" sz="5400"/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6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5" grpId="2"/>
      <p:bldP build="p" bldLvl="1" animBg="1" rev="0" advAuto="0" spid="623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The Nernst Equation"/>
          <p:cNvSpPr txBox="1"/>
          <p:nvPr>
            <p:ph type="title"/>
          </p:nvPr>
        </p:nvSpPr>
        <p:spPr>
          <a:xfrm>
            <a:off x="5036820" y="0"/>
            <a:ext cx="14333220" cy="244602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The Nernst Equation</a:t>
            </a:r>
          </a:p>
        </p:txBody>
      </p:sp>
      <p:sp>
        <p:nvSpPr>
          <p:cNvPr id="62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629" name="21M07AN10-1.mov" descr="21M07AN1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547225" y="5943600"/>
            <a:ext cx="5283201" cy="3657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929292">
                <a:alpha val="74996"/>
              </a:srgbClr>
            </a:outerShdw>
          </a:effectLst>
        </p:spPr>
      </p:pic>
      <p:sp>
        <p:nvSpPr>
          <p:cNvPr id="630" name="Cu2+(aq)  +  Zn(s) → Zn2+(aq)  +  Cu(s)"/>
          <p:cNvSpPr txBox="1"/>
          <p:nvPr/>
        </p:nvSpPr>
        <p:spPr>
          <a:xfrm>
            <a:off x="6088380" y="2446020"/>
            <a:ext cx="12816042" cy="117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000000"/>
              </a:buClr>
              <a:buFont typeface="Arial"/>
            </a:pPr>
            <a:r>
              <a:rPr b="1" sz="5400"/>
              <a:t>Cu</a:t>
            </a:r>
            <a:r>
              <a:rPr b="1" baseline="30962" sz="5400"/>
              <a:t>2+</a:t>
            </a:r>
            <a:r>
              <a:rPr b="1" sz="5400"/>
              <a:t>(aq)  +  Zn(s) </a:t>
            </a:r>
            <a:r>
              <a:rPr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b="1" sz="5400"/>
              <a:t> Zn</a:t>
            </a:r>
            <a:r>
              <a:rPr b="1" baseline="30962" sz="5400"/>
              <a:t>2+</a:t>
            </a:r>
            <a:r>
              <a:rPr b="1" sz="5400"/>
              <a:t>(aq)  +  Cu(s)</a:t>
            </a:r>
          </a:p>
        </p:txBody>
      </p:sp>
      <p:sp>
        <p:nvSpPr>
          <p:cNvPr id="631" name="For Zn/Cu cell, voltage is 1.10 V at 25 ˚C when [Zn2+] and [Cu2+] = 1.0 M"/>
          <p:cNvSpPr txBox="1"/>
          <p:nvPr/>
        </p:nvSpPr>
        <p:spPr>
          <a:xfrm>
            <a:off x="5036820" y="3657600"/>
            <a:ext cx="15407640" cy="173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buClr>
                <a:srgbClr val="000000"/>
              </a:buClr>
              <a:buFont typeface="Arial"/>
            </a:pPr>
            <a:r>
              <a:rPr b="1" i="1" sz="5400"/>
              <a:t>For Zn/Cu cell, voltage is </a:t>
            </a:r>
            <a:r>
              <a:rPr b="1" i="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1.10 V</a:t>
            </a:r>
            <a:r>
              <a:rPr b="1" i="1" sz="5400"/>
              <a:t> at 25 ˚C when [Zn</a:t>
            </a:r>
            <a:r>
              <a:rPr b="1" baseline="30962" i="1" sz="5400"/>
              <a:t>2+</a:t>
            </a:r>
            <a:r>
              <a:rPr b="1" i="1" sz="5400"/>
              <a:t>] and [Cu</a:t>
            </a:r>
            <a:r>
              <a:rPr b="1" baseline="30962" i="1" sz="5400"/>
              <a:t>2+</a:t>
            </a:r>
            <a:r>
              <a:rPr b="1" i="1" sz="5400"/>
              <a:t>] = 1.0 M</a:t>
            </a:r>
          </a:p>
        </p:txBody>
      </p:sp>
      <p:sp>
        <p:nvSpPr>
          <p:cNvPr id="632" name="Adding Cu2+(aq) shifts reaction right (Le Chatelier's Principle), making reaction more spontaneous (∆G) and E° more positive"/>
          <p:cNvSpPr txBox="1"/>
          <p:nvPr/>
        </p:nvSpPr>
        <p:spPr>
          <a:xfrm>
            <a:off x="3802380" y="10515600"/>
            <a:ext cx="16024860" cy="320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spcBef>
                <a:spcPts val="3900"/>
              </a:spcBef>
              <a:buClr>
                <a:srgbClr val="000000"/>
              </a:buClr>
              <a:buFont typeface="Comic Sans MS"/>
            </a:pPr>
            <a:r>
              <a:rPr sz="5400">
                <a:latin typeface="Comic Sans MS"/>
                <a:ea typeface="Comic Sans MS"/>
                <a:cs typeface="Comic Sans MS"/>
                <a:sym typeface="Comic Sans MS"/>
              </a:rPr>
              <a:t>Adding 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Cu</a:t>
            </a:r>
            <a:r>
              <a:rPr baseline="30962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2+</a:t>
            </a:r>
            <a:r>
              <a:rPr baseline="-1585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(aq)</a:t>
            </a:r>
            <a:r>
              <a:rPr sz="5400">
                <a:latin typeface="Comic Sans MS"/>
                <a:ea typeface="Comic Sans MS"/>
                <a:cs typeface="Comic Sans MS"/>
                <a:sym typeface="Comic Sans MS"/>
              </a:rPr>
              <a:t> shifts reaction right (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Le Chatelier's Principle</a:t>
            </a:r>
            <a:r>
              <a:rPr sz="5400">
                <a:latin typeface="Comic Sans MS"/>
                <a:ea typeface="Comic Sans MS"/>
                <a:cs typeface="Comic Sans MS"/>
                <a:sym typeface="Comic Sans MS"/>
              </a:rPr>
              <a:t>), making reaction more spontaneous (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∆G</a:t>
            </a:r>
            <a:r>
              <a:rPr sz="5400">
                <a:latin typeface="Comic Sans MS"/>
                <a:ea typeface="Comic Sans MS"/>
                <a:cs typeface="Comic Sans MS"/>
                <a:sym typeface="Comic Sans MS"/>
              </a:rPr>
              <a:t>) and E° 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more positive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99" fill="hold"/>
                                        <p:tgtEl>
                                          <p:spTgt spid="6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899"/>
                            </p:stCondLst>
                            <p:childTnLst>
                              <p:par>
                                <p:cTn id="8" presetClass="entr" nodeType="afterEffect" presetSubtype="4" presetID="2" grpId="2" fill="hold">
                                  <p:stCondLst>
                                    <p:cond delay="18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629"/>
                </p:tgtEl>
              </p:cMediaNode>
            </p:video>
            <p:seq concurrent="1" prevAc="none" nextAc="seek">
              <p:cTn id="13" evtFilter="cancelBubble" nodeType="interactiveSeq" restart="whenNotActive" fill="hold">
                <p:stCondLst>
                  <p:cond delay="0" evt="onClick">
                    <p:tgtEl>
                      <p:spTgt spid="62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29"/>
                  </p:tgtEl>
                </p:cond>
              </p:nextCondLst>
            </p:seq>
          </p:childTnLst>
        </p:cTn>
      </p:par>
    </p:tnLst>
    <p:bldLst>
      <p:bldP build="whole" bldLvl="1" animBg="1" rev="0" advAuto="0" spid="632" grpId="2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The Nernst Equation"/>
          <p:cNvSpPr txBox="1"/>
          <p:nvPr>
            <p:ph type="title"/>
          </p:nvPr>
        </p:nvSpPr>
        <p:spPr>
          <a:xfrm>
            <a:off x="5036820" y="0"/>
            <a:ext cx="14333220" cy="244602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The Nernst Equation</a:t>
            </a:r>
          </a:p>
        </p:txBody>
      </p:sp>
      <p:sp>
        <p:nvSpPr>
          <p:cNvPr id="635" name="Example:  Find E when [Zn2+] = 0.0010 M, P(H2) = 0.10 atm and pH = 0 at 290. K.…"/>
          <p:cNvSpPr txBox="1"/>
          <p:nvPr>
            <p:ph type="body" idx="1"/>
          </p:nvPr>
        </p:nvSpPr>
        <p:spPr>
          <a:xfrm>
            <a:off x="4122420" y="2583180"/>
            <a:ext cx="16916401" cy="1097280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Example:  Find E when [Zn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] = 0.0010 M, P(H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) = 0.10 atm and pH = 0 at 290. K.</a:t>
            </a:r>
          </a:p>
          <a:p>
            <a:pPr marL="650874" indent="-571500">
              <a:buClr>
                <a:srgbClr val="73A4FE"/>
              </a:buClr>
              <a:buSzTx/>
              <a:buFont typeface="Arial"/>
              <a:buNone/>
            </a:pPr>
            <a:r>
              <a:rPr sz="540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  <a:latin typeface="Arial"/>
                <a:ea typeface="Arial"/>
                <a:cs typeface="Arial"/>
                <a:sym typeface="Arial"/>
              </a:rPr>
              <a:t>Solution: </a:t>
            </a:r>
            <a:r>
              <a:rPr b="0" i="1" sz="5400">
                <a:latin typeface="Arial"/>
                <a:ea typeface="Arial"/>
                <a:cs typeface="Arial"/>
                <a:sym typeface="Arial"/>
              </a:rPr>
              <a:t>Find E° for reaction under standard conditions first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pPr>
          </a:p>
          <a:p>
            <a:pPr marL="650874" indent="-5715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Zn(s)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Zn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(aq)  +  2e-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E° = 0.76 V</a:t>
            </a:r>
          </a:p>
          <a:p>
            <a:pPr marL="650874" indent="-5715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2 H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(aq)  +  2e-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H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(g)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E° = 0.00 V</a:t>
            </a:r>
          </a:p>
          <a:p>
            <a:pPr marL="650874" indent="-5715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--------------------------------------------------------</a:t>
            </a:r>
          </a:p>
          <a:p>
            <a:pPr marL="650874" indent="-5715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2 H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(aq)  +  Zn(s)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Zn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(aq)  + H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(g)</a:t>
            </a:r>
          </a:p>
          <a:p>
            <a:pPr marL="650874" indent="-5715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</a:pP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				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E°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net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= 0.76 V</a:t>
            </a:r>
          </a:p>
          <a:p>
            <a:pPr marL="650874" indent="-5715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pPr>
          </a:p>
          <a:p>
            <a:pPr marL="650874" indent="-57150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</a:pPr>
            <a:r>
              <a:rPr i="1" sz="5400">
                <a:latin typeface="Arial"/>
                <a:ea typeface="Arial"/>
                <a:cs typeface="Arial"/>
                <a:sym typeface="Arial"/>
              </a:rPr>
              <a:t>Note that </a:t>
            </a:r>
            <a:r>
              <a:rPr i="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n = 2</a:t>
            </a:r>
          </a:p>
        </p:txBody>
      </p:sp>
      <p:sp>
        <p:nvSpPr>
          <p:cNvPr id="63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63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LEO says GER"/>
          <p:cNvSpPr txBox="1"/>
          <p:nvPr>
            <p:ph type="title"/>
          </p:nvPr>
        </p:nvSpPr>
        <p:spPr>
          <a:xfrm>
            <a:off x="13266419" y="617220"/>
            <a:ext cx="6697981" cy="10058401"/>
          </a:xfrm>
          <a:prstGeom prst="rect">
            <a:avLst/>
          </a:prstGeom>
        </p:spPr>
        <p:txBody>
          <a:bodyPr/>
          <a:lstStyle/>
          <a:p>
            <a:pPr/>
            <a:r>
              <a:rPr sz="144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LEO</a:t>
            </a:r>
            <a:br>
              <a:rPr b="0" sz="1440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 sz="14400">
                <a:latin typeface="Times Roman"/>
                <a:ea typeface="Times Roman"/>
                <a:cs typeface="Times Roman"/>
                <a:sym typeface="Times Roman"/>
              </a:rPr>
              <a:t>says</a:t>
            </a:r>
            <a:br>
              <a:rPr b="0" sz="1440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 sz="144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GER</a:t>
            </a:r>
          </a:p>
        </p:txBody>
      </p:sp>
      <p:sp>
        <p:nvSpPr>
          <p:cNvPr id="11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11" name="LEO the lion picture" descr="LEO the lion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5200" y="617220"/>
            <a:ext cx="9555480" cy="12195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The Nernst Equation"/>
          <p:cNvSpPr txBox="1"/>
          <p:nvPr>
            <p:ph type="title"/>
          </p:nvPr>
        </p:nvSpPr>
        <p:spPr>
          <a:xfrm>
            <a:off x="5036820" y="160020"/>
            <a:ext cx="14333220" cy="212598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The Nernst Equation</a:t>
            </a:r>
          </a:p>
        </p:txBody>
      </p:sp>
      <p:sp>
        <p:nvSpPr>
          <p:cNvPr id="639" name="Example:  Find E when [Zn2+] = 0.0010 M, P(H2) = 0.10 atm and pH = 0 at 290. K.  [H+] = 1.0 M…"/>
          <p:cNvSpPr txBox="1"/>
          <p:nvPr>
            <p:ph type="body" idx="1"/>
          </p:nvPr>
        </p:nvSpPr>
        <p:spPr>
          <a:xfrm>
            <a:off x="4122420" y="2286000"/>
            <a:ext cx="16002001" cy="1143000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>
                <a:latin typeface="Arial"/>
                <a:ea typeface="Arial"/>
                <a:cs typeface="Arial"/>
                <a:sym typeface="Arial"/>
              </a:rPr>
              <a:t>Example:  Find E when [Zn</a:t>
            </a:r>
            <a:r>
              <a:rPr baseline="30956">
                <a:latin typeface="Arial"/>
                <a:ea typeface="Arial"/>
                <a:cs typeface="Arial"/>
                <a:sym typeface="Arial"/>
              </a:rPr>
              <a:t>2+</a:t>
            </a:r>
            <a:r>
              <a:rPr>
                <a:latin typeface="Arial"/>
                <a:ea typeface="Arial"/>
                <a:cs typeface="Arial"/>
                <a:sym typeface="Arial"/>
              </a:rPr>
              <a:t>] = 0.0010 M, P(H</a:t>
            </a:r>
            <a:r>
              <a:rPr baseline="-15913">
                <a:latin typeface="Arial"/>
                <a:ea typeface="Arial"/>
                <a:cs typeface="Arial"/>
                <a:sym typeface="Arial"/>
              </a:rPr>
              <a:t>2</a:t>
            </a:r>
            <a:r>
              <a:rPr>
                <a:latin typeface="Arial"/>
                <a:ea typeface="Arial"/>
                <a:cs typeface="Arial"/>
                <a:sym typeface="Arial"/>
              </a:rPr>
              <a:t>) = 0.10 atm and pH = 0 at 290. K.  [H</a:t>
            </a:r>
            <a:r>
              <a:rPr baseline="30956">
                <a:latin typeface="Arial"/>
                <a:ea typeface="Arial"/>
                <a:cs typeface="Arial"/>
                <a:sym typeface="Arial"/>
              </a:rPr>
              <a:t>+</a:t>
            </a:r>
            <a:r>
              <a:rPr>
                <a:latin typeface="Arial"/>
                <a:ea typeface="Arial"/>
                <a:cs typeface="Arial"/>
                <a:sym typeface="Arial"/>
              </a:rPr>
              <a:t>] = 1.0 M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>
                <a:latin typeface="Arial"/>
                <a:ea typeface="Arial"/>
                <a:cs typeface="Arial"/>
                <a:sym typeface="Arial"/>
              </a:rPr>
              <a:t>2 H</a:t>
            </a:r>
            <a:r>
              <a:rPr baseline="30956">
                <a:latin typeface="Arial"/>
                <a:ea typeface="Arial"/>
                <a:cs typeface="Arial"/>
                <a:sym typeface="Arial"/>
              </a:rPr>
              <a:t>+</a:t>
            </a:r>
            <a:r>
              <a:rPr>
                <a:latin typeface="Arial"/>
                <a:ea typeface="Arial"/>
                <a:cs typeface="Arial"/>
                <a:sym typeface="Arial"/>
              </a:rPr>
              <a:t>(aq)  +  Zn(s) → Zn</a:t>
            </a:r>
            <a:r>
              <a:rPr baseline="30956">
                <a:latin typeface="Arial"/>
                <a:ea typeface="Arial"/>
                <a:cs typeface="Arial"/>
                <a:sym typeface="Arial"/>
              </a:rPr>
              <a:t>2+</a:t>
            </a:r>
            <a:r>
              <a:rPr>
                <a:latin typeface="Arial"/>
                <a:ea typeface="Arial"/>
                <a:cs typeface="Arial"/>
                <a:sym typeface="Arial"/>
              </a:rPr>
              <a:t>(aq)  +  H</a:t>
            </a:r>
            <a:r>
              <a:rPr baseline="-15913">
                <a:latin typeface="Arial"/>
                <a:ea typeface="Arial"/>
                <a:cs typeface="Arial"/>
                <a:sym typeface="Arial"/>
              </a:rPr>
              <a:t>2</a:t>
            </a:r>
            <a:r>
              <a:rPr>
                <a:latin typeface="Arial"/>
                <a:ea typeface="Arial"/>
                <a:cs typeface="Arial"/>
                <a:sym typeface="Arial"/>
              </a:rPr>
              <a:t>(g)    E°</a:t>
            </a:r>
            <a:r>
              <a:rPr baseline="-15913">
                <a:latin typeface="Arial"/>
                <a:ea typeface="Arial"/>
                <a:cs typeface="Arial"/>
                <a:sym typeface="Arial"/>
              </a:rPr>
              <a:t>net</a:t>
            </a:r>
            <a:r>
              <a:rPr>
                <a:latin typeface="Arial"/>
                <a:ea typeface="Arial"/>
                <a:cs typeface="Arial"/>
                <a:sym typeface="Arial"/>
              </a:rPr>
              <a:t> = 0.76 V</a:t>
            </a:r>
          </a:p>
          <a:p>
            <a:pPr marL="650874" indent="-571500">
              <a:buClr>
                <a:srgbClr val="73A4FE"/>
              </a:buClr>
              <a:buSzTx/>
              <a:buFont typeface="Arial"/>
              <a:buNone/>
              <a:defRPr sz="540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Solution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pPr>
            <a:r>
              <a:t>Use Nernst Equation:</a:t>
            </a:r>
          </a:p>
          <a:p>
            <a:pPr marL="650874" indent="-571500">
              <a:buClr>
                <a:srgbClr val="FF2734"/>
              </a:buClr>
              <a:buSzTx/>
              <a:buFont typeface="Arial"/>
              <a:buNone/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E  = E° - (RT/nF) ln Q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E  = 0.76 V - (8.3145 * 290. K / 2 * 96485) ln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Q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[H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] = 10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-pH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M = 10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-0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M =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1.0 M</a:t>
            </a:r>
          </a:p>
          <a:p>
            <a:pPr marL="650874" indent="-571500">
              <a:buClr>
                <a:srgbClr val="FF2734"/>
              </a:buClr>
              <a:buSzTx/>
              <a:buFont typeface="Arial"/>
              <a:buNone/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Q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= [Zn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] * P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H2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/ [H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]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=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[0.0010 * 0.10 / (1.0)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]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E = 0.76 V + 0.12 V =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0.88 V</a:t>
            </a:r>
          </a:p>
        </p:txBody>
      </p:sp>
      <p:sp>
        <p:nvSpPr>
          <p:cNvPr id="64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6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639" grpId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E° and K"/>
          <p:cNvSpPr txBox="1"/>
          <p:nvPr>
            <p:ph type="title"/>
          </p:nvPr>
        </p:nvSpPr>
        <p:spPr>
          <a:xfrm>
            <a:off x="3505200" y="0"/>
            <a:ext cx="17373601" cy="244602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7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E° and K</a:t>
            </a:r>
          </a:p>
        </p:txBody>
      </p:sp>
      <p:sp>
        <p:nvSpPr>
          <p:cNvPr id="643" name="At Equilibrium (K), combine ∆G expressions for E° and K to get:…"/>
          <p:cNvSpPr txBox="1"/>
          <p:nvPr>
            <p:ph type="body" idx="1"/>
          </p:nvPr>
        </p:nvSpPr>
        <p:spPr>
          <a:xfrm>
            <a:off x="4122420" y="2263140"/>
            <a:ext cx="15384781" cy="1113282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FF2734"/>
              </a:buClr>
              <a:buSzTx/>
              <a:buFont typeface="Arial"/>
              <a:buNone/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At Equilibrium (K),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combine ∆G expressions for E° and K to get: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i="1" sz="5400">
                <a:latin typeface="Arial"/>
                <a:ea typeface="Arial"/>
                <a:cs typeface="Arial"/>
                <a:sym typeface="Arial"/>
              </a:rPr>
              <a:t>If at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298 K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, can use:</a:t>
            </a:r>
            <a:endParaRPr>
              <a:solidFill>
                <a:srgbClr val="FF2734"/>
              </a:solidFill>
              <a:uFill>
                <a:solidFill>
                  <a:srgbClr val="FF2734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marL="650874" indent="-571500">
              <a:buClr>
                <a:srgbClr val="FF2734"/>
              </a:buClr>
              <a:buSzTx/>
              <a:buFont typeface="Arial"/>
              <a:buNone/>
            </a:pPr>
            <a:endParaRPr sz="9200">
              <a:solidFill>
                <a:srgbClr val="FF2734"/>
              </a:solidFill>
              <a:uFill>
                <a:solidFill>
                  <a:srgbClr val="FF2734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marL="650874" indent="-571500">
              <a:buClr>
                <a:srgbClr val="FF2734"/>
              </a:buClr>
              <a:buSzTx/>
              <a:buFont typeface="Arial"/>
              <a:buNone/>
              <a:defRPr sz="5600"/>
            </a:pPr>
            <a:endParaRPr>
              <a:solidFill>
                <a:srgbClr val="FF2734"/>
              </a:solidFill>
              <a:uFill>
                <a:solidFill>
                  <a:srgbClr val="FF2734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marL="650874" indent="-571500">
              <a:buClr>
                <a:srgbClr val="FF2734"/>
              </a:buClr>
              <a:buSzTx/>
              <a:buFont typeface="Arial"/>
              <a:buNone/>
              <a:defRPr sz="5600"/>
            </a:pPr>
            <a:endParaRPr>
              <a:solidFill>
                <a:srgbClr val="FF2734"/>
              </a:solidFill>
              <a:uFill>
                <a:solidFill>
                  <a:srgbClr val="FF2734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1" marL="650874" indent="-571500">
              <a:buSzTx/>
              <a:buNone/>
            </a:pPr>
            <a:r>
              <a:rPr i="1">
                <a:latin typeface="Arial"/>
                <a:ea typeface="Arial"/>
                <a:cs typeface="Arial"/>
                <a:sym typeface="Arial"/>
              </a:rPr>
              <a:t>Only valid at 298 K!</a:t>
            </a:r>
          </a:p>
          <a:p>
            <a:pPr marL="650874" indent="-571500" algn="ctr">
              <a:buClr>
                <a:srgbClr val="000000"/>
              </a:buClr>
              <a:buSzTx/>
              <a:buFont typeface="Arial"/>
              <a:buNone/>
            </a:pPr>
            <a:r>
              <a:rPr i="1" sz="5400">
                <a:latin typeface="Arial"/>
                <a:ea typeface="Arial"/>
                <a:cs typeface="Arial"/>
                <a:sym typeface="Arial"/>
              </a:rPr>
              <a:t>Find equilibrium constants from E</a:t>
            </a:r>
            <a:r>
              <a:rPr baseline="30962" i="1" sz="5400">
                <a:latin typeface="Arial"/>
                <a:ea typeface="Arial"/>
                <a:cs typeface="Arial"/>
                <a:sym typeface="Arial"/>
              </a:rPr>
              <a:t>˚</a:t>
            </a:r>
            <a:r>
              <a:rPr i="1" sz="5400">
                <a:latin typeface="Arial"/>
                <a:ea typeface="Arial"/>
                <a:cs typeface="Arial"/>
                <a:sym typeface="Arial"/>
              </a:rPr>
              <a:t> data!</a:t>
            </a:r>
          </a:p>
        </p:txBody>
      </p:sp>
      <p:sp>
        <p:nvSpPr>
          <p:cNvPr id="64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645" name="E and K equation picture" descr="E and K equation pictur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46280" y="3429000"/>
            <a:ext cx="7590258" cy="3223260"/>
          </a:xfrm>
          <a:prstGeom prst="rect">
            <a:avLst/>
          </a:prstGeom>
          <a:ln w="12700"/>
        </p:spPr>
      </p:pic>
      <p:pic>
        <p:nvPicPr>
          <p:cNvPr id="646" name="E and K at 298 K equation picture" descr="E and K at 298 K equation pictur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09019" y="7635240"/>
            <a:ext cx="9461829" cy="3223261"/>
          </a:xfrm>
          <a:prstGeom prst="rect">
            <a:avLst/>
          </a:prstGeom>
          <a:ln w="12700"/>
        </p:spPr>
      </p:pic>
      <p:pic>
        <p:nvPicPr>
          <p:cNvPr id="647" name="E, delG and K equations picture" descr="E, delG and K equations pictur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66669" y="14127480"/>
            <a:ext cx="14516101" cy="6309361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path" nodeType="click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71875 -0.502500" origin="layout" pathEditMode="relative">
                                      <p:cBhvr>
                                        <p:cTn id="39" dur="10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6" grpId="2"/>
      <p:bldP build="p" bldLvl="1" animBg="1" rev="0" advAuto="0" spid="643" grpId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battery cartoon" descr="battery cartoo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63161" y="1304144"/>
            <a:ext cx="3947607" cy="5744356"/>
          </a:xfrm>
          <a:prstGeom prst="rect">
            <a:avLst/>
          </a:prstGeom>
          <a:ln w="12700"/>
        </p:spPr>
      </p:pic>
      <p:sp>
        <p:nvSpPr>
          <p:cNvPr id="650" name="Electrochemical Processes in Batteries"/>
          <p:cNvSpPr txBox="1"/>
          <p:nvPr>
            <p:ph type="title"/>
          </p:nvPr>
        </p:nvSpPr>
        <p:spPr>
          <a:xfrm>
            <a:off x="3261360" y="-1463040"/>
            <a:ext cx="18288001" cy="4553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433FF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Electrochemical Processes in Batteries</a:t>
            </a:r>
          </a:p>
        </p:txBody>
      </p:sp>
      <p:sp>
        <p:nvSpPr>
          <p:cNvPr id="651" name="A battery consists of self-contained voltaic cells arranged in series, so their individual voltages are added.…"/>
          <p:cNvSpPr txBox="1"/>
          <p:nvPr>
            <p:ph type="body" sz="half" idx="1"/>
          </p:nvPr>
        </p:nvSpPr>
        <p:spPr>
          <a:xfrm>
            <a:off x="3457098" y="1598294"/>
            <a:ext cx="11583711" cy="10960894"/>
          </a:xfrm>
          <a:prstGeom prst="rect">
            <a:avLst/>
          </a:prstGeom>
        </p:spPr>
        <p:txBody>
          <a:bodyPr/>
          <a:lstStyle/>
          <a:p>
            <a:pPr marL="0" marR="0" indent="0" defTabSz="822960">
              <a:lnSpc>
                <a:spcPct val="100000"/>
              </a:lnSpc>
              <a:spcBef>
                <a:spcPts val="0"/>
              </a:spcBef>
              <a:buSzTx/>
              <a:buNone/>
              <a:defRPr b="0" sz="5000"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A </a:t>
            </a:r>
            <a:r>
              <a:rPr b="1"/>
              <a:t>battery</a:t>
            </a:r>
            <a:r>
              <a:t> consists of self-contained voltaic cells arranged in series, so their individual voltages are added.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000">
                <a:latin typeface="Arial"/>
                <a:ea typeface="Arial"/>
                <a:cs typeface="Arial"/>
                <a:sym typeface="Arial"/>
              </a:defRPr>
            </a:pPr>
          </a:p>
          <a:p>
            <a:pPr marL="0" marR="0" indent="0" defTabSz="822960">
              <a:lnSpc>
                <a:spcPct val="100000"/>
              </a:lnSpc>
              <a:spcBef>
                <a:spcPts val="0"/>
              </a:spcBef>
              <a:buSzTx/>
              <a:buNone/>
              <a:defRPr b="0" sz="5000"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A </a:t>
            </a:r>
            <a:r>
              <a:rPr b="1"/>
              <a:t>primary battery</a:t>
            </a:r>
            <a:r>
              <a:t> cannot be recharged. The battery is “dead” when the cell reaction has reached equilibrium.</a:t>
            </a:r>
          </a:p>
          <a:p>
            <a:pPr marL="0" marR="0" indent="0" defTabSz="82296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  <a:defRPr b="0" sz="5000">
                <a:uFillTx/>
                <a:latin typeface="Arial"/>
                <a:ea typeface="Arial"/>
                <a:cs typeface="Arial"/>
                <a:sym typeface="Arial"/>
              </a:defRPr>
            </a:pPr>
          </a:p>
          <a:p>
            <a:pPr marL="0" marR="0" indent="0" defTabSz="822960">
              <a:lnSpc>
                <a:spcPct val="100000"/>
              </a:lnSpc>
              <a:spcBef>
                <a:spcPts val="0"/>
              </a:spcBef>
              <a:buSzTx/>
              <a:buNone/>
              <a:defRPr b="0" sz="5000"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A </a:t>
            </a:r>
            <a:r>
              <a:rPr b="1"/>
              <a:t>secondary battery</a:t>
            </a:r>
            <a:r>
              <a:t> is rechargeable. Once it has run down, electrical energy is supplied to reverse the cell reaction and form more reactant.</a:t>
            </a:r>
          </a:p>
        </p:txBody>
      </p:sp>
      <p:sp>
        <p:nvSpPr>
          <p:cNvPr id="65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653" name="battery cartoon" descr="battery cartoo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32839" y="6973680"/>
            <a:ext cx="5979362" cy="6726783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Dry Cell Battery"/>
          <p:cNvSpPr txBox="1"/>
          <p:nvPr>
            <p:ph type="title"/>
          </p:nvPr>
        </p:nvSpPr>
        <p:spPr>
          <a:xfrm>
            <a:off x="6545580" y="0"/>
            <a:ext cx="14333220" cy="1988821"/>
          </a:xfrm>
          <a:prstGeom prst="rect">
            <a:avLst/>
          </a:prstGeom>
        </p:spPr>
        <p:txBody>
          <a:bodyPr/>
          <a:lstStyle>
            <a:lvl1pPr algn="r">
              <a:defRPr sz="10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Dry Cell Battery</a:t>
            </a:r>
          </a:p>
        </p:txBody>
      </p:sp>
      <p:sp>
        <p:nvSpPr>
          <p:cNvPr id="656" name="A primary battery - uses reactions that cannot be recharged…"/>
          <p:cNvSpPr txBox="1"/>
          <p:nvPr>
            <p:ph type="body" sz="half" idx="1"/>
          </p:nvPr>
        </p:nvSpPr>
        <p:spPr>
          <a:xfrm>
            <a:off x="11574780" y="1988820"/>
            <a:ext cx="9601201" cy="1165860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6500"/>
            </a:pPr>
            <a:r>
              <a:rPr>
                <a:latin typeface="Arial"/>
                <a:ea typeface="Arial"/>
                <a:cs typeface="Arial"/>
                <a:sym typeface="Arial"/>
              </a:rPr>
              <a:t>A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primary battery -</a:t>
            </a:r>
            <a:r>
              <a:rPr>
                <a:latin typeface="Arial"/>
                <a:ea typeface="Arial"/>
                <a:cs typeface="Arial"/>
                <a:sym typeface="Arial"/>
              </a:rPr>
              <a:t> uses reactions that cannot be recharged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6500"/>
            </a:pPr>
          </a:p>
          <a:p>
            <a:pPr marL="650874" indent="-571500">
              <a:buClr>
                <a:srgbClr val="FF2734"/>
              </a:buClr>
              <a:buSzTx/>
              <a:buFont typeface="Arial"/>
              <a:buNone/>
              <a:defRPr sz="65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Anode (-)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6500"/>
            </a:pPr>
            <a:r>
              <a:rPr>
                <a:latin typeface="Arial"/>
                <a:ea typeface="Arial"/>
                <a:cs typeface="Arial"/>
                <a:sym typeface="Arial"/>
              </a:rPr>
              <a:t>Zn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>
                <a:latin typeface="Arial"/>
                <a:ea typeface="Arial"/>
                <a:cs typeface="Arial"/>
                <a:sym typeface="Arial"/>
              </a:rPr>
              <a:t>  Zn</a:t>
            </a:r>
            <a:r>
              <a:rPr baseline="31138">
                <a:latin typeface="Arial"/>
                <a:ea typeface="Arial"/>
                <a:cs typeface="Arial"/>
                <a:sym typeface="Arial"/>
              </a:rPr>
              <a:t>2+</a:t>
            </a:r>
            <a:r>
              <a:rPr>
                <a:latin typeface="Arial"/>
                <a:ea typeface="Arial"/>
                <a:cs typeface="Arial"/>
                <a:sym typeface="Arial"/>
              </a:rPr>
              <a:t>  +  2e-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6500"/>
            </a:pPr>
          </a:p>
          <a:p>
            <a:pPr marL="650874" indent="-571500">
              <a:buClr>
                <a:srgbClr val="00B800"/>
              </a:buClr>
              <a:buSzTx/>
              <a:buFont typeface="Arial"/>
              <a:buNone/>
              <a:defRPr sz="65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Cathode (+)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6500"/>
            </a:pPr>
            <a:r>
              <a:rPr>
                <a:latin typeface="Arial"/>
                <a:ea typeface="Arial"/>
                <a:cs typeface="Arial"/>
                <a:sym typeface="Arial"/>
              </a:rPr>
              <a:t>2 NH</a:t>
            </a:r>
            <a:r>
              <a:rPr baseline="-14184">
                <a:latin typeface="Arial"/>
                <a:ea typeface="Arial"/>
                <a:cs typeface="Arial"/>
                <a:sym typeface="Arial"/>
              </a:rPr>
              <a:t>4</a:t>
            </a:r>
            <a:r>
              <a:rPr baseline="31138">
                <a:latin typeface="Arial"/>
                <a:ea typeface="Arial"/>
                <a:cs typeface="Arial"/>
                <a:sym typeface="Arial"/>
              </a:rPr>
              <a:t>+</a:t>
            </a:r>
            <a:r>
              <a:rPr>
                <a:latin typeface="Arial"/>
                <a:ea typeface="Arial"/>
                <a:cs typeface="Arial"/>
                <a:sym typeface="Arial"/>
              </a:rPr>
              <a:t>  +  2e-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>
                <a:latin typeface="Arial"/>
                <a:ea typeface="Arial"/>
                <a:cs typeface="Arial"/>
                <a:sym typeface="Arial"/>
              </a:rPr>
              <a:t>2 NH</a:t>
            </a:r>
            <a:r>
              <a:rPr baseline="-14184">
                <a:latin typeface="Arial"/>
                <a:ea typeface="Arial"/>
                <a:cs typeface="Arial"/>
                <a:sym typeface="Arial"/>
              </a:rPr>
              <a:t>3</a:t>
            </a:r>
            <a:r>
              <a:rPr>
                <a:latin typeface="Arial"/>
                <a:ea typeface="Arial"/>
                <a:cs typeface="Arial"/>
                <a:sym typeface="Arial"/>
              </a:rPr>
              <a:t>  +  H</a:t>
            </a:r>
            <a:r>
              <a:rPr baseline="-14184"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65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658" name="battery picture" descr="battery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6195061" cy="7772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27000" dir="2700000">
              <a:srgbClr val="A2A2A2">
                <a:alpha val="74996"/>
              </a:srgbClr>
            </a:outerShdw>
          </a:effectLst>
        </p:spPr>
      </p:pic>
      <p:pic>
        <p:nvPicPr>
          <p:cNvPr id="659" name="21M08AN10-1.mov" descr="21M08AN10-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208020" y="8092440"/>
            <a:ext cx="8211193" cy="54635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6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7200" fill="hold"/>
                                        <p:tgtEl>
                                          <p:spTgt spid="6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38" fill="hold" display="0">
                  <p:stCondLst>
                    <p:cond delay="indefinite"/>
                  </p:stCondLst>
                </p:cTn>
                <p:tgtEl>
                  <p:spTgt spid="659"/>
                </p:tgtEl>
              </p:cMediaNode>
            </p:video>
            <p:seq concurrent="1" prevAc="none" nextAc="seek">
              <p:cTn id="39" evtFilter="cancelBubble" nodeType="interactiveSeq" restart="whenNotActive" fill="hold">
                <p:stCondLst>
                  <p:cond delay="0" evt="onClick">
                    <p:tgtEl>
                      <p:spTgt spid="65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6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59"/>
                  </p:tgtEl>
                </p:cond>
              </p:nextCondLst>
            </p:seq>
          </p:childTnLst>
        </p:cTn>
      </p:par>
    </p:tnLst>
    <p:bldLst>
      <p:bldP build="p" bldLvl="1" animBg="1" rev="0" advAuto="0" spid="656" grpId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Nearly same reactions as in common dry cell, but under basic conditions."/>
          <p:cNvSpPr txBox="1"/>
          <p:nvPr>
            <p:ph type="body" sz="half" idx="1"/>
          </p:nvPr>
        </p:nvSpPr>
        <p:spPr>
          <a:xfrm>
            <a:off x="3196590" y="2164080"/>
            <a:ext cx="9637395" cy="10972801"/>
          </a:xfrm>
          <a:prstGeom prst="rect">
            <a:avLst/>
          </a:prstGeom>
        </p:spPr>
        <p:txBody>
          <a:bodyPr/>
          <a:lstStyle>
            <a:lvl1pPr marL="650874" indent="-571500">
              <a:buClr>
                <a:srgbClr val="000000"/>
              </a:buClr>
              <a:buSzTx/>
              <a:buFont typeface="Arial"/>
              <a:buNone/>
              <a:defRPr sz="5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Nearly same reactions as in common dry cell, but under basic conditions.</a:t>
            </a:r>
          </a:p>
        </p:txBody>
      </p:sp>
      <p:sp>
        <p:nvSpPr>
          <p:cNvPr id="662" name="Alkaline Battery"/>
          <p:cNvSpPr txBox="1"/>
          <p:nvPr>
            <p:ph type="title"/>
          </p:nvPr>
        </p:nvSpPr>
        <p:spPr>
          <a:xfrm>
            <a:off x="312420" y="-70485"/>
            <a:ext cx="14333221" cy="228600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Alkaline Battery</a:t>
            </a:r>
          </a:p>
        </p:txBody>
      </p:sp>
      <p:pic>
        <p:nvPicPr>
          <p:cNvPr id="663" name="21M08AN20-1.mov" descr="21M08AN2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793345" y="205740"/>
            <a:ext cx="8211193" cy="5463540"/>
          </a:xfrm>
          <a:prstGeom prst="rect">
            <a:avLst/>
          </a:prstGeom>
          <a:ln w="12700">
            <a:miter lim="400000"/>
          </a:ln>
        </p:spPr>
      </p:pic>
      <p:sp>
        <p:nvSpPr>
          <p:cNvPr id="664" name="Anode (-):     Zn + 2 OH- ---&gt;  ZnO + H2O +  2e-…"/>
          <p:cNvSpPr txBox="1"/>
          <p:nvPr/>
        </p:nvSpPr>
        <p:spPr>
          <a:xfrm>
            <a:off x="3299460" y="5206027"/>
            <a:ext cx="18760677" cy="3223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650874" marR="79373" indent="-571500">
              <a:spcBef>
                <a:spcPts val="600"/>
              </a:spcBef>
              <a:buClr>
                <a:srgbClr val="FF2734"/>
              </a:buClr>
              <a:buFont typeface="Arial"/>
            </a:pPr>
            <a:r>
              <a:rPr b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Anode (-):     </a:t>
            </a:r>
            <a:r>
              <a:t>Zn + 2 OH</a:t>
            </a:r>
            <a:r>
              <a:rPr baseline="30782"/>
              <a:t>-</a:t>
            </a:r>
            <a:r>
              <a:t> ---&gt;  ZnO + H</a:t>
            </a:r>
            <a:r>
              <a:rPr baseline="-17565"/>
              <a:t>2</a:t>
            </a:r>
            <a:r>
              <a:t>O +  2e-</a:t>
            </a:r>
            <a:endParaRPr b="1"/>
          </a:p>
          <a:p>
            <a:pPr marL="650874" marR="79373" indent="-571500">
              <a:spcBef>
                <a:spcPts val="600"/>
              </a:spcBef>
              <a:buClr>
                <a:srgbClr val="00B800"/>
              </a:buClr>
              <a:buFont typeface="Arial"/>
            </a:pPr>
            <a:r>
              <a:rPr b="1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Cathode (+): </a:t>
            </a:r>
            <a:r>
              <a:t>2 MnO</a:t>
            </a:r>
            <a:r>
              <a:rPr baseline="-17565"/>
              <a:t>2</a:t>
            </a:r>
            <a:r>
              <a:t> + H</a:t>
            </a:r>
            <a:r>
              <a:rPr baseline="-17565"/>
              <a:t>2</a:t>
            </a:r>
            <a:r>
              <a:t>O  +  2e-  ---&gt; Mn</a:t>
            </a:r>
            <a:r>
              <a:rPr baseline="-17565"/>
              <a:t>2</a:t>
            </a:r>
            <a:r>
              <a:t>O</a:t>
            </a:r>
            <a:r>
              <a:rPr baseline="-17565"/>
              <a:t>3</a:t>
            </a:r>
            <a:r>
              <a:t> + 2 OH</a:t>
            </a:r>
            <a:r>
              <a:rPr baseline="30782"/>
              <a:t>-</a:t>
            </a:r>
            <a:endParaRPr b="1" baseline="30962" sz="5400"/>
          </a:p>
          <a:p>
            <a:pPr marL="0" marR="0" defTabSz="822960">
              <a:defRPr b="1" sz="5000">
                <a:uFillTx/>
              </a:defRPr>
            </a:pPr>
            <a:r>
              <a:t>Zn(</a:t>
            </a:r>
            <a:r>
              <a:rPr i="1"/>
              <a:t>s</a:t>
            </a:r>
            <a:r>
              <a:t>) + MnO</a:t>
            </a:r>
            <a:r>
              <a:rPr baseline="-5999"/>
              <a:t>2</a:t>
            </a:r>
            <a:r>
              <a:t>(</a:t>
            </a:r>
            <a:r>
              <a:rPr i="1"/>
              <a:t>s</a:t>
            </a:r>
            <a:r>
              <a:t>) + H2O(</a:t>
            </a:r>
            <a:r>
              <a:rPr i="1"/>
              <a:t>l</a:t>
            </a:r>
            <a:r>
              <a:t>) → ZnO(</a:t>
            </a:r>
            <a:r>
              <a:rPr i="1"/>
              <a:t>s</a:t>
            </a:r>
            <a:r>
              <a:t>) + Mn(OH)</a:t>
            </a:r>
            <a:r>
              <a:rPr baseline="-5999"/>
              <a:t>2</a:t>
            </a:r>
            <a:r>
              <a:t>(</a:t>
            </a:r>
            <a:r>
              <a:rPr i="1"/>
              <a:t>s</a:t>
            </a:r>
            <a:r>
              <a:t>)  </a:t>
            </a:r>
          </a:p>
          <a:p>
            <a:pPr marL="0" marR="0" defTabSz="822960">
              <a:defRPr b="1" sz="5000">
                <a:uFillTx/>
              </a:defRPr>
            </a:pPr>
            <a:r>
              <a:t>                                                                              </a:t>
            </a:r>
            <a:r>
              <a:rPr i="1"/>
              <a:t>E</a:t>
            </a:r>
            <a:r>
              <a:rPr baseline="-5999"/>
              <a:t>cell</a:t>
            </a:r>
            <a:r>
              <a:t> = 1.5 V</a:t>
            </a:r>
          </a:p>
        </p:txBody>
      </p:sp>
      <p:pic>
        <p:nvPicPr>
          <p:cNvPr id="665" name="battery picture" descr="battery picture"/>
          <p:cNvPicPr>
            <a:picLocks noChangeAspect="1"/>
          </p:cNvPicPr>
          <p:nvPr/>
        </p:nvPicPr>
        <p:blipFill>
          <a:blip r:embed="rId5">
            <a:extLst/>
          </a:blip>
          <a:srcRect l="0" t="4013" r="0" b="0"/>
          <a:stretch>
            <a:fillRect/>
          </a:stretch>
        </p:blipFill>
        <p:spPr>
          <a:xfrm>
            <a:off x="3093720" y="8414028"/>
            <a:ext cx="13990320" cy="5595343"/>
          </a:xfrm>
          <a:prstGeom prst="rect">
            <a:avLst/>
          </a:prstGeom>
          <a:ln w="12700"/>
        </p:spPr>
      </p:pic>
      <p:sp>
        <p:nvSpPr>
          <p:cNvPr id="66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6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66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66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63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roup"/>
          <p:cNvSpPr txBox="1"/>
          <p:nvPr/>
        </p:nvSpPr>
        <p:spPr>
          <a:xfrm>
            <a:off x="2840355" y="212175"/>
            <a:ext cx="14683026" cy="1404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marL="79373" marR="79373" algn="ctr">
              <a:lnSpc>
                <a:spcPct val="90000"/>
              </a:lnSpc>
              <a:defRPr b="1"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Silver Button Battery</a:t>
            </a:r>
          </a:p>
        </p:txBody>
      </p:sp>
      <p:sp>
        <p:nvSpPr>
          <p:cNvPr id="669" name="Anode (oxidation):       Zn(s) + 2OH-(aq) → ZnO(s) + H2O(l) + 2e-…"/>
          <p:cNvSpPr txBox="1"/>
          <p:nvPr/>
        </p:nvSpPr>
        <p:spPr>
          <a:xfrm>
            <a:off x="3226512" y="7437755"/>
            <a:ext cx="17780140" cy="3931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0" marR="0">
              <a:spcBef>
                <a:spcPts val="1200"/>
              </a:spcBef>
              <a:defRPr i="1" sz="5000">
                <a:uFillTx/>
                <a:latin typeface="Times Roman"/>
                <a:ea typeface="Times Roman"/>
                <a:cs typeface="Times Roman"/>
                <a:sym typeface="Times Roman"/>
              </a:defRPr>
            </a:pPr>
            <a:r>
              <a:t>Anode (oxidation):       </a:t>
            </a:r>
            <a:r>
              <a:rPr i="0"/>
              <a:t>Zn(</a:t>
            </a:r>
            <a:r>
              <a:t>s</a:t>
            </a:r>
            <a:r>
              <a:rPr i="0"/>
              <a:t>) + 2OH</a:t>
            </a:r>
            <a:r>
              <a:rPr baseline="31200" i="0"/>
              <a:t>-</a:t>
            </a:r>
            <a:r>
              <a:t>(aq) → </a:t>
            </a:r>
            <a:r>
              <a:rPr i="0"/>
              <a:t>ZnO(</a:t>
            </a:r>
            <a:r>
              <a:t>s</a:t>
            </a:r>
            <a:r>
              <a:rPr i="0"/>
              <a:t>) + H</a:t>
            </a:r>
            <a:r>
              <a:rPr baseline="-13599" i="0"/>
              <a:t>2</a:t>
            </a:r>
            <a:r>
              <a:rPr i="0"/>
              <a:t>O(</a:t>
            </a:r>
            <a:r>
              <a:t>l</a:t>
            </a:r>
            <a:r>
              <a:rPr i="0"/>
              <a:t>) + 2e</a:t>
            </a:r>
            <a:r>
              <a:rPr baseline="31200" i="0"/>
              <a:t>-</a:t>
            </a:r>
          </a:p>
          <a:p>
            <a:pPr marL="0" marR="0">
              <a:spcBef>
                <a:spcPts val="1200"/>
              </a:spcBef>
              <a:defRPr i="1" sz="5000">
                <a:uFillTx/>
                <a:latin typeface="Times Roman"/>
                <a:ea typeface="Times Roman"/>
                <a:cs typeface="Times Roman"/>
                <a:sym typeface="Times Roman"/>
              </a:defRPr>
            </a:pPr>
            <a:r>
              <a:t>Cathode (reduction):   </a:t>
            </a:r>
            <a:r>
              <a:rPr i="0"/>
              <a:t>Ag</a:t>
            </a:r>
            <a:r>
              <a:rPr baseline="-13599" i="0"/>
              <a:t>2</a:t>
            </a:r>
            <a:r>
              <a:rPr i="0"/>
              <a:t>O(</a:t>
            </a:r>
            <a:r>
              <a:t>s</a:t>
            </a:r>
            <a:r>
              <a:rPr i="0"/>
              <a:t>) + H</a:t>
            </a:r>
            <a:r>
              <a:rPr baseline="-13599" i="0"/>
              <a:t>2</a:t>
            </a:r>
            <a:r>
              <a:rPr i="0"/>
              <a:t>O(</a:t>
            </a:r>
            <a:r>
              <a:t>l</a:t>
            </a:r>
            <a:r>
              <a:rPr i="0"/>
              <a:t>) + 2e</a:t>
            </a:r>
            <a:r>
              <a:rPr baseline="31200" i="0"/>
              <a:t>-</a:t>
            </a:r>
            <a:r>
              <a:rPr i="0"/>
              <a:t> → 2Ag</a:t>
            </a:r>
            <a:r>
              <a:t>(s)</a:t>
            </a:r>
            <a:r>
              <a:rPr i="0"/>
              <a:t> + 2OH</a:t>
            </a:r>
            <a:r>
              <a:rPr baseline="31200" i="0"/>
              <a:t>-</a:t>
            </a:r>
            <a:r>
              <a:rPr i="0"/>
              <a:t>(</a:t>
            </a:r>
            <a:r>
              <a:t>aq</a:t>
            </a:r>
            <a:r>
              <a:rPr i="0"/>
              <a:t>)</a:t>
            </a:r>
          </a:p>
          <a:p>
            <a:pPr marL="0" marR="0">
              <a:spcBef>
                <a:spcPts val="1200"/>
              </a:spcBef>
              <a:defRPr i="1" sz="5000">
                <a:uFillTx/>
                <a:latin typeface="Times Roman"/>
                <a:ea typeface="Times Roman"/>
                <a:cs typeface="Times Roman"/>
                <a:sym typeface="Times Roman"/>
              </a:defRPr>
            </a:pPr>
            <a:r>
              <a:t>Overall (cell) reaction: </a:t>
            </a:r>
            <a:r>
              <a:rPr i="0"/>
              <a:t>Zn(</a:t>
            </a:r>
            <a:r>
              <a:t>s</a:t>
            </a:r>
            <a:r>
              <a:rPr i="0"/>
              <a:t>) + Ag</a:t>
            </a:r>
            <a:r>
              <a:rPr baseline="-13599" i="0"/>
              <a:t>2</a:t>
            </a:r>
            <a:r>
              <a:rPr i="0"/>
              <a:t>O(</a:t>
            </a:r>
            <a:r>
              <a:t>s</a:t>
            </a:r>
            <a:r>
              <a:rPr i="0"/>
              <a:t>) → ZnO(</a:t>
            </a:r>
            <a:r>
              <a:t>s</a:t>
            </a:r>
            <a:r>
              <a:rPr i="0"/>
              <a:t>) + 2Ag</a:t>
            </a:r>
            <a:r>
              <a:t>(s)</a:t>
            </a:r>
            <a:r>
              <a:rPr i="0"/>
              <a:t>  </a:t>
            </a:r>
          </a:p>
          <a:p>
            <a:pPr marL="0" marR="0">
              <a:spcBef>
                <a:spcPts val="1200"/>
              </a:spcBef>
              <a:defRPr i="1" sz="5000">
                <a:uFillTx/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                                                           E</a:t>
            </a:r>
            <a:r>
              <a:rPr baseline="-13599" i="0"/>
              <a:t>cell</a:t>
            </a:r>
            <a:r>
              <a:rPr i="0"/>
              <a:t> = 1.6 V</a:t>
            </a:r>
          </a:p>
        </p:txBody>
      </p:sp>
      <p:pic>
        <p:nvPicPr>
          <p:cNvPr id="670" name="battery picture" descr="battery picture"/>
          <p:cNvPicPr>
            <a:picLocks noChangeAspect="1"/>
          </p:cNvPicPr>
          <p:nvPr/>
        </p:nvPicPr>
        <p:blipFill>
          <a:blip r:embed="rId2">
            <a:extLst/>
          </a:blip>
          <a:srcRect l="0" t="4653" r="0" b="2053"/>
          <a:stretch>
            <a:fillRect/>
          </a:stretch>
        </p:blipFill>
        <p:spPr>
          <a:xfrm>
            <a:off x="4267200" y="2060614"/>
            <a:ext cx="14630400" cy="4647487"/>
          </a:xfrm>
          <a:prstGeom prst="rect">
            <a:avLst/>
          </a:prstGeom>
          <a:ln w="12700">
            <a:miter lim="400000"/>
          </a:ln>
        </p:spPr>
      </p:pic>
      <p:sp>
        <p:nvSpPr>
          <p:cNvPr id="671" name="Rectangle"/>
          <p:cNvSpPr/>
          <p:nvPr/>
        </p:nvSpPr>
        <p:spPr>
          <a:xfrm>
            <a:off x="3733800" y="6619577"/>
            <a:ext cx="6416160" cy="4768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battery picture" descr="battery pictur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21000" y="247650"/>
            <a:ext cx="6858000" cy="4686301"/>
          </a:xfrm>
          <a:prstGeom prst="rect">
            <a:avLst/>
          </a:prstGeom>
          <a:ln w="12700"/>
        </p:spPr>
      </p:pic>
      <p:sp>
        <p:nvSpPr>
          <p:cNvPr id="674" name="Anode:…"/>
          <p:cNvSpPr txBox="1"/>
          <p:nvPr>
            <p:ph type="body" idx="1"/>
          </p:nvPr>
        </p:nvSpPr>
        <p:spPr>
          <a:xfrm>
            <a:off x="3802380" y="1988820"/>
            <a:ext cx="14333220" cy="937260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FF2734"/>
              </a:buClr>
              <a:buSzTx/>
              <a:buFont typeface="Arial"/>
              <a:buNone/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Anode: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endParaRPr b="0" sz="5400">
              <a:latin typeface="ＭＳ Ｐゴシック"/>
              <a:ea typeface="ＭＳ Ｐゴシック"/>
              <a:cs typeface="ＭＳ Ｐゴシック"/>
              <a:sym typeface="ＭＳ Ｐゴシック"/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pP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t>Zn is reducing agent under basic conditions</a:t>
            </a:r>
          </a:p>
          <a:p>
            <a:pPr marL="650874" indent="-571500">
              <a:buClr>
                <a:srgbClr val="00B800"/>
              </a:buClr>
              <a:buSzTx/>
              <a:buFont typeface="Arial"/>
              <a:buNone/>
              <a:def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Cathode: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endParaRPr b="0">
              <a:latin typeface="ＭＳ Ｐゴシック"/>
              <a:ea typeface="ＭＳ Ｐゴシック"/>
              <a:cs typeface="ＭＳ Ｐゴシック"/>
              <a:sym typeface="ＭＳ Ｐゴシック"/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HgO  +  H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O  +  2e-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Hg  +  2 OH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-</a:t>
            </a:r>
          </a:p>
        </p:txBody>
      </p:sp>
      <p:sp>
        <p:nvSpPr>
          <p:cNvPr id="675" name="Mercury Button Battery"/>
          <p:cNvSpPr txBox="1"/>
          <p:nvPr>
            <p:ph type="title"/>
          </p:nvPr>
        </p:nvSpPr>
        <p:spPr>
          <a:xfrm>
            <a:off x="2598420" y="175260"/>
            <a:ext cx="14333220" cy="166878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Mercury Button Battery</a:t>
            </a:r>
          </a:p>
        </p:txBody>
      </p:sp>
      <p:pic>
        <p:nvPicPr>
          <p:cNvPr id="676" name="21M08AN30-1.mov" descr="21M08AN30-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671425" y="7248525"/>
            <a:ext cx="8211192" cy="5463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7" name="battery picture" descr="battery pictur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008120" y="7489825"/>
            <a:ext cx="8183880" cy="5006976"/>
          </a:xfrm>
          <a:prstGeom prst="rect">
            <a:avLst/>
          </a:prstGeom>
          <a:ln w="12700">
            <a:miter lim="400000"/>
          </a:ln>
        </p:spPr>
      </p:pic>
      <p:sp>
        <p:nvSpPr>
          <p:cNvPr id="67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6" fill="hold"/>
                                        <p:tgtEl>
                                          <p:spTgt spid="6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67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67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76"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Lead-Acid Storage Battery"/>
          <p:cNvSpPr txBox="1"/>
          <p:nvPr>
            <p:ph type="title"/>
          </p:nvPr>
        </p:nvSpPr>
        <p:spPr>
          <a:xfrm>
            <a:off x="5116472" y="0"/>
            <a:ext cx="15922349" cy="1988821"/>
          </a:xfrm>
          <a:prstGeom prst="rect">
            <a:avLst/>
          </a:prstGeom>
        </p:spPr>
        <p:txBody>
          <a:bodyPr/>
          <a:lstStyle>
            <a:lvl1pPr algn="r">
              <a:def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Lead-Acid Storage Battery</a:t>
            </a:r>
          </a:p>
        </p:txBody>
      </p:sp>
      <p:sp>
        <p:nvSpPr>
          <p:cNvPr id="681" name="Anode (0.36 V):     Pb(s) + HSO4-(aq) → PbSO4(s) + H+(aq) + 2e-…"/>
          <p:cNvSpPr txBox="1"/>
          <p:nvPr>
            <p:ph type="body" idx="1"/>
          </p:nvPr>
        </p:nvSpPr>
        <p:spPr>
          <a:xfrm>
            <a:off x="3406140" y="1920240"/>
            <a:ext cx="16299181" cy="11430001"/>
          </a:xfrm>
          <a:prstGeom prst="rect">
            <a:avLst/>
          </a:prstGeom>
        </p:spPr>
        <p:txBody>
          <a:bodyPr/>
          <a:lstStyle/>
          <a:p>
            <a:pPr marL="0" marR="0" indent="0" defTabSz="1645920">
              <a:lnSpc>
                <a:spcPct val="100000"/>
              </a:lnSpc>
              <a:spcBef>
                <a:spcPts val="1000"/>
              </a:spcBef>
              <a:buSzTx/>
              <a:buNone/>
              <a:defRPr b="0" i="1" sz="3600">
                <a:uFillTx/>
                <a:latin typeface="Times Roman"/>
                <a:ea typeface="Times Roman"/>
                <a:cs typeface="Times Roman"/>
                <a:sym typeface="Times Roman"/>
              </a:defRPr>
            </a:pPr>
            <a:r>
              <a:t>Anode (0.36 V):     </a:t>
            </a:r>
            <a:r>
              <a:rPr i="0"/>
              <a:t>Pb(</a:t>
            </a:r>
            <a:r>
              <a:t>s</a:t>
            </a:r>
            <a:r>
              <a:rPr i="0"/>
              <a:t>) + HSO</a:t>
            </a:r>
            <a:r>
              <a:rPr baseline="-16555" i="0"/>
              <a:t>4</a:t>
            </a:r>
            <a:r>
              <a:rPr baseline="30888" i="0"/>
              <a:t>-</a:t>
            </a:r>
            <a:r>
              <a:t>(aq) → </a:t>
            </a:r>
            <a:r>
              <a:rPr i="0"/>
              <a:t>PbSO</a:t>
            </a:r>
            <a:r>
              <a:rPr baseline="-16555" i="0"/>
              <a:t>4</a:t>
            </a:r>
            <a:r>
              <a:rPr i="0"/>
              <a:t>(</a:t>
            </a:r>
            <a:r>
              <a:t>s</a:t>
            </a:r>
            <a:r>
              <a:rPr i="0"/>
              <a:t>) + H</a:t>
            </a:r>
            <a:r>
              <a:rPr baseline="30888"/>
              <a:t>+</a:t>
            </a:r>
            <a:r>
              <a:t>(aq)</a:t>
            </a:r>
            <a:r>
              <a:rPr i="0"/>
              <a:t> + 2e</a:t>
            </a:r>
            <a:r>
              <a:rPr baseline="30888" i="0"/>
              <a:t>-  </a:t>
            </a:r>
          </a:p>
          <a:p>
            <a:pPr marL="0" marR="0" indent="0" defTabSz="1645920">
              <a:lnSpc>
                <a:spcPct val="100000"/>
              </a:lnSpc>
              <a:spcBef>
                <a:spcPts val="1000"/>
              </a:spcBef>
              <a:buSzTx/>
              <a:buNone/>
              <a:defRPr b="0" i="1" sz="3600">
                <a:uFillTx/>
                <a:latin typeface="Times Roman"/>
                <a:ea typeface="Times Roman"/>
                <a:cs typeface="Times Roman"/>
                <a:sym typeface="Times Roman"/>
              </a:defRPr>
            </a:pPr>
            <a:r>
              <a:t>Cathode (1.68 V)</a:t>
            </a:r>
            <a:r>
              <a:rPr i="0"/>
              <a:t>:  </a:t>
            </a:r>
          </a:p>
          <a:p>
            <a:pPr marL="0" marR="0" indent="0" defTabSz="1645920">
              <a:lnSpc>
                <a:spcPct val="100000"/>
              </a:lnSpc>
              <a:spcBef>
                <a:spcPts val="1000"/>
              </a:spcBef>
              <a:buSzTx/>
              <a:buNone/>
              <a:defRPr b="0" sz="3600">
                <a:uFillTx/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PbO</a:t>
            </a:r>
            <a:r>
              <a:rPr baseline="-16555"/>
              <a:t>2</a:t>
            </a:r>
            <a:r>
              <a:t>(</a:t>
            </a:r>
            <a:r>
              <a:rPr i="1"/>
              <a:t>s</a:t>
            </a:r>
            <a:r>
              <a:t>) + 3H</a:t>
            </a:r>
            <a:r>
              <a:rPr baseline="30888"/>
              <a:t>+</a:t>
            </a:r>
            <a:r>
              <a:t>(</a:t>
            </a:r>
            <a:r>
              <a:rPr i="1"/>
              <a:t>aq</a:t>
            </a:r>
            <a:r>
              <a:t>) + HSO</a:t>
            </a:r>
            <a:r>
              <a:rPr baseline="-16555"/>
              <a:t>4</a:t>
            </a:r>
            <a:r>
              <a:rPr baseline="30888"/>
              <a:t>-</a:t>
            </a:r>
            <a:r>
              <a:t>(</a:t>
            </a:r>
            <a:r>
              <a:rPr i="1"/>
              <a:t>aq</a:t>
            </a:r>
            <a:r>
              <a:t>) + 2e</a:t>
            </a:r>
            <a:r>
              <a:rPr baseline="30888"/>
              <a:t>-</a:t>
            </a:r>
            <a:r>
              <a:t> → PbSO</a:t>
            </a:r>
            <a:r>
              <a:rPr baseline="-16555"/>
              <a:t>4</a:t>
            </a:r>
            <a:r>
              <a:t>(</a:t>
            </a:r>
            <a:r>
              <a:rPr i="1"/>
              <a:t>s</a:t>
            </a:r>
            <a:r>
              <a:t>) + 2H</a:t>
            </a:r>
            <a:r>
              <a:rPr baseline="-16555"/>
              <a:t>2</a:t>
            </a:r>
            <a:r>
              <a:t>O(</a:t>
            </a:r>
            <a:r>
              <a:rPr i="1"/>
              <a:t>l</a:t>
            </a:r>
            <a:r>
              <a:t>)</a:t>
            </a:r>
          </a:p>
          <a:p>
            <a:pPr marL="0" marR="0" indent="0" defTabSz="1645920">
              <a:lnSpc>
                <a:spcPct val="100000"/>
              </a:lnSpc>
              <a:spcBef>
                <a:spcPts val="1000"/>
              </a:spcBef>
              <a:buSzTx/>
              <a:buNone/>
              <a:defRPr b="0" i="1" sz="3600">
                <a:uFillTx/>
                <a:latin typeface="Times Roman"/>
                <a:ea typeface="Times Roman"/>
                <a:cs typeface="Times Roman"/>
                <a:sym typeface="Times Roman"/>
              </a:defRPr>
            </a:pPr>
            <a:r>
              <a:t>Overall (cell) reaction (discharge</a:t>
            </a:r>
            <a:r>
              <a:rPr i="0"/>
              <a:t>):</a:t>
            </a:r>
          </a:p>
          <a:p>
            <a:pPr marL="0" marR="0" indent="0" defTabSz="1645920">
              <a:lnSpc>
                <a:spcPct val="100000"/>
              </a:lnSpc>
              <a:spcBef>
                <a:spcPts val="1000"/>
              </a:spcBef>
              <a:buSzTx/>
              <a:buNone/>
              <a:defRPr b="0" sz="3600">
                <a:uFillTx/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PbO</a:t>
            </a:r>
            <a:r>
              <a:rPr baseline="-16555"/>
              <a:t>2</a:t>
            </a:r>
            <a:r>
              <a:t>(</a:t>
            </a:r>
            <a:r>
              <a:rPr i="1"/>
              <a:t>s</a:t>
            </a:r>
            <a:r>
              <a:t>) + Pb(</a:t>
            </a:r>
            <a:r>
              <a:rPr i="1"/>
              <a:t>s</a:t>
            </a:r>
            <a:r>
              <a:t>) + H</a:t>
            </a:r>
            <a:r>
              <a:rPr baseline="-16555"/>
              <a:t>2</a:t>
            </a:r>
            <a:r>
              <a:t>SO</a:t>
            </a:r>
            <a:r>
              <a:rPr baseline="-16555"/>
              <a:t>4</a:t>
            </a:r>
            <a:r>
              <a:t>(</a:t>
            </a:r>
            <a:r>
              <a:rPr i="1"/>
              <a:t>aq</a:t>
            </a:r>
            <a:r>
              <a:t>) → 2PbSO</a:t>
            </a:r>
            <a:r>
              <a:rPr baseline="-16555"/>
              <a:t>4</a:t>
            </a:r>
            <a:r>
              <a:t>(</a:t>
            </a:r>
            <a:r>
              <a:rPr i="1"/>
              <a:t>s</a:t>
            </a:r>
            <a:r>
              <a:t>) + 2H</a:t>
            </a:r>
            <a:r>
              <a:rPr baseline="-16555"/>
              <a:t>2</a:t>
            </a:r>
            <a:r>
              <a:t>O(</a:t>
            </a:r>
            <a:r>
              <a:rPr i="1"/>
              <a:t>l</a:t>
            </a:r>
            <a:r>
              <a:t>)   </a:t>
            </a:r>
            <a:r>
              <a:rPr i="1"/>
              <a:t>E</a:t>
            </a:r>
            <a:r>
              <a:rPr baseline="-16555"/>
              <a:t>cell</a:t>
            </a:r>
            <a:r>
              <a:t> = 2.04 V</a:t>
            </a:r>
          </a:p>
          <a:p>
            <a:pPr marL="0" marR="0" indent="0" defTabSz="1645920">
              <a:lnSpc>
                <a:spcPct val="100000"/>
              </a:lnSpc>
              <a:spcBef>
                <a:spcPts val="1000"/>
              </a:spcBef>
              <a:buSzTx/>
              <a:buNone/>
              <a:defRPr b="0" i="1" sz="3600">
                <a:uFillTx/>
                <a:latin typeface="Times Roman"/>
                <a:ea typeface="Times Roman"/>
                <a:cs typeface="Times Roman"/>
                <a:sym typeface="Times Roman"/>
              </a:defRPr>
            </a:pPr>
            <a:r>
              <a:t>Overall (cell) reaction (recharge):</a:t>
            </a:r>
          </a:p>
          <a:p>
            <a:pPr marL="0" marR="0" indent="0" defTabSz="1645920">
              <a:lnSpc>
                <a:spcPct val="100000"/>
              </a:lnSpc>
              <a:spcBef>
                <a:spcPts val="0"/>
              </a:spcBef>
              <a:buSzTx/>
              <a:buNone/>
              <a:defRPr b="0" sz="3600">
                <a:uFillTx/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2PbSO</a:t>
            </a:r>
            <a:r>
              <a:rPr baseline="-16555"/>
              <a:t>4</a:t>
            </a:r>
            <a:r>
              <a:t>(</a:t>
            </a:r>
            <a:r>
              <a:rPr i="1"/>
              <a:t>s</a:t>
            </a:r>
            <a:r>
              <a:t>) + 2H</a:t>
            </a:r>
            <a:r>
              <a:rPr baseline="-16555"/>
              <a:t>2</a:t>
            </a:r>
            <a:r>
              <a:t>O(</a:t>
            </a:r>
            <a:r>
              <a:rPr i="1"/>
              <a:t>l</a:t>
            </a:r>
            <a:r>
              <a:t>) → PbO</a:t>
            </a:r>
            <a:r>
              <a:rPr baseline="-16555"/>
              <a:t>2</a:t>
            </a:r>
            <a:r>
              <a:t>(</a:t>
            </a:r>
            <a:r>
              <a:rPr i="1"/>
              <a:t>s</a:t>
            </a:r>
            <a:r>
              <a:t>) + Pb(</a:t>
            </a:r>
            <a:r>
              <a:rPr i="1"/>
              <a:t>s</a:t>
            </a:r>
            <a:r>
              <a:t>) + H</a:t>
            </a:r>
            <a:r>
              <a:rPr baseline="-16555"/>
              <a:t>2</a:t>
            </a:r>
            <a:r>
              <a:t>SO</a:t>
            </a:r>
            <a:r>
              <a:rPr baseline="-16555"/>
              <a:t>4</a:t>
            </a:r>
            <a:r>
              <a:t>(</a:t>
            </a:r>
            <a:r>
              <a:rPr i="1"/>
              <a:t>aq</a:t>
            </a:r>
            <a:r>
              <a:t>)</a:t>
            </a:r>
          </a:p>
        </p:txBody>
      </p:sp>
      <p:sp>
        <p:nvSpPr>
          <p:cNvPr id="68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683" name="21M08AN40-1.mov" descr="21M08AN4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823825" y="8092440"/>
            <a:ext cx="8211193" cy="5463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4" name="battery picture" descr="battery pictur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08020" y="7810500"/>
            <a:ext cx="5270501" cy="5753101"/>
          </a:xfrm>
          <a:prstGeom prst="rect">
            <a:avLst/>
          </a:prstGeom>
          <a:ln w="12700">
            <a:miter lim="400000"/>
          </a:ln>
        </p:spPr>
      </p:pic>
      <p:sp>
        <p:nvSpPr>
          <p:cNvPr id="685" name="A secondary battery - can be recharged, reversible redox reactions"/>
          <p:cNvSpPr txBox="1"/>
          <p:nvPr/>
        </p:nvSpPr>
        <p:spPr>
          <a:xfrm>
            <a:off x="8374380" y="8823959"/>
            <a:ext cx="4594861" cy="370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spcBef>
                <a:spcPts val="2800"/>
              </a:spcBef>
              <a:buClr>
                <a:srgbClr val="000000"/>
              </a:buClr>
              <a:buFont typeface="Arial"/>
            </a:pPr>
            <a:r>
              <a:t>A </a:t>
            </a:r>
            <a:r>
              <a:rPr b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secondary battery</a:t>
            </a:r>
            <a:r>
              <a:t> - can be recharged, reversible redox reactions</a:t>
            </a:r>
          </a:p>
        </p:txBody>
      </p:sp>
      <p:pic>
        <p:nvPicPr>
          <p:cNvPr id="686" name="battery picture" descr="battery picture"/>
          <p:cNvPicPr>
            <a:picLocks noChangeAspect="0"/>
          </p:cNvPicPr>
          <p:nvPr/>
        </p:nvPicPr>
        <p:blipFill>
          <a:blip r:embed="rId6">
            <a:extLst/>
          </a:blip>
          <a:srcRect l="7183" t="7603" r="11588" b="6418"/>
          <a:stretch>
            <a:fillRect/>
          </a:stretch>
        </p:blipFill>
        <p:spPr>
          <a:xfrm>
            <a:off x="17061179" y="2125980"/>
            <a:ext cx="3360422" cy="33604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9" fill="hold"/>
                                        <p:tgtEl>
                                          <p:spTgt spid="6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68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68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83"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Nickel-Cadmium Battery"/>
          <p:cNvSpPr txBox="1"/>
          <p:nvPr>
            <p:ph type="title"/>
          </p:nvPr>
        </p:nvSpPr>
        <p:spPr>
          <a:xfrm>
            <a:off x="2842260" y="-228600"/>
            <a:ext cx="14333220" cy="198882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Nickel-Cadmium Battery</a:t>
            </a:r>
          </a:p>
        </p:txBody>
      </p:sp>
      <p:sp>
        <p:nvSpPr>
          <p:cNvPr id="689" name="Anode (-):…"/>
          <p:cNvSpPr txBox="1"/>
          <p:nvPr>
            <p:ph type="body" sz="half" idx="1"/>
          </p:nvPr>
        </p:nvSpPr>
        <p:spPr>
          <a:xfrm>
            <a:off x="532652" y="3003290"/>
            <a:ext cx="10786985" cy="108127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FF2734"/>
              </a:buClr>
              <a:buSzTx/>
              <a:buFont typeface="Arial"/>
              <a:buNone/>
              <a:defRPr b="0" i="1" sz="5400"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Anode (-):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Cd  +  2 OH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Cd(OH)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+  2e-</a:t>
            </a:r>
          </a:p>
          <a:p>
            <a:pPr marL="650874" indent="-571500">
              <a:buClr>
                <a:srgbClr val="00B800"/>
              </a:buClr>
              <a:buSzTx/>
              <a:buFont typeface="Arial"/>
              <a:buNone/>
              <a:defRPr b="0" i="1" sz="5400">
                <a:uFill>
                  <a:solidFill>
                    <a:srgbClr val="00B8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Cathode (+):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NiO(OH)  +  H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O +  e-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Ni(OH)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+  OH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-</a:t>
            </a:r>
            <a:endParaRPr baseline="30962" sz="5400">
              <a:latin typeface="Arial"/>
              <a:ea typeface="Arial"/>
              <a:cs typeface="Arial"/>
              <a:sym typeface="Arial"/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i="1"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Overall cell:</a:t>
            </a:r>
            <a:endParaRPr b="1" i="0" sz="5400">
              <a:latin typeface="Arial"/>
              <a:ea typeface="Arial"/>
              <a:cs typeface="Arial"/>
              <a:sym typeface="Arial"/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2 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NiO(OH)  +  2 H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O +  Cd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 2 Ni(OH)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+ Cd(OH)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            E</a:t>
            </a:r>
            <a:r>
              <a:rPr baseline="-5999" sz="5400">
                <a:latin typeface="Arial"/>
                <a:ea typeface="Arial"/>
                <a:cs typeface="Arial"/>
                <a:sym typeface="Arial"/>
              </a:rPr>
              <a:t>cell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= 1.4 V</a:t>
            </a:r>
          </a:p>
        </p:txBody>
      </p:sp>
      <p:sp>
        <p:nvSpPr>
          <p:cNvPr id="69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691" name="21M08AN50-1.mov" descr="21M08AN5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945745" y="8161019"/>
            <a:ext cx="8211193" cy="5463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2" name="battery picture" descr="battery picture"/>
          <p:cNvPicPr>
            <a:picLocks noChangeAspect="1"/>
          </p:cNvPicPr>
          <p:nvPr/>
        </p:nvPicPr>
        <p:blipFill>
          <a:blip r:embed="rId5">
            <a:extLst/>
          </a:blip>
          <a:srcRect l="0" t="3274" r="0" b="0"/>
          <a:stretch>
            <a:fillRect/>
          </a:stretch>
        </p:blipFill>
        <p:spPr>
          <a:xfrm>
            <a:off x="12485760" y="1466713"/>
            <a:ext cx="11932921" cy="62243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66" fill="hold"/>
                                        <p:tgtEl>
                                          <p:spTgt spid="6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69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69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91"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Lithium Battery"/>
          <p:cNvSpPr txBox="1"/>
          <p:nvPr/>
        </p:nvSpPr>
        <p:spPr>
          <a:xfrm>
            <a:off x="4646771" y="419161"/>
            <a:ext cx="9299099" cy="147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marL="79373" marR="79373" algn="ctr">
              <a:lnSpc>
                <a:spcPct val="90000"/>
              </a:lnSpc>
              <a:defRPr b="1"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Lithium Battery</a:t>
            </a:r>
          </a:p>
        </p:txBody>
      </p:sp>
      <p:sp>
        <p:nvSpPr>
          <p:cNvPr id="695" name="Anode (oxidation):…"/>
          <p:cNvSpPr txBox="1"/>
          <p:nvPr/>
        </p:nvSpPr>
        <p:spPr>
          <a:xfrm>
            <a:off x="11430000" y="6095999"/>
            <a:ext cx="9601201" cy="5029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0" marR="0">
              <a:spcBef>
                <a:spcPts val="1200"/>
              </a:spcBef>
              <a:defRPr sz="4200">
                <a:uFillTx/>
                <a:latin typeface="Times Roman"/>
                <a:ea typeface="Times Roman"/>
                <a:cs typeface="Times Roman"/>
                <a:sym typeface="Times Roman"/>
              </a:defRPr>
            </a:pPr>
            <a:r>
              <a:t>Anode (oxidation):</a:t>
            </a:r>
          </a:p>
          <a:p>
            <a:pPr marL="0" marR="0">
              <a:spcBef>
                <a:spcPts val="1200"/>
              </a:spcBef>
              <a:defRPr sz="4200">
                <a:uFillTx/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3.5Li(s) → 3.5Li</a:t>
            </a:r>
            <a:r>
              <a:rPr baseline="31047"/>
              <a:t>+</a:t>
            </a:r>
            <a:r>
              <a:t> + 3.5e</a:t>
            </a:r>
            <a:r>
              <a:rPr baseline="31047"/>
              <a:t>-</a:t>
            </a:r>
            <a:r>
              <a:t> </a:t>
            </a:r>
          </a:p>
          <a:p>
            <a:pPr marL="0" marR="0">
              <a:spcBef>
                <a:spcPts val="1200"/>
              </a:spcBef>
              <a:defRPr sz="4200">
                <a:uFillTx/>
                <a:latin typeface="Times Roman"/>
                <a:ea typeface="Times Roman"/>
                <a:cs typeface="Times Roman"/>
                <a:sym typeface="Times Roman"/>
              </a:defRPr>
            </a:pPr>
            <a:r>
              <a:t>Cathode (reduction):   </a:t>
            </a:r>
          </a:p>
          <a:p>
            <a:pPr marL="0" marR="0">
              <a:spcBef>
                <a:spcPts val="1200"/>
              </a:spcBef>
              <a:defRPr sz="4200">
                <a:uFillTx/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AgV</a:t>
            </a:r>
            <a:r>
              <a:rPr baseline="-15047"/>
              <a:t>2</a:t>
            </a:r>
            <a:r>
              <a:t>O</a:t>
            </a:r>
            <a:r>
              <a:rPr baseline="-15047"/>
              <a:t>5.5</a:t>
            </a:r>
            <a:r>
              <a:t> + 3.5Li</a:t>
            </a:r>
            <a:r>
              <a:rPr baseline="31047"/>
              <a:t>-</a:t>
            </a:r>
            <a:r>
              <a:t> + 3.5e</a:t>
            </a:r>
            <a:r>
              <a:rPr baseline="31047"/>
              <a:t>-</a:t>
            </a:r>
            <a:r>
              <a:t> → Li</a:t>
            </a:r>
            <a:r>
              <a:rPr baseline="-15047"/>
              <a:t>3.5</a:t>
            </a:r>
            <a:r>
              <a:t>V</a:t>
            </a:r>
            <a:r>
              <a:rPr baseline="-15047"/>
              <a:t>2</a:t>
            </a:r>
            <a:r>
              <a:t>O</a:t>
            </a:r>
            <a:r>
              <a:rPr baseline="-15047"/>
              <a:t>5.5</a:t>
            </a:r>
            <a:endParaRPr baseline="-15047"/>
          </a:p>
          <a:p>
            <a:pPr marL="0" marR="0">
              <a:spcBef>
                <a:spcPts val="1200"/>
              </a:spcBef>
              <a:defRPr sz="4200">
                <a:uFillTx/>
                <a:latin typeface="Times Roman"/>
                <a:ea typeface="Times Roman"/>
                <a:cs typeface="Times Roman"/>
                <a:sym typeface="Times Roman"/>
              </a:defRPr>
            </a:pPr>
            <a:r>
              <a:t>Overall (cell) reaction: </a:t>
            </a:r>
          </a:p>
          <a:p>
            <a:pPr marL="0" marR="0">
              <a:spcBef>
                <a:spcPts val="1200"/>
              </a:spcBef>
              <a:defRPr sz="4200">
                <a:uFillTx/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AgV</a:t>
            </a:r>
            <a:r>
              <a:rPr baseline="-15047"/>
              <a:t>2</a:t>
            </a:r>
            <a:r>
              <a:t>O</a:t>
            </a:r>
            <a:r>
              <a:rPr baseline="-15047"/>
              <a:t>5.5</a:t>
            </a:r>
            <a:r>
              <a:t> + 3.5Li(s) → Li</a:t>
            </a:r>
            <a:r>
              <a:rPr baseline="-15047"/>
              <a:t>3.5</a:t>
            </a:r>
            <a:r>
              <a:t>V</a:t>
            </a:r>
            <a:r>
              <a:rPr baseline="-15047"/>
              <a:t>2</a:t>
            </a:r>
            <a:r>
              <a:t>O</a:t>
            </a:r>
            <a:r>
              <a:rPr baseline="-15047"/>
              <a:t>5.5</a:t>
            </a:r>
          </a:p>
        </p:txBody>
      </p:sp>
      <p:sp>
        <p:nvSpPr>
          <p:cNvPr id="696" name="The primary lithium battery is widely used in watches, implanted medical devices, and remote-control devices."/>
          <p:cNvSpPr txBox="1"/>
          <p:nvPr/>
        </p:nvSpPr>
        <p:spPr>
          <a:xfrm>
            <a:off x="10942320" y="2225039"/>
            <a:ext cx="9906002" cy="231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0" marR="0">
              <a:defRPr>
                <a:uFillTx/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The primary lithium battery is widely used in watches, implanted medical devices, and remote-control devices.</a:t>
            </a:r>
          </a:p>
        </p:txBody>
      </p:sp>
      <p:pic>
        <p:nvPicPr>
          <p:cNvPr id="697" name="battery picture" descr="battery picture"/>
          <p:cNvPicPr>
            <a:picLocks noChangeAspect="1"/>
          </p:cNvPicPr>
          <p:nvPr/>
        </p:nvPicPr>
        <p:blipFill>
          <a:blip r:embed="rId2">
            <a:extLst/>
          </a:blip>
          <a:srcRect l="0" t="1574" r="0" b="0"/>
          <a:stretch>
            <a:fillRect/>
          </a:stretch>
        </p:blipFill>
        <p:spPr>
          <a:xfrm>
            <a:off x="4876800" y="2146816"/>
            <a:ext cx="5784851" cy="103499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Lose    Gain…"/>
          <p:cNvSpPr txBox="1"/>
          <p:nvPr/>
        </p:nvSpPr>
        <p:spPr>
          <a:xfrm>
            <a:off x="5791200" y="3360420"/>
            <a:ext cx="13555088" cy="416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FF7C00"/>
              </a:buClr>
              <a:buFont typeface="Times Roman"/>
            </a:pPr>
            <a:r>
              <a:rPr b="1" sz="8600" u="sng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L</a:t>
            </a:r>
            <a:r>
              <a:rPr sz="8600">
                <a:latin typeface="Times Roman"/>
                <a:ea typeface="Times Roman"/>
                <a:cs typeface="Times Roman"/>
                <a:sym typeface="Times Roman"/>
              </a:rPr>
              <a:t>ose				</a:t>
            </a:r>
            <a:r>
              <a:rPr b="1" sz="8600" u="sng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G</a:t>
            </a:r>
            <a:r>
              <a:rPr sz="8600">
                <a:latin typeface="Times Roman"/>
                <a:ea typeface="Times Roman"/>
                <a:cs typeface="Times Roman"/>
                <a:sym typeface="Times Roman"/>
              </a:rPr>
              <a:t>ain</a:t>
            </a:r>
            <a:endParaRPr sz="8600">
              <a:latin typeface="Times Roman"/>
              <a:ea typeface="Times Roman"/>
              <a:cs typeface="Times Roman"/>
              <a:sym typeface="Times Roman"/>
            </a:endParaRPr>
          </a:p>
          <a:p>
            <a:pPr>
              <a:buClr>
                <a:srgbClr val="FF7C00"/>
              </a:buClr>
              <a:buFont typeface="Times Roman"/>
            </a:pPr>
            <a:r>
              <a:rPr b="1" sz="8600" u="sng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E</a:t>
            </a:r>
            <a:r>
              <a:rPr sz="8600">
                <a:latin typeface="Times Roman"/>
                <a:ea typeface="Times Roman"/>
                <a:cs typeface="Times Roman"/>
                <a:sym typeface="Times Roman"/>
              </a:rPr>
              <a:t>lectrons			</a:t>
            </a:r>
            <a:r>
              <a:rPr b="1" sz="8600" u="sng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E</a:t>
            </a:r>
            <a:r>
              <a:rPr sz="8600">
                <a:latin typeface="Times Roman"/>
                <a:ea typeface="Times Roman"/>
                <a:cs typeface="Times Roman"/>
                <a:sym typeface="Times Roman"/>
              </a:rPr>
              <a:t>lectrons</a:t>
            </a:r>
            <a:endParaRPr sz="8600">
              <a:latin typeface="Times Roman"/>
              <a:ea typeface="Times Roman"/>
              <a:cs typeface="Times Roman"/>
              <a:sym typeface="Times Roman"/>
            </a:endParaRPr>
          </a:p>
          <a:p>
            <a:pPr>
              <a:buClr>
                <a:srgbClr val="FF7C00"/>
              </a:buClr>
              <a:buFont typeface="Times Roman"/>
            </a:pPr>
            <a:r>
              <a:rPr b="1" sz="8600" u="sng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O</a:t>
            </a:r>
            <a:r>
              <a:rPr sz="8600">
                <a:latin typeface="Times Roman"/>
                <a:ea typeface="Times Roman"/>
                <a:cs typeface="Times Roman"/>
                <a:sym typeface="Times Roman"/>
              </a:rPr>
              <a:t>xidized			</a:t>
            </a:r>
            <a:r>
              <a:rPr b="1" sz="8600" u="sng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R</a:t>
            </a:r>
            <a:r>
              <a:rPr sz="8600">
                <a:latin typeface="Times Roman"/>
                <a:ea typeface="Times Roman"/>
                <a:cs typeface="Times Roman"/>
                <a:sym typeface="Times Roman"/>
              </a:rPr>
              <a:t>educed</a:t>
            </a:r>
          </a:p>
        </p:txBody>
      </p:sp>
      <p:sp>
        <p:nvSpPr>
          <p:cNvPr id="114" name="Zn(s)  →  Zn2+  +  2e-   Oxidized…"/>
          <p:cNvSpPr txBox="1"/>
          <p:nvPr/>
        </p:nvSpPr>
        <p:spPr>
          <a:xfrm>
            <a:off x="3505200" y="8321040"/>
            <a:ext cx="16639267" cy="272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000000"/>
              </a:buClr>
              <a:buFont typeface="Times Roman"/>
            </a:pPr>
            <a:r>
              <a:rPr sz="7800">
                <a:latin typeface="Times Roman"/>
                <a:ea typeface="Times Roman"/>
                <a:cs typeface="Times Roman"/>
                <a:sym typeface="Times Roman"/>
              </a:rPr>
              <a:t>	Zn(s)  →  Zn</a:t>
            </a:r>
            <a:r>
              <a:rPr baseline="30974" sz="7800">
                <a:latin typeface="Times Roman"/>
                <a:ea typeface="Times Roman"/>
                <a:cs typeface="Times Roman"/>
                <a:sym typeface="Times Roman"/>
              </a:rPr>
              <a:t>2+</a:t>
            </a:r>
            <a:r>
              <a:rPr sz="7800">
                <a:latin typeface="Times Roman"/>
                <a:ea typeface="Times Roman"/>
                <a:cs typeface="Times Roman"/>
                <a:sym typeface="Times Roman"/>
              </a:rPr>
              <a:t>  +  2e- 	</a:t>
            </a:r>
            <a:r>
              <a:rPr sz="7800">
                <a:latin typeface="Times Roman"/>
                <a:ea typeface="Times Roman"/>
                <a:cs typeface="Times Roman"/>
                <a:sym typeface="Times Roman"/>
              </a:rPr>
              <a:t>	</a:t>
            </a:r>
            <a:r>
              <a:rPr b="1" i="1" sz="7800">
                <a:latin typeface="Times Roman"/>
                <a:ea typeface="Times Roman"/>
                <a:cs typeface="Times Roman"/>
                <a:sym typeface="Times Roman"/>
              </a:rPr>
              <a:t>Oxidized</a:t>
            </a:r>
            <a:endParaRPr b="1" i="1" sz="7800">
              <a:latin typeface="Times Roman"/>
              <a:ea typeface="Times Roman"/>
              <a:cs typeface="Times Roman"/>
              <a:sym typeface="Times Roman"/>
            </a:endParaRPr>
          </a:p>
          <a:p>
            <a:pPr>
              <a:buClr>
                <a:srgbClr val="000000"/>
              </a:buClr>
              <a:buFont typeface="Times Roman"/>
            </a:pPr>
            <a:r>
              <a:rPr sz="7800">
                <a:latin typeface="Times Roman"/>
                <a:ea typeface="Times Roman"/>
                <a:cs typeface="Times Roman"/>
                <a:sym typeface="Times Roman"/>
              </a:rPr>
              <a:t>	Cu</a:t>
            </a:r>
            <a:r>
              <a:rPr baseline="30974" sz="7800">
                <a:latin typeface="Times Roman"/>
                <a:ea typeface="Times Roman"/>
                <a:cs typeface="Times Roman"/>
                <a:sym typeface="Times Roman"/>
              </a:rPr>
              <a:t>2+</a:t>
            </a:r>
            <a:r>
              <a:rPr sz="7800">
                <a:latin typeface="Times Roman"/>
                <a:ea typeface="Times Roman"/>
                <a:cs typeface="Times Roman"/>
                <a:sym typeface="Times Roman"/>
              </a:rPr>
              <a:t>  +  2e-  →  Cu(s) 	</a:t>
            </a:r>
            <a:r>
              <a:rPr sz="7800">
                <a:latin typeface="Times Roman"/>
                <a:ea typeface="Times Roman"/>
                <a:cs typeface="Times Roman"/>
                <a:sym typeface="Times Roman"/>
              </a:rPr>
              <a:t>	</a:t>
            </a:r>
            <a:r>
              <a:rPr b="1" i="1" sz="7800">
                <a:latin typeface="Times Roman"/>
                <a:ea typeface="Times Roman"/>
                <a:cs typeface="Times Roman"/>
                <a:sym typeface="Times Roman"/>
              </a:rPr>
              <a:t>Reduced</a:t>
            </a:r>
          </a:p>
        </p:txBody>
      </p:sp>
      <p:sp>
        <p:nvSpPr>
          <p:cNvPr id="115" name="LEO  says  G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sz="92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LEO</a:t>
            </a:r>
            <a:r>
              <a:rPr sz="9200">
                <a:latin typeface="Times Roman"/>
                <a:ea typeface="Times Roman"/>
                <a:cs typeface="Times Roman"/>
                <a:sym typeface="Times Roman"/>
              </a:rPr>
              <a:t>  says  </a:t>
            </a:r>
            <a:r>
              <a:rPr sz="92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GER</a:t>
            </a:r>
          </a:p>
        </p:txBody>
      </p:sp>
      <p:sp>
        <p:nvSpPr>
          <p:cNvPr id="11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17" name="LEO the lion picture" descr="LEO the lion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65475" y="160020"/>
            <a:ext cx="2625726" cy="3360421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Can also use &quot;OIL RIG&quot;:…"/>
          <p:cNvSpPr txBox="1"/>
          <p:nvPr/>
        </p:nvSpPr>
        <p:spPr>
          <a:xfrm>
            <a:off x="4191000" y="11315700"/>
            <a:ext cx="16047721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defRPr b="1" i="1"/>
            </a:pPr>
            <a:r>
              <a:rPr b="0"/>
              <a:t>Can also use</a:t>
            </a:r>
            <a:r>
              <a:t> "OIL RIG":</a:t>
            </a:r>
          </a:p>
          <a:p>
            <a:pPr algn="ctr">
              <a:defRPr b="1" i="1"/>
            </a:pPr>
            <a:r>
              <a:t>OIL = "Oxidation is Losing"</a:t>
            </a:r>
            <a:r>
              <a:rPr b="0"/>
              <a:t> (electrons)</a:t>
            </a:r>
            <a:endParaRPr b="0"/>
          </a:p>
          <a:p>
            <a:pPr algn="ctr">
              <a:defRPr b="1" i="1"/>
            </a:pPr>
            <a:r>
              <a:t>RIG = "Reduction is Gaining" </a:t>
            </a:r>
            <a:r>
              <a:rPr b="0"/>
              <a:t>(electrons)</a:t>
            </a:r>
          </a:p>
        </p:txBody>
      </p:sp>
      <p:sp>
        <p:nvSpPr>
          <p:cNvPr id="119" name="Which species is being oxidized in the following reaction:…"/>
          <p:cNvSpPr txBox="1"/>
          <p:nvPr/>
        </p:nvSpPr>
        <p:spPr>
          <a:xfrm>
            <a:off x="5974080" y="14836139"/>
            <a:ext cx="18196560" cy="145415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b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Which species is being oxidized in the following reaction:</a:t>
            </a:r>
            <a:endParaRPr b="0"/>
          </a:p>
          <a:p>
            <a:pPr algn="ctr">
              <a:defRPr b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Ni(s) + 2 Ag</a:t>
            </a:r>
            <a:r>
              <a:rPr b="0" baseline="31999"/>
              <a:t>+</a:t>
            </a:r>
            <a:r>
              <a:rPr b="0"/>
              <a:t>(aq)  →  Ni</a:t>
            </a:r>
            <a:r>
              <a:rPr b="0" baseline="31999"/>
              <a:t>2+</a:t>
            </a:r>
            <a:r>
              <a:rPr b="0"/>
              <a:t>(aq)  + 2 Ag(s)</a:t>
            </a:r>
            <a:endParaRPr b="0"/>
          </a:p>
          <a:p>
            <a:pPr algn="ctr">
              <a:defRPr b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endParaRPr b="0"/>
          </a:p>
          <a:p>
            <a:pPr algn="ctr">
              <a:defRPr b="1"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 marL="455441" indent="-247161">
              <a:buSzPct val="100000"/>
              <a:buAutoNum type="alphaUcPeriod" startAt="1"/>
              <a:defRPr b="1"/>
            </a:pPr>
            <a:r>
              <a:t> </a:t>
            </a:r>
            <a:r>
              <a:rPr b="0" sz="5000"/>
              <a:t>Ni(s)</a:t>
            </a:r>
            <a:endParaRPr b="0"/>
          </a:p>
          <a:p>
            <a:pPr marL="455441" indent="-247161">
              <a:buSzPct val="100000"/>
              <a:buAutoNum type="alphaUcPeriod" startAt="1"/>
              <a:defRPr b="1"/>
            </a:pPr>
            <a:r>
              <a:rPr b="0"/>
              <a:t> </a:t>
            </a:r>
            <a:r>
              <a:rPr b="0" sz="5000"/>
              <a:t>Ag</a:t>
            </a:r>
            <a:r>
              <a:rPr b="0" baseline="31999" sz="5000"/>
              <a:t>+</a:t>
            </a:r>
            <a:r>
              <a:rPr b="0" sz="5000"/>
              <a:t>(aq)</a:t>
            </a:r>
            <a:endParaRPr b="0"/>
          </a:p>
          <a:p>
            <a:pPr marL="455441" indent="-247161">
              <a:buSzPct val="100000"/>
              <a:buAutoNum type="alphaUcPeriod" startAt="1"/>
              <a:defRPr b="1"/>
            </a:pPr>
            <a:r>
              <a:rPr b="0"/>
              <a:t> </a:t>
            </a:r>
            <a:r>
              <a:rPr b="0" sz="5000"/>
              <a:t>Ni</a:t>
            </a:r>
            <a:r>
              <a:rPr b="0" baseline="31999" sz="5000"/>
              <a:t>2+</a:t>
            </a:r>
            <a:r>
              <a:rPr b="0" sz="5000"/>
              <a:t>(aq)</a:t>
            </a:r>
            <a:endParaRPr b="0"/>
          </a:p>
          <a:p>
            <a:pPr marL="455441" indent="-247161">
              <a:buSzPct val="100000"/>
              <a:buAutoNum type="alphaUcPeriod" startAt="1"/>
              <a:defRPr b="1"/>
            </a:pPr>
            <a:r>
              <a:rPr b="0"/>
              <a:t> </a:t>
            </a:r>
            <a:r>
              <a:rPr b="0" sz="5000"/>
              <a:t>Ag(s)</a:t>
            </a:r>
            <a:endParaRPr b="0"/>
          </a:p>
          <a:p>
            <a:pPr marL="455441" indent="-247161">
              <a:buSzPct val="100000"/>
              <a:buAutoNum type="alphaUcPeriod" startAt="1"/>
              <a:defRPr b="1"/>
            </a:pPr>
            <a:r>
              <a:rPr b="0"/>
              <a:t> </a:t>
            </a:r>
            <a:r>
              <a:rPr b="0" sz="5000"/>
              <a:t>not a redox reaction</a:t>
            </a: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  <a:endParaRPr b="0"/>
          </a:p>
          <a:p>
            <a:pPr>
              <a:defRPr b="1"/>
            </a:pPr>
          </a:p>
        </p:txBody>
      </p:sp>
      <p:sp>
        <p:nvSpPr>
          <p:cNvPr id="120" name="Enter your response on…"/>
          <p:cNvSpPr txBox="1"/>
          <p:nvPr/>
        </p:nvSpPr>
        <p:spPr>
          <a:xfrm>
            <a:off x="22433279" y="18608039"/>
            <a:ext cx="6958480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b="1"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b="1"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121" name="Answer = A,…"/>
          <p:cNvSpPr txBox="1"/>
          <p:nvPr/>
        </p:nvSpPr>
        <p:spPr>
          <a:xfrm>
            <a:off x="22282189" y="23408639"/>
            <a:ext cx="7267358" cy="4111669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b="1"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</a:t>
            </a:r>
            <a:r>
              <a:t>,</a:t>
            </a:r>
          </a:p>
          <a:p>
            <a:pPr algn="ctr">
              <a:defRPr b="1" sz="5400"/>
            </a:pPr>
            <a:r>
              <a:t>Ni(s)</a:t>
            </a:r>
            <a:endParaRPr baseline="30962"/>
          </a:p>
          <a:p>
            <a:pPr algn="ctr">
              <a:defRPr i="1" sz="5400"/>
            </a:pPr>
            <a:endParaRPr baseline="30962"/>
          </a:p>
          <a:p>
            <a:pPr algn="ctr">
              <a:defRPr i="1" sz="5400"/>
            </a:pPr>
            <a:r>
              <a:rPr baseline="-1037"/>
              <a:t>Ni(s) → Ni</a:t>
            </a:r>
            <a:r>
              <a:rPr baseline="30962"/>
              <a:t>2+</a:t>
            </a:r>
            <a:r>
              <a:rPr baseline="-1037"/>
              <a:t>(aq) + 2 e</a:t>
            </a:r>
            <a:r>
              <a:rPr baseline="30962"/>
              <a:t>-</a:t>
            </a:r>
            <a:r>
              <a:rPr baseline="-1037"/>
              <a:t>,</a:t>
            </a:r>
            <a:endParaRPr baseline="-1037"/>
          </a:p>
          <a:p>
            <a:pPr algn="ctr">
              <a:defRPr i="1" sz="5400"/>
            </a:pPr>
            <a:r>
              <a:rPr baseline="-1037"/>
              <a:t>Ni(s) losing electrons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17188 -0.818333" origin="layout" pathEditMode="relative">
                                      <p:cBhvr>
                                        <p:cTn id="1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path" nodeType="with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764071 -0.500000" origin="layout" pathEditMode="relative">
                                      <p:cBhvr>
                                        <p:cTn id="1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path" nodeType="after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44066 -1.013333" origin="layout" pathEditMode="relative">
                                      <p:cBhvr>
                                        <p:cTn id="2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0" grpId="4"/>
      <p:bldP build="whole" bldLvl="1" animBg="1" rev="0" advAuto="0" spid="118" grpId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battery picture" descr="battery picture"/>
          <p:cNvPicPr>
            <a:picLocks noChangeAspect="1"/>
          </p:cNvPicPr>
          <p:nvPr/>
        </p:nvPicPr>
        <p:blipFill>
          <a:blip r:embed="rId2">
            <a:extLst/>
          </a:blip>
          <a:srcRect l="0" t="2040" r="0" b="0"/>
          <a:stretch>
            <a:fillRect/>
          </a:stretch>
        </p:blipFill>
        <p:spPr>
          <a:xfrm>
            <a:off x="4114800" y="2018466"/>
            <a:ext cx="6616700" cy="9106734"/>
          </a:xfrm>
          <a:prstGeom prst="rect">
            <a:avLst/>
          </a:prstGeom>
          <a:ln w="12700">
            <a:miter lim="400000"/>
          </a:ln>
        </p:spPr>
      </p:pic>
      <p:sp>
        <p:nvSpPr>
          <p:cNvPr id="700" name="Lithium-Ion Battery"/>
          <p:cNvSpPr txBox="1"/>
          <p:nvPr/>
        </p:nvSpPr>
        <p:spPr>
          <a:xfrm>
            <a:off x="2559843" y="358201"/>
            <a:ext cx="14492050" cy="147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marL="79373" marR="79373" algn="ctr">
              <a:lnSpc>
                <a:spcPct val="90000"/>
              </a:lnSpc>
              <a:defRPr b="1"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Lithium-Ion Battery</a:t>
            </a:r>
          </a:p>
        </p:txBody>
      </p:sp>
      <p:sp>
        <p:nvSpPr>
          <p:cNvPr id="701" name="Anode (oxidation):…"/>
          <p:cNvSpPr txBox="1"/>
          <p:nvPr/>
        </p:nvSpPr>
        <p:spPr>
          <a:xfrm>
            <a:off x="11125200" y="3810000"/>
            <a:ext cx="10210800" cy="5913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0" marR="0">
              <a:spcBef>
                <a:spcPts val="1200"/>
              </a:spcBef>
              <a:defRPr sz="4200">
                <a:uFillTx/>
                <a:latin typeface="Times Roman"/>
                <a:ea typeface="Times Roman"/>
                <a:cs typeface="Times Roman"/>
                <a:sym typeface="Times Roman"/>
              </a:defRPr>
            </a:pPr>
            <a:r>
              <a:t>Anode (oxidation):</a:t>
            </a:r>
          </a:p>
          <a:p>
            <a:pPr marL="0" marR="0">
              <a:spcBef>
                <a:spcPts val="1200"/>
              </a:spcBef>
              <a:defRPr sz="4200">
                <a:uFillTx/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Li</a:t>
            </a:r>
            <a:r>
              <a:rPr baseline="-15047"/>
              <a:t>x</a:t>
            </a:r>
            <a:r>
              <a:t>C</a:t>
            </a:r>
            <a:r>
              <a:rPr baseline="-15047"/>
              <a:t>6</a:t>
            </a:r>
            <a:r>
              <a:t>(s) → xLi</a:t>
            </a:r>
            <a:r>
              <a:rPr baseline="31047"/>
              <a:t>+</a:t>
            </a:r>
            <a:r>
              <a:t> + xe</a:t>
            </a:r>
            <a:r>
              <a:rPr baseline="31047"/>
              <a:t>-</a:t>
            </a:r>
            <a:r>
              <a:t> + C</a:t>
            </a:r>
            <a:r>
              <a:rPr baseline="-15047"/>
              <a:t>6</a:t>
            </a:r>
            <a:r>
              <a:t>(s) </a:t>
            </a:r>
          </a:p>
          <a:p>
            <a:pPr marL="0" marR="0">
              <a:spcBef>
                <a:spcPts val="1200"/>
              </a:spcBef>
              <a:defRPr sz="4200">
                <a:uFillTx/>
                <a:latin typeface="Times Roman"/>
                <a:ea typeface="Times Roman"/>
                <a:cs typeface="Times Roman"/>
                <a:sym typeface="Times Roman"/>
              </a:defRPr>
            </a:pPr>
            <a:r>
              <a:t>Cathode (reduction):   </a:t>
            </a:r>
          </a:p>
          <a:p>
            <a:pPr marL="0" marR="0">
              <a:spcBef>
                <a:spcPts val="1200"/>
              </a:spcBef>
              <a:defRPr sz="4200">
                <a:uFillTx/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Li</a:t>
            </a:r>
            <a:r>
              <a:rPr baseline="-15047"/>
              <a:t>1-x</a:t>
            </a:r>
            <a:r>
              <a:t>Mn</a:t>
            </a:r>
            <a:r>
              <a:rPr baseline="-15047"/>
              <a:t>2</a:t>
            </a:r>
            <a:r>
              <a:t>O</a:t>
            </a:r>
            <a:r>
              <a:rPr baseline="-15047"/>
              <a:t>4</a:t>
            </a:r>
            <a:r>
              <a:t>(s) + xLi</a:t>
            </a:r>
            <a:r>
              <a:rPr baseline="31047"/>
              <a:t>+</a:t>
            </a:r>
            <a:r>
              <a:t> + xe</a:t>
            </a:r>
            <a:r>
              <a:rPr baseline="31047"/>
              <a:t>-</a:t>
            </a:r>
            <a:r>
              <a:t> → LiMn</a:t>
            </a:r>
            <a:r>
              <a:rPr baseline="-15047"/>
              <a:t>2</a:t>
            </a:r>
            <a:r>
              <a:t>O</a:t>
            </a:r>
            <a:r>
              <a:rPr baseline="-15047"/>
              <a:t>4</a:t>
            </a:r>
            <a:r>
              <a:t>(s)</a:t>
            </a:r>
          </a:p>
          <a:p>
            <a:pPr marL="0" marR="0">
              <a:spcBef>
                <a:spcPts val="1200"/>
              </a:spcBef>
              <a:defRPr sz="4200">
                <a:uFillTx/>
                <a:latin typeface="Times Roman"/>
                <a:ea typeface="Times Roman"/>
                <a:cs typeface="Times Roman"/>
                <a:sym typeface="Times Roman"/>
              </a:defRPr>
            </a:pPr>
            <a:r>
              <a:t>Overall (cell) reaction: </a:t>
            </a:r>
          </a:p>
          <a:p>
            <a:pPr marL="0" marR="0">
              <a:spcBef>
                <a:spcPts val="1200"/>
              </a:spcBef>
              <a:defRPr sz="4200">
                <a:uFillTx/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Li</a:t>
            </a:r>
            <a:r>
              <a:rPr baseline="-15047"/>
              <a:t>x</a:t>
            </a:r>
            <a:r>
              <a:t>C</a:t>
            </a:r>
            <a:r>
              <a:rPr baseline="-15047"/>
              <a:t>6</a:t>
            </a:r>
            <a:r>
              <a:t>(s) + Li</a:t>
            </a:r>
            <a:r>
              <a:rPr baseline="-15047"/>
              <a:t>1-x</a:t>
            </a:r>
            <a:r>
              <a:t>Mn</a:t>
            </a:r>
            <a:r>
              <a:rPr baseline="-15047"/>
              <a:t>2</a:t>
            </a:r>
            <a:r>
              <a:t>O</a:t>
            </a:r>
            <a:r>
              <a:rPr baseline="-15047"/>
              <a:t>4</a:t>
            </a:r>
            <a:r>
              <a:t>(s) → LiMn</a:t>
            </a:r>
            <a:r>
              <a:rPr baseline="-15047"/>
              <a:t>2</a:t>
            </a:r>
            <a:r>
              <a:t>O</a:t>
            </a:r>
            <a:r>
              <a:rPr baseline="-15047"/>
              <a:t>4</a:t>
            </a:r>
            <a:r>
              <a:t>(s)</a:t>
            </a:r>
          </a:p>
          <a:p>
            <a:pPr marL="0" marR="0">
              <a:spcBef>
                <a:spcPts val="1200"/>
              </a:spcBef>
              <a:defRPr sz="4200">
                <a:uFillTx/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                                     E</a:t>
            </a:r>
            <a:r>
              <a:rPr baseline="-15047"/>
              <a:t>cell</a:t>
            </a:r>
            <a:r>
              <a:t> = 3.7 V</a:t>
            </a:r>
          </a:p>
        </p:txBody>
      </p:sp>
      <p:sp>
        <p:nvSpPr>
          <p:cNvPr id="702" name="The secondary (rechargeable) lithium-ion battery is used to power laptop computers, cell phones, and camcorders."/>
          <p:cNvSpPr txBox="1"/>
          <p:nvPr/>
        </p:nvSpPr>
        <p:spPr>
          <a:xfrm>
            <a:off x="3810000" y="11551920"/>
            <a:ext cx="16764000" cy="1503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0" marR="0">
              <a:defRPr sz="4200">
                <a:uFillTx/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The secondary (rechargeable) lithium-ion battery is used to power laptop computers, cell phones, and camcorders.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hydrogen fuel cell picture" descr="hydrogen fuel cell pictur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28319" y="1474469"/>
            <a:ext cx="7772402" cy="7943852"/>
          </a:xfrm>
          <a:prstGeom prst="rect">
            <a:avLst/>
          </a:prstGeom>
          <a:ln w="12700">
            <a:miter lim="400000"/>
          </a:ln>
        </p:spPr>
      </p:pic>
      <p:sp>
        <p:nvSpPr>
          <p:cNvPr id="705" name="Anode (oxidation):                              2H2(g) → 4H+(aq) + 4e-…"/>
          <p:cNvSpPr txBox="1"/>
          <p:nvPr/>
        </p:nvSpPr>
        <p:spPr>
          <a:xfrm>
            <a:off x="5547359" y="10732769"/>
            <a:ext cx="16154401" cy="3223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0" marR="0">
              <a:spcBef>
                <a:spcPts val="1200"/>
              </a:spcBef>
              <a:defRPr i="1" sz="4000">
                <a:uFillTx/>
                <a:latin typeface="Times Roman"/>
                <a:ea typeface="Times Roman"/>
                <a:cs typeface="Times Roman"/>
                <a:sym typeface="Times Roman"/>
              </a:defRPr>
            </a:pPr>
            <a:r>
              <a:t>Anode (oxidation):                              </a:t>
            </a:r>
            <a:r>
              <a:rPr i="0"/>
              <a:t>2H</a:t>
            </a:r>
            <a:r>
              <a:rPr baseline="-15500" i="0"/>
              <a:t>2</a:t>
            </a:r>
            <a:r>
              <a:rPr i="0"/>
              <a:t>(</a:t>
            </a:r>
            <a:r>
              <a:t>g</a:t>
            </a:r>
            <a:r>
              <a:rPr i="0"/>
              <a:t>) → 4H</a:t>
            </a:r>
            <a:r>
              <a:rPr baseline="31000" i="0"/>
              <a:t>+</a:t>
            </a:r>
            <a:r>
              <a:rPr i="0"/>
              <a:t>(</a:t>
            </a:r>
            <a:r>
              <a:t>aq</a:t>
            </a:r>
            <a:r>
              <a:rPr i="0"/>
              <a:t>) + 4e</a:t>
            </a:r>
            <a:r>
              <a:rPr baseline="31000" i="0"/>
              <a:t>-</a:t>
            </a:r>
            <a:r>
              <a:rPr i="0"/>
              <a:t> </a:t>
            </a:r>
          </a:p>
          <a:p>
            <a:pPr marL="0" marR="0">
              <a:spcBef>
                <a:spcPts val="1200"/>
              </a:spcBef>
              <a:defRPr i="1" sz="4000">
                <a:uFillTx/>
                <a:latin typeface="Times Roman"/>
                <a:ea typeface="Times Roman"/>
                <a:cs typeface="Times Roman"/>
                <a:sym typeface="Times Roman"/>
              </a:defRPr>
            </a:pPr>
            <a:r>
              <a:t>Cathode (reduction</a:t>
            </a:r>
            <a:r>
              <a:rPr i="0"/>
              <a:t>):            O</a:t>
            </a:r>
            <a:r>
              <a:rPr baseline="-15500" i="0"/>
              <a:t>2</a:t>
            </a:r>
            <a:r>
              <a:rPr i="0"/>
              <a:t>(</a:t>
            </a:r>
            <a:r>
              <a:t>g</a:t>
            </a:r>
            <a:r>
              <a:rPr i="0"/>
              <a:t>) + 4H</a:t>
            </a:r>
            <a:r>
              <a:rPr baseline="31000" i="0"/>
              <a:t>+</a:t>
            </a:r>
            <a:r>
              <a:rPr i="0"/>
              <a:t>(</a:t>
            </a:r>
            <a:r>
              <a:t>aq</a:t>
            </a:r>
            <a:r>
              <a:rPr i="0"/>
              <a:t>) + 4e</a:t>
            </a:r>
            <a:r>
              <a:rPr baseline="31000" i="0"/>
              <a:t>-</a:t>
            </a:r>
            <a:r>
              <a:rPr i="0"/>
              <a:t> → 2H</a:t>
            </a:r>
            <a:r>
              <a:rPr baseline="-15500" i="0"/>
              <a:t>2</a:t>
            </a:r>
            <a:r>
              <a:rPr i="0"/>
              <a:t>O(</a:t>
            </a:r>
            <a:r>
              <a:t>g</a:t>
            </a:r>
            <a:r>
              <a:rPr i="0"/>
              <a:t>)</a:t>
            </a:r>
          </a:p>
          <a:p>
            <a:pPr marL="0" marR="0">
              <a:spcBef>
                <a:spcPts val="1200"/>
              </a:spcBef>
              <a:defRPr i="1" sz="4000">
                <a:uFillTx/>
                <a:latin typeface="Times Roman"/>
                <a:ea typeface="Times Roman"/>
                <a:cs typeface="Times Roman"/>
                <a:sym typeface="Times Roman"/>
              </a:defRPr>
            </a:pPr>
            <a:r>
              <a:t>Overall (cell) reaction</a:t>
            </a:r>
            <a:r>
              <a:rPr i="0"/>
              <a:t>:            2H</a:t>
            </a:r>
            <a:r>
              <a:rPr baseline="-15500" i="0"/>
              <a:t>2</a:t>
            </a:r>
            <a:r>
              <a:rPr i="0"/>
              <a:t>(</a:t>
            </a:r>
            <a:r>
              <a:t>g</a:t>
            </a:r>
            <a:r>
              <a:rPr i="0"/>
              <a:t>) + O</a:t>
            </a:r>
            <a:r>
              <a:rPr baseline="-15500" i="0"/>
              <a:t>2</a:t>
            </a:r>
            <a:r>
              <a:rPr i="0"/>
              <a:t>(</a:t>
            </a:r>
            <a:r>
              <a:t>g</a:t>
            </a:r>
            <a:r>
              <a:rPr i="0"/>
              <a:t>) → 2H</a:t>
            </a:r>
            <a:r>
              <a:rPr baseline="-15500" i="0"/>
              <a:t>2</a:t>
            </a:r>
            <a:r>
              <a:rPr i="0"/>
              <a:t>O(</a:t>
            </a:r>
            <a:r>
              <a:t>g</a:t>
            </a:r>
            <a:r>
              <a:rPr i="0"/>
              <a:t>)   </a:t>
            </a:r>
            <a:r>
              <a:t>E</a:t>
            </a:r>
            <a:r>
              <a:rPr baseline="-15500" i="0"/>
              <a:t>cell</a:t>
            </a:r>
            <a:r>
              <a:rPr i="0"/>
              <a:t> = 1.2 V                                                                    </a:t>
            </a:r>
          </a:p>
          <a:p>
            <a:pPr marL="0" marR="0">
              <a:spcBef>
                <a:spcPts val="1200"/>
              </a:spcBef>
              <a:defRPr sz="4000">
                <a:uFillTx/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   </a:t>
            </a:r>
          </a:p>
        </p:txBody>
      </p:sp>
      <p:sp>
        <p:nvSpPr>
          <p:cNvPr id="706" name="In a fuel cell reactants enter the cell and products leave, generating electricity through controlled combustion."/>
          <p:cNvSpPr txBox="1"/>
          <p:nvPr/>
        </p:nvSpPr>
        <p:spPr>
          <a:xfrm>
            <a:off x="3502024" y="2566155"/>
            <a:ext cx="9616918" cy="3129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0" marR="0">
              <a:defRPr sz="4800">
                <a:uFillTx/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 a </a:t>
            </a:r>
            <a:r>
              <a:rPr b="1"/>
              <a:t>fuel cell</a:t>
            </a:r>
            <a:r>
              <a:t> reactants enter the cell and products leave, generating electricity through controlled combustion.</a:t>
            </a:r>
          </a:p>
        </p:txBody>
      </p:sp>
      <p:sp>
        <p:nvSpPr>
          <p:cNvPr id="707" name="Reaction rates are lower in fuel cells than in other batteries, so an electrocatalyst is used to decrease the activation energy."/>
          <p:cNvSpPr txBox="1"/>
          <p:nvPr/>
        </p:nvSpPr>
        <p:spPr>
          <a:xfrm>
            <a:off x="3505200" y="5440679"/>
            <a:ext cx="8970012" cy="3129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0" marR="0">
              <a:defRPr sz="4800">
                <a:uFillTx/>
                <a:latin typeface="Times Roman"/>
                <a:ea typeface="Times Roman"/>
                <a:cs typeface="Times Roman"/>
                <a:sym typeface="Times Roman"/>
              </a:defRPr>
            </a:pPr>
            <a:r>
              <a:t>Reaction rates are lower in fuel cells than in other batteries, so an </a:t>
            </a:r>
            <a:r>
              <a:rPr b="1" i="1"/>
              <a:t>electrocatalyst</a:t>
            </a:r>
            <a:r>
              <a:t> is used to decrease the activation energy.</a:t>
            </a:r>
          </a:p>
        </p:txBody>
      </p:sp>
      <p:sp>
        <p:nvSpPr>
          <p:cNvPr id="708" name="Hydrogen Fuel Cell"/>
          <p:cNvSpPr txBox="1"/>
          <p:nvPr/>
        </p:nvSpPr>
        <p:spPr>
          <a:xfrm>
            <a:off x="1401603" y="266761"/>
            <a:ext cx="14492050" cy="147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marL="79373" marR="79373" algn="ctr">
              <a:lnSpc>
                <a:spcPct val="90000"/>
              </a:lnSpc>
              <a:defRPr b="1"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Hydrogen Fuel Cell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Electrolysis"/>
          <p:cNvSpPr txBox="1"/>
          <p:nvPr>
            <p:ph type="title"/>
          </p:nvPr>
        </p:nvSpPr>
        <p:spPr>
          <a:xfrm>
            <a:off x="5036820" y="617220"/>
            <a:ext cx="14333220" cy="182880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7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78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</a:rPr>
              <a:t>Electrolysis</a:t>
            </a:r>
          </a:p>
        </p:txBody>
      </p:sp>
      <p:sp>
        <p:nvSpPr>
          <p:cNvPr id="711" name="Using external electrical energy to produce chemical change in a nonspontaneous reaction…"/>
          <p:cNvSpPr txBox="1"/>
          <p:nvPr>
            <p:ph type="body" sz="half" idx="1"/>
          </p:nvPr>
        </p:nvSpPr>
        <p:spPr>
          <a:xfrm>
            <a:off x="4325378" y="2446020"/>
            <a:ext cx="17099796" cy="4960620"/>
          </a:xfrm>
          <a:prstGeom prst="rect">
            <a:avLst/>
          </a:prstGeom>
        </p:spPr>
        <p:txBody>
          <a:bodyPr/>
          <a:lstStyle/>
          <a:p>
            <a:pPr marL="650874" indent="-571500" algn="ctr">
              <a:buClr>
                <a:srgbClr val="000000"/>
              </a:buClr>
              <a:buSzTx/>
              <a:buFont typeface="Helvetica"/>
              <a:buNone/>
              <a:defRPr sz="4800"/>
            </a:pPr>
            <a:r>
              <a:t>Using external electrical energy to produce chemical change in a nonspontaneous reaction</a:t>
            </a:r>
          </a:p>
          <a:p>
            <a:pPr marL="650874" indent="-571500" algn="ctr">
              <a:buClr>
                <a:srgbClr val="000000"/>
              </a:buClr>
              <a:buSzTx/>
              <a:buFont typeface="Helvetica"/>
              <a:buNone/>
              <a:defRPr sz="4800"/>
            </a:pPr>
            <a:r>
              <a:t>Sn</a:t>
            </a:r>
            <a:r>
              <a:rPr baseline="31000"/>
              <a:t>2+</a:t>
            </a:r>
            <a:r>
              <a:t>(aq) + 2 Cl</a:t>
            </a:r>
            <a:r>
              <a:rPr baseline="31000"/>
              <a:t>-</a:t>
            </a:r>
            <a:r>
              <a:t>(aq) 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t>   Sn(s)  +  Cl</a:t>
            </a:r>
            <a:r>
              <a:rPr baseline="-15500"/>
              <a:t>2</a:t>
            </a:r>
            <a:r>
              <a:t>(g)</a:t>
            </a:r>
          </a:p>
        </p:txBody>
      </p:sp>
      <p:sp>
        <p:nvSpPr>
          <p:cNvPr id="71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713" name="electrolysis picture" descr="electrolysi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86300" y="5326379"/>
            <a:ext cx="15019021" cy="667512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sp>
        <p:nvSpPr>
          <p:cNvPr id="714" name="Sn"/>
          <p:cNvSpPr txBox="1"/>
          <p:nvPr/>
        </p:nvSpPr>
        <p:spPr>
          <a:xfrm>
            <a:off x="12352019" y="10515600"/>
            <a:ext cx="1046513" cy="86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0000"/>
              </a:buClr>
              <a:buFont typeface="Arial"/>
              <a:defRPr b="1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defRPr>
            </a:lvl1pPr>
          </a:lstStyle>
          <a:p>
            <a:pPr/>
            <a:r>
              <a:t>Sn</a:t>
            </a:r>
          </a:p>
        </p:txBody>
      </p:sp>
      <p:sp>
        <p:nvSpPr>
          <p:cNvPr id="715" name="Cl2"/>
          <p:cNvSpPr txBox="1"/>
          <p:nvPr/>
        </p:nvSpPr>
        <p:spPr>
          <a:xfrm>
            <a:off x="10531475" y="10515600"/>
            <a:ext cx="1101750" cy="982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000000"/>
              </a:buClr>
              <a:buFont typeface="Arial"/>
            </a:pPr>
            <a:r>
              <a:rPr b="1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Cl</a:t>
            </a:r>
            <a:r>
              <a:rPr b="1" baseline="-15913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2</a:t>
            </a:r>
          </a:p>
        </p:txBody>
      </p:sp>
      <p:sp>
        <p:nvSpPr>
          <p:cNvPr id="716" name="SnCl2(aq)"/>
          <p:cNvSpPr txBox="1"/>
          <p:nvPr/>
        </p:nvSpPr>
        <p:spPr>
          <a:xfrm>
            <a:off x="10660380" y="6400800"/>
            <a:ext cx="2950709" cy="982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000000"/>
              </a:buClr>
              <a:buFont typeface="Arial"/>
            </a:pPr>
            <a:r>
              <a:rPr b="1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SnCl</a:t>
            </a:r>
            <a:r>
              <a:rPr b="1" baseline="-15913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2</a:t>
            </a:r>
            <a:r>
              <a:rPr b="1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(aq)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A tin-copper reaction as a voltaic and electrolytic cell"/>
          <p:cNvSpPr txBox="1"/>
          <p:nvPr/>
        </p:nvSpPr>
        <p:spPr>
          <a:xfrm>
            <a:off x="3265685" y="243839"/>
            <a:ext cx="18142031" cy="1160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0" marR="0">
              <a:spcBef>
                <a:spcPts val="2400"/>
              </a:spcBef>
              <a:defRPr i="1" sz="6400">
                <a:solidFill>
                  <a:srgbClr val="0433FF"/>
                </a:solidFill>
                <a:uFillTx/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A tin-copper reaction as a voltaic and electrolytic cell</a:t>
            </a:r>
          </a:p>
        </p:txBody>
      </p:sp>
      <p:pic>
        <p:nvPicPr>
          <p:cNvPr id="719" name="Sn-Cu electrochemical cell picture" descr="Sn-Cu electrochemical cell picture"/>
          <p:cNvPicPr>
            <a:picLocks noChangeAspect="1"/>
          </p:cNvPicPr>
          <p:nvPr/>
        </p:nvPicPr>
        <p:blipFill>
          <a:blip r:embed="rId2">
            <a:extLst/>
          </a:blip>
          <a:srcRect l="0" t="3811" r="56124" b="41018"/>
          <a:stretch>
            <a:fillRect/>
          </a:stretch>
        </p:blipFill>
        <p:spPr>
          <a:xfrm>
            <a:off x="4876799" y="3047999"/>
            <a:ext cx="5941018" cy="5943709"/>
          </a:xfrm>
          <a:prstGeom prst="rect">
            <a:avLst/>
          </a:prstGeom>
          <a:ln w="12700">
            <a:miter lim="400000"/>
          </a:ln>
        </p:spPr>
      </p:pic>
      <p:sp>
        <p:nvSpPr>
          <p:cNvPr id="720" name="voltaic cell, Ecell = 0.48 V"/>
          <p:cNvSpPr txBox="1"/>
          <p:nvPr/>
        </p:nvSpPr>
        <p:spPr>
          <a:xfrm>
            <a:off x="4056458" y="11582425"/>
            <a:ext cx="5630468" cy="782956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0" marR="0" algn="ctr">
              <a:spcBef>
                <a:spcPts val="2400"/>
              </a:spcBef>
              <a:defRPr i="1" sz="3800">
                <a:uFillTx/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1"/>
              <a:t>voltaic</a:t>
            </a:r>
            <a:r>
              <a:t> cell, E</a:t>
            </a:r>
            <a:r>
              <a:rPr baseline="-5999"/>
              <a:t>cell</a:t>
            </a:r>
            <a:r>
              <a:t> = 0.48 V</a:t>
            </a:r>
          </a:p>
        </p:txBody>
      </p:sp>
      <p:grpSp>
        <p:nvGrpSpPr>
          <p:cNvPr id="724" name="Group"/>
          <p:cNvGrpSpPr/>
          <p:nvPr/>
        </p:nvGrpSpPr>
        <p:grpSpPr>
          <a:xfrm>
            <a:off x="3505200" y="9296498"/>
            <a:ext cx="8231008" cy="2755734"/>
            <a:chOff x="0" y="0"/>
            <a:chExt cx="8231008" cy="2755732"/>
          </a:xfrm>
        </p:grpSpPr>
        <p:sp>
          <p:nvSpPr>
            <p:cNvPr id="721" name="Sn(s) → Sn2+(aq) + 2e-…"/>
            <p:cNvSpPr/>
            <p:nvPr/>
          </p:nvSpPr>
          <p:spPr>
            <a:xfrm>
              <a:off x="76212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marL="0" marR="0">
                <a:defRPr sz="3600">
                  <a:uFillTx/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t>             Sn(</a:t>
              </a:r>
              <a:r>
                <a:rPr i="1"/>
                <a:t>s</a:t>
              </a:r>
              <a:r>
                <a:t>) → Sn</a:t>
              </a:r>
              <a:r>
                <a:rPr baseline="31000"/>
                <a:t>2+</a:t>
              </a:r>
              <a:r>
                <a:t>(</a:t>
              </a:r>
              <a:r>
                <a:rPr i="1"/>
                <a:t>aq</a:t>
              </a:r>
              <a:r>
                <a:t>) + 2e</a:t>
              </a:r>
              <a:r>
                <a:rPr baseline="31000"/>
                <a:t>-</a:t>
              </a:r>
            </a:p>
            <a:p>
              <a:pPr marL="0" marR="0">
                <a:defRPr sz="3600">
                  <a:uFillTx/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t>Cu</a:t>
              </a:r>
              <a:r>
                <a:rPr baseline="31000"/>
                <a:t>2+</a:t>
              </a:r>
              <a:r>
                <a:t>(</a:t>
              </a:r>
              <a:r>
                <a:rPr i="1"/>
                <a:t>aq</a:t>
              </a:r>
              <a:r>
                <a:t>) + 2e</a:t>
              </a:r>
              <a:r>
                <a:rPr baseline="31000"/>
                <a:t>-</a:t>
              </a:r>
              <a:r>
                <a:t> → Cu(</a:t>
              </a:r>
              <a:r>
                <a:rPr i="1"/>
                <a:t>s</a:t>
              </a:r>
              <a:r>
                <a:t>)</a:t>
              </a:r>
            </a:p>
          </p:txBody>
        </p:sp>
        <p:sp>
          <p:nvSpPr>
            <p:cNvPr id="722" name="Line"/>
            <p:cNvSpPr/>
            <p:nvPr/>
          </p:nvSpPr>
          <p:spPr>
            <a:xfrm>
              <a:off x="152425" y="1371556"/>
              <a:ext cx="8078584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marL="0" marR="0">
                <a:defRPr b="1" sz="2000">
                  <a:uFillTx/>
                  <a:latin typeface="Times Roman"/>
                  <a:ea typeface="Times Roman"/>
                  <a:cs typeface="Times Roman"/>
                  <a:sym typeface="Times Roman"/>
                </a:defRPr>
              </a:pPr>
            </a:p>
          </p:txBody>
        </p:sp>
        <p:sp>
          <p:nvSpPr>
            <p:cNvPr id="723" name="Cu2+(aq) + Sn(s) → Cu(s) + Sn2+(aq)"/>
            <p:cNvSpPr/>
            <p:nvPr/>
          </p:nvSpPr>
          <p:spPr>
            <a:xfrm>
              <a:off x="0" y="1485732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marL="0" marR="0">
                <a:defRPr sz="3800">
                  <a:uFillTx/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t>Cu</a:t>
              </a:r>
              <a:r>
                <a:rPr baseline="30947"/>
                <a:t>2+</a:t>
              </a:r>
              <a:r>
                <a:t>(</a:t>
              </a:r>
              <a:r>
                <a:rPr i="1"/>
                <a:t>aq</a:t>
              </a:r>
              <a:r>
                <a:t>) + Sn(</a:t>
              </a:r>
              <a:r>
                <a:rPr i="1"/>
                <a:t>s</a:t>
              </a:r>
              <a:r>
                <a:t>) → Cu(</a:t>
              </a:r>
              <a:r>
                <a:rPr i="1"/>
                <a:t>s</a:t>
              </a:r>
              <a:r>
                <a:t>) + Sn</a:t>
              </a:r>
              <a:r>
                <a:rPr baseline="30947"/>
                <a:t>2+</a:t>
              </a:r>
              <a:r>
                <a:t>(</a:t>
              </a:r>
              <a:r>
                <a:rPr i="1"/>
                <a:t>aq</a:t>
              </a:r>
              <a:r>
                <a:t>) </a:t>
              </a:r>
            </a:p>
          </p:txBody>
        </p:sp>
      </p:grpSp>
      <p:pic>
        <p:nvPicPr>
          <p:cNvPr id="725" name="Sn-Cu electrochemical cell picture" descr="Sn-Cu electrochemical cell picture"/>
          <p:cNvPicPr>
            <a:picLocks noChangeAspect="1"/>
          </p:cNvPicPr>
          <p:nvPr/>
        </p:nvPicPr>
        <p:blipFill>
          <a:blip r:embed="rId2">
            <a:extLst/>
          </a:blip>
          <a:srcRect l="55104" t="2488" r="0" b="42301"/>
          <a:stretch>
            <a:fillRect/>
          </a:stretch>
        </p:blipFill>
        <p:spPr>
          <a:xfrm>
            <a:off x="12954000" y="3047999"/>
            <a:ext cx="6079246" cy="5946777"/>
          </a:xfrm>
          <a:prstGeom prst="rect">
            <a:avLst/>
          </a:prstGeom>
          <a:ln w="12700">
            <a:miter lim="400000"/>
          </a:ln>
        </p:spPr>
      </p:pic>
      <p:sp>
        <p:nvSpPr>
          <p:cNvPr id="726" name="electrolytic cell, Ecell = -0.48 V"/>
          <p:cNvSpPr txBox="1"/>
          <p:nvPr/>
        </p:nvSpPr>
        <p:spPr>
          <a:xfrm>
            <a:off x="12712660" y="11582425"/>
            <a:ext cx="6562011" cy="782956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0" marR="0">
              <a:spcBef>
                <a:spcPts val="2400"/>
              </a:spcBef>
              <a:defRPr i="1" sz="3800">
                <a:uFillTx/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1"/>
              <a:t>electrolytic</a:t>
            </a:r>
            <a:r>
              <a:t> cell, E</a:t>
            </a:r>
            <a:r>
              <a:rPr baseline="-5999"/>
              <a:t>cell</a:t>
            </a:r>
            <a:r>
              <a:t> = -0.48 V</a:t>
            </a:r>
          </a:p>
        </p:txBody>
      </p:sp>
      <p:grpSp>
        <p:nvGrpSpPr>
          <p:cNvPr id="730" name="Group"/>
          <p:cNvGrpSpPr/>
          <p:nvPr/>
        </p:nvGrpSpPr>
        <p:grpSpPr>
          <a:xfrm>
            <a:off x="12192000" y="9296400"/>
            <a:ext cx="8381738" cy="2755781"/>
            <a:chOff x="0" y="0"/>
            <a:chExt cx="8381737" cy="2755780"/>
          </a:xfrm>
        </p:grpSpPr>
        <p:sp>
          <p:nvSpPr>
            <p:cNvPr id="727" name="Cu(s) → Cu2+(aq) + 2e-…"/>
            <p:cNvSpPr/>
            <p:nvPr/>
          </p:nvSpPr>
          <p:spPr>
            <a:xfrm>
              <a:off x="761976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marL="0" marR="0">
                <a:defRPr sz="3600">
                  <a:uFillTx/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t>             Cu(</a:t>
              </a:r>
              <a:r>
                <a:rPr i="1"/>
                <a:t>s</a:t>
              </a:r>
              <a:r>
                <a:t>) → Cu</a:t>
              </a:r>
              <a:r>
                <a:rPr baseline="31000"/>
                <a:t>2+</a:t>
              </a:r>
              <a:r>
                <a:t>(</a:t>
              </a:r>
              <a:r>
                <a:rPr i="1"/>
                <a:t>aq</a:t>
              </a:r>
              <a:r>
                <a:t>) + 2e</a:t>
              </a:r>
              <a:r>
                <a:rPr baseline="31000"/>
                <a:t>-</a:t>
              </a:r>
            </a:p>
            <a:p>
              <a:pPr marL="0" marR="0">
                <a:defRPr sz="3600">
                  <a:uFillTx/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t>Sn</a:t>
              </a:r>
              <a:r>
                <a:rPr baseline="31000"/>
                <a:t>2+</a:t>
              </a:r>
              <a:r>
                <a:t>(</a:t>
              </a:r>
              <a:r>
                <a:rPr i="1"/>
                <a:t>aq</a:t>
              </a:r>
              <a:r>
                <a:t>) + 2e</a:t>
              </a:r>
              <a:r>
                <a:rPr baseline="31000"/>
                <a:t>-</a:t>
              </a:r>
              <a:r>
                <a:t> → Sn(</a:t>
              </a:r>
              <a:r>
                <a:rPr i="1"/>
                <a:t>s</a:t>
              </a:r>
              <a:r>
                <a:t>)</a:t>
              </a:r>
            </a:p>
          </p:txBody>
        </p:sp>
        <p:sp>
          <p:nvSpPr>
            <p:cNvPr id="728" name="Line"/>
            <p:cNvSpPr/>
            <p:nvPr/>
          </p:nvSpPr>
          <p:spPr>
            <a:xfrm>
              <a:off x="0" y="1371600"/>
              <a:ext cx="8381738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marL="0" marR="0">
                <a:defRPr b="1" sz="2000">
                  <a:uFillTx/>
                  <a:latin typeface="Times Roman"/>
                  <a:ea typeface="Times Roman"/>
                  <a:cs typeface="Times Roman"/>
                  <a:sym typeface="Times Roman"/>
                </a:defRPr>
              </a:pPr>
            </a:p>
          </p:txBody>
        </p:sp>
        <p:sp>
          <p:nvSpPr>
            <p:cNvPr id="729" name="Sn2+(aq) + Cu(s) → Sn(s) + Cu2+(aq)"/>
            <p:cNvSpPr/>
            <p:nvPr/>
          </p:nvSpPr>
          <p:spPr>
            <a:xfrm>
              <a:off x="0" y="1485780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marL="0" marR="0">
                <a:defRPr sz="3800">
                  <a:uFillTx/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t>Sn</a:t>
              </a:r>
              <a:r>
                <a:rPr baseline="30947"/>
                <a:t>2+</a:t>
              </a:r>
              <a:r>
                <a:t>(</a:t>
              </a:r>
              <a:r>
                <a:rPr i="1"/>
                <a:t>aq</a:t>
              </a:r>
              <a:r>
                <a:t>) + Cu(</a:t>
              </a:r>
              <a:r>
                <a:rPr i="1"/>
                <a:t>s</a:t>
              </a:r>
              <a:r>
                <a:t>) → Sn(</a:t>
              </a:r>
              <a:r>
                <a:rPr i="1"/>
                <a:t>s</a:t>
              </a:r>
              <a:r>
                <a:t>) + Cu</a:t>
              </a:r>
              <a:r>
                <a:rPr baseline="30947"/>
                <a:t>2+</a:t>
              </a:r>
              <a:r>
                <a:t>(</a:t>
              </a:r>
              <a:r>
                <a:rPr i="1"/>
                <a:t>aq</a:t>
              </a:r>
              <a:r>
                <a:t>)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Electrolysis of Aqueous NaOH"/>
          <p:cNvSpPr txBox="1"/>
          <p:nvPr>
            <p:ph type="title"/>
          </p:nvPr>
        </p:nvSpPr>
        <p:spPr>
          <a:xfrm>
            <a:off x="4419600" y="0"/>
            <a:ext cx="15247621" cy="290322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Electrolysis of Aqueous NaOH</a:t>
            </a:r>
          </a:p>
        </p:txBody>
      </p:sp>
      <p:sp>
        <p:nvSpPr>
          <p:cNvPr id="733" name="Anode (+)   Eo = -0.40 V…"/>
          <p:cNvSpPr txBox="1"/>
          <p:nvPr>
            <p:ph type="body" idx="1"/>
          </p:nvPr>
        </p:nvSpPr>
        <p:spPr>
          <a:xfrm>
            <a:off x="1531620" y="5749290"/>
            <a:ext cx="14333220" cy="103555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FF2734"/>
              </a:buClr>
              <a:buSzTx/>
              <a:buFont typeface="Arial"/>
              <a:buNone/>
              <a:defRPr sz="6000"/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Anode (+) 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>
                <a:latin typeface="Arial"/>
                <a:ea typeface="Arial"/>
                <a:cs typeface="Arial"/>
                <a:sym typeface="Arial"/>
              </a:rPr>
              <a:t>E</a:t>
            </a:r>
            <a:r>
              <a:rPr baseline="31066">
                <a:latin typeface="Arial"/>
                <a:ea typeface="Arial"/>
                <a:cs typeface="Arial"/>
                <a:sym typeface="Arial"/>
              </a:rPr>
              <a:t>o</a:t>
            </a:r>
            <a:r>
              <a:rPr>
                <a:latin typeface="Arial"/>
                <a:ea typeface="Arial"/>
                <a:cs typeface="Arial"/>
                <a:sym typeface="Arial"/>
              </a:rPr>
              <a:t> = -0.40 V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6000"/>
            </a:pPr>
            <a:r>
              <a:rPr>
                <a:latin typeface="Arial"/>
                <a:ea typeface="Arial"/>
                <a:cs typeface="Arial"/>
                <a:sym typeface="Arial"/>
              </a:rPr>
              <a:t>4 OH</a:t>
            </a:r>
            <a:r>
              <a:rPr baseline="31066">
                <a:latin typeface="Arial"/>
                <a:ea typeface="Arial"/>
                <a:cs typeface="Arial"/>
                <a:sym typeface="Arial"/>
              </a:rPr>
              <a:t>-</a:t>
            </a:r>
            <a:r>
              <a:rPr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>
                <a:latin typeface="Arial"/>
                <a:ea typeface="Arial"/>
                <a:cs typeface="Arial"/>
                <a:sym typeface="Arial"/>
              </a:rPr>
              <a:t> O</a:t>
            </a:r>
            <a:r>
              <a:rPr baseline="-14866">
                <a:latin typeface="Arial"/>
                <a:ea typeface="Arial"/>
                <a:cs typeface="Arial"/>
                <a:sym typeface="Arial"/>
              </a:rPr>
              <a:t>2</a:t>
            </a:r>
            <a:r>
              <a:rPr>
                <a:latin typeface="Arial"/>
                <a:ea typeface="Arial"/>
                <a:cs typeface="Arial"/>
                <a:sym typeface="Arial"/>
              </a:rPr>
              <a:t>(g) + 2 H</a:t>
            </a:r>
            <a:r>
              <a:rPr baseline="-14866">
                <a:latin typeface="Arial"/>
                <a:ea typeface="Arial"/>
                <a:cs typeface="Arial"/>
                <a:sym typeface="Arial"/>
              </a:rPr>
              <a:t>2</a:t>
            </a:r>
            <a:r>
              <a:rPr>
                <a:latin typeface="Arial"/>
                <a:ea typeface="Arial"/>
                <a:cs typeface="Arial"/>
                <a:sym typeface="Arial"/>
              </a:rPr>
              <a:t>O  +  2e-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6000"/>
            </a:pPr>
          </a:p>
          <a:p>
            <a:pPr marL="650874" indent="-571500">
              <a:buClr>
                <a:srgbClr val="00B800"/>
              </a:buClr>
              <a:buSzTx/>
              <a:buFont typeface="Arial"/>
              <a:buNone/>
              <a:defRPr sz="6000"/>
            </a:pPr>
            <a:r>
              <a:rPr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rial"/>
                <a:ea typeface="Arial"/>
                <a:cs typeface="Arial"/>
                <a:sym typeface="Arial"/>
              </a:rPr>
              <a:t>Cathode (-) 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>
                <a:latin typeface="Arial"/>
                <a:ea typeface="Arial"/>
                <a:cs typeface="Arial"/>
                <a:sym typeface="Arial"/>
              </a:rPr>
              <a:t>E</a:t>
            </a:r>
            <a:r>
              <a:rPr baseline="31066">
                <a:latin typeface="Arial"/>
                <a:ea typeface="Arial"/>
                <a:cs typeface="Arial"/>
                <a:sym typeface="Arial"/>
              </a:rPr>
              <a:t>o</a:t>
            </a:r>
            <a:r>
              <a:rPr>
                <a:latin typeface="Arial"/>
                <a:ea typeface="Arial"/>
                <a:cs typeface="Arial"/>
                <a:sym typeface="Arial"/>
              </a:rPr>
              <a:t> =  -0.83 V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6000"/>
            </a:pPr>
            <a:r>
              <a:rPr>
                <a:latin typeface="Arial"/>
                <a:ea typeface="Arial"/>
                <a:cs typeface="Arial"/>
                <a:sym typeface="Arial"/>
              </a:rPr>
              <a:t>4 H</a:t>
            </a:r>
            <a:r>
              <a:rPr baseline="-14866">
                <a:latin typeface="Arial"/>
                <a:ea typeface="Arial"/>
                <a:cs typeface="Arial"/>
                <a:sym typeface="Arial"/>
              </a:rPr>
              <a:t>2</a:t>
            </a:r>
            <a:r>
              <a:rPr>
                <a:latin typeface="Arial"/>
                <a:ea typeface="Arial"/>
                <a:cs typeface="Arial"/>
                <a:sym typeface="Arial"/>
              </a:rPr>
              <a:t>O  +  4e-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>
                <a:latin typeface="Arial"/>
                <a:ea typeface="Arial"/>
                <a:cs typeface="Arial"/>
                <a:sym typeface="Arial"/>
              </a:rPr>
              <a:t>  2 H</a:t>
            </a:r>
            <a:r>
              <a:rPr baseline="-14866">
                <a:latin typeface="Arial"/>
                <a:ea typeface="Arial"/>
                <a:cs typeface="Arial"/>
                <a:sym typeface="Arial"/>
              </a:rPr>
              <a:t>2</a:t>
            </a:r>
            <a:r>
              <a:rPr>
                <a:latin typeface="Arial"/>
                <a:ea typeface="Arial"/>
                <a:cs typeface="Arial"/>
                <a:sym typeface="Arial"/>
              </a:rPr>
              <a:t>  +  4 OH</a:t>
            </a:r>
            <a:r>
              <a:rPr baseline="31066">
                <a:latin typeface="Arial"/>
                <a:ea typeface="Arial"/>
                <a:cs typeface="Arial"/>
                <a:sym typeface="Arial"/>
              </a:rPr>
              <a:t>-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6000"/>
            </a:pPr>
            <a:r>
              <a:rPr>
                <a:latin typeface="Arial"/>
                <a:ea typeface="Arial"/>
                <a:cs typeface="Arial"/>
                <a:sym typeface="Arial"/>
              </a:rPr>
              <a:t>E</a:t>
            </a:r>
            <a:r>
              <a:rPr baseline="31066">
                <a:latin typeface="Arial"/>
                <a:ea typeface="Arial"/>
                <a:cs typeface="Arial"/>
                <a:sym typeface="Arial"/>
              </a:rPr>
              <a:t>o</a:t>
            </a:r>
            <a:r>
              <a:rPr>
                <a:latin typeface="Arial"/>
                <a:ea typeface="Arial"/>
                <a:cs typeface="Arial"/>
                <a:sym typeface="Arial"/>
              </a:rPr>
              <a:t> for cell = -1.23 V</a:t>
            </a:r>
          </a:p>
        </p:txBody>
      </p:sp>
      <p:sp>
        <p:nvSpPr>
          <p:cNvPr id="73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735" name="Electric Energy ----&gt;  Chemical Change"/>
          <p:cNvSpPr txBox="1"/>
          <p:nvPr/>
        </p:nvSpPr>
        <p:spPr>
          <a:xfrm>
            <a:off x="5153025" y="2165350"/>
            <a:ext cx="12918836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FF2734"/>
              </a:buClr>
              <a:buFont typeface="Arial"/>
              <a:def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Electric Energy ----&gt;  Chemical Change</a:t>
            </a:r>
          </a:p>
        </p:txBody>
      </p:sp>
      <p:pic>
        <p:nvPicPr>
          <p:cNvPr id="736" name="21M10VD1-1.mov" descr="21M10VD1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4775180" y="8686800"/>
            <a:ext cx="6109855" cy="4480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7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066" fill="hold"/>
                                        <p:tgtEl>
                                          <p:spTgt spid="7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44" fill="hold" display="0">
                  <p:stCondLst>
                    <p:cond delay="indefinite"/>
                  </p:stCondLst>
                </p:cTn>
                <p:tgtEl>
                  <p:spTgt spid="736"/>
                </p:tgtEl>
              </p:cMediaNode>
            </p:video>
            <p:seq concurrent="1" prevAc="none" nextAc="seek">
              <p:cTn id="45" evtFilter="cancelBubble" nodeType="interactiveSeq" restart="whenNotActive" fill="hold">
                <p:stCondLst>
                  <p:cond delay="0" evt="onClick">
                    <p:tgtEl>
                      <p:spTgt spid="73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7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736"/>
                  </p:tgtEl>
                </p:cond>
              </p:nextCondLst>
            </p:seq>
          </p:childTnLst>
        </p:cTn>
      </p:par>
    </p:tnLst>
    <p:bldLst>
      <p:bldP build="p" bldLvl="1" animBg="1" rev="0" advAuto="0" spid="733" grpId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Electrolysis  Electric Energy  ---&gt;  Chemical Change"/>
          <p:cNvSpPr txBox="1"/>
          <p:nvPr>
            <p:ph type="title"/>
          </p:nvPr>
        </p:nvSpPr>
        <p:spPr>
          <a:xfrm>
            <a:off x="5036820" y="0"/>
            <a:ext cx="14333220" cy="3817621"/>
          </a:xfrm>
          <a:prstGeom prst="rect">
            <a:avLst/>
          </a:prstGeom>
        </p:spPr>
        <p:txBody>
          <a:bodyPr/>
          <a:lstStyle/>
          <a:p>
            <a:pPr/>
            <a:r>
              <a: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Electrolysis</a:t>
            </a:r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	</a:t>
            </a:r>
            <a:b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</a:b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Electric Energy  ---&gt;  Chemical Change</a:t>
            </a:r>
          </a:p>
        </p:txBody>
      </p:sp>
      <p:sp>
        <p:nvSpPr>
          <p:cNvPr id="73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742" name="Group"/>
          <p:cNvGrpSpPr/>
          <p:nvPr/>
        </p:nvGrpSpPr>
        <p:grpSpPr>
          <a:xfrm>
            <a:off x="3505200" y="3360420"/>
            <a:ext cx="9937751" cy="8206741"/>
            <a:chOff x="0" y="0"/>
            <a:chExt cx="9937750" cy="8206740"/>
          </a:xfrm>
        </p:grpSpPr>
        <p:sp>
          <p:nvSpPr>
            <p:cNvPr id="740" name="Rectangle"/>
            <p:cNvSpPr/>
            <p:nvPr/>
          </p:nvSpPr>
          <p:spPr>
            <a:xfrm>
              <a:off x="0" y="0"/>
              <a:ext cx="9937750" cy="82067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914400">
                <a:defRPr sz="20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pic>
          <p:nvPicPr>
            <p:cNvPr id="741" name="image.pdf" descr="image.pd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937750" cy="82067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43" name="Electrolysis of molten NaCl.…"/>
          <p:cNvSpPr txBox="1"/>
          <p:nvPr/>
        </p:nvSpPr>
        <p:spPr>
          <a:xfrm>
            <a:off x="13860780" y="4359275"/>
            <a:ext cx="6880861" cy="7706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</a:pPr>
            <a:r>
              <a:rPr b="1" sz="5400"/>
              <a:t> Electrolysis of molten NaCl.</a:t>
            </a:r>
            <a:endParaRPr b="1" sz="5400"/>
          </a:p>
          <a:p>
            <a:pPr marL="79373" marR="79373">
              <a:buClr>
                <a:srgbClr val="000000"/>
              </a:buClr>
              <a:buFont typeface="Arial"/>
            </a:pPr>
            <a:r>
              <a:rPr b="1" sz="5400"/>
              <a:t> Here a battery "pumps" electrons from Cl</a:t>
            </a:r>
            <a:r>
              <a:rPr b="1" baseline="30962" sz="5400"/>
              <a:t>-</a:t>
            </a:r>
            <a:r>
              <a:rPr b="1" sz="5400"/>
              <a:t> to Na</a:t>
            </a:r>
            <a:r>
              <a:rPr b="1" baseline="30962" sz="5400"/>
              <a:t>+</a:t>
            </a:r>
            <a:r>
              <a:rPr b="1" sz="5400"/>
              <a:t>.</a:t>
            </a:r>
            <a:endParaRPr b="1" sz="5400"/>
          </a:p>
          <a:p>
            <a:pPr marL="79373" marR="79373">
              <a:lnSpc>
                <a:spcPct val="120000"/>
              </a:lnSpc>
              <a:buClr>
                <a:srgbClr val="FF2734"/>
              </a:buClr>
              <a:buFont typeface="Arial"/>
              <a:defRPr b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 Polarity of electrodes is reversed from batteries.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43" grpId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Electrolysis of Molten NaCl"/>
          <p:cNvSpPr txBox="1"/>
          <p:nvPr>
            <p:ph type="title"/>
          </p:nvPr>
        </p:nvSpPr>
        <p:spPr>
          <a:xfrm>
            <a:off x="5036820" y="754380"/>
            <a:ext cx="14333220" cy="182880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Electrolysis of Molten NaCl</a:t>
            </a:r>
          </a:p>
        </p:txBody>
      </p:sp>
      <p:sp>
        <p:nvSpPr>
          <p:cNvPr id="746" name="Anode (+)   Eo = -1.36 V…"/>
          <p:cNvSpPr txBox="1"/>
          <p:nvPr>
            <p:ph type="body" idx="1"/>
          </p:nvPr>
        </p:nvSpPr>
        <p:spPr>
          <a:xfrm>
            <a:off x="10203180" y="2583180"/>
            <a:ext cx="12469932" cy="1113282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Clr>
                <a:srgbClr val="FF2734"/>
              </a:buClr>
              <a:buSzTx/>
              <a:buFont typeface="Arial"/>
              <a:buNone/>
              <a:defRPr sz="6000"/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Anode (+) 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>
                <a:latin typeface="Arial"/>
                <a:ea typeface="Arial"/>
                <a:cs typeface="Arial"/>
                <a:sym typeface="Arial"/>
              </a:rPr>
              <a:t>E</a:t>
            </a:r>
            <a:r>
              <a:rPr baseline="31066">
                <a:latin typeface="Arial"/>
                <a:ea typeface="Arial"/>
                <a:cs typeface="Arial"/>
                <a:sym typeface="Arial"/>
              </a:rPr>
              <a:t>o</a:t>
            </a:r>
            <a:r>
              <a:rPr>
                <a:latin typeface="Arial"/>
                <a:ea typeface="Arial"/>
                <a:cs typeface="Arial"/>
                <a:sym typeface="Arial"/>
              </a:rPr>
              <a:t> = -1.36 V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  <a:defRPr sz="6000"/>
            </a:pPr>
            <a:r>
              <a:rPr>
                <a:latin typeface="Arial"/>
                <a:ea typeface="Arial"/>
                <a:cs typeface="Arial"/>
                <a:sym typeface="Arial"/>
              </a:rPr>
              <a:t>2 Cl</a:t>
            </a:r>
            <a:r>
              <a:rPr baseline="31066">
                <a:latin typeface="Arial"/>
                <a:ea typeface="Arial"/>
                <a:cs typeface="Arial"/>
                <a:sym typeface="Arial"/>
              </a:rPr>
              <a:t>-</a:t>
            </a:r>
            <a:r>
              <a:rPr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>
                <a:latin typeface="Arial"/>
                <a:ea typeface="Arial"/>
                <a:cs typeface="Arial"/>
                <a:sym typeface="Arial"/>
              </a:rPr>
              <a:t> Cl</a:t>
            </a:r>
            <a:r>
              <a:rPr baseline="-14866">
                <a:latin typeface="Arial"/>
                <a:ea typeface="Arial"/>
                <a:cs typeface="Arial"/>
                <a:sym typeface="Arial"/>
              </a:rPr>
              <a:t>2</a:t>
            </a:r>
            <a:r>
              <a:rPr>
                <a:latin typeface="Arial"/>
                <a:ea typeface="Arial"/>
                <a:cs typeface="Arial"/>
                <a:sym typeface="Arial"/>
              </a:rPr>
              <a:t>(g) + 2e-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  <a:defRPr sz="6000"/>
            </a:pPr>
          </a:p>
          <a:p>
            <a:pPr marL="650874" indent="-571500">
              <a:lnSpc>
                <a:spcPct val="110000"/>
              </a:lnSpc>
              <a:buClr>
                <a:srgbClr val="00B800"/>
              </a:buClr>
              <a:buSzTx/>
              <a:buFont typeface="Arial"/>
              <a:buNone/>
              <a:defRPr sz="6000"/>
            </a:pPr>
            <a:r>
              <a:rPr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rial"/>
                <a:ea typeface="Arial"/>
                <a:cs typeface="Arial"/>
                <a:sym typeface="Arial"/>
              </a:rPr>
              <a:t>Cathode (-) 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>
                <a:latin typeface="Arial"/>
                <a:ea typeface="Arial"/>
                <a:cs typeface="Arial"/>
                <a:sym typeface="Arial"/>
              </a:rPr>
              <a:t>E</a:t>
            </a:r>
            <a:r>
              <a:rPr baseline="31066">
                <a:latin typeface="Arial"/>
                <a:ea typeface="Arial"/>
                <a:cs typeface="Arial"/>
                <a:sym typeface="Arial"/>
              </a:rPr>
              <a:t>o</a:t>
            </a:r>
            <a:r>
              <a:rPr>
                <a:latin typeface="Arial"/>
                <a:ea typeface="Arial"/>
                <a:cs typeface="Arial"/>
                <a:sym typeface="Arial"/>
              </a:rPr>
              <a:t> =  -2.71 V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  <a:defRPr sz="6000"/>
            </a:pPr>
            <a:r>
              <a:rPr>
                <a:latin typeface="Arial"/>
                <a:ea typeface="Arial"/>
                <a:cs typeface="Arial"/>
                <a:sym typeface="Arial"/>
              </a:rPr>
              <a:t>Na</a:t>
            </a:r>
            <a:r>
              <a:rPr baseline="31066">
                <a:latin typeface="Arial"/>
                <a:ea typeface="Arial"/>
                <a:cs typeface="Arial"/>
                <a:sym typeface="Arial"/>
              </a:rPr>
              <a:t>+</a:t>
            </a:r>
            <a:r>
              <a:rPr>
                <a:latin typeface="Arial"/>
                <a:ea typeface="Arial"/>
                <a:cs typeface="Arial"/>
                <a:sym typeface="Arial"/>
              </a:rPr>
              <a:t>  +  e-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>
                <a:latin typeface="Arial"/>
                <a:ea typeface="Arial"/>
                <a:cs typeface="Arial"/>
                <a:sym typeface="Arial"/>
              </a:rPr>
              <a:t>  Na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  <a:defRPr sz="6000"/>
            </a:pP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  <a:defRPr sz="6000"/>
            </a:pPr>
            <a:r>
              <a:rPr>
                <a:latin typeface="Arial"/>
                <a:ea typeface="Arial"/>
                <a:cs typeface="Arial"/>
                <a:sym typeface="Arial"/>
              </a:rPr>
              <a:t>E</a:t>
            </a:r>
            <a:r>
              <a:rPr baseline="31066">
                <a:latin typeface="Arial"/>
                <a:ea typeface="Arial"/>
                <a:cs typeface="Arial"/>
                <a:sym typeface="Arial"/>
              </a:rPr>
              <a:t>o</a:t>
            </a:r>
            <a:r>
              <a:rPr>
                <a:latin typeface="Arial"/>
                <a:ea typeface="Arial"/>
                <a:cs typeface="Arial"/>
                <a:sym typeface="Arial"/>
              </a:rPr>
              <a:t> for cell = -4.07 V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  <a:defRPr sz="6000"/>
            </a:pPr>
            <a:r>
              <a:rPr>
                <a:latin typeface="Arial"/>
                <a:ea typeface="Arial"/>
                <a:cs typeface="Arial"/>
                <a:sym typeface="Arial"/>
              </a:rPr>
              <a:t>External energy needed because E</a:t>
            </a:r>
            <a:r>
              <a:rPr baseline="31066">
                <a:latin typeface="Arial"/>
                <a:ea typeface="Arial"/>
                <a:cs typeface="Arial"/>
                <a:sym typeface="Arial"/>
              </a:rPr>
              <a:t>o</a:t>
            </a:r>
            <a:r>
              <a:rPr>
                <a:latin typeface="Arial"/>
                <a:ea typeface="Arial"/>
                <a:cs typeface="Arial"/>
                <a:sym typeface="Arial"/>
              </a:rPr>
              <a:t> is (-).</a:t>
            </a:r>
          </a:p>
        </p:txBody>
      </p:sp>
      <p:sp>
        <p:nvSpPr>
          <p:cNvPr id="74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750" name="Group"/>
          <p:cNvGrpSpPr/>
          <p:nvPr/>
        </p:nvGrpSpPr>
        <p:grpSpPr>
          <a:xfrm>
            <a:off x="3756660" y="5514975"/>
            <a:ext cx="5852161" cy="4819651"/>
            <a:chOff x="0" y="0"/>
            <a:chExt cx="5852159" cy="4819650"/>
          </a:xfrm>
        </p:grpSpPr>
        <p:sp>
          <p:nvSpPr>
            <p:cNvPr id="748" name="Rectangle"/>
            <p:cNvSpPr/>
            <p:nvPr/>
          </p:nvSpPr>
          <p:spPr>
            <a:xfrm>
              <a:off x="0" y="0"/>
              <a:ext cx="5852160" cy="48196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914400">
                <a:defRPr sz="20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pic>
          <p:nvPicPr>
            <p:cNvPr id="749" name="image.pdf" descr="image.pd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852160" cy="4819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7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7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7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746" grpId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Electrolysis of Aqueous NaCl"/>
          <p:cNvSpPr txBox="1"/>
          <p:nvPr>
            <p:ph type="title"/>
          </p:nvPr>
        </p:nvSpPr>
        <p:spPr>
          <a:xfrm>
            <a:off x="4716780" y="160020"/>
            <a:ext cx="15087601" cy="212598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Electrolysis of Aqueous NaCl</a:t>
            </a:r>
          </a:p>
        </p:txBody>
      </p:sp>
      <p:sp>
        <p:nvSpPr>
          <p:cNvPr id="753" name="Anode (+)   Eo = -1.36 V…"/>
          <p:cNvSpPr txBox="1"/>
          <p:nvPr>
            <p:ph type="body" sz="half" idx="1"/>
          </p:nvPr>
        </p:nvSpPr>
        <p:spPr>
          <a:xfrm>
            <a:off x="3505200" y="2286000"/>
            <a:ext cx="13555981" cy="861822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FF2734"/>
              </a:buClr>
              <a:buSzTx/>
              <a:buFont typeface="Arial"/>
              <a:buNone/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Anode (+)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E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o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= -1.36 V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2 Cl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Cl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(g) + 2e-</a:t>
            </a:r>
          </a:p>
          <a:p>
            <a:pPr marL="650874" indent="-571500">
              <a:buClr>
                <a:srgbClr val="00B800"/>
              </a:buClr>
              <a:buSzTx/>
              <a:buFont typeface="Arial"/>
              <a:buNone/>
            </a:pP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  <a:latin typeface="Arial"/>
                <a:ea typeface="Arial"/>
                <a:cs typeface="Arial"/>
                <a:sym typeface="Arial"/>
              </a:rPr>
              <a:t>Cathode (-)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E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o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=  -0.83 V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2 H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O + 2e-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 H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+ 2 OH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-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E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o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for cell = -2.19 V</a:t>
            </a:r>
          </a:p>
        </p:txBody>
      </p:sp>
      <p:sp>
        <p:nvSpPr>
          <p:cNvPr id="75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757" name="Group"/>
          <p:cNvGrpSpPr/>
          <p:nvPr/>
        </p:nvGrpSpPr>
        <p:grpSpPr>
          <a:xfrm>
            <a:off x="12744450" y="6355079"/>
            <a:ext cx="8286752" cy="6838951"/>
            <a:chOff x="0" y="0"/>
            <a:chExt cx="8286750" cy="6838950"/>
          </a:xfrm>
        </p:grpSpPr>
        <p:sp>
          <p:nvSpPr>
            <p:cNvPr id="755" name="Rectangle"/>
            <p:cNvSpPr/>
            <p:nvPr/>
          </p:nvSpPr>
          <p:spPr>
            <a:xfrm>
              <a:off x="0" y="0"/>
              <a:ext cx="8286751" cy="68389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914400">
                <a:defRPr sz="20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pic>
          <p:nvPicPr>
            <p:cNvPr id="756" name="image.pdf" descr="image.pd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286751" cy="68389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58" name="Also, Cl- is oxidized in preference to H2O because of kinetics."/>
          <p:cNvSpPr txBox="1"/>
          <p:nvPr/>
        </p:nvSpPr>
        <p:spPr>
          <a:xfrm>
            <a:off x="3665220" y="10218419"/>
            <a:ext cx="8092441" cy="2400301"/>
          </a:xfrm>
          <a:prstGeom prst="rect">
            <a:avLst/>
          </a:prstGeom>
          <a:solidFill>
            <a:srgbClr val="FDFDC5"/>
          </a:solidFill>
          <a:ln w="12700">
            <a:miter lim="400000"/>
          </a:ln>
          <a:effectLst>
            <a:outerShdw sx="100000" sy="100000" kx="0" ky="0" algn="b" rotWithShape="0" blurRad="114300" dist="12700" dir="2700000">
              <a:srgbClr val="73A4FE">
                <a:alpha val="7499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buClr>
                <a:srgbClr val="000000"/>
              </a:buClr>
              <a:buFont typeface="Arial"/>
            </a:pPr>
            <a:r>
              <a:rPr b="1"/>
              <a:t>Also, Cl</a:t>
            </a:r>
            <a:r>
              <a:rPr b="1" baseline="30956"/>
              <a:t>-</a:t>
            </a:r>
            <a:r>
              <a:rPr b="1"/>
              <a:t> is oxidized in preference to H</a:t>
            </a:r>
            <a:r>
              <a:rPr b="1" baseline="-15913"/>
              <a:t>2</a:t>
            </a:r>
            <a:r>
              <a:rPr b="1"/>
              <a:t>O because of kinetics.</a:t>
            </a:r>
          </a:p>
        </p:txBody>
      </p:sp>
      <p:sp>
        <p:nvSpPr>
          <p:cNvPr id="759" name="Note that H2O is more…"/>
          <p:cNvSpPr txBox="1"/>
          <p:nvPr/>
        </p:nvSpPr>
        <p:spPr>
          <a:xfrm>
            <a:off x="3665220" y="7932419"/>
            <a:ext cx="8549641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buClr>
                <a:srgbClr val="000000"/>
              </a:buClr>
              <a:buFont typeface="Arial"/>
            </a:pPr>
            <a:r>
              <a:rPr i="1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Note that H</a:t>
            </a:r>
            <a:r>
              <a:rPr baseline="-15851" i="1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2</a:t>
            </a:r>
            <a:r>
              <a:rPr i="1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O is more </a:t>
            </a:r>
            <a:endParaRPr i="1" sz="5400">
              <a:effectLst>
                <a:outerShdw sx="100000" sy="100000" kx="0" ky="0" algn="b" rotWithShape="0" blurRad="12700" dist="25400" dir="2700000">
                  <a:srgbClr val="CBCBCB"/>
                </a:outerShdw>
              </a:effectLst>
            </a:endParaRPr>
          </a:p>
          <a:p>
            <a:pPr algn="ctr">
              <a:buClr>
                <a:srgbClr val="000000"/>
              </a:buClr>
              <a:buFont typeface="Arial"/>
            </a:pPr>
            <a:r>
              <a:rPr i="1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easily reduced than Na</a:t>
            </a:r>
            <a:r>
              <a:rPr baseline="30962" i="1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+</a:t>
            </a:r>
            <a:r>
              <a:rPr i="1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9" grpId="2"/>
      <p:bldP build="whole" bldLvl="1" animBg="1" rev="0" advAuto="0" spid="758" grpId="3"/>
      <p:bldP build="p" bldLvl="1" animBg="1" rev="0" advAuto="0" spid="753" grpId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Electrolysis of Aqueous NaCl"/>
          <p:cNvSpPr txBox="1"/>
          <p:nvPr>
            <p:ph type="title"/>
          </p:nvPr>
        </p:nvSpPr>
        <p:spPr>
          <a:xfrm>
            <a:off x="5036820" y="754380"/>
            <a:ext cx="14333220" cy="153162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Electrolysis of Aqueous NaCl</a:t>
            </a:r>
          </a:p>
        </p:txBody>
      </p:sp>
      <p:sp>
        <p:nvSpPr>
          <p:cNvPr id="762" name="Cells like these are the source of NaOH and Cl2.…"/>
          <p:cNvSpPr txBox="1"/>
          <p:nvPr>
            <p:ph type="body" idx="1"/>
          </p:nvPr>
        </p:nvSpPr>
        <p:spPr>
          <a:xfrm>
            <a:off x="2320806" y="2286000"/>
            <a:ext cx="16592034" cy="1143000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Cells like these are the source of NaOH and Cl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In 2006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65 million tons Cl</a:t>
            </a:r>
            <a:r>
              <a:rPr baseline="-15851" sz="5400">
                <a:latin typeface="Arial"/>
                <a:ea typeface="Arial"/>
                <a:cs typeface="Arial"/>
                <a:sym typeface="Arial"/>
              </a:rPr>
              <a:t>2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81 million tons NaOH</a:t>
            </a:r>
          </a:p>
        </p:txBody>
      </p:sp>
      <p:sp>
        <p:nvSpPr>
          <p:cNvPr id="76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764" name="making NaCl picture" descr="making NaCl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71525" y="3460750"/>
            <a:ext cx="7099300" cy="4660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pic>
        <p:nvPicPr>
          <p:cNvPr id="765" name="making NaCl picture" descr="making NaCl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8325" y="7115175"/>
            <a:ext cx="10064751" cy="58864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sp>
        <p:nvSpPr>
          <p:cNvPr id="766" name="Also the source of NaOCl for use in bleach."/>
          <p:cNvSpPr txBox="1"/>
          <p:nvPr/>
        </p:nvSpPr>
        <p:spPr>
          <a:xfrm>
            <a:off x="15059025" y="8810625"/>
            <a:ext cx="5852160" cy="2522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  <a:defRPr b="1" sz="5400"/>
            </a:lvl1pPr>
          </a:lstStyle>
          <a:p>
            <a:pPr/>
            <a:r>
              <a:t>Also the source of NaOCl for use in bleach.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Producing Aluminum"/>
          <p:cNvSpPr txBox="1"/>
          <p:nvPr>
            <p:ph type="title"/>
          </p:nvPr>
        </p:nvSpPr>
        <p:spPr>
          <a:xfrm>
            <a:off x="5105400" y="457200"/>
            <a:ext cx="14333220" cy="182880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008600"/>
                </a:solidFill>
                <a:uFill>
                  <a:solidFill>
                    <a:srgbClr val="008600"/>
                  </a:solidFill>
                </a:uFill>
              </a:defRPr>
            </a:lvl1pPr>
          </a:lstStyle>
          <a:p>
            <a:pPr/>
            <a:r>
              <a:t>Producing Aluminum</a:t>
            </a:r>
          </a:p>
        </p:txBody>
      </p:sp>
      <p:sp>
        <p:nvSpPr>
          <p:cNvPr id="769" name="2 Al2O3  +  3 C  →  4 Al  +  3 CO2"/>
          <p:cNvSpPr txBox="1"/>
          <p:nvPr>
            <p:ph type="body" sz="quarter" idx="1"/>
          </p:nvPr>
        </p:nvSpPr>
        <p:spPr>
          <a:xfrm>
            <a:off x="6438900" y="2286000"/>
            <a:ext cx="12611101" cy="480060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Helvetica"/>
              <a:buNone/>
            </a:pPr>
            <a:r>
              <a:rPr sz="5400"/>
              <a:t>2 Al</a:t>
            </a:r>
            <a:r>
              <a:rPr baseline="-15851" sz="5400"/>
              <a:t>2</a:t>
            </a:r>
            <a:r>
              <a:rPr sz="5400"/>
              <a:t>O</a:t>
            </a:r>
            <a:r>
              <a:rPr baseline="-15851" sz="5400"/>
              <a:t>3</a:t>
            </a:r>
            <a:r>
              <a:rPr sz="5400"/>
              <a:t>  +  3 C 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/>
              <a:t>  4 Al  +  3 CO</a:t>
            </a:r>
            <a:r>
              <a:rPr baseline="-15851" sz="5400"/>
              <a:t>2</a:t>
            </a:r>
          </a:p>
        </p:txBody>
      </p:sp>
      <p:sp>
        <p:nvSpPr>
          <p:cNvPr id="77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771" name="making Al picture" descr="making Al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74580" y="3817620"/>
            <a:ext cx="10492740" cy="60350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sp>
        <p:nvSpPr>
          <p:cNvPr id="772" name="Charles Hall (1863-1914) developed electrolysis process, founded Alcoa (alcoa.com)"/>
          <p:cNvSpPr txBox="1"/>
          <p:nvPr/>
        </p:nvSpPr>
        <p:spPr>
          <a:xfrm>
            <a:off x="3781425" y="11249025"/>
            <a:ext cx="13782319" cy="1535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  <a:defRPr b="1"/>
            </a:pPr>
            <a:r>
              <a:t>Charles Hall (1863-1914) developed electrolysis process, founded Alcoa </a:t>
            </a:r>
            <a:r>
              <a:rPr b="0" i="1"/>
              <a:t>(alcoa.com)</a:t>
            </a:r>
          </a:p>
        </p:txBody>
      </p:sp>
      <p:pic>
        <p:nvPicPr>
          <p:cNvPr id="773" name="Hall picture " descr="Hall picture 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21480" y="3497579"/>
            <a:ext cx="5029201" cy="6720842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OXIDATION-REDUCTION REACTIONS"/>
          <p:cNvSpPr txBox="1"/>
          <p:nvPr>
            <p:ph type="title"/>
          </p:nvPr>
        </p:nvSpPr>
        <p:spPr>
          <a:xfrm>
            <a:off x="5334000" y="617220"/>
            <a:ext cx="14333220" cy="349758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lvl1pPr>
          </a:lstStyle>
          <a:p>
            <a:pPr/>
            <a:r>
              <a:t>OXIDATION-REDUCTION REACTIONS</a:t>
            </a:r>
          </a:p>
        </p:txBody>
      </p:sp>
      <p:sp>
        <p:nvSpPr>
          <p:cNvPr id="124" name="Direct Redox Reaction…"/>
          <p:cNvSpPr txBox="1"/>
          <p:nvPr>
            <p:ph type="body" sz="half" idx="1"/>
          </p:nvPr>
        </p:nvSpPr>
        <p:spPr>
          <a:xfrm>
            <a:off x="4716780" y="4114800"/>
            <a:ext cx="15544801" cy="6172200"/>
          </a:xfrm>
          <a:prstGeom prst="rect">
            <a:avLst/>
          </a:prstGeom>
        </p:spPr>
        <p:txBody>
          <a:bodyPr/>
          <a:lstStyle/>
          <a:p>
            <a:pPr marL="650874" indent="-571500" algn="ctr">
              <a:buClr>
                <a:srgbClr val="FF2734"/>
              </a:buClr>
              <a:buSzTx/>
              <a:buFont typeface="Helvetica"/>
              <a:buNone/>
              <a:def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Direct Redox Reaction</a:t>
            </a:r>
          </a:p>
          <a:p>
            <a:pPr marL="650874" indent="-571500" algn="ctr">
              <a:buClr>
                <a:srgbClr val="000000"/>
              </a:buClr>
              <a:buSzTx/>
              <a:buFont typeface="Helvetica"/>
              <a:buNone/>
              <a:defRPr sz="5400"/>
            </a:pPr>
            <a:r>
              <a:t>Oxidizing and reducing agents in direct contact.</a:t>
            </a:r>
          </a:p>
          <a:p>
            <a:pPr marL="650874" indent="-571500" algn="ctr">
              <a:buClr>
                <a:srgbClr val="000000"/>
              </a:buClr>
              <a:buSzTx/>
              <a:buFont typeface="Arial"/>
              <a:buNone/>
            </a:pPr>
            <a:r>
              <a:rPr sz="5400">
                <a:latin typeface="Arial"/>
                <a:ea typeface="Arial"/>
                <a:cs typeface="Arial"/>
                <a:sym typeface="Arial"/>
              </a:rPr>
              <a:t>Cu(s)  +  2 Ag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(aq) </a:t>
            </a:r>
            <a:r>
              <a:rPr b="0" sz="7800">
                <a:latin typeface="Times Roman"/>
                <a:ea typeface="Times Roman"/>
                <a:cs typeface="Times Roman"/>
                <a:sym typeface="Times Roman"/>
              </a:rPr>
              <a:t>→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 Cu</a:t>
            </a:r>
            <a:r>
              <a:rPr baseline="30962" sz="5400">
                <a:latin typeface="Arial"/>
                <a:ea typeface="Arial"/>
                <a:cs typeface="Arial"/>
                <a:sym typeface="Arial"/>
              </a:rPr>
              <a:t>2+</a:t>
            </a:r>
            <a:r>
              <a:rPr sz="5400">
                <a:latin typeface="Arial"/>
                <a:ea typeface="Arial"/>
                <a:cs typeface="Arial"/>
                <a:sym typeface="Arial"/>
              </a:rPr>
              <a:t>(aq)  +  2 Ag(s)</a:t>
            </a:r>
          </a:p>
        </p:txBody>
      </p:sp>
      <p:sp>
        <p:nvSpPr>
          <p:cNvPr id="12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26" name="21M02AN10-1.mov" descr="21M02AN1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517380" y="8086725"/>
            <a:ext cx="5921205" cy="5006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2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26"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battery cartoon" descr="battery cartoo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89100" y="3843894"/>
            <a:ext cx="9886467" cy="9762886"/>
          </a:xfrm>
          <a:prstGeom prst="rect">
            <a:avLst/>
          </a:prstGeom>
          <a:ln w="12700"/>
        </p:spPr>
      </p:pic>
      <p:sp>
        <p:nvSpPr>
          <p:cNvPr id="776" name="End of…"/>
          <p:cNvSpPr txBox="1"/>
          <p:nvPr>
            <p:ph type="title"/>
          </p:nvPr>
        </p:nvSpPr>
        <p:spPr>
          <a:xfrm>
            <a:off x="9780269" y="-152400"/>
            <a:ext cx="14333221" cy="4114801"/>
          </a:xfrm>
          <a:prstGeom prst="rect">
            <a:avLst/>
          </a:prstGeom>
        </p:spPr>
        <p:txBody>
          <a:bodyPr/>
          <a:lstStyle/>
          <a:p>
            <a:pPr>
              <a:defRPr sz="100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defRPr>
            </a:pPr>
            <a:r>
              <a:t>End of </a:t>
            </a:r>
          </a:p>
          <a:p>
            <a:pPr>
              <a:defRPr sz="100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defRPr>
            </a:pPr>
            <a:r>
              <a:t>Chapter 17</a:t>
            </a:r>
          </a:p>
        </p:txBody>
      </p:sp>
      <p:sp>
        <p:nvSpPr>
          <p:cNvPr id="777" name="See:…"/>
          <p:cNvSpPr txBox="1"/>
          <p:nvPr>
            <p:ph type="body" sz="half" idx="1"/>
          </p:nvPr>
        </p:nvSpPr>
        <p:spPr>
          <a:xfrm>
            <a:off x="2072640" y="6524704"/>
            <a:ext cx="9756697" cy="7425975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Helvetica"/>
              <a:buNone/>
              <a:defRPr b="0" i="1"/>
            </a:pPr>
            <a:r>
              <a:t>See:</a:t>
            </a:r>
          </a:p>
          <a:p>
            <a:pPr>
              <a:buClr>
                <a:srgbClr val="000000"/>
              </a:buClr>
              <a:buFont typeface="Helvetica"/>
              <a:defRPr b="0" i="1"/>
            </a:pPr>
            <a:r>
              <a:rPr u="sng">
                <a:hlinkClick r:id="rId3" invalidUrl="" action="" tgtFrame="" tooltip="" history="1" highlightClick="0" endSnd="0"/>
              </a:rPr>
              <a:t>Chapter Seventeen Study Guide </a:t>
            </a:r>
          </a:p>
          <a:p>
            <a:pPr>
              <a:buClr>
                <a:srgbClr val="000000"/>
              </a:buClr>
              <a:buFont typeface="Helvetica"/>
              <a:defRPr b="0" i="1"/>
            </a:pPr>
            <a:r>
              <a:rPr u="sng">
                <a:hlinkClick r:id="rId4" invalidUrl="" action="" tgtFrame="" tooltip="" history="1" highlightClick="0" endSnd="0"/>
              </a:rPr>
              <a:t>Chapter Seventeen Concept Guide</a:t>
            </a:r>
          </a:p>
          <a:p>
            <a:pPr>
              <a:buClr>
                <a:srgbClr val="000000"/>
              </a:buClr>
              <a:buFont typeface="Helvetica"/>
              <a:defRPr b="0" i="1"/>
            </a:pPr>
            <a:r>
              <a:rPr u="sng">
                <a:hlinkClick r:id="rId5" invalidUrl="" action="" tgtFrame="" tooltip="" history="1" highlightClick="0" endSnd="0"/>
              </a:rPr>
              <a:t>Types of Equilibrium Constants</a:t>
            </a:r>
          </a:p>
          <a:p>
            <a:pPr>
              <a:spcBef>
                <a:spcPts val="1600"/>
              </a:spcBef>
              <a:buClr>
                <a:srgbClr val="000000"/>
              </a:buClr>
              <a:buFont typeface="Arial"/>
              <a:defRPr b="0" i="1">
                <a:latin typeface="Arial"/>
                <a:ea typeface="Arial"/>
                <a:cs typeface="Arial"/>
                <a:sym typeface="Arial"/>
              </a:defRPr>
            </a:pPr>
            <a:r>
              <a:t>Important Equations (following this slide)</a:t>
            </a:r>
          </a:p>
          <a:p>
            <a:pPr>
              <a:spcBef>
                <a:spcPts val="1600"/>
              </a:spcBef>
              <a:buClr>
                <a:srgbClr val="000000"/>
              </a:buClr>
              <a:buFont typeface="Arial"/>
              <a:defRPr b="0" i="1">
                <a:latin typeface="Arial"/>
                <a:ea typeface="Arial"/>
                <a:cs typeface="Arial"/>
                <a:sym typeface="Arial"/>
              </a:defRPr>
            </a:pPr>
            <a:r>
              <a:t>End of Chapter Problems (following this slide)</a:t>
            </a:r>
          </a:p>
        </p:txBody>
      </p:sp>
      <p:sp>
        <p:nvSpPr>
          <p:cNvPr id="77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779" name="when-you-9t09pa.jpg" descr="when-you-9t09pa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403" y="62985"/>
            <a:ext cx="9756697" cy="6358115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Important Equations, Constants, and Handouts…"/>
          <p:cNvSpPr txBox="1"/>
          <p:nvPr/>
        </p:nvSpPr>
        <p:spPr>
          <a:xfrm>
            <a:off x="723050" y="602588"/>
            <a:ext cx="13356609" cy="1535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b="1" i="1">
                <a:solidFill>
                  <a:srgbClr val="0433FF"/>
                </a:solidFill>
              </a:defRPr>
            </a:pPr>
            <a:r>
              <a:t>Important Equations, Constants, and Handouts</a:t>
            </a:r>
          </a:p>
          <a:p>
            <a:pPr>
              <a:defRPr b="1" i="1">
                <a:solidFill>
                  <a:srgbClr val="0433FF"/>
                </a:solidFill>
              </a:defRPr>
            </a:pPr>
            <a:r>
              <a:t>from this Chapter:</a:t>
            </a:r>
          </a:p>
        </p:txBody>
      </p:sp>
      <p:sp>
        <p:nvSpPr>
          <p:cNvPr id="782" name="know how to balance redox reactions in acid or base conditions…"/>
          <p:cNvSpPr txBox="1"/>
          <p:nvPr/>
        </p:nvSpPr>
        <p:spPr>
          <a:xfrm>
            <a:off x="2424337" y="8969731"/>
            <a:ext cx="8380213" cy="3592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626524" indent="-505557">
              <a:buSzPct val="100000"/>
              <a:buChar char="•"/>
              <a:defRPr b="1"/>
            </a:pPr>
            <a:r>
              <a:t>know how to balance redox reactions in acid or base conditions</a:t>
            </a:r>
          </a:p>
          <a:p>
            <a:pPr marL="626524" indent="-505557">
              <a:buSzPct val="100000"/>
              <a:buChar char="•"/>
              <a:defRPr b="1"/>
            </a:pPr>
            <a:r>
              <a:t>be able to calculate E</a:t>
            </a:r>
            <a:r>
              <a:rPr baseline="31999"/>
              <a:t>o</a:t>
            </a:r>
            <a:r>
              <a:t> and E for cells</a:t>
            </a:r>
          </a:p>
        </p:txBody>
      </p:sp>
      <p:sp>
        <p:nvSpPr>
          <p:cNvPr id="783" name="Redox Reactions: oxidation, reduction, LEO, GER, oxidizing agent, reducing agent, anode, cathode, galvanic/voltaic cells, electrolysis (electrolytic cells), shorthand notation for galvanic cells, SHE electrode"/>
          <p:cNvSpPr txBox="1"/>
          <p:nvPr/>
        </p:nvSpPr>
        <p:spPr>
          <a:xfrm>
            <a:off x="2076557" y="2745864"/>
            <a:ext cx="9606743" cy="4964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>
              <a:defRPr b="1"/>
            </a:pPr>
            <a:r>
              <a:rPr>
                <a:solidFill>
                  <a:srgbClr val="FF2600"/>
                </a:solidFill>
              </a:rPr>
              <a:t>Redox Reactions:</a:t>
            </a:r>
            <a:r>
              <a:t> oxidation, reduction, LEO, GER, oxidizing agent, reducing agent, anode, cathode, galvanic/voltaic cells, electrolysis (electrolytic cells), shorthand notation for galvanic cells, SHE electrode</a:t>
            </a:r>
          </a:p>
        </p:txBody>
      </p:sp>
      <p:sp>
        <p:nvSpPr>
          <p:cNvPr id="784" name="Handouts:…"/>
          <p:cNvSpPr txBox="1"/>
          <p:nvPr/>
        </p:nvSpPr>
        <p:spPr>
          <a:xfrm>
            <a:off x="13490463" y="11222329"/>
            <a:ext cx="9926731" cy="177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>
              <a:lnSpc>
                <a:spcPct val="8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i="1" sz="3600"/>
            </a:pPr>
            <a:r>
              <a:t>Handouts: </a:t>
            </a:r>
          </a:p>
          <a:p>
            <a:pPr marL="492760" indent="-411480">
              <a:lnSpc>
                <a:spcPct val="80000"/>
              </a:lnSpc>
              <a:spcBef>
                <a:spcPts val="1600"/>
              </a:spcBef>
              <a:buClr>
                <a:srgbClr val="000000"/>
              </a:buClr>
              <a:buSzPct val="100000"/>
              <a:buFont typeface="Arial"/>
              <a:buChar char="•"/>
              <a:defRPr i="1" sz="3600"/>
            </a:pPr>
            <a:r>
              <a:t>Thermodynamic Values and Electrochemical Cell Values (Problem Set #5)</a:t>
            </a:r>
          </a:p>
        </p:txBody>
      </p:sp>
      <p:sp>
        <p:nvSpPr>
          <p:cNvPr id="785" name="R = 8.3145 J mol-1 K-1…"/>
          <p:cNvSpPr txBox="1"/>
          <p:nvPr/>
        </p:nvSpPr>
        <p:spPr>
          <a:xfrm>
            <a:off x="14671499" y="6548633"/>
            <a:ext cx="6298625" cy="1546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marL="650874" marR="79373" indent="-571500">
              <a:lnSpc>
                <a:spcPct val="90000"/>
              </a:lnSpc>
              <a:spcBef>
                <a:spcPts val="1700"/>
              </a:spcBef>
              <a:buClr>
                <a:srgbClr val="000000"/>
              </a:buClr>
              <a:buFont typeface="Arial"/>
              <a:defRPr i="1" sz="4200">
                <a:latin typeface="+mn-lt"/>
                <a:ea typeface="+mn-ea"/>
                <a:cs typeface="+mn-cs"/>
                <a:sym typeface="Helvetica"/>
              </a:defRPr>
            </a:pPr>
            <a:r>
              <a:rPr>
                <a:uFill>
                  <a:solidFill>
                    <a:srgbClr val="F33126"/>
                  </a:solidFill>
                </a:uFill>
                <a:latin typeface="Arial"/>
                <a:ea typeface="Arial"/>
                <a:cs typeface="Arial"/>
                <a:sym typeface="Arial"/>
              </a:rPr>
              <a:t>R = 8.3145 J mol</a:t>
            </a:r>
            <a:r>
              <a:rPr baseline="31999">
                <a:uFill>
                  <a:solidFill>
                    <a:srgbClr val="F33126"/>
                  </a:solidFill>
                </a:uFill>
                <a:latin typeface="Arial"/>
                <a:ea typeface="Arial"/>
                <a:cs typeface="Arial"/>
                <a:sym typeface="Arial"/>
              </a:rPr>
              <a:t>-1</a:t>
            </a:r>
            <a:r>
              <a:rPr>
                <a:uFill>
                  <a:solidFill>
                    <a:srgbClr val="F33126"/>
                  </a:solidFill>
                </a:uFill>
                <a:latin typeface="Arial"/>
                <a:ea typeface="Arial"/>
                <a:cs typeface="Arial"/>
                <a:sym typeface="Arial"/>
              </a:rPr>
              <a:t> K</a:t>
            </a:r>
            <a:r>
              <a:rPr baseline="31999">
                <a:uFill>
                  <a:solidFill>
                    <a:srgbClr val="F33126"/>
                  </a:solidFill>
                </a:uFill>
                <a:latin typeface="Arial"/>
                <a:ea typeface="Arial"/>
                <a:cs typeface="Arial"/>
                <a:sym typeface="Arial"/>
              </a:rPr>
              <a:t>-1</a:t>
            </a:r>
            <a:endParaRPr baseline="31999">
              <a:uFill>
                <a:solidFill>
                  <a:srgbClr val="F33126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marL="650874" marR="79373" indent="-571500" algn="ctr">
              <a:lnSpc>
                <a:spcPct val="90000"/>
              </a:lnSpc>
              <a:spcBef>
                <a:spcPts val="1700"/>
              </a:spcBef>
              <a:buClr>
                <a:srgbClr val="FF2734"/>
              </a:buClr>
              <a:buFont typeface="Arial"/>
              <a:defRPr sz="4200">
                <a:latin typeface="+mn-lt"/>
                <a:ea typeface="+mn-ea"/>
                <a:cs typeface="+mn-cs"/>
                <a:sym typeface="Helvetica"/>
              </a:defRPr>
            </a:pPr>
            <a:r>
              <a:rPr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>
                <a:latin typeface="Arial"/>
                <a:ea typeface="Arial"/>
                <a:cs typeface="Arial"/>
                <a:sym typeface="Arial"/>
              </a:rPr>
              <a:t> = </a:t>
            </a:r>
            <a:r>
              <a:rPr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9.6485 x 10</a:t>
            </a:r>
            <a:r>
              <a:rPr baseline="30666"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 C/mol e</a:t>
            </a:r>
            <a:r>
              <a:rPr baseline="30666">
                <a:uFill>
                  <a:solidFill>
                    <a:srgbClr val="003DAF"/>
                  </a:solidFill>
                </a:uFill>
                <a:latin typeface="Arial"/>
                <a:ea typeface="Arial"/>
                <a:cs typeface="Arial"/>
                <a:sym typeface="Arial"/>
              </a:rPr>
              <a:t>-</a:t>
            </a:r>
          </a:p>
        </p:txBody>
      </p:sp>
      <p:sp>
        <p:nvSpPr>
          <p:cNvPr id="786" name="∆G°  =  - n F E°"/>
          <p:cNvSpPr txBox="1"/>
          <p:nvPr/>
        </p:nvSpPr>
        <p:spPr>
          <a:xfrm>
            <a:off x="14939841" y="3171379"/>
            <a:ext cx="3982710" cy="775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marL="650874" marR="79373" indent="-571500" algn="ctr">
              <a:lnSpc>
                <a:spcPct val="90000"/>
              </a:lnSpc>
              <a:spcBef>
                <a:spcPts val="1700"/>
              </a:spcBef>
              <a:buClr>
                <a:srgbClr val="FF2734"/>
              </a:buClr>
              <a:buFont typeface="Arial"/>
              <a:defRPr b="1" sz="4200">
                <a:latin typeface="+mn-lt"/>
                <a:ea typeface="+mn-ea"/>
                <a:cs typeface="+mn-cs"/>
                <a:sym typeface="Helvetica"/>
              </a:defRPr>
            </a:pPr>
            <a:r>
              <a:rPr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∆G</a:t>
            </a:r>
            <a:r>
              <a:rPr baseline="29714"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°</a:t>
            </a:r>
            <a:r>
              <a:rPr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 =  - n F E</a:t>
            </a:r>
            <a:r>
              <a:rPr baseline="29714"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°</a:t>
            </a:r>
            <a:r>
              <a:rPr>
                <a:uFill>
                  <a:solidFill>
                    <a:srgbClr val="FF2734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787" name="amps = coulombs/seconds picture" descr="amps = coulombs/second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50121" y="4114689"/>
            <a:ext cx="3562151" cy="1014224"/>
          </a:xfrm>
          <a:prstGeom prst="rect">
            <a:avLst/>
          </a:prstGeom>
          <a:ln w="12700">
            <a:miter lim="400000"/>
          </a:ln>
        </p:spPr>
      </p:pic>
      <p:sp>
        <p:nvSpPr>
          <p:cNvPr id="788" name="E  = E° - (RT/nF) ln Q"/>
          <p:cNvSpPr txBox="1"/>
          <p:nvPr/>
        </p:nvSpPr>
        <p:spPr>
          <a:xfrm>
            <a:off x="14586769" y="5297192"/>
            <a:ext cx="5481335" cy="775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marL="650874" marR="79373" indent="-571500" algn="ctr">
              <a:lnSpc>
                <a:spcPct val="90000"/>
              </a:lnSpc>
              <a:spcBef>
                <a:spcPts val="1700"/>
              </a:spcBef>
              <a:buClr>
                <a:srgbClr val="F33126"/>
              </a:buClr>
              <a:buFont typeface="Arial"/>
              <a:defRPr b="1" sz="4200">
                <a:uFill>
                  <a:solidFill>
                    <a:srgbClr val="F33126"/>
                  </a:solidFill>
                </a:uFill>
              </a:defRPr>
            </a:lvl1pPr>
          </a:lstStyle>
          <a:p>
            <a:pPr>
              <a:defRPr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rPr>
                <a:uFill>
                  <a:solidFill>
                    <a:srgbClr val="F33126"/>
                  </a:solidFill>
                </a:uFill>
                <a:latin typeface="Arial"/>
                <a:ea typeface="Arial"/>
                <a:cs typeface="Arial"/>
                <a:sym typeface="Arial"/>
              </a:rPr>
              <a:t>E  = E° - (RT/nF) ln Q</a:t>
            </a:r>
          </a:p>
        </p:txBody>
      </p:sp>
      <p:pic>
        <p:nvPicPr>
          <p:cNvPr id="789" name="Nernst equation picture" descr="Nernst equation pictur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41603" y="8556447"/>
            <a:ext cx="4131080" cy="1754294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End of Chapter Problems:  Test Yourself"/>
          <p:cNvSpPr txBox="1"/>
          <p:nvPr/>
        </p:nvSpPr>
        <p:spPr>
          <a:xfrm>
            <a:off x="3366827" y="225050"/>
            <a:ext cx="11454250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b="1">
                <a:solidFill>
                  <a:srgbClr val="0433FF"/>
                </a:solidFill>
              </a:defRPr>
            </a:pPr>
            <a:r>
              <a:t>End of Chapter Problems:  </a:t>
            </a:r>
            <a:r>
              <a:rPr i="1"/>
              <a:t>Test Yourself</a:t>
            </a:r>
          </a:p>
        </p:txBody>
      </p:sp>
      <p:sp>
        <p:nvSpPr>
          <p:cNvPr id="792" name="You will need the table of reduction potentials found in problem set #5…"/>
          <p:cNvSpPr txBox="1"/>
          <p:nvPr/>
        </p:nvSpPr>
        <p:spPr>
          <a:xfrm>
            <a:off x="3699068" y="2951754"/>
            <a:ext cx="16985864" cy="7812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algn="ctr">
              <a:defRPr i="1" sz="3800"/>
            </a:pPr>
            <a:r>
              <a:t>You will need the table of reduction potentials found in problem set #5</a:t>
            </a:r>
          </a:p>
          <a:p>
            <a:pPr algn="ctr">
              <a:defRPr i="1" sz="3800"/>
            </a:pPr>
          </a:p>
          <a:p>
            <a:pPr marL="873426" indent="-792146">
              <a:buSzPct val="100000"/>
              <a:buAutoNum type="arabicPeriod" startAt="1"/>
              <a:defRPr sz="3800"/>
            </a:pPr>
            <a:r>
              <a:t>Write a balanced equation for the following half-reaction: </a:t>
            </a:r>
            <a:r>
              <a:rPr b="1"/>
              <a:t>VO</a:t>
            </a:r>
            <a:r>
              <a:rPr b="1" baseline="-5999"/>
              <a:t>3</a:t>
            </a:r>
            <a:r>
              <a:rPr b="1" baseline="31999"/>
              <a:t>-1</a:t>
            </a:r>
            <a:r>
              <a:rPr b="1"/>
              <a:t>(aq) → V</a:t>
            </a:r>
            <a:r>
              <a:rPr b="1" baseline="31999"/>
              <a:t>2+</a:t>
            </a:r>
            <a:r>
              <a:rPr b="1"/>
              <a:t>(aq) (in acid)</a:t>
            </a:r>
          </a:p>
          <a:p>
            <a:pPr marL="873426" indent="-792146">
              <a:buSzPct val="100000"/>
              <a:buAutoNum type="arabicPeriod" startAt="1"/>
              <a:defRPr sz="3800"/>
            </a:pPr>
            <a:r>
              <a:t>Write a balanced equation for the following half-reaction: </a:t>
            </a:r>
            <a:r>
              <a:rPr b="1"/>
              <a:t>Ag(s) → Ag</a:t>
            </a:r>
            <a:r>
              <a:rPr b="1" baseline="-5999"/>
              <a:t>2</a:t>
            </a:r>
            <a:r>
              <a:rPr b="1"/>
              <a:t>O(s) (in base)</a:t>
            </a:r>
          </a:p>
          <a:p>
            <a:pPr marL="873426" indent="-792146">
              <a:buSzPct val="100000"/>
              <a:buAutoNum type="arabicPeriod" startAt="1"/>
              <a:defRPr sz="3800"/>
            </a:pPr>
            <a:r>
              <a:t>Balance the following redox equation in acid: </a:t>
            </a:r>
            <a:r>
              <a:rPr b="1"/>
              <a:t>Zn(s) + NO</a:t>
            </a:r>
            <a:r>
              <a:rPr b="1" baseline="-5999"/>
              <a:t>3</a:t>
            </a:r>
            <a:r>
              <a:rPr b="1" baseline="31999"/>
              <a:t>-1</a:t>
            </a:r>
            <a:r>
              <a:rPr b="1"/>
              <a:t>(aq) → Zn</a:t>
            </a:r>
            <a:r>
              <a:rPr b="1" baseline="31999"/>
              <a:t>2+</a:t>
            </a:r>
            <a:r>
              <a:rPr b="1"/>
              <a:t>(aq) + N</a:t>
            </a:r>
            <a:r>
              <a:rPr b="1" baseline="-5999"/>
              <a:t>2</a:t>
            </a:r>
            <a:r>
              <a:rPr b="1"/>
              <a:t>O(g)</a:t>
            </a:r>
          </a:p>
          <a:p>
            <a:pPr marL="873426" indent="-792146">
              <a:buSzPct val="100000"/>
              <a:buAutoNum type="arabicPeriod" startAt="1"/>
              <a:defRPr sz="3800"/>
            </a:pPr>
            <a:r>
              <a:t>Balance the following redox equation in base: </a:t>
            </a:r>
            <a:r>
              <a:rPr b="1"/>
              <a:t>CrO</a:t>
            </a:r>
            <a:r>
              <a:rPr b="1" baseline="-5999"/>
              <a:t>4</a:t>
            </a:r>
            <a:r>
              <a:rPr b="1" baseline="31999"/>
              <a:t>2-</a:t>
            </a:r>
            <a:r>
              <a:rPr b="1"/>
              <a:t>(aq) + SO</a:t>
            </a:r>
            <a:r>
              <a:rPr b="1" baseline="-5999"/>
              <a:t>3</a:t>
            </a:r>
            <a:r>
              <a:rPr b="1" baseline="31999"/>
              <a:t>2-</a:t>
            </a:r>
            <a:r>
              <a:rPr b="1"/>
              <a:t>(aq) → Cr(OH)</a:t>
            </a:r>
            <a:r>
              <a:rPr b="1" baseline="-5999"/>
              <a:t>3</a:t>
            </a:r>
            <a:r>
              <a:rPr b="1"/>
              <a:t>(s) + SO</a:t>
            </a:r>
            <a:r>
              <a:rPr b="1" baseline="-5999"/>
              <a:t>4</a:t>
            </a:r>
            <a:r>
              <a:rPr b="1" baseline="31999"/>
              <a:t>2-</a:t>
            </a:r>
            <a:r>
              <a:rPr b="1"/>
              <a:t>(aq)</a:t>
            </a:r>
          </a:p>
          <a:p>
            <a:pPr marL="873426" indent="-792146">
              <a:buSzPct val="100000"/>
              <a:buAutoNum type="arabicPeriod" startAt="1"/>
              <a:defRPr sz="3800"/>
            </a:pPr>
            <a:r>
              <a:t>Balance the following </a:t>
            </a:r>
            <a:r>
              <a:rPr i="1"/>
              <a:t>unbalanced</a:t>
            </a:r>
            <a:r>
              <a:t> equation in acid, then calculate the standard redox potential, </a:t>
            </a:r>
            <a:r>
              <a:rPr i="1"/>
              <a:t>E°: </a:t>
            </a:r>
            <a:r>
              <a:rPr b="1"/>
              <a:t>Cu(s) + NO</a:t>
            </a:r>
            <a:r>
              <a:rPr b="1" baseline="-5999"/>
              <a:t>3</a:t>
            </a:r>
            <a:r>
              <a:rPr b="1" baseline="31999"/>
              <a:t>-1</a:t>
            </a:r>
            <a:r>
              <a:rPr b="1"/>
              <a:t>(aq) → Cu</a:t>
            </a:r>
            <a:r>
              <a:rPr b="1" baseline="31999"/>
              <a:t>2+</a:t>
            </a:r>
            <a:r>
              <a:rPr b="1"/>
              <a:t>(aq) + NO(g)</a:t>
            </a:r>
          </a:p>
          <a:p>
            <a:pPr marL="873426" indent="-792146">
              <a:buSzPct val="100000"/>
              <a:buAutoNum type="arabicPeriod" startAt="1"/>
              <a:defRPr sz="3800"/>
            </a:pPr>
            <a:r>
              <a:t>Calculate </a:t>
            </a:r>
            <a:r>
              <a:rPr i="1"/>
              <a:t>E°, </a:t>
            </a:r>
            <a:r>
              <a:t>∆</a:t>
            </a:r>
            <a:r>
              <a:rPr i="1"/>
              <a:t>G</a:t>
            </a:r>
            <a:r>
              <a:t>° and the equilibrium constant for the following reaction: 2 Fe</a:t>
            </a:r>
            <a:r>
              <a:rPr baseline="31999"/>
              <a:t>3+</a:t>
            </a:r>
            <a:r>
              <a:t>(aq) + 2 I</a:t>
            </a:r>
            <a:r>
              <a:rPr baseline="31999"/>
              <a:t>-1</a:t>
            </a:r>
            <a:r>
              <a:t>(aq) → 2 Fe</a:t>
            </a:r>
            <a:r>
              <a:rPr baseline="31999"/>
              <a:t>2+</a:t>
            </a:r>
            <a:r>
              <a:t>(aq) + I</a:t>
            </a:r>
            <a:r>
              <a:rPr baseline="-5999"/>
              <a:t>2</a:t>
            </a:r>
            <a:r>
              <a:t>(aq)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End of Chapter Problems:  Answers"/>
          <p:cNvSpPr txBox="1"/>
          <p:nvPr/>
        </p:nvSpPr>
        <p:spPr>
          <a:xfrm>
            <a:off x="3536468" y="819410"/>
            <a:ext cx="10242492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b="1">
                <a:solidFill>
                  <a:srgbClr val="0433FF"/>
                </a:solidFill>
              </a:defRPr>
            </a:pPr>
            <a:r>
              <a:t>End of Chapter Problems:  </a:t>
            </a:r>
            <a:r>
              <a:rPr i="1"/>
              <a:t>Answers</a:t>
            </a:r>
          </a:p>
        </p:txBody>
      </p:sp>
      <p:sp>
        <p:nvSpPr>
          <p:cNvPr id="795" name="VO3–(aq) + 6 H+(aq) + 3 e– → V2+(aq) + 3 H2O(l)…"/>
          <p:cNvSpPr txBox="1"/>
          <p:nvPr/>
        </p:nvSpPr>
        <p:spPr>
          <a:xfrm>
            <a:off x="3750298" y="2721624"/>
            <a:ext cx="16883404" cy="6258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873426" indent="-792146">
              <a:buSzPct val="100000"/>
              <a:buAutoNum type="arabicPeriod" startAt="1"/>
              <a:defRPr sz="3800"/>
            </a:pPr>
            <a:r>
              <a:t>VO</a:t>
            </a:r>
            <a:r>
              <a:rPr baseline="-5999"/>
              <a:t>3</a:t>
            </a:r>
            <a:r>
              <a:rPr baseline="31999"/>
              <a:t>–</a:t>
            </a:r>
            <a:r>
              <a:t>(aq) + 6 H</a:t>
            </a:r>
            <a:r>
              <a:rPr baseline="31999"/>
              <a:t>+</a:t>
            </a:r>
            <a:r>
              <a:t>(aq) + 3 e</a:t>
            </a:r>
            <a:r>
              <a:rPr baseline="31999"/>
              <a:t>–</a:t>
            </a:r>
            <a:r>
              <a:t>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®</a:t>
            </a:r>
            <a:r>
              <a:t> V</a:t>
            </a:r>
            <a:r>
              <a:rPr baseline="31999"/>
              <a:t>2+</a:t>
            </a:r>
            <a:r>
              <a:t>(aq) + 3 H</a:t>
            </a:r>
            <a:r>
              <a:rPr baseline="-5999"/>
              <a:t>2</a:t>
            </a:r>
            <a:r>
              <a:t>O(l)</a:t>
            </a:r>
          </a:p>
          <a:p>
            <a:pPr marL="873426" indent="-792146">
              <a:buSzPct val="100000"/>
              <a:buAutoNum type="arabicPeriod" startAt="1"/>
              <a:defRPr sz="3800"/>
            </a:pPr>
            <a:r>
              <a:t>2 Ag(s) + 2 OH</a:t>
            </a:r>
            <a:r>
              <a:rPr baseline="31999"/>
              <a:t>–</a:t>
            </a:r>
            <a:r>
              <a:t>(aq)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®</a:t>
            </a:r>
            <a:r>
              <a:t> Ag</a:t>
            </a:r>
            <a:r>
              <a:rPr baseline="-5999"/>
              <a:t>2</a:t>
            </a:r>
            <a:r>
              <a:t>O(s) + H</a:t>
            </a:r>
            <a:r>
              <a:rPr baseline="-5999"/>
              <a:t>2</a:t>
            </a:r>
            <a:r>
              <a:t>O(l) + 2 e</a:t>
            </a:r>
            <a:r>
              <a:rPr baseline="31999"/>
              <a:t>–</a:t>
            </a:r>
          </a:p>
          <a:p>
            <a:pPr marL="873426" indent="-792146">
              <a:buSzPct val="100000"/>
              <a:buAutoNum type="arabicPeriod" startAt="1"/>
              <a:defRPr sz="3800"/>
            </a:pPr>
            <a:r>
              <a:t>4 Zn(s) + 2 NO</a:t>
            </a:r>
            <a:r>
              <a:rPr baseline="-5999"/>
              <a:t>3</a:t>
            </a:r>
            <a:r>
              <a:rPr baseline="31999"/>
              <a:t>–</a:t>
            </a:r>
            <a:r>
              <a:t>(aq) + 10 H</a:t>
            </a:r>
            <a:r>
              <a:rPr baseline="31999"/>
              <a:t>+</a:t>
            </a:r>
            <a:r>
              <a:t>(aq) → 5 H</a:t>
            </a:r>
            <a:r>
              <a:rPr baseline="-5999"/>
              <a:t>2</a:t>
            </a:r>
            <a:r>
              <a:t>O(l) + 4 Zn</a:t>
            </a:r>
            <a:r>
              <a:rPr baseline="31999"/>
              <a:t>2+</a:t>
            </a:r>
            <a:r>
              <a:t>(aq) + N</a:t>
            </a:r>
            <a:r>
              <a:rPr baseline="-5999"/>
              <a:t>2</a:t>
            </a:r>
            <a:r>
              <a:t>O(g)</a:t>
            </a:r>
          </a:p>
          <a:p>
            <a:pPr marL="873426" indent="-792146">
              <a:buSzPct val="100000"/>
              <a:buAutoNum type="arabicPeriod" startAt="1"/>
              <a:defRPr sz="3800"/>
            </a:pPr>
            <a:r>
              <a:t>2 CrO</a:t>
            </a:r>
            <a:r>
              <a:rPr baseline="-5999"/>
              <a:t>4</a:t>
            </a:r>
            <a:r>
              <a:rPr baseline="31999"/>
              <a:t>2-</a:t>
            </a:r>
            <a:r>
              <a:t>(aq) + 5 H</a:t>
            </a:r>
            <a:r>
              <a:rPr baseline="-5999"/>
              <a:t>2</a:t>
            </a:r>
            <a:r>
              <a:t>O(l) + 3 SO</a:t>
            </a:r>
            <a:r>
              <a:rPr baseline="-5999"/>
              <a:t>3</a:t>
            </a:r>
            <a:r>
              <a:rPr baseline="31999"/>
              <a:t>2-</a:t>
            </a:r>
            <a:r>
              <a:t>(aq) → 2 Cr(OH)</a:t>
            </a:r>
            <a:r>
              <a:rPr baseline="-5999"/>
              <a:t>3</a:t>
            </a:r>
            <a:r>
              <a:t>(s) + 4 OH</a:t>
            </a:r>
            <a:r>
              <a:rPr baseline="31999"/>
              <a:t>-</a:t>
            </a:r>
            <a:r>
              <a:t>(aq) + 3 SO</a:t>
            </a:r>
            <a:r>
              <a:rPr baseline="-5999"/>
              <a:t>4</a:t>
            </a:r>
            <a:r>
              <a:rPr baseline="31999"/>
              <a:t>2-</a:t>
            </a:r>
            <a:r>
              <a:t>(aq)</a:t>
            </a:r>
          </a:p>
          <a:p>
            <a:pPr marL="873426" indent="-792146">
              <a:buSzPct val="100000"/>
              <a:buAutoNum type="arabicPeriod" startAt="1"/>
              <a:defRPr sz="3800"/>
            </a:pPr>
            <a:r>
              <a:t>3 Cu(s) + 2 NO</a:t>
            </a:r>
            <a:r>
              <a:rPr baseline="-5999"/>
              <a:t>3</a:t>
            </a:r>
            <a:r>
              <a:rPr baseline="31999"/>
              <a:t>-1</a:t>
            </a:r>
            <a:r>
              <a:t>(aq) + 8 H</a:t>
            </a:r>
            <a:r>
              <a:rPr baseline="31999"/>
              <a:t>+</a:t>
            </a:r>
            <a:r>
              <a:t>(aq) → 2 NO(g) + 3 Cu</a:t>
            </a:r>
            <a:r>
              <a:rPr baseline="31999"/>
              <a:t>2+</a:t>
            </a:r>
            <a:r>
              <a:t>(aq) + 4 H</a:t>
            </a:r>
            <a:r>
              <a:rPr baseline="-5999"/>
              <a:t>2</a:t>
            </a:r>
            <a:r>
              <a:t>O(l), </a:t>
            </a:r>
            <a:r>
              <a:rPr i="1"/>
              <a:t>E° </a:t>
            </a:r>
            <a:r>
              <a:t>= 0.62 V</a:t>
            </a:r>
          </a:p>
          <a:p>
            <a:pPr marL="873426" indent="-792146">
              <a:buSzPct val="100000"/>
              <a:buAutoNum type="arabicPeriod" startAt="1"/>
              <a:defRPr sz="3800"/>
            </a:pPr>
            <a:r>
              <a:rPr i="1"/>
              <a:t>E° </a:t>
            </a:r>
            <a:r>
              <a:t>= 0.236 V,</a:t>
            </a:r>
            <a:r>
              <a:rPr i="1"/>
              <a:t> </a:t>
            </a:r>
            <a:r>
              <a:t>∆</a:t>
            </a:r>
            <a:r>
              <a:rPr i="1"/>
              <a:t>G</a:t>
            </a:r>
            <a:r>
              <a:t>° = -45.5 kJ, K = 9 x 10</a:t>
            </a:r>
            <a:r>
              <a:rPr baseline="31999"/>
              <a:t>7</a:t>
            </a:r>
            <a:endParaRPr baseline="-5999"/>
          </a:p>
          <a:p>
            <a:pPr>
              <a:defRPr sz="3800"/>
            </a:pPr>
            <a:endParaRPr baseline="-5999"/>
          </a:p>
          <a:p>
            <a:pPr algn="ctr">
              <a:defRPr i="1" sz="3800"/>
            </a:pPr>
            <a:r>
              <a:t>You will need the table of reduction potentials found in problem set #5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114300" dist="177800" dir="2700000">
              <a:srgbClr val="73A4FE"/>
            </a:outerShdw>
          </a:effectLst>
        </a:effectStyle>
        <a:effectStyle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114300" dist="177800" dir="2700000">
              <a:srgbClr val="73A4FE"/>
            </a:outerShdw>
          </a:effectLst>
        </a:effectStyle>
        <a:effectStyle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