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media1.mov" ContentType="audio/unknown"/>
  <Override PartName="/ppt/media/media2.mov" ContentType="video/unknown"/>
  <Override PartName="/ppt/media/media3.mov" ContentType="video/unknown"/>
  <Override PartName="/ppt/notesSlides/notesSlide1.xml" ContentType="application/vnd.openxmlformats-officedocument.presentationml.notesSlide+xml"/>
  <Override PartName="/ppt/media/media4.mov" ContentType="video/unknown"/>
  <Override PartName="/ppt/media/media5.mov" ContentType="video/unknown"/>
  <Override PartName="/ppt/media/media6.mov" ContentType="video/unknown"/>
  <Override PartName="/ppt/media/image1.jpeg" ContentType="image/jpeg"/>
  <Override PartName="/ppt/media/media7.mov" ContentType="video/unknown"/>
  <Override PartName="/ppt/notesSlides/notesSlide2.xml" ContentType="application/vnd.openxmlformats-officedocument.presentationml.notesSlide+xml"/>
  <Override PartName="/ppt/media/media8.mov" ContentType="video/unknown"/>
  <Override PartName="/ppt/media/media9.mov" ContentType="audio/unknown"/>
  <Override PartName="/ppt/media/media10.mov" ContentType="audio/unknown"/>
  <Override PartName="/ppt/media/media11.mov" ContentType="audio/unknown"/>
  <Override PartName="/ppt/media/media12.mov" ContentType="video/unknown"/>
  <Override PartName="/ppt/media/media13.mov" ContentType="video/unknown"/>
  <Override PartName="/ppt/media/image2.jpeg" ContentType="image/jpeg"/>
  <Override PartName="/ppt/media/media14.mov" ContentType="video/unknown"/>
  <Override PartName="/ppt/media/media15.mov" ContentType="video/unknown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81280" marR="8128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81280" marR="81280" indent="3429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81280" marR="81280" indent="685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81280" marR="81280" indent="10287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81280" marR="8128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81280" marR="81280" indent="17145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81280" marR="81280" indent="2057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81280" marR="81280" indent="24003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81280" marR="8128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46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508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508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381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477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6477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6477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6477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6477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6477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6477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6477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6477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beautifulchemistry.net" TargetMode="Externa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3" Type="http://schemas.openxmlformats.org/officeDocument/2006/relationships/hyperlink" Target="http://beautifulchemistry.net" TargetMode="Externa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AgCl precipitation video from “Beautiful chemistry” (</a:t>
            </a:r>
            <a:r>
              <a:rPr u="sng">
                <a:hlinkClick r:id="rId3" invalidUrl="" action="" tgtFrame="" tooltip="" history="1" highlightClick="0" endSnd="0"/>
              </a:rPr>
              <a:t>http://beautifulchemistry.net</a:t>
            </a:r>
            <a:r>
              <a:t>) accessed 10/13/2014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BaSO4 video from “Beautiful chemistry” (</a:t>
            </a:r>
            <a:r>
              <a:rPr u="sng">
                <a:hlinkClick r:id="rId3" invalidUrl="" action="" tgtFrame="" tooltip="" history="1" highlightClick="0" endSnd="0"/>
              </a:rPr>
              <a:t>http://beautifulchemistry.net</a:t>
            </a:r>
            <a:r>
              <a:t>) accessed 10/13/2014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icrosoft Offic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/>
          <p:nvPr>
            <p:ph type="sldNum" sz="quarter" idx="2"/>
          </p:nvPr>
        </p:nvSpPr>
        <p:spPr>
          <a:xfrm>
            <a:off x="3352800" y="12858750"/>
            <a:ext cx="478106" cy="466671"/>
          </a:xfrm>
          <a:prstGeom prst="rect">
            <a:avLst/>
          </a:prstGeom>
        </p:spPr>
        <p:txBody>
          <a:bodyPr/>
          <a:lstStyle>
            <a:lvl1pPr algn="l" defTabSz="1828800">
              <a:defRPr b="0" sz="20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"/>
          <p:cNvSpPr txBox="1"/>
          <p:nvPr>
            <p:ph type="sldNum" sz="quarter" idx="2"/>
          </p:nvPr>
        </p:nvSpPr>
        <p:spPr>
          <a:xfrm>
            <a:off x="19968547" y="12833984"/>
            <a:ext cx="453054" cy="487681"/>
          </a:xfrm>
          <a:prstGeom prst="rect">
            <a:avLst/>
          </a:prstGeom>
        </p:spPr>
        <p:txBody>
          <a:bodyPr anchor="ctr"/>
          <a:lstStyle>
            <a:lvl1pPr algn="r" defTabSz="1828800">
              <a:defRPr b="0" sz="2000">
                <a:solidFill>
                  <a:srgbClr val="898989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036820" y="754380"/>
            <a:ext cx="14333220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036820" y="3954779"/>
            <a:ext cx="14333220" cy="976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2pPr marL="908367" indent="-411480">
              <a:spcBef>
                <a:spcPts val="1900"/>
              </a:spcBef>
              <a:buChar char="–"/>
              <a:defRPr sz="5400"/>
            </a:lvl2pPr>
            <a:lvl3pPr>
              <a:buChar char="»"/>
            </a:lvl3pPr>
            <a:lvl4pPr marL="1705201" indent="-293914">
              <a:spcBef>
                <a:spcPts val="900"/>
              </a:spcBef>
              <a:defRPr sz="2400"/>
            </a:lvl4pPr>
            <a:lvl5pPr marL="2162401" indent="-293914">
              <a:spcBef>
                <a:spcPts val="900"/>
              </a:spcBef>
              <a:buChar char="–"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1769305" y="12778740"/>
            <a:ext cx="845390" cy="849569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>
            <a:spAutoFit/>
          </a:bodyPr>
          <a:lstStyle>
            <a:lvl1pPr marL="0" marR="0" algn="ctr" defTabSz="116586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79373" marR="79373" indent="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79373" marR="79373" indent="228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79373" marR="79373" indent="457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79373" marR="79373" indent="685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79373" marR="79373" indent="9144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79373" marR="79373" indent="11430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79373" marR="79373" indent="13716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79373" marR="79373" indent="16002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79373" marR="79373" indent="1828800" algn="ctr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2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545244" marR="79373" indent="-505557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847406" marR="79373" indent="-350519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1358533" marR="79373" indent="-404446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19746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2431823" marR="79373" indent="-563335" algn="l" defTabSz="1828800" rtl="0" latinLnBrk="0">
        <a:lnSpc>
          <a:spcPct val="90000"/>
        </a:lnSpc>
        <a:spcBef>
          <a:spcPts val="16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4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116586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6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video" Target="../media/media2.mov"/><Relationship Id="rId7" Type="http://schemas.microsoft.com/office/2007/relationships/media" Target="../media/media2.mov"/><Relationship Id="rId8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mhchem.org/223/223PPT/pdf223/II18b01Solubility.pdf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16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mhchem.org/223/223PPT/pdf223/II18b01Solubility.pdf" TargetMode="External"/><Relationship Id="rId4" Type="http://schemas.openxmlformats.org/officeDocument/2006/relationships/video" Target="../media/media8.mov"/><Relationship Id="rId5" Type="http://schemas.microsoft.com/office/2007/relationships/media" Target="../media/media8.mov"/><Relationship Id="rId6" Type="http://schemas.openxmlformats.org/officeDocument/2006/relationships/image" Target="../media/image1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9.mov"/><Relationship Id="rId3" Type="http://schemas.microsoft.com/office/2007/relationships/media" Target="../media/media9.mov"/><Relationship Id="rId4" Type="http://schemas.openxmlformats.org/officeDocument/2006/relationships/image" Target="../media/image1.tif"/><Relationship Id="rId5" Type="http://schemas.openxmlformats.org/officeDocument/2006/relationships/audio" Target="../media/media10.mov"/><Relationship Id="rId6" Type="http://schemas.microsoft.com/office/2007/relationships/media" Target="../media/media10.mov"/><Relationship Id="rId7" Type="http://schemas.openxmlformats.org/officeDocument/2006/relationships/audio" Target="../media/media11.mov"/><Relationship Id="rId8" Type="http://schemas.microsoft.com/office/2007/relationships/media" Target="../media/media11.mov"/><Relationship Id="rId9" Type="http://schemas.openxmlformats.org/officeDocument/2006/relationships/video" Target="../media/media12.mov"/><Relationship Id="rId10" Type="http://schemas.microsoft.com/office/2007/relationships/media" Target="../media/media12.mov"/><Relationship Id="rId11" Type="http://schemas.openxmlformats.org/officeDocument/2006/relationships/image" Target="../media/image1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3.mov"/><Relationship Id="rId3" Type="http://schemas.microsoft.com/office/2007/relationships/media" Target="../media/media13.mov"/><Relationship Id="rId4" Type="http://schemas.openxmlformats.org/officeDocument/2006/relationships/image" Target="../media/image1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7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4.mov"/><Relationship Id="rId3" Type="http://schemas.microsoft.com/office/2007/relationships/media" Target="../media/media14.mov"/><Relationship Id="rId4" Type="http://schemas.openxmlformats.org/officeDocument/2006/relationships/image" Target="../media/image21.png"/><Relationship Id="rId5" Type="http://schemas.openxmlformats.org/officeDocument/2006/relationships/video" Target="../media/media15.mov"/><Relationship Id="rId6" Type="http://schemas.microsoft.com/office/2007/relationships/media" Target="../media/media15.mov"/><Relationship Id="rId7" Type="http://schemas.openxmlformats.org/officeDocument/2006/relationships/image" Target="../media/image22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mhchem.org/223/223PPT/pdf223/II18b02Chapter18bStudyGui.pdf" TargetMode="External"/><Relationship Id="rId3" Type="http://schemas.openxmlformats.org/officeDocument/2006/relationships/hyperlink" Target="http://mhchem.org/223/223PPT/pdf223/III18b01Chapter18bCG.pdf" TargetMode="External"/><Relationship Id="rId4" Type="http://schemas.openxmlformats.org/officeDocument/2006/relationships/hyperlink" Target="http://mhchem.org/223/223PPT/pdf223/II1601EquilConsts.pdf" TargetMode="External"/><Relationship Id="rId5" Type="http://schemas.openxmlformats.org/officeDocument/2006/relationships/hyperlink" Target="http://mhchem.org/223/223PPT/pdf223/II18b01Solubility.pdf" TargetMode="External"/><Relationship Id="rId6" Type="http://schemas.openxmlformats.org/officeDocument/2006/relationships/image" Target="../media/image2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mhchem.org/223/223PPT/pdf223/II1601EquilConsts.pdf" TargetMode="External"/><Relationship Id="rId3" Type="http://schemas.openxmlformats.org/officeDocument/2006/relationships/image" Target="../media/image3.jpeg"/><Relationship Id="rId4" Type="http://schemas.openxmlformats.org/officeDocument/2006/relationships/image" Target="../media/image2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video" Target="../media/media5.mov"/><Relationship Id="rId8" Type="http://schemas.microsoft.com/office/2007/relationships/media" Target="../media/media5.mov"/><Relationship Id="rId9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hyperlink" Target="http://mhchem.org/223/223PPT/pdf223/II18b01Solubility.pdf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vide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Whoosh 05-2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571500" cy="571500"/>
          </a:xfrm>
          <a:prstGeom prst="rect">
            <a:avLst/>
          </a:prstGeom>
        </p:spPr>
      </p:pic>
      <p:sp>
        <p:nvSpPr>
          <p:cNvPr id="92" name="PRECIPITATION REACTIONS Chapter 15"/>
          <p:cNvSpPr txBox="1"/>
          <p:nvPr>
            <p:ph type="title"/>
          </p:nvPr>
        </p:nvSpPr>
        <p:spPr>
          <a:xfrm>
            <a:off x="2622493" y="1118332"/>
            <a:ext cx="19139013" cy="2903220"/>
          </a:xfrm>
          <a:prstGeom prst="rect">
            <a:avLst/>
          </a:prstGeom>
        </p:spPr>
        <p:txBody>
          <a:bodyPr/>
          <a:lstStyle/>
          <a:p>
            <a:pPr>
              <a:defRPr sz="10000"/>
            </a:pPr>
            <a:r>
              <a:rPr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PRECIPITATION REACTIONS</a:t>
            </a:r>
            <a:br>
              <a:rPr b="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b="0"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Chapter 15</a:t>
            </a:r>
          </a:p>
        </p:txBody>
      </p:sp>
      <p:sp>
        <p:nvSpPr>
          <p:cNvPr id="9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94" name="precipitation reaction picture" descr="precipitation reaction pictur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198626" y="4663540"/>
            <a:ext cx="7684432" cy="869013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Chemistry 223…"/>
          <p:cNvSpPr txBox="1"/>
          <p:nvPr/>
        </p:nvSpPr>
        <p:spPr>
          <a:xfrm>
            <a:off x="3364705" y="10056193"/>
            <a:ext cx="9761260" cy="203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6000"/>
            </a:pPr>
            <a:r>
              <a:t>Chemistry 223</a:t>
            </a:r>
          </a:p>
          <a:p>
            <a:pPr marL="79373" marR="79373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6000"/>
            </a:pPr>
            <a:r>
              <a:t>Professor Michael Russell</a:t>
            </a:r>
          </a:p>
        </p:txBody>
      </p:sp>
      <p:pic>
        <p:nvPicPr>
          <p:cNvPr id="96" name="19M02AN1-1.mov" descr="19M02AN1-1.mov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5193525" y="5143299"/>
            <a:ext cx="6103620" cy="457771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Last update:…"/>
          <p:cNvSpPr txBox="1"/>
          <p:nvPr/>
        </p:nvSpPr>
        <p:spPr>
          <a:xfrm>
            <a:off x="1885759" y="12748776"/>
            <a:ext cx="2247035" cy="988297"/>
          </a:xfrm>
          <a:prstGeom prst="rect">
            <a:avLst/>
          </a:prstGeom>
          <a:solidFill>
            <a:srgbClr val="FFFFFF">
              <a:alpha val="7370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8580" tIns="68580" rIns="68580" bIns="68580">
            <a:spAutoFit/>
          </a:bodyPr>
          <a:lstStyle/>
          <a:p>
            <a:pPr marL="0" marR="0" algn="ctr">
              <a:defRPr b="0" i="1" sz="3000">
                <a:uFillTx/>
              </a:defRPr>
            </a:pPr>
            <a:r>
              <a:t>Last update:</a:t>
            </a:r>
          </a:p>
          <a:p>
            <a:pPr marL="0" marR="0" algn="ctr">
              <a:defRPr b="0" i="1" sz="3000">
                <a:uFillTx/>
              </a:defRPr>
            </a:pPr>
            <a:r>
              <a:t>4/29/24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4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999" vol="50000">
                <p:cTn id="7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audio>
            <p:video fullScrn="0">
              <p:cMediaNode mute="0" showWhenStopped="1" numSld="1" vol="100000">
                <p:cTn id="8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prevAc="none" nextAc="seek">
              <p:cTn id="9" evtFilter="cancelBubble" nodeType="interactiveSeq" restart="whenNotActive" fill="hold">
                <p:stCondLst>
                  <p:cond delay="0" evt="onClick">
                    <p:tgtEl>
                      <p:spTgt spid="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onsider PbI2 dissolving in water…"/>
          <p:cNvSpPr txBox="1"/>
          <p:nvPr>
            <p:ph type="body" idx="1"/>
          </p:nvPr>
        </p:nvSpPr>
        <p:spPr>
          <a:xfrm>
            <a:off x="2937569" y="2446020"/>
            <a:ext cx="1275201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PbI</a:t>
            </a:r>
            <a:r>
              <a:rPr baseline="-15851" sz="5400"/>
              <a:t>2</a:t>
            </a:r>
            <a:r>
              <a:rPr sz="5400"/>
              <a:t> dissolving in water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PbI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Pb</a:t>
            </a:r>
            <a:r>
              <a:rPr baseline="30962" sz="5400"/>
              <a:t>2+</a:t>
            </a:r>
            <a:r>
              <a:rPr sz="5400"/>
              <a:t>(aq)  +  2 I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K</a:t>
            </a:r>
            <a:r>
              <a:rPr baseline="-15851" sz="5400"/>
              <a:t>sp</a:t>
            </a:r>
            <a:r>
              <a:rPr sz="5400"/>
              <a:t> if solubility = 0.00130 M</a:t>
            </a:r>
          </a:p>
          <a:p>
            <a:pPr marL="650874" indent="-571500">
              <a:lnSpc>
                <a:spcPct val="110000"/>
              </a:lnSpc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</p:txBody>
      </p:sp>
      <p:pic>
        <p:nvPicPr>
          <p:cNvPr id="161" name="precipitation reaction picture" descr="precipitation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02660" y="3226837"/>
            <a:ext cx="6442642" cy="861210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olubility of Lead(II) Iodide"/>
          <p:cNvSpPr txBox="1"/>
          <p:nvPr>
            <p:ph type="title"/>
          </p:nvPr>
        </p:nvSpPr>
        <p:spPr>
          <a:xfrm>
            <a:off x="4419600" y="297180"/>
            <a:ext cx="15384781" cy="21259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Solubility of Lead(II) Iodide</a:t>
            </a:r>
          </a:p>
        </p:txBody>
      </p:sp>
      <p:sp>
        <p:nvSpPr>
          <p:cNvPr id="163" name="Line"/>
          <p:cNvSpPr/>
          <p:nvPr/>
        </p:nvSpPr>
        <p:spPr>
          <a:xfrm>
            <a:off x="3985260" y="2125980"/>
            <a:ext cx="15796260" cy="3176"/>
          </a:xfrm>
          <a:prstGeom prst="line">
            <a:avLst/>
          </a:prstGeom>
          <a:ln w="38100">
            <a:solidFill>
              <a:srgbClr val="6420A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4" name="Solubility refers to how many moles of solid dissolve per L…"/>
          <p:cNvSpPr txBox="1"/>
          <p:nvPr/>
        </p:nvSpPr>
        <p:spPr>
          <a:xfrm>
            <a:off x="3735735" y="7467600"/>
            <a:ext cx="11155680" cy="4891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6420A4"/>
              </a:buClr>
              <a:buFont typeface="Arial"/>
            </a:pP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Solubility</a:t>
            </a:r>
            <a:r>
              <a:rPr sz="5400"/>
              <a:t> refers to how many moles of 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solid</a:t>
            </a:r>
            <a:r>
              <a:rPr sz="5400"/>
              <a:t> 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dissolve per L</a:t>
            </a:r>
            <a:endParaRPr i="1" sz="5400">
              <a:solidFill>
                <a:srgbClr val="6420A4"/>
              </a:solidFill>
              <a:uFill>
                <a:solidFill>
                  <a:srgbClr val="6420A4"/>
                </a:solidFill>
              </a:uFill>
            </a:endParaRP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1.	Solubility = [Pb</a:t>
            </a:r>
            <a:r>
              <a:rPr baseline="30962" sz="5400"/>
              <a:t>2+</a:t>
            </a:r>
            <a:r>
              <a:rPr sz="5400"/>
              <a:t>] </a:t>
            </a:r>
            <a:br>
              <a:rPr sz="5400"/>
            </a:br>
            <a:r>
              <a:rPr sz="5400"/>
              <a:t>	= 1.30 x 10</a:t>
            </a:r>
            <a:r>
              <a:rPr baseline="30962" sz="5400"/>
              <a:t>-3</a:t>
            </a:r>
            <a:r>
              <a:rPr sz="5400"/>
              <a:t> M</a:t>
            </a:r>
            <a:endParaRPr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[I</a:t>
            </a:r>
            <a:r>
              <a:rPr baseline="30962" sz="5400"/>
              <a:t>-</a:t>
            </a:r>
            <a:r>
              <a:rPr sz="5400"/>
              <a:t>]  = 2 x [Pb</a:t>
            </a:r>
            <a:r>
              <a:rPr baseline="30962" sz="5400"/>
              <a:t>2+</a:t>
            </a:r>
            <a:r>
              <a:rPr sz="5400"/>
              <a:t>] = 2.60 x 10</a:t>
            </a:r>
            <a:r>
              <a:rPr baseline="30962" sz="5400"/>
              <a:t>-3</a:t>
            </a:r>
            <a:r>
              <a:rPr sz="5400"/>
              <a:t> M</a:t>
            </a:r>
          </a:p>
        </p:txBody>
      </p:sp>
      <p:sp>
        <p:nvSpPr>
          <p:cNvPr id="16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nsider PbI2 dissolving in water…"/>
          <p:cNvSpPr txBox="1"/>
          <p:nvPr>
            <p:ph type="body" idx="1"/>
          </p:nvPr>
        </p:nvSpPr>
        <p:spPr>
          <a:xfrm>
            <a:off x="2937569" y="2446020"/>
            <a:ext cx="1275201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PbI</a:t>
            </a:r>
            <a:r>
              <a:rPr baseline="-15851" sz="5400"/>
              <a:t>2</a:t>
            </a:r>
            <a:r>
              <a:rPr sz="5400"/>
              <a:t> dissolving in water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PbI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Pb</a:t>
            </a:r>
            <a:r>
              <a:rPr baseline="30962" sz="5400"/>
              <a:t>2+</a:t>
            </a:r>
            <a:r>
              <a:rPr sz="5400"/>
              <a:t>(aq)  +  2 I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K</a:t>
            </a:r>
            <a:r>
              <a:rPr baseline="-15851" sz="5400"/>
              <a:t>sp</a:t>
            </a:r>
            <a:r>
              <a:rPr sz="5400"/>
              <a:t> if solubility = 0.00130 M</a:t>
            </a:r>
          </a:p>
          <a:p>
            <a:pPr marL="650874" indent="-571500">
              <a:lnSpc>
                <a:spcPct val="110000"/>
              </a:lnSpc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</p:txBody>
      </p:sp>
      <p:pic>
        <p:nvPicPr>
          <p:cNvPr id="168" name="precipitation reaction picture" descr="precipitation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02660" y="3226837"/>
            <a:ext cx="6442642" cy="8612103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olubility of Lead(II) Iodide"/>
          <p:cNvSpPr txBox="1"/>
          <p:nvPr>
            <p:ph type="title"/>
          </p:nvPr>
        </p:nvSpPr>
        <p:spPr>
          <a:xfrm>
            <a:off x="4419600" y="297180"/>
            <a:ext cx="15384781" cy="21259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Solubility of Lead(II) Iodide</a:t>
            </a:r>
          </a:p>
        </p:txBody>
      </p:sp>
      <p:sp>
        <p:nvSpPr>
          <p:cNvPr id="170" name="Line"/>
          <p:cNvSpPr/>
          <p:nvPr/>
        </p:nvSpPr>
        <p:spPr>
          <a:xfrm>
            <a:off x="3985260" y="2125980"/>
            <a:ext cx="15796260" cy="3176"/>
          </a:xfrm>
          <a:prstGeom prst="line">
            <a:avLst/>
          </a:prstGeom>
          <a:ln w="38100">
            <a:solidFill>
              <a:srgbClr val="6420A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1" name="1. Solubility = [Pb2+]   = 1.30 x 10-3 M…"/>
          <p:cNvSpPr txBox="1"/>
          <p:nvPr/>
        </p:nvSpPr>
        <p:spPr>
          <a:xfrm>
            <a:off x="2973735" y="6985000"/>
            <a:ext cx="11155680" cy="485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1.	Solubility = [Pb</a:t>
            </a:r>
            <a:r>
              <a:rPr baseline="30962" sz="5400"/>
              <a:t>2+</a:t>
            </a:r>
            <a:r>
              <a:rPr sz="5400"/>
              <a:t>] </a:t>
            </a:r>
            <a:br>
              <a:rPr sz="5400"/>
            </a:br>
            <a:r>
              <a:rPr sz="5400"/>
              <a:t>	= 1.30 x 10</a:t>
            </a:r>
            <a:r>
              <a:rPr baseline="30962" sz="5400"/>
              <a:t>-3</a:t>
            </a:r>
            <a:r>
              <a:rPr sz="5400"/>
              <a:t> M</a:t>
            </a:r>
            <a:endParaRPr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[I</a:t>
            </a:r>
            <a:r>
              <a:rPr baseline="30962" sz="5400"/>
              <a:t>-</a:t>
            </a:r>
            <a:r>
              <a:rPr sz="5400"/>
              <a:t>]  = 2 x [Pb</a:t>
            </a:r>
            <a:r>
              <a:rPr baseline="30962" sz="5400"/>
              <a:t>2+</a:t>
            </a:r>
            <a:r>
              <a:rPr sz="5400"/>
              <a:t>] = 2.60 x 10</a:t>
            </a:r>
            <a:r>
              <a:rPr baseline="30962" sz="5400"/>
              <a:t>-3</a:t>
            </a:r>
            <a:r>
              <a:rPr sz="5400"/>
              <a:t> M</a:t>
            </a:r>
          </a:p>
        </p:txBody>
      </p:sp>
      <p:sp>
        <p:nvSpPr>
          <p:cNvPr id="17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73" name="2. Ksp = [Pb2+] [I-]2…"/>
          <p:cNvSpPr txBox="1"/>
          <p:nvPr/>
        </p:nvSpPr>
        <p:spPr>
          <a:xfrm>
            <a:off x="2979420" y="10121900"/>
            <a:ext cx="12163596" cy="326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2.	K</a:t>
            </a:r>
            <a:r>
              <a:rPr baseline="-15851" sz="5400"/>
              <a:t>sp</a:t>
            </a:r>
            <a:r>
              <a:rPr sz="5400"/>
              <a:t> = [Pb</a:t>
            </a:r>
            <a:r>
              <a:rPr baseline="30962" sz="5400"/>
              <a:t>2+</a:t>
            </a:r>
            <a:r>
              <a:rPr sz="5400"/>
              <a:t>] [I</a:t>
            </a:r>
            <a:r>
              <a:rPr baseline="30962" sz="5400"/>
              <a:t>-</a:t>
            </a:r>
            <a:r>
              <a:rPr sz="5400"/>
              <a:t>]</a:t>
            </a:r>
            <a:r>
              <a:rPr baseline="30962" sz="5400"/>
              <a:t>2</a:t>
            </a:r>
            <a:endParaRPr baseline="30962"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	=  [Pb</a:t>
            </a:r>
            <a:r>
              <a:rPr baseline="30962" sz="5400"/>
              <a:t>2+</a:t>
            </a:r>
            <a:r>
              <a:rPr sz="5400"/>
              <a:t>] {2 • [Pb</a:t>
            </a:r>
            <a:r>
              <a:rPr baseline="30962" sz="5400"/>
              <a:t>2+</a:t>
            </a:r>
            <a:r>
              <a:rPr sz="5400"/>
              <a:t>]}</a:t>
            </a:r>
            <a:r>
              <a:rPr baseline="30962" sz="5400"/>
              <a:t>2</a:t>
            </a:r>
            <a:endParaRPr baseline="30962" sz="5400"/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	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 [Pb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2+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]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onsider PbI2 dissolving in water…"/>
          <p:cNvSpPr txBox="1"/>
          <p:nvPr>
            <p:ph type="body" idx="1"/>
          </p:nvPr>
        </p:nvSpPr>
        <p:spPr>
          <a:xfrm>
            <a:off x="2937569" y="2446020"/>
            <a:ext cx="12752011" cy="1126998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Consider PbI</a:t>
            </a:r>
            <a:r>
              <a:rPr baseline="-15851" sz="5400"/>
              <a:t>2</a:t>
            </a:r>
            <a:r>
              <a:rPr sz="5400"/>
              <a:t> dissolving in water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PbI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Pb</a:t>
            </a:r>
            <a:r>
              <a:rPr baseline="30962" sz="5400"/>
              <a:t>2+</a:t>
            </a:r>
            <a:r>
              <a:rPr sz="5400"/>
              <a:t>(aq)  +  2 I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K</a:t>
            </a:r>
            <a:r>
              <a:rPr baseline="-15851" sz="5400"/>
              <a:t>sp</a:t>
            </a:r>
            <a:r>
              <a:rPr sz="5400"/>
              <a:t> if solubility = 0.00130 M</a:t>
            </a:r>
          </a:p>
          <a:p>
            <a:pPr marL="650874" indent="-571500">
              <a:lnSpc>
                <a:spcPct val="110000"/>
              </a:lnSpc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</p:txBody>
      </p:sp>
      <p:pic>
        <p:nvPicPr>
          <p:cNvPr id="176" name="precipitation reaction picture" descr="precipitation reaction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02660" y="3226837"/>
            <a:ext cx="6442642" cy="861210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olubility of Lead(II) Iodide"/>
          <p:cNvSpPr txBox="1"/>
          <p:nvPr>
            <p:ph type="title"/>
          </p:nvPr>
        </p:nvSpPr>
        <p:spPr>
          <a:xfrm>
            <a:off x="4419600" y="297180"/>
            <a:ext cx="15384781" cy="21259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Solubility of Lead(II) Iodide</a:t>
            </a:r>
          </a:p>
        </p:txBody>
      </p:sp>
      <p:sp>
        <p:nvSpPr>
          <p:cNvPr id="178" name="Line"/>
          <p:cNvSpPr/>
          <p:nvPr/>
        </p:nvSpPr>
        <p:spPr>
          <a:xfrm>
            <a:off x="3985260" y="2125980"/>
            <a:ext cx="15796260" cy="3176"/>
          </a:xfrm>
          <a:prstGeom prst="line">
            <a:avLst/>
          </a:prstGeom>
          <a:ln w="38100">
            <a:solidFill>
              <a:srgbClr val="6420A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9" name="2.    Ksp = 4[Pb2+]3 = 4(solubility)3"/>
          <p:cNvSpPr txBox="1"/>
          <p:nvPr/>
        </p:nvSpPr>
        <p:spPr>
          <a:xfrm>
            <a:off x="2973735" y="6985000"/>
            <a:ext cx="11155680" cy="485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2.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    </a:t>
            </a: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= 4[Pb</a:t>
            </a:r>
            <a:r>
              <a:rPr baseline="30962" sz="5400"/>
              <a:t>2+</a:t>
            </a:r>
            <a:r>
              <a:rPr sz="5400"/>
              <a:t>]</a:t>
            </a:r>
            <a:r>
              <a:rPr baseline="30962" sz="5400"/>
              <a:t>3</a:t>
            </a:r>
            <a:r>
              <a:rPr sz="5400"/>
              <a:t> = 4(solubility)</a:t>
            </a:r>
            <a:r>
              <a:rPr baseline="30962" sz="5400"/>
              <a:t>3</a:t>
            </a:r>
          </a:p>
        </p:txBody>
      </p:sp>
      <p:sp>
        <p:nvSpPr>
          <p:cNvPr id="18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1" name="Ksp  =  4 (1.30 x 10-3)3  =  8.79 x 10-9"/>
          <p:cNvSpPr txBox="1"/>
          <p:nvPr/>
        </p:nvSpPr>
        <p:spPr>
          <a:xfrm>
            <a:off x="4476749" y="8597900"/>
            <a:ext cx="1481328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 =  4 (1.30 x 10</a:t>
            </a:r>
            <a:r>
              <a:rPr baseline="30962" sz="5400"/>
              <a:t>-3</a:t>
            </a:r>
            <a:r>
              <a:rPr sz="5400"/>
              <a:t>)</a:t>
            </a:r>
            <a:r>
              <a:rPr baseline="30962" sz="5400"/>
              <a:t>3</a:t>
            </a:r>
            <a:r>
              <a:rPr sz="5400"/>
              <a:t>  =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8.79 x 10</a:t>
            </a:r>
            <a:r>
              <a:rPr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-9</a:t>
            </a:r>
          </a:p>
        </p:txBody>
      </p:sp>
      <p:sp>
        <p:nvSpPr>
          <p:cNvPr id="182" name="Notice that solubility of PbI2 (x) and Ksp related here by:  Ksp = 4x3"/>
          <p:cNvSpPr txBox="1"/>
          <p:nvPr/>
        </p:nvSpPr>
        <p:spPr>
          <a:xfrm>
            <a:off x="2887980" y="10330179"/>
            <a:ext cx="13012976" cy="2049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i="1" sz="5400"/>
              <a:t>Notice that 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solubility of PbI</a:t>
            </a:r>
            <a:r>
              <a:rPr baseline="-15851"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2</a:t>
            </a:r>
            <a:r>
              <a:rPr i="1" sz="5400"/>
              <a:t> (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x</a:t>
            </a:r>
            <a:r>
              <a:rPr i="1" sz="5400"/>
              <a:t>) and 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K</a:t>
            </a:r>
            <a:r>
              <a:rPr baseline="-15851"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sp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</a:t>
            </a:r>
            <a:r>
              <a:rPr i="1" sz="5400"/>
              <a:t>related here by:</a:t>
            </a:r>
            <a:r>
              <a:rPr sz="6000"/>
              <a:t> 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= 4x</a:t>
            </a:r>
            <a:r>
              <a:rPr baseline="309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2"/>
      <p:bldP build="whole" bldLvl="1" animBg="1" rev="0" advAuto="0" spid="18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olubility and Ksp Relations"/>
          <p:cNvSpPr txBox="1"/>
          <p:nvPr>
            <p:ph type="title"/>
          </p:nvPr>
        </p:nvSpPr>
        <p:spPr>
          <a:xfrm>
            <a:off x="4419600" y="0"/>
            <a:ext cx="15384781" cy="2743201"/>
          </a:xfrm>
          <a:prstGeom prst="rect">
            <a:avLst/>
          </a:prstGeom>
        </p:spPr>
        <p:txBody>
          <a:bodyPr/>
          <a:lstStyle/>
          <a:p>
            <a:pPr/>
            <a:r>
              <a: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Solubility and K</a:t>
            </a:r>
            <a:r>
              <a:rPr baseline="-15720"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sp</a:t>
            </a:r>
            <a:r>
              <a: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Relations</a:t>
            </a:r>
          </a:p>
        </p:txBody>
      </p:sp>
      <p:sp>
        <p:nvSpPr>
          <p:cNvPr id="18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86" name="Line"/>
          <p:cNvSpPr/>
          <p:nvPr/>
        </p:nvSpPr>
        <p:spPr>
          <a:xfrm>
            <a:off x="3985260" y="2125980"/>
            <a:ext cx="15796260" cy="3176"/>
          </a:xfrm>
          <a:prstGeom prst="line">
            <a:avLst/>
          </a:prstGeom>
          <a:ln w="38100">
            <a:solidFill>
              <a:srgbClr val="6420A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aphicFrame>
        <p:nvGraphicFramePr>
          <p:cNvPr id="187" name="Table 1"/>
          <p:cNvGraphicFramePr/>
          <p:nvPr/>
        </p:nvGraphicFramePr>
        <p:xfrm>
          <a:off x="4648200" y="2308860"/>
          <a:ext cx="14470381" cy="997585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3046395"/>
                <a:gridCol w="2437116"/>
                <a:gridCol w="5369272"/>
                <a:gridCol w="3617595"/>
              </a:tblGrid>
              <a:tr h="1016000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i="1" sz="3800" u="sng">
                          <a:uFill>
                            <a:solidFill>
                              <a:srgbClr val="000000"/>
                            </a:solidFill>
                          </a:uFill>
                        </a:rPr>
                        <a:t># cations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i="1" sz="3800" u="sng">
                          <a:uFill>
                            <a:solidFill>
                              <a:srgbClr val="000000"/>
                            </a:solidFill>
                          </a:uFill>
                        </a:rPr>
                        <a:t># anions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rPr i="1" u="sng"/>
                        <a:t>K</a:t>
                      </a:r>
                      <a:r>
                        <a:rPr baseline="-15999" i="1" u="sng"/>
                        <a:t>sp</a:t>
                      </a:r>
                      <a:r>
                        <a:rPr i="1" u="sng"/>
                        <a:t> and solubility (x)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i="1" sz="3800" u="sng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Examples</a:t>
                      </a:r>
                    </a:p>
                  </a:txBody>
                  <a:tcPr marL="50800" marR="50800" marT="50800" marB="50800" anchor="ctr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3175">
                      <a:miter lim="400000"/>
                    </a:lnB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6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2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NaCl, SrO, KClO</a:t>
                      </a:r>
                      <a:r>
                        <a:rPr baseline="-15999"/>
                        <a:t>3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3175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6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4x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3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/4)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PbI</a:t>
                      </a:r>
                      <a:r>
                        <a:rPr baseline="-15999"/>
                        <a:t>2</a:t>
                      </a:r>
                      <a:r>
                        <a:t>,</a:t>
                      </a:r>
                    </a:p>
                    <a:p>
                      <a:pPr marL="81280" marR="81280" defTabSz="1828800">
                        <a:lnSpc>
                          <a:spcPct val="90000"/>
                        </a:lnSpc>
                        <a:defRPr sz="3800"/>
                      </a:pPr>
                      <a:r>
                        <a:t>Mg(OH)</a:t>
                      </a:r>
                      <a:r>
                        <a:rPr baseline="-15999"/>
                        <a:t>2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282700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6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4x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3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/4)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Na</a:t>
                      </a:r>
                      <a:r>
                        <a:rPr baseline="-15999"/>
                        <a:t>2</a:t>
                      </a:r>
                      <a:r>
                        <a:t>O, </a:t>
                      </a:r>
                    </a:p>
                    <a:p>
                      <a:pPr marL="81280" marR="81280" defTabSz="1828800">
                        <a:lnSpc>
                          <a:spcPct val="90000"/>
                        </a:lnSpc>
                        <a:defRPr sz="3800"/>
                      </a:pPr>
                      <a:r>
                        <a:t>(NH</a:t>
                      </a:r>
                      <a:r>
                        <a:rPr baseline="-15999"/>
                        <a:t>4</a:t>
                      </a:r>
                      <a:r>
                        <a:t>)</a:t>
                      </a:r>
                      <a:r>
                        <a:rPr baseline="-15999"/>
                        <a:t>2</a:t>
                      </a:r>
                      <a:r>
                        <a:t>SO</a:t>
                      </a:r>
                      <a:r>
                        <a:rPr baseline="-15999"/>
                        <a:t>3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6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27x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4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/27)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1/4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Li</a:t>
                      </a:r>
                      <a:r>
                        <a:rPr baseline="-15999"/>
                        <a:t>3</a:t>
                      </a:r>
                      <a:r>
                        <a:t>P, </a:t>
                      </a:r>
                    </a:p>
                    <a:p>
                      <a:pPr marL="81280" marR="81280" defTabSz="1828800">
                        <a:lnSpc>
                          <a:spcPct val="90000"/>
                        </a:lnSpc>
                        <a:defRPr sz="3800"/>
                      </a:pPr>
                      <a:r>
                        <a:t>(NH</a:t>
                      </a:r>
                      <a:r>
                        <a:rPr baseline="-15999"/>
                        <a:t>4</a:t>
                      </a:r>
                      <a:r>
                        <a:t>)</a:t>
                      </a:r>
                      <a:r>
                        <a:rPr baseline="-15999"/>
                        <a:t>3</a:t>
                      </a:r>
                      <a:r>
                        <a:t>PO</a:t>
                      </a:r>
                      <a:r>
                        <a:rPr baseline="-15999"/>
                        <a:t>4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1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6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27x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4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/27)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1/4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AlBr</a:t>
                      </a:r>
                      <a:r>
                        <a:rPr baseline="-15999"/>
                        <a:t>3</a:t>
                      </a:r>
                      <a:r>
                        <a:t>, </a:t>
                      </a:r>
                    </a:p>
                    <a:p>
                      <a:pPr marL="81280" marR="81280" defTabSz="1828800">
                        <a:lnSpc>
                          <a:spcPct val="90000"/>
                        </a:lnSpc>
                        <a:defRPr sz="3800"/>
                      </a:pPr>
                      <a:r>
                        <a:t>Cr(NO</a:t>
                      </a:r>
                      <a:r>
                        <a:rPr baseline="-15999"/>
                        <a:t>3</a:t>
                      </a:r>
                      <a:r>
                        <a:t>)</a:t>
                      </a:r>
                      <a:r>
                        <a:rPr baseline="-15999"/>
                        <a:t>3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6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108x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5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/108)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Fe</a:t>
                      </a:r>
                      <a:r>
                        <a:rPr baseline="-15999"/>
                        <a:t>2</a:t>
                      </a:r>
                      <a:r>
                        <a:t>O</a:t>
                      </a:r>
                      <a:r>
                        <a:rPr baseline="-15999"/>
                        <a:t>3</a:t>
                      </a:r>
                      <a:r>
                        <a:t>, </a:t>
                      </a:r>
                    </a:p>
                    <a:p>
                      <a:pPr marL="81280" marR="81280" defTabSz="1828800">
                        <a:lnSpc>
                          <a:spcPct val="90000"/>
                        </a:lnSpc>
                        <a:defRPr sz="3800"/>
                      </a:pPr>
                      <a:r>
                        <a:t>Al</a:t>
                      </a:r>
                      <a:r>
                        <a:rPr baseline="-15999"/>
                        <a:t>2</a:t>
                      </a:r>
                      <a:r>
                        <a:t>(SO</a:t>
                      </a:r>
                      <a:r>
                        <a:rPr baseline="-15999"/>
                        <a:t>4</a:t>
                      </a:r>
                      <a:r>
                        <a:t>)</a:t>
                      </a:r>
                      <a:r>
                        <a:rPr baseline="-15999"/>
                        <a:t>3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1279525"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3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b="0" sz="1800">
                          <a:uFillTx/>
                        </a:defRPr>
                      </a:pPr>
                      <a:r>
                        <a:rPr b="1" sz="38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2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3800"/>
                      </a:pP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K</a:t>
                      </a:r>
                      <a:r>
                        <a:rPr baseline="-17999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 = 108x</a:t>
                      </a:r>
                      <a:r>
                        <a:rPr baseline="30736">
                          <a:solidFill>
                            <a:srgbClr val="FF2734"/>
                          </a:solidFill>
                          <a:uFill>
                            <a:solidFill>
                              <a:srgbClr val="FF2734"/>
                            </a:solidFill>
                          </a:uFill>
                        </a:rPr>
                        <a:t>5</a:t>
                      </a:r>
                      <a:endParaRPr baseline="30736">
                        <a:solidFill>
                          <a:srgbClr val="FF2734"/>
                        </a:solidFill>
                        <a:uFill>
                          <a:solidFill>
                            <a:srgbClr val="FF2734"/>
                          </a:solidFill>
                        </a:uFill>
                      </a:endParaRPr>
                    </a:p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000"/>
                        </a:spcBef>
                        <a:defRPr b="0" i="1" sz="3600"/>
                      </a:pP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x = (K</a:t>
                      </a:r>
                      <a:r>
                        <a:rPr baseline="-7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sp</a:t>
                      </a:r>
                      <a:r>
                        <a:rPr baseline="-1333">
                          <a:uFill>
                            <a:solidFill>
                              <a:srgbClr val="FF2734"/>
                            </a:solidFill>
                          </a:uFill>
                        </a:rPr>
                        <a:t>/108)</a:t>
                      </a:r>
                      <a:r>
                        <a:rPr baseline="30666">
                          <a:uFill>
                            <a:solidFill>
                              <a:srgbClr val="FF2734"/>
                            </a:solidFill>
                          </a:uFill>
                        </a:rPr>
                        <a:t>1/5</a:t>
                      </a:r>
                    </a:p>
                  </a:txBody>
                  <a:tcPr marL="50800" marR="50800" marT="50800" marB="5080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81280" marR="81280" defTabSz="1828800">
                        <a:lnSpc>
                          <a:spcPct val="90000"/>
                        </a:lnSpc>
                        <a:spcBef>
                          <a:spcPts val="1300"/>
                        </a:spcBef>
                        <a:defRPr sz="3800"/>
                      </a:pPr>
                      <a:r>
                        <a:t>Ti</a:t>
                      </a:r>
                      <a:r>
                        <a:rPr baseline="-15999"/>
                        <a:t>3</a:t>
                      </a:r>
                      <a:r>
                        <a:t>As</a:t>
                      </a:r>
                      <a:r>
                        <a:rPr baseline="-15999"/>
                        <a:t>2</a:t>
                      </a:r>
                      <a:r>
                        <a:t>, </a:t>
                      </a:r>
                    </a:p>
                    <a:p>
                      <a:pPr marL="81280" marR="81280" defTabSz="1828800">
                        <a:lnSpc>
                          <a:spcPct val="90000"/>
                        </a:lnSpc>
                        <a:defRPr sz="3800"/>
                      </a:pPr>
                      <a:r>
                        <a:t>Mg</a:t>
                      </a:r>
                      <a:r>
                        <a:rPr baseline="-15999"/>
                        <a:t>3</a:t>
                      </a:r>
                      <a:r>
                        <a:t>(PO</a:t>
                      </a:r>
                      <a:r>
                        <a:rPr baseline="-15999"/>
                        <a:t>4</a:t>
                      </a:r>
                      <a:r>
                        <a:t>)</a:t>
                      </a:r>
                      <a:r>
                        <a:rPr baseline="-15999"/>
                        <a:t>2</a:t>
                      </a:r>
                    </a:p>
                  </a:txBody>
                  <a:tcPr marL="0" marR="0" marT="0" marB="0" anchor="t" anchorCtr="0" horzOverflow="overflow">
                    <a:lnL w="3175">
                      <a:miter lim="400000"/>
                    </a:lnL>
                    <a:lnR w="3175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3175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8" name="See: Solubility Guide"/>
          <p:cNvSpPr txBox="1"/>
          <p:nvPr/>
        </p:nvSpPr>
        <p:spPr>
          <a:xfrm>
            <a:off x="8261350" y="12439650"/>
            <a:ext cx="6653442" cy="94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1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b="0" i="1" sz="5400"/>
            </a:pPr>
            <a:r>
              <a:t>See: </a:t>
            </a:r>
            <a:r>
              <a:rPr u="sng">
                <a:hlinkClick r:id="rId2" invalidUrl="" action="" tgtFrame="" tooltip="" history="1" highlightClick="0" endSnd="0"/>
              </a:rPr>
              <a:t>Solubility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olubility and Ksp Relations"/>
          <p:cNvSpPr txBox="1"/>
          <p:nvPr>
            <p:ph type="title"/>
          </p:nvPr>
        </p:nvSpPr>
        <p:spPr>
          <a:xfrm>
            <a:off x="4419600" y="0"/>
            <a:ext cx="15384781" cy="2743201"/>
          </a:xfrm>
          <a:prstGeom prst="rect">
            <a:avLst/>
          </a:prstGeom>
        </p:spPr>
        <p:txBody>
          <a:bodyPr/>
          <a:lstStyle/>
          <a:p>
            <a:pPr/>
            <a:r>
              <a: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Solubility and K</a:t>
            </a:r>
            <a:r>
              <a:rPr baseline="-15720"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sp</a:t>
            </a:r>
            <a:r>
              <a: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 Relations</a:t>
            </a:r>
          </a:p>
        </p:txBody>
      </p:sp>
      <p:sp>
        <p:nvSpPr>
          <p:cNvPr id="19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192" name="Line"/>
          <p:cNvSpPr/>
          <p:nvPr/>
        </p:nvSpPr>
        <p:spPr>
          <a:xfrm>
            <a:off x="3985260" y="2125980"/>
            <a:ext cx="15796260" cy="3176"/>
          </a:xfrm>
          <a:prstGeom prst="line">
            <a:avLst/>
          </a:prstGeom>
          <a:ln w="38100">
            <a:solidFill>
              <a:srgbClr val="6420A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3" name="Example: What is the solubility of copper(II) phosphate if Ksp = 1.4*10-37?…"/>
          <p:cNvSpPr txBox="1"/>
          <p:nvPr/>
        </p:nvSpPr>
        <p:spPr>
          <a:xfrm>
            <a:off x="4122420" y="2446020"/>
            <a:ext cx="16482060" cy="9846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85000"/>
              </a:lnSpc>
              <a:spcBef>
                <a:spcPts val="900"/>
              </a:spcBef>
              <a:buClr>
                <a:srgbClr val="6420A4"/>
              </a:buClr>
              <a:buFont typeface="Arial"/>
            </a:pPr>
            <a:r>
              <a:rPr b="0"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Example:</a:t>
            </a:r>
            <a:r>
              <a:rPr i="1" sz="5400"/>
              <a:t> </a:t>
            </a:r>
            <a:r>
              <a:rPr sz="5400"/>
              <a:t>What is the solubility of copper(II) phosphate if K</a:t>
            </a:r>
            <a:r>
              <a:rPr baseline="-15851" sz="5400"/>
              <a:t>sp</a:t>
            </a:r>
            <a:r>
              <a:rPr sz="5400"/>
              <a:t> = 1.4*10</a:t>
            </a:r>
            <a:r>
              <a:rPr baseline="30962" sz="5400"/>
              <a:t>-37</a:t>
            </a:r>
            <a:r>
              <a:rPr sz="5400"/>
              <a:t>?</a:t>
            </a:r>
            <a:endParaRPr sz="5400"/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6420A4"/>
              </a:buClr>
              <a:buFont typeface="Arial"/>
            </a:pPr>
            <a:r>
              <a:rPr b="0"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Answer:</a:t>
            </a:r>
            <a:r>
              <a:rPr b="0" i="1" sz="5400"/>
              <a:t> 	</a:t>
            </a:r>
            <a:r>
              <a:rPr b="0" sz="5400"/>
              <a:t>Formula = Cu</a:t>
            </a:r>
            <a:r>
              <a:rPr b="0" baseline="-15851" sz="5400"/>
              <a:t>3</a:t>
            </a:r>
            <a:r>
              <a:rPr b="0" sz="5400"/>
              <a:t>(PO</a:t>
            </a:r>
            <a:r>
              <a:rPr b="0" baseline="-15851" sz="5400"/>
              <a:t>4</a:t>
            </a:r>
            <a:r>
              <a:rPr b="0" sz="5400"/>
              <a:t>)</a:t>
            </a:r>
            <a:r>
              <a:rPr b="0" baseline="-15851" sz="5400"/>
              <a:t>2</a:t>
            </a:r>
            <a:endParaRPr b="0" baseline="-15851" sz="5400"/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000000"/>
              </a:buClr>
              <a:buFont typeface="Arial"/>
            </a:pPr>
            <a:r>
              <a:rPr b="0" sz="5400"/>
              <a:t>		3 cations &amp; 2 anions, so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="0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= 108x</a:t>
            </a:r>
            <a:r>
              <a:rPr b="0"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5</a:t>
            </a:r>
            <a:endParaRPr b="0"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000000"/>
              </a:buClr>
              <a:buFont typeface="Arial"/>
            </a:pPr>
            <a:r>
              <a:rPr b="0" sz="5400"/>
              <a:t>		x = (1.4*10</a:t>
            </a:r>
            <a:r>
              <a:rPr b="0" baseline="30962" sz="5400"/>
              <a:t>-37</a:t>
            </a:r>
            <a:r>
              <a:rPr b="0" sz="5400"/>
              <a:t>/108)</a:t>
            </a:r>
            <a:r>
              <a:rPr b="0" baseline="30962" sz="5400"/>
              <a:t>(1/5)</a:t>
            </a:r>
            <a:r>
              <a:rPr b="0"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1.7*10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-8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000000"/>
              </a:buClr>
              <a:buFont typeface="Arial"/>
              <a:defRPr b="0" i="1" sz="5400"/>
            </a:pPr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6420A4"/>
              </a:buClr>
              <a:buFont typeface="Arial"/>
            </a:pPr>
            <a:r>
              <a:rPr b="0"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Example:</a:t>
            </a:r>
            <a:r>
              <a:rPr sz="5400"/>
              <a:t>  What is K</a:t>
            </a:r>
            <a:r>
              <a:rPr baseline="-15851" sz="5400"/>
              <a:t>sp</a:t>
            </a:r>
            <a:r>
              <a:rPr sz="5400"/>
              <a:t> for magnesium carbonate if the solubility at 25 ˚C is 2.6*10</a:t>
            </a:r>
            <a:r>
              <a:rPr baseline="30962" sz="5400"/>
              <a:t>-3</a:t>
            </a:r>
            <a:r>
              <a:rPr sz="5400"/>
              <a:t> M?</a:t>
            </a:r>
            <a:endParaRPr sz="5400"/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6420A4"/>
              </a:buClr>
              <a:buFont typeface="Arial"/>
            </a:pPr>
            <a:r>
              <a:rPr b="0"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Answer:</a:t>
            </a:r>
            <a:r>
              <a:rPr i="1" sz="54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rPr>
              <a:t>	</a:t>
            </a:r>
            <a:r>
              <a:rPr b="0" sz="5400"/>
              <a:t>Formula = MgCO</a:t>
            </a:r>
            <a:r>
              <a:rPr b="0" baseline="-15851" sz="5400"/>
              <a:t>3</a:t>
            </a:r>
            <a:r>
              <a:rPr b="0" sz="5400"/>
              <a:t>,  </a:t>
            </a:r>
            <a:endParaRPr b="0" sz="5400"/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000000"/>
              </a:buClr>
              <a:buFont typeface="Arial"/>
            </a:pPr>
            <a:r>
              <a:rPr b="0" sz="5400"/>
              <a:t>		1 cation &amp; 1 anion, so 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K</a:t>
            </a:r>
            <a:r>
              <a:rPr b="0" baseline="-1585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  <a:r>
              <a:rPr b="0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= x</a:t>
            </a:r>
            <a:r>
              <a:rPr b="0"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</a:t>
            </a:r>
            <a:endParaRPr b="0"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>
              <a:lnSpc>
                <a:spcPct val="85000"/>
              </a:lnSpc>
              <a:spcBef>
                <a:spcPts val="900"/>
              </a:spcBef>
              <a:buClr>
                <a:srgbClr val="000000"/>
              </a:buClr>
              <a:buFont typeface="Arial"/>
            </a:pPr>
            <a:r>
              <a:rPr b="0" sz="5400"/>
              <a:t>		K</a:t>
            </a:r>
            <a:r>
              <a:rPr b="0" baseline="-15851" sz="5400"/>
              <a:t>sp</a:t>
            </a:r>
            <a:r>
              <a:rPr b="0" sz="5400"/>
              <a:t> = (2.6*10</a:t>
            </a:r>
            <a:r>
              <a:rPr b="0" baseline="30962" sz="5400"/>
              <a:t>-3</a:t>
            </a:r>
            <a:r>
              <a:rPr b="0" sz="5400"/>
              <a:t>)</a:t>
            </a:r>
            <a:r>
              <a:rPr b="0" baseline="30962" sz="5400"/>
              <a:t>2</a:t>
            </a:r>
            <a:r>
              <a:rPr b="0" sz="5400"/>
              <a:t> =</a:t>
            </a:r>
            <a:r>
              <a:rPr sz="5400"/>
              <a:t>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6.8*10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-6</a:t>
            </a:r>
            <a:endParaRPr baseline="30962"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</p:txBody>
      </p:sp>
      <p:sp>
        <p:nvSpPr>
          <p:cNvPr id="194" name="The solubility of barium sulfate is found to be 1.05 x 10-5.  The Ksp value is:…"/>
          <p:cNvSpPr txBox="1"/>
          <p:nvPr/>
        </p:nvSpPr>
        <p:spPr>
          <a:xfrm>
            <a:off x="9471659" y="14173200"/>
            <a:ext cx="18196560" cy="1239520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The solubility of barium sulfate is found to be 1.05 x 10</a:t>
            </a:r>
            <a:r>
              <a:rPr b="0" baseline="31999"/>
              <a:t>-5</a:t>
            </a:r>
            <a:r>
              <a:rPr b="0"/>
              <a:t>.  The K</a:t>
            </a:r>
            <a:r>
              <a:rPr b="0" baseline="-5999"/>
              <a:t>sp</a:t>
            </a:r>
            <a:r>
              <a:rPr b="0"/>
              <a:t> value is: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3.24 x 10</a:t>
            </a:r>
            <a:r>
              <a:rPr b="0" baseline="31999" sz="5000"/>
              <a:t>-3</a:t>
            </a: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1.05 x 10</a:t>
            </a:r>
            <a:r>
              <a:rPr b="0" baseline="31999" sz="5000"/>
              <a:t>-5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2.10 x 10</a:t>
            </a:r>
            <a:r>
              <a:rPr b="0" baseline="31999" sz="5000"/>
              <a:t>-5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1.10 x 10</a:t>
            </a:r>
            <a:r>
              <a:rPr b="0" baseline="31999" sz="5000"/>
              <a:t>-10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1.20 x 10</a:t>
            </a:r>
            <a:r>
              <a:rPr b="0" baseline="31999" sz="5000"/>
              <a:t>-15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195" name="Enter your response on…"/>
          <p:cNvSpPr txBox="1"/>
          <p:nvPr/>
        </p:nvSpPr>
        <p:spPr>
          <a:xfrm>
            <a:off x="25565099" y="174193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96" name="Answer = D,…"/>
          <p:cNvSpPr txBox="1"/>
          <p:nvPr/>
        </p:nvSpPr>
        <p:spPr>
          <a:xfrm>
            <a:off x="24970327" y="20253959"/>
            <a:ext cx="4817163" cy="5672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</a:t>
            </a:r>
          </a:p>
          <a:p>
            <a:pPr algn="ctr">
              <a:defRPr sz="5400"/>
            </a:pPr>
            <a:r>
              <a:t>1.10 x 10</a:t>
            </a:r>
            <a:r>
              <a:rPr baseline="31999"/>
              <a:t>-10</a:t>
            </a:r>
            <a:endParaRPr baseline="30962"/>
          </a:p>
          <a:p>
            <a:pPr algn="ctr">
              <a:defRPr b="0" i="1" sz="5400"/>
            </a:pPr>
            <a:endParaRPr baseline="30962"/>
          </a:p>
          <a:p>
            <a:pPr algn="ctr">
              <a:defRPr b="0" i="1" sz="5400"/>
            </a:pPr>
            <a:r>
              <a:t>BaSO</a:t>
            </a:r>
            <a:r>
              <a:rPr baseline="-5999"/>
              <a:t>4</a:t>
            </a:r>
            <a:r>
              <a:t>: 1:1 ion</a:t>
            </a:r>
          </a:p>
          <a:p>
            <a:pPr algn="ctr">
              <a:defRPr b="0" i="1" sz="5400"/>
            </a:pPr>
            <a:r>
              <a:t>K</a:t>
            </a:r>
            <a:r>
              <a:rPr baseline="-5999"/>
              <a:t>sp</a:t>
            </a:r>
            <a:r>
              <a:t> = x</a:t>
            </a:r>
            <a:r>
              <a:rPr baseline="31999"/>
              <a:t>2</a:t>
            </a:r>
          </a:p>
          <a:p>
            <a:pPr algn="ctr">
              <a:defRPr b="0" i="1" sz="5400"/>
            </a:pPr>
            <a:r>
              <a:t>= (1.05 x 10</a:t>
            </a:r>
            <a:r>
              <a:rPr baseline="31999"/>
              <a:t>-5</a:t>
            </a:r>
            <a:r>
              <a:t>)</a:t>
            </a:r>
            <a:r>
              <a:rPr baseline="31999"/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6562 -0.891667" origin="layout" pathEditMode="relative">
                                      <p:cBhvr>
                                        <p:cTn id="5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37196 -0.408333" origin="layout" pathEditMode="relative">
                                      <p:cBhvr>
                                        <p:cTn id="5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90941 -0.905000" origin="layout" pathEditMode="relative">
                                      <p:cBhvr>
                                        <p:cTn id="65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4"/>
      <p:bldP build="p" bldLvl="5" animBg="1" rev="0" advAuto="0" spid="19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6e5bdf19ae9e24ae06a5f447d4d2d4a9.jpg" descr="6e5bdf19ae9e24ae06a5f447d4d2d4a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54358" y="8870106"/>
            <a:ext cx="7526419" cy="4704012"/>
          </a:xfrm>
          <a:prstGeom prst="rect">
            <a:avLst/>
          </a:prstGeom>
          <a:ln w="12700"/>
        </p:spPr>
      </p:pic>
      <p:sp>
        <p:nvSpPr>
          <p:cNvPr id="199" name="Precipitating an Insoluble Salt"/>
          <p:cNvSpPr txBox="1"/>
          <p:nvPr>
            <p:ph type="title"/>
          </p:nvPr>
        </p:nvSpPr>
        <p:spPr>
          <a:xfrm>
            <a:off x="4122420" y="457200"/>
            <a:ext cx="16002001" cy="228600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Precipitating an Insoluble Salt</a:t>
            </a:r>
          </a:p>
        </p:txBody>
      </p:sp>
      <p:sp>
        <p:nvSpPr>
          <p:cNvPr id="200" name="Hg2Cl2(s) qe Hg22+(aq)  +  2 Cl-(aq)…"/>
          <p:cNvSpPr txBox="1"/>
          <p:nvPr>
            <p:ph type="body" idx="1"/>
          </p:nvPr>
        </p:nvSpPr>
        <p:spPr>
          <a:xfrm>
            <a:off x="3962400" y="2286000"/>
            <a:ext cx="16299181" cy="97612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3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Hg</a:t>
            </a:r>
            <a:r>
              <a:rPr baseline="-15851" sz="5400"/>
              <a:t>2</a:t>
            </a:r>
            <a:r>
              <a:rPr sz="5400"/>
              <a:t>Cl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(aq)  +  2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3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 =  1.1 x 10</a:t>
            </a:r>
            <a:r>
              <a:rPr baseline="30962" sz="5400"/>
              <a:t>-18</a:t>
            </a:r>
            <a:r>
              <a:rPr sz="5400"/>
              <a:t> = 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[Cl</a:t>
            </a:r>
            <a:r>
              <a:rPr baseline="30962" sz="5400"/>
              <a:t>-</a:t>
            </a:r>
            <a:r>
              <a:rPr sz="5400"/>
              <a:t>]</a:t>
            </a:r>
            <a:r>
              <a:rPr baseline="30962" sz="5400"/>
              <a:t>2</a:t>
            </a:r>
          </a:p>
          <a:p>
            <a:pPr marL="650874" indent="-571500">
              <a:lnSpc>
                <a:spcPct val="13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If 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 =  0.010 M, what [Cl</a:t>
            </a:r>
            <a:r>
              <a:rPr baseline="30962" sz="5400"/>
              <a:t>-</a:t>
            </a:r>
            <a:r>
              <a:rPr sz="5400"/>
              <a:t>] is req'd to just begin the precipitation of Hg</a:t>
            </a:r>
            <a:r>
              <a:rPr baseline="-15851" sz="5400"/>
              <a:t>2</a:t>
            </a:r>
            <a:r>
              <a:rPr sz="5400"/>
              <a:t>Cl</a:t>
            </a:r>
            <a:r>
              <a:rPr baseline="-15851" sz="5400"/>
              <a:t>2</a:t>
            </a:r>
            <a:r>
              <a:rPr sz="5400"/>
              <a:t>?</a:t>
            </a:r>
          </a:p>
          <a:p>
            <a:pPr marL="650874" indent="-571500">
              <a:lnSpc>
                <a:spcPct val="130000"/>
              </a:lnSpc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That is, what is the maximum [Cl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 that can be in solution with 0.010 M Hg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without forming Hg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Cl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?</a:t>
            </a:r>
          </a:p>
        </p:txBody>
      </p:sp>
      <p:sp>
        <p:nvSpPr>
          <p:cNvPr id="20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recipitating an Insoluble Salt"/>
          <p:cNvSpPr txBox="1"/>
          <p:nvPr>
            <p:ph type="title"/>
          </p:nvPr>
        </p:nvSpPr>
        <p:spPr>
          <a:xfrm>
            <a:off x="4122420" y="754380"/>
            <a:ext cx="16002001" cy="16687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Precipitating an Insoluble Salt</a:t>
            </a:r>
          </a:p>
        </p:txBody>
      </p:sp>
      <p:sp>
        <p:nvSpPr>
          <p:cNvPr id="204" name="Hg2Cl2(s) qe Hg22+(aq)  +  2 Cl-(aq)…"/>
          <p:cNvSpPr txBox="1"/>
          <p:nvPr>
            <p:ph type="body" idx="1"/>
          </p:nvPr>
        </p:nvSpPr>
        <p:spPr>
          <a:xfrm>
            <a:off x="4030980" y="2308860"/>
            <a:ext cx="16299181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3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Hg</a:t>
            </a:r>
            <a:r>
              <a:rPr baseline="-15851" sz="5400"/>
              <a:t>2</a:t>
            </a:r>
            <a:r>
              <a:rPr sz="5400"/>
              <a:t>Cl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(aq)  +  2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3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 =  1.1 x 10</a:t>
            </a:r>
            <a:r>
              <a:rPr baseline="30962" sz="5400"/>
              <a:t>-18</a:t>
            </a:r>
            <a:r>
              <a:rPr sz="5400"/>
              <a:t> = 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[Cl</a:t>
            </a:r>
            <a:r>
              <a:rPr baseline="30962" sz="5400"/>
              <a:t>-</a:t>
            </a:r>
            <a:r>
              <a:rPr sz="5400"/>
              <a:t>]</a:t>
            </a:r>
            <a:r>
              <a:rPr baseline="30962" sz="5400"/>
              <a:t>2</a:t>
            </a:r>
          </a:p>
          <a:p>
            <a:pPr marL="650874" indent="-571500">
              <a:lnSpc>
                <a:spcPct val="130000"/>
              </a:lnSpc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</p:txBody>
      </p:sp>
      <p:sp>
        <p:nvSpPr>
          <p:cNvPr id="20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06" name="[Cl-] that can exist when [Hg22+]  =  0.010 M:"/>
          <p:cNvSpPr txBox="1"/>
          <p:nvPr/>
        </p:nvSpPr>
        <p:spPr>
          <a:xfrm>
            <a:off x="3962400" y="6560819"/>
            <a:ext cx="1430462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13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[Cl</a:t>
            </a:r>
            <a:r>
              <a:rPr baseline="30962" sz="5400"/>
              <a:t>-</a:t>
            </a:r>
            <a:r>
              <a:rPr sz="5400"/>
              <a:t>] that can exist when 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 =  0.010 M:</a:t>
            </a:r>
          </a:p>
        </p:txBody>
      </p:sp>
      <p:sp>
        <p:nvSpPr>
          <p:cNvPr id="207" name="If this conc. of Cl- is just exceeded, Hg2Cl2 begins to precipitate."/>
          <p:cNvSpPr txBox="1"/>
          <p:nvPr/>
        </p:nvSpPr>
        <p:spPr>
          <a:xfrm>
            <a:off x="3962400" y="10515600"/>
            <a:ext cx="15270481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13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If this conc. of Cl</a:t>
            </a:r>
            <a:r>
              <a:rPr baseline="30962" sz="5400"/>
              <a:t>-</a:t>
            </a:r>
            <a:r>
              <a:rPr sz="5400"/>
              <a:t> is just exceeded, Hg</a:t>
            </a:r>
            <a:r>
              <a:rPr baseline="-15851" sz="5400"/>
              <a:t>2</a:t>
            </a:r>
            <a:r>
              <a:rPr sz="5400"/>
              <a:t>Cl</a:t>
            </a:r>
            <a:r>
              <a:rPr baseline="-15851" sz="5400"/>
              <a:t>2</a:t>
            </a:r>
            <a:r>
              <a:rPr sz="5400"/>
              <a:t> begins to precipitate.</a:t>
            </a:r>
          </a:p>
        </p:txBody>
      </p:sp>
      <p:pic>
        <p:nvPicPr>
          <p:cNvPr id="208" name="finding [Cl-] equation picture" descr="finding [Cl-] equation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4080" y="7726680"/>
            <a:ext cx="10332720" cy="244722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"/>
      <p:bldP build="whole" bldLvl="1" animBg="1" rev="0" advAuto="0" spid="207" grpId="3"/>
      <p:bldP build="whole" bldLvl="1" animBg="1" rev="0" advAuto="0" spid="20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recipitating an Insoluble Salt"/>
          <p:cNvSpPr txBox="1"/>
          <p:nvPr>
            <p:ph type="title"/>
          </p:nvPr>
        </p:nvSpPr>
        <p:spPr>
          <a:xfrm>
            <a:off x="3962400" y="160020"/>
            <a:ext cx="16002001" cy="166878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Precipitating an Insoluble Salt</a:t>
            </a:r>
          </a:p>
        </p:txBody>
      </p:sp>
      <p:sp>
        <p:nvSpPr>
          <p:cNvPr id="211" name="Hg2Cl2(s) qe Hg22+(aq)  +  2 Cl-(aq)…"/>
          <p:cNvSpPr txBox="1"/>
          <p:nvPr>
            <p:ph type="body" idx="1"/>
          </p:nvPr>
        </p:nvSpPr>
        <p:spPr>
          <a:xfrm>
            <a:off x="3962400" y="1668780"/>
            <a:ext cx="18196560" cy="10675620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Hg</a:t>
            </a:r>
            <a:r>
              <a:rPr baseline="-15851" sz="5400"/>
              <a:t>2</a:t>
            </a:r>
            <a:r>
              <a:rPr sz="5400"/>
              <a:t>Cl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(aq)  +  2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 =  1.1 x 10</a:t>
            </a:r>
            <a:r>
              <a:rPr baseline="30962" sz="5400"/>
              <a:t>-18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Now raise [Cl</a:t>
            </a:r>
            <a:r>
              <a:rPr baseline="30962" sz="5400"/>
              <a:t>-</a:t>
            </a:r>
            <a:r>
              <a:rPr sz="5400"/>
              <a:t>] to 1.0 M when </a:t>
            </a:r>
            <a:r>
              <a:rPr sz="5400"/>
              <a:t>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= 0.010 M</a:t>
            </a:r>
            <a:r>
              <a:rPr sz="5400"/>
              <a:t>. What is the value of 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at this point?</a:t>
            </a:r>
          </a:p>
          <a:p>
            <a:pPr marL="650874" indent="-571500">
              <a:lnSpc>
                <a:spcPct val="110000"/>
              </a:lnSpc>
              <a:buClr>
                <a:srgbClr val="73A4FE"/>
              </a:buClr>
              <a:buSzTx/>
              <a:buFont typeface="Arial"/>
              <a:buNone/>
              <a:def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[Hg</a:t>
            </a:r>
            <a:r>
              <a:rPr baseline="-15851" sz="5400"/>
              <a:t>2</a:t>
            </a:r>
            <a:r>
              <a:rPr baseline="30962" sz="5400"/>
              <a:t>2+</a:t>
            </a:r>
            <a:r>
              <a:rPr sz="5400"/>
              <a:t>]  =  K</a:t>
            </a:r>
            <a:r>
              <a:rPr baseline="-15851" sz="5400"/>
              <a:t>sp </a:t>
            </a:r>
            <a:r>
              <a:rPr sz="5400"/>
              <a:t>/  [Cl</a:t>
            </a:r>
            <a:r>
              <a:rPr baseline="30962" sz="5400"/>
              <a:t>-</a:t>
            </a:r>
            <a:r>
              <a:rPr sz="5400"/>
              <a:t>]</a:t>
            </a:r>
            <a:r>
              <a:rPr baseline="30962" sz="5400"/>
              <a:t>2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5400"/>
              <a:t>    =  K</a:t>
            </a:r>
            <a:r>
              <a:rPr baseline="-15851" sz="5400"/>
              <a:t>sp</a:t>
            </a:r>
            <a:r>
              <a:rPr sz="5400"/>
              <a:t> / (1.0)</a:t>
            </a:r>
            <a:r>
              <a:rPr baseline="30962" sz="5400"/>
              <a:t>2</a:t>
            </a:r>
            <a:r>
              <a:rPr sz="5400"/>
              <a:t>  =  1.1 x 10</a:t>
            </a:r>
            <a:r>
              <a:rPr baseline="30962" sz="5400"/>
              <a:t>-18</a:t>
            </a:r>
            <a:r>
              <a:rPr sz="5400"/>
              <a:t> M</a:t>
            </a:r>
          </a:p>
          <a:p>
            <a:pPr marL="650874" indent="-571500">
              <a:lnSpc>
                <a:spcPct val="110000"/>
              </a:lnSpc>
              <a:buClr>
                <a:srgbClr val="006400"/>
              </a:buClr>
              <a:buSzTx/>
              <a:buFont typeface="Arial"/>
              <a:buNone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The concentration of Hg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</a:t>
            </a:r>
            <a:r>
              <a:rPr baseline="30962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2+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has been reduced by 10</a:t>
            </a:r>
            <a:r>
              <a:rPr baseline="30962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16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!</a:t>
            </a:r>
          </a:p>
        </p:txBody>
      </p:sp>
      <p:sp>
        <p:nvSpPr>
          <p:cNvPr id="21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13" name="What concentration of CO32- is required to begin the precipitation of insoluble SrCO3 from a solution containing 0.050 M Sr2+? (Ksp for SrCO3 = 5.6 x 10-10)…"/>
          <p:cNvSpPr txBox="1"/>
          <p:nvPr/>
        </p:nvSpPr>
        <p:spPr>
          <a:xfrm>
            <a:off x="9494519" y="14493239"/>
            <a:ext cx="18196560" cy="1369314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 sz="5400"/>
              <a:t>What concentration of CO</a:t>
            </a:r>
            <a:r>
              <a:rPr b="0" baseline="-17259" sz="5400"/>
              <a:t>3</a:t>
            </a:r>
            <a:r>
              <a:rPr b="0" baseline="30814" sz="5400"/>
              <a:t>2-</a:t>
            </a:r>
            <a:r>
              <a:rPr b="0" sz="5400"/>
              <a:t> is required to begin the precipitation of insoluble SrCO</a:t>
            </a:r>
            <a:r>
              <a:rPr b="0" baseline="-17259" sz="5400"/>
              <a:t>3</a:t>
            </a:r>
            <a:r>
              <a:rPr b="0" sz="5400"/>
              <a:t> from a solution containing 0.050 M Sr</a:t>
            </a:r>
            <a:r>
              <a:rPr b="0" baseline="30814" sz="5400"/>
              <a:t>2+</a:t>
            </a:r>
            <a:r>
              <a:rPr b="0" sz="5400"/>
              <a:t>? (K</a:t>
            </a:r>
            <a:r>
              <a:rPr b="0" baseline="-17259" sz="5400"/>
              <a:t>sp</a:t>
            </a:r>
            <a:r>
              <a:rPr b="0" sz="5400"/>
              <a:t> for SrCO</a:t>
            </a:r>
            <a:r>
              <a:rPr b="0" baseline="-17259" sz="5400"/>
              <a:t>3</a:t>
            </a:r>
            <a:r>
              <a:rPr b="0" sz="5400"/>
              <a:t> = 5.6 x 10</a:t>
            </a:r>
            <a:r>
              <a:rPr b="0" baseline="30814" sz="5400"/>
              <a:t>-10</a:t>
            </a:r>
            <a:r>
              <a:rPr b="0" baseline="-1185" sz="5400"/>
              <a:t>)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0.050 M</a:t>
            </a: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5.6 x 10</a:t>
            </a:r>
            <a:r>
              <a:rPr b="0" baseline="31999" sz="5000"/>
              <a:t>-10</a:t>
            </a:r>
            <a:r>
              <a:rPr b="0" sz="5000"/>
              <a:t> M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2.8 x 10</a:t>
            </a:r>
            <a:r>
              <a:rPr b="0" baseline="31999" sz="5000"/>
              <a:t>-10</a:t>
            </a:r>
            <a:r>
              <a:rPr b="0" sz="5000"/>
              <a:t> M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1.1 x 10</a:t>
            </a:r>
            <a:r>
              <a:rPr b="0" baseline="31999" sz="5000"/>
              <a:t>-8</a:t>
            </a:r>
            <a:r>
              <a:rPr b="0" sz="5000"/>
              <a:t> M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7.7 x 10</a:t>
            </a:r>
            <a:r>
              <a:rPr b="0" baseline="31999" sz="5000"/>
              <a:t>-15</a:t>
            </a:r>
            <a:r>
              <a:rPr b="0" sz="5000"/>
              <a:t> M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14" name="Enter your response on…"/>
          <p:cNvSpPr txBox="1"/>
          <p:nvPr/>
        </p:nvSpPr>
        <p:spPr>
          <a:xfrm>
            <a:off x="25587960" y="1842515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15" name="Answer = D,…"/>
          <p:cNvSpPr txBox="1"/>
          <p:nvPr/>
        </p:nvSpPr>
        <p:spPr>
          <a:xfrm>
            <a:off x="23137822" y="21259800"/>
            <a:ext cx="8527895" cy="48848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</a:t>
            </a:r>
            <a:r>
              <a:t>,</a:t>
            </a:r>
          </a:p>
          <a:p>
            <a:pPr algn="ctr">
              <a:defRPr sz="5400"/>
            </a:pPr>
            <a:r>
              <a:t>1.1 x 10</a:t>
            </a:r>
            <a:r>
              <a:rPr baseline="31999"/>
              <a:t>-8</a:t>
            </a:r>
            <a:r>
              <a:t> M</a:t>
            </a:r>
            <a:endParaRPr baseline="30962"/>
          </a:p>
          <a:p>
            <a:pPr algn="ctr">
              <a:defRPr b="0" i="1" sz="5400"/>
            </a:pPr>
            <a:endParaRPr baseline="30962"/>
          </a:p>
          <a:p>
            <a:pPr algn="ctr">
              <a:defRPr b="0" i="1" sz="5400"/>
            </a:pPr>
            <a:r>
              <a:t>K</a:t>
            </a:r>
            <a:r>
              <a:rPr baseline="-5999"/>
              <a:t>sp</a:t>
            </a:r>
            <a:r>
              <a:t> = [Sr</a:t>
            </a:r>
            <a:r>
              <a:rPr baseline="31999"/>
              <a:t>2+</a:t>
            </a:r>
            <a:r>
              <a:t>][CO</a:t>
            </a:r>
            <a:r>
              <a:rPr baseline="-5999"/>
              <a:t>3</a:t>
            </a:r>
            <a:r>
              <a:rPr baseline="31999"/>
              <a:t>2-</a:t>
            </a:r>
            <a:r>
              <a:t>], so</a:t>
            </a:r>
          </a:p>
          <a:p>
            <a:pPr algn="ctr">
              <a:defRPr b="0" i="1" sz="5400"/>
            </a:pPr>
            <a:r>
              <a:t>[CO</a:t>
            </a:r>
            <a:r>
              <a:rPr baseline="-5999"/>
              <a:t>3</a:t>
            </a:r>
            <a:r>
              <a:rPr baseline="31999"/>
              <a:t>2-</a:t>
            </a:r>
            <a:r>
              <a:t>] = 5.6 x 10</a:t>
            </a:r>
            <a:r>
              <a:rPr baseline="31999"/>
              <a:t>-10</a:t>
            </a:r>
            <a:r>
              <a:t> / 0.050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62500 -0.890185" origin="layout" pathEditMode="relative">
                                      <p:cBhvr>
                                        <p:cTn id="23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112174" y="112174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20322 -0.503333" origin="layout" pathEditMode="relative">
                                      <p:cBhvr>
                                        <p:cTn id="2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457504 -0.896667" origin="layout" pathEditMode="relative">
                                      <p:cBhvr>
                                        <p:cTn id="3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11" grpId="1"/>
      <p:bldP build="whole" bldLvl="1" animBg="1" rev="0" advAuto="0" spid="214" grpId="5"/>
      <p:bldP build="whole" bldLvl="1" animBg="1" rev="0" advAuto="0" spid="213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he Common Ion Effect"/>
          <p:cNvSpPr txBox="1"/>
          <p:nvPr>
            <p:ph type="title"/>
          </p:nvPr>
        </p:nvSpPr>
        <p:spPr>
          <a:xfrm>
            <a:off x="5036820" y="1074420"/>
            <a:ext cx="14333220" cy="1531621"/>
          </a:xfrm>
          <a:prstGeom prst="rect">
            <a:avLst/>
          </a:prstGeom>
        </p:spPr>
        <p:txBody>
          <a:bodyPr/>
          <a:lstStyle>
            <a:lvl1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The Common Ion Effect</a:t>
            </a:r>
          </a:p>
        </p:txBody>
      </p:sp>
      <p:sp>
        <p:nvSpPr>
          <p:cNvPr id="218" name="Adding an ion &quot;common&quot; to an equilibrium causes the equilibrium to shift back to reactant."/>
          <p:cNvSpPr txBox="1"/>
          <p:nvPr>
            <p:ph type="body" sz="half" idx="1"/>
          </p:nvPr>
        </p:nvSpPr>
        <p:spPr>
          <a:xfrm>
            <a:off x="5036820" y="2583180"/>
            <a:ext cx="15247620" cy="4640581"/>
          </a:xfrm>
          <a:prstGeom prst="rect">
            <a:avLst/>
          </a:prstGeom>
        </p:spPr>
        <p:txBody>
          <a:bodyPr/>
          <a:lstStyle>
            <a:lvl1pPr marL="650874" indent="-571500">
              <a:buClr>
                <a:srgbClr val="000000"/>
              </a:buClr>
              <a:buSzTx/>
              <a:buFont typeface="Arial"/>
              <a:buNone/>
              <a:defRPr sz="5400"/>
            </a:lvl1pPr>
          </a:lstStyle>
          <a:p>
            <a:pPr/>
            <a:r>
              <a:t>Adding an ion "common" to an equilibrium causes the equilibrium to shift back to reactant.</a:t>
            </a:r>
          </a:p>
        </p:txBody>
      </p:sp>
      <p:sp>
        <p:nvSpPr>
          <p:cNvPr id="219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0" name="common ion effect picture" descr="common ion effect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800" y="5200650"/>
            <a:ext cx="21169825" cy="8268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ommon Ion Effect Adding an Ion &quot;Common&quot; to an Equilibriu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Common Ion Effect</a:t>
            </a:r>
            <a:b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Adding an Ion "Common" to an Equilibrium</a:t>
            </a:r>
          </a:p>
        </p:txBody>
      </p:sp>
      <p:sp>
        <p:nvSpPr>
          <p:cNvPr id="22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24" name="19M08VD1-1.mov" descr="19M08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494020" y="4617720"/>
            <a:ext cx="13420023" cy="7726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lashback - Aqueous Salts!"/>
          <p:cNvSpPr txBox="1"/>
          <p:nvPr>
            <p:ph type="title"/>
          </p:nvPr>
        </p:nvSpPr>
        <p:spPr>
          <a:xfrm>
            <a:off x="544830" y="-476885"/>
            <a:ext cx="23211384" cy="2446021"/>
          </a:xfrm>
          <a:prstGeom prst="rect">
            <a:avLst/>
          </a:prstGeom>
        </p:spPr>
        <p:txBody>
          <a:bodyPr/>
          <a:lstStyle>
            <a:lvl1pPr>
              <a:defRPr i="1"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Flashback - Aqueous Salts!</a:t>
            </a:r>
          </a:p>
        </p:txBody>
      </p:sp>
      <p:sp>
        <p:nvSpPr>
          <p:cNvPr id="10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01" name="CH 221 solubility table picture" descr="CH 221 solubility table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5160" y="1805940"/>
            <a:ext cx="12407902" cy="1182052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If one ion from the “Soluble Compd.” list is present in a compound, the compound is water soluble."/>
          <p:cNvSpPr txBox="1"/>
          <p:nvPr/>
        </p:nvSpPr>
        <p:spPr>
          <a:xfrm>
            <a:off x="10848975" y="1668780"/>
            <a:ext cx="10104121" cy="3497581"/>
          </a:xfrm>
          <a:prstGeom prst="rect">
            <a:avLst/>
          </a:prstGeom>
          <a:solidFill>
            <a:srgbClr val="4353FF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80000"/>
              </a:lnSpc>
              <a:buClr>
                <a:srgbClr val="FFFED5"/>
              </a:buClr>
              <a:buFont typeface="Comic Sans MS"/>
              <a:defRPr b="0" sz="540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/>
            <a:r>
              <a:t>If one ion from the “Soluble Compd.” list is present in a compound, the compound is water soluble.</a:t>
            </a:r>
          </a:p>
        </p:txBody>
      </p:sp>
      <p:sp>
        <p:nvSpPr>
          <p:cNvPr id="103" name="Ba(NO3)2(aq)?…"/>
          <p:cNvSpPr txBox="1"/>
          <p:nvPr/>
        </p:nvSpPr>
        <p:spPr>
          <a:xfrm>
            <a:off x="16446537" y="6143714"/>
            <a:ext cx="7473460" cy="7168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b="0" i="1" sz="6000"/>
            </a:pPr>
            <a:r>
              <a:t>Ba(NO</a:t>
            </a:r>
            <a:r>
              <a:rPr baseline="-5999"/>
              <a:t>3</a:t>
            </a:r>
            <a:r>
              <a:t>)</a:t>
            </a:r>
            <a:r>
              <a:rPr baseline="-5999"/>
              <a:t>2</a:t>
            </a:r>
            <a:r>
              <a:t>(aq)?</a:t>
            </a:r>
          </a:p>
          <a:p>
            <a:pPr algn="r">
              <a:defRPr sz="6000">
                <a:solidFill>
                  <a:srgbClr val="FF2600"/>
                </a:solidFill>
              </a:defRPr>
            </a:pPr>
            <a:r>
              <a:t>soluble</a:t>
            </a:r>
          </a:p>
          <a:p>
            <a:pPr algn="r">
              <a:defRPr b="0" sz="6000"/>
            </a:pPr>
          </a:p>
          <a:p>
            <a:pPr>
              <a:defRPr b="0" i="1" sz="6000"/>
            </a:pPr>
            <a:r>
              <a:t>BaCl</a:t>
            </a:r>
            <a:r>
              <a:rPr baseline="-5999"/>
              <a:t>2</a:t>
            </a:r>
            <a:r>
              <a:t>(aq)?</a:t>
            </a:r>
          </a:p>
          <a:p>
            <a:pPr algn="r">
              <a:defRPr sz="6000">
                <a:solidFill>
                  <a:srgbClr val="FF2600"/>
                </a:solidFill>
              </a:defRPr>
            </a:pPr>
            <a:r>
              <a:t>soluble</a:t>
            </a:r>
          </a:p>
          <a:p>
            <a:pPr algn="r">
              <a:defRPr b="0" sz="6000"/>
            </a:pPr>
          </a:p>
          <a:p>
            <a:pPr>
              <a:defRPr b="0" i="1" sz="6000"/>
            </a:pPr>
            <a:r>
              <a:t>BaSO</a:t>
            </a:r>
            <a:r>
              <a:rPr baseline="-5999"/>
              <a:t>4</a:t>
            </a:r>
            <a:r>
              <a:t>(aq)?</a:t>
            </a:r>
          </a:p>
          <a:p>
            <a:pPr algn="r">
              <a:defRPr sz="6000">
                <a:solidFill>
                  <a:srgbClr val="FF2600"/>
                </a:solidFill>
              </a:defRPr>
            </a:pPr>
            <a:r>
              <a:t>insoluble, BaSO</a:t>
            </a:r>
            <a:r>
              <a:rPr baseline="-5999"/>
              <a:t>4</a:t>
            </a:r>
            <a:r>
              <a:t>(s)</a:t>
            </a:r>
          </a:p>
        </p:txBody>
      </p:sp>
      <p:sp>
        <p:nvSpPr>
          <p:cNvPr id="104" name="Text"/>
          <p:cNvSpPr txBox="1"/>
          <p:nvPr/>
        </p:nvSpPr>
        <p:spPr>
          <a:xfrm>
            <a:off x="8923020" y="12618719"/>
            <a:ext cx="2423161" cy="868681"/>
          </a:xfrm>
          <a:prstGeom prst="rect">
            <a:avLst/>
          </a:prstGeom>
          <a:solidFill>
            <a:srgbClr val="AFBEE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he Common Ion Effect"/>
          <p:cNvSpPr txBox="1"/>
          <p:nvPr>
            <p:ph type="title"/>
          </p:nvPr>
        </p:nvSpPr>
        <p:spPr>
          <a:xfrm>
            <a:off x="4716780" y="617220"/>
            <a:ext cx="15087601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Common Ion Effect</a:t>
            </a:r>
          </a:p>
        </p:txBody>
      </p:sp>
      <p:sp>
        <p:nvSpPr>
          <p:cNvPr id="227" name="Calculate the solubility of BaSO4 in (a) pure water and (b) in 0.010 M Ba(NO3)2.…"/>
          <p:cNvSpPr txBox="1"/>
          <p:nvPr>
            <p:ph type="body" idx="1"/>
          </p:nvPr>
        </p:nvSpPr>
        <p:spPr>
          <a:xfrm>
            <a:off x="3962400" y="2583180"/>
            <a:ext cx="16299181" cy="9601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solubility of BaSO</a:t>
            </a:r>
            <a:r>
              <a:rPr baseline="-15851" sz="5400"/>
              <a:t>4 </a:t>
            </a:r>
            <a:r>
              <a:rPr sz="5400"/>
              <a:t>in (a) pure water and (b) in 0.010 M Ba(NO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BaSO</a:t>
            </a:r>
            <a:r>
              <a:rPr baseline="-15851" sz="5400"/>
              <a:t>4 </a:t>
            </a:r>
            <a:r>
              <a:rPr sz="5400"/>
              <a:t>= 1.1 x 10</a:t>
            </a:r>
            <a:r>
              <a:rPr baseline="30962" sz="5400"/>
              <a:t>-10</a:t>
            </a:r>
            <a:r>
              <a:t> = </a:t>
            </a:r>
            <a:r>
              <a:rPr sz="5400"/>
              <a:t>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BaSO</a:t>
            </a:r>
            <a:r>
              <a:rPr baseline="-15851" sz="5400"/>
              <a:t>4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Ba</a:t>
            </a:r>
            <a:r>
              <a:rPr baseline="30962" sz="5400"/>
              <a:t>2+</a:t>
            </a:r>
            <a:r>
              <a:rPr sz="5400"/>
              <a:t>(aq)   +   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(aq)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Solution: (part a)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Solubility</a:t>
            </a:r>
            <a:r>
              <a:rPr sz="5400"/>
              <a:t> in pure water = [Ba</a:t>
            </a:r>
            <a:r>
              <a:rPr baseline="30962" sz="5400"/>
              <a:t>2+</a:t>
            </a:r>
            <a:r>
              <a:rPr sz="5400"/>
              <a:t>] =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 = x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= 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 = x</a:t>
            </a:r>
            <a:r>
              <a:rPr baseline="30962" sz="5400"/>
              <a:t>2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x  =  (K</a:t>
            </a:r>
            <a:r>
              <a:rPr baseline="-15851" sz="5400"/>
              <a:t>sp</a:t>
            </a:r>
            <a:r>
              <a:rPr sz="5400"/>
              <a:t>)</a:t>
            </a:r>
            <a:r>
              <a:rPr baseline="30962" sz="5400"/>
              <a:t>1/2</a:t>
            </a:r>
            <a:r>
              <a:rPr sz="5400"/>
              <a:t>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1.0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-5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i="1" sz="5400"/>
              <a:t>Note 1:1 ratio of cation to anion:  K</a:t>
            </a:r>
            <a:r>
              <a:rPr b="0" baseline="-15851" i="1" sz="5400"/>
              <a:t>sp</a:t>
            </a:r>
            <a:r>
              <a:rPr b="0" i="1" sz="5400"/>
              <a:t> = x</a:t>
            </a:r>
            <a:r>
              <a:rPr b="0" baseline="30962" i="1" sz="5400"/>
              <a:t>2</a:t>
            </a:r>
          </a:p>
        </p:txBody>
      </p:sp>
      <p:sp>
        <p:nvSpPr>
          <p:cNvPr id="22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Common Ion Effect"/>
          <p:cNvSpPr txBox="1"/>
          <p:nvPr>
            <p:ph type="title"/>
          </p:nvPr>
        </p:nvSpPr>
        <p:spPr>
          <a:xfrm>
            <a:off x="4716780" y="617220"/>
            <a:ext cx="15087601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Common Ion Effect</a:t>
            </a:r>
          </a:p>
        </p:txBody>
      </p:sp>
      <p:sp>
        <p:nvSpPr>
          <p:cNvPr id="231" name="Calculate the solubility of BaSO4 in (a) pure water and (b) in 0.010 M Ba(NO3)2.…"/>
          <p:cNvSpPr txBox="1"/>
          <p:nvPr>
            <p:ph type="body" idx="1"/>
          </p:nvPr>
        </p:nvSpPr>
        <p:spPr>
          <a:xfrm>
            <a:off x="3962400" y="2583180"/>
            <a:ext cx="16299181" cy="9601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solubility of BaSO</a:t>
            </a:r>
            <a:r>
              <a:rPr baseline="-15851" sz="5400"/>
              <a:t>4 </a:t>
            </a:r>
            <a:r>
              <a:rPr sz="5400"/>
              <a:t>in (a) pure water and (b) in 0.010 M Ba(NO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BaSO</a:t>
            </a:r>
            <a:r>
              <a:rPr baseline="-15851" sz="5400"/>
              <a:t>4 </a:t>
            </a:r>
            <a:r>
              <a:rPr sz="5400"/>
              <a:t>= 1.1 x 10</a:t>
            </a:r>
            <a:r>
              <a:rPr baseline="30962" sz="5400"/>
              <a:t>-10</a:t>
            </a:r>
            <a:r>
              <a:t> = </a:t>
            </a:r>
            <a:r>
              <a:rPr sz="5400"/>
              <a:t>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BaSO</a:t>
            </a:r>
            <a:r>
              <a:rPr baseline="-15851" sz="5400"/>
              <a:t>4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Ba</a:t>
            </a:r>
            <a:r>
              <a:rPr baseline="30962" sz="5400"/>
              <a:t>2+</a:t>
            </a:r>
            <a:r>
              <a:rPr sz="5400"/>
              <a:t>(aq)   +   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(aq)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Solution: (part b)</a:t>
            </a:r>
          </a:p>
        </p:txBody>
      </p:sp>
      <p:sp>
        <p:nvSpPr>
          <p:cNvPr id="23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3" name="So... Solubility in pure water = 1.0 x 10-5 mol/L.…"/>
          <p:cNvSpPr txBox="1"/>
          <p:nvPr/>
        </p:nvSpPr>
        <p:spPr>
          <a:xfrm>
            <a:off x="3962400" y="7612380"/>
            <a:ext cx="16482060" cy="516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i="1" sz="5400"/>
              <a:t>So... </a:t>
            </a:r>
            <a:r>
              <a:rPr sz="5400"/>
              <a:t>Solubility in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pure</a:t>
            </a:r>
            <a:r>
              <a:rPr sz="5400"/>
              <a:t> water =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1.0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-5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mol/L</a:t>
            </a:r>
            <a:r>
              <a:rPr sz="5400"/>
              <a:t>.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</a:pPr>
            <a:r>
              <a:rPr i="1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Now</a:t>
            </a:r>
            <a:r>
              <a:rPr sz="5400"/>
              <a:t> dissolve BaSO</a:t>
            </a:r>
            <a:r>
              <a:rPr baseline="-15851" sz="5400"/>
              <a:t>4</a:t>
            </a:r>
            <a:r>
              <a:rPr sz="5400"/>
              <a:t> in water already containing 0.010 M Ba</a:t>
            </a:r>
            <a:r>
              <a:rPr baseline="30962" sz="5400"/>
              <a:t>2+</a:t>
            </a:r>
            <a:r>
              <a:rPr sz="5400"/>
              <a:t>. 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6400"/>
              </a:buClr>
              <a:buFont typeface="Arial"/>
            </a:pP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Which way will the "common ion" shift the equilibrium?  ___ Will solubility of BaSO</a:t>
            </a:r>
            <a:r>
              <a:rPr baseline="-1585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4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be less than or greater than in pure water?___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he Common Ion Effect"/>
          <p:cNvSpPr txBox="1"/>
          <p:nvPr>
            <p:ph type="title"/>
          </p:nvPr>
        </p:nvSpPr>
        <p:spPr>
          <a:xfrm>
            <a:off x="4716780" y="617220"/>
            <a:ext cx="15087601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Common Ion Effect</a:t>
            </a:r>
          </a:p>
        </p:txBody>
      </p:sp>
      <p:sp>
        <p:nvSpPr>
          <p:cNvPr id="236" name="Calculate the solubility of BaSO4 in (a) pure water and (b) in 0.010 M Ba(NO3)2.…"/>
          <p:cNvSpPr txBox="1"/>
          <p:nvPr>
            <p:ph type="body" idx="1"/>
          </p:nvPr>
        </p:nvSpPr>
        <p:spPr>
          <a:xfrm>
            <a:off x="3962400" y="2583180"/>
            <a:ext cx="16299181" cy="9601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solubility of BaSO</a:t>
            </a:r>
            <a:r>
              <a:rPr baseline="-15851" sz="5400"/>
              <a:t>4 </a:t>
            </a:r>
            <a:r>
              <a:rPr sz="5400"/>
              <a:t>in (a) pure water and (b) in 0.010 M Ba(NO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BaSO</a:t>
            </a:r>
            <a:r>
              <a:rPr baseline="-15851" sz="5400"/>
              <a:t>4 </a:t>
            </a:r>
            <a:r>
              <a:rPr sz="5400"/>
              <a:t>= 1.1 x 10</a:t>
            </a:r>
            <a:r>
              <a:rPr baseline="30962" sz="5400"/>
              <a:t>-10</a:t>
            </a:r>
            <a:r>
              <a:t> = </a:t>
            </a:r>
            <a:r>
              <a:rPr sz="5400"/>
              <a:t>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BaSO</a:t>
            </a:r>
            <a:r>
              <a:rPr baseline="-15851" sz="5400"/>
              <a:t>4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Ba</a:t>
            </a:r>
            <a:r>
              <a:rPr baseline="30962" sz="5400"/>
              <a:t>2+</a:t>
            </a:r>
            <a:r>
              <a:rPr sz="5400"/>
              <a:t>(aq)   +   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(aq)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Solution: (part b)</a:t>
            </a:r>
          </a:p>
        </p:txBody>
      </p:sp>
      <p:sp>
        <p:nvSpPr>
          <p:cNvPr id="23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38" name="[Ba2+]  [SO42-]…"/>
          <p:cNvSpPr txBox="1"/>
          <p:nvPr/>
        </p:nvSpPr>
        <p:spPr>
          <a:xfrm>
            <a:off x="4259580" y="7932419"/>
            <a:ext cx="15567660" cy="388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[Ba</a:t>
            </a:r>
            <a:r>
              <a:rPr baseline="30962" sz="5400"/>
              <a:t>2+</a:t>
            </a:r>
            <a:r>
              <a:rPr sz="5400"/>
              <a:t>]		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8D111B"/>
              </a:buClr>
              <a:buFont typeface="Arial"/>
              <a:def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defRPr>
            </a:pPr>
            <a:r>
              <a:t>initial	0.010		            0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6400"/>
              </a:buClr>
              <a:buFont typeface="Arial"/>
              <a:def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change	+ y		    	  + y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3DAF"/>
              </a:buClr>
              <a:buFont typeface="Arial"/>
              <a:def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defRPr>
            </a:pPr>
            <a:r>
              <a:t>equilib.	0.010 + y		     y</a:t>
            </a:r>
          </a:p>
        </p:txBody>
      </p:sp>
      <p:sp>
        <p:nvSpPr>
          <p:cNvPr id="239" name="Rectangle"/>
          <p:cNvSpPr/>
          <p:nvPr/>
        </p:nvSpPr>
        <p:spPr>
          <a:xfrm>
            <a:off x="7711440" y="9052559"/>
            <a:ext cx="8686801" cy="3360421"/>
          </a:xfrm>
          <a:prstGeom prst="rect">
            <a:avLst/>
          </a:prstGeom>
          <a:solidFill>
            <a:srgbClr val="FFFFFF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2"/>
      <p:bldP build="whole" bldLvl="1" animBg="1" rev="0" advAuto="0" spid="23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he Common Ion Effect"/>
          <p:cNvSpPr txBox="1"/>
          <p:nvPr>
            <p:ph type="title"/>
          </p:nvPr>
        </p:nvSpPr>
        <p:spPr>
          <a:xfrm>
            <a:off x="4716780" y="457200"/>
            <a:ext cx="15087601" cy="15316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Common Ion Effect</a:t>
            </a:r>
          </a:p>
        </p:txBody>
      </p:sp>
      <p:sp>
        <p:nvSpPr>
          <p:cNvPr id="242" name="Calculate the solubility of BaSO4 in (a) pure water and (b) in 0.010 M Ba(NO3)2.…"/>
          <p:cNvSpPr txBox="1"/>
          <p:nvPr>
            <p:ph type="body" idx="1"/>
          </p:nvPr>
        </p:nvSpPr>
        <p:spPr>
          <a:xfrm>
            <a:off x="3962400" y="1988820"/>
            <a:ext cx="16299181" cy="117271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solubility of BaSO</a:t>
            </a:r>
            <a:r>
              <a:rPr baseline="-15851" sz="5400"/>
              <a:t>4 </a:t>
            </a:r>
            <a:r>
              <a:rPr sz="5400"/>
              <a:t>in (a) pure water and (b) in 0.010 M Ba(NO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BaSO</a:t>
            </a:r>
            <a:r>
              <a:rPr baseline="-15851" sz="5400"/>
              <a:t>4 </a:t>
            </a:r>
            <a:r>
              <a:rPr sz="5400"/>
              <a:t>= 1.1 x 10</a:t>
            </a:r>
            <a:r>
              <a:rPr baseline="30962" sz="5400"/>
              <a:t>-10</a:t>
            </a:r>
            <a:r>
              <a:t> = </a:t>
            </a:r>
            <a:r>
              <a:rPr sz="5400"/>
              <a:t>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BaSO</a:t>
            </a:r>
            <a:r>
              <a:rPr baseline="-15851" sz="5400"/>
              <a:t>4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Ba</a:t>
            </a:r>
            <a:r>
              <a:rPr baseline="30962" sz="5400"/>
              <a:t>2+</a:t>
            </a:r>
            <a:r>
              <a:rPr sz="5400"/>
              <a:t>(aq)   +   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(aq)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Solution: (part b)</a:t>
            </a:r>
          </a:p>
        </p:txBody>
      </p:sp>
      <p:sp>
        <p:nvSpPr>
          <p:cNvPr id="24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4" name="Ksp = [Ba2+] [SO42-] = (0.010 + y) (y)…"/>
          <p:cNvSpPr txBox="1"/>
          <p:nvPr/>
        </p:nvSpPr>
        <p:spPr>
          <a:xfrm>
            <a:off x="3962400" y="7018019"/>
            <a:ext cx="16779240" cy="610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= 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 = (0.010 + y) (y)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Because y &lt; 1.0 x 10</a:t>
            </a:r>
            <a:r>
              <a:rPr baseline="30962" sz="5400"/>
              <a:t>-5</a:t>
            </a:r>
            <a:r>
              <a:rPr sz="5400"/>
              <a:t> M (= x, the solubility in pure water), this means 0.010 + y is about equal to 0.010. Therefore,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= 1.1 x 10</a:t>
            </a:r>
            <a:r>
              <a:rPr baseline="30962" sz="5400"/>
              <a:t>-10</a:t>
            </a:r>
            <a:r>
              <a:rPr sz="5400"/>
              <a:t> = (0.010)(y)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y 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1.1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-8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  <a:r>
              <a:rPr sz="5400"/>
              <a:t> =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solubility</a:t>
            </a:r>
            <a:r>
              <a:rPr sz="5400"/>
              <a:t> </a:t>
            </a:r>
            <a:r>
              <a:rPr i="1" sz="5400"/>
              <a:t>in presence of added Ba</a:t>
            </a:r>
            <a:r>
              <a:rPr baseline="30962" i="1" sz="5400"/>
              <a:t>2+</a:t>
            </a:r>
            <a:r>
              <a:rPr i="1" sz="5400"/>
              <a:t> 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he Common Ion Effect"/>
          <p:cNvSpPr txBox="1"/>
          <p:nvPr>
            <p:ph type="title"/>
          </p:nvPr>
        </p:nvSpPr>
        <p:spPr>
          <a:xfrm>
            <a:off x="4716780" y="457200"/>
            <a:ext cx="15087601" cy="153162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The Common Ion Effect</a:t>
            </a:r>
          </a:p>
        </p:txBody>
      </p:sp>
      <p:sp>
        <p:nvSpPr>
          <p:cNvPr id="247" name="Calculate the solubility of BaSO4 in (a) pure water and (b) in 0.010 M Ba(NO3)2.…"/>
          <p:cNvSpPr txBox="1"/>
          <p:nvPr>
            <p:ph type="body" idx="1"/>
          </p:nvPr>
        </p:nvSpPr>
        <p:spPr>
          <a:xfrm>
            <a:off x="3962400" y="1988820"/>
            <a:ext cx="16299181" cy="1014984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Calculate the solubility of BaSO</a:t>
            </a:r>
            <a:r>
              <a:rPr baseline="-15851" sz="5400"/>
              <a:t>4 </a:t>
            </a:r>
            <a:r>
              <a:rPr sz="5400"/>
              <a:t>in (a) pure water and (b) in 0.010 M Ba(NO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sz="5400"/>
              <a:t>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BaSO</a:t>
            </a:r>
            <a:r>
              <a:rPr baseline="-15851" sz="5400"/>
              <a:t>4 </a:t>
            </a:r>
            <a:r>
              <a:rPr sz="5400"/>
              <a:t>= 1.1 x 10</a:t>
            </a:r>
            <a:r>
              <a:rPr baseline="30962" sz="5400"/>
              <a:t>-10</a:t>
            </a:r>
            <a:r>
              <a:t> = </a:t>
            </a:r>
            <a:r>
              <a:rPr sz="5400"/>
              <a:t>[Ba</a:t>
            </a:r>
            <a:r>
              <a:rPr baseline="30962" sz="5400"/>
              <a:t>2+</a:t>
            </a:r>
            <a:r>
              <a:rPr sz="5400"/>
              <a:t>] [SO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BaSO</a:t>
            </a:r>
            <a:r>
              <a:rPr baseline="-15851" sz="5400"/>
              <a:t>4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Ba</a:t>
            </a:r>
            <a:r>
              <a:rPr baseline="30962" sz="5400"/>
              <a:t>2+</a:t>
            </a:r>
            <a:r>
              <a:rPr sz="5400"/>
              <a:t>(aq)   +   SO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(aq)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Solution:</a:t>
            </a:r>
          </a:p>
        </p:txBody>
      </p:sp>
      <p:sp>
        <p:nvSpPr>
          <p:cNvPr id="2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49" name="Solubility in pure water = x = 1.0 x 10-5 M…"/>
          <p:cNvSpPr txBox="1"/>
          <p:nvPr/>
        </p:nvSpPr>
        <p:spPr>
          <a:xfrm>
            <a:off x="3962400" y="7018019"/>
            <a:ext cx="16779240" cy="476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Solubility in pure water = x = 1.0 x 10</a:t>
            </a:r>
            <a:r>
              <a:rPr baseline="30962" sz="5400"/>
              <a:t>-5</a:t>
            </a:r>
            <a:r>
              <a:rPr sz="5400"/>
              <a:t> M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Solubility in presence of added Ba</a:t>
            </a:r>
            <a:r>
              <a:rPr baseline="30962" sz="5400"/>
              <a:t>2+</a:t>
            </a:r>
            <a:r>
              <a:rPr sz="5400"/>
              <a:t> 			   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          = 1.1 x 10</a:t>
            </a:r>
            <a:r>
              <a:rPr baseline="30962" sz="5400"/>
              <a:t>-8</a:t>
            </a:r>
            <a:r>
              <a:rPr sz="5400"/>
              <a:t> M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F33126"/>
              </a:buClr>
              <a:buFont typeface="Arial"/>
              <a:defRPr sz="54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pPr>
            <a:r>
              <a:t>Le Chatelier's Principle is followed!</a:t>
            </a:r>
          </a:p>
          <a:p>
            <a:pPr>
              <a:lnSpc>
                <a:spcPct val="110000"/>
              </a:lnSpc>
              <a:spcBef>
                <a:spcPts val="1900"/>
              </a:spcBef>
              <a:buClr>
                <a:srgbClr val="006400"/>
              </a:buClr>
              <a:buFont typeface="Arial"/>
              <a:defRPr b="0" i="1"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defRPr>
            </a:pPr>
            <a:r>
              <a:t>See: </a:t>
            </a:r>
            <a:r>
              <a:rPr u="sng">
                <a:hlinkClick r:id="rId3" invalidUrl="" action="" tgtFrame="" tooltip="" history="1" highlightClick="0" endSnd="0"/>
              </a:rPr>
              <a:t>Solubility Guide</a:t>
            </a:r>
          </a:p>
        </p:txBody>
      </p:sp>
      <p:pic>
        <p:nvPicPr>
          <p:cNvPr id="250" name="BaSO4PPT.mov" descr="BaSO4PPT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4602439" y="115907"/>
            <a:ext cx="18288001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87240 0.131549" origin="layout" pathEditMode="relative">
                                      <p:cBhvr>
                                        <p:cTn id="3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3395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1" fill="hold" display="0">
                  <p:stCondLst>
                    <p:cond delay="indefinite"/>
                  </p:stCondLst>
                </p:cTn>
                <p:tgtEl>
                  <p:spTgt spid="250"/>
                </p:tgtEl>
              </p:cMediaNode>
            </p:video>
            <p:seq concurrent="1" prevAc="none" nextAc="seek">
              <p:cTn id="42" evtFilter="cancelBubble" nodeType="interactiveSeq" restart="whenNotActive" fill="hold">
                <p:stCondLst>
                  <p:cond delay="0" evt="onClick">
                    <p:tgtEl>
                      <p:spTgt spid="2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Whoosh 05.mov" descr="Whoosh 05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861280" y="118643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Whoosh 05-1.mov" descr="Whoosh 05-1.mo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632680" y="11635740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Whoosh 05 for Chapter 17 Part II Keynote.mov" descr="Whoosh 05 for Chapter 17 Part II Keynote.mov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404080" y="11407140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DISTRACTIONS!!!"/>
          <p:cNvSpPr txBox="1"/>
          <p:nvPr>
            <p:ph type="title"/>
          </p:nvPr>
        </p:nvSpPr>
        <p:spPr>
          <a:prstGeom prst="rect">
            <a:avLst/>
          </a:prstGeom>
          <a:effectLst>
            <a:outerShdw sx="100000" sy="100000" kx="0" ky="0" algn="b" rotWithShape="0" blurRad="114300" dist="63500" dir="2700000">
              <a:srgbClr val="A2A2A2">
                <a:alpha val="74996"/>
              </a:srgbClr>
            </a:outerShdw>
          </a:effectLst>
        </p:spPr>
        <p:txBody>
          <a:bodyPr/>
          <a:lstStyle>
            <a:lvl1pPr>
              <a:defRPr b="0" i="1" sz="12600">
                <a:solidFill>
                  <a:srgbClr val="417FFC"/>
                </a:solidFill>
                <a:uFill>
                  <a:solidFill>
                    <a:srgbClr val="417FFC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DISTRACTIONS!!!</a:t>
            </a:r>
          </a:p>
        </p:txBody>
      </p:sp>
      <p:sp>
        <p:nvSpPr>
          <p:cNvPr id="25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59" name="qtdemo_fast0-1.mov" descr="qtdemo_fast0-1.mov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951220" y="3360420"/>
            <a:ext cx="12192000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5" fill="hold"/>
                                        <p:tgtEl>
                                          <p:spTgt spid="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85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5" fill="hold"/>
                                        <p:tgtEl>
                                          <p:spTgt spid="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70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5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455"/>
                            </p:stCondLst>
                            <p:childTnLst>
                              <p:par>
                                <p:cTn id="14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255"/>
                            </p:stCondLst>
                            <p:childTnLst>
                              <p:par>
                                <p:cTn id="19" presetClass="mediacall" nodeType="afterEffect" presetSubtype="0" presetID="1" grpId="5" fill="hold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959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254"/>
                </p:tgtEl>
              </p:cMediaNode>
            </p:audio>
            <p:audio isNarration="0">
              <p:cMediaNode mute="0" showWhenStopped="0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255"/>
                </p:tgtEl>
              </p:cMediaNode>
            </p:audio>
            <p:audio isNarration="0">
              <p:cMediaNode mute="0" showWhenStopped="0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audio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259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2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9"/>
                  </p:tgtEl>
                </p:cond>
              </p:nextCondLst>
            </p:seq>
          </p:childTnLst>
        </p:cTn>
      </p:par>
    </p:tnLst>
    <p:bldLst>
      <p:bldP build="whole" bldLvl="1" animBg="1" rev="0" advAuto="0" spid="257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eparating Metal Ions  Cu2+, Ag+, Pb2+"/>
          <p:cNvSpPr txBox="1"/>
          <p:nvPr>
            <p:ph type="title"/>
          </p:nvPr>
        </p:nvSpPr>
        <p:spPr>
          <a:xfrm>
            <a:off x="5036820" y="0"/>
            <a:ext cx="14333220" cy="4732020"/>
          </a:xfrm>
          <a:prstGeom prst="rect">
            <a:avLst/>
          </a:prstGeom>
        </p:spPr>
        <p:txBody>
          <a:bodyPr/>
          <a:lstStyle/>
          <a:p>
            <a:pPr/>
            <a:r>
              <a: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Separating Metal Ions </a:t>
            </a:r>
            <a:br>
              <a:rPr b="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</a:b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Cu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2+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Ag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+</a:t>
            </a: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, Pb</a:t>
            </a:r>
            <a:r>
              <a:rPr baseline="31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2+</a:t>
            </a:r>
          </a:p>
        </p:txBody>
      </p:sp>
      <p:sp>
        <p:nvSpPr>
          <p:cNvPr id="26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263" name="19M09VD1-1.mov" descr="19M09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876800" y="4274820"/>
            <a:ext cx="7018020" cy="650946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Ksp Values…"/>
          <p:cNvSpPr txBox="1"/>
          <p:nvPr/>
        </p:nvSpPr>
        <p:spPr>
          <a:xfrm>
            <a:off x="12809219" y="5189220"/>
            <a:ext cx="7315201" cy="4572001"/>
          </a:xfrm>
          <a:prstGeom prst="rect">
            <a:avLst/>
          </a:prstGeom>
          <a:solidFill>
            <a:srgbClr val="FFD1D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/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sz="5400"/>
              <a:t>                 K</a:t>
            </a:r>
            <a:r>
              <a:rPr baseline="-15851" sz="5400"/>
              <a:t>sp</a:t>
            </a:r>
            <a:r>
              <a:rPr sz="5400"/>
              <a:t> Values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sz="5400"/>
              <a:t>AgCl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        </a:t>
            </a:r>
            <a:r>
              <a:rPr sz="5400"/>
              <a:t>1.8 x 10</a:t>
            </a:r>
            <a:r>
              <a:rPr baseline="30962" sz="5400"/>
              <a:t>-10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sz="5400"/>
              <a:t>PbCl</a:t>
            </a:r>
            <a:r>
              <a:rPr baseline="-15851" sz="5400"/>
              <a:t>2</a:t>
            </a:r>
            <a:r>
              <a:rPr b="0" sz="5400"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/>
              <a:t>1.7 x 10</a:t>
            </a:r>
            <a:r>
              <a:rPr baseline="30962" sz="5400"/>
              <a:t>-5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sz="54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PbCrO</a:t>
            </a:r>
            <a:r>
              <a:rPr baseline="-15851" sz="54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4 </a:t>
            </a:r>
            <a:r>
              <a:rPr b="0" sz="54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1.8 x 10</a:t>
            </a:r>
            <a:r>
              <a:rPr baseline="30962" sz="5400">
                <a:effectLst>
                  <a:outerShdw sx="100000" sy="100000" kx="0" ky="0" algn="b" rotWithShape="0" blurRad="12700" dist="25400" dir="2700000">
                    <a:srgbClr val="FFFFFF"/>
                  </a:outerShdw>
                </a:effectLst>
              </a:rPr>
              <a:t>-14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2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6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eparating Salts by Differences in Ksp"/>
          <p:cNvSpPr txBox="1"/>
          <p:nvPr>
            <p:ph type="title"/>
          </p:nvPr>
        </p:nvSpPr>
        <p:spPr>
          <a:xfrm>
            <a:off x="3505200" y="457200"/>
            <a:ext cx="17213581" cy="21259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Separating Salts by Differences in K</a:t>
            </a:r>
            <a:r>
              <a:rPr baseline="-15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</a:p>
        </p:txBody>
      </p:sp>
      <p:sp>
        <p:nvSpPr>
          <p:cNvPr id="267" name="A solution contains 0.020 M Ag+ and 0.020 M Pb2+. Add CrO42- to precipitate red Ag2CrO4 and yellow PbCrO4. Which precipitates first?…"/>
          <p:cNvSpPr txBox="1"/>
          <p:nvPr>
            <p:ph type="body" idx="1"/>
          </p:nvPr>
        </p:nvSpPr>
        <p:spPr>
          <a:xfrm>
            <a:off x="3802380" y="2286000"/>
            <a:ext cx="16619222" cy="10744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solution contains 0.020 M Ag</a:t>
            </a:r>
            <a:r>
              <a:rPr baseline="30962" sz="5400"/>
              <a:t>+</a:t>
            </a:r>
            <a:r>
              <a:rPr sz="5400"/>
              <a:t> and 0.020 M Pb</a:t>
            </a:r>
            <a:r>
              <a:rPr baseline="30962" sz="5400"/>
              <a:t>2+</a:t>
            </a:r>
            <a:r>
              <a:rPr sz="5400"/>
              <a:t>. Add 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 to precipitate red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 and yellow PbCrO</a:t>
            </a:r>
            <a:r>
              <a:rPr baseline="-15851" sz="5400"/>
              <a:t>4</a:t>
            </a:r>
            <a:r>
              <a:rPr sz="5400"/>
              <a:t>. Which precipitates first?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 = 9.0 x 10</a:t>
            </a:r>
            <a:r>
              <a:rPr baseline="30962" sz="5400"/>
              <a:t>-12</a:t>
            </a:r>
            <a:r>
              <a:t> = </a:t>
            </a:r>
            <a:r>
              <a:rPr sz="5400"/>
              <a:t>[Ag</a:t>
            </a:r>
            <a:r>
              <a:rPr baseline="30962" sz="5400"/>
              <a:t>+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 </a:t>
            </a:r>
            <a:r>
              <a:rPr sz="5400"/>
              <a:t>for PbCrO</a:t>
            </a:r>
            <a:r>
              <a:rPr baseline="-15851" sz="5400"/>
              <a:t>4 </a:t>
            </a:r>
            <a:r>
              <a:rPr sz="5400"/>
              <a:t>= 1.8 x 10</a:t>
            </a:r>
            <a:r>
              <a:rPr baseline="30962" sz="5400"/>
              <a:t>-14</a:t>
            </a:r>
            <a:r>
              <a:t> = </a:t>
            </a:r>
            <a:r>
              <a:rPr sz="5400"/>
              <a:t>[Pb</a:t>
            </a:r>
            <a:r>
              <a:rPr baseline="30962" sz="5400"/>
              <a:t>2+</a:t>
            </a:r>
            <a:r>
              <a:rPr sz="5400"/>
              <a:t>]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The substance whose K</a:t>
            </a:r>
            <a:r>
              <a:rPr baseline="-15500"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  <a:r>
              <a:rPr sz="7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is first exceeded precipitates first. </a:t>
            </a:r>
          </a:p>
          <a:p>
            <a:pPr marL="650874" indent="-571500">
              <a:buClr>
                <a:srgbClr val="006400"/>
              </a:buClr>
              <a:buSzTx/>
              <a:buFont typeface="Arial"/>
              <a:buNone/>
            </a:pPr>
            <a:r>
              <a:rPr sz="72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The ion requiring the lesser amount of CrO</a:t>
            </a:r>
            <a:r>
              <a:rPr baseline="-15500" sz="72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4</a:t>
            </a:r>
            <a:r>
              <a:rPr baseline="31000" sz="72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2-</a:t>
            </a:r>
            <a:r>
              <a:rPr sz="72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ppts. first.</a:t>
            </a:r>
            <a:r>
              <a:rPr sz="54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</a:t>
            </a:r>
          </a:p>
        </p:txBody>
      </p:sp>
      <p:sp>
        <p:nvSpPr>
          <p:cNvPr id="26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eparating Salts by Differences in Ksp"/>
          <p:cNvSpPr txBox="1"/>
          <p:nvPr>
            <p:ph type="title"/>
          </p:nvPr>
        </p:nvSpPr>
        <p:spPr>
          <a:xfrm>
            <a:off x="3505200" y="0"/>
            <a:ext cx="17213581" cy="304038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Separating Salts by Differences in K</a:t>
            </a:r>
            <a:r>
              <a:rPr baseline="-15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</a:p>
        </p:txBody>
      </p:sp>
      <p:sp>
        <p:nvSpPr>
          <p:cNvPr id="271" name="[CrO42-] to ppt. Ag2CrO4 = Ksp  / [Ag+]2…"/>
          <p:cNvSpPr txBox="1"/>
          <p:nvPr>
            <p:ph type="body" sz="half" idx="1"/>
          </p:nvPr>
        </p:nvSpPr>
        <p:spPr>
          <a:xfrm>
            <a:off x="6088380" y="8069580"/>
            <a:ext cx="13876020" cy="56464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[CrO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4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2-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 to ppt. Ag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CrO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4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= K</a:t>
            </a:r>
            <a:r>
              <a:rPr baseline="-15851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sp  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/ [Ag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+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]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</a:t>
            </a:r>
          </a:p>
          <a:p>
            <a:pPr marL="650874" indent="-571500">
              <a:buClr>
                <a:srgbClr val="003DAF"/>
              </a:buClr>
              <a:buSzTx/>
              <a:buFont typeface="Arial"/>
              <a:buNone/>
            </a:pP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</a:t>
            </a:r>
            <a:r>
              <a:rPr b="0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=  9.0 x 10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-12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/ (0.020)</a:t>
            </a:r>
            <a:r>
              <a:rPr baseline="30962"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2</a:t>
            </a:r>
            <a:r>
              <a:rPr sz="5400">
                <a:solidFill>
                  <a:srgbClr val="003DAF"/>
                </a:solidFill>
                <a:uFill>
                  <a:solidFill>
                    <a:srgbClr val="003DAF"/>
                  </a:solidFill>
                </a:uFill>
              </a:rPr>
              <a:t>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2.3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-8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  <a:endParaRPr sz="5400">
              <a:solidFill>
                <a:srgbClr val="FF2734"/>
              </a:solidFill>
              <a:uFill>
                <a:solidFill>
                  <a:srgbClr val="FF2734"/>
                </a:solidFill>
              </a:uFill>
            </a:endParaRP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</a:pP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[CrO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4</a:t>
            </a:r>
            <a:r>
              <a:rPr baseline="30962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2-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] to ppt. PbCrO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4 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= K</a:t>
            </a:r>
            <a:r>
              <a:rPr baseline="-15851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sp  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/ [Pb</a:t>
            </a:r>
            <a:r>
              <a:rPr baseline="30962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2+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] </a:t>
            </a: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</a:pP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 </a:t>
            </a:r>
            <a:r>
              <a:rPr b="0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=  1.8 x 10</a:t>
            </a:r>
            <a:r>
              <a:rPr baseline="30962"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-14</a:t>
            </a:r>
            <a:r>
              <a:rPr sz="5400">
                <a:solidFill>
                  <a:srgbClr val="8D111B"/>
                </a:solidFill>
                <a:uFill>
                  <a:solidFill>
                    <a:srgbClr val="8D111B"/>
                  </a:solidFill>
                </a:uFill>
              </a:rPr>
              <a:t> / 0.020 =  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9.0 x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-13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</a:p>
          <a:p>
            <a:pPr marL="650874" indent="-571500">
              <a:buClr>
                <a:srgbClr val="FF2734"/>
              </a:buClr>
              <a:buSzTx/>
              <a:buFont typeface="Arial"/>
              <a:buNone/>
            </a:pP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</a:t>
            </a:r>
            <a:r>
              <a:rPr b="0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  <a:latin typeface="ＭＳ Ｐゴシック"/>
                <a:ea typeface="ＭＳ Ｐゴシック"/>
                <a:cs typeface="ＭＳ Ｐゴシック"/>
                <a:sym typeface="ＭＳ Ｐゴシック"/>
              </a:rPr>
              <a:t>		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PbCrO</a:t>
            </a:r>
            <a:r>
              <a:rPr baseline="-16133"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4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precipitates first.</a:t>
            </a:r>
          </a:p>
        </p:txBody>
      </p:sp>
      <p:sp>
        <p:nvSpPr>
          <p:cNvPr id="272" name="A solution contains 0.020 M Ag+ and 0.020 M Pb2+. Add CrO42- to precipitate red Ag2CrO4 and yellow PbCrO4. Which precipitates first?…"/>
          <p:cNvSpPr txBox="1"/>
          <p:nvPr/>
        </p:nvSpPr>
        <p:spPr>
          <a:xfrm>
            <a:off x="3802380" y="2286000"/>
            <a:ext cx="16619220" cy="5544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marL="650874" marR="79373" indent="-5715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A solution contains 0.020 M Ag</a:t>
            </a:r>
            <a:r>
              <a:rPr baseline="30962" sz="5400"/>
              <a:t>+</a:t>
            </a:r>
            <a:r>
              <a:rPr sz="5400"/>
              <a:t> and 0.020 M Pb</a:t>
            </a:r>
            <a:r>
              <a:rPr baseline="30962" sz="5400"/>
              <a:t>2+</a:t>
            </a:r>
            <a:r>
              <a:rPr sz="5400"/>
              <a:t>. Add 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 to precipitate red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 and yellow PbCrO</a:t>
            </a:r>
            <a:r>
              <a:rPr baseline="-15851" sz="5400"/>
              <a:t>4</a:t>
            </a:r>
            <a:r>
              <a:rPr sz="5400"/>
              <a:t>. Which precipitates first?</a:t>
            </a:r>
            <a:endParaRPr sz="5400"/>
          </a:p>
          <a:p>
            <a:pPr marL="650874" marR="79373" indent="-5715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for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 = 9.0 x 10</a:t>
            </a:r>
            <a:r>
              <a:rPr baseline="30962" sz="5400"/>
              <a:t>-12</a:t>
            </a:r>
            <a:r>
              <a:t> = </a:t>
            </a:r>
            <a:r>
              <a:rPr sz="5400"/>
              <a:t>[Ag</a:t>
            </a:r>
            <a:r>
              <a:rPr baseline="30962" sz="5400"/>
              <a:t>+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  <a:endParaRPr baseline="30962" sz="5400"/>
          </a:p>
          <a:p>
            <a:pPr marL="650874" marR="79373" indent="-571500"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sp </a:t>
            </a:r>
            <a:r>
              <a:rPr sz="5400"/>
              <a:t>for PbCrO</a:t>
            </a:r>
            <a:r>
              <a:rPr baseline="-15851" sz="5400"/>
              <a:t>4 </a:t>
            </a:r>
            <a:r>
              <a:rPr sz="5400"/>
              <a:t>= 1.8 x 10</a:t>
            </a:r>
            <a:r>
              <a:rPr baseline="30962" sz="5400"/>
              <a:t>-14</a:t>
            </a:r>
            <a:r>
              <a:t> = </a:t>
            </a:r>
            <a:r>
              <a:rPr sz="5400"/>
              <a:t>[Pb</a:t>
            </a:r>
            <a:r>
              <a:rPr baseline="30962" sz="5400"/>
              <a:t>2+</a:t>
            </a:r>
            <a:r>
              <a:rPr sz="5400"/>
              <a:t>]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  <a:endParaRPr baseline="30962" sz="5400"/>
          </a:p>
          <a:p>
            <a:pPr marL="650874" marR="79373" indent="-571500">
              <a:lnSpc>
                <a:spcPct val="90000"/>
              </a:lnSpc>
              <a:spcBef>
                <a:spcPts val="1900"/>
              </a:spcBef>
              <a:buClr>
                <a:srgbClr val="73A4FE"/>
              </a:buClr>
              <a:buFont typeface="Arial"/>
            </a:pPr>
            <a:r>
              <a: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Solution</a:t>
            </a:r>
            <a:r>
              <a:rPr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rPr>
              <a:t> - </a:t>
            </a:r>
            <a:r>
              <a:rPr b="0" i="1" sz="5400"/>
              <a:t>Calculate [CrO</a:t>
            </a:r>
            <a:r>
              <a:rPr b="0" baseline="-15851" i="1" sz="5400"/>
              <a:t>4</a:t>
            </a:r>
            <a:r>
              <a:rPr b="0" baseline="30962" i="1" sz="5400"/>
              <a:t>2-</a:t>
            </a:r>
            <a:r>
              <a:rPr b="0" i="1" sz="5400"/>
              <a:t>] required by each ion</a:t>
            </a:r>
          </a:p>
        </p:txBody>
      </p:sp>
      <p:sp>
        <p:nvSpPr>
          <p:cNvPr id="273" name="Rectangle"/>
          <p:cNvSpPr/>
          <p:nvPr/>
        </p:nvSpPr>
        <p:spPr>
          <a:xfrm>
            <a:off x="16905089" y="-22988825"/>
            <a:ext cx="28784749" cy="22051566"/>
          </a:xfrm>
          <a:prstGeom prst="rect">
            <a:avLst/>
          </a:prstGeom>
          <a:solidFill>
            <a:srgbClr val="D0D5DA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7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75" name="A solution contains 0.10 M potassium sulfite and 0.30 M sodium sulfate. Solid Ca(NO3)2 is added slowly.…"/>
          <p:cNvSpPr txBox="1"/>
          <p:nvPr/>
        </p:nvSpPr>
        <p:spPr>
          <a:xfrm>
            <a:off x="9494519" y="14653259"/>
            <a:ext cx="18196560" cy="1508760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A solution contains 0.10 M potassium sulfite and 0.30 M sodium sulfate. Solid Ca(NO</a:t>
            </a:r>
            <a:r>
              <a:rPr b="0" baseline="-16640"/>
              <a:t>3</a:t>
            </a:r>
            <a:r>
              <a:rPr b="0"/>
              <a:t>)</a:t>
            </a:r>
            <a:r>
              <a:rPr b="0" baseline="-16640"/>
              <a:t>2</a:t>
            </a:r>
            <a:r>
              <a:rPr b="0"/>
              <a:t> is added slowly. </a:t>
            </a: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endParaRPr b="0"/>
          </a:p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precipitates first, CaSO</a:t>
            </a:r>
            <a:r>
              <a:rPr b="0" baseline="-16640"/>
              <a:t>3</a:t>
            </a:r>
            <a:r>
              <a:rPr b="0"/>
              <a:t> or CaSO</a:t>
            </a:r>
            <a:r>
              <a:rPr b="0" baseline="-16640"/>
              <a:t>4</a:t>
            </a:r>
            <a:r>
              <a:rPr b="0"/>
              <a:t>?</a:t>
            </a:r>
            <a:br>
              <a:rPr b="0"/>
            </a:br>
            <a:r>
              <a:rPr b="0"/>
              <a:t>     K</a:t>
            </a:r>
            <a:r>
              <a:rPr b="0" baseline="-16640"/>
              <a:t>sp</a:t>
            </a:r>
            <a:r>
              <a:rPr b="0"/>
              <a:t> for CaSO</a:t>
            </a:r>
            <a:r>
              <a:rPr b="0" baseline="-16640"/>
              <a:t>3</a:t>
            </a:r>
            <a:r>
              <a:rPr b="0"/>
              <a:t> = 1.3 x 10</a:t>
            </a:r>
            <a:r>
              <a:rPr b="0" baseline="30879"/>
              <a:t>-8</a:t>
            </a:r>
            <a:br>
              <a:rPr b="0" baseline="30879"/>
            </a:br>
            <a:r>
              <a:rPr b="0" baseline="30879"/>
              <a:t>        </a:t>
            </a:r>
            <a:r>
              <a:rPr b="0"/>
              <a:t>K</a:t>
            </a:r>
            <a:r>
              <a:rPr b="0" baseline="-16640"/>
              <a:t>sp</a:t>
            </a:r>
            <a:r>
              <a:rPr b="0"/>
              <a:t> for CaSO</a:t>
            </a:r>
            <a:r>
              <a:rPr b="0" baseline="-16640"/>
              <a:t>4</a:t>
            </a:r>
            <a:r>
              <a:rPr b="0"/>
              <a:t> = 2.4 x 10</a:t>
            </a:r>
            <a:r>
              <a:rPr b="0" baseline="30879"/>
              <a:t>-5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CaSO</a:t>
            </a:r>
            <a:r>
              <a:rPr b="0" baseline="-5999" sz="5000"/>
              <a:t>3</a:t>
            </a: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CaSO</a:t>
            </a:r>
            <a:r>
              <a:rPr b="0" baseline="-5999" sz="5000"/>
              <a:t>4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they precipitate at the same time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none of the above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276" name="Enter your response on…"/>
          <p:cNvSpPr txBox="1"/>
          <p:nvPr/>
        </p:nvSpPr>
        <p:spPr>
          <a:xfrm>
            <a:off x="25587960" y="195910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277" name="Answer = A,…"/>
          <p:cNvSpPr txBox="1"/>
          <p:nvPr/>
        </p:nvSpPr>
        <p:spPr>
          <a:xfrm>
            <a:off x="28050398" y="8658859"/>
            <a:ext cx="11199543" cy="9609245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A</a:t>
            </a:r>
            <a:r>
              <a:t>,</a:t>
            </a:r>
          </a:p>
          <a:p>
            <a:pPr algn="ctr">
              <a:defRPr sz="5400"/>
            </a:pPr>
            <a:r>
              <a:t>CaSO</a:t>
            </a:r>
            <a:r>
              <a:rPr baseline="-5999"/>
              <a:t>3</a:t>
            </a:r>
            <a:endParaRPr baseline="30962"/>
          </a:p>
          <a:p>
            <a:pPr algn="ctr">
              <a:defRPr b="0" i="1" sz="5400"/>
            </a:pPr>
            <a:endParaRPr baseline="30962"/>
          </a:p>
          <a:p>
            <a:pPr algn="ctr">
              <a:defRPr b="0" i="1" sz="5400"/>
            </a:pPr>
            <a:r>
              <a:t>solve for [Ca</a:t>
            </a:r>
            <a:r>
              <a:rPr baseline="31999"/>
              <a:t>2+</a:t>
            </a:r>
            <a:r>
              <a:t>]:</a:t>
            </a:r>
          </a:p>
          <a:p>
            <a:pPr algn="ctr">
              <a:defRPr b="0" i="1" sz="5400"/>
            </a:pPr>
            <a:r>
              <a:t>CaSO</a:t>
            </a:r>
            <a:r>
              <a:rPr baseline="-5999"/>
              <a:t>3</a:t>
            </a:r>
            <a:r>
              <a:t>: 1.3 x 10</a:t>
            </a:r>
            <a:r>
              <a:rPr baseline="31999"/>
              <a:t>-8</a:t>
            </a:r>
            <a:r>
              <a:t> / 0.10 = </a:t>
            </a:r>
            <a:r>
              <a:rPr b="1"/>
              <a:t>1.3 x 10</a:t>
            </a:r>
            <a:r>
              <a:rPr b="1" baseline="31999"/>
              <a:t>-7</a:t>
            </a:r>
            <a:endParaRPr b="1"/>
          </a:p>
          <a:p>
            <a:pPr algn="ctr">
              <a:defRPr b="0" i="1" sz="5400"/>
            </a:pPr>
            <a:r>
              <a:t>CaSO</a:t>
            </a:r>
            <a:r>
              <a:rPr baseline="-5999"/>
              <a:t>4</a:t>
            </a:r>
            <a:r>
              <a:t>: 2.4 x 10</a:t>
            </a:r>
            <a:r>
              <a:rPr baseline="31999"/>
              <a:t>-5</a:t>
            </a:r>
            <a:r>
              <a:t> / 0.30 = 8.0 x 10</a:t>
            </a:r>
            <a:r>
              <a:rPr baseline="31999"/>
              <a:t>-5</a:t>
            </a:r>
          </a:p>
          <a:p>
            <a:pPr algn="ctr">
              <a:defRPr b="0" i="1" sz="5400"/>
            </a:pPr>
          </a:p>
          <a:p>
            <a:pPr algn="ctr">
              <a:defRPr b="0" i="1" sz="5400"/>
            </a:pPr>
            <a:r>
              <a:t>smaller K</a:t>
            </a:r>
            <a:r>
              <a:rPr baseline="-5999"/>
              <a:t>sp</a:t>
            </a:r>
            <a:r>
              <a:t>, </a:t>
            </a:r>
          </a:p>
          <a:p>
            <a:pPr algn="ctr">
              <a:defRPr b="0" i="1" sz="5400"/>
            </a:pPr>
            <a:r>
              <a:t>same cation:anion ratio (1:1),</a:t>
            </a:r>
          </a:p>
          <a:p>
            <a:pPr algn="ctr">
              <a:defRPr b="0" i="1" sz="5400"/>
            </a:pPr>
            <a:r>
              <a:t>less Ca</a:t>
            </a:r>
            <a:r>
              <a:rPr baseline="31999"/>
              <a:t>2+</a:t>
            </a:r>
            <a:r>
              <a:t> to precipitate salt,</a:t>
            </a:r>
          </a:p>
          <a:p>
            <a:pPr algn="ctr">
              <a:defRPr b="0" i="1" sz="5400"/>
            </a:pPr>
            <a:r>
              <a:t>smaller K</a:t>
            </a:r>
            <a:r>
              <a:rPr baseline="-5999"/>
              <a:t>sp</a:t>
            </a:r>
            <a:r>
              <a:t> crashes out first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720833 1.262963" origin="layout" pathEditMode="relative">
                                      <p:cBhvr>
                                        <p:cTn id="37" dur="2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387500 -1.068333" origin="layout" pathEditMode="relative">
                                      <p:cBhvr>
                                        <p:cTn id="40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43760 -0.601667" origin="layout" pathEditMode="relative">
                                      <p:cBhvr>
                                        <p:cTn id="43" dur="3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path" nodeType="after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617510 -0.280000" origin="layout" pathEditMode="relative">
                                      <p:cBhvr>
                                        <p:cTn id="5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71" grpId="1"/>
      <p:bldP build="whole" bldLvl="1" animBg="1" rev="0" advAuto="0" spid="276" grpId="5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 solution contains 0.020 M Ag+ and 0.020 M Pb2+. Add CrO42- to precipitate red Ag2CrO4 and yellow PbCrO4. PbCrO4 ppts. first.…"/>
          <p:cNvSpPr txBox="1"/>
          <p:nvPr>
            <p:ph type="body" idx="1"/>
          </p:nvPr>
        </p:nvSpPr>
        <p:spPr>
          <a:xfrm>
            <a:off x="3802380" y="2286000"/>
            <a:ext cx="16916401" cy="86868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solution contains 0.020 M Ag</a:t>
            </a:r>
            <a:r>
              <a:rPr baseline="30962" sz="5400"/>
              <a:t>+</a:t>
            </a:r>
            <a:r>
              <a:rPr sz="5400"/>
              <a:t> and 0.020 M Pb</a:t>
            </a:r>
            <a:r>
              <a:rPr baseline="30962" sz="5400"/>
              <a:t>2+</a:t>
            </a:r>
            <a:r>
              <a:rPr sz="5400"/>
              <a:t>. Add 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 to precipitate red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 and yellow PbCrO</a:t>
            </a:r>
            <a:r>
              <a:rPr baseline="-15851" sz="5400"/>
              <a:t>4</a:t>
            </a:r>
            <a:r>
              <a:rPr sz="5400"/>
              <a:t>. PbCrO</a:t>
            </a:r>
            <a:r>
              <a:rPr baseline="-15851" sz="5400"/>
              <a:t>4</a:t>
            </a:r>
            <a:r>
              <a:rPr sz="5400"/>
              <a:t> ppts. first.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(Ag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)= 9.0 x 10</a:t>
            </a:r>
            <a:r>
              <a:rPr baseline="30962" sz="5400"/>
              <a:t>-12</a:t>
            </a:r>
            <a:r>
              <a:t> = </a:t>
            </a:r>
            <a:r>
              <a:rPr sz="5400"/>
              <a:t>[Ag</a:t>
            </a:r>
            <a:r>
              <a:rPr baseline="30962" sz="5400"/>
              <a:t>+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 </a:t>
            </a:r>
            <a:r>
              <a:rPr sz="5400"/>
              <a:t>(PbCrO</a:t>
            </a:r>
            <a:r>
              <a:rPr baseline="-15851" sz="5400"/>
              <a:t>4</a:t>
            </a:r>
            <a:r>
              <a:rPr sz="5400"/>
              <a:t>) = 1.8 x 10</a:t>
            </a:r>
            <a:r>
              <a:rPr baseline="30962" sz="5400"/>
              <a:t>-14</a:t>
            </a:r>
            <a:r>
              <a:t> = </a:t>
            </a:r>
            <a:r>
              <a:rPr sz="5400"/>
              <a:t>[Pb</a:t>
            </a:r>
            <a:r>
              <a:rPr baseline="30962" sz="5400"/>
              <a:t>2+</a:t>
            </a:r>
            <a:r>
              <a:rPr sz="5400"/>
              <a:t>]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  <a:defRPr b="0" i="1"/>
            </a:pPr>
            <a:r>
              <a:rPr sz="5400">
                <a:uFill>
                  <a:solidFill>
                    <a:srgbClr val="8D111B"/>
                  </a:solidFill>
                </a:uFill>
              </a:rPr>
              <a:t>How much Pb</a:t>
            </a:r>
            <a:r>
              <a:rPr baseline="30962" sz="5400">
                <a:uFill>
                  <a:solidFill>
                    <a:srgbClr val="8D111B"/>
                  </a:solidFill>
                </a:uFill>
              </a:rPr>
              <a:t>2+</a:t>
            </a:r>
            <a:r>
              <a:rPr sz="5400">
                <a:uFill>
                  <a:solidFill>
                    <a:srgbClr val="8D111B"/>
                  </a:solidFill>
                </a:uFill>
              </a:rPr>
              <a:t> remains in solution when Ag</a:t>
            </a:r>
            <a:r>
              <a:rPr baseline="30962" sz="5400">
                <a:uFill>
                  <a:solidFill>
                    <a:srgbClr val="8D111B"/>
                  </a:solidFill>
                </a:uFill>
              </a:rPr>
              <a:t>+</a:t>
            </a:r>
            <a:r>
              <a:rPr sz="5400">
                <a:uFill>
                  <a:solidFill>
                    <a:srgbClr val="8D111B"/>
                  </a:solidFill>
                </a:uFill>
              </a:rPr>
              <a:t> begins to precipitate (at </a:t>
            </a:r>
            <a:r>
              <a:rPr sz="5400">
                <a:uFill>
                  <a:solidFill>
                    <a:srgbClr val="FF2734"/>
                  </a:solidFill>
                </a:uFill>
              </a:rPr>
              <a:t>2.3 x 10</a:t>
            </a:r>
            <a:r>
              <a:rPr baseline="30962" sz="5400">
                <a:uFill>
                  <a:solidFill>
                    <a:srgbClr val="FF2734"/>
                  </a:solidFill>
                </a:uFill>
              </a:rPr>
              <a:t>-8</a:t>
            </a:r>
            <a:r>
              <a:rPr sz="5400">
                <a:uFill>
                  <a:solidFill>
                    <a:srgbClr val="FF2734"/>
                  </a:solidFill>
                </a:uFill>
              </a:rPr>
              <a:t> M</a:t>
            </a:r>
            <a:r>
              <a:rPr sz="5400">
                <a:uFill>
                  <a:solidFill>
                    <a:srgbClr val="8D111B"/>
                  </a:solidFill>
                </a:uFill>
              </a:rPr>
              <a:t>)?</a:t>
            </a:r>
          </a:p>
        </p:txBody>
      </p:sp>
      <p:sp>
        <p:nvSpPr>
          <p:cNvPr id="280" name="Separating Salts by Differences in Ksp"/>
          <p:cNvSpPr txBox="1"/>
          <p:nvPr>
            <p:ph type="title"/>
          </p:nvPr>
        </p:nvSpPr>
        <p:spPr>
          <a:xfrm>
            <a:off x="3665220" y="457200"/>
            <a:ext cx="17076420" cy="228600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Separating Salts by Differences in K</a:t>
            </a:r>
            <a:r>
              <a:rPr baseline="-15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</a:p>
        </p:txBody>
      </p:sp>
      <p:sp>
        <p:nvSpPr>
          <p:cNvPr id="281" name="Solution…"/>
          <p:cNvSpPr txBox="1"/>
          <p:nvPr/>
        </p:nvSpPr>
        <p:spPr>
          <a:xfrm>
            <a:off x="3665220" y="8686800"/>
            <a:ext cx="16024860" cy="3771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73A4FE"/>
              </a:buClr>
              <a:buFont typeface="Arial"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We know that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 = 2.3 x 10</a:t>
            </a:r>
            <a:r>
              <a:rPr baseline="30962" sz="5400"/>
              <a:t>-8</a:t>
            </a:r>
            <a:r>
              <a:rPr sz="5400"/>
              <a:t> M to begin 	to precipitate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. 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What is the Pb</a:t>
            </a:r>
            <a:r>
              <a:rPr baseline="30962" sz="5400"/>
              <a:t>2+</a:t>
            </a:r>
            <a:r>
              <a:rPr sz="5400"/>
              <a:t> conc. at this point?</a:t>
            </a:r>
          </a:p>
        </p:txBody>
      </p:sp>
      <p:sp>
        <p:nvSpPr>
          <p:cNvPr id="28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nsider NaCl dissolving in water:…"/>
          <p:cNvSpPr txBox="1"/>
          <p:nvPr>
            <p:ph type="body" sz="half" idx="1"/>
          </p:nvPr>
        </p:nvSpPr>
        <p:spPr>
          <a:xfrm>
            <a:off x="2220455" y="3040380"/>
            <a:ext cx="12417566" cy="8878786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Consider NaCl dissolving in water: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  <a:r>
              <a:t>NaCl(s)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Na</a:t>
            </a:r>
            <a:r>
              <a:rPr baseline="31066"/>
              <a:t>+</a:t>
            </a:r>
            <a:r>
              <a:t>(aq)  +  Cl</a:t>
            </a:r>
            <a:r>
              <a:rPr baseline="31066"/>
              <a:t>-</a:t>
            </a:r>
            <a:r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6000"/>
            </a:pPr>
          </a:p>
          <a:p>
            <a:pPr marL="650874" indent="-571500">
              <a:lnSpc>
                <a:spcPct val="110000"/>
              </a:lnSpc>
              <a:buClr>
                <a:srgbClr val="FF2734"/>
              </a:buClr>
              <a:buSzTx/>
              <a:buFont typeface="Arial"/>
              <a:buNone/>
              <a:defRPr sz="6000"/>
            </a:pPr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Solubility</a:t>
            </a:r>
            <a:r>
              <a:t> of NaCl exceeded when solid precipitate does not dissolve</a:t>
            </a:r>
          </a:p>
        </p:txBody>
      </p:sp>
      <p:sp>
        <p:nvSpPr>
          <p:cNvPr id="107" name="Solubility of a Salt"/>
          <p:cNvSpPr txBox="1"/>
          <p:nvPr>
            <p:ph type="title"/>
          </p:nvPr>
        </p:nvSpPr>
        <p:spPr>
          <a:xfrm>
            <a:off x="4419600" y="617220"/>
            <a:ext cx="15384781" cy="244602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</a:defRPr>
            </a:lvl1pPr>
          </a:lstStyle>
          <a:p>
            <a:pPr/>
            <a:r>
              <a:t>Solubility of a Salt</a:t>
            </a:r>
          </a:p>
        </p:txBody>
      </p:sp>
      <p:sp>
        <p:nvSpPr>
          <p:cNvPr id="108" name="Line"/>
          <p:cNvSpPr/>
          <p:nvPr/>
        </p:nvSpPr>
        <p:spPr>
          <a:xfrm>
            <a:off x="3985260" y="2583180"/>
            <a:ext cx="15796260" cy="3176"/>
          </a:xfrm>
          <a:prstGeom prst="line">
            <a:avLst/>
          </a:prstGeom>
          <a:ln w="38100">
            <a:solidFill>
              <a:srgbClr val="6420A4"/>
            </a:solidFill>
          </a:ln>
        </p:spPr>
        <p:txBody>
          <a:bodyPr tIns="91439" bIns="91439" anchor="ctr"/>
          <a:lstStyle/>
          <a:p>
            <a:pPr marL="0" marR="0" defTabSz="822960">
              <a:defRPr b="0" sz="20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09" name="19M03VD1-1.mov" descr="19M03VD1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347784" y="3616432"/>
            <a:ext cx="5693343" cy="772668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9729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109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10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build="p" bldLvl="1" animBg="1" rev="0" advAuto="0" spid="10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A solution contains 0.020 M Ag+ and 0.020 M Pb2+. Add CrO42- to precipitate red Ag2CrO4 and yellow PbCrO4.…"/>
          <p:cNvSpPr txBox="1"/>
          <p:nvPr>
            <p:ph type="body" idx="1"/>
          </p:nvPr>
        </p:nvSpPr>
        <p:spPr>
          <a:xfrm>
            <a:off x="3665220" y="2286000"/>
            <a:ext cx="17076420" cy="103555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 solution contains 0.020 M Ag</a:t>
            </a:r>
            <a:r>
              <a:rPr baseline="30962" sz="5400"/>
              <a:t>+</a:t>
            </a:r>
            <a:r>
              <a:rPr sz="5400"/>
              <a:t> and 0.020 M Pb</a:t>
            </a:r>
            <a:r>
              <a:rPr baseline="30962" sz="5400"/>
              <a:t>2+</a:t>
            </a:r>
            <a:r>
              <a:rPr sz="5400"/>
              <a:t>. Add 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 to precipitate red 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 and yellow PbCrO</a:t>
            </a:r>
            <a:r>
              <a:rPr baseline="-15851" sz="5400"/>
              <a:t>4</a:t>
            </a:r>
            <a:r>
              <a:rPr sz="5400"/>
              <a:t>.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(Ag</a:t>
            </a:r>
            <a:r>
              <a:rPr baseline="-15851" sz="5400"/>
              <a:t>2</a:t>
            </a:r>
            <a:r>
              <a:rPr sz="5400"/>
              <a:t>CrO</a:t>
            </a:r>
            <a:r>
              <a:rPr baseline="-15851" sz="5400"/>
              <a:t>4</a:t>
            </a:r>
            <a:r>
              <a:rPr sz="5400"/>
              <a:t>)= 9.0 x 10</a:t>
            </a:r>
            <a:r>
              <a:rPr baseline="30962" sz="5400"/>
              <a:t>-12</a:t>
            </a:r>
            <a:r>
              <a:t> = </a:t>
            </a:r>
            <a:r>
              <a:rPr sz="5400"/>
              <a:t>[Ag</a:t>
            </a:r>
            <a:r>
              <a:rPr baseline="30962" sz="5400"/>
              <a:t>+</a:t>
            </a:r>
            <a:r>
              <a:rPr sz="5400"/>
              <a:t>]</a:t>
            </a:r>
            <a:r>
              <a:rPr baseline="30962" sz="5400"/>
              <a:t>2</a:t>
            </a:r>
            <a:r>
              <a:rPr sz="5400"/>
              <a:t>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 </a:t>
            </a:r>
            <a:r>
              <a:rPr sz="5400"/>
              <a:t>(PbCrO</a:t>
            </a:r>
            <a:r>
              <a:rPr baseline="-15851" sz="5400"/>
              <a:t>4</a:t>
            </a:r>
            <a:r>
              <a:rPr sz="5400"/>
              <a:t>) = 1.8 x 10</a:t>
            </a:r>
            <a:r>
              <a:rPr baseline="30962" sz="5400"/>
              <a:t>-14</a:t>
            </a:r>
            <a:r>
              <a:t> = </a:t>
            </a:r>
            <a:r>
              <a:rPr sz="5400"/>
              <a:t>[Pb</a:t>
            </a:r>
            <a:r>
              <a:rPr baseline="30962" sz="5400"/>
              <a:t>2+</a:t>
            </a:r>
            <a:r>
              <a:rPr sz="5400"/>
              <a:t>]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</a:t>
            </a:r>
          </a:p>
          <a:p>
            <a:pPr marL="650874" indent="-571500">
              <a:buClr>
                <a:srgbClr val="8D111B"/>
              </a:buClr>
              <a:buSzTx/>
              <a:buFont typeface="Arial"/>
              <a:buNone/>
              <a:defRPr b="0" i="1"/>
            </a:pPr>
            <a:r>
              <a:rPr sz="5400">
                <a:uFill>
                  <a:solidFill>
                    <a:srgbClr val="8D111B"/>
                  </a:solidFill>
                </a:uFill>
              </a:rPr>
              <a:t>How much Pb</a:t>
            </a:r>
            <a:r>
              <a:rPr baseline="30962" sz="5400">
                <a:uFill>
                  <a:solidFill>
                    <a:srgbClr val="8D111B"/>
                  </a:solidFill>
                </a:uFill>
              </a:rPr>
              <a:t>2+</a:t>
            </a:r>
            <a:r>
              <a:rPr sz="5400">
                <a:uFill>
                  <a:solidFill>
                    <a:srgbClr val="8D111B"/>
                  </a:solidFill>
                </a:uFill>
              </a:rPr>
              <a:t> remains in solution when Ag</a:t>
            </a:r>
            <a:r>
              <a:rPr baseline="30962" sz="5400">
                <a:uFill>
                  <a:solidFill>
                    <a:srgbClr val="8D111B"/>
                  </a:solidFill>
                </a:uFill>
              </a:rPr>
              <a:t>+</a:t>
            </a:r>
            <a:r>
              <a:rPr sz="5400">
                <a:uFill>
                  <a:solidFill>
                    <a:srgbClr val="8D111B"/>
                  </a:solidFill>
                </a:uFill>
              </a:rPr>
              <a:t> begins to precipitate (at </a:t>
            </a:r>
            <a:r>
              <a:rPr sz="5400">
                <a:uFill>
                  <a:solidFill>
                    <a:srgbClr val="FF2734"/>
                  </a:solidFill>
                </a:uFill>
              </a:rPr>
              <a:t>2.3 x 10</a:t>
            </a:r>
            <a:r>
              <a:rPr baseline="30962" sz="5400">
                <a:uFill>
                  <a:solidFill>
                    <a:srgbClr val="FF2734"/>
                  </a:solidFill>
                </a:uFill>
              </a:rPr>
              <a:t>-8</a:t>
            </a:r>
            <a:r>
              <a:rPr sz="5400">
                <a:uFill>
                  <a:solidFill>
                    <a:srgbClr val="FF2734"/>
                  </a:solidFill>
                </a:uFill>
              </a:rPr>
              <a:t> M</a:t>
            </a:r>
            <a:r>
              <a:rPr sz="5400">
                <a:uFill>
                  <a:solidFill>
                    <a:srgbClr val="8D111B"/>
                  </a:solidFill>
                </a:uFill>
              </a:rPr>
              <a:t>)?</a:t>
            </a:r>
          </a:p>
          <a:p>
            <a:pPr marL="650874" indent="-571500">
              <a:buClr>
                <a:srgbClr val="73A4FE"/>
              </a:buClr>
              <a:buSzTx/>
              <a:buFont typeface="Arial"/>
              <a:buNone/>
              <a:defRPr i="1" sz="5400">
                <a:solidFill>
                  <a:srgbClr val="73A4FE"/>
                </a:solidFill>
                <a:uFill>
                  <a:solidFill>
                    <a:srgbClr val="73A4FE"/>
                  </a:solidFill>
                </a:uFill>
              </a:defRPr>
            </a:pPr>
            <a:r>
              <a:t>Solution</a:t>
            </a:r>
          </a:p>
        </p:txBody>
      </p:sp>
      <p:sp>
        <p:nvSpPr>
          <p:cNvPr id="285" name="Separating Salts by Differences in Ksp"/>
          <p:cNvSpPr txBox="1"/>
          <p:nvPr>
            <p:ph type="title"/>
          </p:nvPr>
        </p:nvSpPr>
        <p:spPr>
          <a:xfrm>
            <a:off x="3665220" y="297180"/>
            <a:ext cx="16916401" cy="2286001"/>
          </a:xfrm>
          <a:prstGeom prst="rect">
            <a:avLst/>
          </a:prstGeom>
        </p:spPr>
        <p:txBody>
          <a:bodyPr/>
          <a:lstStyle/>
          <a:p>
            <a:pPr/>
            <a:r>
              <a:rPr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Separating Salts by Differences in K</a:t>
            </a:r>
            <a:r>
              <a:rPr baseline="-155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sp</a:t>
            </a:r>
          </a:p>
        </p:txBody>
      </p:sp>
      <p:sp>
        <p:nvSpPr>
          <p:cNvPr id="286" name="[Pb2+] = Ksp / [CrO42-] = 1.8 x 10-14 / 2.3 x 10-8 M…"/>
          <p:cNvSpPr txBox="1"/>
          <p:nvPr/>
        </p:nvSpPr>
        <p:spPr>
          <a:xfrm>
            <a:off x="3802380" y="9898379"/>
            <a:ext cx="15345822" cy="294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[Pb</a:t>
            </a:r>
            <a:r>
              <a:rPr baseline="30962" sz="5400"/>
              <a:t>2+</a:t>
            </a:r>
            <a:r>
              <a:rPr sz="5400"/>
              <a:t>] = K</a:t>
            </a:r>
            <a:r>
              <a:rPr baseline="-15851" sz="5400"/>
              <a:t>sp</a:t>
            </a:r>
            <a:r>
              <a:rPr sz="5400"/>
              <a:t> / [CrO</a:t>
            </a:r>
            <a:r>
              <a:rPr baseline="-15851" sz="5400"/>
              <a:t>4</a:t>
            </a:r>
            <a:r>
              <a:rPr baseline="30962" sz="5400"/>
              <a:t>2-</a:t>
            </a:r>
            <a:r>
              <a:rPr sz="5400"/>
              <a:t>] = 1.8 x 10</a:t>
            </a:r>
            <a:r>
              <a:rPr baseline="30962" sz="5400"/>
              <a:t>-14</a:t>
            </a:r>
            <a:r>
              <a:rPr sz="5400"/>
              <a:t> / 2.3 x 10</a:t>
            </a:r>
            <a:r>
              <a:rPr baseline="30962" sz="5400"/>
              <a:t>-8</a:t>
            </a:r>
            <a:r>
              <a:rPr sz="5400"/>
              <a:t> M 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 		=  7.8 x 10</a:t>
            </a:r>
            <a:r>
              <a:rPr baseline="30962" sz="5400"/>
              <a:t>-7</a:t>
            </a:r>
            <a:r>
              <a:rPr sz="5400"/>
              <a:t> M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FF2734"/>
              </a:buClr>
              <a:buFont typeface="Arial"/>
            </a:pP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Lead ion has dropped from 0.020 M to &lt; 10</a:t>
            </a:r>
            <a:r>
              <a:rPr baseline="30962"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-6</a:t>
            </a:r>
            <a:r>
              <a:rPr sz="54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 M</a:t>
            </a:r>
          </a:p>
        </p:txBody>
      </p:sp>
      <p:sp>
        <p:nvSpPr>
          <p:cNvPr id="28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ormation Constants"/>
          <p:cNvSpPr txBox="1"/>
          <p:nvPr>
            <p:ph type="title"/>
          </p:nvPr>
        </p:nvSpPr>
        <p:spPr>
          <a:xfrm>
            <a:off x="4716780" y="617220"/>
            <a:ext cx="15087601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Formation Constants</a:t>
            </a:r>
          </a:p>
        </p:txBody>
      </p:sp>
      <p:sp>
        <p:nvSpPr>
          <p:cNvPr id="290" name="Complex Ions are systems with Lewis bases connected around the (Lewis) acidic metal center.…"/>
          <p:cNvSpPr txBox="1"/>
          <p:nvPr>
            <p:ph type="body" idx="1"/>
          </p:nvPr>
        </p:nvSpPr>
        <p:spPr>
          <a:xfrm>
            <a:off x="3962400" y="2583180"/>
            <a:ext cx="16299181" cy="96012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Complex Ions</a:t>
            </a:r>
            <a:r>
              <a:rPr sz="5400"/>
              <a:t> are systems with Lewis bases connected around the (Lewis) acidic metal center.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="0" i="1" sz="5400"/>
              <a:t>Examples:</a:t>
            </a:r>
            <a:r>
              <a:rPr sz="5400"/>
              <a:t> Zn(NH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4</a:t>
            </a:r>
            <a:r>
              <a:rPr baseline="30962" sz="5400"/>
              <a:t>2+</a:t>
            </a:r>
            <a:r>
              <a:rPr sz="5400"/>
              <a:t>, Ag(CN)</a:t>
            </a:r>
            <a:r>
              <a:rPr baseline="-15851" sz="5400"/>
              <a:t>2</a:t>
            </a:r>
            <a:r>
              <a:rPr baseline="30962" sz="5400"/>
              <a:t>-1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Can write a </a:t>
            </a: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Formation Constant, K</a:t>
            </a:r>
            <a:r>
              <a:rPr baseline="-15851"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f</a:t>
            </a:r>
          </a:p>
          <a:p>
            <a:pPr marL="650874" indent="-571500" algn="ctr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</a:t>
            </a:r>
            <a:r>
              <a:rPr baseline="30962" sz="5400"/>
              <a:t>+</a:t>
            </a:r>
            <a:r>
              <a:rPr baseline="-1037" sz="5400"/>
              <a:t>(aq)</a:t>
            </a:r>
            <a:r>
              <a:rPr sz="5400"/>
              <a:t>  +  2 CN</a:t>
            </a:r>
            <a:r>
              <a:rPr baseline="30962" sz="5400"/>
              <a:t>-1</a:t>
            </a:r>
            <a:r>
              <a:rPr baseline="-1037" sz="5400"/>
              <a:t>(aq)</a:t>
            </a:r>
            <a:r>
              <a:rPr sz="5400"/>
              <a:t>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Ag(CN)</a:t>
            </a:r>
            <a:r>
              <a:rPr baseline="-15851" sz="5400"/>
              <a:t>2</a:t>
            </a:r>
            <a:r>
              <a:rPr baseline="30962" sz="5400"/>
              <a:t>-1</a:t>
            </a:r>
            <a:r>
              <a:rPr baseline="-1037" sz="5400"/>
              <a:t>(aq)</a:t>
            </a:r>
            <a:r>
              <a:rPr sz="5400"/>
              <a:t>, </a:t>
            </a:r>
            <a:r>
              <a:rPr b="0" i="1" sz="5400"/>
              <a:t>and</a:t>
            </a:r>
          </a:p>
        </p:txBody>
      </p:sp>
      <p:sp>
        <p:nvSpPr>
          <p:cNvPr id="29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92" name="Kf values usually quite large (product-favored)…"/>
          <p:cNvSpPr txBox="1"/>
          <p:nvPr/>
        </p:nvSpPr>
        <p:spPr>
          <a:xfrm>
            <a:off x="4259580" y="10972800"/>
            <a:ext cx="15377523" cy="2011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</a:pPr>
            <a:r>
              <a:rPr sz="5400"/>
              <a:t>K</a:t>
            </a:r>
            <a:r>
              <a:rPr baseline="-15851" sz="5400"/>
              <a:t>f</a:t>
            </a:r>
            <a:r>
              <a:rPr sz="5400"/>
              <a:t> values usually quite large (product-favored)</a:t>
            </a:r>
            <a:endParaRPr sz="5400"/>
          </a:p>
          <a:p>
            <a:pPr>
              <a:lnSpc>
                <a:spcPct val="90000"/>
              </a:lnSpc>
              <a:spcBef>
                <a:spcPts val="1900"/>
              </a:spcBef>
              <a:buClr>
                <a:srgbClr val="000000"/>
              </a:buClr>
              <a:buFont typeface="Arial"/>
              <a:defRPr sz="5400"/>
            </a:pPr>
            <a:r>
              <a:t>	</a:t>
            </a:r>
            <a:r>
              <a:t>and product is </a:t>
            </a:r>
            <a:r>
              <a:rPr i="1"/>
              <a:t>always</a:t>
            </a:r>
            <a:r>
              <a:t> the complex ion</a:t>
            </a:r>
          </a:p>
        </p:txBody>
      </p:sp>
      <p:pic>
        <p:nvPicPr>
          <p:cNvPr id="293" name="Kf expression equation picture" descr="Kf expression equation pictur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5480" y="8055464"/>
            <a:ext cx="12824461" cy="292638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2"/>
      <p:bldP build="whole" bldLvl="1" animBg="1" rev="0" advAuto="0" spid="292" grpId="3"/>
      <p:bldP build="p" bldLvl="1" animBg="1" rev="0" advAuto="0" spid="290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table of Kf values" descr="table of Kf values"/>
          <p:cNvPicPr>
            <a:picLocks noChangeAspect="1"/>
          </p:cNvPicPr>
          <p:nvPr/>
        </p:nvPicPr>
        <p:blipFill>
          <a:blip r:embed="rId2">
            <a:extLst/>
          </a:blip>
          <a:srcRect l="0" t="2280" r="0" b="2280"/>
          <a:stretch>
            <a:fillRect/>
          </a:stretch>
        </p:blipFill>
        <p:spPr>
          <a:xfrm>
            <a:off x="1570213" y="1292492"/>
            <a:ext cx="8291973" cy="1234329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Formation Constants (Kf) at 25 °C"/>
          <p:cNvSpPr txBox="1"/>
          <p:nvPr>
            <p:ph type="title" idx="4294967295"/>
          </p:nvPr>
        </p:nvSpPr>
        <p:spPr>
          <a:xfrm>
            <a:off x="7485896" y="-317500"/>
            <a:ext cx="17611844" cy="2125981"/>
          </a:xfrm>
          <a:prstGeom prst="rect">
            <a:avLst/>
          </a:prstGeom>
        </p:spPr>
        <p:txBody>
          <a:bodyPr/>
          <a:lstStyle/>
          <a:p>
            <a:pPr>
              <a:defRPr sz="78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pPr>
            <a:r>
              <a:t>Formation Constants (K</a:t>
            </a:r>
            <a:r>
              <a:rPr baseline="-5999"/>
              <a:t>f</a:t>
            </a:r>
            <a:r>
              <a:t>) at 25 °C</a:t>
            </a:r>
          </a:p>
        </p:txBody>
      </p:sp>
      <p:sp>
        <p:nvSpPr>
          <p:cNvPr id="297" name="Example:…"/>
          <p:cNvSpPr txBox="1"/>
          <p:nvPr/>
        </p:nvSpPr>
        <p:spPr>
          <a:xfrm>
            <a:off x="10520444" y="3491209"/>
            <a:ext cx="17189433" cy="5575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/>
            </a:pPr>
            <a:r>
              <a:t>Example: </a:t>
            </a:r>
          </a:p>
          <a:p>
            <a:pPr marL="650874" marR="79373" indent="-5715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</a:pPr>
            <a:r>
              <a:rPr sz="5400"/>
              <a:t>Ag</a:t>
            </a:r>
            <a:r>
              <a:rPr baseline="30962" sz="5400"/>
              <a:t>+</a:t>
            </a:r>
            <a:r>
              <a:rPr baseline="-1037" sz="5400"/>
              <a:t>(aq)</a:t>
            </a:r>
            <a:r>
              <a:rPr sz="5400"/>
              <a:t>  +  2 CN</a:t>
            </a:r>
            <a:r>
              <a:rPr baseline="30962" sz="5400"/>
              <a:t>-1</a:t>
            </a:r>
            <a:r>
              <a:rPr baseline="-1037" sz="5400"/>
              <a:t>(aq)</a:t>
            </a:r>
            <a:r>
              <a:rPr sz="5400"/>
              <a:t>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Ag(CN)</a:t>
            </a:r>
            <a:r>
              <a:rPr baseline="-15851" sz="5400"/>
              <a:t>2</a:t>
            </a:r>
            <a:r>
              <a:rPr baseline="30962" sz="5400"/>
              <a:t>-1</a:t>
            </a:r>
            <a:r>
              <a:rPr baseline="-1037" sz="5400"/>
              <a:t>(aq)</a:t>
            </a:r>
            <a:endParaRPr sz="5400"/>
          </a:p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/>
            </a:pPr>
            <a:endParaRPr sz="5400"/>
          </a:p>
          <a:p>
            <a:pPr marL="307973" marR="79373" indent="-2286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5400"/>
              <a:t> ions are </a:t>
            </a:r>
            <a:r>
              <a:rPr sz="5400">
                <a:solidFill>
                  <a:srgbClr val="FF2600"/>
                </a:solidFill>
              </a:rPr>
              <a:t>reactants</a:t>
            </a:r>
            <a:endParaRPr sz="5400"/>
          </a:p>
          <a:p>
            <a:pPr marL="307973" marR="79373" indent="-2286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5400"/>
              <a:t> complex ion is </a:t>
            </a:r>
            <a:r>
              <a:rPr sz="5400">
                <a:solidFill>
                  <a:srgbClr val="FF2600"/>
                </a:solidFill>
              </a:rPr>
              <a:t>product</a:t>
            </a:r>
            <a:endParaRPr sz="5400"/>
          </a:p>
          <a:p>
            <a:pPr marL="307973" marR="79373" indent="-228600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sz="5400"/>
              <a:t> usually written as </a:t>
            </a:r>
            <a:r>
              <a:rPr sz="5400">
                <a:solidFill>
                  <a:srgbClr val="FF2600"/>
                </a:solidFill>
              </a:rPr>
              <a:t>net ionic reactions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Formation Constants"/>
          <p:cNvSpPr txBox="1"/>
          <p:nvPr>
            <p:ph type="title"/>
          </p:nvPr>
        </p:nvSpPr>
        <p:spPr>
          <a:xfrm>
            <a:off x="4716780" y="617220"/>
            <a:ext cx="15087601" cy="2125981"/>
          </a:xfrm>
          <a:prstGeom prst="rect">
            <a:avLst/>
          </a:prstGeom>
        </p:spPr>
        <p:txBody>
          <a:bodyPr/>
          <a:lstStyle>
            <a:lvl1pPr>
              <a:defRPr sz="92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Formation Constants</a:t>
            </a:r>
          </a:p>
        </p:txBody>
      </p:sp>
      <p:pic>
        <p:nvPicPr>
          <p:cNvPr id="300" name="19M12AN10-1.mov" descr="19M12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194019" y="7139940"/>
            <a:ext cx="6103621" cy="651052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Complex Ions can be helpful when dissolving solids.  Ex: AgCl(s) and Ag(NH3)2+(aq)…"/>
          <p:cNvSpPr txBox="1"/>
          <p:nvPr>
            <p:ph type="body" sz="half" idx="1"/>
          </p:nvPr>
        </p:nvSpPr>
        <p:spPr>
          <a:xfrm>
            <a:off x="3505200" y="2583180"/>
            <a:ext cx="16299181" cy="80150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B800"/>
              </a:buClr>
              <a:buSzTx/>
              <a:buFont typeface="Arial"/>
              <a:buNone/>
            </a:pPr>
            <a:r>
              <a:rPr sz="54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rPr>
              <a:t>Complex Ions</a:t>
            </a:r>
            <a:r>
              <a:rPr sz="5400"/>
              <a:t> can be helpful when dissolving solids.  </a:t>
            </a:r>
            <a:r>
              <a:rPr b="0" i="1" sz="5400"/>
              <a:t>Ex:</a:t>
            </a:r>
            <a:r>
              <a:rPr sz="5400"/>
              <a:t> AgCl</a:t>
            </a:r>
            <a:r>
              <a:rPr baseline="-9851" sz="5400"/>
              <a:t>(s)</a:t>
            </a:r>
            <a:r>
              <a:rPr sz="5400"/>
              <a:t> and Ag(NH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baseline="30962" sz="5400"/>
              <a:t>+</a:t>
            </a:r>
            <a:r>
              <a:rPr baseline="-9851" sz="5400"/>
              <a:t>(aq)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AgCl</a:t>
            </a:r>
            <a:r>
              <a:rPr baseline="-9851" sz="5400"/>
              <a:t>(s)</a:t>
            </a:r>
            <a:r>
              <a:rPr baseline="-15851" sz="5400"/>
              <a:t>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Ag</a:t>
            </a:r>
            <a:r>
              <a:rPr baseline="30962" sz="5400"/>
              <a:t>+</a:t>
            </a:r>
            <a:r>
              <a:rPr baseline="-1037" sz="5400"/>
              <a:t>(aq)</a:t>
            </a:r>
            <a:r>
              <a:rPr sz="5400"/>
              <a:t>  +  Cl</a:t>
            </a:r>
            <a:r>
              <a:rPr baseline="30962" sz="5400"/>
              <a:t>-</a:t>
            </a:r>
            <a:r>
              <a:rPr baseline="-1037" sz="5400"/>
              <a:t>(aq)</a:t>
            </a:r>
            <a:r>
              <a:rPr sz="5400"/>
              <a:t>                     K</a:t>
            </a:r>
            <a:r>
              <a:rPr baseline="-5999" sz="5400"/>
              <a:t>sp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</a:t>
            </a:r>
            <a:r>
              <a:rPr baseline="30962" sz="5400"/>
              <a:t>+</a:t>
            </a:r>
            <a:r>
              <a:rPr baseline="-1037" sz="5400"/>
              <a:t>(aq)</a:t>
            </a:r>
            <a:r>
              <a:rPr sz="5400"/>
              <a:t>  +  2 NH</a:t>
            </a:r>
            <a:r>
              <a:rPr baseline="-15851" sz="5400"/>
              <a:t>3</a:t>
            </a:r>
            <a:r>
              <a:rPr baseline="-1037" sz="5400"/>
              <a:t>(aq)</a:t>
            </a:r>
            <a:r>
              <a:rPr sz="5400"/>
              <a:t> 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 Ag(NH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baseline="30962" sz="5400"/>
              <a:t>+</a:t>
            </a:r>
            <a:r>
              <a:rPr baseline="-1037" sz="5400"/>
              <a:t>(aq)</a:t>
            </a:r>
            <a:r>
              <a:rPr baseline="30962" sz="5400"/>
              <a:t>       </a:t>
            </a:r>
            <a:r>
              <a:rPr sz="5400"/>
              <a:t>K</a:t>
            </a:r>
            <a:r>
              <a:rPr baseline="-5999" sz="5400"/>
              <a:t>f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--------------------------------------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AgCl</a:t>
            </a:r>
            <a:r>
              <a:rPr baseline="-15851" sz="5400"/>
              <a:t>(s)</a:t>
            </a:r>
            <a:r>
              <a:rPr sz="5400"/>
              <a:t>+ 2 NH</a:t>
            </a:r>
            <a:r>
              <a:rPr baseline="-15851" sz="5400"/>
              <a:t>3</a:t>
            </a:r>
            <a:r>
              <a:rPr sz="5400"/>
              <a:t>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Ag(NH</a:t>
            </a:r>
            <a:r>
              <a:rPr baseline="-15851" sz="5400"/>
              <a:t>3</a:t>
            </a:r>
            <a:r>
              <a:rPr sz="5400"/>
              <a:t>)</a:t>
            </a:r>
            <a:r>
              <a:rPr baseline="-15851" sz="5400"/>
              <a:t>2</a:t>
            </a:r>
            <a:r>
              <a:rPr baseline="30962" sz="5400"/>
              <a:t>+ </a:t>
            </a:r>
            <a:r>
              <a:rPr sz="5400"/>
              <a:t>+ Cl</a:t>
            </a:r>
            <a:r>
              <a:rPr baseline="30962" sz="5400"/>
              <a:t>-</a:t>
            </a:r>
            <a:endParaRPr baseline="30962" sz="5400"/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baseline="30962" sz="5400"/>
              <a:t>                                                </a:t>
            </a:r>
            <a:r>
              <a:rPr sz="5400"/>
              <a:t>K</a:t>
            </a:r>
            <a:r>
              <a:rPr baseline="-5999" sz="5400"/>
              <a:t>net = </a:t>
            </a:r>
            <a:r>
              <a:rPr sz="5400"/>
              <a:t>K</a:t>
            </a:r>
            <a:r>
              <a:rPr baseline="-5999" sz="5400"/>
              <a:t>sp * </a:t>
            </a:r>
            <a:r>
              <a:rPr sz="5400"/>
              <a:t>K</a:t>
            </a:r>
            <a:r>
              <a:rPr baseline="-5999" sz="5400"/>
              <a:t>f</a:t>
            </a:r>
          </a:p>
        </p:txBody>
      </p:sp>
      <p:sp>
        <p:nvSpPr>
          <p:cNvPr id="302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03" name="19M12VD1-1.mov" descr="19M12VD1-1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3139440" y="9166859"/>
            <a:ext cx="6109855" cy="448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200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200"/>
                            </p:stCondLst>
                            <p:childTnLst>
                              <p:par>
                                <p:cTn id="36" presetClass="mediacall" nodeType="afterEffect" presetSubtype="0" presetID="1" grpId="3" fill="hold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291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8" fill="hold" display="0">
                  <p:stCondLst>
                    <p:cond delay="indefinite"/>
                  </p:stCondLst>
                </p:cTn>
                <p:tgtEl>
                  <p:spTgt spid="300"/>
                </p:tgtEl>
              </p:cMediaNode>
            </p:video>
            <p:seq concurrent="1" prevAc="none" nextAc="seek">
              <p:cTn id="39" evtFilter="cancelBubble" nodeType="interactiveSeq" restart="whenNotActive" fill="hold">
                <p:stCondLst>
                  <p:cond delay="0" evt="onClick">
                    <p:tgtEl>
                      <p:spTgt spid="3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0"/>
                  </p:tgtEl>
                </p:cond>
              </p:nextCondLst>
            </p:seq>
            <p:video fullScrn="0">
              <p:cMediaNode mute="0" showWhenStopped="1" numSld="1" vol="100000">
                <p:cTn id="44" fill="hold" display="0">
                  <p:stCondLst>
                    <p:cond delay="indefinite"/>
                  </p:stCondLst>
                </p:cTn>
                <p:tgtEl>
                  <p:spTgt spid="303"/>
                </p:tgtEl>
              </p:cMediaNode>
            </p:video>
            <p:seq concurrent="1" prevAc="none" nextAc="seek">
              <p:cTn id="45" evtFilter="cancelBubble" nodeType="interactiveSeq" restart="whenNotActive" fill="hold">
                <p:stCondLst>
                  <p:cond delay="0" evt="onClick">
                    <p:tgtEl>
                      <p:spTgt spid="30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03"/>
                  </p:tgtEl>
                </p:cond>
              </p:nextCondLst>
            </p:seq>
          </p:childTnLst>
        </p:cTn>
      </p:par>
    </p:tnLst>
    <p:bldLst>
      <p:bldP build="p" bldLvl="1" animBg="1" rev="0" advAuto="0" spid="30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End of Chapter 15"/>
          <p:cNvSpPr txBox="1"/>
          <p:nvPr>
            <p:ph type="title"/>
          </p:nvPr>
        </p:nvSpPr>
        <p:spPr>
          <a:xfrm>
            <a:off x="9903459" y="-850900"/>
            <a:ext cx="15087601" cy="4114801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defRPr>
            </a:lvl1pPr>
          </a:lstStyle>
          <a:p>
            <a:pPr/>
            <a:r>
              <a:t>End of Chapter 15</a:t>
            </a:r>
          </a:p>
        </p:txBody>
      </p:sp>
      <p:sp>
        <p:nvSpPr>
          <p:cNvPr id="306" name="See:…"/>
          <p:cNvSpPr txBox="1"/>
          <p:nvPr>
            <p:ph type="body" sz="half" idx="1"/>
          </p:nvPr>
        </p:nvSpPr>
        <p:spPr>
          <a:xfrm>
            <a:off x="680720" y="1041400"/>
            <a:ext cx="12801601" cy="7371159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  <a:defRPr b="0" i="1"/>
            </a:pPr>
            <a:r>
              <a:t>See: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2" invalidUrl="" action="" tgtFrame="" tooltip="" history="1" highlightClick="0" endSnd="0"/>
              </a:rPr>
              <a:t>Chapter Fifteen Study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3" invalidUrl="" action="" tgtFrame="" tooltip="" history="1" highlightClick="0" endSnd="0"/>
              </a:rPr>
              <a:t>Chapter Fifteen Concept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rPr u="sng">
                <a:hlinkClick r:id="rId4" invalidUrl="" action="" tgtFrame="" tooltip="" history="1" highlightClick="0" endSnd="0"/>
              </a:rPr>
              <a:t>Types of Equilibrium Constants</a:t>
            </a:r>
          </a:p>
          <a:p>
            <a:pPr>
              <a:buClr>
                <a:srgbClr val="006400"/>
              </a:buClr>
              <a:buFont typeface="Arial"/>
              <a:defRPr b="0" i="1"/>
            </a:pPr>
            <a:r>
              <a:rPr u="sng">
                <a:hlinkClick r:id="rId5" invalidUrl="" action="" tgtFrame="" tooltip="" history="1" highlightClick="0" endSnd="0"/>
              </a:rPr>
              <a:t>Solubility Guide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Important Equations (following this slide)</a:t>
            </a:r>
          </a:p>
          <a:p>
            <a:pPr>
              <a:buClr>
                <a:srgbClr val="000000"/>
              </a:buClr>
              <a:buFont typeface="Arial"/>
              <a:defRPr b="0" i="1"/>
            </a:pPr>
            <a:r>
              <a:t>End of Chapter Problems (following this slide)</a:t>
            </a:r>
          </a:p>
        </p:txBody>
      </p:sp>
      <p:sp>
        <p:nvSpPr>
          <p:cNvPr id="307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308" name="solubility picture (silly)" descr="solubility picture (silly)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568680" y="5583256"/>
            <a:ext cx="10843657" cy="8132744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Important Equations, Constants, and Handouts…"/>
          <p:cNvSpPr txBox="1"/>
          <p:nvPr/>
        </p:nvSpPr>
        <p:spPr>
          <a:xfrm>
            <a:off x="3675818" y="782798"/>
            <a:ext cx="13356609" cy="1535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 i="1">
                <a:solidFill>
                  <a:srgbClr val="0433FF"/>
                </a:solidFill>
              </a:defRPr>
            </a:pPr>
            <a:r>
              <a:t>Important Equations, Constants, and Handouts</a:t>
            </a:r>
          </a:p>
          <a:p>
            <a:pPr>
              <a:defRPr i="1">
                <a:solidFill>
                  <a:srgbClr val="0433FF"/>
                </a:solidFill>
              </a:defRPr>
            </a:pPr>
            <a:r>
              <a:t>from this Chapter:</a:t>
            </a:r>
          </a:p>
        </p:txBody>
      </p:sp>
      <p:sp>
        <p:nvSpPr>
          <p:cNvPr id="311" name="know how to predict solubility using CH 221 solubility guide"/>
          <p:cNvSpPr txBox="1"/>
          <p:nvPr/>
        </p:nvSpPr>
        <p:spPr>
          <a:xfrm>
            <a:off x="14580288" y="3291670"/>
            <a:ext cx="6846092" cy="188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17923" indent="-496956">
              <a:buSzPct val="100000"/>
              <a:buChar char="•"/>
              <a:defRPr sz="4000"/>
            </a:pPr>
            <a:r>
              <a:rPr b="0" i="1"/>
              <a:t>know how to </a:t>
            </a:r>
            <a:r>
              <a:t>predict solubility </a:t>
            </a:r>
            <a:r>
              <a:rPr b="0" i="1"/>
              <a:t>using</a:t>
            </a:r>
            <a:r>
              <a:t> CH 221 solubility guide</a:t>
            </a:r>
          </a:p>
        </p:txBody>
      </p:sp>
      <p:sp>
        <p:nvSpPr>
          <p:cNvPr id="312" name="Solubility: Common ion effect, separating salts by differences in solubility"/>
          <p:cNvSpPr txBox="1"/>
          <p:nvPr/>
        </p:nvSpPr>
        <p:spPr>
          <a:xfrm>
            <a:off x="3502214" y="11479546"/>
            <a:ext cx="9606744" cy="188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defRPr sz="4000"/>
            </a:pPr>
            <a:r>
              <a:rPr>
                <a:solidFill>
                  <a:srgbClr val="FF2600"/>
                </a:solidFill>
              </a:rPr>
              <a:t>Solubility:</a:t>
            </a:r>
            <a:r>
              <a:t> Common ion effect, separating salts by differences in solubility</a:t>
            </a:r>
          </a:p>
        </p:txBody>
      </p:sp>
      <p:sp>
        <p:nvSpPr>
          <p:cNvPr id="313" name="Handouts:…"/>
          <p:cNvSpPr txBox="1"/>
          <p:nvPr/>
        </p:nvSpPr>
        <p:spPr>
          <a:xfrm>
            <a:off x="13349538" y="11212834"/>
            <a:ext cx="10646344" cy="1987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b="0" i="1" sz="3600"/>
            </a:pPr>
            <a:r>
              <a:t>Handouts: </a:t>
            </a:r>
          </a:p>
          <a:p>
            <a:pPr marL="492760" indent="-411480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600"/>
            </a:pPr>
            <a:r>
              <a:rPr u="sng">
                <a:hlinkClick r:id="rId2" invalidUrl="" action="" tgtFrame="" tooltip="" history="1" highlightClick="0" endSnd="0"/>
              </a:rPr>
              <a:t>Types of Equilibrium Constants</a:t>
            </a:r>
          </a:p>
          <a:p>
            <a:pPr marL="492760" indent="-411480">
              <a:lnSpc>
                <a:spcPct val="80000"/>
              </a:lnSpc>
              <a:spcBef>
                <a:spcPts val="1600"/>
              </a:spcBef>
              <a:buClr>
                <a:srgbClr val="000000"/>
              </a:buClr>
              <a:buSzPct val="100000"/>
              <a:buFont typeface="Arial"/>
              <a:buChar char="•"/>
              <a:defRPr b="0" i="1" sz="3600"/>
            </a:pPr>
            <a:r>
              <a:t>Solubility Guide</a:t>
            </a:r>
          </a:p>
        </p:txBody>
      </p:sp>
      <p:pic>
        <p:nvPicPr>
          <p:cNvPr id="314" name="finding Ksp picture" descr="finding Ksp picture"/>
          <p:cNvPicPr>
            <a:picLocks noChangeAspect="1"/>
          </p:cNvPicPr>
          <p:nvPr/>
        </p:nvPicPr>
        <p:blipFill>
          <a:blip r:embed="rId3">
            <a:extLst/>
          </a:blip>
          <a:srcRect l="0" t="46206" r="0" b="10795"/>
          <a:stretch>
            <a:fillRect/>
          </a:stretch>
        </p:blipFill>
        <p:spPr>
          <a:xfrm>
            <a:off x="3697997" y="2721583"/>
            <a:ext cx="11158742" cy="3602342"/>
          </a:xfrm>
          <a:prstGeom prst="rect">
            <a:avLst/>
          </a:prstGeom>
          <a:ln w="12700"/>
        </p:spPr>
      </p:pic>
      <p:pic>
        <p:nvPicPr>
          <p:cNvPr id="315" name="Kf expression equation picture" descr="Kf expression equation pictur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3313" y="8356082"/>
            <a:ext cx="8622956" cy="1967655"/>
          </a:xfrm>
          <a:prstGeom prst="rect">
            <a:avLst/>
          </a:prstGeom>
          <a:ln w="12700"/>
        </p:spPr>
      </p:pic>
      <p:sp>
        <p:nvSpPr>
          <p:cNvPr id="316" name="Ag+(aq)  +  2 CN-1(aq)  qe  Ag(CN)2-1(aq)"/>
          <p:cNvSpPr txBox="1"/>
          <p:nvPr/>
        </p:nvSpPr>
        <p:spPr>
          <a:xfrm>
            <a:off x="3890549" y="7321838"/>
            <a:ext cx="9508483" cy="82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 marL="650874" marR="79373" indent="-571500" algn="ctr">
              <a:lnSpc>
                <a:spcPct val="9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sz="3800"/>
            </a:pPr>
            <a:r>
              <a:t>Ag</a:t>
            </a:r>
            <a:r>
              <a:rPr baseline="30526"/>
              <a:t>+</a:t>
            </a:r>
            <a:r>
              <a:rPr baseline="-1473"/>
              <a:t>(aq)</a:t>
            </a:r>
            <a:r>
              <a:t>  +  2 CN</a:t>
            </a:r>
            <a:r>
              <a:rPr baseline="30526"/>
              <a:t>-1</a:t>
            </a:r>
            <a:r>
              <a:rPr baseline="-1473"/>
              <a:t>(aq)</a:t>
            </a:r>
            <a:r>
              <a:t>  </a:t>
            </a:r>
            <a:r>
              <a:rPr b="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t>  Ag(CN)</a:t>
            </a:r>
            <a:r>
              <a:rPr baseline="-20000"/>
              <a:t>2</a:t>
            </a:r>
            <a:r>
              <a:rPr baseline="30526"/>
              <a:t>-1</a:t>
            </a:r>
            <a:r>
              <a:rPr baseline="-1473"/>
              <a:t>(aq)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End of Chapter Problems:  Test Yourself"/>
          <p:cNvSpPr txBox="1"/>
          <p:nvPr/>
        </p:nvSpPr>
        <p:spPr>
          <a:xfrm>
            <a:off x="3366827" y="225050"/>
            <a:ext cx="11454250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Test Yourself</a:t>
            </a:r>
          </a:p>
        </p:txBody>
      </p:sp>
      <p:sp>
        <p:nvSpPr>
          <p:cNvPr id="319" name="Predict whether each of the following is insoluble or soluble in water: (NH4)2CO3, ZnSO4, NiS, BaSO4…"/>
          <p:cNvSpPr txBox="1"/>
          <p:nvPr/>
        </p:nvSpPr>
        <p:spPr>
          <a:xfrm>
            <a:off x="3699068" y="2110620"/>
            <a:ext cx="16985864" cy="949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algn="ctr">
              <a:defRPr b="0" i="1" sz="3800"/>
            </a:pP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Predict whether each of the following is insoluble or soluble in water: (NH</a:t>
            </a:r>
            <a:r>
              <a:rPr baseline="-5999"/>
              <a:t>4</a:t>
            </a:r>
            <a:r>
              <a:t>)</a:t>
            </a:r>
            <a:r>
              <a:rPr baseline="-5999"/>
              <a:t>2</a:t>
            </a:r>
            <a:r>
              <a:t>CO</a:t>
            </a:r>
            <a:r>
              <a:rPr baseline="-5999"/>
              <a:t>3</a:t>
            </a:r>
            <a:r>
              <a:t>, ZnSO</a:t>
            </a:r>
            <a:r>
              <a:rPr baseline="-5999"/>
              <a:t>4</a:t>
            </a:r>
            <a:r>
              <a:t>, NiS, BaSO</a:t>
            </a:r>
            <a:r>
              <a:rPr baseline="-5999"/>
              <a:t>4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When 1.55 g of solid thallium(I) bromide is added to 1.00 L of water, the salt dissolves to a small extent: TlBr(s) </a:t>
            </a:r>
            <a:r>
              <a:rPr>
                <a:latin typeface="Chem_B_Reg"/>
                <a:ea typeface="Chem_B_Reg"/>
                <a:cs typeface="Chem_B_Reg"/>
                <a:sym typeface="Chem_B_Reg"/>
              </a:rPr>
              <a:t>Æ</a:t>
            </a:r>
            <a:r>
              <a:t> Tl</a:t>
            </a:r>
            <a:r>
              <a:rPr baseline="31999"/>
              <a:t>+</a:t>
            </a:r>
            <a:r>
              <a:t>(aq) + Br</a:t>
            </a:r>
            <a:r>
              <a:rPr baseline="31999"/>
              <a:t>-1</a:t>
            </a:r>
            <a:r>
              <a:t>(aq)  The thallium(I) and bromide ions in equilibrium with TlBr each have a concentration of 1.9 x 10</a:t>
            </a:r>
            <a:r>
              <a:rPr baseline="31999"/>
              <a:t>-3</a:t>
            </a:r>
            <a:r>
              <a:t> M. What is the value of </a:t>
            </a:r>
            <a:r>
              <a:rPr i="1"/>
              <a:t>K</a:t>
            </a:r>
            <a:r>
              <a:rPr baseline="-5999"/>
              <a:t>sp</a:t>
            </a:r>
            <a:r>
              <a:t> for TlBr?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You add 0.979 g of Pb(OH)</a:t>
            </a:r>
            <a:r>
              <a:rPr baseline="-5999"/>
              <a:t>2</a:t>
            </a:r>
            <a:r>
              <a:t> to 1.00 L of pure water at 25 °C. The pH is 9.15. Estimate the value of </a:t>
            </a:r>
            <a:r>
              <a:rPr i="1"/>
              <a:t>K</a:t>
            </a:r>
            <a:r>
              <a:rPr baseline="-5999"/>
              <a:t>sp</a:t>
            </a:r>
            <a:r>
              <a:rPr i="1"/>
              <a:t> </a:t>
            </a:r>
            <a:r>
              <a:t>for Pb(OH)</a:t>
            </a:r>
            <a:r>
              <a:rPr baseline="-5999"/>
              <a:t>2</a:t>
            </a:r>
            <a:r>
              <a:t>.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Estimate the solubility of calcium fluoride, CaF</a:t>
            </a:r>
            <a:r>
              <a:rPr baseline="-5999"/>
              <a:t>2</a:t>
            </a:r>
            <a:r>
              <a:t>, (a) in moles per liter and (b) in grams per liter of pure water.          </a:t>
            </a:r>
            <a:r>
              <a:rPr b="1"/>
              <a:t>CaF</a:t>
            </a:r>
            <a:r>
              <a:rPr b="1" baseline="-5999"/>
              <a:t>2</a:t>
            </a:r>
            <a:r>
              <a:rPr b="1"/>
              <a:t>(s) </a:t>
            </a:r>
            <a:r>
              <a:rPr>
                <a:latin typeface="Chem_B_Reg"/>
                <a:ea typeface="Chem_B_Reg"/>
                <a:cs typeface="Chem_B_Reg"/>
                <a:sym typeface="Chem_B_Reg"/>
              </a:rPr>
              <a:t>Æ</a:t>
            </a:r>
            <a:r>
              <a:rPr b="1"/>
              <a:t> Ca</a:t>
            </a:r>
            <a:r>
              <a:rPr b="1" baseline="31999"/>
              <a:t>2+</a:t>
            </a:r>
            <a:r>
              <a:rPr b="1"/>
              <a:t>(aq) + 2 F</a:t>
            </a:r>
            <a:r>
              <a:rPr b="1" baseline="31999"/>
              <a:t>-1</a:t>
            </a:r>
            <a:r>
              <a:rPr b="1"/>
              <a:t>(aq) </a:t>
            </a:r>
            <a:r>
              <a:t>  </a:t>
            </a:r>
            <a:r>
              <a:rPr i="1"/>
              <a:t>K</a:t>
            </a:r>
            <a:r>
              <a:rPr baseline="-5999"/>
              <a:t>sp</a:t>
            </a:r>
            <a:r>
              <a:rPr baseline="-14285" sz="1400"/>
              <a:t> </a:t>
            </a:r>
            <a:r>
              <a:t>= 5.3 x 10</a:t>
            </a:r>
            <a:r>
              <a:rPr baseline="31999"/>
              <a:t>-11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The </a:t>
            </a:r>
            <a:r>
              <a:rPr i="1"/>
              <a:t>K</a:t>
            </a:r>
            <a:r>
              <a:rPr baseline="-5999"/>
              <a:t>sp </a:t>
            </a:r>
            <a:r>
              <a:t>value for radium sulfate, RaSO</a:t>
            </a:r>
            <a:r>
              <a:rPr baseline="-5999"/>
              <a:t>4</a:t>
            </a:r>
            <a:r>
              <a:t>, is 3.7 x 10</a:t>
            </a:r>
            <a:r>
              <a:rPr baseline="31999"/>
              <a:t>-11</a:t>
            </a:r>
            <a:r>
              <a:t>. If 0.25 mg of radium sulfate is placed in 1.00 x 10</a:t>
            </a:r>
            <a:r>
              <a:rPr baseline="31999"/>
              <a:t>2</a:t>
            </a:r>
            <a:r>
              <a:t> mL of water, does all of it dissolve? If not, how much dissolves?</a:t>
            </a:r>
            <a:r>
              <a:t> </a:t>
            </a:r>
            <a:r>
              <a:rPr b="1"/>
              <a:t>RaSO</a:t>
            </a:r>
            <a:r>
              <a:rPr b="1" baseline="-5999"/>
              <a:t>4</a:t>
            </a:r>
            <a:r>
              <a:rPr b="1"/>
              <a:t>(s) </a:t>
            </a:r>
            <a:r>
              <a:rPr>
                <a:latin typeface="Chem_B_Reg"/>
                <a:ea typeface="Chem_B_Reg"/>
                <a:cs typeface="Chem_B_Reg"/>
                <a:sym typeface="Chem_B_Reg"/>
              </a:rPr>
              <a:t>Æ</a:t>
            </a:r>
            <a:r>
              <a:rPr b="1"/>
              <a:t> Ra</a:t>
            </a:r>
            <a:r>
              <a:rPr b="1" baseline="31999"/>
              <a:t>2+</a:t>
            </a:r>
            <a:r>
              <a:rPr b="1"/>
              <a:t>(aq) + SO</a:t>
            </a:r>
            <a:r>
              <a:rPr b="1" baseline="-5999"/>
              <a:t>4</a:t>
            </a:r>
            <a:r>
              <a:rPr b="1" baseline="31999"/>
              <a:t>-2</a:t>
            </a:r>
            <a:r>
              <a:rPr b="1"/>
              <a:t>(aq)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Which compound is more soluble: PbCl</a:t>
            </a:r>
            <a:r>
              <a:rPr baseline="-5999"/>
              <a:t>2</a:t>
            </a:r>
            <a:r>
              <a:t>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i="1"/>
              <a:t>K</a:t>
            </a:r>
            <a:r>
              <a:rPr baseline="-5999"/>
              <a:t>sp</a:t>
            </a:r>
            <a:r>
              <a:rPr baseline="-5263"/>
              <a:t> </a:t>
            </a:r>
            <a:r>
              <a:t>= 1.7 x 10</a:t>
            </a:r>
            <a:r>
              <a:rPr baseline="31999"/>
              <a:t>-5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t>or PbBr</a:t>
            </a:r>
            <a:r>
              <a:rPr baseline="-5999"/>
              <a:t>2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 (</a:t>
            </a:r>
            <a:r>
              <a:rPr i="1"/>
              <a:t>K</a:t>
            </a:r>
            <a:r>
              <a:rPr baseline="-5999"/>
              <a:t>sp</a:t>
            </a:r>
            <a:r>
              <a:rPr baseline="-5263"/>
              <a:t> </a:t>
            </a:r>
            <a:r>
              <a:t>= 6.6 x 10</a:t>
            </a:r>
            <a:r>
              <a:rPr baseline="31999"/>
              <a:t>-6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)?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End of Chapter Problems:  Answers"/>
          <p:cNvSpPr txBox="1"/>
          <p:nvPr/>
        </p:nvSpPr>
        <p:spPr>
          <a:xfrm>
            <a:off x="3536468" y="819410"/>
            <a:ext cx="10242492" cy="8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 anchor="ctr">
            <a:spAutoFit/>
          </a:bodyPr>
          <a:lstStyle/>
          <a:p>
            <a:pPr>
              <a:defRPr>
                <a:solidFill>
                  <a:srgbClr val="0433FF"/>
                </a:solidFill>
              </a:defRPr>
            </a:pPr>
            <a:r>
              <a:t>End of Chapter Problems:  </a:t>
            </a:r>
            <a:r>
              <a:rPr i="1"/>
              <a:t>Answers</a:t>
            </a:r>
          </a:p>
        </p:txBody>
      </p:sp>
      <p:sp>
        <p:nvSpPr>
          <p:cNvPr id="322" name="(NH4)2CO3 &amp; ZnSO4 (soluble), NiS &amp; BaSO4 (insoluble)…"/>
          <p:cNvSpPr txBox="1"/>
          <p:nvPr/>
        </p:nvSpPr>
        <p:spPr>
          <a:xfrm>
            <a:off x="3750298" y="3063289"/>
            <a:ext cx="16883404" cy="3989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73426" indent="-792146">
              <a:buSzPct val="100000"/>
              <a:buAutoNum type="arabicPeriod" startAt="1"/>
              <a:defRPr b="0" sz="3800"/>
            </a:pPr>
            <a:r>
              <a:t>(NH</a:t>
            </a:r>
            <a:r>
              <a:rPr baseline="-5999"/>
              <a:t>4</a:t>
            </a:r>
            <a:r>
              <a:t>)</a:t>
            </a:r>
            <a:r>
              <a:rPr baseline="-5999"/>
              <a:t>2</a:t>
            </a:r>
            <a:r>
              <a:t>CO</a:t>
            </a:r>
            <a:r>
              <a:rPr baseline="-5999"/>
              <a:t>3</a:t>
            </a:r>
            <a:r>
              <a:t> &amp; ZnSO</a:t>
            </a:r>
            <a:r>
              <a:rPr baseline="-5999"/>
              <a:t>4 </a:t>
            </a:r>
            <a:r>
              <a:t>(soluble), NiS &amp; BaSO</a:t>
            </a:r>
            <a:r>
              <a:rPr baseline="-5999"/>
              <a:t>4</a:t>
            </a:r>
            <a:r>
              <a:t> (insoluble)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rPr i="1"/>
              <a:t>K</a:t>
            </a:r>
            <a:r>
              <a:rPr baseline="-5999"/>
              <a:t>sp</a:t>
            </a:r>
            <a:r>
              <a:t> = 3.6 x 10</a:t>
            </a:r>
            <a:r>
              <a:rPr baseline="31999"/>
              <a:t>-6</a:t>
            </a:r>
            <a:r>
              <a:t> 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rPr i="1"/>
              <a:t>K</a:t>
            </a:r>
            <a:r>
              <a:rPr baseline="-5999"/>
              <a:t>sp</a:t>
            </a:r>
            <a:r>
              <a:t> = 1.4 x 10</a:t>
            </a:r>
            <a:r>
              <a:rPr baseline="31999"/>
              <a:t>-15</a:t>
            </a:r>
            <a:r>
              <a:t>  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a) 2.4 x 10</a:t>
            </a:r>
            <a:r>
              <a:rPr baseline="31999"/>
              <a:t>-4</a:t>
            </a:r>
            <a:r>
              <a:t> M  b) 0.018 g/L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0.05 mg does not dissolve</a:t>
            </a:r>
          </a:p>
          <a:p>
            <a:pPr marL="873426" indent="-792146">
              <a:buSzPct val="100000"/>
              <a:buAutoNum type="arabicPeriod" startAt="1"/>
              <a:defRPr b="0" sz="3800"/>
            </a:pPr>
            <a:r>
              <a:t>PbCl</a:t>
            </a:r>
            <a:r>
              <a:rPr baseline="-5999"/>
              <a:t>2</a:t>
            </a:r>
            <a:endParaRPr baseline="-5999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Analysis of Silver Group"/>
          <p:cNvSpPr txBox="1"/>
          <p:nvPr>
            <p:ph type="title"/>
          </p:nvPr>
        </p:nvSpPr>
        <p:spPr>
          <a:xfrm>
            <a:off x="12352019" y="297180"/>
            <a:ext cx="7155181" cy="34975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Analysis of Silver Group</a:t>
            </a:r>
          </a:p>
        </p:txBody>
      </p:sp>
      <p:sp>
        <p:nvSpPr>
          <p:cNvPr id="113" name="All salts formed in this experiment are said to be INSOLUBLE…"/>
          <p:cNvSpPr txBox="1"/>
          <p:nvPr>
            <p:ph type="body" sz="half" idx="1"/>
          </p:nvPr>
        </p:nvSpPr>
        <p:spPr>
          <a:xfrm>
            <a:off x="12192000" y="3817620"/>
            <a:ext cx="8686800" cy="989838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All salts formed in this experiment are said to be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INSOLUBLE</a:t>
            </a:r>
            <a:r>
              <a:rPr sz="5400"/>
              <a:t>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t>They form when mixing moderately concentrated solutions of the metal ion with chloride ions.</a:t>
            </a:r>
          </a:p>
        </p:txBody>
      </p:sp>
      <p:sp>
        <p:nvSpPr>
          <p:cNvPr id="11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15" name="19M07VD2-1.mov" descr="19M07VD2-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173980" y="5783579"/>
            <a:ext cx="6103620" cy="45777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8" name="Group"/>
          <p:cNvGrpSpPr/>
          <p:nvPr/>
        </p:nvGrpSpPr>
        <p:grpSpPr>
          <a:xfrm>
            <a:off x="4660900" y="1440180"/>
            <a:ext cx="6697980" cy="2880360"/>
            <a:chOff x="0" y="0"/>
            <a:chExt cx="6697979" cy="2880359"/>
          </a:xfrm>
        </p:grpSpPr>
        <p:sp>
          <p:nvSpPr>
            <p:cNvPr id="116" name="Rectangle"/>
            <p:cNvSpPr/>
            <p:nvPr/>
          </p:nvSpPr>
          <p:spPr>
            <a:xfrm>
              <a:off x="0" y="0"/>
              <a:ext cx="6697980" cy="2880360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17" name="image.pdf" descr="image.pdf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697979" cy="2880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9" name="AgClPPT.mov" descr="AgClPPT.mov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24607519" y="7502961"/>
            <a:ext cx="18288001" cy="10287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17500 -0.301374" origin="layout" pathEditMode="relative">
                                      <p:cBhvr>
                                        <p:cTn id="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848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848"/>
                            </p:stCondLst>
                            <p:childTnLst>
                              <p:par>
                                <p:cTn id="11" presetClass="exit" nodeType="afterEffect" presetID="10" grpId="3" fill="hold">
                                  <p:stCondLst>
                                    <p:cond delay="14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848"/>
                            </p:stCondLst>
                            <p:childTnLst>
                              <p:par>
                                <p:cTn id="15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133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18" evtFilter="cancelBubble" nodeType="interactiveSeq" restart="whenNotActive" fill="hold">
                <p:stCondLst>
                  <p:cond delay="0" evt="onClick">
                    <p:tgtEl>
                      <p:spTgt spid="1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5"/>
                  </p:tgtEl>
                </p:cond>
              </p:nextCondLst>
            </p:seq>
            <p:video fullScrn="0">
              <p:cMediaNode mute="0" showWhenStopped="1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video>
            <p:seq concurrent="1" prevAc="none" nextAc="seek">
              <p:cTn id="24" evtFilter="cancelBubble" nodeType="interactiveSeq" restart="whenNotActive" fill="hold">
                <p:stCondLst>
                  <p:cond delay="0" evt="onClick">
                    <p:tgtEl>
                      <p:spTgt spid="1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9"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nalysis of Silver Group"/>
          <p:cNvSpPr txBox="1"/>
          <p:nvPr>
            <p:ph type="title"/>
          </p:nvPr>
        </p:nvSpPr>
        <p:spPr>
          <a:xfrm>
            <a:off x="12352019" y="0"/>
            <a:ext cx="7155181" cy="4114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Analysis of Silver Group</a:t>
            </a:r>
          </a:p>
        </p:txBody>
      </p:sp>
      <p:sp>
        <p:nvSpPr>
          <p:cNvPr id="124" name="Although all salts formed in this experiment are said to be insoluble, they do dissolve to some SLIGHT extent.…"/>
          <p:cNvSpPr txBox="1"/>
          <p:nvPr>
            <p:ph type="body" sz="half" idx="1"/>
          </p:nvPr>
        </p:nvSpPr>
        <p:spPr>
          <a:xfrm>
            <a:off x="3528060" y="4434840"/>
            <a:ext cx="15384781" cy="6560820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Although all salts formed in this experiment are said to be insoluble, they do dissolve to some SLIGHT extent.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AgCl(s)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Ag</a:t>
            </a:r>
            <a:r>
              <a:rPr baseline="30962" sz="5400"/>
              <a:t>+</a:t>
            </a:r>
            <a:r>
              <a:rPr sz="5400"/>
              <a:t>(aq)  + 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When equilibrium has been established, no more AgCl dissolves and the solution is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SATURATED</a:t>
            </a:r>
            <a:r>
              <a:rPr sz="5400"/>
              <a:t>.</a:t>
            </a:r>
          </a:p>
        </p:txBody>
      </p:sp>
      <p:sp>
        <p:nvSpPr>
          <p:cNvPr id="125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28" name="Group"/>
          <p:cNvGrpSpPr/>
          <p:nvPr/>
        </p:nvGrpSpPr>
        <p:grpSpPr>
          <a:xfrm>
            <a:off x="4660900" y="1440180"/>
            <a:ext cx="6697980" cy="2880360"/>
            <a:chOff x="0" y="0"/>
            <a:chExt cx="6697979" cy="2880359"/>
          </a:xfrm>
        </p:grpSpPr>
        <p:sp>
          <p:nvSpPr>
            <p:cNvPr id="126" name="Rectangle"/>
            <p:cNvSpPr/>
            <p:nvPr/>
          </p:nvSpPr>
          <p:spPr>
            <a:xfrm>
              <a:off x="0" y="0"/>
              <a:ext cx="6697980" cy="2880360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27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97979" cy="2880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9" name="saturated vs unsaturated picture" descr="saturated vs unsaturated pictur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0240" y="9304019"/>
            <a:ext cx="11430001" cy="464058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Analysis of Silver Group"/>
          <p:cNvSpPr txBox="1"/>
          <p:nvPr>
            <p:ph type="title"/>
          </p:nvPr>
        </p:nvSpPr>
        <p:spPr>
          <a:xfrm>
            <a:off x="12352019" y="0"/>
            <a:ext cx="7155181" cy="4114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Analysis of Silver Group</a:t>
            </a:r>
          </a:p>
        </p:txBody>
      </p:sp>
      <p:sp>
        <p:nvSpPr>
          <p:cNvPr id="132" name="AgCl(s) qe Ag+(aq)  +  Cl-(aq)…"/>
          <p:cNvSpPr txBox="1"/>
          <p:nvPr>
            <p:ph type="body" sz="half" idx="1"/>
          </p:nvPr>
        </p:nvSpPr>
        <p:spPr>
          <a:xfrm>
            <a:off x="3802380" y="4572000"/>
            <a:ext cx="16619220" cy="7599264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AgCl(s)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Ag</a:t>
            </a:r>
            <a:r>
              <a:rPr baseline="30962" sz="5400"/>
              <a:t>+</a:t>
            </a:r>
            <a:r>
              <a:rPr sz="5400"/>
              <a:t>(aq)  + 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When solution is </a:t>
            </a:r>
            <a:r>
              <a:rPr sz="60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rPr>
              <a:t>SATURATED</a:t>
            </a:r>
            <a:r>
              <a:rPr sz="5400"/>
              <a:t>, expt. shows that [Ag</a:t>
            </a:r>
            <a:r>
              <a:rPr baseline="30962" sz="5400"/>
              <a:t>+</a:t>
            </a:r>
            <a:r>
              <a:rPr sz="5400"/>
              <a:t>] = 1.67 x 10</a:t>
            </a:r>
            <a:r>
              <a:rPr baseline="30962" sz="5400"/>
              <a:t>-5</a:t>
            </a:r>
            <a:r>
              <a:rPr sz="5400"/>
              <a:t> M.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b="0" sz="5400"/>
              <a:t>This is equivalent to the</a:t>
            </a:r>
            <a:r>
              <a:rPr sz="5400"/>
              <a:t> </a:t>
            </a:r>
            <a:r>
              <a:rPr sz="6000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SOLUBILITY</a:t>
            </a:r>
            <a:r>
              <a:rPr sz="6000"/>
              <a:t> </a:t>
            </a:r>
            <a:r>
              <a:rPr b="0" sz="5400"/>
              <a:t>of AgCl.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What is [Cl</a:t>
            </a:r>
            <a:r>
              <a:rPr baseline="30962" sz="5400"/>
              <a:t>-</a:t>
            </a:r>
            <a:r>
              <a:rPr sz="5400"/>
              <a:t>]?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  <a:defRPr sz="5400"/>
            </a:pPr>
            <a:r>
              <a:rPr b="0"/>
              <a:t>This is also equivalent to the AgCl solubility, so     </a:t>
            </a:r>
            <a:r>
              <a:t> </a:t>
            </a:r>
            <a:r>
              <a:t>[Cl</a:t>
            </a:r>
            <a:r>
              <a:rPr baseline="30962"/>
              <a:t>-</a:t>
            </a:r>
            <a:r>
              <a:t>] = 1.67 x 10</a:t>
            </a:r>
            <a:r>
              <a:rPr baseline="30962"/>
              <a:t>-5</a:t>
            </a:r>
            <a:r>
              <a:t> M</a:t>
            </a:r>
          </a:p>
        </p:txBody>
      </p:sp>
      <p:sp>
        <p:nvSpPr>
          <p:cNvPr id="133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36" name="Group"/>
          <p:cNvGrpSpPr/>
          <p:nvPr/>
        </p:nvGrpSpPr>
        <p:grpSpPr>
          <a:xfrm>
            <a:off x="4660900" y="1440180"/>
            <a:ext cx="6697980" cy="2880360"/>
            <a:chOff x="0" y="0"/>
            <a:chExt cx="6697979" cy="2880359"/>
          </a:xfrm>
        </p:grpSpPr>
        <p:sp>
          <p:nvSpPr>
            <p:cNvPr id="134" name="Rectangle"/>
            <p:cNvSpPr/>
            <p:nvPr/>
          </p:nvSpPr>
          <p:spPr>
            <a:xfrm>
              <a:off x="0" y="0"/>
              <a:ext cx="6697980" cy="2880360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35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97979" cy="2880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5082540" y="11177270"/>
            <a:ext cx="4297681" cy="914401"/>
          </a:xfrm>
          <a:prstGeom prst="rect">
            <a:avLst/>
          </a:prstGeom>
          <a:solidFill>
            <a:srgbClr val="CCD8FF"/>
          </a:solidFill>
          <a:ln w="12700"/>
          <a:effectLst>
            <a:outerShdw sx="100000" sy="100000" kx="0" ky="0" algn="b" rotWithShape="0" blurRad="114300" dist="177800" dir="2700000">
              <a:srgbClr val="A2A2A2">
                <a:alpha val="74996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sp>
        <p:nvSpPr>
          <p:cNvPr id="139" name="Analysis of Silver Group"/>
          <p:cNvSpPr txBox="1"/>
          <p:nvPr>
            <p:ph type="title"/>
          </p:nvPr>
        </p:nvSpPr>
        <p:spPr>
          <a:xfrm>
            <a:off x="12352019" y="0"/>
            <a:ext cx="7155181" cy="411480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FF2734"/>
                </a:solidFill>
                <a:uFill>
                  <a:solidFill>
                    <a:srgbClr val="FF2734"/>
                  </a:solidFill>
                </a:uFill>
              </a:defRPr>
            </a:lvl1pPr>
          </a:lstStyle>
          <a:p>
            <a:pPr/>
            <a:r>
              <a:t>Analysis of Silver Group</a:t>
            </a:r>
          </a:p>
        </p:txBody>
      </p:sp>
      <p:sp>
        <p:nvSpPr>
          <p:cNvPr id="140" name="AgCl(s) qe Ag+(aq)  +  Cl-(aq)…"/>
          <p:cNvSpPr txBox="1"/>
          <p:nvPr>
            <p:ph type="body" idx="1"/>
          </p:nvPr>
        </p:nvSpPr>
        <p:spPr>
          <a:xfrm>
            <a:off x="4008120" y="4526279"/>
            <a:ext cx="15796260" cy="8641081"/>
          </a:xfrm>
          <a:prstGeom prst="rect">
            <a:avLst/>
          </a:prstGeom>
        </p:spPr>
        <p:txBody>
          <a:bodyPr/>
          <a:lstStyle/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AgCl(s)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Ag</a:t>
            </a:r>
            <a:r>
              <a:rPr baseline="30962" sz="5400"/>
              <a:t>+</a:t>
            </a:r>
            <a:r>
              <a:rPr sz="5400"/>
              <a:t>(aq)  +  Cl</a:t>
            </a:r>
            <a:r>
              <a:rPr baseline="30962" sz="5400"/>
              <a:t>-</a:t>
            </a:r>
            <a:r>
              <a:rPr sz="5400"/>
              <a:t>(aq)</a:t>
            </a:r>
          </a:p>
          <a:p>
            <a:pPr lvl="1"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t>Saturated solution has </a:t>
            </a:r>
          </a:p>
          <a:p>
            <a:pPr lvl="3" marL="650874" indent="839787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[Ag</a:t>
            </a:r>
            <a:r>
              <a:rPr baseline="30962" sz="5400"/>
              <a:t>+</a:t>
            </a:r>
            <a:r>
              <a:rPr sz="5400"/>
              <a:t>] = [Cl</a:t>
            </a:r>
            <a:r>
              <a:rPr baseline="30962" sz="5400"/>
              <a:t>-</a:t>
            </a:r>
            <a:r>
              <a:rPr sz="5400"/>
              <a:t>] = 1.67 x 10</a:t>
            </a:r>
            <a:r>
              <a:rPr baseline="30962" sz="5400"/>
              <a:t>-5</a:t>
            </a:r>
            <a:r>
              <a:rPr sz="5400"/>
              <a:t> M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Use this to calculate K</a:t>
            </a:r>
            <a:r>
              <a:rPr baseline="-15851" sz="5400"/>
              <a:t>c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c</a:t>
            </a:r>
            <a:r>
              <a:rPr sz="5400"/>
              <a:t> = [Ag</a:t>
            </a:r>
            <a:r>
              <a:rPr baseline="30962" sz="5400"/>
              <a:t>+</a:t>
            </a:r>
            <a:r>
              <a:rPr sz="5400"/>
              <a:t>] [Cl</a:t>
            </a:r>
            <a:r>
              <a:rPr baseline="30962" sz="5400"/>
              <a:t>-</a:t>
            </a:r>
            <a:r>
              <a:rPr sz="5400"/>
              <a:t>]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=  (1.67 x 10</a:t>
            </a:r>
            <a:r>
              <a:rPr baseline="30962" sz="5400"/>
              <a:t>-5</a:t>
            </a:r>
            <a:r>
              <a:rPr sz="5400"/>
              <a:t>)(1.67 x 10</a:t>
            </a:r>
            <a:r>
              <a:rPr baseline="30962" sz="5400"/>
              <a:t>-5</a:t>
            </a:r>
            <a:r>
              <a:rPr sz="5400"/>
              <a:t>) </a:t>
            </a:r>
          </a:p>
          <a:p>
            <a:pPr marL="650874" indent="-571500">
              <a:lnSpc>
                <a:spcPct val="110000"/>
              </a:lnSpc>
              <a:buClr>
                <a:srgbClr val="000000"/>
              </a:buClr>
              <a:buSzTx/>
              <a:buFont typeface="Arial"/>
              <a:buNone/>
            </a:pPr>
            <a:r>
              <a:rPr sz="5400"/>
              <a:t>  =  2.79 x 10</a:t>
            </a:r>
            <a:r>
              <a:rPr baseline="30962" sz="5400"/>
              <a:t>-10</a:t>
            </a:r>
          </a:p>
        </p:txBody>
      </p:sp>
      <p:sp>
        <p:nvSpPr>
          <p:cNvPr id="141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grpSp>
        <p:nvGrpSpPr>
          <p:cNvPr id="144" name="Group"/>
          <p:cNvGrpSpPr/>
          <p:nvPr/>
        </p:nvGrpSpPr>
        <p:grpSpPr>
          <a:xfrm>
            <a:off x="4660900" y="1440180"/>
            <a:ext cx="6697980" cy="2880360"/>
            <a:chOff x="0" y="0"/>
            <a:chExt cx="6697979" cy="2880359"/>
          </a:xfrm>
        </p:grpSpPr>
        <p:sp>
          <p:nvSpPr>
            <p:cNvPr id="142" name="Rectangle"/>
            <p:cNvSpPr/>
            <p:nvPr/>
          </p:nvSpPr>
          <p:spPr>
            <a:xfrm>
              <a:off x="0" y="0"/>
              <a:ext cx="6697980" cy="2880360"/>
            </a:xfrm>
            <a:prstGeom prst="rect">
              <a:avLst/>
            </a:prstGeom>
            <a:solidFill>
              <a:srgbClr val="CCD8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914400">
                <a:defRPr b="0" sz="20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143" name="image.pdf" descr="image.pdf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697979" cy="2880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5" name="This type of Kc is the product of &quot;solubilities&quot;, we call it…"/>
          <p:cNvSpPr txBox="1"/>
          <p:nvPr/>
        </p:nvSpPr>
        <p:spPr>
          <a:xfrm>
            <a:off x="14469036" y="4191360"/>
            <a:ext cx="9591446" cy="9310920"/>
          </a:xfrm>
          <a:prstGeom prst="rect">
            <a:avLst/>
          </a:prstGeom>
          <a:solidFill>
            <a:srgbClr val="EBEBEB">
              <a:alpha val="52633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650874" marR="79373" indent="-571500">
              <a:lnSpc>
                <a:spcPct val="110000"/>
              </a:lnSpc>
              <a:spcBef>
                <a:spcPts val="1600"/>
              </a:spcBef>
              <a:buClr>
                <a:srgbClr val="000000"/>
              </a:buClr>
              <a:buFont typeface="Arial"/>
              <a:defRPr i="1"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This type of </a:t>
            </a:r>
            <a:r>
              <a:rPr sz="5400"/>
              <a:t>K</a:t>
            </a:r>
            <a:r>
              <a:rPr baseline="-15851" sz="5400"/>
              <a:t>c</a:t>
            </a:r>
            <a:r>
              <a:t> is the product of "solubilities", we call it </a:t>
            </a:r>
          </a:p>
          <a:p>
            <a:pPr marL="650874" marR="79373" indent="-571500">
              <a:lnSpc>
                <a:spcPct val="110000"/>
              </a:lnSpc>
              <a:spcBef>
                <a:spcPts val="1600"/>
              </a:spcBef>
              <a:buClr>
                <a:srgbClr val="F33126"/>
              </a:buClr>
              <a:buFont typeface="Arial"/>
              <a:defRPr sz="9700"/>
            </a:pP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K</a:t>
            </a:r>
            <a:r>
              <a:rPr baseline="-13051"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sp</a:t>
            </a:r>
            <a:r>
              <a:rPr>
                <a:solidFill>
                  <a:srgbClr val="F33126"/>
                </a:solidFill>
                <a:uFill>
                  <a:solidFill>
                    <a:srgbClr val="F33126"/>
                  </a:solidFill>
                </a:uFill>
              </a:rPr>
              <a:t> = solubility product constant </a:t>
            </a:r>
          </a:p>
          <a:p>
            <a:pPr marL="650874" marR="79373" indent="-571500">
              <a:lnSpc>
                <a:spcPct val="110000"/>
              </a:lnSpc>
              <a:spcBef>
                <a:spcPts val="1600"/>
              </a:spcBef>
              <a:buClr>
                <a:srgbClr val="006400"/>
              </a:buClr>
              <a:buFont typeface="Arial"/>
              <a:defRPr sz="6000"/>
            </a:pPr>
            <a:r>
              <a:rPr b="0" i="1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        </a:t>
            </a:r>
            <a:r>
              <a:rPr b="0" i="1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</a:rPr>
              <a:t>See: </a:t>
            </a:r>
            <a:r>
              <a:rPr b="0" i="1" u="sng">
                <a:solidFill>
                  <a:srgbClr val="006400"/>
                </a:solidFill>
                <a:uFill>
                  <a:solidFill>
                    <a:srgbClr val="006400"/>
                  </a:solidFill>
                </a:uFill>
                <a:hlinkClick r:id="rId3" invalidUrl="" action="" tgtFrame="" tooltip="" history="1" highlightClick="0" endSnd="0"/>
              </a:rPr>
              <a:t>Solubility Guide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ntr" nodeType="after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3"/>
      <p:bldP build="whole" bldLvl="1" animBg="1" rev="0" advAuto="0" spid="138" grpId="2"/>
      <p:bldP build="p" bldLvl="1" animBg="1" rev="0" advAuto="0" spid="14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oluble Compounds"/>
          <p:cNvSpPr txBox="1"/>
          <p:nvPr>
            <p:ph type="title"/>
          </p:nvPr>
        </p:nvSpPr>
        <p:spPr>
          <a:xfrm>
            <a:off x="5036820" y="2903220"/>
            <a:ext cx="14333220" cy="2286001"/>
          </a:xfrm>
          <a:prstGeom prst="rect">
            <a:avLst/>
          </a:prstGeom>
        </p:spPr>
        <p:txBody>
          <a:bodyPr/>
          <a:lstStyle/>
          <a:p>
            <a:pPr/>
            <a:r>
              <a:t>Soluble Compounds</a:t>
            </a:r>
          </a:p>
        </p:txBody>
      </p:sp>
      <p:sp>
        <p:nvSpPr>
          <p:cNvPr id="148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49" name="table of Ksp values picture" descr="table of Ksp values pictur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2915" y="0"/>
            <a:ext cx="1922358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angle"/>
          <p:cNvSpPr/>
          <p:nvPr/>
        </p:nvSpPr>
        <p:spPr>
          <a:xfrm>
            <a:off x="4046220" y="500380"/>
            <a:ext cx="3546123" cy="656821"/>
          </a:xfrm>
          <a:prstGeom prst="rect">
            <a:avLst/>
          </a:prstGeom>
          <a:solidFill>
            <a:srgbClr val="EFE5D9"/>
          </a:solidFill>
          <a:ln w="12700"/>
        </p:spPr>
        <p:txBody>
          <a:bodyPr tIns="91439" bIns="9143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ead(II) Chloride"/>
          <p:cNvSpPr txBox="1"/>
          <p:nvPr>
            <p:ph type="title"/>
          </p:nvPr>
        </p:nvSpPr>
        <p:spPr>
          <a:xfrm>
            <a:off x="5036820" y="617220"/>
            <a:ext cx="14333220" cy="2125981"/>
          </a:xfrm>
          <a:prstGeom prst="rect">
            <a:avLst/>
          </a:prstGeom>
        </p:spPr>
        <p:txBody>
          <a:bodyPr/>
          <a:lstStyle>
            <a:lvl1pPr>
              <a:defRPr sz="8600">
                <a:solidFill>
                  <a:srgbClr val="00B800"/>
                </a:solidFill>
                <a:uFill>
                  <a:solidFill>
                    <a:srgbClr val="00B800"/>
                  </a:solidFill>
                </a:uFill>
              </a:defRPr>
            </a:lvl1pPr>
          </a:lstStyle>
          <a:p>
            <a:pPr/>
            <a:r>
              <a:t>Lead(II) Chloride</a:t>
            </a:r>
          </a:p>
        </p:txBody>
      </p:sp>
      <p:sp>
        <p:nvSpPr>
          <p:cNvPr id="153" name="PbCl2(s) qe Pb2+(aq)  +  2 Cl-(aq)…"/>
          <p:cNvSpPr txBox="1"/>
          <p:nvPr>
            <p:ph type="body" sz="half" idx="1"/>
          </p:nvPr>
        </p:nvSpPr>
        <p:spPr>
          <a:xfrm>
            <a:off x="5036820" y="2743200"/>
            <a:ext cx="14333220" cy="5715001"/>
          </a:xfrm>
          <a:prstGeom prst="rect">
            <a:avLst/>
          </a:prstGeom>
        </p:spPr>
        <p:txBody>
          <a:bodyPr/>
          <a:lstStyle/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PbCl</a:t>
            </a:r>
            <a:r>
              <a:rPr baseline="-15851" sz="5400"/>
              <a:t>2</a:t>
            </a:r>
            <a:r>
              <a:rPr sz="5400"/>
              <a:t>(s) </a:t>
            </a:r>
            <a:r>
              <a:rPr b="0" sz="5400">
                <a:latin typeface="1Lanz Chemistry"/>
                <a:ea typeface="1Lanz Chemistry"/>
                <a:cs typeface="1Lanz Chemistry"/>
                <a:sym typeface="1Lanz Chemistry"/>
              </a:rPr>
              <a:t>qe</a:t>
            </a:r>
            <a:r>
              <a:rPr sz="5400"/>
              <a:t> Pb</a:t>
            </a:r>
            <a:r>
              <a:rPr baseline="30962" sz="5400"/>
              <a:t>2+</a:t>
            </a:r>
            <a:r>
              <a:rPr sz="5400"/>
              <a:t>(aq)  +  2 Cl</a:t>
            </a:r>
            <a:r>
              <a:rPr baseline="30962" sz="5400"/>
              <a:t>-</a:t>
            </a:r>
            <a:r>
              <a:rPr sz="5400"/>
              <a:t>(aq)  </a:t>
            </a:r>
          </a:p>
          <a:p>
            <a:pPr marL="650874" indent="-571500">
              <a:buClr>
                <a:srgbClr val="000000"/>
              </a:buClr>
              <a:buSzTx/>
              <a:buFont typeface="Arial"/>
              <a:buNone/>
            </a:pPr>
            <a:r>
              <a:rPr sz="5400"/>
              <a:t>K</a:t>
            </a:r>
            <a:r>
              <a:rPr baseline="-15851" sz="5400"/>
              <a:t>sp</a:t>
            </a:r>
            <a:r>
              <a:rPr sz="5400"/>
              <a:t>  =  1.9 x 10</a:t>
            </a:r>
            <a:r>
              <a:rPr baseline="30962" sz="5400"/>
              <a:t>-5</a:t>
            </a:r>
          </a:p>
        </p:txBody>
      </p:sp>
      <p:sp>
        <p:nvSpPr>
          <p:cNvPr id="154" name="MAR"/>
          <p:cNvSpPr txBox="1"/>
          <p:nvPr/>
        </p:nvSpPr>
        <p:spPr>
          <a:xfrm>
            <a:off x="16629" y="12773025"/>
            <a:ext cx="1606463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marL="79373" marR="79373">
              <a:buClr>
                <a:srgbClr val="6420A4"/>
              </a:buClr>
              <a:buFont typeface="Times Roman"/>
              <a:defRPr i="1">
                <a:solidFill>
                  <a:srgbClr val="6420A4"/>
                </a:solidFill>
                <a:uFill>
                  <a:solidFill>
                    <a:srgbClr val="6420A4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MAR</a:t>
            </a:r>
          </a:p>
        </p:txBody>
      </p:sp>
      <p:pic>
        <p:nvPicPr>
          <p:cNvPr id="155" name="19M04AN10-1.mov" descr="19M04AN10-1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380219" y="5038725"/>
            <a:ext cx="5920741" cy="6838709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Which of the following correctly displays the equation used to describe the Ksp for barium fluoride dissolving in water?…"/>
          <p:cNvSpPr txBox="1"/>
          <p:nvPr/>
        </p:nvSpPr>
        <p:spPr>
          <a:xfrm>
            <a:off x="9448800" y="14561819"/>
            <a:ext cx="18196560" cy="143789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b="0"/>
              <a:t>Which of the following correctly displays the equation used to describe the K</a:t>
            </a:r>
            <a:r>
              <a:rPr b="0" baseline="-5999"/>
              <a:t>sp</a:t>
            </a:r>
            <a:r>
              <a:rPr b="0"/>
              <a:t> for barium fluoride dissolving in water?</a:t>
            </a:r>
            <a:endParaRPr b="0"/>
          </a:p>
          <a:p>
            <a:pPr algn="ctr">
              <a:defRPr sz="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</a:p>
          <a:p>
            <a:pPr marL="455441" indent="-247161">
              <a:buSzPct val="100000"/>
              <a:buAutoNum type="alphaUcPeriod" startAt="1"/>
            </a:pPr>
            <a:r>
              <a:t> </a:t>
            </a:r>
            <a:r>
              <a:rPr b="0" sz="5000"/>
              <a:t>BaF</a:t>
            </a:r>
            <a:r>
              <a:rPr b="0" baseline="-16640" sz="5000"/>
              <a:t>2</a:t>
            </a:r>
            <a:r>
              <a:rPr b="0" sz="5000"/>
              <a:t>(s)  ⇌  BaF</a:t>
            </a:r>
            <a:r>
              <a:rPr b="0" baseline="-5999" sz="5000"/>
              <a:t>2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BaF</a:t>
            </a:r>
            <a:r>
              <a:rPr b="0" baseline="-16640" sz="5000"/>
              <a:t>2</a:t>
            </a:r>
            <a:r>
              <a:rPr b="0" sz="5000"/>
              <a:t>(s)  ⇌  Ba</a:t>
            </a:r>
            <a:r>
              <a:rPr b="0" baseline="30879" sz="5000"/>
              <a:t>2+</a:t>
            </a:r>
            <a:r>
              <a:rPr b="0" sz="5000"/>
              <a:t>(aq) + F</a:t>
            </a:r>
            <a:r>
              <a:rPr b="0" baseline="-7119" sz="5000"/>
              <a:t>2</a:t>
            </a:r>
            <a:r>
              <a:rPr b="0" baseline="30879" sz="5000"/>
              <a:t>2-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BaF</a:t>
            </a:r>
            <a:r>
              <a:rPr b="0" baseline="-16640" sz="5000"/>
              <a:t>2</a:t>
            </a:r>
            <a:r>
              <a:rPr b="0" sz="5000"/>
              <a:t>(s)  ⇌  Ba</a:t>
            </a:r>
            <a:r>
              <a:rPr b="0" baseline="30879" sz="5000"/>
              <a:t>2+</a:t>
            </a:r>
            <a:r>
              <a:rPr b="0" sz="5000"/>
              <a:t>(aq) + 2 F</a:t>
            </a:r>
            <a:r>
              <a:rPr b="0" baseline="30879" sz="5000"/>
              <a:t>–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BaF(s)  ⇌  Ba</a:t>
            </a:r>
            <a:r>
              <a:rPr b="0" baseline="30879" sz="5000"/>
              <a:t>2+</a:t>
            </a:r>
            <a:r>
              <a:rPr b="0" sz="5000"/>
              <a:t>(aq) + F</a:t>
            </a:r>
            <a:r>
              <a:rPr b="0" baseline="30879" sz="5000"/>
              <a:t>–</a:t>
            </a:r>
            <a:r>
              <a:rPr b="0" sz="5000"/>
              <a:t>(aq)</a:t>
            </a:r>
            <a:endParaRPr b="0"/>
          </a:p>
          <a:p>
            <a:pPr marL="455441" indent="-247161">
              <a:buSzPct val="100000"/>
              <a:buAutoNum type="alphaUcPeriod" startAt="1"/>
            </a:pPr>
            <a:r>
              <a:rPr b="0"/>
              <a:t> </a:t>
            </a:r>
            <a:r>
              <a:rPr b="0" sz="5000"/>
              <a:t>Ba</a:t>
            </a:r>
            <a:r>
              <a:rPr b="0" baseline="30879" sz="5000"/>
              <a:t>2+</a:t>
            </a:r>
            <a:r>
              <a:rPr b="0" sz="5000"/>
              <a:t>(aq) + 2 F</a:t>
            </a:r>
            <a:r>
              <a:rPr b="0" baseline="30879" sz="5000"/>
              <a:t>–</a:t>
            </a:r>
            <a:r>
              <a:rPr b="0" sz="5000"/>
              <a:t>(aq)  ⇌  BaF</a:t>
            </a:r>
            <a:r>
              <a:rPr b="0" baseline="-16640" sz="5000"/>
              <a:t>2</a:t>
            </a:r>
            <a:r>
              <a:rPr b="0" sz="5000"/>
              <a:t>(s)</a:t>
            </a:r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  <a:endParaRPr b="0"/>
          </a:p>
          <a:p>
            <a:pPr/>
          </a:p>
        </p:txBody>
      </p:sp>
      <p:sp>
        <p:nvSpPr>
          <p:cNvPr id="157" name="Enter your response on…"/>
          <p:cNvSpPr txBox="1"/>
          <p:nvPr/>
        </p:nvSpPr>
        <p:spPr>
          <a:xfrm>
            <a:off x="25542242" y="16733519"/>
            <a:ext cx="6958479" cy="1577341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Enter your response on</a:t>
            </a:r>
          </a:p>
          <a:p>
            <a:pPr algn="ctr">
              <a:defRPr i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your i&gt;Clicker now!</a:t>
            </a:r>
          </a:p>
        </p:txBody>
      </p:sp>
      <p:sp>
        <p:nvSpPr>
          <p:cNvPr id="158" name="Answer = C,…"/>
          <p:cNvSpPr txBox="1"/>
          <p:nvPr/>
        </p:nvSpPr>
        <p:spPr>
          <a:xfrm>
            <a:off x="22325152" y="19568159"/>
            <a:ext cx="10061792" cy="4526280"/>
          </a:xfrm>
          <a:prstGeom prst="rect">
            <a:avLst/>
          </a:prstGeom>
          <a:solidFill>
            <a:srgbClr val="EBEBE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>
              <a:defRPr sz="5400"/>
            </a:pPr>
            <a:r>
              <a:t>Answer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C</a:t>
            </a:r>
            <a:r>
              <a:t>,</a:t>
            </a:r>
          </a:p>
          <a:p>
            <a:pPr>
              <a:defRPr sz="5400"/>
            </a:pPr>
            <a:r>
              <a:t>BaF</a:t>
            </a:r>
            <a:r>
              <a:rPr baseline="-15851"/>
              <a:t>2</a:t>
            </a:r>
            <a:r>
              <a:t>(s)  ⇌  Ba</a:t>
            </a:r>
            <a:r>
              <a:rPr baseline="30962"/>
              <a:t>2+</a:t>
            </a:r>
            <a:r>
              <a:t>(aq) + 2 F</a:t>
            </a:r>
            <a:r>
              <a:rPr baseline="30962"/>
              <a:t>–</a:t>
            </a:r>
            <a:r>
              <a:t>(aq)</a:t>
            </a:r>
            <a:endParaRPr baseline="30962"/>
          </a:p>
          <a:p>
            <a:pPr algn="ctr">
              <a:defRPr b="0" i="1" sz="5400"/>
            </a:pPr>
            <a:endParaRPr baseline="30962"/>
          </a:p>
          <a:p>
            <a:pPr algn="ctr">
              <a:defRPr b="0" i="1" sz="5400"/>
            </a:pPr>
            <a:r>
              <a:rPr baseline="-1037"/>
              <a:t>solid as reactant,</a:t>
            </a:r>
            <a:endParaRPr baseline="-1037"/>
          </a:p>
          <a:p>
            <a:pPr algn="ctr">
              <a:defRPr b="0" i="1" sz="5400"/>
            </a:pPr>
            <a:r>
              <a:rPr baseline="-1037"/>
              <a:t>ions as products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0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53125 -1.008333" origin="layout" pathEditMode="relative">
                                      <p:cBhvr>
                                        <p:cTn id="1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with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837196 -0.408333" origin="layout" pathEditMode="relative">
                                      <p:cBhvr>
                                        <p:cTn id="1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xit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540002 -0.638333" origin="layout" pathEditMode="relative">
                                      <p:cBhvr>
                                        <p:cTn id="2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155"/>
                </p:tgtEl>
              </p:cMediaNode>
            </p:video>
            <p:seq concurrent="1" prevAc="none" nextAc="seek">
              <p:cTn id="22" evtFilter="cancelBubble" nodeType="interactiveSeq" restart="whenNotActive" fill="hold">
                <p:stCondLst>
                  <p:cond delay="0" evt="onClick">
                    <p:tgtEl>
                      <p:spTgt spid="15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4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381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889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381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81280" marR="8128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46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