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ov" ContentType="video/unknown"/>
  <Override PartName="/ppt/media/media2.mov" ContentType="video/unknown"/>
  <Override PartName="/ppt/media/media3.mov" ContentType="video/unknown"/>
  <Override PartName="/ppt/media/media4.mov" ContentType="video/unknown"/>
  <Override PartName="/ppt/media/media5.mov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1.xml" ContentType="application/vnd.openxmlformats-officedocument.presentationml.notesSlide+xml"/>
  <Override PartName="/ppt/media/media6.mov" ContentType="video/unknown"/>
  <Override PartName="/ppt/media/image7.jpeg" ContentType="image/jpeg"/>
  <Override PartName="/ppt/media/media7.mov" ContentType="video/unknown"/>
  <Override PartName="/ppt/media/image8.jpeg" ContentType="image/jpeg"/>
  <Override PartName="/ppt/media/media8.mov" ContentType="video/unknown"/>
  <Override PartName="/ppt/media/image9.jpeg" ContentType="image/jpeg"/>
  <Override PartName="/ppt/media/image10.jpeg" ContentType="image/jpeg"/>
  <Override PartName="/ppt/charts/chart1.xml" ContentType="application/vnd.openxmlformats-officedocument.drawingml.chart+xml"/>
  <Override PartName="/ppt/media/media9.mov" ContentType="video/unknown"/>
  <Override PartName="/ppt/charts/chart2.xml" ContentType="application/vnd.openxmlformats-officedocument.drawingml.chart+xml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81280" marR="8128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81280" marR="81280" indent="3429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81280" marR="81280" indent="685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81280" marR="81280" indent="10287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81280" marR="8128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81280" marR="81280" indent="17145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81280" marR="81280" indent="2057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81280" marR="81280" indent="24003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81280" marR="8128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6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508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68393"/>
          <c:y val="0.0352247"/>
          <c:w val="0.91202"/>
          <c:h val="0.84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9999FF"/>
            </a:solidFill>
            <a:ln w="38100" cap="flat">
              <a:solidFill>
                <a:srgbClr val="000000"/>
              </a:solidFill>
              <a:prstDash val="solid"/>
              <a:bevel/>
            </a:ln>
            <a:effectLst/>
          </c:spPr>
          <c:marker>
            <c:symbol val="none"/>
            <c:size val="3"/>
            <c:spPr>
              <a:solidFill>
                <a:srgbClr val="9999FF"/>
              </a:solidFill>
              <a:ln w="38100" cap="flat">
                <a:solidFill>
                  <a:srgbClr val="000000"/>
                </a:solidFill>
                <a:prstDash val="solid"/>
                <a:bevel/>
              </a:ln>
              <a:effectLst/>
            </c:spPr>
          </c:marker>
          <c:dLbls>
            <c:numFmt formatCode="0.##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Verdana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Sheet1!$B$2:$B$13</c:f>
              <c:numCache>
                <c:ptCount val="12"/>
                <c:pt idx="0">
                  <c:v>0.000000</c:v>
                </c:pt>
                <c:pt idx="1">
                  <c:v>4.000000</c:v>
                </c:pt>
                <c:pt idx="2">
                  <c:v>8.000000</c:v>
                </c:pt>
                <c:pt idx="3">
                  <c:v>12.500000</c:v>
                </c:pt>
                <c:pt idx="4">
                  <c:v>20.000000</c:v>
                </c:pt>
                <c:pt idx="5">
                  <c:v>24.000000</c:v>
                </c:pt>
                <c:pt idx="6">
                  <c:v>24.500000</c:v>
                </c:pt>
                <c:pt idx="7">
                  <c:v>25.000000</c:v>
                </c:pt>
                <c:pt idx="8">
                  <c:v>26.000000</c:v>
                </c:pt>
                <c:pt idx="9">
                  <c:v>28.000000</c:v>
                </c:pt>
                <c:pt idx="10">
                  <c:v>30.000000</c:v>
                </c:pt>
                <c:pt idx="11">
                  <c:v>35.000000</c:v>
                </c:pt>
              </c:numCache>
            </c:numRef>
          </c:xVal>
          <c:yVal>
            <c:numRef>
              <c:f>Sheet1!$C$2:$C$13</c:f>
              <c:numCache>
                <c:ptCount val="12"/>
                <c:pt idx="0">
                  <c:v>9.120000</c:v>
                </c:pt>
                <c:pt idx="1">
                  <c:v>6.400000</c:v>
                </c:pt>
                <c:pt idx="2">
                  <c:v>5.560000</c:v>
                </c:pt>
                <c:pt idx="3">
                  <c:v>5.230000</c:v>
                </c:pt>
                <c:pt idx="4">
                  <c:v>4.630000</c:v>
                </c:pt>
                <c:pt idx="5">
                  <c:v>3.850000</c:v>
                </c:pt>
                <c:pt idx="6">
                  <c:v>3.540000</c:v>
                </c:pt>
                <c:pt idx="7">
                  <c:v>3.270000</c:v>
                </c:pt>
                <c:pt idx="8">
                  <c:v>2.710000</c:v>
                </c:pt>
                <c:pt idx="9">
                  <c:v>2.250000</c:v>
                </c:pt>
                <c:pt idx="10">
                  <c:v>2.040000</c:v>
                </c:pt>
                <c:pt idx="11">
                  <c:v>1.780000</c:v>
                </c:pt>
              </c:numCache>
            </c:numRef>
          </c:yVal>
          <c:smooth val="1"/>
        </c:ser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800" u="none">
                    <a:solidFill>
                      <a:srgbClr val="000000"/>
                    </a:solidFill>
                    <a:latin typeface="Verdana"/>
                  </a:defRPr>
                </a:pPr>
                <a:r>
                  <a:rPr b="1" i="0" strike="noStrike" sz="1800" u="none">
                    <a:solidFill>
                      <a:srgbClr val="000000"/>
                    </a:solidFill>
                    <a:latin typeface="Verdana"/>
                  </a:rPr>
                  <a:t>Volume (mL)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Verdana"/>
              </a:defRPr>
            </a:pPr>
          </a:p>
        </c:txPr>
        <c:crossAx val="2094734553"/>
        <c:crosses val="autoZero"/>
        <c:crossBetween val="between"/>
        <c:majorUnit val="10"/>
        <c:minorUnit val="5"/>
      </c:valAx>
      <c:valAx>
        <c:axId val="2094734553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800" u="none">
                    <a:solidFill>
                      <a:srgbClr val="000000"/>
                    </a:solidFill>
                    <a:latin typeface="Verdana"/>
                  </a:defRPr>
                </a:pPr>
                <a:r>
                  <a:rPr b="1" i="0" strike="noStrike" sz="1800" u="none">
                    <a:solidFill>
                      <a:srgbClr val="000000"/>
                    </a:solidFill>
                    <a:latin typeface="Verdana"/>
                  </a:rPr>
                  <a:t>pH</a:t>
                </a:r>
              </a:p>
            </c:rich>
          </c:tx>
          <c:layout/>
          <c:overlay val="1"/>
        </c:title>
        <c:numFmt formatCode="0.#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Verdana"/>
              </a:defRPr>
            </a:pPr>
          </a:p>
        </c:txPr>
        <c:crossAx val="2094734552"/>
        <c:crosses val="autoZero"/>
        <c:crossBetween val="between"/>
        <c:majorUnit val="2.5"/>
        <c:minorUnit val="1.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9376"/>
          <c:y val="0.0405767"/>
          <c:w val="0.897665"/>
          <c:h val="0.8234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9999FF"/>
            </a:solidFill>
            <a:ln w="38100" cap="flat">
              <a:solidFill>
                <a:srgbClr val="000000"/>
              </a:solidFill>
              <a:prstDash val="solid"/>
              <a:bevel/>
            </a:ln>
            <a:effectLst/>
          </c:spPr>
          <c:marker>
            <c:symbol val="none"/>
            <c:size val="3"/>
            <c:spPr>
              <a:solidFill>
                <a:srgbClr val="9999FF"/>
              </a:solidFill>
              <a:ln w="38100" cap="flat">
                <a:solidFill>
                  <a:srgbClr val="000000"/>
                </a:solidFill>
                <a:prstDash val="solid"/>
                <a:bevel/>
              </a:ln>
              <a:effectLst/>
            </c:spPr>
          </c:marker>
          <c:dLbls>
            <c:numFmt formatCode="0.##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Verdana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Sheet1!$B$2:$B$13</c:f>
              <c:numCache>
                <c:ptCount val="12"/>
                <c:pt idx="0">
                  <c:v>0.000000</c:v>
                </c:pt>
                <c:pt idx="1">
                  <c:v>4.000000</c:v>
                </c:pt>
                <c:pt idx="2">
                  <c:v>8.000000</c:v>
                </c:pt>
                <c:pt idx="3">
                  <c:v>12.500000</c:v>
                </c:pt>
                <c:pt idx="4">
                  <c:v>20.000000</c:v>
                </c:pt>
                <c:pt idx="5">
                  <c:v>24.000000</c:v>
                </c:pt>
                <c:pt idx="6">
                  <c:v>24.500000</c:v>
                </c:pt>
                <c:pt idx="7">
                  <c:v>25.000000</c:v>
                </c:pt>
                <c:pt idx="8">
                  <c:v>26.000000</c:v>
                </c:pt>
                <c:pt idx="9">
                  <c:v>28.000000</c:v>
                </c:pt>
                <c:pt idx="10">
                  <c:v>30.000000</c:v>
                </c:pt>
                <c:pt idx="11">
                  <c:v>35.000000</c:v>
                </c:pt>
              </c:numCache>
            </c:numRef>
          </c:xVal>
          <c:yVal>
            <c:numRef>
              <c:f>Sheet1!$C$2:$C$13</c:f>
              <c:numCache>
                <c:ptCount val="12"/>
                <c:pt idx="0">
                  <c:v>9.120000</c:v>
                </c:pt>
                <c:pt idx="1">
                  <c:v>6.400000</c:v>
                </c:pt>
                <c:pt idx="2">
                  <c:v>5.560000</c:v>
                </c:pt>
                <c:pt idx="3">
                  <c:v>5.230000</c:v>
                </c:pt>
                <c:pt idx="4">
                  <c:v>4.630000</c:v>
                </c:pt>
                <c:pt idx="5">
                  <c:v>3.850000</c:v>
                </c:pt>
                <c:pt idx="6">
                  <c:v>3.540000</c:v>
                </c:pt>
                <c:pt idx="7">
                  <c:v>3.270000</c:v>
                </c:pt>
                <c:pt idx="8">
                  <c:v>2.710000</c:v>
                </c:pt>
                <c:pt idx="9">
                  <c:v>2.250000</c:v>
                </c:pt>
                <c:pt idx="10">
                  <c:v>2.040000</c:v>
                </c:pt>
                <c:pt idx="11">
                  <c:v>1.780000</c:v>
                </c:pt>
              </c:numCache>
            </c:numRef>
          </c:yVal>
          <c:smooth val="1"/>
        </c:ser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800" u="none">
                    <a:solidFill>
                      <a:srgbClr val="000000"/>
                    </a:solidFill>
                    <a:latin typeface="Verdana"/>
                  </a:defRPr>
                </a:pPr>
                <a:r>
                  <a:rPr b="1" i="0" strike="noStrike" sz="1800" u="none">
                    <a:solidFill>
                      <a:srgbClr val="000000"/>
                    </a:solidFill>
                    <a:latin typeface="Verdana"/>
                  </a:rPr>
                  <a:t>Volume (mL)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Verdana"/>
              </a:defRPr>
            </a:pPr>
          </a:p>
        </c:txPr>
        <c:crossAx val="2094734553"/>
        <c:crosses val="autoZero"/>
        <c:crossBetween val="between"/>
        <c:majorUnit val="10"/>
        <c:minorUnit val="5"/>
      </c:valAx>
      <c:valAx>
        <c:axId val="2094734553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1800" u="none">
                    <a:solidFill>
                      <a:srgbClr val="000000"/>
                    </a:solidFill>
                    <a:latin typeface="Verdana"/>
                  </a:defRPr>
                </a:pPr>
                <a:r>
                  <a:rPr b="1" i="0" strike="noStrike" sz="1800" u="none">
                    <a:solidFill>
                      <a:srgbClr val="000000"/>
                    </a:solidFill>
                    <a:latin typeface="Verdana"/>
                  </a:rPr>
                  <a:t>pH</a:t>
                </a:r>
              </a:p>
            </c:rich>
          </c:tx>
          <c:layout/>
          <c:overlay val="1"/>
        </c:title>
        <c:numFmt formatCode="0.#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Verdana"/>
              </a:defRPr>
            </a:pPr>
          </a:p>
        </c:txPr>
        <c:crossAx val="2094734552"/>
        <c:crosses val="autoZero"/>
        <c:crossBetween val="between"/>
        <c:majorUnit val="2.5"/>
        <c:minorUnit val="1.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6477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6477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6477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6477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6477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6477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6477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6477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Shape 3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9686" marR="39686" defTabSz="914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8.4 g NaHCO3 * (mol / 84.01 g) = 0.10 mol  ......  16.0 g Na2CO3 * (mol / 106.0 g) = 0.151 mol  ......  Ka (HCO3-) = 4.8E-11, pKa = 10.32    ......  pH = 10.32 + log (0.151 / 0.10) = 10.50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3352800" y="12858750"/>
            <a:ext cx="478106" cy="466671"/>
          </a:xfrm>
          <a:prstGeom prst="rect">
            <a:avLst/>
          </a:prstGeom>
        </p:spPr>
        <p:txBody>
          <a:bodyPr/>
          <a:lstStyle>
            <a:lvl1pPr algn="l" defTabSz="1828800">
              <a:defRPr b="0" sz="2000"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036820" y="754380"/>
            <a:ext cx="14333220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036820" y="3954779"/>
            <a:ext cx="14333220" cy="976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2pPr marL="908367" indent="-411480">
              <a:spcBef>
                <a:spcPts val="1900"/>
              </a:spcBef>
              <a:buChar char="–"/>
              <a:defRPr sz="5400"/>
            </a:lvl2pPr>
            <a:lvl3pPr>
              <a:buChar char="»"/>
            </a:lvl3pPr>
            <a:lvl4pPr marL="1705201" indent="-293914">
              <a:spcBef>
                <a:spcPts val="900"/>
              </a:spcBef>
              <a:defRPr sz="2400"/>
            </a:lvl4pPr>
            <a:lvl5pPr marL="2162401" indent="-293914">
              <a:spcBef>
                <a:spcPts val="900"/>
              </a:spcBef>
              <a:buChar char="–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769305" y="12778740"/>
            <a:ext cx="845390" cy="849569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>
            <a:spAutoFit/>
          </a:bodyPr>
          <a:lstStyle>
            <a:lvl1pPr marL="0" marR="0" algn="ctr" defTabSz="1165860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79373" marR="79373" indent="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79373" marR="79373" indent="2286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79373" marR="79373" indent="4572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79373" marR="79373" indent="6858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79373" marR="79373" indent="9144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79373" marR="79373" indent="11430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79373" marR="79373" indent="13716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79373" marR="79373" indent="16002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79373" marR="79373" indent="1828800" algn="ctr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45244" marR="79373" indent="-505557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47406" marR="79373" indent="-350519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533" marR="79373" indent="-404446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74623" marR="79373" indent="-563335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431823" marR="79373" indent="-563335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431823" marR="79373" indent="-563335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431823" marR="79373" indent="-563335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431823" marR="79373" indent="-563335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431823" marR="79373" indent="-563335" algn="l" defTabSz="1828800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586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hchem.org/223/223PPT/pdf223/II18a05Buffers.pdf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8.png"/><Relationship Id="rId5" Type="http://schemas.openxmlformats.org/officeDocument/2006/relationships/video" Target="../media/media5.mov"/><Relationship Id="rId6" Type="http://schemas.microsoft.com/office/2007/relationships/media" Target="../media/media5.mov"/><Relationship Id="rId7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mhchem.org/223/223PPT/pdf223/II18a05Buffers.pdf" TargetMode="External"/><Relationship Id="rId3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mhchem.org/223/223PPT/pdf223/II18a05Buffers.pdf" TargetMode="External"/><Relationship Id="rId4" Type="http://schemas.openxmlformats.org/officeDocument/2006/relationships/image" Target="../media/image1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mhchem.org/223/223PPT/pdf223/II18a05Buffers.pdf" TargetMode="External"/><Relationship Id="rId4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Relationship Id="rId5" Type="http://schemas.openxmlformats.org/officeDocument/2006/relationships/vide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3.png"/><Relationship Id="rId8" Type="http://schemas.openxmlformats.org/officeDocument/2006/relationships/video" Target="../media/media3.mov"/><Relationship Id="rId9" Type="http://schemas.microsoft.com/office/2007/relationships/media" Target="../media/media3.mov"/><Relationship Id="rId10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vide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mhchem.org/223/223PPT/pdf223/II18a03TitrationGuideNoPrint.pdf" TargetMode="External"/><Relationship Id="rId3" Type="http://schemas.openxmlformats.org/officeDocument/2006/relationships/image" Target="../media/image1.g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7.mov"/><Relationship Id="rId3" Type="http://schemas.microsoft.com/office/2007/relationships/media" Target="../media/media7.mov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5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vide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33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5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9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vide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50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hyperlink" Target="http://mhchem.org/223/223PPT/pdf223/II18a06Chapter18aStudyGui.pdf" TargetMode="External"/><Relationship Id="rId4" Type="http://schemas.openxmlformats.org/officeDocument/2006/relationships/hyperlink" Target="http://mhchem.org/223/223PPT/pdf223/III18a01Chapter18aCG.pdf" TargetMode="External"/><Relationship Id="rId5" Type="http://schemas.openxmlformats.org/officeDocument/2006/relationships/hyperlink" Target="http://mhchem.org/223/223PPT/pdf223/II1601EquilConsts.pdf" TargetMode="External"/><Relationship Id="rId6" Type="http://schemas.openxmlformats.org/officeDocument/2006/relationships/hyperlink" Target="http://mhchem.org/223/223PPT/pdf223/II18a03TitrationGuideNoPrint.pdf" TargetMode="External"/><Relationship Id="rId7" Type="http://schemas.openxmlformats.org/officeDocument/2006/relationships/hyperlink" Target="http://mhchem.org/223/223PPT/pdf223/II18a05Buffers.pdf" TargetMode="External"/><Relationship Id="rId8" Type="http://schemas.openxmlformats.org/officeDocument/2006/relationships/image" Target="../media/image56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mhchem.org/223/223PPT/pdf223/II1603ManipKExpress.pdf" TargetMode="External"/><Relationship Id="rId3" Type="http://schemas.openxmlformats.org/officeDocument/2006/relationships/hyperlink" Target="http://mhchem.org/223/223PPT/pdf223/II1601EquilConsts.pdf" TargetMode="External"/><Relationship Id="rId4" Type="http://schemas.openxmlformats.org/officeDocument/2006/relationships/image" Target="../media/image57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 WA+SB titration graph" descr="a WA+SB titration graph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5180" y="2286000"/>
            <a:ext cx="11795761" cy="110185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77800" dir="2700000">
              <a:srgbClr val="A2A2A2">
                <a:alpha val="74996"/>
              </a:srgbClr>
            </a:outerShdw>
          </a:effectLst>
        </p:spPr>
      </p:pic>
      <p:sp>
        <p:nvSpPr>
          <p:cNvPr id="103" name="Chemistry 223…"/>
          <p:cNvSpPr txBox="1"/>
          <p:nvPr>
            <p:ph type="body" sz="quarter" idx="1"/>
          </p:nvPr>
        </p:nvSpPr>
        <p:spPr>
          <a:xfrm>
            <a:off x="14438473" y="11455813"/>
            <a:ext cx="9860670" cy="2016126"/>
          </a:xfrm>
          <a:prstGeom prst="rect">
            <a:avLst/>
          </a:prstGeom>
        </p:spPr>
        <p:txBody>
          <a:bodyPr/>
          <a:lstStyle/>
          <a:p>
            <a:pPr marL="79373" indent="0" algn="r">
              <a:buClr>
                <a:srgbClr val="00B800"/>
              </a:buClr>
              <a:buSzTx/>
              <a:buFont typeface="Arial"/>
              <a:buNone/>
              <a:defRPr sz="56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defRPr>
            </a:pPr>
            <a:r>
              <a:t>Chemistry 223</a:t>
            </a:r>
          </a:p>
          <a:p>
            <a:pPr marL="79373" indent="0" algn="r">
              <a:buClr>
                <a:srgbClr val="00B800"/>
              </a:buClr>
              <a:buSzTx/>
              <a:buFont typeface="Arial"/>
              <a:buNone/>
              <a:defRPr sz="56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defRPr>
            </a:pPr>
            <a:r>
              <a:t>Professor Michael Russell</a:t>
            </a:r>
          </a:p>
        </p:txBody>
      </p:sp>
      <p:sp>
        <p:nvSpPr>
          <p:cNvPr id="104" name="ACID-BASE REACTIONS Chapter 14…"/>
          <p:cNvSpPr txBox="1"/>
          <p:nvPr>
            <p:ph type="title"/>
          </p:nvPr>
        </p:nvSpPr>
        <p:spPr>
          <a:xfrm>
            <a:off x="8063727" y="-458545"/>
            <a:ext cx="15544801" cy="5029201"/>
          </a:xfrm>
          <a:prstGeom prst="rect">
            <a:avLst/>
          </a:prstGeom>
        </p:spPr>
        <p:txBody>
          <a:bodyPr/>
          <a:lstStyle/>
          <a:p>
            <a:pPr algn="r"/>
            <a:r>
              <a:rPr sz="92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ACID-BASE REACTIONS</a:t>
            </a:r>
            <a:br>
              <a:rPr b="0"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sz="60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Chapter 14</a:t>
            </a:r>
            <a:endParaRPr sz="6000">
              <a:solidFill>
                <a:srgbClr val="003DAF"/>
              </a:solidFill>
              <a:uFill>
                <a:solidFill>
                  <a:srgbClr val="003DAF"/>
                </a:solidFill>
              </a:uFill>
            </a:endParaRPr>
          </a:p>
          <a:p>
            <a:pPr algn="r">
              <a:defRPr i="1"/>
            </a:pPr>
            <a:r>
              <a:rPr sz="60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("Part II")</a:t>
            </a:r>
          </a:p>
        </p:txBody>
      </p:sp>
      <p:sp>
        <p:nvSpPr>
          <p:cNvPr id="105" name="A Weak Acid + Strong Base…"/>
          <p:cNvSpPr txBox="1"/>
          <p:nvPr/>
        </p:nvSpPr>
        <p:spPr>
          <a:xfrm>
            <a:off x="11117580" y="7475219"/>
            <a:ext cx="8010508" cy="1577341"/>
          </a:xfrm>
          <a:prstGeom prst="rect">
            <a:avLst/>
          </a:prstGeom>
          <a:solidFill>
            <a:srgbClr val="D7D7D7"/>
          </a:solidFill>
          <a:ln w="12700">
            <a:miter lim="400000"/>
          </a:ln>
          <a:effectLst>
            <a:outerShdw sx="100000" sy="100000" kx="0" ky="0" algn="b" rotWithShape="0" blurRad="114300" dist="177800" dir="2700000">
              <a:srgbClr val="A2A2A2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t>A Weak Acid + Strong Base</a:t>
            </a:r>
          </a:p>
          <a:p>
            <a:pPr>
              <a:buClr>
                <a:srgbClr val="000000"/>
              </a:buClr>
              <a:buFont typeface="Arial"/>
            </a:pPr>
            <a:r>
              <a:t>Titration</a:t>
            </a:r>
          </a:p>
        </p:txBody>
      </p:sp>
      <p:sp>
        <p:nvSpPr>
          <p:cNvPr id="10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07" name="Last update:…"/>
          <p:cNvSpPr txBox="1"/>
          <p:nvPr/>
        </p:nvSpPr>
        <p:spPr>
          <a:xfrm>
            <a:off x="434199" y="11691814"/>
            <a:ext cx="2247035" cy="988296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marL="0" marR="0" algn="ctr">
              <a:defRPr b="0" i="1" sz="3000">
                <a:uFillTx/>
              </a:defRPr>
            </a:pPr>
            <a:r>
              <a:t>Last update:</a:t>
            </a:r>
          </a:p>
          <a:p>
            <a:pPr marL="0" marR="0" algn="ctr">
              <a:defRPr b="0" i="1" sz="3000">
                <a:uFillTx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Common Ion Effect"/>
          <p:cNvSpPr txBox="1"/>
          <p:nvPr>
            <p:ph type="title"/>
          </p:nvPr>
        </p:nvSpPr>
        <p:spPr>
          <a:xfrm>
            <a:off x="5036820" y="457200"/>
            <a:ext cx="14333220" cy="25831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The Common Ion Effect</a:t>
            </a:r>
          </a:p>
        </p:txBody>
      </p:sp>
      <p:sp>
        <p:nvSpPr>
          <p:cNvPr id="167" name="Problem: What is the pH of a solution with 0.10 M NH4Cl and 0.25 M NH3(aq)?…"/>
          <p:cNvSpPr txBox="1"/>
          <p:nvPr>
            <p:ph type="body" idx="1"/>
          </p:nvPr>
        </p:nvSpPr>
        <p:spPr>
          <a:xfrm>
            <a:off x="4716780" y="3040380"/>
            <a:ext cx="14470381" cy="106756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 sz="54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Problem:</a:t>
            </a:r>
            <a:r>
              <a:rPr sz="5400"/>
              <a:t> What is the pH of a solution with 0.10 M NH</a:t>
            </a:r>
            <a:r>
              <a:rPr baseline="-15851" sz="5400"/>
              <a:t>4</a:t>
            </a:r>
            <a:r>
              <a:rPr sz="5400"/>
              <a:t>Cl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and</a:t>
            </a:r>
            <a:r>
              <a:rPr sz="5400"/>
              <a:t> 0.25 M NH</a:t>
            </a:r>
            <a:r>
              <a:rPr baseline="-15851" sz="5400"/>
              <a:t>3</a:t>
            </a:r>
            <a:r>
              <a:rPr sz="5400"/>
              <a:t>(aq)?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NH</a:t>
            </a:r>
            <a:r>
              <a:rPr baseline="-15851" sz="5400"/>
              <a:t>3</a:t>
            </a:r>
            <a:r>
              <a:rPr sz="5400"/>
              <a:t>(aq) +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(aq)   +   OH</a:t>
            </a:r>
            <a:r>
              <a:rPr baseline="30962" sz="5400"/>
              <a:t>-</a:t>
            </a:r>
            <a:r>
              <a:rPr sz="5400"/>
              <a:t>(aq)</a:t>
            </a:r>
          </a:p>
        </p:txBody>
      </p:sp>
      <p:sp>
        <p:nvSpPr>
          <p:cNvPr id="16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69" name="[OH-] = x = (0.25 / 0.10)Kb = 4.5 x 10-5 M…"/>
          <p:cNvSpPr txBox="1"/>
          <p:nvPr/>
        </p:nvSpPr>
        <p:spPr>
          <a:xfrm>
            <a:off x="4716780" y="8686800"/>
            <a:ext cx="15270481" cy="462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[OH</a:t>
            </a:r>
            <a:r>
              <a:rPr baseline="30962" sz="5400"/>
              <a:t>-</a:t>
            </a:r>
            <a:r>
              <a:rPr sz="5400"/>
              <a:t>] = x = (0.25 / 0.10)K</a:t>
            </a:r>
            <a:r>
              <a:rPr baseline="-15851" sz="5400"/>
              <a:t>b</a:t>
            </a:r>
            <a:r>
              <a:rPr sz="5400"/>
              <a:t> = 4.5 x 10</a:t>
            </a:r>
            <a:r>
              <a:rPr baseline="30962" sz="5400"/>
              <a:t>-5</a:t>
            </a:r>
            <a:r>
              <a:rPr sz="5400"/>
              <a:t> M</a:t>
            </a:r>
            <a:endParaRPr sz="5400"/>
          </a:p>
          <a:p>
            <a:pPr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This gives pOH = 4.35 and pH =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9.65</a:t>
            </a:r>
            <a:endParaRPr sz="5400">
              <a:solidFill>
                <a:srgbClr val="FF2734"/>
              </a:solidFill>
              <a:uFill>
                <a:solidFill>
                  <a:srgbClr val="FF2734"/>
                </a:solidFill>
              </a:uFill>
            </a:endParaRPr>
          </a:p>
          <a:p>
            <a:pPr>
              <a:spcBef>
                <a:spcPts val="2500"/>
              </a:spcBef>
              <a:buClr>
                <a:srgbClr val="FF2734"/>
              </a:buClr>
              <a:buFont typeface="Arial"/>
            </a:pPr>
            <a:r>
              <a:rPr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drops </a:t>
            </a:r>
            <a:r>
              <a:rPr sz="7200"/>
              <a:t>from</a:t>
            </a:r>
            <a:r>
              <a:rPr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11.33 </a:t>
            </a:r>
            <a:r>
              <a:rPr sz="7200"/>
              <a:t>to</a:t>
            </a:r>
            <a:r>
              <a:rPr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9.65 </a:t>
            </a:r>
            <a:r>
              <a:rPr sz="7200"/>
              <a:t>on adding a </a:t>
            </a:r>
            <a:r>
              <a:rPr sz="72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common ion</a:t>
            </a:r>
            <a:r>
              <a:rPr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(NH</a:t>
            </a:r>
            <a:r>
              <a:rPr baseline="-15500"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4</a:t>
            </a:r>
            <a:r>
              <a:rPr baseline="31000"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+</a:t>
            </a:r>
            <a:r>
              <a:rPr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).</a:t>
            </a:r>
          </a:p>
        </p:txBody>
      </p:sp>
      <p:sp>
        <p:nvSpPr>
          <p:cNvPr id="170" name="A special form of Le Chatelier's Principle..."/>
          <p:cNvSpPr txBox="1"/>
          <p:nvPr/>
        </p:nvSpPr>
        <p:spPr>
          <a:xfrm>
            <a:off x="10550525" y="2308225"/>
            <a:ext cx="1044929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i="1" sz="3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special form of Le Chatelier's Principle...</a:t>
            </a:r>
          </a:p>
        </p:txBody>
      </p:sp>
      <p:pic>
        <p:nvPicPr>
          <p:cNvPr id="171" name="expression for Kb picture" descr="expression for Kb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9426" y="6138841"/>
            <a:ext cx="16962120" cy="254795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uffer Solutions"/>
          <p:cNvSpPr txBox="1"/>
          <p:nvPr>
            <p:ph type="title"/>
          </p:nvPr>
        </p:nvSpPr>
        <p:spPr>
          <a:xfrm>
            <a:off x="5036820" y="45720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174" name="The function of a buffer is to resist changes in the pH of a solution.…"/>
          <p:cNvSpPr txBox="1"/>
          <p:nvPr>
            <p:ph type="body" idx="1"/>
          </p:nvPr>
        </p:nvSpPr>
        <p:spPr>
          <a:xfrm>
            <a:off x="4259580" y="2743200"/>
            <a:ext cx="15247620" cy="1097280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F33126"/>
              </a:buClr>
              <a:buSzTx/>
              <a:buFont typeface="Arial"/>
              <a:buNone/>
              <a:def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The function of a buffer is to resist changes in the pH of a solution.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Buffers invoke a special case of the common ion effect. </a:t>
            </a:r>
          </a:p>
          <a:p>
            <a:pPr marL="650874" indent="-571500">
              <a:buClr>
                <a:srgbClr val="006400"/>
              </a:buClr>
              <a:buSzTx/>
              <a:buFont typeface="Arial"/>
              <a:buNone/>
              <a:defRPr sz="5400">
                <a:solidFill>
                  <a:srgbClr val="006400"/>
                </a:solidFill>
                <a:uFill>
                  <a:solidFill>
                    <a:srgbClr val="006400"/>
                  </a:solidFill>
                </a:uFill>
              </a:defRPr>
            </a:pPr>
            <a:r>
              <a:t>Buffer Composition:</a:t>
            </a:r>
          </a:p>
          <a:p>
            <a:pPr marL="650874" indent="-571500">
              <a:buClr>
                <a:srgbClr val="8D111B"/>
              </a:buClr>
              <a:buSzTx/>
              <a:buFont typeface="Arial"/>
              <a:buNone/>
            </a:pPr>
            <a:r>
              <a:rPr sz="5400" u="sng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Weak Acid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+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 u="sng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Conj. Base</a:t>
            </a:r>
          </a:p>
          <a:p>
            <a:pPr marL="650874" indent="-571500">
              <a:buClr>
                <a:srgbClr val="8D111B"/>
              </a:buClr>
              <a:buSzTx/>
              <a:buFont typeface="Arial"/>
              <a:buNone/>
            </a:pP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HOAc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+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OAc</a:t>
            </a:r>
            <a:r>
              <a:rPr baseline="30962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-</a:t>
            </a:r>
          </a:p>
          <a:p>
            <a:pPr marL="650874" indent="-571500">
              <a:buClr>
                <a:srgbClr val="8D111B"/>
              </a:buClr>
              <a:buSzTx/>
              <a:buFont typeface="Arial"/>
              <a:buNone/>
            </a:pP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H</a:t>
            </a:r>
            <a:r>
              <a:rPr baseline="-15851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2</a:t>
            </a: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PO</a:t>
            </a:r>
            <a:r>
              <a:rPr baseline="-15851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4</a:t>
            </a:r>
            <a:r>
              <a:rPr baseline="30962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-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+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HPO</a:t>
            </a:r>
            <a:r>
              <a:rPr baseline="-15851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4</a:t>
            </a:r>
            <a:r>
              <a:rPr baseline="30962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2-</a:t>
            </a:r>
          </a:p>
          <a:p>
            <a:pPr marL="650874" indent="-571500">
              <a:buClr>
                <a:srgbClr val="0259ED"/>
              </a:buClr>
              <a:buSzTx/>
              <a:buFont typeface="Arial"/>
              <a:buNone/>
            </a:pPr>
            <a:r>
              <a:rPr sz="5400" u="sng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Weak Base</a:t>
            </a:r>
            <a:r>
              <a:rPr b="0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+</a:t>
            </a:r>
            <a:r>
              <a:rPr b="0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 u="sng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Conj. Acid</a:t>
            </a:r>
          </a:p>
          <a:p>
            <a:pPr marL="650874" indent="-571500">
              <a:buClr>
                <a:srgbClr val="0259ED"/>
              </a:buClr>
              <a:buSzTx/>
              <a:buFont typeface="Arial"/>
              <a:buNone/>
            </a:pPr>
            <a:r>
              <a:rPr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NH</a:t>
            </a:r>
            <a:r>
              <a:rPr baseline="-15851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3</a:t>
            </a:r>
            <a:r>
              <a:rPr b="0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+</a:t>
            </a:r>
            <a:r>
              <a:rPr b="0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NH</a:t>
            </a:r>
            <a:r>
              <a:rPr baseline="-15851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4</a:t>
            </a:r>
            <a:r>
              <a:rPr baseline="30962" sz="5400">
                <a:solidFill>
                  <a:srgbClr val="0259ED"/>
                </a:solidFill>
                <a:uFill>
                  <a:solidFill>
                    <a:srgbClr val="0259ED"/>
                  </a:solidFill>
                </a:uFill>
              </a:rPr>
              <a:t>+</a:t>
            </a:r>
          </a:p>
        </p:txBody>
      </p:sp>
      <p:sp>
        <p:nvSpPr>
          <p:cNvPr id="17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76" name="Buffers and Henderson-Hasselbalch Guide"/>
          <p:cNvSpPr txBox="1"/>
          <p:nvPr/>
        </p:nvSpPr>
        <p:spPr>
          <a:xfrm>
            <a:off x="7162800" y="12641579"/>
            <a:ext cx="14036040" cy="86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r">
              <a:buClr>
                <a:srgbClr val="000000"/>
              </a:buClr>
              <a:buFont typeface="Arial"/>
              <a:defRPr b="0" i="1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Buffers and Henderson-Hasselbalch Guide</a:t>
            </a:r>
          </a:p>
        </p:txBody>
      </p:sp>
      <p:sp>
        <p:nvSpPr>
          <p:cNvPr id="177" name="Which combination would be an ideal buffer solution?…"/>
          <p:cNvSpPr txBox="1"/>
          <p:nvPr/>
        </p:nvSpPr>
        <p:spPr>
          <a:xfrm>
            <a:off x="5928360" y="14973300"/>
            <a:ext cx="18196560" cy="130556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b="0"/>
              <a:t>Which combination would be an ideal buffer solution?</a:t>
            </a:r>
            <a:endParaRPr b="0"/>
          </a:p>
          <a:p>
            <a:pPr algn="ctr"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 sz="5000"/>
              <a:t>0.20 HNO</a:t>
            </a:r>
            <a:r>
              <a:rPr b="0" baseline="-5999" sz="5000"/>
              <a:t>3</a:t>
            </a:r>
            <a:r>
              <a:rPr b="0" sz="5000"/>
              <a:t> and 0.10 M NaNO</a:t>
            </a:r>
            <a:r>
              <a:rPr b="0" baseline="-5999" sz="5000"/>
              <a:t>3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0.20 M HCl and 0.10 M KOH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0.15 M CH</a:t>
            </a:r>
            <a:r>
              <a:rPr b="0" baseline="-5999" sz="5000"/>
              <a:t>3</a:t>
            </a:r>
            <a:r>
              <a:rPr b="0" sz="5000"/>
              <a:t>CO</a:t>
            </a:r>
            <a:r>
              <a:rPr b="0" baseline="-5999" sz="5000"/>
              <a:t>2</a:t>
            </a:r>
            <a:r>
              <a:rPr b="0" sz="5000"/>
              <a:t>H and 0.12 M NaCH</a:t>
            </a:r>
            <a:r>
              <a:rPr b="0" baseline="-5999" sz="5000"/>
              <a:t>3</a:t>
            </a:r>
            <a:r>
              <a:rPr b="0" sz="5000"/>
              <a:t>CO</a:t>
            </a:r>
            <a:r>
              <a:rPr b="0" baseline="-5999" sz="5000"/>
              <a:t>2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0.22 M NH</a:t>
            </a:r>
            <a:r>
              <a:rPr b="0" baseline="-5999" sz="5000"/>
              <a:t>3</a:t>
            </a:r>
            <a:r>
              <a:rPr b="0" sz="5000"/>
              <a:t> and 0.25 M CH</a:t>
            </a:r>
            <a:r>
              <a:rPr b="0" baseline="-5999" sz="5000"/>
              <a:t>3</a:t>
            </a:r>
            <a:r>
              <a:rPr b="0" sz="5000"/>
              <a:t>NH</a:t>
            </a:r>
            <a:r>
              <a:rPr b="0" baseline="-5999" sz="5000"/>
              <a:t>3</a:t>
            </a:r>
            <a:r>
              <a:rPr b="0" sz="5000"/>
              <a:t>Cl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none of the above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178" name="Enter your response on…"/>
          <p:cNvSpPr txBox="1"/>
          <p:nvPr/>
        </p:nvSpPr>
        <p:spPr>
          <a:xfrm>
            <a:off x="22387560" y="21054059"/>
            <a:ext cx="6958479" cy="157734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179" name="Answer = C,…"/>
          <p:cNvSpPr txBox="1"/>
          <p:nvPr/>
        </p:nvSpPr>
        <p:spPr>
          <a:xfrm>
            <a:off x="19425627" y="25854659"/>
            <a:ext cx="12889042" cy="490618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</a:p>
          <a:p>
            <a:pPr algn="ctr">
              <a:defRPr sz="5400"/>
            </a:pPr>
            <a:r>
              <a:t>0.15 M CH</a:t>
            </a:r>
            <a:r>
              <a:rPr baseline="-5999"/>
              <a:t>3</a:t>
            </a:r>
            <a:r>
              <a:t>CO</a:t>
            </a:r>
            <a:r>
              <a:rPr baseline="-5999"/>
              <a:t>2</a:t>
            </a:r>
            <a:r>
              <a:t>H and 0.12 M NaCH</a:t>
            </a:r>
            <a:r>
              <a:rPr baseline="-5999"/>
              <a:t>3</a:t>
            </a:r>
            <a:r>
              <a:t>CO</a:t>
            </a:r>
            <a:r>
              <a:rPr baseline="-5999"/>
              <a:t>2</a:t>
            </a:r>
            <a:endParaRPr baseline="30962"/>
          </a:p>
          <a:p>
            <a:pPr algn="ctr">
              <a:defRPr b="0" i="1" sz="5400"/>
            </a:pPr>
            <a:endParaRPr baseline="30962"/>
          </a:p>
          <a:p>
            <a:pPr algn="ctr">
              <a:defRPr b="0" i="1" sz="5400"/>
            </a:pPr>
            <a:r>
              <a:rPr baseline="-1037"/>
              <a:t>Buffers must contain a weak acid and its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conjugate weak base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No strong acids or bases!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5312 -0.880000" origin="layout" pathEditMode="relative">
                                      <p:cBhvr>
                                        <p:cTn id="4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0321 -0.690000" origin="layout" pathEditMode="relative">
                                      <p:cBhvr>
                                        <p:cTn id="4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path" nodeType="after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59379 -1.246667" origin="layout" pathEditMode="relative">
                                      <p:cBhvr>
                                        <p:cTn id="5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4" grpId="1"/>
      <p:bldP build="whole" bldLvl="1" animBg="1" rev="0" advAuto="0" spid="176" grpId="2"/>
      <p:bldP build="whole" bldLvl="1" animBg="1" rev="0" advAuto="0" spid="178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uffer Solutions"/>
          <p:cNvSpPr txBox="1"/>
          <p:nvPr>
            <p:ph type="title"/>
          </p:nvPr>
        </p:nvSpPr>
        <p:spPr>
          <a:xfrm>
            <a:off x="5036820" y="457200"/>
            <a:ext cx="14333220" cy="21259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4180FF"/>
                </a:solidFill>
                <a:uFill>
                  <a:solidFill>
                    <a:srgbClr val="4180F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182" name="HCl is added to pure water."/>
          <p:cNvSpPr txBox="1"/>
          <p:nvPr>
            <p:ph type="body" sz="quarter" idx="1"/>
          </p:nvPr>
        </p:nvSpPr>
        <p:spPr>
          <a:xfrm>
            <a:off x="11894819" y="2583180"/>
            <a:ext cx="8069581" cy="7840980"/>
          </a:xfrm>
          <a:prstGeom prst="rect">
            <a:avLst/>
          </a:prstGeom>
        </p:spPr>
        <p:txBody>
          <a:bodyPr/>
          <a:lstStyle>
            <a:lvl1pPr marL="650874" indent="-571500">
              <a:buClr>
                <a:srgbClr val="000000"/>
              </a:buClr>
              <a:buSzTx/>
              <a:buFont typeface="Arial"/>
              <a:buNone/>
              <a:defRPr sz="6000"/>
            </a:lvl1pPr>
          </a:lstStyle>
          <a:p>
            <a:pPr/>
            <a:r>
              <a:t>HCl is added to pure water.</a:t>
            </a:r>
          </a:p>
        </p:txBody>
      </p:sp>
      <p:sp>
        <p:nvSpPr>
          <p:cNvPr id="18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84" name="HCl is added to a solution of a weak acid H2PO4- and its conjugate base HPO42-."/>
          <p:cNvSpPr txBox="1"/>
          <p:nvPr/>
        </p:nvSpPr>
        <p:spPr>
          <a:xfrm>
            <a:off x="11894819" y="7475219"/>
            <a:ext cx="8252461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50874" marR="79373" indent="-571500">
              <a:lnSpc>
                <a:spcPct val="90000"/>
              </a:lnSpc>
              <a:spcBef>
                <a:spcPts val="2200"/>
              </a:spcBef>
              <a:buClr>
                <a:srgbClr val="000000"/>
              </a:buClr>
              <a:buFont typeface="Arial"/>
            </a:pPr>
            <a:r>
              <a:rPr sz="6000"/>
              <a:t>HCl is added to a solution of a weak acid H</a:t>
            </a:r>
            <a:r>
              <a:rPr baseline="-16133" sz="6000"/>
              <a:t>2</a:t>
            </a:r>
            <a:r>
              <a:rPr sz="6000"/>
              <a:t>PO</a:t>
            </a:r>
            <a:r>
              <a:rPr baseline="-16133" sz="6000"/>
              <a:t>4</a:t>
            </a:r>
            <a:r>
              <a:rPr baseline="30933" sz="6000"/>
              <a:t>-</a:t>
            </a:r>
            <a:r>
              <a:rPr sz="6000"/>
              <a:t> and its conjugate base HPO</a:t>
            </a:r>
            <a:r>
              <a:rPr baseline="-16133" sz="6000"/>
              <a:t>4</a:t>
            </a:r>
            <a:r>
              <a:rPr baseline="30933" sz="6000"/>
              <a:t>2-</a:t>
            </a:r>
            <a:r>
              <a:rPr sz="6000"/>
              <a:t>.</a:t>
            </a:r>
          </a:p>
        </p:txBody>
      </p:sp>
      <p:pic>
        <p:nvPicPr>
          <p:cNvPr id="185" name="18M08AN20-1.mov" descr="18M08AN20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173980" y="2371725"/>
            <a:ext cx="6378962" cy="4549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77800" dir="2700000">
              <a:srgbClr val="A2A2A2">
                <a:alpha val="74996"/>
              </a:srgbClr>
            </a:outerShdw>
          </a:effectLst>
        </p:spPr>
      </p:pic>
      <p:pic>
        <p:nvPicPr>
          <p:cNvPr id="186" name="18M08AN10-1.mov" descr="18M08AN10-1.mov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5173980" y="7553325"/>
            <a:ext cx="6378962" cy="4549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77800" dir="2700000">
              <a:srgbClr val="A2A2A2">
                <a:alpha val="7499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6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399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video>
            <p:seq concurrent="1" prevAc="none" nextAc="seek">
              <p:cTn id="16" evtFilter="cancelBubble" nodeType="interactiveSeq" restart="whenNotActive" fill="hold">
                <p:stCondLst>
                  <p:cond delay="0" evt="onClick">
                    <p:tgtEl>
                      <p:spTgt spid="18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5"/>
                  </p:tgtEl>
                </p:cond>
              </p:nextCondLst>
            </p:seq>
            <p:video fullScrn="0">
              <p:cMediaNode mute="0" showWhenStopped="1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video>
            <p:seq concurrent="1" prevAc="none" nextAc="seek">
              <p:cTn id="22" evtFilter="cancelBubble" nodeType="interactiveSeq" restart="whenNotActive" fill="hold">
                <p:stCondLst>
                  <p:cond delay="0" evt="onClick">
                    <p:tgtEl>
                      <p:spTgt spid="18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6"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uffers in Our Bodies"/>
          <p:cNvSpPr txBox="1"/>
          <p:nvPr>
            <p:ph type="title"/>
          </p:nvPr>
        </p:nvSpPr>
        <p:spPr>
          <a:xfrm>
            <a:off x="5988963" y="-91440"/>
            <a:ext cx="16124633" cy="22860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Buffers in Our Bodies</a:t>
            </a:r>
          </a:p>
        </p:txBody>
      </p:sp>
      <p:pic>
        <p:nvPicPr>
          <p:cNvPr id="189" name="Which-of-the-following-is-not-one-of-the-bodys-chemical-buffering-systems.jpg" descr="Which-of-the-following-is-not-one-of-the-bodys-chemical-buffering-system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1840" y="3641487"/>
            <a:ext cx="18288001" cy="8284686"/>
          </a:xfrm>
          <a:prstGeom prst="rect">
            <a:avLst/>
          </a:prstGeom>
          <a:ln w="12700"/>
        </p:spPr>
      </p:pic>
      <p:sp>
        <p:nvSpPr>
          <p:cNvPr id="190" name="Exhaling CO2 raises the pH of our blood!"/>
          <p:cNvSpPr txBox="1"/>
          <p:nvPr/>
        </p:nvSpPr>
        <p:spPr>
          <a:xfrm>
            <a:off x="9992648" y="12590175"/>
            <a:ext cx="10787422" cy="84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>
              <a:defRPr b="0" i="1"/>
            </a:pPr>
            <a:r>
              <a:t>Exhaling CO</a:t>
            </a:r>
            <a:r>
              <a:rPr baseline="-5999"/>
              <a:t>2</a:t>
            </a:r>
            <a:r>
              <a:t> raises the pH of our blood!</a:t>
            </a:r>
          </a:p>
        </p:txBody>
      </p:sp>
      <p:sp>
        <p:nvSpPr>
          <p:cNvPr id="191" name="The blood pH in our bodies is regulated by a carbonic acid / hydrogen carbonate (“bicarbonate”) buffer system:"/>
          <p:cNvSpPr txBox="1"/>
          <p:nvPr>
            <p:ph type="body" idx="1"/>
          </p:nvPr>
        </p:nvSpPr>
        <p:spPr>
          <a:xfrm>
            <a:off x="2918460" y="1706880"/>
            <a:ext cx="15247620" cy="10972801"/>
          </a:xfrm>
          <a:prstGeom prst="rect">
            <a:avLst/>
          </a:prstGeom>
        </p:spPr>
        <p:txBody>
          <a:bodyPr/>
          <a:lstStyle>
            <a:lvl1pPr marL="650874" indent="-571500">
              <a:buClr>
                <a:srgbClr val="000000"/>
              </a:buClr>
              <a:buSzTx/>
              <a:buFont typeface="Arial"/>
              <a:buNone/>
              <a:defRPr sz="5400"/>
            </a:lvl1pPr>
          </a:lstStyle>
          <a:p>
            <a:pPr/>
            <a:r>
              <a:t>The blood pH in our bodies is regulated by a carbonic acid / hydrogen carbonate (“bicarbonate”) buffer system:</a:t>
            </a:r>
          </a:p>
        </p:txBody>
      </p:sp>
      <p:sp>
        <p:nvSpPr>
          <p:cNvPr id="19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93" name="CO2 + H2O qe H2CO3 qe H+ + HCO3-1"/>
          <p:cNvSpPr txBox="1"/>
          <p:nvPr/>
        </p:nvSpPr>
        <p:spPr>
          <a:xfrm>
            <a:off x="5938809" y="10373360"/>
            <a:ext cx="10863188" cy="89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/>
            <a:r>
              <a:t>CO</a:t>
            </a:r>
            <a:r>
              <a:rPr baseline="-5999"/>
              <a:t>2</a:t>
            </a:r>
            <a:r>
              <a:t> + H</a:t>
            </a:r>
            <a:r>
              <a:rPr baseline="-5999"/>
              <a:t>2</a:t>
            </a:r>
            <a:r>
              <a:t>O</a:t>
            </a:r>
            <a:r>
              <a:t> </a:t>
            </a:r>
            <a:r>
              <a:rPr b="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t> </a:t>
            </a:r>
            <a:r>
              <a:t>H</a:t>
            </a:r>
            <a:r>
              <a:rPr baseline="-5999"/>
              <a:t>2</a:t>
            </a:r>
            <a:r>
              <a:t>CO</a:t>
            </a:r>
            <a:r>
              <a:rPr baseline="-5999"/>
              <a:t>3</a:t>
            </a:r>
            <a:r>
              <a:t> </a:t>
            </a:r>
            <a:r>
              <a:rPr b="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t> </a:t>
            </a:r>
            <a:r>
              <a:t>H</a:t>
            </a:r>
            <a:r>
              <a:rPr baseline="31999"/>
              <a:t>+</a:t>
            </a:r>
            <a:r>
              <a:t> + HCO</a:t>
            </a:r>
            <a:r>
              <a:rPr baseline="-5999"/>
              <a:t>3</a:t>
            </a:r>
            <a:r>
              <a:rPr baseline="31999"/>
              <a:t>-1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uffer Solutions"/>
          <p:cNvSpPr txBox="1"/>
          <p:nvPr>
            <p:ph type="title"/>
          </p:nvPr>
        </p:nvSpPr>
        <p:spPr>
          <a:xfrm>
            <a:off x="5025390" y="-3048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196" name="Consider HOAc/OAc- to see how buffers work…"/>
          <p:cNvSpPr txBox="1"/>
          <p:nvPr>
            <p:ph type="body" idx="1"/>
          </p:nvPr>
        </p:nvSpPr>
        <p:spPr>
          <a:xfrm>
            <a:off x="3647480" y="2011680"/>
            <a:ext cx="17515761" cy="10702052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Consider HOAc/OAc</a:t>
            </a:r>
            <a:r>
              <a:rPr baseline="30962" sz="5400"/>
              <a:t>-</a:t>
            </a:r>
            <a:r>
              <a:rPr sz="5400"/>
              <a:t> to see how buffers work</a:t>
            </a:r>
          </a:p>
          <a:p>
            <a:pPr marL="650874" indent="-571500">
              <a:buClr>
                <a:srgbClr val="FF2734"/>
              </a:buClr>
              <a:buSzTx/>
              <a:buFont typeface="Arial"/>
              <a:buNone/>
            </a:pPr>
            <a:r>
              <a:t>The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weak acid </a:t>
            </a:r>
            <a:r>
              <a:rPr sz="5400">
                <a:uFill>
                  <a:solidFill>
                    <a:srgbClr val="FF2734"/>
                  </a:solidFill>
                </a:uFill>
              </a:rPr>
              <a:t>in buffers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consumes </a:t>
            </a:r>
            <a:r>
              <a:rPr sz="5400">
                <a:uFill>
                  <a:solidFill>
                    <a:srgbClr val="FF2734"/>
                  </a:solidFill>
                </a:uFill>
              </a:rPr>
              <a:t>strong base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!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We know:</a:t>
            </a:r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OAc</a:t>
            </a:r>
            <a:r>
              <a:rPr baseline="30962" sz="5400"/>
              <a:t>-</a:t>
            </a:r>
            <a:r>
              <a:rPr sz="5400"/>
              <a:t>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HOAc  +  OH</a:t>
            </a:r>
            <a:r>
              <a:rPr baseline="30962" sz="5400"/>
              <a:t>-</a:t>
            </a:r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>
                <a:solidFill>
                  <a:srgbClr val="008F00"/>
                </a:solidFill>
              </a:rPr>
              <a:t>K</a:t>
            </a:r>
            <a:r>
              <a:rPr baseline="-15851" sz="5400">
                <a:solidFill>
                  <a:srgbClr val="008F00"/>
                </a:solidFill>
              </a:rPr>
              <a:t>b</a:t>
            </a:r>
            <a:r>
              <a:rPr sz="5400"/>
              <a:t> = </a:t>
            </a:r>
            <a:r>
              <a:rPr sz="5400">
                <a:solidFill>
                  <a:srgbClr val="008F00"/>
                </a:solidFill>
              </a:rPr>
              <a:t>5.6 x 10</a:t>
            </a:r>
            <a:r>
              <a:rPr baseline="30962" sz="5400">
                <a:solidFill>
                  <a:srgbClr val="008F00"/>
                </a:solidFill>
              </a:rPr>
              <a:t>-10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Therefore, the </a:t>
            </a:r>
            <a:r>
              <a:rPr i="1"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reverse</a:t>
            </a:r>
            <a:r>
              <a:rPr sz="5400"/>
              <a:t> reaction of the </a:t>
            </a:r>
            <a:r>
              <a:rPr i="1" sz="5400">
                <a:solidFill>
                  <a:srgbClr val="011993"/>
                </a:solidFill>
              </a:rPr>
              <a:t>weak acid</a:t>
            </a:r>
            <a:r>
              <a:rPr sz="5400"/>
              <a:t> with </a:t>
            </a:r>
            <a:r>
              <a:rPr sz="5400">
                <a:solidFill>
                  <a:srgbClr val="011993"/>
                </a:solidFill>
              </a:rPr>
              <a:t>added OH</a:t>
            </a:r>
            <a:r>
              <a:rPr baseline="30962" sz="5400">
                <a:solidFill>
                  <a:srgbClr val="011993"/>
                </a:solidFill>
              </a:rPr>
              <a:t>-</a:t>
            </a:r>
            <a:r>
              <a:rPr sz="5400"/>
              <a:t> (strong base) would be:</a:t>
            </a:r>
            <a:endParaRPr sz="5400"/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HOAc  +  OH</a:t>
            </a:r>
            <a:r>
              <a:rPr baseline="30962" sz="5400"/>
              <a:t>- </a:t>
            </a: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OAc</a:t>
            </a:r>
            <a:r>
              <a:rPr baseline="30962" sz="5400"/>
              <a:t>-</a:t>
            </a:r>
            <a:r>
              <a:rPr sz="5400"/>
              <a:t>  +  H</a:t>
            </a:r>
            <a:r>
              <a:rPr baseline="-15851" sz="5400"/>
              <a:t>2</a:t>
            </a:r>
            <a:r>
              <a:rPr sz="5400"/>
              <a:t>O</a:t>
            </a:r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t>and:</a:t>
            </a:r>
            <a:r>
              <a:rPr sz="5400"/>
              <a:t> </a:t>
            </a:r>
            <a:r>
              <a:rPr sz="5400">
                <a:solidFill>
                  <a:srgbClr val="008F00"/>
                </a:solidFill>
              </a:rPr>
              <a:t>K</a:t>
            </a:r>
            <a:r>
              <a:rPr baseline="-15851" sz="5400">
                <a:solidFill>
                  <a:srgbClr val="008F00"/>
                </a:solidFill>
              </a:rPr>
              <a:t>reverse</a:t>
            </a:r>
            <a:r>
              <a:rPr sz="5400"/>
              <a:t> = 1/ K</a:t>
            </a:r>
            <a:r>
              <a:rPr baseline="-15851" sz="5400"/>
              <a:t>b</a:t>
            </a:r>
            <a:r>
              <a:rPr sz="5400"/>
              <a:t> = </a:t>
            </a:r>
            <a:r>
              <a:rPr sz="5400">
                <a:solidFill>
                  <a:srgbClr val="008F00"/>
                </a:solidFill>
              </a:rPr>
              <a:t>1.8 x 10</a:t>
            </a:r>
            <a:r>
              <a:rPr baseline="30962" sz="5400">
                <a:solidFill>
                  <a:srgbClr val="008F00"/>
                </a:solidFill>
              </a:rPr>
              <a:t>9</a:t>
            </a:r>
          </a:p>
          <a:p>
            <a:pPr marL="650874" indent="-571500"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reverse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is VERY large, so HOAc completely consumes the OH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-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!</a:t>
            </a:r>
            <a:r>
              <a:rPr b="0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</a:p>
        </p:txBody>
      </p:sp>
      <p:sp>
        <p:nvSpPr>
          <p:cNvPr id="19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uffer Solutions"/>
          <p:cNvSpPr txBox="1"/>
          <p:nvPr>
            <p:ph type="title"/>
          </p:nvPr>
        </p:nvSpPr>
        <p:spPr>
          <a:xfrm>
            <a:off x="5036820" y="45720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200" name="Consider HOAc/OAc- to see how buffers work…"/>
          <p:cNvSpPr txBox="1"/>
          <p:nvPr>
            <p:ph type="body" idx="1"/>
          </p:nvPr>
        </p:nvSpPr>
        <p:spPr>
          <a:xfrm>
            <a:off x="4259580" y="2743200"/>
            <a:ext cx="16633269" cy="1097280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Consider HOAc/OAc</a:t>
            </a:r>
            <a:r>
              <a:rPr baseline="30962" sz="5400"/>
              <a:t>-</a:t>
            </a:r>
            <a:r>
              <a:rPr sz="5400"/>
              <a:t> to see how buffers work</a:t>
            </a:r>
          </a:p>
          <a:p>
            <a:pPr marL="650874" indent="-571500"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Conjugate base </a:t>
            </a:r>
            <a:r>
              <a:rPr sz="5400">
                <a:uFill>
                  <a:solidFill>
                    <a:srgbClr val="FF2734"/>
                  </a:solidFill>
                </a:uFill>
              </a:rPr>
              <a:t>in buffers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consumes strong acid!</a:t>
            </a:r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HOAc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OAc</a:t>
            </a:r>
            <a:r>
              <a:rPr baseline="30962" sz="5400"/>
              <a:t>-</a:t>
            </a:r>
            <a:r>
              <a:rPr sz="5400"/>
              <a:t>  + 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>
                <a:solidFill>
                  <a:srgbClr val="4F8F00"/>
                </a:solidFill>
              </a:rPr>
              <a:t>K</a:t>
            </a:r>
            <a:r>
              <a:rPr baseline="-15851" sz="5400">
                <a:solidFill>
                  <a:srgbClr val="4F8F00"/>
                </a:solidFill>
              </a:rPr>
              <a:t>a</a:t>
            </a:r>
            <a:r>
              <a:rPr sz="5400"/>
              <a:t> = </a:t>
            </a:r>
            <a:r>
              <a:rPr sz="5400">
                <a:solidFill>
                  <a:srgbClr val="4F8F00"/>
                </a:solidFill>
              </a:rPr>
              <a:t>1.8 x 10</a:t>
            </a:r>
            <a:r>
              <a:rPr baseline="30962" sz="5400">
                <a:solidFill>
                  <a:srgbClr val="4F8F00"/>
                </a:solidFill>
              </a:rPr>
              <a:t>-5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Therefore, the </a:t>
            </a:r>
            <a:r>
              <a:rPr i="1"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reverse</a:t>
            </a:r>
            <a:r>
              <a:rPr sz="5400"/>
              <a:t> reaction of the </a:t>
            </a:r>
            <a:r>
              <a:rPr sz="5400">
                <a:solidFill>
                  <a:srgbClr val="011993"/>
                </a:solidFill>
              </a:rPr>
              <a:t>weak base</a:t>
            </a:r>
            <a:r>
              <a:rPr sz="5400"/>
              <a:t> with </a:t>
            </a:r>
            <a:r>
              <a:rPr sz="5400">
                <a:solidFill>
                  <a:srgbClr val="011993"/>
                </a:solidFill>
              </a:rPr>
              <a:t>added H</a:t>
            </a:r>
            <a:r>
              <a:rPr baseline="-15851" sz="5400">
                <a:solidFill>
                  <a:srgbClr val="011993"/>
                </a:solidFill>
              </a:rPr>
              <a:t>3</a:t>
            </a:r>
            <a:r>
              <a:rPr sz="5400">
                <a:solidFill>
                  <a:srgbClr val="011993"/>
                </a:solidFill>
              </a:rPr>
              <a:t>O</a:t>
            </a:r>
            <a:r>
              <a:rPr baseline="30962" sz="5400">
                <a:solidFill>
                  <a:srgbClr val="011993"/>
                </a:solidFill>
              </a:rPr>
              <a:t>+</a:t>
            </a:r>
            <a:r>
              <a:rPr sz="5400"/>
              <a:t> (strong acid) would be:</a:t>
            </a:r>
            <a:endParaRPr sz="5400"/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OAc</a:t>
            </a:r>
            <a:r>
              <a:rPr baseline="30962" sz="5400"/>
              <a:t>-</a:t>
            </a:r>
            <a:r>
              <a:rPr sz="5400"/>
              <a:t>  + 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 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HOAc  +  H</a:t>
            </a:r>
            <a:r>
              <a:rPr baseline="-15851" sz="5400"/>
              <a:t>2</a:t>
            </a:r>
            <a:r>
              <a:rPr sz="5400"/>
              <a:t>O</a:t>
            </a:r>
            <a:r>
              <a:rPr baseline="30962" sz="5400"/>
              <a:t> </a:t>
            </a:r>
            <a:endParaRPr baseline="30962" sz="5400"/>
          </a:p>
          <a:p>
            <a:pPr marL="650874" indent="-571500" algn="ctr">
              <a:buClr>
                <a:srgbClr val="000000"/>
              </a:buClr>
              <a:buSzTx/>
              <a:buFont typeface="Arial"/>
              <a:buNone/>
            </a:pPr>
            <a:r>
              <a:rPr sz="5400">
                <a:solidFill>
                  <a:srgbClr val="008F00"/>
                </a:solidFill>
              </a:rPr>
              <a:t>K</a:t>
            </a:r>
            <a:r>
              <a:rPr baseline="-15851" sz="5400">
                <a:solidFill>
                  <a:srgbClr val="008F00"/>
                </a:solidFill>
              </a:rPr>
              <a:t>reverse</a:t>
            </a:r>
            <a:r>
              <a:rPr sz="5400">
                <a:solidFill>
                  <a:srgbClr val="008F00"/>
                </a:solidFill>
              </a:rPr>
              <a:t> </a:t>
            </a:r>
            <a:r>
              <a:rPr sz="5400"/>
              <a:t>= 1/ K</a:t>
            </a:r>
            <a:r>
              <a:rPr baseline="-15851" sz="5400"/>
              <a:t>a</a:t>
            </a:r>
            <a:r>
              <a:rPr sz="5400"/>
              <a:t> =</a:t>
            </a:r>
            <a:r>
              <a:rPr sz="5400">
                <a:solidFill>
                  <a:srgbClr val="008F00"/>
                </a:solidFill>
              </a:rPr>
              <a:t> 5.6 x 10</a:t>
            </a:r>
            <a:r>
              <a:rPr baseline="30962" sz="5400">
                <a:solidFill>
                  <a:srgbClr val="008F00"/>
                </a:solidFill>
              </a:rPr>
              <a:t>4</a:t>
            </a:r>
          </a:p>
          <a:p>
            <a:pPr marL="650874" indent="-571500"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reverse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is VERY LARGE, so OAc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-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completely consumes the H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3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O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+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!</a:t>
            </a:r>
            <a:r>
              <a:rPr b="0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</a:p>
        </p:txBody>
      </p:sp>
      <p:sp>
        <p:nvSpPr>
          <p:cNvPr id="20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Buffer Solutions"/>
          <p:cNvSpPr txBox="1"/>
          <p:nvPr>
            <p:ph type="title"/>
          </p:nvPr>
        </p:nvSpPr>
        <p:spPr>
          <a:xfrm>
            <a:off x="5036820" y="0"/>
            <a:ext cx="14333220" cy="32004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20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05" name="buffers after adding strong acid or strong base picture" descr="buffers after adding strong acid or strong base picture"/>
          <p:cNvPicPr>
            <a:picLocks noChangeAspect="0"/>
          </p:cNvPicPr>
          <p:nvPr/>
        </p:nvPicPr>
        <p:blipFill>
          <a:blip r:embed="rId2">
            <a:extLst/>
          </a:blip>
          <a:srcRect l="0" t="3570" r="0" b="0"/>
          <a:stretch>
            <a:fillRect/>
          </a:stretch>
        </p:blipFill>
        <p:spPr>
          <a:xfrm>
            <a:off x="5951220" y="3460750"/>
            <a:ext cx="12504420" cy="903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uffer Solutions"/>
          <p:cNvSpPr txBox="1"/>
          <p:nvPr>
            <p:ph type="title"/>
          </p:nvPr>
        </p:nvSpPr>
        <p:spPr>
          <a:xfrm>
            <a:off x="5036820" y="0"/>
            <a:ext cx="14333220" cy="32004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208" name="[HOAc] [OAc-] [H3O+]…"/>
          <p:cNvSpPr txBox="1"/>
          <p:nvPr>
            <p:ph type="body" sz="half" idx="1"/>
          </p:nvPr>
        </p:nvSpPr>
        <p:spPr>
          <a:xfrm>
            <a:off x="4122420" y="6560819"/>
            <a:ext cx="15247620" cy="715518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[HOAc]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[OAc</a:t>
            </a:r>
            <a:r>
              <a:rPr baseline="30962" sz="5400"/>
              <a:t>-</a:t>
            </a:r>
            <a:r>
              <a:rPr sz="5400"/>
              <a:t>]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</a:t>
            </a:r>
          </a:p>
          <a:p>
            <a:pPr marL="650874" indent="-571500">
              <a:buClr>
                <a:srgbClr val="8D111B"/>
              </a:buClr>
              <a:buSzTx/>
              <a:buFont typeface="Arial"/>
              <a:buNone/>
              <a:def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defRPr>
            </a:pPr>
            <a:r>
              <a:t>initial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0.700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t>0.600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t>0</a:t>
            </a:r>
          </a:p>
          <a:p>
            <a:pPr marL="650874" indent="-571500">
              <a:buClr>
                <a:srgbClr val="006400"/>
              </a:buClr>
              <a:buSzTx/>
              <a:buFont typeface="Arial"/>
              <a:buNone/>
              <a:defRPr sz="5400">
                <a:solidFill>
                  <a:srgbClr val="006400"/>
                </a:solidFill>
                <a:uFill>
                  <a:solidFill>
                    <a:srgbClr val="006400"/>
                  </a:solidFill>
                </a:uFill>
              </a:defRPr>
            </a:pPr>
            <a:r>
              <a:t>change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-x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t>+x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t>+x</a:t>
            </a:r>
          </a:p>
          <a:p>
            <a:pPr marL="650874" indent="-571500">
              <a:buClr>
                <a:srgbClr val="003DAF"/>
              </a:buClr>
              <a:buSzTx/>
              <a:buFont typeface="Arial"/>
              <a:buNone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equilib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0.700 - 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0.600 + 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x</a:t>
            </a:r>
          </a:p>
        </p:txBody>
      </p:sp>
      <p:sp>
        <p:nvSpPr>
          <p:cNvPr id="20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10" name="Problem: What is the pH of a buffer that has [HOAc] = 0.700 M and [OAc-] = 0.600 M?…"/>
          <p:cNvSpPr txBox="1"/>
          <p:nvPr/>
        </p:nvSpPr>
        <p:spPr>
          <a:xfrm>
            <a:off x="3965575" y="2584450"/>
            <a:ext cx="16002001" cy="382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900"/>
              </a:spcBef>
              <a:buClr>
                <a:srgbClr val="00B800"/>
              </a:buClr>
              <a:buFont typeface="Arial"/>
            </a:pPr>
            <a:r>
              <a:rPr sz="54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Problem:</a:t>
            </a:r>
            <a:r>
              <a:rPr sz="5400"/>
              <a:t> What is the pH of a buffer that has [HOAc] = 0.700 M and [OAc</a:t>
            </a:r>
            <a:r>
              <a:rPr baseline="30962" sz="5400"/>
              <a:t>-</a:t>
            </a:r>
            <a:r>
              <a:rPr sz="5400"/>
              <a:t>] = 0.600 M?</a:t>
            </a:r>
            <a:endParaRPr sz="5400"/>
          </a:p>
          <a:p>
            <a:pPr marL="79373" marR="79373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HOAc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OAc</a:t>
            </a:r>
            <a:r>
              <a:rPr baseline="30962" sz="5400"/>
              <a:t>-</a:t>
            </a:r>
            <a:r>
              <a:rPr sz="5400"/>
              <a:t>  + 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endParaRPr baseline="30962" sz="5400"/>
          </a:p>
          <a:p>
            <a:pPr marL="79373" marR="79373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K</a:t>
            </a:r>
            <a:r>
              <a:rPr baseline="-15851" sz="5400"/>
              <a:t>a</a:t>
            </a:r>
            <a:r>
              <a:rPr sz="5400"/>
              <a:t> = 1.8 x 10</a:t>
            </a:r>
            <a:r>
              <a:rPr baseline="30962" sz="5400"/>
              <a:t>-5</a:t>
            </a:r>
          </a:p>
        </p:txBody>
      </p:sp>
      <p:sp>
        <p:nvSpPr>
          <p:cNvPr id="211" name="Rectangle"/>
          <p:cNvSpPr/>
          <p:nvPr/>
        </p:nvSpPr>
        <p:spPr>
          <a:xfrm>
            <a:off x="7620000" y="7612380"/>
            <a:ext cx="9144000" cy="3200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  <p:bldP build="whole" bldLvl="1" animBg="1" rev="0" advAuto="0" spid="21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Buffer Solutions"/>
          <p:cNvSpPr txBox="1"/>
          <p:nvPr>
            <p:ph type="title"/>
          </p:nvPr>
        </p:nvSpPr>
        <p:spPr>
          <a:xfrm>
            <a:off x="5036820" y="0"/>
            <a:ext cx="14333220" cy="3200401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214" name="[HOAc] [OAc-] [H3O+]…"/>
          <p:cNvSpPr txBox="1"/>
          <p:nvPr>
            <p:ph type="body" sz="half" idx="1"/>
          </p:nvPr>
        </p:nvSpPr>
        <p:spPr>
          <a:xfrm>
            <a:off x="3802380" y="6560819"/>
            <a:ext cx="15704820" cy="715518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[HOAc]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[OAc</a:t>
            </a:r>
            <a:r>
              <a:rPr baseline="30962" sz="5400"/>
              <a:t>-</a:t>
            </a:r>
            <a:r>
              <a:rPr sz="5400"/>
              <a:t>]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</a:t>
            </a:r>
          </a:p>
          <a:p>
            <a:pPr marL="650874" indent="-571500">
              <a:buClr>
                <a:srgbClr val="003DAF"/>
              </a:buClr>
              <a:buSzTx/>
              <a:buFont typeface="Arial"/>
              <a:buNone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equilib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  0.700 - 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 0.600 + 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  x</a:t>
            </a:r>
          </a:p>
        </p:txBody>
      </p:sp>
      <p:sp>
        <p:nvSpPr>
          <p:cNvPr id="21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16" name="Problem: What is the pH of a buffer that has [HOAc] = 0.700 M and [OAc-] = 0.600 M?…"/>
          <p:cNvSpPr txBox="1"/>
          <p:nvPr/>
        </p:nvSpPr>
        <p:spPr>
          <a:xfrm>
            <a:off x="3965575" y="2584450"/>
            <a:ext cx="16002001" cy="382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900"/>
              </a:spcBef>
              <a:buClr>
                <a:srgbClr val="00B800"/>
              </a:buClr>
              <a:buFont typeface="Arial"/>
            </a:pPr>
            <a:r>
              <a:rPr sz="54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Problem:</a:t>
            </a:r>
            <a:r>
              <a:rPr sz="5400"/>
              <a:t> What is the pH of a buffer that has [HOAc] = 0.700 M and [OAc</a:t>
            </a:r>
            <a:r>
              <a:rPr baseline="30962" sz="5400"/>
              <a:t>-</a:t>
            </a:r>
            <a:r>
              <a:rPr sz="5400"/>
              <a:t>] = 0.600 M?</a:t>
            </a:r>
            <a:endParaRPr sz="5400"/>
          </a:p>
          <a:p>
            <a:pPr marL="79373" marR="79373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HOAc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OAc</a:t>
            </a:r>
            <a:r>
              <a:rPr baseline="30962" sz="5400"/>
              <a:t>-</a:t>
            </a:r>
            <a:r>
              <a:rPr sz="5400"/>
              <a:t>  + 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endParaRPr baseline="30962" sz="5400"/>
          </a:p>
          <a:p>
            <a:pPr marL="79373" marR="79373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K</a:t>
            </a:r>
            <a:r>
              <a:rPr baseline="-15851" sz="5400"/>
              <a:t>a</a:t>
            </a:r>
            <a:r>
              <a:rPr sz="5400"/>
              <a:t> = 1.8 x 10</a:t>
            </a:r>
            <a:r>
              <a:rPr baseline="30962" sz="5400"/>
              <a:t>-5</a:t>
            </a:r>
          </a:p>
        </p:txBody>
      </p:sp>
      <p:sp>
        <p:nvSpPr>
          <p:cNvPr id="217" name="[H3O+] = 1.8 x 10-5 * (0.700 / 0.600) =  2.1 x 10-5 and pH = 4.68"/>
          <p:cNvSpPr txBox="1"/>
          <p:nvPr/>
        </p:nvSpPr>
        <p:spPr>
          <a:xfrm>
            <a:off x="4016375" y="11727179"/>
            <a:ext cx="16957477" cy="180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= 1.8 x 10</a:t>
            </a:r>
            <a:r>
              <a:rPr baseline="31999" sz="5400"/>
              <a:t>-5</a:t>
            </a:r>
            <a:r>
              <a:rPr sz="5400"/>
              <a:t> * (0.700 / 0.600) =  2.1 x 10</a:t>
            </a:r>
            <a:r>
              <a:rPr baseline="30962" sz="5400"/>
              <a:t>-5</a:t>
            </a:r>
            <a:r>
              <a:rPr sz="5400"/>
              <a:t> </a:t>
            </a:r>
            <a:r>
              <a:rPr i="1" sz="5400"/>
              <a:t>and</a:t>
            </a:r>
            <a:r>
              <a:rPr sz="5400"/>
              <a:t> 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= 4.68</a:t>
            </a:r>
          </a:p>
        </p:txBody>
      </p:sp>
      <p:sp>
        <p:nvSpPr>
          <p:cNvPr id="218" name="Assuming that x &lt;&lt; 0.700 and 0.600, we have"/>
          <p:cNvSpPr txBox="1"/>
          <p:nvPr/>
        </p:nvSpPr>
        <p:spPr>
          <a:xfrm>
            <a:off x="3802380" y="8686800"/>
            <a:ext cx="1488605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  <a:defRPr sz="5400"/>
            </a:lvl1pPr>
          </a:lstStyle>
          <a:p>
            <a:pPr/>
            <a:r>
              <a:t>Assuming that x &lt;&lt; 0.700 and 0.600, we have</a:t>
            </a:r>
          </a:p>
        </p:txBody>
      </p:sp>
      <p:pic>
        <p:nvPicPr>
          <p:cNvPr id="219" name="Ka expression picture" descr="Ka expressi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1175" y="9785167"/>
            <a:ext cx="10441305" cy="198882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2"/>
      <p:bldP build="whole" bldLvl="1" animBg="1" rev="0" advAuto="0" spid="217" grpId="3"/>
      <p:bldP build="whole" bldLvl="1" animBg="1" rev="0" advAuto="0" spid="2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Notice that the expression for calculating the H+ conc. of the buffer is:"/>
          <p:cNvSpPr txBox="1"/>
          <p:nvPr>
            <p:ph type="body" sz="half" idx="1"/>
          </p:nvPr>
        </p:nvSpPr>
        <p:spPr>
          <a:xfrm>
            <a:off x="3962400" y="2903220"/>
            <a:ext cx="15590521" cy="738378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Notice that the expression for calculating the H</a:t>
            </a:r>
            <a:r>
              <a:rPr baseline="30962" sz="5400"/>
              <a:t>+</a:t>
            </a:r>
            <a:r>
              <a:rPr sz="5400"/>
              <a:t> conc. of the buffer is:</a:t>
            </a:r>
          </a:p>
        </p:txBody>
      </p:sp>
      <p:sp>
        <p:nvSpPr>
          <p:cNvPr id="222" name="Buffer Solutions"/>
          <p:cNvSpPr txBox="1"/>
          <p:nvPr>
            <p:ph type="title"/>
          </p:nvPr>
        </p:nvSpPr>
        <p:spPr>
          <a:xfrm>
            <a:off x="5036820" y="297180"/>
            <a:ext cx="14333220" cy="258318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Buffer Solutions</a:t>
            </a:r>
          </a:p>
        </p:txBody>
      </p:sp>
      <p:sp>
        <p:nvSpPr>
          <p:cNvPr id="223" name="Line"/>
          <p:cNvSpPr/>
          <p:nvPr/>
        </p:nvSpPr>
        <p:spPr>
          <a:xfrm>
            <a:off x="4442460" y="2286000"/>
            <a:ext cx="14721840" cy="3176"/>
          </a:xfrm>
          <a:prstGeom prst="line">
            <a:avLst/>
          </a:prstGeom>
          <a:ln w="38100">
            <a:solidFill>
              <a:srgbClr val="003DAF"/>
            </a:solidFill>
          </a:ln>
        </p:spPr>
        <p:txBody>
          <a:bodyPr lIns="0" tIns="0" rIns="0" bIns="0"/>
          <a:lstStyle/>
          <a:p>
            <a:pPr marL="0" marR="0" defTabSz="822960">
              <a:defRPr b="0" sz="20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Notice that [H3O+] or [OH-] depend on K and the ratio of acid and base concentrations"/>
          <p:cNvSpPr txBox="1"/>
          <p:nvPr/>
        </p:nvSpPr>
        <p:spPr>
          <a:xfrm>
            <a:off x="3930650" y="10218419"/>
            <a:ext cx="16824960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buClr>
                <a:srgbClr val="000000"/>
              </a:buClr>
              <a:buFont typeface="Times Roman"/>
            </a:pPr>
            <a:r>
              <a:rPr sz="6000">
                <a:latin typeface="Times Roman"/>
                <a:ea typeface="Times Roman"/>
                <a:cs typeface="Times Roman"/>
                <a:sym typeface="Times Roman"/>
              </a:rPr>
              <a:t>Notice that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[H</a:t>
            </a:r>
            <a:r>
              <a:rPr baseline="-16133"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3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O</a:t>
            </a:r>
            <a:r>
              <a:rPr baseline="30933"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+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] </a:t>
            </a:r>
            <a:r>
              <a:rPr sz="6000">
                <a:latin typeface="Times Roman"/>
                <a:ea typeface="Times Roman"/>
                <a:cs typeface="Times Roman"/>
                <a:sym typeface="Times Roman"/>
              </a:rPr>
              <a:t>or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[OH</a:t>
            </a:r>
            <a:r>
              <a:rPr baseline="30933"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-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] depend </a:t>
            </a:r>
            <a:r>
              <a:rPr sz="6000">
                <a:latin typeface="Times Roman"/>
                <a:ea typeface="Times Roman"/>
                <a:cs typeface="Times Roman"/>
                <a:sym typeface="Times Roman"/>
              </a:rPr>
              <a:t>on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K </a:t>
            </a:r>
            <a:r>
              <a:rPr sz="6000">
                <a:latin typeface="Times Roman"/>
                <a:ea typeface="Times Roman"/>
                <a:cs typeface="Times Roman"/>
                <a:sym typeface="Times Roman"/>
              </a:rPr>
              <a:t>and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6000">
                <a:latin typeface="Times Roman"/>
                <a:ea typeface="Times Roman"/>
                <a:cs typeface="Times Roman"/>
                <a:sym typeface="Times Roman"/>
              </a:rPr>
              <a:t>the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ratio </a:t>
            </a:r>
            <a:r>
              <a:rPr sz="6000">
                <a:latin typeface="Times Roman"/>
                <a:ea typeface="Times Roman"/>
                <a:cs typeface="Times Roman"/>
                <a:sym typeface="Times Roman"/>
              </a:rPr>
              <a:t>of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Times Roman"/>
                <a:ea typeface="Times Roman"/>
                <a:cs typeface="Times Roman"/>
                <a:sym typeface="Times Roman"/>
              </a:rPr>
              <a:t> acid and base concentrations</a:t>
            </a:r>
          </a:p>
        </p:txBody>
      </p:sp>
      <p:sp>
        <p:nvSpPr>
          <p:cNvPr id="225" name="or"/>
          <p:cNvSpPr txBox="1"/>
          <p:nvPr/>
        </p:nvSpPr>
        <p:spPr>
          <a:xfrm>
            <a:off x="11703050" y="8389619"/>
            <a:ext cx="972820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FF2734"/>
              </a:buClr>
              <a:buFont typeface="Arial"/>
              <a:def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or</a:t>
            </a:r>
          </a:p>
        </p:txBody>
      </p:sp>
      <p:pic>
        <p:nvPicPr>
          <p:cNvPr id="226" name="Ka re-written picture" descr="Ka re-writte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9940" y="4457700"/>
            <a:ext cx="10424160" cy="1921773"/>
          </a:xfrm>
          <a:prstGeom prst="rect">
            <a:avLst/>
          </a:prstGeom>
          <a:ln w="12700"/>
        </p:spPr>
      </p:pic>
      <p:grpSp>
        <p:nvGrpSpPr>
          <p:cNvPr id="229" name="Group"/>
          <p:cNvGrpSpPr/>
          <p:nvPr/>
        </p:nvGrpSpPr>
        <p:grpSpPr>
          <a:xfrm>
            <a:off x="3798223" y="6857999"/>
            <a:ext cx="7913717" cy="3017521"/>
            <a:chOff x="0" y="0"/>
            <a:chExt cx="7913716" cy="3017519"/>
          </a:xfrm>
        </p:grpSpPr>
        <p:sp>
          <p:nvSpPr>
            <p:cNvPr id="227" name="Line"/>
            <p:cNvSpPr/>
            <p:nvPr/>
          </p:nvSpPr>
          <p:spPr>
            <a:xfrm flipH="1">
              <a:off x="4736176" y="0"/>
              <a:ext cx="2125981" cy="107442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8" name="temp.pdf" descr="temp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97279"/>
              <a:ext cx="7913717" cy="192024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grpSp>
        <p:nvGrpSpPr>
          <p:cNvPr id="232" name="Group"/>
          <p:cNvGrpSpPr/>
          <p:nvPr/>
        </p:nvGrpSpPr>
        <p:grpSpPr>
          <a:xfrm>
            <a:off x="12992100" y="6857999"/>
            <a:ext cx="7658100" cy="3041261"/>
            <a:chOff x="0" y="0"/>
            <a:chExt cx="7658100" cy="3041259"/>
          </a:xfrm>
        </p:grpSpPr>
        <p:sp>
          <p:nvSpPr>
            <p:cNvPr id="230" name="Line"/>
            <p:cNvSpPr/>
            <p:nvPr/>
          </p:nvSpPr>
          <p:spPr>
            <a:xfrm>
              <a:off x="868680" y="0"/>
              <a:ext cx="2286000" cy="107442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1" name="temp.pdf" descr="temp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97279"/>
              <a:ext cx="7658100" cy="194398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23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4"/>
      <p:bldP build="whole" bldLvl="1" animBg="1" rev="0" advAuto="0" spid="226" grpId="1"/>
      <p:bldP build="whole" bldLvl="1" animBg="1" rev="0" advAuto="0" spid="225" grpId="3"/>
      <p:bldP build="whole" bldLvl="1" animBg="1" rev="0" advAuto="0" spid="229" grpId="2"/>
      <p:bldP build="whole" bldLvl="1" animBg="1" rev="0" advAuto="0" spid="224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rations"/>
          <p:cNvSpPr txBox="1"/>
          <p:nvPr>
            <p:ph type="title"/>
          </p:nvPr>
        </p:nvSpPr>
        <p:spPr>
          <a:xfrm>
            <a:off x="16313715" y="-220939"/>
            <a:ext cx="9898381" cy="2286001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lvl1pPr>
          </a:lstStyle>
          <a:p>
            <a:pPr/>
            <a:r>
              <a:t>Titrations</a:t>
            </a:r>
          </a:p>
        </p:txBody>
      </p:sp>
      <p:sp>
        <p:nvSpPr>
          <p:cNvPr id="110" name="In a titration a known concentration of base (or acid) is slowly added to a solution of acid (or base)…"/>
          <p:cNvSpPr txBox="1"/>
          <p:nvPr>
            <p:ph type="body" idx="1"/>
          </p:nvPr>
        </p:nvSpPr>
        <p:spPr>
          <a:xfrm>
            <a:off x="11595505" y="1670034"/>
            <a:ext cx="11851213" cy="12763485"/>
          </a:xfrm>
          <a:prstGeom prst="rect">
            <a:avLst/>
          </a:prstGeom>
        </p:spPr>
        <p:txBody>
          <a:bodyPr/>
          <a:lstStyle/>
          <a:p>
            <a:pPr marL="0" indent="3173">
              <a:buClr>
                <a:srgbClr val="000000"/>
              </a:buClr>
              <a:buSzTx/>
              <a:buFont typeface="Arial"/>
              <a:buNone/>
              <a:defRPr b="0" sz="5600">
                <a:latin typeface="Palatino"/>
                <a:ea typeface="Palatino"/>
                <a:cs typeface="Palatino"/>
                <a:sym typeface="Palatino"/>
              </a:defRPr>
            </a:pPr>
            <a:r>
              <a:t>     </a:t>
            </a:r>
            <a:r>
              <a:t>In a </a:t>
            </a:r>
            <a:r>
              <a:rPr b="1">
                <a:solidFill>
                  <a:srgbClr val="0433FF"/>
                </a:solidFill>
              </a:rPr>
              <a:t>titration</a:t>
            </a:r>
            <a:r>
              <a:t> a known concentration of base </a:t>
            </a:r>
            <a:r>
              <a:rPr i="1"/>
              <a:t>(or acid)</a:t>
            </a:r>
            <a:r>
              <a:t> is slowly added to a solution of acid </a:t>
            </a:r>
            <a:r>
              <a:rPr i="1"/>
              <a:t>(or base)</a:t>
            </a:r>
          </a:p>
          <a:p>
            <a:pPr marL="0" indent="3173">
              <a:buClr>
                <a:srgbClr val="000000"/>
              </a:buClr>
              <a:buSzTx/>
              <a:buFont typeface="Arial"/>
              <a:buNone/>
              <a:defRPr b="0" sz="5600">
                <a:latin typeface="Palatino"/>
                <a:ea typeface="Palatino"/>
                <a:cs typeface="Palatino"/>
                <a:sym typeface="Palatino"/>
              </a:defRPr>
            </a:pPr>
            <a:r>
              <a:t>     </a:t>
            </a:r>
            <a:r>
              <a:t>A </a:t>
            </a:r>
            <a:r>
              <a:rPr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pH meter</a:t>
            </a:r>
            <a:r>
              <a:t> or </a:t>
            </a:r>
            <a:r>
              <a:rPr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indicators</a:t>
            </a:r>
            <a:r>
              <a:t> are used to determine when the solution has reached the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equivalence point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t>(where 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moles of acid = moles of base</a:t>
            </a:r>
            <a:r>
              <a:t>)</a:t>
            </a:r>
          </a:p>
          <a:p>
            <a:pPr marL="0" indent="3173">
              <a:buClr>
                <a:srgbClr val="000000"/>
              </a:buClr>
              <a:buSzTx/>
              <a:buFont typeface="Arial"/>
              <a:buNone/>
              <a:defRPr b="0" sz="56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0" indent="3173">
              <a:buClr>
                <a:srgbClr val="000000"/>
              </a:buClr>
              <a:buSzTx/>
              <a:buFont typeface="Arial"/>
              <a:buNone/>
              <a:defRPr b="0" sz="5600">
                <a:latin typeface="Palatino"/>
                <a:ea typeface="Palatino"/>
                <a:cs typeface="Palatino"/>
                <a:sym typeface="Palatino"/>
              </a:defRPr>
            </a:pPr>
            <a:r>
              <a:t>     </a:t>
            </a:r>
            <a:r>
              <a:rPr b="1"/>
              <a:t>Goal:</a:t>
            </a:r>
            <a:r>
              <a:t> to determine experimentally or calculate the pH at </a:t>
            </a:r>
            <a:r>
              <a:rPr i="1"/>
              <a:t>any</a:t>
            </a:r>
            <a:r>
              <a:t> point in a titration</a:t>
            </a:r>
          </a:p>
        </p:txBody>
      </p:sp>
      <p:sp>
        <p:nvSpPr>
          <p:cNvPr id="11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112" name="pH probe and buret picture" descr="pH probe and buret picture"/>
          <p:cNvPicPr>
            <a:picLocks noChangeAspect="0"/>
          </p:cNvPicPr>
          <p:nvPr/>
        </p:nvPicPr>
        <p:blipFill>
          <a:blip r:embed="rId2">
            <a:extLst/>
          </a:blip>
          <a:srcRect l="0" t="0" r="0" b="3617"/>
          <a:stretch>
            <a:fillRect/>
          </a:stretch>
        </p:blipFill>
        <p:spPr>
          <a:xfrm>
            <a:off x="168514" y="228599"/>
            <a:ext cx="7703820" cy="8526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ndicator color change at equivalence point picture" descr="indicator color change at equivalence point picture"/>
          <p:cNvPicPr>
            <a:picLocks noChangeAspect="0"/>
          </p:cNvPicPr>
          <p:nvPr/>
        </p:nvPicPr>
        <p:blipFill>
          <a:blip r:embed="rId3">
            <a:extLst/>
          </a:blip>
          <a:srcRect l="0" t="0" r="0" b="8880"/>
          <a:stretch>
            <a:fillRect/>
          </a:stretch>
        </p:blipFill>
        <p:spPr>
          <a:xfrm>
            <a:off x="2614534" y="8896350"/>
            <a:ext cx="6103620" cy="4591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Henderson-Hasselbalch Equation"/>
          <p:cNvSpPr txBox="1"/>
          <p:nvPr>
            <p:ph type="title"/>
          </p:nvPr>
        </p:nvSpPr>
        <p:spPr>
          <a:xfrm>
            <a:off x="3505200" y="0"/>
            <a:ext cx="17533621" cy="244602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Henderson-Hasselbalch Equation</a:t>
            </a:r>
          </a:p>
        </p:txBody>
      </p:sp>
      <p:sp>
        <p:nvSpPr>
          <p:cNvPr id="236" name="Take the negative log of both sides of this equation:"/>
          <p:cNvSpPr txBox="1"/>
          <p:nvPr>
            <p:ph type="body" sz="half" idx="1"/>
          </p:nvPr>
        </p:nvSpPr>
        <p:spPr>
          <a:xfrm>
            <a:off x="3802380" y="4274820"/>
            <a:ext cx="16162020" cy="525780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Take the </a:t>
            </a:r>
            <a:r>
              <a: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negative log</a:t>
            </a:r>
            <a:r>
              <a:rPr sz="5400"/>
              <a:t> of both sides of this equation:</a:t>
            </a:r>
          </a:p>
        </p:txBody>
      </p:sp>
      <p:sp>
        <p:nvSpPr>
          <p:cNvPr id="23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grpSp>
        <p:nvGrpSpPr>
          <p:cNvPr id="244" name="Group"/>
          <p:cNvGrpSpPr/>
          <p:nvPr/>
        </p:nvGrpSpPr>
        <p:grpSpPr>
          <a:xfrm>
            <a:off x="9906000" y="8526780"/>
            <a:ext cx="9761220" cy="2446021"/>
            <a:chOff x="0" y="0"/>
            <a:chExt cx="9761219" cy="2446019"/>
          </a:xfrm>
        </p:grpSpPr>
        <p:grpSp>
          <p:nvGrpSpPr>
            <p:cNvPr id="242" name="Group"/>
            <p:cNvGrpSpPr/>
            <p:nvPr/>
          </p:nvGrpSpPr>
          <p:grpSpPr>
            <a:xfrm>
              <a:off x="0" y="0"/>
              <a:ext cx="9761220" cy="2446020"/>
              <a:chOff x="0" y="0"/>
              <a:chExt cx="9761219" cy="2446019"/>
            </a:xfrm>
          </p:grpSpPr>
          <p:sp>
            <p:nvSpPr>
              <p:cNvPr id="238" name="Shape"/>
              <p:cNvSpPr/>
              <p:nvPr/>
            </p:nvSpPr>
            <p:spPr>
              <a:xfrm>
                <a:off x="0" y="0"/>
                <a:ext cx="9761220" cy="2446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51" y="2700"/>
                      <a:pt x="338" y="2700"/>
                    </a:cubicBezTo>
                    <a:lnTo>
                      <a:pt x="20925" y="2700"/>
                    </a:lnTo>
                    <a:lnTo>
                      <a:pt x="20925" y="1350"/>
                    </a:lnTo>
                    <a:cubicBezTo>
                      <a:pt x="20925" y="604"/>
                      <a:pt x="21076" y="0"/>
                      <a:pt x="21262" y="0"/>
                    </a:cubicBezTo>
                    <a:cubicBezTo>
                      <a:pt x="21449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49" y="18900"/>
                      <a:pt x="21262" y="18900"/>
                    </a:cubicBezTo>
                    <a:lnTo>
                      <a:pt x="675" y="18900"/>
                    </a:lnTo>
                    <a:lnTo>
                      <a:pt x="675" y="20250"/>
                    </a:lnTo>
                    <a:cubicBezTo>
                      <a:pt x="675" y="20996"/>
                      <a:pt x="524" y="21600"/>
                      <a:pt x="338" y="21600"/>
                    </a:cubicBezTo>
                    <a:cubicBezTo>
                      <a:pt x="151" y="21600"/>
                      <a:pt x="0" y="20996"/>
                      <a:pt x="0" y="202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1CEFE">
                      <a:alpha val="0"/>
                    </a:srgbClr>
                  </a:gs>
                  <a:gs pos="100000">
                    <a:srgbClr val="5D6D89">
                      <a:alpha val="62998"/>
                    </a:srgbClr>
                  </a:gs>
                </a:gsLst>
                <a:lin ang="16200000" scaled="0"/>
              </a:gra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9" name="Shape"/>
              <p:cNvSpPr/>
              <p:nvPr/>
            </p:nvSpPr>
            <p:spPr>
              <a:xfrm>
                <a:off x="160019" y="388619"/>
                <a:ext cx="16002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cubicBezTo>
                      <a:pt x="11929" y="21600"/>
                      <a:pt x="21600" y="15153"/>
                      <a:pt x="21600" y="7200"/>
                    </a:cubicBezTo>
                    <a:cubicBezTo>
                      <a:pt x="21600" y="3224"/>
                      <a:pt x="16765" y="0"/>
                      <a:pt x="10800" y="0"/>
                    </a:cubicBezTo>
                    <a:cubicBezTo>
                      <a:pt x="4835" y="0"/>
                      <a:pt x="0" y="3224"/>
                      <a:pt x="0" y="7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D5A72">
                  <a:alpha val="62998"/>
                </a:srgbClr>
              </a:solidFill>
              <a:ln w="12700" cap="flat">
                <a:noFill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" name="Shape"/>
              <p:cNvSpPr/>
              <p:nvPr/>
            </p:nvSpPr>
            <p:spPr>
              <a:xfrm>
                <a:off x="9441179" y="0"/>
                <a:ext cx="297181" cy="29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800"/>
                    </a:lnTo>
                    <a:cubicBezTo>
                      <a:pt x="10800" y="13782"/>
                      <a:pt x="8382" y="16200"/>
                      <a:pt x="5400" y="16200"/>
                    </a:cubicBezTo>
                    <a:cubicBezTo>
                      <a:pt x="2418" y="16200"/>
                      <a:pt x="0" y="13782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4D5A72">
                  <a:alpha val="62998"/>
                </a:srgbClr>
              </a:solidFill>
              <a:ln w="12700" cap="flat">
                <a:noFill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0" y="160019"/>
                <a:ext cx="9761220" cy="198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323"/>
                    </a:moveTo>
                    <a:cubicBezTo>
                      <a:pt x="0" y="4241"/>
                      <a:pt x="151" y="4985"/>
                      <a:pt x="338" y="4985"/>
                    </a:cubicBezTo>
                    <a:cubicBezTo>
                      <a:pt x="524" y="4985"/>
                      <a:pt x="675" y="4241"/>
                      <a:pt x="675" y="3323"/>
                    </a:cubicBezTo>
                    <a:cubicBezTo>
                      <a:pt x="675" y="2864"/>
                      <a:pt x="599" y="2492"/>
                      <a:pt x="506" y="2492"/>
                    </a:cubicBezTo>
                    <a:cubicBezTo>
                      <a:pt x="413" y="2492"/>
                      <a:pt x="338" y="2864"/>
                      <a:pt x="338" y="3323"/>
                    </a:cubicBezTo>
                    <a:lnTo>
                      <a:pt x="338" y="4985"/>
                    </a:lnTo>
                    <a:moveTo>
                      <a:pt x="675" y="3323"/>
                    </a:moveTo>
                    <a:lnTo>
                      <a:pt x="675" y="21600"/>
                    </a:lnTo>
                    <a:moveTo>
                      <a:pt x="21600" y="0"/>
                    </a:moveTo>
                    <a:cubicBezTo>
                      <a:pt x="21600" y="918"/>
                      <a:pt x="21449" y="1662"/>
                      <a:pt x="21262" y="1662"/>
                    </a:cubicBezTo>
                    <a:lnTo>
                      <a:pt x="20925" y="1662"/>
                    </a:lnTo>
                    <a:moveTo>
                      <a:pt x="20925" y="0"/>
                    </a:moveTo>
                    <a:cubicBezTo>
                      <a:pt x="20925" y="459"/>
                      <a:pt x="21001" y="831"/>
                      <a:pt x="21094" y="831"/>
                    </a:cubicBezTo>
                    <a:cubicBezTo>
                      <a:pt x="21187" y="831"/>
                      <a:pt x="21262" y="459"/>
                      <a:pt x="21262" y="0"/>
                    </a:cubicBezTo>
                    <a:lnTo>
                      <a:pt x="21262" y="1662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243" name="image.pdf" descr="image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6875" y="353695"/>
              <a:ext cx="8963026" cy="1673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5" name="re-writing Ka to look like Henderson Hasselbalch equation" descr="re-writing Ka to look like Henderson Hasselbalch equati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3860" y="5875020"/>
            <a:ext cx="7909561" cy="221742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he pH is determined largely by the pKa of the acid and then adjusted by the ratio of acid and conjugate base.  Important equation!"/>
          <p:cNvSpPr txBox="1"/>
          <p:nvPr/>
        </p:nvSpPr>
        <p:spPr>
          <a:xfrm>
            <a:off x="4022725" y="10664825"/>
            <a:ext cx="16367760" cy="262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sz="5400"/>
              <a:t>The pH is determined largely by the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of the acid</a:t>
            </a:r>
            <a:r>
              <a:rPr sz="5400"/>
              <a:t> and then 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adjusted by the ratio of acid and conjugate base.  </a:t>
            </a:r>
            <a:r>
              <a:rPr i="1"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Important equation!</a:t>
            </a:r>
          </a:p>
        </p:txBody>
      </p:sp>
      <p:sp>
        <p:nvSpPr>
          <p:cNvPr id="247" name="Shape"/>
          <p:cNvSpPr/>
          <p:nvPr/>
        </p:nvSpPr>
        <p:spPr>
          <a:xfrm flipH="1" rot="10800000">
            <a:off x="12649200" y="6240779"/>
            <a:ext cx="2903220" cy="251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ED5"/>
          </a:solidFill>
          <a:ln w="12700">
            <a:solidFill>
              <a:srgbClr val="000000"/>
            </a:solidFill>
          </a:ln>
        </p:spPr>
        <p:txBody>
          <a:bodyPr tIns="91439" bIns="91439" anchor="ctr"/>
          <a:lstStyle/>
          <a:p>
            <a:pPr/>
          </a:p>
        </p:txBody>
      </p:sp>
      <p:grpSp>
        <p:nvGrpSpPr>
          <p:cNvPr id="250" name="Group"/>
          <p:cNvGrpSpPr/>
          <p:nvPr/>
        </p:nvGrpSpPr>
        <p:grpSpPr>
          <a:xfrm>
            <a:off x="3505200" y="8983980"/>
            <a:ext cx="6103621" cy="1234724"/>
            <a:chOff x="0" y="0"/>
            <a:chExt cx="6103619" cy="1234722"/>
          </a:xfrm>
        </p:grpSpPr>
        <p:sp>
          <p:nvSpPr>
            <p:cNvPr id="248" name="Arrow"/>
            <p:cNvSpPr/>
            <p:nvPr/>
          </p:nvSpPr>
          <p:spPr>
            <a:xfrm>
              <a:off x="4114800" y="160019"/>
              <a:ext cx="1988820" cy="1074421"/>
            </a:xfrm>
            <a:prstGeom prst="rightArrow">
              <a:avLst>
                <a:gd name="adj1" fmla="val 50000"/>
                <a:gd name="adj2" fmla="val 41489"/>
              </a:avLst>
            </a:prstGeom>
            <a:solidFill>
              <a:srgbClr val="FF273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14300" dist="63500" dir="2700000">
                <a:srgbClr val="A2A2A2">
                  <a:alpha val="74996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sp>
          <p:nvSpPr>
            <p:cNvPr id="249" name="The Henderson - Hasselbalch Eq!"/>
            <p:cNvSpPr txBox="1"/>
            <p:nvPr/>
          </p:nvSpPr>
          <p:spPr>
            <a:xfrm>
              <a:off x="0" y="0"/>
              <a:ext cx="4297680" cy="123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100"/>
                </a:spcBef>
                <a:buClr>
                  <a:srgbClr val="FF2734"/>
                </a:buClr>
                <a:buFont typeface="Arial"/>
                <a:defRPr i="1" sz="36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lvl1pPr>
            </a:lstStyle>
            <a:p>
              <a:pPr/>
              <a:r>
                <a:t>The Henderson - Hasselbalch Eq!</a:t>
              </a:r>
            </a:p>
          </p:txBody>
        </p:sp>
      </p:grpSp>
      <p:pic>
        <p:nvPicPr>
          <p:cNvPr id="251" name="Ka re-written picture" descr="Ka re-written pictur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78683" y="2125980"/>
            <a:ext cx="7913717" cy="192024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nodeType="with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6"/>
      <p:bldP build="whole" bldLvl="1" animBg="1" rev="0" advAuto="0" spid="250" grpId="5"/>
      <p:bldP build="p" bldLvl="1" animBg="1" rev="0" advAuto="0" spid="236" grpId="1"/>
      <p:bldP build="whole" bldLvl="1" animBg="1" rev="0" advAuto="0" spid="247" grpId="3"/>
      <p:bldP build="whole" bldLvl="1" animBg="1" rev="0" advAuto="0" spid="244" grpId="4"/>
      <p:bldP build="whole" bldLvl="1" animBg="1" rev="0" advAuto="0" spid="24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Henderson-Hasselbalch Equation"/>
          <p:cNvSpPr txBox="1"/>
          <p:nvPr>
            <p:ph type="title"/>
          </p:nvPr>
        </p:nvSpPr>
        <p:spPr>
          <a:xfrm>
            <a:off x="3162300" y="-335280"/>
            <a:ext cx="16756381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Henderson-Hasselbalch Equation</a:t>
            </a:r>
          </a:p>
        </p:txBody>
      </p:sp>
      <p:sp>
        <p:nvSpPr>
          <p:cNvPr id="254" name="Note that the CONCENTRATIONS of the acid and conjugate base are not important.…"/>
          <p:cNvSpPr txBox="1"/>
          <p:nvPr>
            <p:ph type="body" idx="1"/>
          </p:nvPr>
        </p:nvSpPr>
        <p:spPr>
          <a:xfrm>
            <a:off x="4259580" y="4869179"/>
            <a:ext cx="15841981" cy="884682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Note that the CONCENTRATIONS of the acid and conjugate base are not important.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It is the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RATIO </a:t>
            </a:r>
            <a:r>
              <a:rPr sz="5400"/>
              <a:t>of the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NUMBER OF MOLES</a:t>
            </a:r>
            <a:r>
              <a:rPr sz="5400"/>
              <a:t> that affects pH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i="1" sz="5400"/>
              <a:t>Result:</a:t>
            </a:r>
            <a:r>
              <a:rPr sz="5400"/>
              <a:t>  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diluting a buffer solution does not change its pH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i="1" sz="5400"/>
              <a:t>Result:</a:t>
            </a:r>
            <a:r>
              <a:rPr sz="5400"/>
              <a:t>  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You can use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moles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 or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molarity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 when using Henderson-Hasselbalch!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i="1" sz="5400"/>
              <a:t>See:</a:t>
            </a:r>
            <a:r>
              <a:rPr sz="5400"/>
              <a:t>  </a:t>
            </a:r>
            <a:r>
              <a:rPr b="0" i="1" sz="5400" u="sng">
                <a:hlinkClick r:id="rId2" invalidUrl="" action="" tgtFrame="" tooltip="" history="1" highlightClick="0" endSnd="0"/>
              </a:rPr>
              <a:t>Buffers and Henderson-Hasselbalch Guide</a:t>
            </a:r>
          </a:p>
        </p:txBody>
      </p:sp>
      <p:sp>
        <p:nvSpPr>
          <p:cNvPr id="25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grpSp>
        <p:nvGrpSpPr>
          <p:cNvPr id="262" name="Group"/>
          <p:cNvGrpSpPr/>
          <p:nvPr/>
        </p:nvGrpSpPr>
        <p:grpSpPr>
          <a:xfrm>
            <a:off x="5637529" y="2080260"/>
            <a:ext cx="9761221" cy="2446020"/>
            <a:chOff x="0" y="0"/>
            <a:chExt cx="9761219" cy="2446019"/>
          </a:xfrm>
        </p:grpSpPr>
        <p:sp>
          <p:nvSpPr>
            <p:cNvPr id="256" name="Shape"/>
            <p:cNvSpPr/>
            <p:nvPr/>
          </p:nvSpPr>
          <p:spPr>
            <a:xfrm>
              <a:off x="160019" y="388619"/>
              <a:ext cx="16002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21600"/>
                  </a:lnTo>
                  <a:cubicBezTo>
                    <a:pt x="11929" y="21600"/>
                    <a:pt x="21600" y="15153"/>
                    <a:pt x="21600" y="7200"/>
                  </a:cubicBezTo>
                  <a:cubicBezTo>
                    <a:pt x="21600" y="3224"/>
                    <a:pt x="16765" y="0"/>
                    <a:pt x="10800" y="0"/>
                  </a:cubicBezTo>
                  <a:cubicBezTo>
                    <a:pt x="4835" y="0"/>
                    <a:pt x="0" y="3224"/>
                    <a:pt x="0" y="7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D5A72">
                <a:alpha val="62998"/>
              </a:srgbClr>
            </a:solidFill>
            <a:ln w="12700" cap="flat">
              <a:noFill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sp>
          <p:nvSpPr>
            <p:cNvPr id="257" name="Shape"/>
            <p:cNvSpPr/>
            <p:nvPr/>
          </p:nvSpPr>
          <p:spPr>
            <a:xfrm>
              <a:off x="9441179" y="0"/>
              <a:ext cx="297181" cy="29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10800"/>
                  </a:lnTo>
                  <a:cubicBezTo>
                    <a:pt x="10800" y="13782"/>
                    <a:pt x="8382" y="16200"/>
                    <a:pt x="5400" y="16200"/>
                  </a:cubicBezTo>
                  <a:cubicBezTo>
                    <a:pt x="2418" y="16200"/>
                    <a:pt x="0" y="1378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4D5A72">
                <a:alpha val="62998"/>
              </a:srgbClr>
            </a:solidFill>
            <a:ln w="12700" cap="flat">
              <a:noFill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sp>
          <p:nvSpPr>
            <p:cNvPr id="258" name="Shape"/>
            <p:cNvSpPr/>
            <p:nvPr/>
          </p:nvSpPr>
          <p:spPr>
            <a:xfrm>
              <a:off x="0" y="160019"/>
              <a:ext cx="9761220" cy="198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23"/>
                  </a:moveTo>
                  <a:cubicBezTo>
                    <a:pt x="0" y="4241"/>
                    <a:pt x="151" y="4985"/>
                    <a:pt x="338" y="4985"/>
                  </a:cubicBezTo>
                  <a:cubicBezTo>
                    <a:pt x="524" y="4985"/>
                    <a:pt x="675" y="4241"/>
                    <a:pt x="675" y="3323"/>
                  </a:cubicBezTo>
                  <a:cubicBezTo>
                    <a:pt x="675" y="2864"/>
                    <a:pt x="599" y="2492"/>
                    <a:pt x="506" y="2492"/>
                  </a:cubicBezTo>
                  <a:cubicBezTo>
                    <a:pt x="413" y="2492"/>
                    <a:pt x="338" y="2864"/>
                    <a:pt x="338" y="3323"/>
                  </a:cubicBezTo>
                  <a:lnTo>
                    <a:pt x="338" y="4985"/>
                  </a:lnTo>
                  <a:moveTo>
                    <a:pt x="675" y="3323"/>
                  </a:moveTo>
                  <a:lnTo>
                    <a:pt x="675" y="21600"/>
                  </a:lnTo>
                  <a:moveTo>
                    <a:pt x="21600" y="0"/>
                  </a:moveTo>
                  <a:cubicBezTo>
                    <a:pt x="21600" y="918"/>
                    <a:pt x="21449" y="1662"/>
                    <a:pt x="21262" y="1662"/>
                  </a:cubicBezTo>
                  <a:lnTo>
                    <a:pt x="20925" y="1662"/>
                  </a:lnTo>
                  <a:moveTo>
                    <a:pt x="20925" y="0"/>
                  </a:moveTo>
                  <a:cubicBezTo>
                    <a:pt x="20925" y="459"/>
                    <a:pt x="21001" y="831"/>
                    <a:pt x="21094" y="831"/>
                  </a:cubicBezTo>
                  <a:cubicBezTo>
                    <a:pt x="21187" y="831"/>
                    <a:pt x="21262" y="459"/>
                    <a:pt x="21262" y="0"/>
                  </a:cubicBezTo>
                  <a:lnTo>
                    <a:pt x="21262" y="166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grpSp>
          <p:nvGrpSpPr>
            <p:cNvPr id="261" name="Group"/>
            <p:cNvGrpSpPr/>
            <p:nvPr/>
          </p:nvGrpSpPr>
          <p:grpSpPr>
            <a:xfrm>
              <a:off x="0" y="0"/>
              <a:ext cx="9761220" cy="2446020"/>
              <a:chOff x="0" y="0"/>
              <a:chExt cx="9761219" cy="2446019"/>
            </a:xfrm>
          </p:grpSpPr>
          <p:sp>
            <p:nvSpPr>
              <p:cNvPr id="259" name="Shape"/>
              <p:cNvSpPr/>
              <p:nvPr/>
            </p:nvSpPr>
            <p:spPr>
              <a:xfrm>
                <a:off x="0" y="0"/>
                <a:ext cx="9761220" cy="2446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51" y="2700"/>
                      <a:pt x="338" y="2700"/>
                    </a:cubicBezTo>
                    <a:lnTo>
                      <a:pt x="20925" y="2700"/>
                    </a:lnTo>
                    <a:lnTo>
                      <a:pt x="20925" y="1350"/>
                    </a:lnTo>
                    <a:cubicBezTo>
                      <a:pt x="20925" y="604"/>
                      <a:pt x="21076" y="0"/>
                      <a:pt x="21262" y="0"/>
                    </a:cubicBezTo>
                    <a:cubicBezTo>
                      <a:pt x="21449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49" y="18900"/>
                      <a:pt x="21262" y="18900"/>
                    </a:cubicBezTo>
                    <a:lnTo>
                      <a:pt x="675" y="18900"/>
                    </a:lnTo>
                    <a:lnTo>
                      <a:pt x="675" y="20250"/>
                    </a:lnTo>
                    <a:cubicBezTo>
                      <a:pt x="675" y="20996"/>
                      <a:pt x="524" y="21600"/>
                      <a:pt x="338" y="21600"/>
                    </a:cubicBezTo>
                    <a:cubicBezTo>
                      <a:pt x="151" y="21600"/>
                      <a:pt x="0" y="20996"/>
                      <a:pt x="0" y="202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1CEFE">
                      <a:alpha val="0"/>
                    </a:srgbClr>
                  </a:gs>
                  <a:gs pos="100000">
                    <a:srgbClr val="5D6D89">
                      <a:alpha val="62998"/>
                    </a:srgbClr>
                  </a:gs>
                </a:gsLst>
                <a:lin ang="16200000" scaled="0"/>
              </a:gra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260" name="image.pdf" descr="image.pdf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71195" y="338454"/>
                <a:ext cx="8963026" cy="16732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63" name="Acetic acid has Ka = 1.8 x 10-5 (pKa = 4.74). To prepare a buffer containing CH3CO2H and NaCH3CO2 and having a pH of 5, the ratio of [NaCH3CO2] to [CH3CO2H] should be about…"/>
          <p:cNvSpPr txBox="1"/>
          <p:nvPr/>
        </p:nvSpPr>
        <p:spPr>
          <a:xfrm>
            <a:off x="5951220" y="14493239"/>
            <a:ext cx="18196560" cy="1495044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Acetic acid has K</a:t>
            </a:r>
            <a:r>
              <a:rPr baseline="-18160"/>
              <a:t>a</a:t>
            </a:r>
            <a:r>
              <a:t> = 1.8 x 10</a:t>
            </a:r>
            <a:r>
              <a:rPr baseline="30719"/>
              <a:t>-5</a:t>
            </a:r>
            <a:r>
              <a:t> (pK</a:t>
            </a:r>
            <a:r>
              <a:rPr baseline="-18160"/>
              <a:t>a</a:t>
            </a:r>
            <a:r>
              <a:t> = 4.74). To prepare a buffer containing CH</a:t>
            </a:r>
            <a:r>
              <a:rPr baseline="-18160"/>
              <a:t>3</a:t>
            </a:r>
            <a:r>
              <a:t>CO</a:t>
            </a:r>
            <a:r>
              <a:rPr baseline="-18160"/>
              <a:t>2</a:t>
            </a:r>
            <a:r>
              <a:t>H and NaCH</a:t>
            </a:r>
            <a:r>
              <a:rPr baseline="-18160"/>
              <a:t>3</a:t>
            </a:r>
            <a:r>
              <a:t>CO</a:t>
            </a:r>
            <a:r>
              <a:rPr baseline="-18160"/>
              <a:t>2</a:t>
            </a:r>
            <a:r>
              <a:t> and having a pH of 5, the ratio of [NaCH</a:t>
            </a:r>
            <a:r>
              <a:rPr baseline="-18160"/>
              <a:t>3</a:t>
            </a:r>
            <a:r>
              <a:t>CO</a:t>
            </a:r>
            <a:r>
              <a:rPr baseline="-18160"/>
              <a:t>2</a:t>
            </a:r>
            <a:r>
              <a:t>] to [CH</a:t>
            </a:r>
            <a:r>
              <a:rPr baseline="-18160"/>
              <a:t>3</a:t>
            </a:r>
            <a:r>
              <a:t>CO</a:t>
            </a:r>
            <a:r>
              <a:rPr baseline="-18160"/>
              <a:t>2</a:t>
            </a:r>
            <a:r>
              <a:t>H] should be about</a:t>
            </a:r>
          </a:p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 sz="5000"/>
              <a:t>1:1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1.8:1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1:1.8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5.0:1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not enough info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264" name="Enter your response on…"/>
          <p:cNvSpPr txBox="1"/>
          <p:nvPr/>
        </p:nvSpPr>
        <p:spPr>
          <a:xfrm>
            <a:off x="22410419" y="22059900"/>
            <a:ext cx="6958479" cy="157734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265" name="Answer = B…"/>
          <p:cNvSpPr txBox="1"/>
          <p:nvPr/>
        </p:nvSpPr>
        <p:spPr>
          <a:xfrm>
            <a:off x="21955609" y="14927580"/>
            <a:ext cx="13589800" cy="728971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</a:p>
          <a:p>
            <a:pPr algn="ctr">
              <a:defRPr sz="5400"/>
            </a:pPr>
            <a:r>
              <a:t>1.8:1</a:t>
            </a:r>
            <a:endParaRPr baseline="30962"/>
          </a:p>
          <a:p>
            <a:pPr algn="ctr">
              <a:defRPr b="0" i="1" sz="5400"/>
            </a:pPr>
            <a:endParaRPr baseline="30962"/>
          </a:p>
          <a:p>
            <a:pPr algn="ctr">
              <a:defRPr b="0" i="1" sz="5400"/>
            </a:pPr>
            <a:r>
              <a:rPr baseline="-1037"/>
              <a:t>Desired pH (5) more basic than pKa (4.74), 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need more base than acid,</a:t>
            </a:r>
            <a:endParaRPr baseline="-1037"/>
          </a:p>
          <a:p>
            <a:pPr algn="ctr">
              <a:defRPr b="0" i="1" sz="5400"/>
            </a:pPr>
            <a:endParaRPr baseline="-1037"/>
          </a:p>
          <a:p>
            <a:pPr algn="ctr">
              <a:defRPr b="0" i="1" sz="5400"/>
            </a:pPr>
            <a:r>
              <a:rPr baseline="-1037"/>
              <a:t>5 = 4.74 + log (base/acid)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10</a:t>
            </a:r>
            <a:r>
              <a:rPr baseline="30962"/>
              <a:t>0.26</a:t>
            </a:r>
            <a:r>
              <a:rPr baseline="-1037"/>
              <a:t> = 1.8 = base/acid,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1.8x more base than acid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9062 -0.723333" origin="layout" pathEditMode="relative">
                                      <p:cBhvr>
                                        <p:cTn id="2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7821 -0.753333" origin="layout" pathEditMode="relative">
                                      <p:cBhvr>
                                        <p:cTn id="2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613131 -0.638333" origin="layout" pathEditMode="relative">
                                      <p:cBhvr>
                                        <p:cTn id="3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4" grpId="1"/>
      <p:bldP build="whole" bldLvl="1" animBg="1" rev="0" advAuto="0" spid="264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Adding an Acid to a Buffer"/>
          <p:cNvSpPr txBox="1"/>
          <p:nvPr>
            <p:ph type="title"/>
          </p:nvPr>
        </p:nvSpPr>
        <p:spPr>
          <a:xfrm>
            <a:off x="4876800" y="160020"/>
            <a:ext cx="14333220" cy="198882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268" name="Problem: What is the pH when 1.00 mL of 1.00 M HCl is added to…"/>
          <p:cNvSpPr txBox="1"/>
          <p:nvPr>
            <p:ph type="body" idx="1"/>
          </p:nvPr>
        </p:nvSpPr>
        <p:spPr>
          <a:xfrm>
            <a:off x="4122420" y="2125980"/>
            <a:ext cx="15841981" cy="1159002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B800"/>
              </a:buClr>
              <a:buSzTx/>
              <a:buFont typeface="Arial"/>
              <a:buNone/>
            </a:pPr>
            <a:r>
              <a:rPr sz="54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Problem:</a:t>
            </a:r>
            <a:r>
              <a:rPr sz="5400"/>
              <a:t> What is the pH when 1.00 mL of 1.00 M HCl is added to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a)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1.00 L of pure water (before HCl, pH = 7.00)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b)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1.00 L of buffer that has [HOAc] = 0.700 M and [OAc-] = 0.600 M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(pH = 4.68)</a:t>
            </a:r>
          </a:p>
          <a:p>
            <a:pPr marL="650874" indent="-571500">
              <a:buClr>
                <a:srgbClr val="73A4FE"/>
              </a:buClr>
              <a:buSzTx/>
              <a:buFont typeface="Arial"/>
              <a:buNone/>
              <a:defRPr sz="5400">
                <a:solidFill>
                  <a:srgbClr val="73A4FE"/>
                </a:solidFill>
                <a:uFill>
                  <a:solidFill>
                    <a:srgbClr val="73A4FE"/>
                  </a:solidFill>
                </a:uFill>
              </a:defRPr>
            </a:pPr>
            <a:r>
              <a:t>Solution to Part (a)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i="1" sz="5400"/>
              <a:t>pH of strong acid</a:t>
            </a:r>
            <a:r>
              <a:rPr sz="5400"/>
              <a:t> = - log 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= - log [HCl]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M</a:t>
            </a:r>
            <a:r>
              <a:rPr baseline="-15851" sz="5400"/>
              <a:t>1 </a:t>
            </a:r>
            <a:r>
              <a:rPr sz="5400"/>
              <a:t>• V</a:t>
            </a:r>
            <a:r>
              <a:rPr baseline="-15851" sz="5400"/>
              <a:t>1</a:t>
            </a:r>
            <a:r>
              <a:rPr sz="5400"/>
              <a:t>  =  M</a:t>
            </a:r>
            <a:r>
              <a:rPr baseline="-15851" sz="5400"/>
              <a:t>2</a:t>
            </a:r>
            <a:r>
              <a:rPr sz="5400"/>
              <a:t> • V</a:t>
            </a:r>
            <a:r>
              <a:rPr baseline="-15851" sz="5400"/>
              <a:t>2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1.00 M * 1.00 mL = M</a:t>
            </a:r>
            <a:r>
              <a:rPr baseline="-15851" sz="5400"/>
              <a:t>2 </a:t>
            </a:r>
            <a:r>
              <a:rPr sz="5400"/>
              <a:t>• 1001 mL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M</a:t>
            </a:r>
            <a:r>
              <a:rPr baseline="-15851" sz="5400"/>
              <a:t>2</a:t>
            </a:r>
            <a:r>
              <a:rPr sz="5400"/>
              <a:t> = 9.99 x 10</a:t>
            </a:r>
            <a:r>
              <a:rPr baseline="30962" sz="5400"/>
              <a:t>-4</a:t>
            </a:r>
            <a:r>
              <a:rPr sz="5400"/>
              <a:t> M = 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 =  3.00</a:t>
            </a:r>
          </a:p>
        </p:txBody>
      </p:sp>
      <p:sp>
        <p:nvSpPr>
          <p:cNvPr id="26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dding an Acid to a Buffer"/>
          <p:cNvSpPr txBox="1"/>
          <p:nvPr>
            <p:ph type="title"/>
          </p:nvPr>
        </p:nvSpPr>
        <p:spPr>
          <a:xfrm>
            <a:off x="4876800" y="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272" name="Solution to Part (b)…"/>
          <p:cNvSpPr txBox="1"/>
          <p:nvPr>
            <p:ph type="body" idx="1"/>
          </p:nvPr>
        </p:nvSpPr>
        <p:spPr>
          <a:xfrm>
            <a:off x="3962400" y="5326379"/>
            <a:ext cx="16162021" cy="838962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73A4FE"/>
              </a:buClr>
              <a:buSzTx/>
              <a:buFont typeface="Arial"/>
              <a:buNone/>
              <a:defRPr sz="5400">
                <a:solidFill>
                  <a:srgbClr val="73A4FE"/>
                </a:solidFill>
                <a:uFill>
                  <a:solidFill>
                    <a:srgbClr val="73A4FE"/>
                  </a:solidFill>
                </a:uFill>
              </a:defRPr>
            </a:pPr>
            <a:r>
              <a:t>Solution to Part (b)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Step 1 - do the stoichiometry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 (from HCl) + OAc</a:t>
            </a:r>
            <a:r>
              <a:rPr baseline="30962" sz="5400"/>
              <a:t>-</a:t>
            </a:r>
            <a:r>
              <a:rPr sz="5400"/>
              <a:t> (from buffer)  ---&gt;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		</a:t>
            </a:r>
            <a:r>
              <a:rPr sz="5400"/>
              <a:t>HOAc (from buffer)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The reaction occurs completely because K is very large.</a:t>
            </a:r>
          </a:p>
        </p:txBody>
      </p:sp>
      <p:sp>
        <p:nvSpPr>
          <p:cNvPr id="27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4" name="What is the pH when 1.00 mL of 1.00 M HCl is added to…"/>
          <p:cNvSpPr txBox="1"/>
          <p:nvPr/>
        </p:nvSpPr>
        <p:spPr>
          <a:xfrm>
            <a:off x="4117975" y="1831975"/>
            <a:ext cx="16482060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What is the pH when 1.00 mL of 1.00 M HCl is added to 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a)	1.00 L of pure water (after HCl, pH = 3.00)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b)	1.00 L of buffer that has [HOAc] = 0.700 M and [OAc-] = 0.600 M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(pH = 4.68)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dding an Acid to a Buffer"/>
          <p:cNvSpPr txBox="1"/>
          <p:nvPr>
            <p:ph type="title"/>
          </p:nvPr>
        </p:nvSpPr>
        <p:spPr>
          <a:xfrm>
            <a:off x="4876800" y="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277" name="Solution to Part (b): Step 1-Stoichiometry"/>
          <p:cNvSpPr txBox="1"/>
          <p:nvPr>
            <p:ph type="body" idx="1"/>
          </p:nvPr>
        </p:nvSpPr>
        <p:spPr>
          <a:xfrm>
            <a:off x="3962400" y="5486400"/>
            <a:ext cx="16619221" cy="8229600"/>
          </a:xfrm>
          <a:prstGeom prst="rect">
            <a:avLst/>
          </a:prstGeom>
        </p:spPr>
        <p:txBody>
          <a:bodyPr/>
          <a:lstStyle>
            <a:lvl1pPr marL="650874" indent="-571500">
              <a:buClr>
                <a:srgbClr val="73A4FE"/>
              </a:buClr>
              <a:buSzTx/>
              <a:buFont typeface="Arial"/>
              <a:buNone/>
              <a:defRPr sz="5400">
                <a:solidFill>
                  <a:srgbClr val="73A4FE"/>
                </a:solidFill>
                <a:uFill>
                  <a:solidFill>
                    <a:srgbClr val="73A4FE"/>
                  </a:solidFill>
                </a:uFill>
              </a:defRPr>
            </a:lvl1pPr>
          </a:lstStyle>
          <a:p>
            <a:pPr/>
            <a:r>
              <a:t>Solution to Part (b): Step 1-Stoichiometry</a:t>
            </a:r>
          </a:p>
        </p:txBody>
      </p:sp>
      <p:sp>
        <p:nvSpPr>
          <p:cNvPr id="27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9" name="What is the pH when 1.00 mL of 1.00 M HCl is added to…"/>
          <p:cNvSpPr txBox="1"/>
          <p:nvPr/>
        </p:nvSpPr>
        <p:spPr>
          <a:xfrm>
            <a:off x="4117975" y="1831975"/>
            <a:ext cx="16482060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What is the pH when 1.00 mL of 1.00 M HCl is added to </a:t>
            </a:r>
            <a:endParaRPr>
              <a:effectLst>
                <a:outerShdw sx="100000" sy="100000" kx="0" ky="0" algn="b" rotWithShape="0" blurRad="12700" dist="25400" dir="2700000">
                  <a:srgbClr val="CBCBCB"/>
                </a:outerShdw>
              </a:effectLst>
            </a:endParaRP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a)	1.00 L of pure water (after HCl, pH = 3.00)</a:t>
            </a:r>
            <a:endParaRPr>
              <a:effectLst>
                <a:outerShdw sx="100000" sy="100000" kx="0" ky="0" algn="b" rotWithShape="0" blurRad="12700" dist="25400" dir="2700000">
                  <a:srgbClr val="CBCBCB"/>
                </a:outerShdw>
              </a:effectLst>
            </a:endParaRP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b)	1.00 L of buffer that has [HOAc] = 0.700 M and [OAc-] = 0.600 M </a:t>
            </a:r>
            <a:r>
              <a:rPr>
                <a:solidFill>
                  <a:srgbClr val="FF2734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FF2734"/>
                  </a:solidFill>
                </a:uFill>
              </a:rPr>
              <a:t>(pH = 4.68)</a:t>
            </a:r>
          </a:p>
        </p:txBody>
      </p:sp>
      <p:sp>
        <p:nvSpPr>
          <p:cNvPr id="280" name="[H3O+] [OAc-] [HOAc]…"/>
          <p:cNvSpPr txBox="1"/>
          <p:nvPr/>
        </p:nvSpPr>
        <p:spPr>
          <a:xfrm>
            <a:off x="4122420" y="7155180"/>
            <a:ext cx="16779240" cy="388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 			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	[OAc</a:t>
            </a:r>
            <a:r>
              <a:rPr baseline="30962" sz="5400"/>
              <a:t>-</a:t>
            </a:r>
            <a:r>
              <a:rPr sz="5400"/>
              <a:t>]	[HOAc]</a:t>
            </a:r>
            <a:endParaRPr sz="5400"/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8D111B"/>
              </a:buClr>
              <a:buFont typeface="Arial"/>
              <a:def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defRPr>
            </a:pPr>
            <a:r>
              <a:t>Initial		0.000999	0.600		0.700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6400"/>
              </a:buClr>
              <a:buFont typeface="Arial"/>
              <a:defRPr sz="5400">
                <a:solidFill>
                  <a:srgbClr val="006400"/>
                </a:solidFill>
                <a:uFill>
                  <a:solidFill>
                    <a:srgbClr val="006400"/>
                  </a:solidFill>
                </a:uFill>
              </a:defRPr>
            </a:pPr>
            <a:r>
              <a:t>Change		-0.000999	-0.000999	+0.000999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3DAF"/>
              </a:buClr>
              <a:buFont typeface="Arial"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After rxn		0		0.599		0.701</a:t>
            </a:r>
          </a:p>
        </p:txBody>
      </p:sp>
      <p:sp>
        <p:nvSpPr>
          <p:cNvPr id="281" name="Rectangle"/>
          <p:cNvSpPr/>
          <p:nvPr/>
        </p:nvSpPr>
        <p:spPr>
          <a:xfrm>
            <a:off x="8694420" y="8069580"/>
            <a:ext cx="12047221" cy="411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282" name="Now we need to calculate pH using our new buffer solution"/>
          <p:cNvSpPr txBox="1"/>
          <p:nvPr/>
        </p:nvSpPr>
        <p:spPr>
          <a:xfrm>
            <a:off x="7002780" y="11590019"/>
            <a:ext cx="12984480" cy="173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spcBef>
                <a:spcPts val="3200"/>
              </a:spcBef>
              <a:buClr>
                <a:srgbClr val="000000"/>
              </a:buClr>
              <a:buFont typeface="Arial"/>
              <a:defRPr i="1" sz="5400"/>
            </a:lvl1pPr>
          </a:lstStyle>
          <a:p>
            <a:pPr/>
            <a:r>
              <a:t>Now we need to calculate pH using our new buffer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2"/>
      <p:bldP build="whole" bldLvl="1" animBg="1" rev="0" advAuto="0" spid="280" grpId="1"/>
      <p:bldP build="whole" bldLvl="1" animBg="1" rev="0" advAuto="0" spid="282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Adding an Acid to a Buffer"/>
          <p:cNvSpPr txBox="1"/>
          <p:nvPr>
            <p:ph type="title"/>
          </p:nvPr>
        </p:nvSpPr>
        <p:spPr>
          <a:xfrm>
            <a:off x="4876800" y="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285" name="Solution to Part (b): Step 2 - Equilibrium…"/>
          <p:cNvSpPr txBox="1"/>
          <p:nvPr>
            <p:ph type="body" idx="1"/>
          </p:nvPr>
        </p:nvSpPr>
        <p:spPr>
          <a:xfrm>
            <a:off x="3962400" y="5486400"/>
            <a:ext cx="16619221" cy="822960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73A4FE"/>
              </a:buClr>
              <a:buSzTx/>
              <a:buFont typeface="Arial"/>
              <a:buNone/>
              <a:defRPr sz="5400">
                <a:solidFill>
                  <a:srgbClr val="73A4FE"/>
                </a:solidFill>
                <a:uFill>
                  <a:solidFill>
                    <a:srgbClr val="73A4FE"/>
                  </a:solidFill>
                </a:uFill>
              </a:defRPr>
            </a:pPr>
            <a:r>
              <a:t>Solution to Part (b): Step 2 - Equilibrium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HOAc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  +  OAc</a:t>
            </a:r>
            <a:r>
              <a:rPr baseline="30962" sz="5400"/>
              <a:t>-</a:t>
            </a:r>
          </a:p>
        </p:txBody>
      </p:sp>
      <p:sp>
        <p:nvSpPr>
          <p:cNvPr id="28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87" name="What is the pH when 1.00 mL of 1.00 M HCl is added to…"/>
          <p:cNvSpPr txBox="1"/>
          <p:nvPr/>
        </p:nvSpPr>
        <p:spPr>
          <a:xfrm>
            <a:off x="4117975" y="1831975"/>
            <a:ext cx="16482060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What is the pH when 1.00 mL of 1.00 M HCl is added to 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a)	1.00 L of pure water (after HCl, pH = 3.00)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b)	1.00 L of buffer that has [HOAc] = 0.700 M and [OAc-] = 0.600 M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(pH = 4.68)</a:t>
            </a:r>
          </a:p>
        </p:txBody>
      </p:sp>
      <p:sp>
        <p:nvSpPr>
          <p:cNvPr id="288" name="[HOAc]  [OAc-]  [H3O+]…"/>
          <p:cNvSpPr txBox="1"/>
          <p:nvPr/>
        </p:nvSpPr>
        <p:spPr>
          <a:xfrm>
            <a:off x="4122420" y="8069580"/>
            <a:ext cx="15567660" cy="388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8D111B"/>
              </a:buClr>
              <a:buFont typeface="Arial"/>
            </a:pP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 			</a:t>
            </a:r>
            <a:r>
              <a:rPr sz="5400"/>
              <a:t>[HOAc] 	[OAc</a:t>
            </a:r>
            <a:r>
              <a:rPr baseline="30962" sz="5400"/>
              <a:t>-</a:t>
            </a:r>
            <a:r>
              <a:rPr sz="5400"/>
              <a:t>] 	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</a:t>
            </a:r>
            <a:endParaRPr sz="5400"/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8D111B"/>
              </a:buClr>
              <a:buFont typeface="Arial"/>
              <a:def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defRPr>
            </a:pPr>
            <a:r>
              <a:t>Initial		0.701		0.599		0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6400"/>
              </a:buClr>
              <a:buFont typeface="Arial"/>
              <a:defRPr sz="5400">
                <a:solidFill>
                  <a:srgbClr val="006400"/>
                </a:solidFill>
                <a:uFill>
                  <a:solidFill>
                    <a:srgbClr val="006400"/>
                  </a:solidFill>
                </a:uFill>
              </a:defRPr>
            </a:pPr>
            <a:r>
              <a:t>Change		-x		+x		+x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3DAF"/>
              </a:buClr>
              <a:buFont typeface="Arial"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Equilibrium	0.701-x	0.599+x	x</a:t>
            </a:r>
          </a:p>
        </p:txBody>
      </p:sp>
      <p:sp>
        <p:nvSpPr>
          <p:cNvPr id="289" name="Rectangle"/>
          <p:cNvSpPr/>
          <p:nvPr/>
        </p:nvSpPr>
        <p:spPr>
          <a:xfrm>
            <a:off x="9151620" y="8983980"/>
            <a:ext cx="9761221" cy="3200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2"/>
      <p:bldP build="whole" bldLvl="1" animBg="1" rev="0" advAuto="0" spid="28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dding an Acid to a Buffer"/>
          <p:cNvSpPr txBox="1"/>
          <p:nvPr>
            <p:ph type="title"/>
          </p:nvPr>
        </p:nvSpPr>
        <p:spPr>
          <a:xfrm>
            <a:off x="4876800" y="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292" name="Solution to Part (b): Step 2 - Equilibrium…"/>
          <p:cNvSpPr txBox="1"/>
          <p:nvPr>
            <p:ph type="body" idx="1"/>
          </p:nvPr>
        </p:nvSpPr>
        <p:spPr>
          <a:xfrm>
            <a:off x="3962400" y="5486400"/>
            <a:ext cx="16619221" cy="822960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73A4FE"/>
              </a:buClr>
              <a:buSzTx/>
              <a:buFont typeface="Arial"/>
              <a:buNone/>
              <a:defRPr sz="5400">
                <a:solidFill>
                  <a:srgbClr val="73A4FE"/>
                </a:solidFill>
                <a:uFill>
                  <a:solidFill>
                    <a:srgbClr val="73A4FE"/>
                  </a:solidFill>
                </a:uFill>
              </a:defRPr>
            </a:pPr>
            <a:r>
              <a:t>Solution to Part (b): Step 2 - Equilibrium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HOAc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  +  OAc</a:t>
            </a:r>
            <a:r>
              <a:rPr baseline="30962" sz="5400"/>
              <a:t>-</a:t>
            </a:r>
          </a:p>
          <a:p>
            <a:pPr marL="650874" indent="-571500">
              <a:buClr>
                <a:srgbClr val="8D111B"/>
              </a:buClr>
              <a:buSzTx/>
              <a:buFont typeface="Arial"/>
              <a:buNone/>
            </a:pPr>
            <a:r>
              <a: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rPr>
              <a:t> </a:t>
            </a:r>
            <a:r>
              <a:rPr b="0"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	</a:t>
            </a:r>
            <a:r>
              <a:rPr sz="5400"/>
              <a:t>[HOAc]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[OAc</a:t>
            </a:r>
            <a:r>
              <a:rPr baseline="30962" sz="5400"/>
              <a:t>-</a:t>
            </a:r>
            <a:r>
              <a:rPr sz="5400"/>
              <a:t>]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</a:t>
            </a:r>
          </a:p>
          <a:p>
            <a:pPr marL="650874" indent="-571500">
              <a:buClr>
                <a:srgbClr val="003DAF"/>
              </a:buClr>
              <a:buSzTx/>
              <a:buFont typeface="Arial"/>
              <a:buNone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Equilibrium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0.701-x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0.599+x</a:t>
            </a: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t>x</a:t>
            </a:r>
          </a:p>
        </p:txBody>
      </p:sp>
      <p:sp>
        <p:nvSpPr>
          <p:cNvPr id="29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94" name="What is the pH when 1.00 mL of 1.00 M HCl is added to…"/>
          <p:cNvSpPr txBox="1"/>
          <p:nvPr/>
        </p:nvSpPr>
        <p:spPr>
          <a:xfrm>
            <a:off x="4117975" y="1831975"/>
            <a:ext cx="16482060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What is the pH when 1.00 mL of 1.00 M HCl is added to 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a)	1.00 L of pure water (after HCl, pH = 3.00)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b)	1.00 L of buffer that has [HOAc] = 0.700 M and [OAc-] = 0.600 M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(pH = 4.68)</a:t>
            </a:r>
          </a:p>
        </p:txBody>
      </p:sp>
      <p:sp>
        <p:nvSpPr>
          <p:cNvPr id="295" name="Because [H3O+] = 2.1 x 10-5 M BEFORE adding HCl, we again neglect x relative to 0.701 and 0.599."/>
          <p:cNvSpPr txBox="1"/>
          <p:nvPr/>
        </p:nvSpPr>
        <p:spPr>
          <a:xfrm>
            <a:off x="4259580" y="10058400"/>
            <a:ext cx="14813281" cy="2468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Because 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= 2.1 x 10</a:t>
            </a:r>
            <a:r>
              <a:rPr baseline="30962" sz="5400"/>
              <a:t>-5</a:t>
            </a:r>
            <a:r>
              <a:rPr sz="5400"/>
              <a:t> M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BEFORE</a:t>
            </a:r>
            <a:r>
              <a:rPr sz="5400"/>
              <a:t> adding HCl, we again neglect x relative to 0.701 and 0.599.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dding an Acid to a Buffer"/>
          <p:cNvSpPr txBox="1"/>
          <p:nvPr>
            <p:ph type="title"/>
          </p:nvPr>
        </p:nvSpPr>
        <p:spPr>
          <a:xfrm>
            <a:off x="4876800" y="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298" name="Solution to Part (b): Step 2 - Equilibrium…"/>
          <p:cNvSpPr txBox="1"/>
          <p:nvPr>
            <p:ph type="body" idx="1"/>
          </p:nvPr>
        </p:nvSpPr>
        <p:spPr>
          <a:xfrm>
            <a:off x="3962400" y="5486400"/>
            <a:ext cx="16619221" cy="822960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73A4FE"/>
              </a:buClr>
              <a:buSzTx/>
              <a:buFont typeface="Arial"/>
              <a:buNone/>
              <a:defRPr sz="5400">
                <a:solidFill>
                  <a:srgbClr val="73A4FE"/>
                </a:solidFill>
                <a:uFill>
                  <a:solidFill>
                    <a:srgbClr val="73A4FE"/>
                  </a:solidFill>
                </a:uFill>
              </a:defRPr>
            </a:pPr>
            <a:r>
              <a:t>Solution to Part (b): Step 2 - Equilibrium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HOAc  + 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  +  OAc</a:t>
            </a:r>
            <a:r>
              <a:rPr baseline="30962" sz="5400"/>
              <a:t>-</a:t>
            </a:r>
          </a:p>
        </p:txBody>
      </p:sp>
      <p:sp>
        <p:nvSpPr>
          <p:cNvPr id="29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0" name="What is the pH when 1.00 mL of 1.00 M HCl is added to…"/>
          <p:cNvSpPr txBox="1"/>
          <p:nvPr/>
        </p:nvSpPr>
        <p:spPr>
          <a:xfrm>
            <a:off x="4117975" y="1831975"/>
            <a:ext cx="16482060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What is the pH when 1.00 mL of 1.00 M HCl is added to 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a)	1.00 L of pure water (after HCl, pH = 3.00)</a:t>
            </a:r>
          </a:p>
          <a:p>
            <a: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b)	1.00 L of buffer that has [HOAc] = 0.700 M and [OAc-] = 0.600 M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(pH = 4.68)</a:t>
            </a:r>
          </a:p>
        </p:txBody>
      </p:sp>
      <p:sp>
        <p:nvSpPr>
          <p:cNvPr id="301" name="[H3O+] = 2.1 x 10-5 M   ------&gt;  pH = 4.68…"/>
          <p:cNvSpPr txBox="1"/>
          <p:nvPr/>
        </p:nvSpPr>
        <p:spPr>
          <a:xfrm>
            <a:off x="4419600" y="10355579"/>
            <a:ext cx="16184881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300"/>
              </a:spcBef>
              <a:buClr>
                <a:srgbClr val="000000"/>
              </a:buClr>
              <a:buFont typeface="Arial"/>
            </a:pPr>
            <a:r>
              <a:rPr sz="5400"/>
              <a:t>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= 2.1 x 10</a:t>
            </a:r>
            <a:r>
              <a:rPr baseline="30962" sz="5400"/>
              <a:t>-5</a:t>
            </a:r>
            <a:r>
              <a:rPr sz="5400"/>
              <a:t> M   ------&gt;  </a:t>
            </a:r>
            <a:r>
              <a:rPr sz="6000">
                <a:solidFill>
                  <a:srgbClr val="006400"/>
                </a:solidFill>
                <a:uFill>
                  <a:solidFill>
                    <a:srgbClr val="006400"/>
                  </a:solidFill>
                </a:uFill>
              </a:rPr>
              <a:t>pH = 4.68</a:t>
            </a:r>
            <a:endParaRPr sz="6000">
              <a:solidFill>
                <a:srgbClr val="006400"/>
              </a:solidFill>
              <a:uFill>
                <a:solidFill>
                  <a:srgbClr val="006400"/>
                </a:solidFill>
              </a:uFill>
            </a:endParaRP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FF2734"/>
              </a:buClr>
              <a:buFont typeface="Arial"/>
              <a:def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pPr>
            <a:r>
              <a:t>The pH has not changed on adding HCl to the buffer!</a:t>
            </a:r>
          </a:p>
        </p:txBody>
      </p:sp>
      <p:pic>
        <p:nvPicPr>
          <p:cNvPr id="302" name="Alternative Ka expression picture" descr="Alternative Ka expressi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720" y="7589519"/>
            <a:ext cx="16534015" cy="246888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Adding an Acid to a Buffer"/>
          <p:cNvSpPr txBox="1"/>
          <p:nvPr>
            <p:ph type="title"/>
          </p:nvPr>
        </p:nvSpPr>
        <p:spPr>
          <a:xfrm>
            <a:off x="4876800" y="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an Acid to a Buffer</a:t>
            </a:r>
          </a:p>
        </p:txBody>
      </p:sp>
      <p:sp>
        <p:nvSpPr>
          <p:cNvPr id="305" name="We can use an alternate form of the H-H equation:"/>
          <p:cNvSpPr txBox="1"/>
          <p:nvPr>
            <p:ph type="body" idx="1"/>
          </p:nvPr>
        </p:nvSpPr>
        <p:spPr>
          <a:xfrm>
            <a:off x="3962400" y="4274820"/>
            <a:ext cx="16619221" cy="944118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b="0" sz="5400"/>
              <a:t>We can use an </a:t>
            </a:r>
            <a:r>
              <a:rPr b="0" i="1" sz="5400"/>
              <a:t>alternate</a:t>
            </a:r>
            <a:r>
              <a:rPr b="0" sz="5400"/>
              <a:t> form of the H-H equation:</a:t>
            </a:r>
          </a:p>
        </p:txBody>
      </p:sp>
      <p:sp>
        <p:nvSpPr>
          <p:cNvPr id="30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7" name="Use the Henderson-Hasselbalch equation to calculate the pH when 1.00 mL of 1.00 M HCl is added to 1.00 L of buffer that has [HOAc] = 0.700 M and [OAc-] = 0.600 M"/>
          <p:cNvSpPr txBox="1"/>
          <p:nvPr/>
        </p:nvSpPr>
        <p:spPr>
          <a:xfrm>
            <a:off x="4117975" y="1831975"/>
            <a:ext cx="16482060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79373" marR="79373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</a:lvl1pPr>
          </a:lstStyle>
          <a:p>
            <a:pPr/>
            <a:r>
              <a:t>Use the Henderson-Hasselbalch equation to calculate the pH when 1.00 mL of 1.00 M HCl is added to 1.00 L of buffer that has [HOAc] = 0.700 M and [OAc-] = 0.600 M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3962400" y="5646420"/>
            <a:ext cx="14013181" cy="2148841"/>
            <a:chOff x="0" y="0"/>
            <a:chExt cx="14013180" cy="2148840"/>
          </a:xfrm>
        </p:grpSpPr>
        <p:pic>
          <p:nvPicPr>
            <p:cNvPr id="308" name="image.pdf" descr="image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00600" y="0"/>
              <a:ext cx="9212581" cy="2148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pH = pKa + log"/>
            <p:cNvSpPr txBox="1"/>
            <p:nvPr/>
          </p:nvSpPr>
          <p:spPr>
            <a:xfrm>
              <a:off x="0" y="457200"/>
              <a:ext cx="4724961" cy="1015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>
                <a:buClr>
                  <a:srgbClr val="000000"/>
                </a:buClr>
                <a:buFont typeface="Arial"/>
              </a:pPr>
              <a:r>
                <a:rPr b="0" sz="5400"/>
                <a:t>pH = pK</a:t>
              </a:r>
              <a:r>
                <a:rPr b="0" baseline="-15851" sz="5400"/>
                <a:t>a</a:t>
              </a:r>
              <a:r>
                <a:rPr b="0" sz="5400"/>
                <a:t> + log</a:t>
              </a:r>
            </a:p>
          </p:txBody>
        </p:sp>
      </p:grpSp>
      <p:sp>
        <p:nvSpPr>
          <p:cNvPr id="311" name="pKa = - log (1.80 * 10-5) = 4.74"/>
          <p:cNvSpPr txBox="1"/>
          <p:nvPr/>
        </p:nvSpPr>
        <p:spPr>
          <a:xfrm>
            <a:off x="4122420" y="8389619"/>
            <a:ext cx="9401327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sz="5400"/>
              <a:t>pK</a:t>
            </a:r>
            <a:r>
              <a:rPr b="0" baseline="-15851" sz="5400"/>
              <a:t>a</a:t>
            </a:r>
            <a:r>
              <a:rPr b="0" sz="5400"/>
              <a:t> = - log (1.80 * 10</a:t>
            </a:r>
            <a:r>
              <a:rPr b="0" baseline="30962" sz="5400"/>
              <a:t>-5</a:t>
            </a:r>
            <a:r>
              <a:rPr b="0" sz="5400"/>
              <a:t>) = 4.74</a:t>
            </a:r>
          </a:p>
        </p:txBody>
      </p:sp>
      <p:sp>
        <p:nvSpPr>
          <p:cNvPr id="312" name="Answer in good agreement with “double ice&quot; method (4.68)…"/>
          <p:cNvSpPr txBox="1"/>
          <p:nvPr/>
        </p:nvSpPr>
        <p:spPr>
          <a:xfrm>
            <a:off x="3665220" y="11727179"/>
            <a:ext cx="18119050" cy="153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buClr>
                <a:srgbClr val="FF2734"/>
              </a:buClr>
              <a:buFont typeface="Arial"/>
              <a:def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pPr>
            <a:r>
              <a:t>Answer in good agreement with “double ice" method (4.68)</a:t>
            </a:r>
          </a:p>
          <a:p>
            <a:pPr>
              <a:buClr>
                <a:srgbClr val="000000"/>
              </a:buClr>
              <a:buFont typeface="Arial"/>
            </a:pPr>
            <a:r>
              <a:rPr b="0" i="1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	See:</a:t>
            </a: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  </a:t>
            </a:r>
            <a:r>
              <a:rPr b="0" i="1" u="sng">
                <a:hlinkClick r:id="rId3" invalidUrl="" action="" tgtFrame="" tooltip="" history="1" highlightClick="0" endSnd="0"/>
              </a:rPr>
              <a:t>Buffers and Henderson-Hasselbalch Guide</a:t>
            </a:r>
          </a:p>
        </p:txBody>
      </p:sp>
      <p:grpSp>
        <p:nvGrpSpPr>
          <p:cNvPr id="315" name="Group"/>
          <p:cNvGrpSpPr/>
          <p:nvPr/>
        </p:nvGrpSpPr>
        <p:grpSpPr>
          <a:xfrm>
            <a:off x="4191000" y="9454133"/>
            <a:ext cx="12599140" cy="2227327"/>
            <a:chOff x="0" y="0"/>
            <a:chExt cx="12599139" cy="2227325"/>
          </a:xfrm>
        </p:grpSpPr>
        <p:sp>
          <p:nvSpPr>
            <p:cNvPr id="313" name="pH = 4.74 + log           = 4.67"/>
            <p:cNvSpPr txBox="1"/>
            <p:nvPr/>
          </p:nvSpPr>
          <p:spPr>
            <a:xfrm>
              <a:off x="0" y="535686"/>
              <a:ext cx="12599140" cy="947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1900"/>
                </a:spcBef>
                <a:buClr>
                  <a:srgbClr val="000000"/>
                </a:buClr>
                <a:buFont typeface="Arial"/>
              </a:pPr>
              <a:r>
                <a:rPr b="0" sz="5400"/>
                <a:t>pH = 4.74 + log</a:t>
              </a:r>
              <a:r>
                <a:rPr sz="5400"/>
                <a:t> 			       </a:t>
              </a:r>
              <a:r>
                <a: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rPr>
                <a:t>= 4.67</a:t>
              </a:r>
            </a:p>
          </p:txBody>
        </p:sp>
        <p:pic>
          <p:nvPicPr>
            <p:cNvPr id="314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97689" y="0"/>
              <a:ext cx="5417821" cy="2227326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4"/>
      <p:bldP build="whole" bldLvl="1" animBg="1" rev="0" advAuto="0" spid="312" grpId="5"/>
      <p:bldP build="p" bldLvl="1" animBg="1" rev="0" advAuto="0" spid="305" grpId="1"/>
      <p:bldP build="whole" bldLvl="1" animBg="1" rev="0" advAuto="0" spid="311" grpId="3"/>
      <p:bldP build="whole" bldLvl="1" animBg="1" rev="0" advAuto="0" spid="310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Adding Acids and Bases to Buffers"/>
          <p:cNvSpPr txBox="1"/>
          <p:nvPr>
            <p:ph type="title"/>
          </p:nvPr>
        </p:nvSpPr>
        <p:spPr>
          <a:xfrm>
            <a:off x="3208020" y="0"/>
            <a:ext cx="17830801" cy="228600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Adding Acids and Bases to Buffers</a:t>
            </a:r>
          </a:p>
        </p:txBody>
      </p:sp>
      <p:sp>
        <p:nvSpPr>
          <p:cNvPr id="318" name="For adding strong bases to buffers:"/>
          <p:cNvSpPr txBox="1"/>
          <p:nvPr>
            <p:ph type="body" sz="half" idx="1"/>
          </p:nvPr>
        </p:nvSpPr>
        <p:spPr>
          <a:xfrm>
            <a:off x="4419600" y="7315200"/>
            <a:ext cx="16619221" cy="6400800"/>
          </a:xfrm>
          <a:prstGeom prst="rect">
            <a:avLst/>
          </a:prstGeom>
        </p:spPr>
        <p:txBody>
          <a:bodyPr/>
          <a:lstStyle>
            <a:lvl1pPr marL="650874" indent="-571500">
              <a:buClr>
                <a:srgbClr val="000000"/>
              </a:buClr>
              <a:buSzTx/>
              <a:buFont typeface="Arial"/>
              <a:buNone/>
              <a:defRPr sz="5400"/>
            </a:lvl1pPr>
          </a:lstStyle>
          <a:p>
            <a:pPr/>
            <a:r>
              <a:t>For adding strong bases to buffers:</a:t>
            </a:r>
          </a:p>
        </p:txBody>
      </p:sp>
      <p:sp>
        <p:nvSpPr>
          <p:cNvPr id="31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20" name="For adding strong acids to buffers:"/>
          <p:cNvSpPr txBox="1"/>
          <p:nvPr/>
        </p:nvSpPr>
        <p:spPr>
          <a:xfrm>
            <a:off x="4578350" y="2743200"/>
            <a:ext cx="15864840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79373" marR="79373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  <a:defRPr sz="5400"/>
            </a:lvl1pPr>
          </a:lstStyle>
          <a:p>
            <a:pPr/>
            <a:r>
              <a:t>For adding strong acids to buffers: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4579620" y="3497579"/>
            <a:ext cx="15087601" cy="3040381"/>
            <a:chOff x="0" y="0"/>
            <a:chExt cx="15087600" cy="3040379"/>
          </a:xfrm>
        </p:grpSpPr>
        <p:grpSp>
          <p:nvGrpSpPr>
            <p:cNvPr id="325" name="Group"/>
            <p:cNvGrpSpPr/>
            <p:nvPr/>
          </p:nvGrpSpPr>
          <p:grpSpPr>
            <a:xfrm>
              <a:off x="0" y="-1"/>
              <a:ext cx="15087601" cy="3040381"/>
              <a:chOff x="0" y="0"/>
              <a:chExt cx="15087600" cy="3040379"/>
            </a:xfrm>
          </p:grpSpPr>
          <p:sp>
            <p:nvSpPr>
              <p:cNvPr id="321" name="Shape"/>
              <p:cNvSpPr/>
              <p:nvPr/>
            </p:nvSpPr>
            <p:spPr>
              <a:xfrm>
                <a:off x="0" y="0"/>
                <a:ext cx="15087600" cy="3040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22" y="2700"/>
                      <a:pt x="273" y="2700"/>
                    </a:cubicBezTo>
                    <a:lnTo>
                      <a:pt x="21055" y="2700"/>
                    </a:lnTo>
                    <a:lnTo>
                      <a:pt x="21055" y="1350"/>
                    </a:lnTo>
                    <a:cubicBezTo>
                      <a:pt x="21055" y="604"/>
                      <a:pt x="21177" y="0"/>
                      <a:pt x="21327" y="0"/>
                    </a:cubicBezTo>
                    <a:cubicBezTo>
                      <a:pt x="21478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78" y="18900"/>
                      <a:pt x="21327" y="18900"/>
                    </a:cubicBezTo>
                    <a:lnTo>
                      <a:pt x="545" y="18900"/>
                    </a:lnTo>
                    <a:lnTo>
                      <a:pt x="545" y="20250"/>
                    </a:lnTo>
                    <a:cubicBezTo>
                      <a:pt x="545" y="20996"/>
                      <a:pt x="423" y="21600"/>
                      <a:pt x="273" y="21600"/>
                    </a:cubicBezTo>
                    <a:cubicBezTo>
                      <a:pt x="122" y="21600"/>
                      <a:pt x="0" y="20996"/>
                      <a:pt x="0" y="202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>
                      <a:alpha val="19999"/>
                    </a:srgbClr>
                  </a:gs>
                  <a:gs pos="100000">
                    <a:srgbClr val="727272"/>
                  </a:gs>
                </a:gsLst>
                <a:lin ang="16200000" scaled="0"/>
              </a:gra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" name="Shape"/>
              <p:cNvSpPr/>
              <p:nvPr/>
            </p:nvSpPr>
            <p:spPr>
              <a:xfrm>
                <a:off x="182879" y="483870"/>
                <a:ext cx="190502" cy="285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cubicBezTo>
                      <a:pt x="11929" y="21600"/>
                      <a:pt x="21600" y="15153"/>
                      <a:pt x="21600" y="7200"/>
                    </a:cubicBezTo>
                    <a:cubicBezTo>
                      <a:pt x="21600" y="3224"/>
                      <a:pt x="16765" y="0"/>
                      <a:pt x="10800" y="0"/>
                    </a:cubicBezTo>
                    <a:cubicBezTo>
                      <a:pt x="4835" y="0"/>
                      <a:pt x="0" y="3224"/>
                      <a:pt x="0" y="7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" name="Shape"/>
              <p:cNvSpPr/>
              <p:nvPr/>
            </p:nvSpPr>
            <p:spPr>
              <a:xfrm>
                <a:off x="14698980" y="0"/>
                <a:ext cx="388621" cy="388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800"/>
                    </a:lnTo>
                    <a:cubicBezTo>
                      <a:pt x="10800" y="13782"/>
                      <a:pt x="8382" y="16200"/>
                      <a:pt x="5400" y="16200"/>
                    </a:cubicBezTo>
                    <a:cubicBezTo>
                      <a:pt x="2418" y="16200"/>
                      <a:pt x="0" y="13782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" name="Shape"/>
              <p:cNvSpPr/>
              <p:nvPr/>
            </p:nvSpPr>
            <p:spPr>
              <a:xfrm>
                <a:off x="0" y="198120"/>
                <a:ext cx="15087600" cy="2476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323"/>
                    </a:moveTo>
                    <a:cubicBezTo>
                      <a:pt x="0" y="4241"/>
                      <a:pt x="122" y="4985"/>
                      <a:pt x="273" y="4985"/>
                    </a:cubicBezTo>
                    <a:cubicBezTo>
                      <a:pt x="423" y="4985"/>
                      <a:pt x="545" y="4241"/>
                      <a:pt x="545" y="3323"/>
                    </a:cubicBezTo>
                    <a:cubicBezTo>
                      <a:pt x="545" y="2864"/>
                      <a:pt x="484" y="2492"/>
                      <a:pt x="409" y="2492"/>
                    </a:cubicBezTo>
                    <a:cubicBezTo>
                      <a:pt x="334" y="2492"/>
                      <a:pt x="273" y="2864"/>
                      <a:pt x="273" y="3323"/>
                    </a:cubicBezTo>
                    <a:lnTo>
                      <a:pt x="273" y="4985"/>
                    </a:lnTo>
                    <a:moveTo>
                      <a:pt x="545" y="3323"/>
                    </a:moveTo>
                    <a:lnTo>
                      <a:pt x="545" y="21600"/>
                    </a:lnTo>
                    <a:moveTo>
                      <a:pt x="21600" y="0"/>
                    </a:moveTo>
                    <a:cubicBezTo>
                      <a:pt x="21600" y="918"/>
                      <a:pt x="21478" y="1662"/>
                      <a:pt x="21327" y="1662"/>
                    </a:cubicBezTo>
                    <a:lnTo>
                      <a:pt x="21055" y="1662"/>
                    </a:lnTo>
                    <a:moveTo>
                      <a:pt x="21055" y="0"/>
                    </a:moveTo>
                    <a:cubicBezTo>
                      <a:pt x="21055" y="459"/>
                      <a:pt x="21116" y="831"/>
                      <a:pt x="21191" y="831"/>
                    </a:cubicBezTo>
                    <a:cubicBezTo>
                      <a:pt x="21266" y="831"/>
                      <a:pt x="21327" y="459"/>
                      <a:pt x="21327" y="0"/>
                    </a:cubicBezTo>
                    <a:lnTo>
                      <a:pt x="21327" y="1662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28" name="Group"/>
            <p:cNvGrpSpPr/>
            <p:nvPr/>
          </p:nvGrpSpPr>
          <p:grpSpPr>
            <a:xfrm>
              <a:off x="457200" y="457200"/>
              <a:ext cx="14013181" cy="2148841"/>
              <a:chOff x="0" y="0"/>
              <a:chExt cx="14013180" cy="2148840"/>
            </a:xfrm>
          </p:grpSpPr>
          <p:pic>
            <p:nvPicPr>
              <p:cNvPr id="326" name="image.pdf" descr="image.pdf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4800600" y="0"/>
                <a:ext cx="9212581" cy="21488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7" name="pH = pKa + log"/>
              <p:cNvSpPr txBox="1"/>
              <p:nvPr/>
            </p:nvSpPr>
            <p:spPr>
              <a:xfrm>
                <a:off x="0" y="457200"/>
                <a:ext cx="4724961" cy="1015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</a:pPr>
                <a:r>
                  <a:rPr b="0" sz="5400"/>
                  <a:t>pH = pK</a:t>
                </a:r>
                <a:r>
                  <a:rPr b="0" baseline="-15851" sz="5400"/>
                  <a:t>a</a:t>
                </a:r>
                <a:r>
                  <a:rPr b="0" sz="5400"/>
                  <a:t> + log</a:t>
                </a:r>
              </a:p>
            </p:txBody>
          </p:sp>
        </p:grpSp>
      </p:grpSp>
      <p:sp>
        <p:nvSpPr>
          <p:cNvPr id="330" name="Very useful for calculating pH changes in buffers!…"/>
          <p:cNvSpPr txBox="1"/>
          <p:nvPr/>
        </p:nvSpPr>
        <p:spPr>
          <a:xfrm>
            <a:off x="3665220" y="11269979"/>
            <a:ext cx="1693926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buClr>
                <a:srgbClr val="FF2734"/>
              </a:buClr>
              <a:buFont typeface="Arial"/>
            </a:pPr>
            <a:r>
              <a: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Very useful</a:t>
            </a:r>
            <a:r>
              <a:rPr i="1"/>
              <a:t> for calculating pH changes in buffers!</a:t>
            </a:r>
            <a:endParaRPr i="1"/>
          </a:p>
          <a:p>
            <a:pPr algn="ctr">
              <a:buClr>
                <a:srgbClr val="000000"/>
              </a:buClr>
              <a:buFont typeface="Arial"/>
            </a:pPr>
            <a:r>
              <a:rPr b="0" i="1"/>
              <a:t>See:</a:t>
            </a:r>
            <a:r>
              <a:t>  </a:t>
            </a:r>
            <a:r>
              <a:rPr b="0" i="1" u="sng">
                <a:hlinkClick r:id="rId3" invalidUrl="" action="" tgtFrame="" tooltip="" history="1" highlightClick="0" endSnd="0"/>
              </a:rPr>
              <a:t>Buffers and Henderson-Hasselbalch Guide</a:t>
            </a:r>
          </a:p>
        </p:txBody>
      </p:sp>
      <p:grpSp>
        <p:nvGrpSpPr>
          <p:cNvPr id="339" name="Group"/>
          <p:cNvGrpSpPr/>
          <p:nvPr/>
        </p:nvGrpSpPr>
        <p:grpSpPr>
          <a:xfrm>
            <a:off x="4579620" y="8069580"/>
            <a:ext cx="15087601" cy="3040381"/>
            <a:chOff x="0" y="0"/>
            <a:chExt cx="15087600" cy="3040379"/>
          </a:xfrm>
        </p:grpSpPr>
        <p:grpSp>
          <p:nvGrpSpPr>
            <p:cNvPr id="335" name="Group"/>
            <p:cNvGrpSpPr/>
            <p:nvPr/>
          </p:nvGrpSpPr>
          <p:grpSpPr>
            <a:xfrm>
              <a:off x="0" y="-1"/>
              <a:ext cx="15087601" cy="3040381"/>
              <a:chOff x="0" y="0"/>
              <a:chExt cx="15087600" cy="3040379"/>
            </a:xfrm>
          </p:grpSpPr>
          <p:sp>
            <p:nvSpPr>
              <p:cNvPr id="331" name="Shape"/>
              <p:cNvSpPr/>
              <p:nvPr/>
            </p:nvSpPr>
            <p:spPr>
              <a:xfrm>
                <a:off x="0" y="0"/>
                <a:ext cx="15087600" cy="3040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22" y="2700"/>
                      <a:pt x="273" y="2700"/>
                    </a:cubicBezTo>
                    <a:lnTo>
                      <a:pt x="21055" y="2700"/>
                    </a:lnTo>
                    <a:lnTo>
                      <a:pt x="21055" y="1350"/>
                    </a:lnTo>
                    <a:cubicBezTo>
                      <a:pt x="21055" y="604"/>
                      <a:pt x="21177" y="0"/>
                      <a:pt x="21327" y="0"/>
                    </a:cubicBezTo>
                    <a:cubicBezTo>
                      <a:pt x="21478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78" y="18900"/>
                      <a:pt x="21327" y="18900"/>
                    </a:cubicBezTo>
                    <a:lnTo>
                      <a:pt x="545" y="18900"/>
                    </a:lnTo>
                    <a:lnTo>
                      <a:pt x="545" y="20250"/>
                    </a:lnTo>
                    <a:cubicBezTo>
                      <a:pt x="545" y="20996"/>
                      <a:pt x="423" y="21600"/>
                      <a:pt x="273" y="21600"/>
                    </a:cubicBezTo>
                    <a:cubicBezTo>
                      <a:pt x="122" y="21600"/>
                      <a:pt x="0" y="20996"/>
                      <a:pt x="0" y="202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>
                      <a:alpha val="19999"/>
                    </a:srgbClr>
                  </a:gs>
                  <a:gs pos="100000">
                    <a:srgbClr val="727272"/>
                  </a:gs>
                </a:gsLst>
                <a:lin ang="16200000" scaled="0"/>
              </a:gra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" name="Shape"/>
              <p:cNvSpPr/>
              <p:nvPr/>
            </p:nvSpPr>
            <p:spPr>
              <a:xfrm>
                <a:off x="182879" y="483870"/>
                <a:ext cx="190502" cy="285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21600"/>
                    </a:lnTo>
                    <a:cubicBezTo>
                      <a:pt x="11929" y="21600"/>
                      <a:pt x="21600" y="15153"/>
                      <a:pt x="21600" y="7200"/>
                    </a:cubicBezTo>
                    <a:cubicBezTo>
                      <a:pt x="21600" y="3224"/>
                      <a:pt x="16765" y="0"/>
                      <a:pt x="10800" y="0"/>
                    </a:cubicBezTo>
                    <a:cubicBezTo>
                      <a:pt x="4835" y="0"/>
                      <a:pt x="0" y="3224"/>
                      <a:pt x="0" y="7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" name="Shape"/>
              <p:cNvSpPr/>
              <p:nvPr/>
            </p:nvSpPr>
            <p:spPr>
              <a:xfrm>
                <a:off x="14698980" y="0"/>
                <a:ext cx="388621" cy="388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10800" y="10800"/>
                    </a:lnTo>
                    <a:cubicBezTo>
                      <a:pt x="10800" y="13782"/>
                      <a:pt x="8382" y="16200"/>
                      <a:pt x="5400" y="16200"/>
                    </a:cubicBezTo>
                    <a:cubicBezTo>
                      <a:pt x="2418" y="16200"/>
                      <a:pt x="0" y="13782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5E5E5E"/>
              </a:solidFill>
              <a:ln w="12700" cap="flat">
                <a:noFill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Shape"/>
              <p:cNvSpPr/>
              <p:nvPr/>
            </p:nvSpPr>
            <p:spPr>
              <a:xfrm>
                <a:off x="0" y="198120"/>
                <a:ext cx="15087600" cy="2476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323"/>
                    </a:moveTo>
                    <a:cubicBezTo>
                      <a:pt x="0" y="4241"/>
                      <a:pt x="122" y="4985"/>
                      <a:pt x="273" y="4985"/>
                    </a:cubicBezTo>
                    <a:cubicBezTo>
                      <a:pt x="423" y="4985"/>
                      <a:pt x="545" y="4241"/>
                      <a:pt x="545" y="3323"/>
                    </a:cubicBezTo>
                    <a:cubicBezTo>
                      <a:pt x="545" y="2864"/>
                      <a:pt x="484" y="2492"/>
                      <a:pt x="409" y="2492"/>
                    </a:cubicBezTo>
                    <a:cubicBezTo>
                      <a:pt x="334" y="2492"/>
                      <a:pt x="273" y="2864"/>
                      <a:pt x="273" y="3323"/>
                    </a:cubicBezTo>
                    <a:lnTo>
                      <a:pt x="273" y="4985"/>
                    </a:lnTo>
                    <a:moveTo>
                      <a:pt x="545" y="3323"/>
                    </a:moveTo>
                    <a:lnTo>
                      <a:pt x="545" y="21600"/>
                    </a:lnTo>
                    <a:moveTo>
                      <a:pt x="21600" y="0"/>
                    </a:moveTo>
                    <a:cubicBezTo>
                      <a:pt x="21600" y="918"/>
                      <a:pt x="21478" y="1662"/>
                      <a:pt x="21327" y="1662"/>
                    </a:cubicBezTo>
                    <a:lnTo>
                      <a:pt x="21055" y="1662"/>
                    </a:lnTo>
                    <a:moveTo>
                      <a:pt x="21055" y="0"/>
                    </a:moveTo>
                    <a:cubicBezTo>
                      <a:pt x="21055" y="459"/>
                      <a:pt x="21116" y="831"/>
                      <a:pt x="21191" y="831"/>
                    </a:cubicBezTo>
                    <a:cubicBezTo>
                      <a:pt x="21266" y="831"/>
                      <a:pt x="21327" y="459"/>
                      <a:pt x="21327" y="0"/>
                    </a:cubicBezTo>
                    <a:lnTo>
                      <a:pt x="21327" y="1662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" name="Group"/>
            <p:cNvGrpSpPr/>
            <p:nvPr/>
          </p:nvGrpSpPr>
          <p:grpSpPr>
            <a:xfrm>
              <a:off x="457200" y="457200"/>
              <a:ext cx="14173199" cy="2148841"/>
              <a:chOff x="0" y="0"/>
              <a:chExt cx="14173198" cy="2148840"/>
            </a:xfrm>
          </p:grpSpPr>
          <p:pic>
            <p:nvPicPr>
              <p:cNvPr id="336" name="image.pdf" descr="image.pdf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869179" y="0"/>
                <a:ext cx="9304020" cy="21488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7" name="pH = pKa + log"/>
              <p:cNvSpPr txBox="1"/>
              <p:nvPr/>
            </p:nvSpPr>
            <p:spPr>
              <a:xfrm>
                <a:off x="0" y="457200"/>
                <a:ext cx="4724961" cy="1015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</a:pPr>
                <a:r>
                  <a:rPr b="0" sz="5400"/>
                  <a:t>pH = pK</a:t>
                </a:r>
                <a:r>
                  <a:rPr b="0" baseline="-15851" sz="5400"/>
                  <a:t>a</a:t>
                </a:r>
                <a:r>
                  <a:rPr b="0" sz="5400"/>
                  <a:t> + log</a:t>
                </a:r>
              </a:p>
            </p:txBody>
          </p:sp>
        </p:grpSp>
      </p:grpSp>
      <p:sp>
        <p:nvSpPr>
          <p:cNvPr id="340" name="Adding a small amount of strong base to a buffer results in:…"/>
          <p:cNvSpPr txBox="1"/>
          <p:nvPr/>
        </p:nvSpPr>
        <p:spPr>
          <a:xfrm>
            <a:off x="6111240" y="14767559"/>
            <a:ext cx="18196560" cy="130556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Adding a small amount of strong base to a buffer results in:</a:t>
            </a:r>
          </a:p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 sz="5000"/>
              <a:t>an increased pH due to the strong base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an increased pH due to the weak base of the buffer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a decreased pH due to the weak base of the buffer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a decreased pH due to the strong base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a decreased pH due to the weak acid of the buffer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341" name="Enter your response on…"/>
          <p:cNvSpPr txBox="1"/>
          <p:nvPr/>
        </p:nvSpPr>
        <p:spPr>
          <a:xfrm>
            <a:off x="22570439" y="23340059"/>
            <a:ext cx="6958479" cy="157734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342" name="Answer = B…"/>
          <p:cNvSpPr txBox="1"/>
          <p:nvPr/>
        </p:nvSpPr>
        <p:spPr>
          <a:xfrm>
            <a:off x="25002419" y="14904719"/>
            <a:ext cx="16182980" cy="648809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</a:p>
          <a:p>
            <a:pPr algn="ctr">
              <a:defRPr sz="5400"/>
            </a:pPr>
            <a:r>
              <a:t>an increased pH due to the</a:t>
            </a:r>
          </a:p>
          <a:p>
            <a:pPr algn="ctr">
              <a:defRPr sz="5400"/>
            </a:pPr>
            <a:r>
              <a:t>weak base of the buffer</a:t>
            </a:r>
            <a:endParaRPr baseline="30962"/>
          </a:p>
          <a:p>
            <a:pPr algn="ctr">
              <a:defRPr b="0" i="1" sz="5400"/>
            </a:pPr>
            <a:endParaRPr baseline="30962"/>
          </a:p>
          <a:p>
            <a:pPr algn="ctr">
              <a:defRPr b="0" i="1" sz="5400"/>
            </a:pPr>
            <a:r>
              <a:rPr baseline="-1037"/>
              <a:t>strong base neutralized by weak acid in buffer,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neutralized weak acid converts into more weak base</a:t>
            </a:r>
            <a:endParaRPr baseline="-1037"/>
          </a:p>
          <a:p>
            <a:pPr algn="ctr">
              <a:defRPr b="0" i="1" sz="5400"/>
            </a:pPr>
            <a:endParaRPr baseline="-1037"/>
          </a:p>
          <a:p>
            <a:pPr algn="ctr">
              <a:defRPr b="0" i="1" sz="5400"/>
            </a:pPr>
            <a:r>
              <a:rPr baseline="-1037"/>
              <a:t>More weak base, more [OH</a:t>
            </a:r>
            <a:r>
              <a:rPr baseline="30962"/>
              <a:t>-1</a:t>
            </a:r>
            <a:r>
              <a:rPr baseline="-1037"/>
              <a:t>], pH increases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8125 -1.040000" origin="layout" pathEditMode="relative">
                                      <p:cBhvr>
                                        <p:cTn id="25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path" nodeType="with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7821 -0.850000" origin="layout" pathEditMode="relative">
                                      <p:cBhvr>
                                        <p:cTn id="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56881 -0.553333" origin="layout" pathEditMode="relative">
                                      <p:cBhvr>
                                        <p:cTn id="3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6"/>
      <p:bldP build="whole" bldLvl="1" animBg="1" rev="0" advAuto="0" spid="339" grpId="2"/>
      <p:bldP build="p" bldLvl="1" animBg="1" rev="0" advAuto="0" spid="318" grpId="1"/>
      <p:bldP build="whole" bldLvl="1" animBg="1" rev="0" advAuto="0" spid="33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rations"/>
          <p:cNvSpPr txBox="1"/>
          <p:nvPr>
            <p:ph type="title"/>
          </p:nvPr>
        </p:nvSpPr>
        <p:spPr>
          <a:xfrm>
            <a:off x="14180819" y="0"/>
            <a:ext cx="7018021" cy="198882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Titrations</a:t>
            </a:r>
          </a:p>
        </p:txBody>
      </p:sp>
      <p:sp>
        <p:nvSpPr>
          <p:cNvPr id="116" name="Adding NaOH from the buret to acetic acid:…"/>
          <p:cNvSpPr txBox="1"/>
          <p:nvPr>
            <p:ph type="body" sz="half" idx="1"/>
          </p:nvPr>
        </p:nvSpPr>
        <p:spPr>
          <a:xfrm>
            <a:off x="4259580" y="7772400"/>
            <a:ext cx="15704820" cy="509778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Adding </a:t>
            </a:r>
            <a:r>
              <a:rPr sz="5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NaOH </a:t>
            </a:r>
            <a:r>
              <a:rPr sz="5400"/>
              <a:t>from the buret to </a:t>
            </a:r>
            <a:r>
              <a:rPr sz="5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acetic acid</a:t>
            </a:r>
            <a:r>
              <a:rPr sz="5400"/>
              <a:t>: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Initially the pH increases very slowly, then rises dramatically at </a:t>
            </a:r>
            <a:r>
              <a:rPr sz="5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equivalence point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pH rises, then levels off as equivalence point passed</a:t>
            </a:r>
          </a:p>
        </p:txBody>
      </p:sp>
      <p:sp>
        <p:nvSpPr>
          <p:cNvPr id="11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118" name="18M12AN20-1.mov" descr="18M12AN20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208020" y="841375"/>
            <a:ext cx="6103620" cy="4498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18M12AN30-1.mov" descr="18M12AN30-1.mov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251950" y="2125980"/>
            <a:ext cx="5988051" cy="440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18M12AN40-1.mov" descr="18M12AN40-1.mov"/>
          <p:cNvPicPr>
            <a:picLocks noChangeAspect="0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5268576" y="2994660"/>
            <a:ext cx="6081216" cy="4480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5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Class="mediacall" nodeType="afterEffect" presetSubtype="0" presetID="1" grpId="3" fill="hold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50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video>
            <p:seq concurrent="1" prevAc="none" nextAc="seek">
              <p:cTn id="14" evtFilter="cancelBubble" nodeType="interactiveSeq" restart="whenNotActive" fill="hold">
                <p:stCondLst>
                  <p:cond delay="0" evt="onClick">
                    <p:tgtEl>
                      <p:spTgt spid="11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8"/>
                  </p:tgtEl>
                </p:cond>
              </p:nextCondLst>
            </p:seq>
            <p:video fullScrn="0">
              <p:cMediaNode mute="0" showWhenStopped="1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  <p:seq concurrent="1" prevAc="none" nextAc="seek">
              <p:cTn id="20" evtFilter="cancelBubble" nodeType="interactiveSeq" restart="whenNotActive" fill="hold">
                <p:stCondLst>
                  <p:cond delay="0" evt="onClick">
                    <p:tgtEl>
                      <p:spTgt spid="1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9"/>
                  </p:tgtEl>
                </p:cond>
              </p:nextCondLst>
            </p:seq>
            <p:video fullScrn="0">
              <p:cMediaNode mute="0" showWhenStopped="1" numSld="1" vol="100000">
                <p:cTn id="25" fill="hold" display="0">
                  <p:stCondLst>
                    <p:cond delay="indefinite"/>
                  </p:stCondLst>
                </p:cTn>
                <p:tgtEl>
                  <p:spTgt spid="120"/>
                </p:tgtEl>
              </p:cMediaNode>
            </p:video>
            <p:seq concurrent="1" prevAc="none" nextAc="seek">
              <p:cTn id="26" evtFilter="cancelBubble" nodeType="interactiveSeq" restart="whenNotActive" fill="hold">
                <p:stCondLst>
                  <p:cond delay="0" evt="onClick">
                    <p:tgtEl>
                      <p:spTgt spid="12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reparing a Buffer"/>
          <p:cNvSpPr txBox="1"/>
          <p:nvPr>
            <p:ph type="title"/>
          </p:nvPr>
        </p:nvSpPr>
        <p:spPr>
          <a:xfrm>
            <a:off x="1272540" y="205740"/>
            <a:ext cx="14173201" cy="16687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005F59"/>
                </a:solidFill>
                <a:uFill>
                  <a:solidFill>
                    <a:srgbClr val="005F59"/>
                  </a:solidFill>
                </a:uFill>
              </a:defRPr>
            </a:lvl1pPr>
          </a:lstStyle>
          <a:p>
            <a:pPr/>
            <a:r>
              <a:t>Preparing a Buffer</a:t>
            </a:r>
          </a:p>
        </p:txBody>
      </p:sp>
      <p:sp>
        <p:nvSpPr>
          <p:cNvPr id="345" name="You want to create a buffer solution with a pH = 4.30.…"/>
          <p:cNvSpPr txBox="1"/>
          <p:nvPr>
            <p:ph type="body" idx="1"/>
          </p:nvPr>
        </p:nvSpPr>
        <p:spPr>
          <a:xfrm>
            <a:off x="2956560" y="2970014"/>
            <a:ext cx="15081409" cy="10153412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You want to create a buffer solution with a pH = 4.30. 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This means 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= 10</a:t>
            </a:r>
            <a:r>
              <a:rPr baseline="30962" sz="5400"/>
              <a:t>-pH</a:t>
            </a:r>
            <a:r>
              <a:rPr sz="5400"/>
              <a:t>  =  5.0 x 10</a:t>
            </a:r>
            <a:r>
              <a:rPr baseline="30962" sz="5400"/>
              <a:t>-5</a:t>
            </a:r>
            <a:r>
              <a:rPr sz="5400"/>
              <a:t> M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It is best to choose an acid such that: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 b="0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*  [H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3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O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+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] ≈ 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, </a:t>
            </a:r>
            <a:r>
              <a:rPr i="1" sz="5400"/>
              <a:t>or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 b="0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*  pH  ≈  pK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You get the </a:t>
            </a:r>
            <a:r>
              <a:rPr i="1" sz="5400"/>
              <a:t>exact</a:t>
            </a:r>
            <a:r>
              <a:rPr sz="5400"/>
              <a:t> 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(or pH) by adjusting the </a:t>
            </a:r>
            <a:r>
              <a:rPr i="1" sz="5400"/>
              <a:t>ratio</a:t>
            </a:r>
            <a:r>
              <a:rPr sz="5400"/>
              <a:t> of weak acid to conjugate base.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For a pH = 4.30 buffer, we will look for a value of K</a:t>
            </a:r>
            <a:r>
              <a:rPr baseline="-15851" sz="5400"/>
              <a:t>a</a:t>
            </a:r>
            <a:r>
              <a:rPr sz="5400"/>
              <a:t> ≈ 5.0 x 10</a:t>
            </a:r>
            <a:r>
              <a:rPr baseline="30962" sz="5400"/>
              <a:t>-5</a:t>
            </a:r>
            <a:r>
              <a:rPr sz="5400"/>
              <a:t> or a pK</a:t>
            </a:r>
            <a:r>
              <a:rPr baseline="-15851" sz="5400"/>
              <a:t>a</a:t>
            </a:r>
            <a:r>
              <a:rPr sz="5400"/>
              <a:t> ≈ 4.30</a:t>
            </a:r>
          </a:p>
        </p:txBody>
      </p:sp>
      <p:sp>
        <p:nvSpPr>
          <p:cNvPr id="34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47" name="HENDERSON.jpg" descr="HENDERS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47580" y="-66155"/>
            <a:ext cx="3538070" cy="4652562"/>
          </a:xfrm>
          <a:prstGeom prst="rect">
            <a:avLst/>
          </a:prstGeom>
          <a:ln w="12700"/>
        </p:spPr>
      </p:pic>
      <p:pic>
        <p:nvPicPr>
          <p:cNvPr id="348" name="Hasselbalch.jpg" descr="Hasselbalc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13746" y="9046200"/>
            <a:ext cx="3605736" cy="4652562"/>
          </a:xfrm>
          <a:prstGeom prst="rect">
            <a:avLst/>
          </a:prstGeom>
          <a:ln w="12700"/>
        </p:spPr>
      </p:pic>
      <p:sp>
        <p:nvSpPr>
          <p:cNvPr id="349" name="Henderson"/>
          <p:cNvSpPr txBox="1"/>
          <p:nvPr/>
        </p:nvSpPr>
        <p:spPr>
          <a:xfrm>
            <a:off x="18439418" y="4672164"/>
            <a:ext cx="2886302" cy="77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defRPr b="0" i="1" sz="4200"/>
            </a:lvl1pPr>
          </a:lstStyle>
          <a:p>
            <a:pPr/>
            <a:r>
              <a:t>Henderson</a:t>
            </a:r>
          </a:p>
        </p:txBody>
      </p:sp>
      <p:sp>
        <p:nvSpPr>
          <p:cNvPr id="350" name="Hasselbalch"/>
          <p:cNvSpPr txBox="1"/>
          <p:nvPr/>
        </p:nvSpPr>
        <p:spPr>
          <a:xfrm>
            <a:off x="18149961" y="8276425"/>
            <a:ext cx="3182433" cy="77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defRPr b="0" i="1" sz="4200"/>
            </a:lvl1pPr>
          </a:lstStyle>
          <a:p>
            <a:pPr/>
            <a:r>
              <a:t>Hasselbalch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4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reparing a Buffer"/>
          <p:cNvSpPr txBox="1"/>
          <p:nvPr>
            <p:ph type="title"/>
          </p:nvPr>
        </p:nvSpPr>
        <p:spPr>
          <a:xfrm>
            <a:off x="5173980" y="754380"/>
            <a:ext cx="14173201" cy="16687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005F59"/>
                </a:solidFill>
                <a:uFill>
                  <a:solidFill>
                    <a:srgbClr val="005F59"/>
                  </a:solidFill>
                </a:uFill>
              </a:defRPr>
            </a:lvl1pPr>
          </a:lstStyle>
          <a:p>
            <a:pPr/>
            <a:r>
              <a:t>Preparing a Buffer</a:t>
            </a:r>
          </a:p>
        </p:txBody>
      </p:sp>
      <p:sp>
        <p:nvSpPr>
          <p:cNvPr id="353" name="You wish to create a buffer solution at pH = 4.30 (or   [H3O+]  =  5.0 x 10-5 M.)  Which of these buffer combinations should you select?…"/>
          <p:cNvSpPr txBox="1"/>
          <p:nvPr>
            <p:ph type="body" idx="1"/>
          </p:nvPr>
        </p:nvSpPr>
        <p:spPr>
          <a:xfrm>
            <a:off x="3505200" y="2446020"/>
            <a:ext cx="17373601" cy="11269980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You wish to create a buffer solution at pH = 4.30 (</a:t>
            </a:r>
            <a:r>
              <a:rPr b="0" i="1" sz="5400"/>
              <a:t>or</a:t>
            </a:r>
            <a:r>
              <a:rPr sz="5400"/>
              <a:t> 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 =  5.0 x 10</a:t>
            </a:r>
            <a:r>
              <a:rPr baseline="30962" sz="5400"/>
              <a:t>-5</a:t>
            </a:r>
            <a:r>
              <a:rPr sz="5400"/>
              <a:t> M.)  Which of these buffer combinations should you select?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POSSIBLE BUFFERS</a:t>
            </a:r>
            <a:r>
              <a:rPr b="0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rPr b="0"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HSO</a:t>
            </a:r>
            <a:r>
              <a:rPr baseline="-15851" sz="5400"/>
              <a:t>4</a:t>
            </a:r>
            <a:r>
              <a:rPr baseline="30962" sz="5400"/>
              <a:t>- </a:t>
            </a:r>
            <a:r>
              <a:rPr sz="5400"/>
              <a:t>/ SO</a:t>
            </a:r>
            <a:r>
              <a:rPr baseline="-15851" sz="5400"/>
              <a:t>4</a:t>
            </a:r>
            <a:r>
              <a:rPr baseline="30962" sz="5400"/>
              <a:t>2-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1.2 x 10</a:t>
            </a:r>
            <a:r>
              <a:rPr baseline="30962" sz="5400"/>
              <a:t>-2</a:t>
            </a:r>
            <a:r>
              <a:rPr b="0" baseline="30962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/>
              <a:t>1.92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HOAc / OAc</a:t>
            </a:r>
            <a:r>
              <a:rPr baseline="30962" sz="5400"/>
              <a:t>-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1.8 x 10</a:t>
            </a:r>
            <a:r>
              <a:rPr baseline="30962" sz="5400"/>
              <a:t>-5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/>
              <a:t>4.74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sz="5400"/>
              <a:t>HCN / CN</a:t>
            </a:r>
            <a:r>
              <a:rPr baseline="30962" sz="5400"/>
              <a:t>-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	</a:t>
            </a:r>
            <a:r>
              <a:rPr sz="5400"/>
              <a:t>4.0 x 10</a:t>
            </a:r>
            <a:r>
              <a:rPr baseline="30962" sz="5400"/>
              <a:t>-10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/>
              <a:t>9.40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Best choice is acetic acid / acetate -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closest in   [H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3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O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+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] to 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</a:t>
            </a:r>
            <a:r>
              <a:rPr i="1" sz="5400"/>
              <a:t>or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pH to pK</a:t>
            </a:r>
            <a:r>
              <a:rPr baseline="-1585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rPr sz="5400"/>
              <a:t>!</a:t>
            </a:r>
          </a:p>
        </p:txBody>
      </p:sp>
      <p:sp>
        <p:nvSpPr>
          <p:cNvPr id="35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reparing a Buffer"/>
          <p:cNvSpPr txBox="1"/>
          <p:nvPr>
            <p:ph type="title"/>
          </p:nvPr>
        </p:nvSpPr>
        <p:spPr>
          <a:xfrm>
            <a:off x="8740140" y="-38100"/>
            <a:ext cx="14173201" cy="16687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005F59"/>
                </a:solidFill>
                <a:uFill>
                  <a:solidFill>
                    <a:srgbClr val="005F59"/>
                  </a:solidFill>
                </a:uFill>
              </a:defRPr>
            </a:lvl1pPr>
          </a:lstStyle>
          <a:p>
            <a:pPr/>
            <a:r>
              <a:t>Preparing a Buffer</a:t>
            </a:r>
          </a:p>
        </p:txBody>
      </p:sp>
      <p:pic>
        <p:nvPicPr>
          <p:cNvPr id="357" name="Ka re-written for buffer picture" descr="Ka re-written for buffer pictur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522816" y="5656481"/>
            <a:ext cx="16290869" cy="5916585"/>
          </a:xfrm>
          <a:prstGeom prst="rect">
            <a:avLst/>
          </a:prstGeom>
          <a:ln w="12700"/>
        </p:spPr>
      </p:pic>
      <p:sp>
        <p:nvSpPr>
          <p:cNvPr id="358" name="You want to create a buffer solution at pH = 4.30 (or [H3O+] = 5.0 x 10-5 M) using HOAc and OAc-1.…"/>
          <p:cNvSpPr txBox="1"/>
          <p:nvPr>
            <p:ph type="body" sz="half" idx="1"/>
          </p:nvPr>
        </p:nvSpPr>
        <p:spPr>
          <a:xfrm>
            <a:off x="3262967" y="1531620"/>
            <a:ext cx="17466112" cy="462927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rPr sz="5400"/>
              <a:t>You want to create a buffer solution at pH = 4.30</a:t>
            </a:r>
            <a:r>
              <a:rPr i="1" sz="5400"/>
              <a:t> </a:t>
            </a:r>
            <a:r>
              <a:rPr b="0" i="1" sz="5400"/>
              <a:t>(or [H</a:t>
            </a:r>
            <a:r>
              <a:rPr b="0" baseline="-15851" i="1" sz="5400"/>
              <a:t>3</a:t>
            </a:r>
            <a:r>
              <a:rPr b="0" i="1" sz="5400"/>
              <a:t>O</a:t>
            </a:r>
            <a:r>
              <a:rPr b="0" baseline="30962" i="1" sz="5400"/>
              <a:t>+</a:t>
            </a:r>
            <a:r>
              <a:rPr b="0" i="1" sz="5400"/>
              <a:t>] = 5.0 x 10</a:t>
            </a:r>
            <a:r>
              <a:rPr b="0" baseline="30962" i="1" sz="5400"/>
              <a:t>-5</a:t>
            </a:r>
            <a:r>
              <a:rPr b="0" i="1" sz="5400"/>
              <a:t> M)</a:t>
            </a:r>
            <a:r>
              <a:rPr i="1" sz="5400"/>
              <a:t> </a:t>
            </a:r>
            <a:r>
              <a:rPr sz="5400"/>
              <a:t>using HOAc and OAc</a:t>
            </a:r>
            <a:r>
              <a:rPr baseline="31999" sz="5400"/>
              <a:t>-1</a:t>
            </a:r>
            <a:r>
              <a:rPr sz="5400"/>
              <a:t>. </a:t>
            </a:r>
            <a:endParaRPr sz="5400"/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rPr sz="5400"/>
              <a:t>Equal moles of acid (HOAc) and base (OAc</a:t>
            </a:r>
            <a:r>
              <a:rPr baseline="31999" sz="5400"/>
              <a:t>-1</a:t>
            </a:r>
            <a:r>
              <a:rPr sz="5400"/>
              <a:t>) create pH = 4.74 (= pK</a:t>
            </a:r>
            <a:r>
              <a:rPr baseline="-5999" sz="5400"/>
              <a:t>a</a:t>
            </a:r>
            <a:r>
              <a:rPr sz="5400"/>
              <a:t>).  Find the ratio of acid to base needed to get the buffer to 4.30.</a:t>
            </a:r>
          </a:p>
        </p:txBody>
      </p:sp>
      <p:sp>
        <p:nvSpPr>
          <p:cNvPr id="35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60" name="Solve for [HOAc] / [OAc-] ratio:…"/>
          <p:cNvSpPr txBox="1"/>
          <p:nvPr/>
        </p:nvSpPr>
        <p:spPr>
          <a:xfrm>
            <a:off x="4431965" y="11725083"/>
            <a:ext cx="10259693" cy="1970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Solve for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[HOAc]</a:t>
            </a:r>
            <a:r>
              <a:rPr sz="5400"/>
              <a:t> /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[OAc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-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]</a:t>
            </a:r>
            <a:r>
              <a:rPr sz="5400"/>
              <a:t> ratio:</a:t>
            </a:r>
            <a:endParaRPr sz="5400"/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   	= [H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] / K</a:t>
            </a:r>
            <a:r>
              <a:rPr baseline="-15851" sz="5400"/>
              <a:t>a</a:t>
            </a:r>
            <a:r>
              <a:rPr sz="5400"/>
              <a:t> =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2.8 /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  <p:bldP build="whole" bldLvl="1" animBg="1" rev="0" advAuto="0" spid="360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reparing a Buffer"/>
          <p:cNvSpPr txBox="1"/>
          <p:nvPr>
            <p:ph type="title"/>
          </p:nvPr>
        </p:nvSpPr>
        <p:spPr>
          <a:xfrm>
            <a:off x="8740140" y="-38100"/>
            <a:ext cx="14173201" cy="16687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005F59"/>
                </a:solidFill>
                <a:uFill>
                  <a:solidFill>
                    <a:srgbClr val="005F59"/>
                  </a:solidFill>
                </a:uFill>
              </a:defRPr>
            </a:lvl1pPr>
          </a:lstStyle>
          <a:p>
            <a:pPr/>
            <a:r>
              <a:t>Preparing a Buffer</a:t>
            </a:r>
          </a:p>
        </p:txBody>
      </p:sp>
      <p:sp>
        <p:nvSpPr>
          <p:cNvPr id="363" name="You want to create a buffer solution at pH = 4.30 (or [H3O+] = 5.0 x 10-5 M). Find the ratio of acid to base needed to get the buffer to 4.30."/>
          <p:cNvSpPr txBox="1"/>
          <p:nvPr>
            <p:ph type="body" sz="half" idx="1"/>
          </p:nvPr>
        </p:nvSpPr>
        <p:spPr>
          <a:xfrm>
            <a:off x="3262967" y="1531620"/>
            <a:ext cx="17466112" cy="462927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b="0" i="1" sz="5000"/>
            </a:pPr>
            <a:r>
              <a:t>You want to create a buffer solution at pH = 4.30 (or [H</a:t>
            </a:r>
            <a:r>
              <a:rPr baseline="-16640"/>
              <a:t>3</a:t>
            </a:r>
            <a:r>
              <a:t>O</a:t>
            </a:r>
            <a:r>
              <a:rPr baseline="30879"/>
              <a:t>+</a:t>
            </a:r>
            <a:r>
              <a:t>] = 5.0 x 10</a:t>
            </a:r>
            <a:r>
              <a:rPr baseline="30879"/>
              <a:t>-5</a:t>
            </a:r>
            <a:r>
              <a:t> M). Find the ratio of acid to base needed to get the buffer to 4.30.</a:t>
            </a:r>
          </a:p>
        </p:txBody>
      </p:sp>
      <p:sp>
        <p:nvSpPr>
          <p:cNvPr id="36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65" name="[HOAc] / [OAc-] ratio = 2.8 / 1 (previous slide)…"/>
          <p:cNvSpPr txBox="1"/>
          <p:nvPr/>
        </p:nvSpPr>
        <p:spPr>
          <a:xfrm>
            <a:off x="3234560" y="4107179"/>
            <a:ext cx="17228959" cy="2613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[HOAc]</a:t>
            </a:r>
            <a:r>
              <a:rPr sz="5400"/>
              <a:t> /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[OAc</a:t>
            </a:r>
            <a:r>
              <a:rPr baseline="30962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-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]</a:t>
            </a:r>
            <a:r>
              <a:rPr sz="5400"/>
              <a:t> ratio =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2.8 / 1 </a:t>
            </a:r>
            <a:r>
              <a:rPr b="0" i="1" sz="5400">
                <a:uFill>
                  <a:solidFill>
                    <a:srgbClr val="FF2734"/>
                  </a:solidFill>
                </a:uFill>
              </a:rPr>
              <a:t>(previous slide)</a:t>
            </a:r>
            <a:endParaRPr sz="5400">
              <a:solidFill>
                <a:srgbClr val="FF2734"/>
              </a:solidFill>
              <a:uFill>
                <a:solidFill>
                  <a:srgbClr val="FF2734"/>
                </a:solidFill>
              </a:uFill>
            </a:endParaRPr>
          </a:p>
          <a:p>
            <a:pPr algn="ctr"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b="0" sz="5400"/>
              <a:t>Therefore, if you use</a:t>
            </a:r>
            <a:r>
              <a:rPr sz="5400"/>
              <a:t> </a:t>
            </a:r>
            <a:r>
              <a: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0.10 mol</a:t>
            </a:r>
            <a:r>
              <a:rPr sz="5400"/>
              <a:t> </a:t>
            </a:r>
            <a:r>
              <a:rPr b="0" sz="5400"/>
              <a:t>of</a:t>
            </a:r>
            <a:r>
              <a:rPr sz="5400"/>
              <a:t>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NaOAc</a:t>
            </a:r>
            <a:r>
              <a:rPr sz="5400"/>
              <a:t> </a:t>
            </a:r>
            <a:r>
              <a:rPr b="0" sz="5400"/>
              <a:t>and</a:t>
            </a:r>
            <a:r>
              <a:rPr sz="5400"/>
              <a:t> </a:t>
            </a:r>
            <a:r>
              <a: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0.28 mol</a:t>
            </a:r>
            <a:r>
              <a:rPr sz="5400"/>
              <a:t> </a:t>
            </a:r>
            <a:r>
              <a:rPr b="0" sz="5400"/>
              <a:t>of</a:t>
            </a:r>
            <a:r>
              <a:rPr sz="5400"/>
              <a:t>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HOAc</a:t>
            </a:r>
            <a:r>
              <a:rPr sz="5400"/>
              <a:t>, you will have pH = 4.30.</a:t>
            </a:r>
          </a:p>
        </p:txBody>
      </p:sp>
      <p:sp>
        <p:nvSpPr>
          <p:cNvPr id="366" name="Could have also used…"/>
          <p:cNvSpPr txBox="1"/>
          <p:nvPr/>
        </p:nvSpPr>
        <p:spPr>
          <a:xfrm>
            <a:off x="3598253" y="8713561"/>
            <a:ext cx="6641732" cy="153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algn="r">
              <a:defRPr b="0" i="1"/>
            </a:pPr>
            <a:r>
              <a:t>Could have also used </a:t>
            </a:r>
          </a:p>
          <a:p>
            <a:pPr algn="r">
              <a:defRPr b="0" i="1"/>
            </a:pPr>
            <a:r>
              <a:t>Henderson Hasselbalch:</a:t>
            </a:r>
          </a:p>
        </p:txBody>
      </p:sp>
      <p:pic>
        <p:nvPicPr>
          <p:cNvPr id="367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6230" y="6602730"/>
            <a:ext cx="9099109" cy="7190205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67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reparing a Buffer Solution"/>
          <p:cNvSpPr txBox="1"/>
          <p:nvPr>
            <p:ph type="title"/>
          </p:nvPr>
        </p:nvSpPr>
        <p:spPr>
          <a:xfrm>
            <a:off x="4259580" y="297180"/>
            <a:ext cx="16002001" cy="2583181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</a:defRPr>
            </a:lvl1pPr>
          </a:lstStyle>
          <a:p>
            <a:pPr/>
            <a:r>
              <a:t>Preparing a Buffer Solution</a:t>
            </a:r>
          </a:p>
        </p:txBody>
      </p:sp>
      <p:sp>
        <p:nvSpPr>
          <p:cNvPr id="370" name="Buffer prepared from…"/>
          <p:cNvSpPr txBox="1"/>
          <p:nvPr>
            <p:ph type="body" sz="half" idx="1"/>
          </p:nvPr>
        </p:nvSpPr>
        <p:spPr>
          <a:xfrm>
            <a:off x="10066019" y="2903220"/>
            <a:ext cx="10972801" cy="1081278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Buffer prepared from</a:t>
            </a:r>
          </a:p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8.4 g NaHCO</a:t>
            </a:r>
            <a:r>
              <a:rPr baseline="-15851" sz="5400"/>
              <a:t>3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endParaRPr b="0" sz="5400"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</a:pP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weak acid</a:t>
            </a:r>
          </a:p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16.0 g Na</a:t>
            </a:r>
            <a:r>
              <a:rPr baseline="-15851" sz="5400"/>
              <a:t>2</a:t>
            </a:r>
            <a:r>
              <a:rPr sz="5400"/>
              <a:t>CO</a:t>
            </a:r>
            <a:r>
              <a:rPr baseline="-15851" sz="5400"/>
              <a:t>3</a:t>
            </a:r>
            <a:r>
              <a:rPr b="0" baseline="30962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</a:t>
            </a:r>
            <a:r>
              <a:rPr b="0" sz="540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endParaRPr b="0" sz="5400">
              <a:latin typeface="ＭＳ Ｐゴシック"/>
              <a:ea typeface="ＭＳ Ｐゴシック"/>
              <a:cs typeface="ＭＳ Ｐゴシック"/>
              <a:sym typeface="ＭＳ Ｐゴシック"/>
            </a:endParaRPr>
          </a:p>
          <a:p>
            <a:pPr marL="650874" indent="-571500">
              <a:lnSpc>
                <a:spcPct val="110000"/>
              </a:lnSpc>
              <a:buClr>
                <a:srgbClr val="003DAF"/>
              </a:buClr>
              <a:buSzTx/>
              <a:buFont typeface="Arial"/>
              <a:buNone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rPr b="0">
                <a:latin typeface="ＭＳ Ｐゴシック"/>
                <a:ea typeface="ＭＳ Ｐゴシック"/>
                <a:cs typeface="ＭＳ Ｐゴシック"/>
                <a:sym typeface="ＭＳ Ｐゴシック"/>
              </a:rPr>
              <a:t>		</a:t>
            </a:r>
            <a:r>
              <a:t>conjugate base</a:t>
            </a:r>
          </a:p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HCO</a:t>
            </a:r>
            <a:r>
              <a:rPr baseline="-15851" sz="5400"/>
              <a:t>3</a:t>
            </a:r>
            <a:r>
              <a:rPr baseline="30962" sz="5400"/>
              <a:t>-  </a:t>
            </a:r>
            <a:r>
              <a:rPr sz="5400"/>
              <a:t>+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H</a:t>
            </a:r>
            <a:r>
              <a:rPr baseline="-15851" sz="5400"/>
              <a:t>3</a:t>
            </a:r>
            <a:r>
              <a:rPr sz="5400"/>
              <a:t>O</a:t>
            </a:r>
            <a:r>
              <a:rPr baseline="30962" sz="5400"/>
              <a:t>+</a:t>
            </a:r>
            <a:r>
              <a:rPr sz="5400"/>
              <a:t> + CO</a:t>
            </a:r>
            <a:r>
              <a:rPr baseline="-15851" sz="5400"/>
              <a:t>3</a:t>
            </a:r>
            <a:r>
              <a:rPr baseline="30962" sz="5400"/>
              <a:t>2-</a:t>
            </a:r>
          </a:p>
          <a:p>
            <a:pPr marL="650874" indent="-571500">
              <a:lnSpc>
                <a:spcPct val="110000"/>
              </a:lnSpc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What is the pH?</a:t>
            </a:r>
          </a:p>
        </p:txBody>
      </p:sp>
      <p:sp>
        <p:nvSpPr>
          <p:cNvPr id="37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72" name="18M10AN10-1.mov" descr="18M10AN10-1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419600" y="3040380"/>
            <a:ext cx="5280661" cy="690547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Check yourself!  Answer: 10.50"/>
          <p:cNvSpPr txBox="1"/>
          <p:nvPr/>
        </p:nvSpPr>
        <p:spPr>
          <a:xfrm>
            <a:off x="10523219" y="12344400"/>
            <a:ext cx="10400227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i="1" sz="5400"/>
              <a:t>Check yourself!  Answer: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10.50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433" fill="hold"/>
                                        <p:tgtEl>
                                          <p:spTgt spid="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372"/>
                </p:tgtEl>
              </p:cMediaNode>
            </p:video>
            <p:seq concurrent="1" prevAc="none" nextAc="seek">
              <p:cTn id="13" evtFilter="cancelBubble" nodeType="interactiveSeq" restart="whenNotActive" fill="hold">
                <p:stCondLst>
                  <p:cond delay="0" evt="onClick">
                    <p:tgtEl>
                      <p:spTgt spid="37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72"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ration Calculations"/>
          <p:cNvSpPr txBox="1"/>
          <p:nvPr>
            <p:ph type="title"/>
          </p:nvPr>
        </p:nvSpPr>
        <p:spPr>
          <a:xfrm>
            <a:off x="-1284232" y="-407462"/>
            <a:ext cx="14333221" cy="2286001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Titration Calculations</a:t>
            </a:r>
          </a:p>
        </p:txBody>
      </p:sp>
      <p:sp>
        <p:nvSpPr>
          <p:cNvPr id="378" name="Allow us to calculate pH at any point in a titration…"/>
          <p:cNvSpPr txBox="1"/>
          <p:nvPr>
            <p:ph type="body" idx="1"/>
          </p:nvPr>
        </p:nvSpPr>
        <p:spPr>
          <a:xfrm>
            <a:off x="1213040" y="2305469"/>
            <a:ext cx="17010551" cy="1149858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Allow us to calculate pH at any point in a titration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We will study four types of titrations:</a:t>
            </a:r>
          </a:p>
          <a:p>
            <a:pPr lvl="1">
              <a:lnSpc>
                <a:spcPct val="100000"/>
              </a:lnSpc>
              <a:buClr>
                <a:srgbClr val="FF2734"/>
              </a:buClr>
              <a:buFont typeface="Times Roman"/>
              <a:buChar char="•"/>
            </a:pPr>
            <a:r>
              <a:rPr>
                <a:solidFill>
                  <a:srgbClr val="FF2734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FF2734"/>
                  </a:solidFill>
                </a:uFill>
              </a:rPr>
              <a:t>SA + SB</a:t>
            </a:r>
            <a:r>
              <a:t> (equivalence pH = 7)</a:t>
            </a:r>
          </a:p>
          <a:p>
            <a:pPr lvl="1">
              <a:lnSpc>
                <a:spcPct val="100000"/>
              </a:lnSpc>
              <a:buClr>
                <a:srgbClr val="FF2734"/>
              </a:buClr>
              <a:buFont typeface="Times Roman"/>
              <a:buChar char="•"/>
            </a:pPr>
            <a:r>
              <a:rPr>
                <a:solidFill>
                  <a:srgbClr val="FF2734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FF2734"/>
                  </a:solidFill>
                </a:uFill>
              </a:rPr>
              <a:t>SB + SA</a:t>
            </a:r>
            <a:r>
              <a:t> (equivalence pH = 7)</a:t>
            </a:r>
          </a:p>
          <a:p>
            <a:pPr lvl="1">
              <a:lnSpc>
                <a:spcPct val="100000"/>
              </a:lnSpc>
              <a:buClr>
                <a:srgbClr val="FF2734"/>
              </a:buClr>
              <a:buFont typeface="Times Roman"/>
              <a:buChar char="•"/>
            </a:pPr>
            <a:r>
              <a:rPr>
                <a:solidFill>
                  <a:srgbClr val="FF2734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FF2734"/>
                  </a:solidFill>
                </a:uFill>
              </a:rPr>
              <a:t>WA + SB</a:t>
            </a:r>
            <a:r>
              <a:t> (equivalence pH &gt; 7)</a:t>
            </a:r>
          </a:p>
          <a:p>
            <a:pPr lvl="1">
              <a:lnSpc>
                <a:spcPct val="100000"/>
              </a:lnSpc>
              <a:buClr>
                <a:srgbClr val="FF2734"/>
              </a:buClr>
              <a:buFont typeface="Times Roman"/>
              <a:buChar char="•"/>
            </a:pPr>
            <a:r>
              <a:rPr>
                <a:solidFill>
                  <a:srgbClr val="FF2734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FF2734"/>
                  </a:solidFill>
                </a:uFill>
              </a:rPr>
              <a:t>WB + SA</a:t>
            </a:r>
            <a:r>
              <a:t> (equivalence pH &lt; 7)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Titrations separated into </a:t>
            </a:r>
            <a:r>
              <a:rPr i="1" sz="5400">
                <a:solidFill>
                  <a:srgbClr val="FF2734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FF2734"/>
                  </a:solidFill>
                </a:uFill>
              </a:rPr>
              <a:t>regions</a:t>
            </a:r>
            <a:r>
              <a:rPr sz="5400"/>
              <a:t> each with their own pH formula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Buffers</a:t>
            </a:r>
            <a:r>
              <a:rPr sz="5400"/>
              <a:t> used in WA + SB and WB + SA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sz="5400"/>
            </a:pPr>
            <a:r>
              <a:t>We will do examples of all four as practice in lab.</a:t>
            </a:r>
          </a:p>
          <a:p>
            <a:pPr marL="650874" indent="-571500" algn="ctr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i="1"/>
            </a:pPr>
            <a:r>
              <a:t>See </a:t>
            </a:r>
            <a:r>
              <a:rPr u="sng">
                <a:hlinkClick r:id="rId2" invalidUrl="" action="" tgtFrame="" tooltip="" history="1" highlightClick="0" endSnd="0"/>
              </a:rPr>
              <a:t>Titration Guide</a:t>
            </a:r>
          </a:p>
        </p:txBody>
      </p:sp>
      <p:sp>
        <p:nvSpPr>
          <p:cNvPr id="37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80" name="784859aa6838f2174e273b691e17c8e2000419ff-1.gif" descr="784859aa6838f2174e273b691e17c8e2000419ff-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63812" y="3732731"/>
            <a:ext cx="8509001" cy="408940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itration Calculation Hints"/>
          <p:cNvSpPr txBox="1"/>
          <p:nvPr>
            <p:ph type="title"/>
          </p:nvPr>
        </p:nvSpPr>
        <p:spPr>
          <a:xfrm>
            <a:off x="10114385" y="-73355"/>
            <a:ext cx="14333221" cy="2286001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lvl1pPr>
          </a:lstStyle>
          <a:p>
            <a:pPr/>
            <a:r>
              <a:t>Titration Calculation Hints</a:t>
            </a:r>
          </a:p>
        </p:txBody>
      </p:sp>
      <p:sp>
        <p:nvSpPr>
          <p:cNvPr id="383" name="Strong acids and strong bases annihilate their opposites…"/>
          <p:cNvSpPr txBox="1"/>
          <p:nvPr>
            <p:ph type="body" idx="1"/>
          </p:nvPr>
        </p:nvSpPr>
        <p:spPr>
          <a:xfrm>
            <a:off x="1158779" y="2593604"/>
            <a:ext cx="16299181" cy="9882563"/>
          </a:xfrm>
          <a:prstGeom prst="rect">
            <a:avLst/>
          </a:prstGeom>
        </p:spPr>
        <p:txBody>
          <a:bodyPr/>
          <a:lstStyle/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sz="5400"/>
              <a:t>Strong acids </a:t>
            </a:r>
            <a:r>
              <a:rPr b="0" sz="5400"/>
              <a:t>and</a:t>
            </a:r>
            <a:r>
              <a:rPr sz="5400"/>
              <a:t> strong bases </a:t>
            </a:r>
            <a:r>
              <a:rPr i="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annihilate</a:t>
            </a:r>
            <a:r>
              <a:rPr sz="5400"/>
              <a:t> </a:t>
            </a:r>
            <a:r>
              <a:rPr b="0" sz="5400"/>
              <a:t>their opposites</a:t>
            </a:r>
          </a:p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b="0" sz="5400"/>
              <a:t>Weak acids and bases produce their</a:t>
            </a:r>
            <a:r>
              <a:rPr sz="5400"/>
              <a:t> </a:t>
            </a:r>
            <a:r>
              <a:rPr i="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conjugates</a:t>
            </a:r>
          </a:p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sz="5400"/>
              <a:t>K</a:t>
            </a:r>
            <a:r>
              <a:rPr baseline="-15851" sz="5400"/>
              <a:t>a</a:t>
            </a:r>
            <a:r>
              <a:rPr sz="5400"/>
              <a:t> </a:t>
            </a:r>
            <a:r>
              <a:rPr b="0" sz="5400"/>
              <a:t>and</a:t>
            </a:r>
            <a:r>
              <a:rPr sz="5400"/>
              <a:t> K</a:t>
            </a:r>
            <a:r>
              <a:rPr baseline="-15851" sz="5400"/>
              <a:t>b</a:t>
            </a:r>
            <a:r>
              <a:rPr sz="5400"/>
              <a:t> </a:t>
            </a:r>
            <a:r>
              <a:rPr b="0" sz="5400"/>
              <a:t>may be determined through titrations or half-equivalence pH values</a:t>
            </a:r>
          </a:p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b="0" i="1" sz="5400"/>
              <a:t>Remember:</a:t>
            </a:r>
            <a:r>
              <a:rPr sz="5400"/>
              <a:t> </a:t>
            </a:r>
            <a:r>
              <a: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K</a:t>
            </a:r>
            <a:r>
              <a:rPr baseline="-1585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a</a:t>
            </a:r>
            <a:r>
              <a: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*K</a:t>
            </a:r>
            <a:r>
              <a:rPr baseline="-1585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b</a:t>
            </a:r>
            <a:r>
              <a: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 = K</a:t>
            </a:r>
            <a:r>
              <a:rPr baseline="-1585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w</a:t>
            </a:r>
            <a:r>
              <a:rPr sz="5400"/>
              <a:t> = 1.00*10</a:t>
            </a:r>
            <a:r>
              <a:rPr baseline="30962" sz="5400"/>
              <a:t>-14</a:t>
            </a:r>
            <a:r>
              <a:rPr sz="5400"/>
              <a:t> (25 ˚C)</a:t>
            </a:r>
          </a:p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b="0" sz="5400"/>
              <a:t>Often helpful to</a:t>
            </a:r>
            <a:r>
              <a:rPr sz="5400"/>
              <a:t> find pK</a:t>
            </a:r>
            <a:r>
              <a:rPr baseline="-15851" sz="5400"/>
              <a:t>a</a:t>
            </a:r>
            <a:r>
              <a:rPr sz="5400"/>
              <a:t> </a:t>
            </a:r>
            <a:r>
              <a:rPr b="0" sz="5400"/>
              <a:t>or</a:t>
            </a:r>
            <a:r>
              <a:rPr sz="5400"/>
              <a:t> pK</a:t>
            </a:r>
            <a:r>
              <a:rPr baseline="-15851" sz="5400"/>
              <a:t>b</a:t>
            </a:r>
            <a:r>
              <a:rPr sz="5400"/>
              <a:t> </a:t>
            </a:r>
          </a:p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b="0" i="1" sz="5400"/>
              <a:t>Remember:</a:t>
            </a:r>
            <a:r>
              <a:rPr sz="5400"/>
              <a:t> </a:t>
            </a:r>
            <a:r>
              <a: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pK</a:t>
            </a:r>
            <a:r>
              <a:rPr baseline="-1585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a</a:t>
            </a:r>
            <a:r>
              <a: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 + pK</a:t>
            </a:r>
            <a:r>
              <a:rPr baseline="-15851"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b</a:t>
            </a:r>
            <a:r>
              <a:rPr sz="54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rPr>
              <a:t> = 14</a:t>
            </a:r>
          </a:p>
          <a:p>
            <a:pPr marL="633167" indent="-593480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b="0" sz="5400"/>
              <a:t>Need to know</a:t>
            </a:r>
            <a:r>
              <a:rPr sz="5400"/>
              <a:t> initial concentration and volume </a:t>
            </a:r>
            <a:r>
              <a:rPr b="0" sz="5400"/>
              <a:t>of titrant</a:t>
            </a:r>
          </a:p>
        </p:txBody>
      </p:sp>
      <p:sp>
        <p:nvSpPr>
          <p:cNvPr id="38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85" name="What-is-titration.jpg" descr="What-is-titr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80610" y="7536363"/>
            <a:ext cx="6682870" cy="60699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8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trong Acid + Strong Base"/>
          <p:cNvSpPr txBox="1"/>
          <p:nvPr>
            <p:ph type="title"/>
          </p:nvPr>
        </p:nvSpPr>
        <p:spPr>
          <a:xfrm>
            <a:off x="3208020" y="0"/>
            <a:ext cx="14333220" cy="244602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Strong Acid + Strong Base</a:t>
            </a:r>
          </a:p>
        </p:txBody>
      </p:sp>
      <p:sp>
        <p:nvSpPr>
          <p:cNvPr id="38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89" name="18M03AN10-1.mov" descr="18M03AN10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0" y="297180"/>
            <a:ext cx="6492240" cy="486918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A strong acid + strong base titration"/>
          <p:cNvSpPr txBox="1"/>
          <p:nvPr/>
        </p:nvSpPr>
        <p:spPr>
          <a:xfrm>
            <a:off x="3168650" y="4869179"/>
            <a:ext cx="7474972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b="0" i="1" sz="36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strong acid + strong base titration</a:t>
            </a:r>
          </a:p>
        </p:txBody>
      </p:sp>
      <p:pic>
        <p:nvPicPr>
          <p:cNvPr id="391" name="SA+SB graph titration picture" descr="SA+SB graph titration pictur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1203" y="5783579"/>
            <a:ext cx="16501047" cy="7726681"/>
          </a:xfrm>
          <a:prstGeom prst="rect">
            <a:avLst/>
          </a:prstGeom>
          <a:ln w="12700"/>
        </p:spPr>
      </p:pic>
      <p:sp>
        <p:nvSpPr>
          <p:cNvPr id="392" name="At equivalence, the pH of a strong acid + strong base titration should be…"/>
          <p:cNvSpPr txBox="1"/>
          <p:nvPr/>
        </p:nvSpPr>
        <p:spPr>
          <a:xfrm>
            <a:off x="6156960" y="14630400"/>
            <a:ext cx="18196560" cy="1378458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At equivalence, the pH of a strong acid + strong base titration should be</a:t>
            </a:r>
          </a:p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/>
              <a:t>pH </a:t>
            </a:r>
            <a:r>
              <a:rPr b="0" sz="5000"/>
              <a:t>&lt;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/>
              <a:t>pH </a:t>
            </a:r>
            <a:r>
              <a:rPr b="0"/>
              <a:t>&gt;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pH </a:t>
            </a:r>
            <a:r>
              <a:rPr b="0" sz="5000"/>
              <a:t>=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dependant on the concentration of the strong acid and/or strong base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393" name="Enter your response on…"/>
          <p:cNvSpPr txBox="1"/>
          <p:nvPr/>
        </p:nvSpPr>
        <p:spPr>
          <a:xfrm>
            <a:off x="22616160" y="24483059"/>
            <a:ext cx="6958479" cy="157734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394" name="Answer = C…"/>
          <p:cNvSpPr txBox="1"/>
          <p:nvPr/>
        </p:nvSpPr>
        <p:spPr>
          <a:xfrm>
            <a:off x="26638908" y="16047719"/>
            <a:ext cx="13001444" cy="331004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</a:p>
          <a:p>
            <a:pPr algn="ctr">
              <a:defRPr sz="5400"/>
            </a:pPr>
            <a:r>
              <a:t>pH = 7</a:t>
            </a:r>
            <a:r>
              <a:rPr b="0"/>
              <a:t> </a:t>
            </a:r>
            <a:r>
              <a:rPr b="0" i="1"/>
              <a:t>for the equivalence point between </a:t>
            </a:r>
            <a:endParaRPr b="0" i="1"/>
          </a:p>
          <a:p>
            <a:pPr algn="ctr">
              <a:defRPr sz="5400"/>
            </a:pPr>
            <a:r>
              <a:rPr b="0" i="1"/>
              <a:t>strong acids and strong bases</a:t>
            </a:r>
            <a:endParaRPr baseline="30962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3" fill="hold"/>
                                        <p:tgtEl>
                                          <p:spTgt spid="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7188 -1.035000" origin="layout" pathEditMode="relative">
                                      <p:cBhvr>
                                        <p:cTn id="10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7821 -0.945000" origin="layout" pathEditMode="relative">
                                      <p:cBhvr>
                                        <p:cTn id="13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56881 -0.553333" origin="layout" pathEditMode="relative">
                                      <p:cBhvr>
                                        <p:cTn id="20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1" fill="hold" display="0">
                  <p:stCondLst>
                    <p:cond delay="indefinite"/>
                  </p:stCondLst>
                </p:cTn>
                <p:tgtEl>
                  <p:spTgt spid="389"/>
                </p:tgtEl>
              </p:cMediaNode>
            </p:video>
            <p:seq concurrent="1" prevAc="none" nextAc="seek">
              <p:cTn id="22" evtFilter="cancelBubble" nodeType="interactiveSeq" restart="whenNotActive" fill="hold">
                <p:stCondLst>
                  <p:cond delay="0" evt="onClick">
                    <p:tgtEl>
                      <p:spTgt spid="38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89"/>
                  </p:tgtEl>
                </p:cond>
              </p:nextCondLst>
            </p:seq>
          </p:childTnLst>
        </p:cTn>
      </p:par>
    </p:tnLst>
    <p:bldLst>
      <p:bldP build="whole" bldLvl="1" animBg="1" rev="0" advAuto="0" spid="393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A+SB graph titration picture" descr="SA+SB graph titrati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4159" y="876703"/>
            <a:ext cx="12024361" cy="5630455"/>
          </a:xfrm>
          <a:prstGeom prst="rect">
            <a:avLst/>
          </a:prstGeom>
          <a:ln w="12700"/>
        </p:spPr>
      </p:pic>
      <p:sp>
        <p:nvSpPr>
          <p:cNvPr id="397" name="Initial:"/>
          <p:cNvSpPr txBox="1"/>
          <p:nvPr>
            <p:ph type="body" sz="quarter" idx="1"/>
          </p:nvPr>
        </p:nvSpPr>
        <p:spPr>
          <a:xfrm>
            <a:off x="4869180" y="6463825"/>
            <a:ext cx="5921475" cy="1104579"/>
          </a:xfrm>
          <a:prstGeom prst="rect">
            <a:avLst/>
          </a:prstGeom>
        </p:spPr>
        <p:txBody>
          <a:bodyPr anchor="b"/>
          <a:lstStyle>
            <a:lvl1pPr marL="650874" indent="-571500"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b="0" i="1" sz="5400"/>
            </a:lvl1pPr>
          </a:lstStyle>
          <a:p>
            <a:pPr/>
            <a:r>
              <a:t>Initial:</a:t>
            </a:r>
          </a:p>
        </p:txBody>
      </p:sp>
      <p:sp>
        <p:nvSpPr>
          <p:cNvPr id="398" name="Strong Acid + Strong Base"/>
          <p:cNvSpPr txBox="1"/>
          <p:nvPr>
            <p:ph type="title"/>
          </p:nvPr>
        </p:nvSpPr>
        <p:spPr>
          <a:xfrm>
            <a:off x="3208020" y="0"/>
            <a:ext cx="14333220" cy="166878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Strong Acid + Strong Base</a:t>
            </a:r>
          </a:p>
        </p:txBody>
      </p:sp>
      <p:sp>
        <p:nvSpPr>
          <p:cNvPr id="399" name="Post-equivalence:"/>
          <p:cNvSpPr txBox="1"/>
          <p:nvPr/>
        </p:nvSpPr>
        <p:spPr>
          <a:xfrm>
            <a:off x="4922520" y="11407775"/>
            <a:ext cx="573859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Post-equivalence:</a:t>
            </a:r>
          </a:p>
        </p:txBody>
      </p:sp>
      <p:sp>
        <p:nvSpPr>
          <p:cNvPr id="400" name="Equivalence:"/>
          <p:cNvSpPr txBox="1"/>
          <p:nvPr/>
        </p:nvSpPr>
        <p:spPr>
          <a:xfrm>
            <a:off x="4922520" y="9682430"/>
            <a:ext cx="4213962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Equivalence:</a:t>
            </a:r>
          </a:p>
        </p:txBody>
      </p:sp>
      <p:sp>
        <p:nvSpPr>
          <p:cNvPr id="401" name="Pre-equivalence:"/>
          <p:cNvSpPr txBox="1"/>
          <p:nvPr/>
        </p:nvSpPr>
        <p:spPr>
          <a:xfrm>
            <a:off x="4869310" y="8156575"/>
            <a:ext cx="543353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Pre-equivalence:</a:t>
            </a:r>
          </a:p>
        </p:txBody>
      </p:sp>
      <p:sp>
        <p:nvSpPr>
          <p:cNvPr id="402" name="pH = - log [nsa / Vsa]"/>
          <p:cNvSpPr txBox="1"/>
          <p:nvPr/>
        </p:nvSpPr>
        <p:spPr>
          <a:xfrm>
            <a:off x="11216640" y="6473824"/>
            <a:ext cx="5933818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b">
            <a:spAutoFit/>
          </a:bodyPr>
          <a:lstStyle/>
          <a:p>
            <a:pPr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Font typeface="Arial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b="0" sz="5400"/>
              <a:t>pH = - log [n</a:t>
            </a:r>
            <a:r>
              <a:rPr b="0" baseline="-5999" sz="5400"/>
              <a:t>sa </a:t>
            </a:r>
            <a:r>
              <a:rPr b="0" sz="5400"/>
              <a:t>/ V</a:t>
            </a:r>
            <a:r>
              <a:rPr b="0" baseline="-5999" sz="5400"/>
              <a:t>sa</a:t>
            </a:r>
            <a:r>
              <a:rPr b="0" sz="5400"/>
              <a:t>]</a:t>
            </a:r>
          </a:p>
        </p:txBody>
      </p:sp>
      <p:sp>
        <p:nvSpPr>
          <p:cNvPr id="403" name="pH = 7 (neutral salt + water)"/>
          <p:cNvSpPr txBox="1"/>
          <p:nvPr/>
        </p:nvSpPr>
        <p:spPr>
          <a:xfrm>
            <a:off x="11247119" y="9648352"/>
            <a:ext cx="8787190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sz="54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pH = 7 (neutral salt + water)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57609" y="10560506"/>
            <a:ext cx="7896667" cy="2632223"/>
          </a:xfrm>
          <a:prstGeom prst="rect">
            <a:avLst/>
          </a:prstGeom>
          <a:ln w="12700"/>
        </p:spPr>
      </p:pic>
      <p:pic>
        <p:nvPicPr>
          <p:cNvPr id="4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36590" y="7374011"/>
            <a:ext cx="6292785" cy="2502813"/>
          </a:xfrm>
          <a:prstGeom prst="rect">
            <a:avLst/>
          </a:prstGeom>
          <a:ln w="12700"/>
        </p:spPr>
      </p:pic>
      <p:sp>
        <p:nvSpPr>
          <p:cNvPr id="40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3" grpId="6"/>
      <p:bldP build="whole" bldLvl="1" animBg="1" rev="0" advAuto="0" spid="402" grpId="2"/>
      <p:bldP build="p" bldLvl="1" animBg="1" rev="0" advAuto="0" spid="397" grpId="1"/>
      <p:bldP build="whole" bldLvl="1" animBg="1" rev="0" advAuto="0" spid="405" grpId="4"/>
      <p:bldP build="whole" bldLvl="1" animBg="1" rev="0" advAuto="0" spid="404" grpId="8"/>
      <p:bldP build="whole" bldLvl="1" animBg="1" rev="0" advAuto="0" spid="400" grpId="5"/>
      <p:bldP build="whole" bldLvl="1" animBg="1" rev="0" advAuto="0" spid="399" grpId="7"/>
      <p:bldP build="whole" bldLvl="1" animBg="1" rev="0" advAuto="0" spid="401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409" name="QUESTION: You titrate 50. mL of a 0.100 M solution of HCl with 0.100 M NaOH.  What is the pH of the initial solution?…"/>
          <p:cNvSpPr txBox="1"/>
          <p:nvPr>
            <p:ph type="body" idx="1"/>
          </p:nvPr>
        </p:nvSpPr>
        <p:spPr>
          <a:xfrm>
            <a:off x="3962400" y="2446020"/>
            <a:ext cx="15841981" cy="1126998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50. mL of a 0.100 M solution of HCl with 0.100 M NaOH.  What is the pH of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initial</a:t>
            </a:r>
            <a:r>
              <a:t> solution?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HCl  +  H</a:t>
            </a:r>
            <a:r>
              <a:rPr baseline="-15913"/>
              <a:t>2</a:t>
            </a:r>
            <a:r>
              <a:t>O  ---&gt;  Cl</a:t>
            </a:r>
            <a:r>
              <a:rPr baseline="30956"/>
              <a:t>-</a:t>
            </a:r>
            <a:r>
              <a:t>  +  H</a:t>
            </a:r>
            <a:r>
              <a:rPr baseline="-15913"/>
              <a:t>3</a:t>
            </a:r>
            <a:r>
              <a:t>O</a:t>
            </a:r>
            <a:r>
              <a:rPr baseline="30956"/>
              <a:t>+</a:t>
            </a:r>
          </a:p>
          <a:p>
            <a:pPr marL="650874" indent="-571500">
              <a:lnSpc>
                <a:spcPct val="100000"/>
              </a:lnSpc>
              <a:buClr>
                <a:srgbClr val="0433FF"/>
              </a:buClr>
              <a:buSzTx/>
              <a:buFont typeface="Arial"/>
              <a:buNone/>
              <a:def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SOLUTION: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HCl is a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strong acid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NaOH is a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strong base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Hence, this is a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strong acid + strong base titration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i="1"/>
              <a:t>Other common strong acids: </a:t>
            </a:r>
            <a:r>
              <a:t>HNO</a:t>
            </a:r>
            <a:r>
              <a:rPr baseline="-15913"/>
              <a:t>3</a:t>
            </a:r>
            <a:r>
              <a:t>, HBr, HI, HClO</a:t>
            </a:r>
            <a:r>
              <a:rPr baseline="-15913"/>
              <a:t>4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i="1"/>
              <a:t>Other common strong bases: </a:t>
            </a:r>
            <a:r>
              <a:t>KOH, LiOH</a:t>
            </a:r>
          </a:p>
        </p:txBody>
      </p:sp>
      <p:sp>
        <p:nvSpPr>
          <p:cNvPr id="41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0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otice how [HOAc] diminishes with NaOH, but [OAc-] increases with NaOH…"/>
          <p:cNvSpPr txBox="1"/>
          <p:nvPr>
            <p:ph type="body" sz="half" idx="1"/>
          </p:nvPr>
        </p:nvSpPr>
        <p:spPr>
          <a:xfrm>
            <a:off x="3962400" y="8846819"/>
            <a:ext cx="16619221" cy="4869181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Notice how [HOAc] diminishes with NaOH, </a:t>
            </a:r>
            <a:r>
              <a:rPr i="1" sz="5400"/>
              <a:t>but</a:t>
            </a:r>
            <a:r>
              <a:rPr sz="5400"/>
              <a:t> [OAc</a:t>
            </a:r>
            <a:r>
              <a:rPr baseline="30962" sz="5400"/>
              <a:t>-</a:t>
            </a:r>
            <a:r>
              <a:rPr sz="5400"/>
              <a:t>] increases with NaOH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Important to consider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conjugates</a:t>
            </a:r>
            <a:r>
              <a:rPr sz="5400"/>
              <a:t> in titrations where weak acids or bases dominate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But first,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buffers</a:t>
            </a:r>
            <a:r>
              <a:rPr sz="5400"/>
              <a:t> and the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common ion effect</a:t>
            </a:r>
          </a:p>
        </p:txBody>
      </p:sp>
      <p:grpSp>
        <p:nvGrpSpPr>
          <p:cNvPr id="125" name="Group"/>
          <p:cNvGrpSpPr/>
          <p:nvPr/>
        </p:nvGrpSpPr>
        <p:grpSpPr>
          <a:xfrm>
            <a:off x="8168640" y="3817620"/>
            <a:ext cx="8412480" cy="4503420"/>
            <a:chOff x="0" y="0"/>
            <a:chExt cx="8412479" cy="4503419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8412480" cy="4503420"/>
            </a:xfrm>
            <a:prstGeom prst="rect">
              <a:avLst/>
            </a:prstGeom>
            <a:solidFill>
              <a:srgbClr val="A2A2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91440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4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0" t="0" r="0" b="56076"/>
            <a:stretch>
              <a:fillRect/>
            </a:stretch>
          </p:blipFill>
          <p:spPr>
            <a:xfrm>
              <a:off x="0" y="0"/>
              <a:ext cx="8402094" cy="4503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Acid-Base Titrations"/>
          <p:cNvSpPr txBox="1"/>
          <p:nvPr>
            <p:ph type="title"/>
          </p:nvPr>
        </p:nvSpPr>
        <p:spPr>
          <a:xfrm>
            <a:off x="5036820" y="0"/>
            <a:ext cx="14333220" cy="4732020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Titrations</a:t>
            </a:r>
          </a:p>
        </p:txBody>
      </p:sp>
      <p:sp>
        <p:nvSpPr>
          <p:cNvPr id="12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413" name="QUESTION: You titrate 50. mL of a 0.100 M solution of HCl with 0.100 M NaOH.  What is the pH of the initial solution?…"/>
          <p:cNvSpPr txBox="1"/>
          <p:nvPr>
            <p:ph type="body" idx="1"/>
          </p:nvPr>
        </p:nvSpPr>
        <p:spPr>
          <a:xfrm>
            <a:off x="3962400" y="2446020"/>
            <a:ext cx="15841981" cy="1126998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50. mL of a 0.100 M solution of HCl with 0.100 M NaOH.  What is the pH of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initial</a:t>
            </a:r>
            <a:r>
              <a:t> solution?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HCl  +  H</a:t>
            </a:r>
            <a:r>
              <a:rPr baseline="-15913"/>
              <a:t>2</a:t>
            </a:r>
            <a:r>
              <a:t>O  ---&gt;  Cl</a:t>
            </a:r>
            <a:r>
              <a:rPr baseline="30956"/>
              <a:t>-</a:t>
            </a:r>
            <a:r>
              <a:t>  +  H</a:t>
            </a:r>
            <a:r>
              <a:rPr baseline="-15913"/>
              <a:t>3</a:t>
            </a:r>
            <a:r>
              <a:t>O</a:t>
            </a:r>
            <a:r>
              <a:rPr baseline="30956"/>
              <a:t>+</a:t>
            </a:r>
          </a:p>
        </p:txBody>
      </p:sp>
      <p:sp>
        <p:nvSpPr>
          <p:cNvPr id="41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15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1680" y="6583680"/>
            <a:ext cx="5737860" cy="1120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45980" y="8115300"/>
            <a:ext cx="5760721" cy="1051561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pH  =  1.000"/>
          <p:cNvSpPr txBox="1"/>
          <p:nvPr/>
        </p:nvSpPr>
        <p:spPr>
          <a:xfrm>
            <a:off x="9569450" y="9601200"/>
            <a:ext cx="4032353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sz="5400"/>
              <a:t>pH  = 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1.000</a:t>
            </a:r>
          </a:p>
        </p:txBody>
      </p:sp>
      <p:sp>
        <p:nvSpPr>
          <p:cNvPr id="418" name="SOLUTION:…"/>
          <p:cNvSpPr txBox="1"/>
          <p:nvPr/>
        </p:nvSpPr>
        <p:spPr>
          <a:xfrm>
            <a:off x="3962400" y="5783579"/>
            <a:ext cx="7338061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600"/>
              </a:spcBef>
              <a:buClr>
                <a:srgbClr val="003DAF"/>
              </a:buClr>
              <a:buFont typeface="Arial"/>
              <a:def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SOLUTION: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  <a:defRPr i="1"/>
            </a:pPr>
            <a:r>
              <a:t>For strong acids,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7" grpId="4"/>
      <p:bldP build="whole" bldLvl="1" animBg="1" rev="0" advAuto="0" spid="415" grpId="2"/>
      <p:bldP build="whole" bldLvl="1" animBg="1" rev="0" advAuto="0" spid="416" grpId="3"/>
      <p:bldP build="p" bldLvl="5" animBg="1" rev="0" advAuto="0" spid="41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421" name="QUESTION: You titrate 50. mL of a 0.100 M solution of HCl with 0.100 M NaOH.  What is the pH after 45 mL of NaOH have been added?…"/>
          <p:cNvSpPr txBox="1"/>
          <p:nvPr>
            <p:ph type="body" idx="1"/>
          </p:nvPr>
        </p:nvSpPr>
        <p:spPr>
          <a:xfrm>
            <a:off x="3802380" y="2446020"/>
            <a:ext cx="16459201" cy="102184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 </a:t>
            </a:r>
            <a:r>
              <a:t>You titrate 50. mL of a 0.100 M solution of HCl with 0.100 M NaOH. </a:t>
            </a:r>
            <a:r>
              <a:t> What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after 45 mL of NaOH</a:t>
            </a:r>
            <a:r>
              <a:t> have been added?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HCl  +  H</a:t>
            </a:r>
            <a:r>
              <a:rPr baseline="-15913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2</a:t>
            </a: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O  ---&gt;  Cl</a:t>
            </a:r>
            <a:r>
              <a:rPr baseline="30956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-</a:t>
            </a: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  +  H</a:t>
            </a:r>
            <a:r>
              <a:rPr baseline="-15913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3</a:t>
            </a: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O</a:t>
            </a:r>
            <a:r>
              <a:rPr baseline="30956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+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3DAF"/>
              </a:buClr>
              <a:buSzTx/>
              <a:buFont typeface="Arial"/>
              <a:buNone/>
              <a:def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SOLUTION: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First, determine which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region</a:t>
            </a:r>
            <a:r>
              <a:t> of a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strong acid</a:t>
            </a:r>
            <a:r>
              <a:t> and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strong base</a:t>
            </a:r>
            <a:r>
              <a:t>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titration</a:t>
            </a:r>
            <a:r>
              <a:t> to use by </a:t>
            </a:r>
            <a:r>
              <a:rPr i="1"/>
              <a:t>comparing mol HCl to mol NaOH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FF2734"/>
              </a:buClr>
              <a:buSzTx/>
              <a:buFont typeface="Arial"/>
              <a:buNone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sa</a:t>
            </a:r>
            <a:r>
              <a:t> = 0.050 L * 0.100 M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0.0050 mol</a:t>
            </a:r>
            <a:r>
              <a:t> HCl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FF2734"/>
              </a:buClr>
              <a:buSzTx/>
              <a:buFont typeface="Arial"/>
              <a:buNone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0.045 L * 0.100 M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0.0045 mol</a:t>
            </a:r>
            <a:r>
              <a:t> NaOH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t>Since n</a:t>
            </a:r>
            <a:r>
              <a:rPr baseline="-15913"/>
              <a:t>sa</a:t>
            </a:r>
            <a:r>
              <a:t> &gt; n</a:t>
            </a:r>
            <a:r>
              <a:rPr baseline="-15913"/>
              <a:t>sb</a:t>
            </a:r>
            <a:r>
              <a:t>, this pH will fall in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pre-equivalence region</a:t>
            </a:r>
          </a:p>
        </p:txBody>
      </p:sp>
      <p:sp>
        <p:nvSpPr>
          <p:cNvPr id="42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1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425" name="QUESTION: You titrate 50. mL of a 0.100 M solution of HCl with 0.100 M NaOH.  What is the pH after 45 mL of NaOH have been added?…"/>
          <p:cNvSpPr txBox="1"/>
          <p:nvPr>
            <p:ph type="body" sz="half" idx="1"/>
          </p:nvPr>
        </p:nvSpPr>
        <p:spPr>
          <a:xfrm>
            <a:off x="3802380" y="2446020"/>
            <a:ext cx="16459201" cy="4348163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00B800"/>
                  </a:solidFill>
                </a:uFill>
              </a:rPr>
              <a:t>QUESTION:</a:t>
            </a:r>
            <a:r>
              <a:rPr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 </a:t>
            </a:r>
            <a:r>
              <a:t>You titrate 50. mL of a 0.100 M solution of HCl with 0.100 M NaOH</a:t>
            </a:r>
            <a:r>
              <a:t>.  What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after 45 mL of NaOH</a:t>
            </a:r>
            <a:r>
              <a:t> have been added?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t>HCl  +  H</a:t>
            </a:r>
            <a:r>
              <a:rPr baseline="-15913"/>
              <a:t>2</a:t>
            </a:r>
            <a:r>
              <a:t>O  ---&gt;  Cl</a:t>
            </a:r>
            <a:r>
              <a:rPr baseline="30956"/>
              <a:t>-</a:t>
            </a:r>
            <a:r>
              <a:t>  +  H</a:t>
            </a:r>
            <a:r>
              <a:rPr baseline="-15913"/>
              <a:t>3</a:t>
            </a:r>
            <a:r>
              <a:t>O</a:t>
            </a:r>
            <a:r>
              <a:rPr baseline="30956"/>
              <a:t>+</a:t>
            </a:r>
          </a:p>
        </p:txBody>
      </p:sp>
      <p:sp>
        <p:nvSpPr>
          <p:cNvPr id="42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27" name="pH  =  2.3"/>
          <p:cNvSpPr txBox="1"/>
          <p:nvPr/>
        </p:nvSpPr>
        <p:spPr>
          <a:xfrm>
            <a:off x="5494020" y="11430000"/>
            <a:ext cx="3661103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sz="5400"/>
              <a:t>pH  = 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2.3</a:t>
            </a:r>
          </a:p>
        </p:txBody>
      </p:sp>
      <p:sp>
        <p:nvSpPr>
          <p:cNvPr id="428" name="From before: nsa = 0.0050 mol, nsb = 0.0045 mol"/>
          <p:cNvSpPr txBox="1"/>
          <p:nvPr/>
        </p:nvSpPr>
        <p:spPr>
          <a:xfrm>
            <a:off x="3665220" y="5603875"/>
            <a:ext cx="16779240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6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From before:</a:t>
            </a:r>
            <a:r>
              <a: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sa</a:t>
            </a:r>
            <a:r>
              <a:t> = 0.0050 mol,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0.0045 mol</a:t>
            </a:r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671" y="6459611"/>
            <a:ext cx="6292784" cy="2502813"/>
          </a:xfrm>
          <a:prstGeom prst="rect">
            <a:avLst/>
          </a:prstGeom>
          <a:ln w="12700"/>
        </p:spPr>
      </p:pic>
      <p:pic>
        <p:nvPicPr>
          <p:cNvPr id="4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9750" y="8766809"/>
            <a:ext cx="9443323" cy="2618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0" grpId="2"/>
      <p:bldP build="whole" bldLvl="1" animBg="1" rev="0" advAuto="0" spid="429" grpId="1"/>
      <p:bldP build="whole" bldLvl="1" animBg="1" rev="0" advAuto="0" spid="427" grpId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433" name="QUESTION: You titrate 50. mL of a 0.100 M solution of HCl with 0.100 M NaOH.  What is the pH at the equivalence point?…"/>
          <p:cNvSpPr txBox="1"/>
          <p:nvPr>
            <p:ph type="body" idx="1"/>
          </p:nvPr>
        </p:nvSpPr>
        <p:spPr>
          <a:xfrm>
            <a:off x="3962400" y="2125980"/>
            <a:ext cx="15841981" cy="914400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50. mL of a 0.100 M solution of HCl with 0.100 M NaOH.  What is the pH at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equivalence point</a:t>
            </a:r>
            <a:r>
              <a:t>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i="1"/>
              <a:t>At equivalence,</a:t>
            </a:r>
            <a:r>
              <a:t> HCl  +  NaOH  ---&gt;  Na</a:t>
            </a:r>
            <a:r>
              <a:rPr baseline="30956"/>
              <a:t>+</a:t>
            </a:r>
            <a:r>
              <a:t>  +  Cl</a:t>
            </a:r>
            <a:r>
              <a:rPr baseline="30956"/>
              <a:t>-</a:t>
            </a:r>
            <a:r>
              <a:t>  +  H</a:t>
            </a:r>
            <a:r>
              <a:rPr baseline="-15913"/>
              <a:t>2</a:t>
            </a:r>
            <a:r>
              <a:t>O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Only species present at equivalence are Na</a:t>
            </a:r>
            <a:r>
              <a:rPr baseline="30956"/>
              <a:t>+</a:t>
            </a:r>
            <a:r>
              <a:t>, Cl</a:t>
            </a:r>
            <a:r>
              <a:rPr baseline="30956"/>
              <a:t>-</a:t>
            </a:r>
            <a:r>
              <a:t> and water.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Na</a:t>
            </a:r>
            <a:r>
              <a:rPr baseline="30956"/>
              <a:t>+</a:t>
            </a:r>
            <a:r>
              <a:t> and Cl</a:t>
            </a:r>
            <a:r>
              <a:rPr baseline="30956"/>
              <a:t>-</a:t>
            </a:r>
            <a:r>
              <a:t> are conjugates of strong bases and acids; hence, they have</a:t>
            </a:r>
            <a:r>
              <a:rPr i="1"/>
              <a:t> no effect on the pH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  <a:def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pPr>
            <a:r>
              <a:t>pH at equivalence point will be equal to 7 (neutral) due to presence of water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The volume required to get to equivalence:</a:t>
            </a:r>
          </a:p>
        </p:txBody>
      </p:sp>
      <p:sp>
        <p:nvSpPr>
          <p:cNvPr id="43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35" name="0.0050 mol HCl * (mol NaOH / mol HCl) * (L/0.100 mol NaOH)   = 0.050 L or 50. mL"/>
          <p:cNvSpPr txBox="1"/>
          <p:nvPr/>
        </p:nvSpPr>
        <p:spPr>
          <a:xfrm>
            <a:off x="3208020" y="11590019"/>
            <a:ext cx="1801368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buClr>
                <a:srgbClr val="000000"/>
              </a:buClr>
              <a:buFont typeface="Arial"/>
            </a:pPr>
            <a:r>
              <a:t>0.0050 mol HCl * (mol NaOH / mol HCl) * (L/0.100 mol NaOH)  	= 0.050 L </a:t>
            </a:r>
            <a:r>
              <a:rPr i="1"/>
              <a:t>or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50. mL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3" grpId="1"/>
      <p:bldP build="whole" bldLvl="1" animBg="1" rev="0" advAuto="0" spid="435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438" name="QUESTION: You titrate 50. mL of a 0.100 M solution of HCl with 0.100 M NaOH.  What is the pH after 55 mL of NaOH have been added?…"/>
          <p:cNvSpPr txBox="1"/>
          <p:nvPr>
            <p:ph type="body" idx="1"/>
          </p:nvPr>
        </p:nvSpPr>
        <p:spPr>
          <a:xfrm>
            <a:off x="3962400" y="2125980"/>
            <a:ext cx="15841981" cy="914400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50. mL of a 0.100 M solution of HCl with 0.100 M NaOH.  What is the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pH after 55 mL of NaOH</a:t>
            </a:r>
            <a:r>
              <a:t> have been added?</a:t>
            </a:r>
          </a:p>
          <a:p>
            <a:pPr marL="650874" indent="-571500">
              <a:lnSpc>
                <a:spcPct val="100000"/>
              </a:lnSpc>
              <a:buClr>
                <a:srgbClr val="003DAF"/>
              </a:buClr>
              <a:buSzTx/>
              <a:buFont typeface="Arial"/>
              <a:buNone/>
            </a:pPr>
            <a:r>
              <a: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SOLUTION:</a:t>
            </a:r>
            <a:r>
              <a:rPr b="0" i="1"/>
              <a:t> (from before, n</a:t>
            </a:r>
            <a:r>
              <a:rPr b="0" baseline="-15913" i="1"/>
              <a:t>sa</a:t>
            </a:r>
            <a:r>
              <a:rPr b="0" i="1"/>
              <a:t> = 0.0050 mol)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It took 50. mL of NaOH to reach equivalence; hence, we are now in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post-equivalence region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0.100 M * 0.055 L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0.0055 mol</a:t>
            </a:r>
          </a:p>
        </p:txBody>
      </p:sp>
      <p:sp>
        <p:nvSpPr>
          <p:cNvPr id="43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40" name="pH = 14 + (-2.3) = 11.7"/>
          <p:cNvSpPr txBox="1"/>
          <p:nvPr/>
        </p:nvSpPr>
        <p:spPr>
          <a:xfrm>
            <a:off x="4396740" y="12367259"/>
            <a:ext cx="14036040" cy="94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3200"/>
              </a:spcBef>
              <a:buClr>
                <a:srgbClr val="000000"/>
              </a:buClr>
              <a:buFont typeface="Arial"/>
            </a:pPr>
            <a:r>
              <a:rPr b="0" sz="5400"/>
              <a:t>pH = 14 + (-2.3) =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11.7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4846" y="10091057"/>
            <a:ext cx="9811388" cy="2380705"/>
          </a:xfrm>
          <a:prstGeom prst="rect">
            <a:avLst/>
          </a:prstGeom>
          <a:ln w="12700"/>
        </p:spPr>
      </p:pic>
      <p:pic>
        <p:nvPicPr>
          <p:cNvPr id="4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7250" y="7824927"/>
            <a:ext cx="7896666" cy="2632222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8" grpId="1"/>
      <p:bldP build="whole" bldLvl="1" animBg="1" rev="0" advAuto="0" spid="442" grpId="2"/>
      <p:bldP build="whole" bldLvl="1" animBg="1" rev="0" advAuto="0" spid="441" grpId="3"/>
      <p:bldP build="whole" bldLvl="1" animBg="1" rev="0" advAuto="0" spid="440" grpId="4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Acid-Base Reaction"/>
          <p:cNvSpPr txBox="1"/>
          <p:nvPr>
            <p:ph type="title"/>
          </p:nvPr>
        </p:nvSpPr>
        <p:spPr>
          <a:xfrm>
            <a:off x="7459980" y="754380"/>
            <a:ext cx="9601201" cy="3200401"/>
          </a:xfrm>
          <a:prstGeom prst="rect">
            <a:avLst/>
          </a:prstGeom>
        </p:spPr>
        <p:txBody>
          <a:bodyPr/>
          <a:lstStyle/>
          <a:p>
            <a:pPr/>
            <a:r>
              <a:t>Acid-Base Reaction</a:t>
            </a:r>
          </a:p>
        </p:txBody>
      </p:sp>
      <p:sp>
        <p:nvSpPr>
          <p:cNvPr id="44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46" name="SA+SB graph titration picture" descr="SA+SB graph titration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1504950"/>
            <a:ext cx="10918825" cy="1070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HCl + NaOH Titration Graph"/>
          <p:cNvSpPr/>
          <p:nvPr/>
        </p:nvSpPr>
        <p:spPr>
          <a:xfrm>
            <a:off x="3505200" y="297180"/>
            <a:ext cx="6720841" cy="1577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14300" dist="177800" dir="2700000">
              <a:srgbClr val="A2A2A2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79373" marR="79373">
              <a:spcBef>
                <a:spcPts val="1600"/>
              </a:spcBef>
              <a:buClr>
                <a:srgbClr val="00B800"/>
              </a:buClr>
              <a:buFont typeface="Arial"/>
              <a:def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defRPr>
            </a:lvl1pPr>
          </a:lstStyle>
          <a:p>
            <a:pPr/>
            <a:r>
              <a:t>HCl + NaOH Titration Graph</a:t>
            </a:r>
          </a:p>
        </p:txBody>
      </p:sp>
      <p:grpSp>
        <p:nvGrpSpPr>
          <p:cNvPr id="450" name="Group"/>
          <p:cNvGrpSpPr/>
          <p:nvPr/>
        </p:nvGrpSpPr>
        <p:grpSpPr>
          <a:xfrm>
            <a:off x="14020800" y="5768975"/>
            <a:ext cx="7154545" cy="2535345"/>
            <a:chOff x="0" y="0"/>
            <a:chExt cx="7154544" cy="2535344"/>
          </a:xfrm>
        </p:grpSpPr>
        <p:sp>
          <p:nvSpPr>
            <p:cNvPr id="448" name="Line"/>
            <p:cNvSpPr/>
            <p:nvPr/>
          </p:nvSpPr>
          <p:spPr>
            <a:xfrm>
              <a:off x="0" y="984250"/>
              <a:ext cx="1737361" cy="3176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Equivalence point (50 mL)…"/>
            <p:cNvSpPr/>
            <p:nvPr/>
          </p:nvSpPr>
          <p:spPr>
            <a:xfrm>
              <a:off x="1736725" y="0"/>
              <a:ext cx="5417820" cy="253534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79373" marR="79373">
                <a:buClr>
                  <a:srgbClr val="0433FF"/>
                </a:buClr>
                <a:buFont typeface="Arial"/>
                <a:defRPr sz="5400">
                  <a:solidFill>
                    <a:srgbClr val="0433FF"/>
                  </a:solidFill>
                  <a:uFill>
                    <a:solidFill>
                      <a:srgbClr val="0433FF"/>
                    </a:solidFill>
                  </a:uFill>
                </a:defRPr>
              </a:pPr>
              <a:r>
                <a:t>Equivalence point (50 mL) </a:t>
              </a:r>
            </a:p>
            <a:p>
              <a:pPr marL="79373" marR="79373">
                <a:buClr>
                  <a:srgbClr val="0433FF"/>
                </a:buClr>
                <a:buFont typeface="Arial"/>
                <a:defRPr sz="5400">
                  <a:solidFill>
                    <a:srgbClr val="0433FF"/>
                  </a:solidFill>
                  <a:uFill>
                    <a:solidFill>
                      <a:srgbClr val="0433FF"/>
                    </a:solidFill>
                  </a:uFill>
                </a:defRPr>
              </a:pPr>
              <a:r>
                <a:t>pH = 7</a:t>
              </a:r>
            </a:p>
          </p:txBody>
        </p:sp>
      </p:grpSp>
      <p:grpSp>
        <p:nvGrpSpPr>
          <p:cNvPr id="453" name="Group"/>
          <p:cNvGrpSpPr/>
          <p:nvPr/>
        </p:nvGrpSpPr>
        <p:grpSpPr>
          <a:xfrm>
            <a:off x="3345180" y="8526780"/>
            <a:ext cx="4869181" cy="1747945"/>
            <a:chOff x="0" y="0"/>
            <a:chExt cx="4869179" cy="1747944"/>
          </a:xfrm>
        </p:grpSpPr>
        <p:sp>
          <p:nvSpPr>
            <p:cNvPr id="451" name="initial pH…"/>
            <p:cNvSpPr/>
            <p:nvPr/>
          </p:nvSpPr>
          <p:spPr>
            <a:xfrm>
              <a:off x="0" y="0"/>
              <a:ext cx="3680460" cy="174794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pPr>
              <a:r>
                <a:t>initial pH </a:t>
              </a:r>
            </a:p>
            <a:p>
              <a: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pPr>
              <a:r>
                <a:t>  = 1.00</a:t>
              </a:r>
            </a:p>
          </p:txBody>
        </p:sp>
        <p:sp>
          <p:nvSpPr>
            <p:cNvPr id="452" name="Line"/>
            <p:cNvSpPr/>
            <p:nvPr/>
          </p:nvSpPr>
          <p:spPr>
            <a:xfrm flipH="1" flipV="1">
              <a:off x="3200400" y="777239"/>
              <a:ext cx="1668780" cy="7543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56" name="Group"/>
          <p:cNvGrpSpPr/>
          <p:nvPr/>
        </p:nvGrpSpPr>
        <p:grpSpPr>
          <a:xfrm>
            <a:off x="12329159" y="617220"/>
            <a:ext cx="7818121" cy="3359786"/>
            <a:chOff x="0" y="0"/>
            <a:chExt cx="7818119" cy="3359785"/>
          </a:xfrm>
        </p:grpSpPr>
        <p:sp>
          <p:nvSpPr>
            <p:cNvPr id="454" name="Line"/>
            <p:cNvSpPr/>
            <p:nvPr/>
          </p:nvSpPr>
          <p:spPr>
            <a:xfrm flipV="1">
              <a:off x="2069465" y="1233805"/>
              <a:ext cx="6351" cy="21259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pH at 55 mL = 11.7"/>
            <p:cNvSpPr/>
            <p:nvPr/>
          </p:nvSpPr>
          <p:spPr>
            <a:xfrm>
              <a:off x="0" y="0"/>
              <a:ext cx="7818120" cy="94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lvl1pPr>
            </a:lstStyle>
            <a:p>
              <a:pPr/>
              <a:r>
                <a:t>pH at 55 mL = 11.7</a:t>
              </a:r>
            </a:p>
          </p:txBody>
        </p:sp>
      </p:grpSp>
      <p:grpSp>
        <p:nvGrpSpPr>
          <p:cNvPr id="459" name="Group"/>
          <p:cNvGrpSpPr/>
          <p:nvPr/>
        </p:nvGrpSpPr>
        <p:grpSpPr>
          <a:xfrm>
            <a:off x="4122420" y="5362575"/>
            <a:ext cx="9288781" cy="3781426"/>
            <a:chOff x="0" y="0"/>
            <a:chExt cx="9288780" cy="3781425"/>
          </a:xfrm>
        </p:grpSpPr>
        <p:sp>
          <p:nvSpPr>
            <p:cNvPr id="457" name="Line"/>
            <p:cNvSpPr/>
            <p:nvPr/>
          </p:nvSpPr>
          <p:spPr>
            <a:xfrm flipH="1" flipV="1">
              <a:off x="6452590" y="1260474"/>
              <a:ext cx="2836191" cy="25209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pH at 45 mL = 2.3"/>
            <p:cNvSpPr/>
            <p:nvPr/>
          </p:nvSpPr>
          <p:spPr>
            <a:xfrm>
              <a:off x="0" y="0"/>
              <a:ext cx="7132320" cy="94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79373" marR="79373">
                <a:buClr>
                  <a:srgbClr val="0433FF"/>
                </a:buClr>
                <a:buFont typeface="Arial"/>
                <a:defRPr sz="5400">
                  <a:solidFill>
                    <a:srgbClr val="0433FF"/>
                  </a:solidFill>
                  <a:uFill>
                    <a:solidFill>
                      <a:srgbClr val="0433FF"/>
                    </a:solidFill>
                  </a:uFill>
                </a:defRPr>
              </a:lvl1pPr>
            </a:lstStyle>
            <a:p>
              <a:pPr/>
              <a:r>
                <a:t>pH at 45 mL = 2.3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3"/>
      <p:bldP build="whole" bldLvl="1" animBg="1" rev="0" advAuto="0" spid="453" grpId="1"/>
      <p:bldP build="whole" bldLvl="1" animBg="1" rev="0" advAuto="0" spid="459" grpId="2"/>
      <p:bldP build="whole" bldLvl="1" animBg="1" rev="0" advAuto="0" spid="456" grpId="4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trong Base + Strong Acid"/>
          <p:cNvSpPr txBox="1"/>
          <p:nvPr>
            <p:ph type="title"/>
          </p:nvPr>
        </p:nvSpPr>
        <p:spPr>
          <a:xfrm>
            <a:off x="3208020" y="0"/>
            <a:ext cx="14333220" cy="244602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Strong Base + Strong Acid</a:t>
            </a:r>
          </a:p>
        </p:txBody>
      </p:sp>
      <p:sp>
        <p:nvSpPr>
          <p:cNvPr id="46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63" name="Notice similarities between SA + SB and SB + SA titrations!"/>
          <p:cNvSpPr txBox="1"/>
          <p:nvPr/>
        </p:nvSpPr>
        <p:spPr>
          <a:xfrm>
            <a:off x="4635500" y="1908175"/>
            <a:ext cx="15868656" cy="86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b="0"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Notice similarities between SA + SB and SB + SA titrations!</a:t>
            </a:r>
          </a:p>
        </p:txBody>
      </p:sp>
      <p:sp>
        <p:nvSpPr>
          <p:cNvPr id="464" name="A strong base + strong acid titration"/>
          <p:cNvSpPr txBox="1"/>
          <p:nvPr/>
        </p:nvSpPr>
        <p:spPr>
          <a:xfrm>
            <a:off x="3168650" y="3817620"/>
            <a:ext cx="7474972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b="0" i="1" sz="36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strong base + strong acid titration</a:t>
            </a:r>
          </a:p>
        </p:txBody>
      </p:sp>
      <p:pic>
        <p:nvPicPr>
          <p:cNvPr id="465" name="SB+SA graph titration picture" descr="SB+SA graph titrati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5120640"/>
            <a:ext cx="18135601" cy="849206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B+SA graph titration picture" descr="SB+SA graph titrati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760" y="548640"/>
            <a:ext cx="12801601" cy="5994401"/>
          </a:xfrm>
          <a:prstGeom prst="rect">
            <a:avLst/>
          </a:prstGeom>
          <a:ln w="12700"/>
        </p:spPr>
      </p:pic>
      <p:sp>
        <p:nvSpPr>
          <p:cNvPr id="468" name="Initial:"/>
          <p:cNvSpPr txBox="1"/>
          <p:nvPr>
            <p:ph type="body" sz="quarter" idx="1"/>
          </p:nvPr>
        </p:nvSpPr>
        <p:spPr>
          <a:xfrm>
            <a:off x="4579620" y="6858000"/>
            <a:ext cx="4352945" cy="1198511"/>
          </a:xfrm>
          <a:prstGeom prst="rect">
            <a:avLst/>
          </a:prstGeom>
        </p:spPr>
        <p:txBody>
          <a:bodyPr/>
          <a:lstStyle>
            <a:lvl1pPr marL="650874" indent="-571500"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b="0" i="1" sz="5400"/>
            </a:lvl1pPr>
          </a:lstStyle>
          <a:p>
            <a:pPr/>
            <a:r>
              <a:t>Initial:</a:t>
            </a:r>
          </a:p>
        </p:txBody>
      </p:sp>
      <p:sp>
        <p:nvSpPr>
          <p:cNvPr id="469" name="Post-equivalence:"/>
          <p:cNvSpPr txBox="1"/>
          <p:nvPr/>
        </p:nvSpPr>
        <p:spPr>
          <a:xfrm>
            <a:off x="4625340" y="11407775"/>
            <a:ext cx="573859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Post-equivalence:</a:t>
            </a:r>
          </a:p>
        </p:txBody>
      </p:sp>
      <p:sp>
        <p:nvSpPr>
          <p:cNvPr id="470" name="Equivalence:"/>
          <p:cNvSpPr txBox="1"/>
          <p:nvPr/>
        </p:nvSpPr>
        <p:spPr>
          <a:xfrm>
            <a:off x="4579620" y="9782175"/>
            <a:ext cx="4213962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Equivalence:</a:t>
            </a:r>
          </a:p>
        </p:txBody>
      </p:sp>
      <p:sp>
        <p:nvSpPr>
          <p:cNvPr id="471" name="Pre-equivalence:"/>
          <p:cNvSpPr txBox="1"/>
          <p:nvPr/>
        </p:nvSpPr>
        <p:spPr>
          <a:xfrm>
            <a:off x="4579620" y="8069580"/>
            <a:ext cx="5433534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Pre-equivalence:</a:t>
            </a:r>
          </a:p>
        </p:txBody>
      </p:sp>
      <p:sp>
        <p:nvSpPr>
          <p:cNvPr id="472" name="pH = 14 + log [nsb / Vsb]"/>
          <p:cNvSpPr txBox="1"/>
          <p:nvPr/>
        </p:nvSpPr>
        <p:spPr>
          <a:xfrm>
            <a:off x="10820400" y="6600825"/>
            <a:ext cx="7278963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b="0" sz="5400"/>
              <a:t>pH = 14 + log [</a:t>
            </a:r>
            <a:r>
              <a:rPr b="0" sz="5400"/>
              <a:t>n</a:t>
            </a:r>
            <a:r>
              <a:rPr b="0" baseline="-5999" sz="5400"/>
              <a:t>sb </a:t>
            </a:r>
            <a:r>
              <a:rPr b="0" sz="5400"/>
              <a:t>/ V</a:t>
            </a:r>
            <a:r>
              <a:rPr b="0" baseline="-5999" sz="5400"/>
              <a:t>sb</a:t>
            </a:r>
            <a:r>
              <a:rPr b="0" sz="5400"/>
              <a:t>]</a:t>
            </a:r>
          </a:p>
        </p:txBody>
      </p:sp>
      <p:sp>
        <p:nvSpPr>
          <p:cNvPr id="473" name="pH = 7 (neutral salt + water)"/>
          <p:cNvSpPr txBox="1"/>
          <p:nvPr/>
        </p:nvSpPr>
        <p:spPr>
          <a:xfrm>
            <a:off x="10820400" y="9761219"/>
            <a:ext cx="8787190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sz="5400"/>
            </a:lvl1pPr>
          </a:lstStyle>
          <a:p>
            <a:pPr/>
            <a:r>
              <a:t>pH = 7 (neutral salt + water)</a:t>
            </a:r>
          </a:p>
        </p:txBody>
      </p:sp>
      <p:sp>
        <p:nvSpPr>
          <p:cNvPr id="474" name="Strong Base + Strong Acid"/>
          <p:cNvSpPr txBox="1"/>
          <p:nvPr>
            <p:ph type="title"/>
          </p:nvPr>
        </p:nvSpPr>
        <p:spPr>
          <a:xfrm>
            <a:off x="6865620" y="0"/>
            <a:ext cx="14333221" cy="1371601"/>
          </a:xfrm>
          <a:prstGeom prst="rect">
            <a:avLst/>
          </a:prstGeom>
        </p:spPr>
        <p:txBody>
          <a:bodyPr/>
          <a:lstStyle>
            <a:lvl1pPr algn="r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Strong Base + Strong Acid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39277" y="10625211"/>
            <a:ext cx="6292784" cy="2502813"/>
          </a:xfrm>
          <a:prstGeom prst="rect">
            <a:avLst/>
          </a:prstGeom>
          <a:ln w="12700"/>
        </p:spPr>
      </p:pic>
      <p:pic>
        <p:nvPicPr>
          <p:cNvPr id="4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761" y="7351721"/>
            <a:ext cx="7508437" cy="2502812"/>
          </a:xfrm>
          <a:prstGeom prst="rect">
            <a:avLst/>
          </a:prstGeom>
          <a:ln w="12700"/>
        </p:spPr>
      </p:pic>
      <p:sp>
        <p:nvSpPr>
          <p:cNvPr id="47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2"/>
      <p:bldP build="p" bldLvl="1" animBg="1" rev="0" advAuto="0" spid="468" grpId="1"/>
      <p:bldP build="whole" bldLvl="1" animBg="1" rev="0" advAuto="0" spid="469" grpId="7"/>
      <p:bldP build="whole" bldLvl="1" animBg="1" rev="0" advAuto="0" spid="476" grpId="4"/>
      <p:bldP build="whole" bldLvl="1" animBg="1" rev="0" advAuto="0" spid="470" grpId="5"/>
      <p:bldP build="whole" bldLvl="1" animBg="1" rev="0" advAuto="0" spid="471" grpId="3"/>
      <p:bldP build="whole" bldLvl="1" animBg="1" rev="0" advAuto="0" spid="473" grpId="6"/>
      <p:bldP build="whole" bldLvl="1" animBg="1" rev="0" advAuto="0" spid="475" grpId="8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WA+SB titration graph picture" descr="WA+SB titration graph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7458" y="4892040"/>
            <a:ext cx="17406129" cy="8737601"/>
          </a:xfrm>
          <a:prstGeom prst="rect">
            <a:avLst/>
          </a:prstGeom>
          <a:ln w="12700"/>
        </p:spPr>
      </p:pic>
      <p:sp>
        <p:nvSpPr>
          <p:cNvPr id="480" name="Weak Acid + Strong Base"/>
          <p:cNvSpPr txBox="1"/>
          <p:nvPr>
            <p:ph type="title"/>
          </p:nvPr>
        </p:nvSpPr>
        <p:spPr>
          <a:xfrm>
            <a:off x="3208020" y="0"/>
            <a:ext cx="14333220" cy="244602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Weak Acid + Strong Base</a:t>
            </a:r>
          </a:p>
        </p:txBody>
      </p:sp>
      <p:sp>
        <p:nvSpPr>
          <p:cNvPr id="48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82" name="A weak acid + strong base titration"/>
          <p:cNvSpPr txBox="1"/>
          <p:nvPr/>
        </p:nvSpPr>
        <p:spPr>
          <a:xfrm>
            <a:off x="3299460" y="4114800"/>
            <a:ext cx="7271599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b="0" i="1" sz="36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weak acid + strong base titration</a:t>
            </a:r>
          </a:p>
        </p:txBody>
      </p:sp>
      <p:pic>
        <p:nvPicPr>
          <p:cNvPr id="483" name="18M05AN10-1.mov" descr="18M05AN10-1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3563600" y="297180"/>
            <a:ext cx="7331826" cy="4480561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Equivalence point dominated by conjugate base of weak acid"/>
          <p:cNvSpPr txBox="1"/>
          <p:nvPr/>
        </p:nvSpPr>
        <p:spPr>
          <a:xfrm>
            <a:off x="3208020" y="1988820"/>
            <a:ext cx="978408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buClr>
                <a:srgbClr val="003DAF"/>
              </a:buClr>
              <a:buFont typeface="Arial"/>
              <a:def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Equivalence point dominated by conjugate base of weak acid</a:t>
            </a:r>
          </a:p>
        </p:txBody>
      </p:sp>
      <p:sp>
        <p:nvSpPr>
          <p:cNvPr id="485" name="Pre-equivalence has weak acid and its conjugate base, acts like a &quot;buffer&quot;"/>
          <p:cNvSpPr txBox="1"/>
          <p:nvPr/>
        </p:nvSpPr>
        <p:spPr>
          <a:xfrm>
            <a:off x="5334000" y="5326379"/>
            <a:ext cx="7955280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Pre-equivalence has weak acid and its conjugate base, acts like a "</a:t>
            </a:r>
            <a:r>
              <a: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buffer</a:t>
            </a: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"</a:t>
            </a:r>
          </a:p>
        </p:txBody>
      </p:sp>
      <p:sp>
        <p:nvSpPr>
          <p:cNvPr id="486" name="At half-equivalence, pH = pKa"/>
          <p:cNvSpPr txBox="1"/>
          <p:nvPr/>
        </p:nvSpPr>
        <p:spPr>
          <a:xfrm>
            <a:off x="6408420" y="8261350"/>
            <a:ext cx="6423660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spcBef>
                <a:spcPts val="28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At half-equivalence, </a:t>
            </a:r>
            <a:r>
              <a: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= pK</a:t>
            </a:r>
            <a:r>
              <a:rPr baseline="-15913"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</a:p>
        </p:txBody>
      </p:sp>
      <p:sp>
        <p:nvSpPr>
          <p:cNvPr id="487" name="At equivalence, the pH of a weak acid + strong base titration should be…"/>
          <p:cNvSpPr txBox="1"/>
          <p:nvPr/>
        </p:nvSpPr>
        <p:spPr>
          <a:xfrm>
            <a:off x="6179820" y="14150339"/>
            <a:ext cx="18196560" cy="1378458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At equivalence, the pH of a weak acid + strong base titration should be</a:t>
            </a:r>
          </a:p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/>
              <a:t>pH </a:t>
            </a:r>
            <a:r>
              <a:rPr b="0" sz="5000"/>
              <a:t>&lt;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pH &gt;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pH </a:t>
            </a:r>
            <a:r>
              <a:rPr b="0" sz="5000"/>
              <a:t>=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dependant on the concentration of the weak acid and/or strong base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488" name="Enter your response on…"/>
          <p:cNvSpPr txBox="1"/>
          <p:nvPr/>
        </p:nvSpPr>
        <p:spPr>
          <a:xfrm>
            <a:off x="22639020" y="25146000"/>
            <a:ext cx="6958480" cy="157734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489" name="Answer = B…"/>
          <p:cNvSpPr txBox="1"/>
          <p:nvPr/>
        </p:nvSpPr>
        <p:spPr>
          <a:xfrm>
            <a:off x="25432817" y="16802100"/>
            <a:ext cx="15459341" cy="724704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</a:p>
          <a:p>
            <a:pPr algn="ctr">
              <a:defRPr sz="5400"/>
            </a:pPr>
            <a:r>
              <a:t>pH &gt; 7</a:t>
            </a:r>
            <a:r>
              <a:rPr b="0"/>
              <a:t> </a:t>
            </a:r>
            <a:r>
              <a:rPr b="0" i="1"/>
              <a:t>for the equivalence point between </a:t>
            </a:r>
            <a:endParaRPr b="0" i="1"/>
          </a:p>
          <a:p>
            <a:pPr algn="ctr">
              <a:defRPr sz="5400"/>
            </a:pPr>
            <a:r>
              <a:rPr b="0" i="1"/>
              <a:t>weak acids and strong bases</a:t>
            </a:r>
            <a:endParaRPr b="0" i="1"/>
          </a:p>
          <a:p>
            <a:pPr algn="ctr">
              <a:defRPr sz="5400"/>
            </a:pPr>
            <a:endParaRPr b="0" i="1"/>
          </a:p>
          <a:p>
            <a:pPr algn="ctr">
              <a:defRPr sz="5400"/>
            </a:pPr>
            <a:r>
              <a:rPr b="0" i="1"/>
              <a:t>At equivalence, mol weak acid = mol strong base,</a:t>
            </a:r>
            <a:endParaRPr b="0" i="1"/>
          </a:p>
          <a:p>
            <a:pPr algn="ctr">
              <a:defRPr sz="5400"/>
            </a:pPr>
            <a:r>
              <a:rPr b="0" i="1"/>
              <a:t>annihilation!,</a:t>
            </a:r>
            <a:endParaRPr b="0" i="1"/>
          </a:p>
          <a:p>
            <a:pPr algn="ctr">
              <a:defRPr sz="5400"/>
            </a:pPr>
            <a:r>
              <a:rPr b="0" i="1"/>
              <a:t>all weak acid converted to conjugate (weak) base,</a:t>
            </a:r>
            <a:endParaRPr b="0" i="1"/>
          </a:p>
          <a:p>
            <a:pPr algn="ctr">
              <a:defRPr sz="5400"/>
            </a:pPr>
            <a:r>
              <a:rPr b="0" i="1"/>
              <a:t>pH &gt; 7</a:t>
            </a:r>
            <a:endParaRPr baseline="30962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9062 -1.013333" origin="layout" pathEditMode="relative">
                                      <p:cBhvr>
                                        <p:cTn id="24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6883 -1.013333" origin="layout" pathEditMode="relative">
                                      <p:cBhvr>
                                        <p:cTn id="27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after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13757 -0.721667" origin="layout" pathEditMode="relative">
                                      <p:cBhvr>
                                        <p:cTn id="34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35" fill="hold" display="0">
                  <p:stCondLst>
                    <p:cond delay="indefinite"/>
                  </p:stCondLst>
                </p:cTn>
                <p:tgtEl>
                  <p:spTgt spid="483"/>
                </p:tgtEl>
              </p:cMediaNode>
            </p:video>
            <p:seq concurrent="1" prevAc="none" nextAc="seek">
              <p:cTn id="36" evtFilter="cancelBubble" nodeType="interactiveSeq" restart="whenNotActive" fill="hold">
                <p:stCondLst>
                  <p:cond delay="0" evt="onClick">
                    <p:tgtEl>
                      <p:spTgt spid="48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83"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2"/>
      <p:bldP build="whole" bldLvl="1" animBg="1" rev="0" advAuto="0" spid="485" grpId="3"/>
      <p:bldP build="whole" bldLvl="1" animBg="1" rev="0" advAuto="0" spid="488" grpId="7"/>
      <p:bldP build="whole" bldLvl="1" animBg="1" rev="0" advAuto="0" spid="486" grpId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WA+SB titration graph picture" descr="WA+SB titration graph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4519" y="137160"/>
            <a:ext cx="11864341" cy="5955711"/>
          </a:xfrm>
          <a:prstGeom prst="rect">
            <a:avLst/>
          </a:prstGeom>
          <a:ln w="12700"/>
        </p:spPr>
      </p:pic>
      <p:sp>
        <p:nvSpPr>
          <p:cNvPr id="492" name="Initial:"/>
          <p:cNvSpPr txBox="1"/>
          <p:nvPr>
            <p:ph type="body" sz="quarter" idx="1"/>
          </p:nvPr>
        </p:nvSpPr>
        <p:spPr>
          <a:xfrm>
            <a:off x="3870960" y="5832633"/>
            <a:ext cx="3954542" cy="1387793"/>
          </a:xfrm>
          <a:prstGeom prst="rect">
            <a:avLst/>
          </a:prstGeom>
        </p:spPr>
        <p:txBody>
          <a:bodyPr/>
          <a:lstStyle>
            <a:lvl1pPr marL="650874" indent="-571500"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b="0" i="1" sz="5400"/>
            </a:lvl1pPr>
          </a:lstStyle>
          <a:p>
            <a:pPr/>
            <a:r>
              <a:t>Initial:</a:t>
            </a:r>
          </a:p>
        </p:txBody>
      </p:sp>
      <p:sp>
        <p:nvSpPr>
          <p:cNvPr id="493" name="Post-equivalence:"/>
          <p:cNvSpPr txBox="1"/>
          <p:nvPr/>
        </p:nvSpPr>
        <p:spPr>
          <a:xfrm>
            <a:off x="3873500" y="12001500"/>
            <a:ext cx="573859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Post-equivalence:</a:t>
            </a:r>
          </a:p>
        </p:txBody>
      </p:sp>
      <p:sp>
        <p:nvSpPr>
          <p:cNvPr id="494" name="Equivalence:"/>
          <p:cNvSpPr txBox="1"/>
          <p:nvPr/>
        </p:nvSpPr>
        <p:spPr>
          <a:xfrm>
            <a:off x="3802380" y="9441180"/>
            <a:ext cx="4213963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Equivalence:</a:t>
            </a:r>
          </a:p>
        </p:txBody>
      </p:sp>
      <p:sp>
        <p:nvSpPr>
          <p:cNvPr id="495" name="Pre-equivalence:"/>
          <p:cNvSpPr txBox="1"/>
          <p:nvPr/>
        </p:nvSpPr>
        <p:spPr>
          <a:xfrm>
            <a:off x="3802380" y="7475219"/>
            <a:ext cx="543353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Pre-equivalence:</a:t>
            </a:r>
          </a:p>
        </p:txBody>
      </p:sp>
      <p:sp>
        <p:nvSpPr>
          <p:cNvPr id="496" name="Weak Acid + Strong Base"/>
          <p:cNvSpPr txBox="1"/>
          <p:nvPr>
            <p:ph type="title"/>
          </p:nvPr>
        </p:nvSpPr>
        <p:spPr>
          <a:xfrm>
            <a:off x="182205" y="290146"/>
            <a:ext cx="14333221" cy="166878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Weak Acid + Strong Base</a:t>
            </a:r>
          </a:p>
        </p:txBody>
      </p:sp>
      <p:pic>
        <p:nvPicPr>
          <p:cNvPr id="497" name="MathTypeEquation.pdf" descr="MathTypeEqua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89130" y="6709409"/>
            <a:ext cx="205741" cy="297181"/>
          </a:xfrm>
          <a:prstGeom prst="rect">
            <a:avLst/>
          </a:prstGeom>
          <a:ln w="12700"/>
        </p:spPr>
      </p:pic>
      <p:pic>
        <p:nvPicPr>
          <p:cNvPr id="4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0364" y="5832633"/>
            <a:ext cx="4824232" cy="1387793"/>
          </a:xfrm>
          <a:prstGeom prst="rect">
            <a:avLst/>
          </a:prstGeom>
          <a:ln w="12700"/>
        </p:spPr>
      </p:pic>
      <p:pic>
        <p:nvPicPr>
          <p:cNvPr id="49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53979" y="6919352"/>
            <a:ext cx="7237901" cy="2282222"/>
          </a:xfrm>
          <a:prstGeom prst="rect">
            <a:avLst/>
          </a:prstGeom>
          <a:ln w="12700"/>
        </p:spPr>
      </p:pic>
      <p:pic>
        <p:nvPicPr>
          <p:cNvPr id="50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95289" y="9012053"/>
            <a:ext cx="8808001" cy="2344577"/>
          </a:xfrm>
          <a:prstGeom prst="rect">
            <a:avLst/>
          </a:prstGeom>
          <a:ln w="12700"/>
        </p:spPr>
      </p:pic>
      <p:pic>
        <p:nvPicPr>
          <p:cNvPr id="50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57189" y="11302600"/>
            <a:ext cx="7424333" cy="2428522"/>
          </a:xfrm>
          <a:prstGeom prst="rect">
            <a:avLst/>
          </a:prstGeom>
          <a:ln w="12700"/>
        </p:spPr>
      </p:pic>
      <p:sp>
        <p:nvSpPr>
          <p:cNvPr id="50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9" grpId="4"/>
      <p:bldP build="whole" bldLvl="1" animBg="1" rev="0" advAuto="0" spid="501" grpId="8"/>
      <p:bldP build="whole" bldLvl="1" animBg="1" rev="0" advAuto="0" spid="493" grpId="7"/>
      <p:bldP build="whole" bldLvl="1" animBg="1" rev="0" advAuto="0" spid="494" grpId="5"/>
      <p:bldP build="whole" bldLvl="1" animBg="1" rev="0" advAuto="0" spid="500" grpId="6"/>
      <p:bldP build="p" bldLvl="1" animBg="1" rev="0" advAuto="0" spid="492" grpId="1"/>
      <p:bldP build="whole" bldLvl="1" animBg="1" rev="0" advAuto="0" spid="495" grpId="3"/>
      <p:bldP build="whole" bldLvl="1" animBg="1" rev="0" advAuto="0" spid="49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Common Ion Effect"/>
          <p:cNvSpPr txBox="1"/>
          <p:nvPr>
            <p:ph type="title"/>
          </p:nvPr>
        </p:nvSpPr>
        <p:spPr>
          <a:xfrm>
            <a:off x="5036820" y="457200"/>
            <a:ext cx="14333220" cy="25831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The Common Ion Effect</a:t>
            </a:r>
          </a:p>
        </p:txBody>
      </p:sp>
      <p:sp>
        <p:nvSpPr>
          <p:cNvPr id="130" name="QUESTION:  What is the effect on the pH of adding NH4Cl to 0.25 M NH3(aq)?…"/>
          <p:cNvSpPr txBox="1"/>
          <p:nvPr>
            <p:ph type="body" idx="1"/>
          </p:nvPr>
        </p:nvSpPr>
        <p:spPr>
          <a:xfrm>
            <a:off x="4716780" y="3040380"/>
            <a:ext cx="14470381" cy="106756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QUESTION:</a:t>
            </a:r>
            <a:r>
              <a:rPr sz="5400"/>
              <a:t>  What is the effect on the pH of adding NH</a:t>
            </a:r>
            <a:r>
              <a:rPr baseline="-15851" sz="5400"/>
              <a:t>4</a:t>
            </a:r>
            <a:r>
              <a:rPr sz="5400"/>
              <a:t>Cl to 0.25 M NH</a:t>
            </a:r>
            <a:r>
              <a:rPr baseline="-15851" sz="5400"/>
              <a:t>3</a:t>
            </a:r>
            <a:r>
              <a:rPr sz="5400"/>
              <a:t>(aq)?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NH</a:t>
            </a:r>
            <a:r>
              <a:rPr baseline="-15851" sz="5400"/>
              <a:t>3</a:t>
            </a:r>
            <a:r>
              <a:rPr sz="5400"/>
              <a:t>(aq) +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(aq) + OH</a:t>
            </a:r>
            <a:r>
              <a:rPr baseline="30962" sz="5400"/>
              <a:t>-</a:t>
            </a:r>
            <a:r>
              <a:rPr sz="5400"/>
              <a:t>(aq)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Here we are adding an ion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COMMON</a:t>
            </a:r>
            <a:r>
              <a:rPr sz="5400"/>
              <a:t> to the equilibrium with NH</a:t>
            </a:r>
            <a:r>
              <a:rPr baseline="-5999" sz="5400"/>
              <a:t>3</a:t>
            </a:r>
            <a:r>
              <a:rPr sz="5400"/>
              <a:t> (</a:t>
            </a:r>
            <a:r>
              <a:rPr i="1" sz="5400"/>
              <a:t>i.e.</a:t>
            </a:r>
            <a:r>
              <a:rPr sz="5400"/>
              <a:t> </a:t>
            </a:r>
            <a:r>
              <a:rPr sz="5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NH</a:t>
            </a:r>
            <a:r>
              <a:rPr baseline="-5999" sz="5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aseline="31999" sz="5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</a:t>
            </a:r>
            <a:r>
              <a:rPr sz="5400"/>
              <a:t>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Le Chatelier predicts that the equilibrium will shift to the ____________.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The pH will go _____________. 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After all, 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 is an acid!</a:t>
            </a:r>
          </a:p>
        </p:txBody>
      </p:sp>
      <p:sp>
        <p:nvSpPr>
          <p:cNvPr id="13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32" name="A special form of Le Chatelier's Principle..."/>
          <p:cNvSpPr txBox="1"/>
          <p:nvPr/>
        </p:nvSpPr>
        <p:spPr>
          <a:xfrm>
            <a:off x="10550525" y="2308225"/>
            <a:ext cx="1044929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i="1" sz="3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special form of Le Chatelier's Principle...</a:t>
            </a:r>
          </a:p>
        </p:txBody>
      </p:sp>
      <p:sp>
        <p:nvSpPr>
          <p:cNvPr id="133" name="Sodium acetate is added to an acetic acid solution.  The pH of the solution will…"/>
          <p:cNvSpPr txBox="1"/>
          <p:nvPr/>
        </p:nvSpPr>
        <p:spPr>
          <a:xfrm>
            <a:off x="5951220" y="14447519"/>
            <a:ext cx="18196560" cy="1380744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b="0"/>
              <a:t>Sodium acetate is added to an acetic acid solution.  The pH of the solution will</a:t>
            </a:r>
            <a:endParaRPr b="0"/>
          </a:p>
          <a:p>
            <a:pPr algn="ctr"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 sz="5000"/>
              <a:t>increase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decrease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stay the same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equal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more info needed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134" name="Enter your response on…"/>
          <p:cNvSpPr txBox="1"/>
          <p:nvPr/>
        </p:nvSpPr>
        <p:spPr>
          <a:xfrm>
            <a:off x="22410419" y="19568159"/>
            <a:ext cx="6958479" cy="157734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135" name="Answer = A,…"/>
          <p:cNvSpPr txBox="1"/>
          <p:nvPr/>
        </p:nvSpPr>
        <p:spPr>
          <a:xfrm>
            <a:off x="20926963" y="24368759"/>
            <a:ext cx="9932088" cy="411166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</a:t>
            </a:r>
          </a:p>
          <a:p>
            <a:pPr algn="ctr">
              <a:defRPr sz="5400"/>
            </a:pPr>
            <a:r>
              <a:t>increase</a:t>
            </a:r>
            <a:endParaRPr baseline="30962"/>
          </a:p>
          <a:p>
            <a:pPr algn="ctr">
              <a:defRPr b="0" i="1" sz="5400"/>
            </a:pPr>
            <a:endParaRPr baseline="30962"/>
          </a:p>
          <a:p>
            <a:pPr algn="ctr">
              <a:defRPr b="0" i="1" sz="5400"/>
            </a:pPr>
            <a:r>
              <a:rPr baseline="-1037"/>
              <a:t>The acetate ion is a weak base,</a:t>
            </a:r>
            <a:endParaRPr baseline="-1037"/>
          </a:p>
          <a:p>
            <a:pPr algn="ctr">
              <a:defRPr b="0" i="1" sz="5400"/>
            </a:pPr>
            <a:r>
              <a:rPr baseline="-1037"/>
              <a:t>pH will increase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9062 -0.833333" origin="layout" pathEditMode="relative">
                                      <p:cBhvr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2196 -0.595000" origin="layout" pathEditMode="relative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03129 -1.110000" origin="layout" pathEditMode="relative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0" grpId="1"/>
      <p:bldP build="whole" bldLvl="1" animBg="1" rev="0" advAuto="0" spid="134" grpId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05" name="QUESTION: You titrate 100. mL of a 0.025 M solution of benzoic acid with 0.100 M NaOH.  What is the pH of the initial solution?  Ka  =  6.3 x 10-5…"/>
          <p:cNvSpPr txBox="1"/>
          <p:nvPr>
            <p:ph type="body" idx="1"/>
          </p:nvPr>
        </p:nvSpPr>
        <p:spPr>
          <a:xfrm>
            <a:off x="3962400" y="2446020"/>
            <a:ext cx="15841981" cy="1126998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 pH of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initial</a:t>
            </a:r>
            <a:r>
              <a:t> solution?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HBz  +  H</a:t>
            </a:r>
            <a:r>
              <a:rPr baseline="-15913"/>
              <a:t>2</a:t>
            </a:r>
            <a:r>
              <a:t>O  </a:t>
            </a:r>
            <a:r>
              <a:rPr b="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t>  Bz</a:t>
            </a:r>
            <a:r>
              <a:rPr baseline="30956"/>
              <a:t>-</a:t>
            </a:r>
            <a:r>
              <a:t>  +  H</a:t>
            </a:r>
            <a:r>
              <a:rPr baseline="-15913"/>
              <a:t>3</a:t>
            </a:r>
            <a:r>
              <a:t>O</a:t>
            </a:r>
            <a:r>
              <a:rPr baseline="30956"/>
              <a:t>+</a:t>
            </a:r>
          </a:p>
        </p:txBody>
      </p:sp>
      <p:sp>
        <p:nvSpPr>
          <p:cNvPr id="50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507" name="benzoic acid picture" descr="benzoic acid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2275" y="6610350"/>
            <a:ext cx="6721476" cy="4549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benzoate picture" descr="benzoate pictur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90575" y="6610350"/>
            <a:ext cx="6191250" cy="5216526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C6H5CO2H = HBz…"/>
          <p:cNvSpPr txBox="1"/>
          <p:nvPr/>
        </p:nvSpPr>
        <p:spPr>
          <a:xfrm>
            <a:off x="5292725" y="11414125"/>
            <a:ext cx="4640581" cy="14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9373" marR="79373">
              <a:spcBef>
                <a:spcPts val="1300"/>
              </a:spcBef>
              <a:buClr>
                <a:srgbClr val="000000"/>
              </a:buClr>
              <a:buFont typeface="Arial"/>
            </a:pPr>
            <a:r>
              <a:rPr sz="3800"/>
              <a:t>C</a:t>
            </a:r>
            <a:r>
              <a:rPr baseline="-15999" sz="3800"/>
              <a:t>6</a:t>
            </a:r>
            <a:r>
              <a:rPr sz="3800"/>
              <a:t>H</a:t>
            </a:r>
            <a:r>
              <a:rPr baseline="-15999" sz="3800"/>
              <a:t>5</a:t>
            </a:r>
            <a:r>
              <a:rPr sz="3800"/>
              <a:t>CO</a:t>
            </a:r>
            <a:r>
              <a:rPr baseline="-15999" sz="3800"/>
              <a:t>2</a:t>
            </a:r>
            <a:r>
              <a:rPr sz="3800"/>
              <a:t>H = HBz</a:t>
            </a:r>
            <a:endParaRPr sz="3800"/>
          </a:p>
          <a:p>
            <a:pPr marL="79373" marR="79373" algn="ctr">
              <a:buClr>
                <a:srgbClr val="000000"/>
              </a:buClr>
              <a:buFont typeface="Arial"/>
              <a:defRPr sz="3800"/>
            </a:pPr>
            <a:r>
              <a:t>Benzoic acid</a:t>
            </a:r>
          </a:p>
        </p:txBody>
      </p:sp>
      <p:sp>
        <p:nvSpPr>
          <p:cNvPr id="510" name="Benzoate ion = Bz-"/>
          <p:cNvSpPr txBox="1"/>
          <p:nvPr/>
        </p:nvSpPr>
        <p:spPr>
          <a:xfrm>
            <a:off x="14284325" y="12092940"/>
            <a:ext cx="4714068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79373" marR="79373">
              <a:buClr>
                <a:srgbClr val="000000"/>
              </a:buClr>
              <a:buFont typeface="Arial"/>
            </a:pPr>
            <a:r>
              <a:rPr sz="3800"/>
              <a:t>Benzoate ion = Bz</a:t>
            </a:r>
            <a:r>
              <a:rPr baseline="30947" sz="3800"/>
              <a:t>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13" name="QUESTION: You titrate 100. mL of a 0.025 M solution of benzoic acid with 0.100 M NaOH.  What is the pH of the initial solution?  Ka  =  6.3 x 10-5…"/>
          <p:cNvSpPr txBox="1"/>
          <p:nvPr>
            <p:ph type="body" sz="half" idx="1"/>
          </p:nvPr>
        </p:nvSpPr>
        <p:spPr>
          <a:xfrm>
            <a:off x="3962400" y="2446020"/>
            <a:ext cx="15841981" cy="537210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 pH of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initial</a:t>
            </a:r>
            <a:r>
              <a:t> solution?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HBz  +  H</a:t>
            </a:r>
            <a:r>
              <a:rPr baseline="-15913"/>
              <a:t>2</a:t>
            </a:r>
            <a:r>
              <a:t>O  </a:t>
            </a:r>
            <a:r>
              <a:rPr b="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t>  Bz</a:t>
            </a:r>
            <a:r>
              <a:rPr baseline="30956"/>
              <a:t>-</a:t>
            </a:r>
            <a:r>
              <a:t>  +  H</a:t>
            </a:r>
            <a:r>
              <a:rPr baseline="-15913"/>
              <a:t>3</a:t>
            </a:r>
            <a:r>
              <a:t>O</a:t>
            </a:r>
            <a:r>
              <a:rPr baseline="30956"/>
              <a:t>+</a:t>
            </a:r>
          </a:p>
        </p:txBody>
      </p:sp>
      <p:sp>
        <p:nvSpPr>
          <p:cNvPr id="51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15" name="pH  =  2.90"/>
          <p:cNvSpPr txBox="1"/>
          <p:nvPr/>
        </p:nvSpPr>
        <p:spPr>
          <a:xfrm>
            <a:off x="10575290" y="10180320"/>
            <a:ext cx="3661104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sz="5400"/>
              <a:t>pH  = 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2.90</a:t>
            </a:r>
          </a:p>
        </p:txBody>
      </p:sp>
      <p:sp>
        <p:nvSpPr>
          <p:cNvPr id="516" name="SOLUTION:…"/>
          <p:cNvSpPr txBox="1"/>
          <p:nvPr/>
        </p:nvSpPr>
        <p:spPr>
          <a:xfrm>
            <a:off x="3962400" y="5783579"/>
            <a:ext cx="7338061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600"/>
              </a:spcBef>
              <a:buClr>
                <a:srgbClr val="003DAF"/>
              </a:buClr>
              <a:buFont typeface="Arial"/>
              <a:def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SOLUTION: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  <a:defRPr i="1"/>
            </a:pPr>
            <a:r>
              <a:t>For weak acids,</a:t>
            </a:r>
          </a:p>
        </p:txBody>
      </p:sp>
      <p:pic>
        <p:nvPicPr>
          <p:cNvPr id="5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9420" y="7966709"/>
            <a:ext cx="9029701" cy="1805941"/>
          </a:xfrm>
          <a:prstGeom prst="rect">
            <a:avLst/>
          </a:prstGeom>
          <a:ln w="12700"/>
        </p:spPr>
      </p:pic>
      <p:pic>
        <p:nvPicPr>
          <p:cNvPr id="5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5130" y="6428159"/>
            <a:ext cx="4990699" cy="143568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5" grpId="4"/>
      <p:bldP build="whole" bldLvl="1" animBg="1" rev="0" advAuto="0" spid="518" grpId="2"/>
      <p:bldP build="p" bldLvl="5" animBg="1" rev="0" advAuto="0" spid="516" grpId="1"/>
      <p:bldP build="whole" bldLvl="1" animBg="1" rev="0" advAuto="0" spid="517" grpId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21" name="QUESTION: You titrate 100. mL of a 0.025 M solution of benzoic acid with 0.100 M NaOH.  What is the pH after 10. mL of NaOH have been added?  Ka  =  6.3 x 10-5…"/>
          <p:cNvSpPr txBox="1"/>
          <p:nvPr>
            <p:ph type="body" idx="1"/>
          </p:nvPr>
        </p:nvSpPr>
        <p:spPr>
          <a:xfrm>
            <a:off x="3802380" y="2011680"/>
            <a:ext cx="17213581" cy="122758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after 10. mL of NaOH</a:t>
            </a:r>
            <a:r>
              <a:t> have been added?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HBz  +  H</a:t>
            </a:r>
            <a:r>
              <a:rPr baseline="-15913"/>
              <a:t>2</a:t>
            </a:r>
            <a:r>
              <a:t>O  </a:t>
            </a:r>
            <a:r>
              <a:rPr b="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t>  Bz</a:t>
            </a:r>
            <a:r>
              <a:rPr baseline="30956"/>
              <a:t>-</a:t>
            </a:r>
            <a:r>
              <a:t>  +  H</a:t>
            </a:r>
            <a:r>
              <a:rPr baseline="-15913"/>
              <a:t>3</a:t>
            </a:r>
            <a:r>
              <a:t>O</a:t>
            </a:r>
            <a:r>
              <a:rPr baseline="30956"/>
              <a:t>+</a:t>
            </a:r>
          </a:p>
          <a:p>
            <a:pPr marL="650874" indent="-571500">
              <a:lnSpc>
                <a:spcPct val="100000"/>
              </a:lnSpc>
              <a:buClr>
                <a:srgbClr val="003DAF"/>
              </a:buClr>
              <a:buSzTx/>
              <a:buFont typeface="Arial"/>
              <a:buNone/>
              <a:def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SOLUTION: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First, determine which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region</a:t>
            </a:r>
            <a:r>
              <a:t> of a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weak acid</a:t>
            </a:r>
            <a:r>
              <a:t> (benzoic acid) and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strong base</a:t>
            </a:r>
            <a:r>
              <a:t> (NaOH)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titration</a:t>
            </a:r>
            <a:r>
              <a:t> to use by </a:t>
            </a:r>
            <a:r>
              <a:rPr i="1"/>
              <a:t>comparing mol HBz to mol NaOH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FF2734"/>
              </a:buClr>
              <a:buSzTx/>
              <a:buFont typeface="Arial"/>
              <a:buNone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wa</a:t>
            </a:r>
            <a:r>
              <a:t> = 0.100 L * 0.025 M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0.0025 mol</a:t>
            </a:r>
            <a:r>
              <a:t> HBz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FF2734"/>
              </a:buClr>
              <a:buSzTx/>
              <a:buFont typeface="Arial"/>
              <a:buNone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0.010 L * 0.100 M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0.0010 mol</a:t>
            </a:r>
            <a:r>
              <a:t> NaOH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t>Since n</a:t>
            </a:r>
            <a:r>
              <a:rPr baseline="-15913"/>
              <a:t>wa</a:t>
            </a:r>
            <a:r>
              <a:t> &gt; n</a:t>
            </a:r>
            <a:r>
              <a:rPr baseline="-15913"/>
              <a:t>sb</a:t>
            </a:r>
            <a:r>
              <a:t>, this pH will fall in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pre-equivalence region</a:t>
            </a:r>
          </a:p>
          <a:p>
            <a:pPr marL="650874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</a:pPr>
            <a:r>
              <a:rPr i="1"/>
              <a:t>Note that </a:t>
            </a:r>
            <a:r>
              <a:t>because n</a:t>
            </a:r>
            <a:r>
              <a:rPr baseline="-15913"/>
              <a:t>sb</a:t>
            </a:r>
            <a:r>
              <a:t> is converted to mol Bz</a:t>
            </a:r>
            <a:r>
              <a:rPr baseline="30956"/>
              <a:t>-</a:t>
            </a:r>
            <a:r>
              <a:t> (the conjugate base), this region acts like a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buffer</a:t>
            </a:r>
          </a:p>
        </p:txBody>
      </p:sp>
      <p:sp>
        <p:nvSpPr>
          <p:cNvPr id="52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2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25" name="QUESTION: You titrate 100. mL of a 0.025 M solution of benzoic acid with 0.100 M NaOH.  What is the pH after 10. mL of NaOH have been added?  Ka  =  6.3 x 10-5"/>
          <p:cNvSpPr txBox="1"/>
          <p:nvPr>
            <p:ph type="body" sz="half" idx="1"/>
          </p:nvPr>
        </p:nvSpPr>
        <p:spPr>
          <a:xfrm>
            <a:off x="3813810" y="2125980"/>
            <a:ext cx="16756381" cy="56464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after 10. mL of NaOH</a:t>
            </a:r>
            <a:r>
              <a:t> have been added?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</p:txBody>
      </p:sp>
      <p:sp>
        <p:nvSpPr>
          <p:cNvPr id="52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27" name="pH  =  4.20  - 0.176  =  4.02"/>
          <p:cNvSpPr txBox="1"/>
          <p:nvPr/>
        </p:nvSpPr>
        <p:spPr>
          <a:xfrm>
            <a:off x="6135370" y="11917060"/>
            <a:ext cx="8674676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sz="5400"/>
              <a:t>pH  =  4.20  - 0.176  = 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4.02</a:t>
            </a:r>
          </a:p>
        </p:txBody>
      </p:sp>
      <p:grpSp>
        <p:nvGrpSpPr>
          <p:cNvPr id="530" name="Group"/>
          <p:cNvGrpSpPr/>
          <p:nvPr/>
        </p:nvGrpSpPr>
        <p:grpSpPr>
          <a:xfrm>
            <a:off x="14660880" y="7007225"/>
            <a:ext cx="5943601" cy="1816736"/>
            <a:chOff x="0" y="0"/>
            <a:chExt cx="5943599" cy="1816734"/>
          </a:xfrm>
        </p:grpSpPr>
        <p:sp>
          <p:nvSpPr>
            <p:cNvPr id="528" name="A version of the Henderson-Hasselbalch equation!"/>
            <p:cNvSpPr txBox="1"/>
            <p:nvPr/>
          </p:nvSpPr>
          <p:spPr>
            <a:xfrm>
              <a:off x="274319" y="0"/>
              <a:ext cx="5669281" cy="176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100"/>
                </a:spcBef>
                <a:buClr>
                  <a:srgbClr val="003DAF"/>
                </a:buClr>
                <a:buFont typeface="Arial"/>
                <a:defRPr i="1" sz="3600">
                  <a:solidFill>
                    <a:srgbClr val="003DAF"/>
                  </a:solidFill>
                  <a:uFill>
                    <a:solidFill>
                      <a:srgbClr val="003DAF"/>
                    </a:solidFill>
                  </a:uFill>
                </a:defRPr>
              </a:lvl1pPr>
            </a:lstStyle>
            <a:p>
              <a:pPr/>
              <a:r>
                <a:t>A version of the Henderson-Hasselbalch equation!</a:t>
              </a:r>
            </a:p>
          </p:txBody>
        </p:sp>
        <p:sp>
          <p:nvSpPr>
            <p:cNvPr id="529" name="Line"/>
            <p:cNvSpPr/>
            <p:nvPr/>
          </p:nvSpPr>
          <p:spPr>
            <a:xfrm>
              <a:off x="0" y="147954"/>
              <a:ext cx="274320" cy="166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31" name="From before: nwa = 0.0025 mol, nsb = 0.0010 mol…"/>
          <p:cNvSpPr txBox="1"/>
          <p:nvPr/>
        </p:nvSpPr>
        <p:spPr>
          <a:xfrm>
            <a:off x="3665220" y="4869179"/>
            <a:ext cx="16779240" cy="201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6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From before:</a:t>
            </a:r>
            <a:r>
              <a: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wa</a:t>
            </a:r>
            <a:r>
              <a:t> = 0.0025 mol,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0.0010 mol</a:t>
            </a:r>
          </a:p>
          <a:p>
            <a:pPr>
              <a:spcBef>
                <a:spcPts val="1600"/>
              </a:spcBef>
              <a:buClr>
                <a:srgbClr val="FF2734"/>
              </a:buClr>
              <a:buFont typeface="Arial"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pK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t> = -log K</a:t>
            </a:r>
            <a:r>
              <a:rPr baseline="-15913"/>
              <a:t>a</a:t>
            </a:r>
            <a:r>
              <a:t> = - log (6.3*10</a:t>
            </a:r>
            <a:r>
              <a:rPr baseline="30956"/>
              <a:t>-5</a:t>
            </a:r>
            <a:r>
              <a:t>)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4.20</a:t>
            </a:r>
          </a:p>
        </p:txBody>
      </p:sp>
      <p:pic>
        <p:nvPicPr>
          <p:cNvPr id="5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4531" y="6746064"/>
            <a:ext cx="7418154" cy="2339058"/>
          </a:xfrm>
          <a:prstGeom prst="rect">
            <a:avLst/>
          </a:prstGeom>
          <a:ln w="12700"/>
        </p:spPr>
      </p:pic>
      <p:pic>
        <p:nvPicPr>
          <p:cNvPr id="5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7910" y="9304019"/>
            <a:ext cx="10374614" cy="239414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2"/>
      <p:bldP build="p" bldLvl="5" animBg="1" rev="0" advAuto="0" spid="531" grpId="1"/>
      <p:bldP build="whole" bldLvl="1" animBg="1" rev="0" advAuto="0" spid="530" grpId="3"/>
      <p:bldP build="whole" bldLvl="1" animBg="1" rev="0" advAuto="0" spid="533" grpId="4"/>
      <p:bldP build="whole" bldLvl="1" animBg="1" rev="0" advAuto="0" spid="527" grpId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36" name="QUESTION: You titrate 100. mL of a 0.025 M solution of benzoic acid with 0.100 M NaOH.  What is the pH after 12.5 mL of NaOH have been added?  Ka  =  6.3 x 10-5"/>
          <p:cNvSpPr txBox="1"/>
          <p:nvPr>
            <p:ph type="body" sz="half" idx="1"/>
          </p:nvPr>
        </p:nvSpPr>
        <p:spPr>
          <a:xfrm>
            <a:off x="3802380" y="2446020"/>
            <a:ext cx="16756381" cy="5360789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after 12.5 mL of NaOH</a:t>
            </a:r>
            <a:r>
              <a:t> have been added?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</p:txBody>
      </p:sp>
      <p:sp>
        <p:nvSpPr>
          <p:cNvPr id="53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38" name="pH  =  4.20  +  0  =  4.20"/>
          <p:cNvSpPr txBox="1"/>
          <p:nvPr/>
        </p:nvSpPr>
        <p:spPr>
          <a:xfrm>
            <a:off x="5173980" y="12068175"/>
            <a:ext cx="7702568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sz="5400"/>
              <a:t>pH  =  4.20  +  0  = 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4.20</a:t>
            </a:r>
          </a:p>
        </p:txBody>
      </p:sp>
      <p:sp>
        <p:nvSpPr>
          <p:cNvPr id="539" name="From before: nwa = 0.0025 mol, pKa = 4.20…"/>
          <p:cNvSpPr txBox="1"/>
          <p:nvPr/>
        </p:nvSpPr>
        <p:spPr>
          <a:xfrm>
            <a:off x="3665220" y="4869179"/>
            <a:ext cx="16779240" cy="304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6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From before:</a:t>
            </a:r>
            <a:r>
              <a: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wa</a:t>
            </a:r>
            <a:r>
              <a:t> = 0.0025 mol,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pK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t>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4.20</a:t>
            </a:r>
            <a:endParaRPr>
              <a:solidFill>
                <a:srgbClr val="FF2734"/>
              </a:solidFill>
              <a:uFill>
                <a:solidFill>
                  <a:srgbClr val="FF2734"/>
                </a:solidFill>
              </a:uFill>
            </a:endParaRPr>
          </a:p>
          <a:p>
            <a:pPr>
              <a:spcBef>
                <a:spcPts val="1600"/>
              </a:spcBef>
              <a:buClr>
                <a:srgbClr val="FF2734"/>
              </a:buClr>
              <a:buFont typeface="Arial"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0.0125 L * 0.100 M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0.00125 mol NaOH</a:t>
            </a:r>
            <a:endParaRPr>
              <a:solidFill>
                <a:srgbClr val="FF2734"/>
              </a:solidFill>
              <a:uFill>
                <a:solidFill>
                  <a:srgbClr val="FF2734"/>
                </a:solidFill>
              </a:uFill>
            </a:endParaRP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Since n</a:t>
            </a:r>
            <a:r>
              <a:rPr baseline="-15913"/>
              <a:t>wa</a:t>
            </a:r>
            <a:r>
              <a:t> &gt; n</a:t>
            </a:r>
            <a:r>
              <a:rPr baseline="-15913"/>
              <a:t>sb</a:t>
            </a:r>
            <a:r>
              <a:t>, this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pre-equivalence region</a:t>
            </a:r>
          </a:p>
        </p:txBody>
      </p:sp>
      <p:pic>
        <p:nvPicPr>
          <p:cNvPr id="5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9811" y="7629983"/>
            <a:ext cx="7418154" cy="2339058"/>
          </a:xfrm>
          <a:prstGeom prst="rect">
            <a:avLst/>
          </a:prstGeom>
          <a:ln w="12700"/>
        </p:spPr>
      </p:pic>
      <p:pic>
        <p:nvPicPr>
          <p:cNvPr id="5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4040" y="9925050"/>
            <a:ext cx="14463834" cy="2251446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2"/>
      <p:bldP build="whole" bldLvl="1" animBg="1" rev="0" advAuto="0" spid="538" grpId="4"/>
      <p:bldP build="whole" bldLvl="1" animBg="1" rev="0" advAuto="0" spid="541" grpId="3"/>
      <p:bldP build="p" bldLvl="5" animBg="1" rev="0" advAuto="0" spid="539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44" name="QUESTION: You titrate 100. mL of a 0.025 M solution of benzoic acid with 0.100 M NaOH.  What is the pH after 12.5 mL of NaOH have been added?  Ka  =  6.3 x 10-5"/>
          <p:cNvSpPr txBox="1"/>
          <p:nvPr>
            <p:ph type="body" idx="1"/>
          </p:nvPr>
        </p:nvSpPr>
        <p:spPr>
          <a:xfrm>
            <a:off x="3802380" y="2446020"/>
            <a:ext cx="16756381" cy="90754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after 12.5 mL of NaOH</a:t>
            </a:r>
            <a:r>
              <a:t> have been added?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</p:txBody>
      </p:sp>
      <p:sp>
        <p:nvSpPr>
          <p:cNvPr id="54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46" name="Before: nwa = 0.0025 mol, pKa = 4.20, nsb = 0.00125 mol…"/>
          <p:cNvSpPr txBox="1"/>
          <p:nvPr/>
        </p:nvSpPr>
        <p:spPr>
          <a:xfrm>
            <a:off x="3802380" y="4869179"/>
            <a:ext cx="16779240" cy="873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6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Before:</a:t>
            </a:r>
            <a:r>
              <a: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wa</a:t>
            </a:r>
            <a:r>
              <a:t> = 0.0025 mol,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pK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t> = 4.20,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0.00125 mol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When n</a:t>
            </a:r>
            <a:r>
              <a:rPr baseline="-15913"/>
              <a:t>sb</a:t>
            </a:r>
            <a:r>
              <a:t> = </a:t>
            </a:r>
            <a:r>
              <a:rPr baseline="30956"/>
              <a:t>1</a:t>
            </a:r>
            <a:r>
              <a:t>/</a:t>
            </a:r>
            <a:r>
              <a:rPr baseline="-15913"/>
              <a:t>2</a:t>
            </a:r>
            <a:r>
              <a:t>n</a:t>
            </a:r>
            <a:r>
              <a:rPr baseline="-15913"/>
              <a:t>wa</a:t>
            </a:r>
            <a:r>
              <a:t>, this is called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half-equivalence 	region</a:t>
            </a:r>
            <a:endParaRPr>
              <a:solidFill>
                <a:srgbClr val="FF2734"/>
              </a:solidFill>
              <a:uFill>
                <a:solidFill>
                  <a:srgbClr val="FF2734"/>
                </a:solidFill>
              </a:uFill>
            </a:endParaRPr>
          </a:p>
          <a:p>
            <a:pPr>
              <a:spcBef>
                <a:spcPts val="1600"/>
              </a:spcBef>
              <a:buClr>
                <a:srgbClr val="FF2734"/>
              </a:buClr>
              <a:buFont typeface="Arial"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= pK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  <a:r>
              <a:t> at the half-equivalence point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Useful method of finding K</a:t>
            </a:r>
            <a:r>
              <a:rPr baseline="-15913"/>
              <a:t>a</a:t>
            </a:r>
            <a:r>
              <a:t> (and K</a:t>
            </a:r>
            <a:r>
              <a:rPr baseline="-15913"/>
              <a:t>b</a:t>
            </a:r>
            <a:r>
              <a:t>) values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rPr i="1"/>
              <a:t>Also, </a:t>
            </a:r>
            <a:r>
              <a:t>the volume of titrant (NaOH) at half equivalence is 	exactly half the volume necessary to reach 		equivalence</a:t>
            </a:r>
          </a:p>
          <a:p>
            <a:pPr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t>We will need (2*12.5)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25 mL</a:t>
            </a:r>
            <a:r>
              <a:t> of NaOH to reach 		equivalence!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"/>
          <p:cNvGrpSpPr/>
          <p:nvPr/>
        </p:nvGrpSpPr>
        <p:grpSpPr>
          <a:xfrm>
            <a:off x="8860273" y="8973069"/>
            <a:ext cx="15094961" cy="4582911"/>
            <a:chOff x="0" y="0"/>
            <a:chExt cx="15094959" cy="4582909"/>
          </a:xfrm>
        </p:grpSpPr>
        <p:pic>
          <p:nvPicPr>
            <p:cNvPr id="548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094960" cy="4582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9" name="qe"/>
            <p:cNvSpPr txBox="1"/>
            <p:nvPr/>
          </p:nvSpPr>
          <p:spPr>
            <a:xfrm>
              <a:off x="5728637" y="1366121"/>
              <a:ext cx="1946241" cy="126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marL="79373" marR="79373">
                <a:spcBef>
                  <a:spcPts val="2000"/>
                </a:spcBef>
                <a:buClr>
                  <a:srgbClr val="000000"/>
                </a:buClr>
                <a:buFont typeface="1Lanz Chemistry"/>
                <a:defRPr b="0" sz="5400">
                  <a:effectLst>
                    <a:outerShdw sx="100000" sy="100000" kx="0" ky="0" algn="b" rotWithShape="0" blurRad="12700" dist="25400" dir="2700000">
                      <a:srgbClr val="CBCBCB"/>
                    </a:outerShdw>
                  </a:effectLst>
                  <a:latin typeface="1Lanz Chemistry"/>
                  <a:ea typeface="1Lanz Chemistry"/>
                  <a:cs typeface="1Lanz Chemistry"/>
                  <a:sym typeface="1Lanz Chemistry"/>
                </a:defRPr>
              </a:lvl1pPr>
            </a:lstStyle>
            <a:p>
              <a:pPr/>
              <a:r>
                <a:t>qe</a:t>
              </a:r>
            </a:p>
          </p:txBody>
        </p:sp>
        <p:sp>
          <p:nvSpPr>
            <p:cNvPr id="550" name="+"/>
            <p:cNvSpPr txBox="1"/>
            <p:nvPr/>
          </p:nvSpPr>
          <p:spPr>
            <a:xfrm>
              <a:off x="3718045" y="2312937"/>
              <a:ext cx="679057" cy="878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marL="79373" marR="79373">
                <a:buClr>
                  <a:srgbClr val="000000"/>
                </a:buClr>
                <a:buFont typeface="Arial"/>
                <a:defRPr sz="3600"/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51" name="+"/>
            <p:cNvSpPr txBox="1"/>
            <p:nvPr/>
          </p:nvSpPr>
          <p:spPr>
            <a:xfrm>
              <a:off x="12135960" y="1648574"/>
              <a:ext cx="679057" cy="878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marL="79373" marR="79373">
                <a:buClr>
                  <a:srgbClr val="000000"/>
                </a:buClr>
                <a:buFont typeface="Arial"/>
                <a:defRPr sz="3600"/>
              </a:lvl1pPr>
            </a:lstStyle>
            <a:p>
              <a:pPr/>
              <a:r>
                <a:t>+</a:t>
              </a:r>
            </a:p>
          </p:txBody>
        </p:sp>
      </p:grpSp>
      <p:sp>
        <p:nvSpPr>
          <p:cNvPr id="553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54" name="QUESTION: You titrate 100. mL of a 0.025 M solution of benzoic acid with 0.100 M NaOH to the equivalence point.  What is the pH at the equivalence point?      Ka  =  6.3 x 10-5…"/>
          <p:cNvSpPr txBox="1"/>
          <p:nvPr>
            <p:ph type="body" idx="1"/>
          </p:nvPr>
        </p:nvSpPr>
        <p:spPr>
          <a:xfrm>
            <a:off x="3962400" y="2125980"/>
            <a:ext cx="17511104" cy="914400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 to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equivalence point</a:t>
            </a:r>
            <a:r>
              <a:t>.  What is the pH at the equivalence point?    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i="1"/>
              <a:t>At equivalence,</a:t>
            </a:r>
            <a:r>
              <a:t> HBz  +  NaOH  ---&gt;  Na</a:t>
            </a:r>
            <a:r>
              <a:rPr baseline="30956"/>
              <a:t>+</a:t>
            </a:r>
            <a:r>
              <a:t>  +  Bz</a:t>
            </a:r>
            <a:r>
              <a:rPr baseline="30956"/>
              <a:t>-</a:t>
            </a:r>
            <a:r>
              <a:t>  +  H</a:t>
            </a:r>
            <a:r>
              <a:rPr baseline="-15913"/>
              <a:t>2</a:t>
            </a:r>
            <a:r>
              <a:t>O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mol NaOH = mol HBz, or </a:t>
            </a:r>
            <a:r>
              <a:rPr i="1"/>
              <a:t>NaOH annihilates HBz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mol HBz = mol Bz</a:t>
            </a:r>
            <a:r>
              <a:rPr baseline="30956"/>
              <a:t>-</a:t>
            </a:r>
            <a:r>
              <a:t> at equivalence, and </a:t>
            </a:r>
            <a:r>
              <a:rPr i="1"/>
              <a:t>pH dominated by conjugate base of weak acid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  <a:def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pPr>
            <a:r>
              <a:t>pH at equivalence point will be basic when titrating a weak acid with a strong base!</a:t>
            </a:r>
          </a:p>
        </p:txBody>
      </p:sp>
      <p:sp>
        <p:nvSpPr>
          <p:cNvPr id="55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5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58" name="QUESTION: You titrate 100. mL of a 0.025 M solution of benzoic acid with 0.100 M NaOH to the equivalence point.  What is the pH at the equivalence point?    Ka  =  6.3 x 10-5"/>
          <p:cNvSpPr txBox="1"/>
          <p:nvPr>
            <p:ph type="body" sz="half" idx="1"/>
          </p:nvPr>
        </p:nvSpPr>
        <p:spPr>
          <a:xfrm>
            <a:off x="4122419" y="2125980"/>
            <a:ext cx="17263907" cy="5847279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 to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equivalence point</a:t>
            </a:r>
            <a:r>
              <a:t>.  What is the pH at the equivalence point?    </a:t>
            </a:r>
            <a:r>
              <a:t>K</a:t>
            </a:r>
            <a:r>
              <a:rPr baseline="-15913"/>
              <a:t>a</a:t>
            </a:r>
            <a:r>
              <a:t>  =  6.3 x 10</a:t>
            </a:r>
            <a:r>
              <a:rPr baseline="30956"/>
              <a:t>-5</a:t>
            </a:r>
          </a:p>
        </p:txBody>
      </p:sp>
      <p:sp>
        <p:nvSpPr>
          <p:cNvPr id="55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60" name="nwa = 0.100 L * 0.025 M = 0.0025 mol HBz…"/>
          <p:cNvSpPr txBox="1"/>
          <p:nvPr/>
        </p:nvSpPr>
        <p:spPr>
          <a:xfrm>
            <a:off x="4124325" y="5413375"/>
            <a:ext cx="14179315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buClr>
                <a:srgbClr val="FF2734"/>
              </a:buClr>
              <a:buFont typeface="Arial"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wa</a:t>
            </a:r>
            <a:r>
              <a:t> = 0.100 L * 0.025 M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0.0025 mol</a:t>
            </a:r>
            <a:r>
              <a:t> HBz</a:t>
            </a:r>
          </a:p>
          <a:p>
            <a:pPr>
              <a:buClr>
                <a:srgbClr val="000000"/>
              </a:buClr>
              <a:buFont typeface="Arial"/>
            </a:pPr>
            <a:r>
              <a:t>0.0025 mol HBz = 0.0025 mol NaOH </a:t>
            </a:r>
            <a:r>
              <a:rPr b="0" i="1"/>
              <a:t>at equivalence</a:t>
            </a:r>
            <a:endParaRPr b="0" i="1"/>
          </a:p>
          <a:p>
            <a:pPr>
              <a:buClr>
                <a:srgbClr val="000000"/>
              </a:buClr>
              <a:buFont typeface="Arial"/>
            </a:pPr>
            <a:r>
              <a:t>0.0025 mol NaOH * (L / 0.100 mol)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0.025 L = V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</a:p>
        </p:txBody>
      </p:sp>
      <p:sp>
        <p:nvSpPr>
          <p:cNvPr id="561" name="pH = 14 + (-5.75) = 8.25"/>
          <p:cNvSpPr txBox="1"/>
          <p:nvPr/>
        </p:nvSpPr>
        <p:spPr>
          <a:xfrm>
            <a:off x="5463540" y="12677775"/>
            <a:ext cx="14036040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3200"/>
              </a:spcBef>
              <a:buClr>
                <a:srgbClr val="000000"/>
              </a:buClr>
              <a:buFont typeface="Arial"/>
            </a:pPr>
            <a:r>
              <a:rPr b="0" sz="5400"/>
              <a:t>pH = 14 + (-5.75) =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8.25</a:t>
            </a:r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3982" y="7695828"/>
            <a:ext cx="8587947" cy="2286001"/>
          </a:xfrm>
          <a:prstGeom prst="rect">
            <a:avLst/>
          </a:prstGeom>
          <a:ln w="12700"/>
        </p:spPr>
      </p:pic>
      <p:pic>
        <p:nvPicPr>
          <p:cNvPr id="5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1044" y="10072501"/>
            <a:ext cx="12233192" cy="251460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4"/>
      <p:bldP build="p" bldLvl="5" animBg="1" rev="0" advAuto="0" spid="560" grpId="1"/>
      <p:bldP build="whole" bldLvl="1" animBg="1" rev="0" advAuto="0" spid="562" grpId="2"/>
      <p:bldP build="whole" bldLvl="1" animBg="1" rev="0" advAuto="0" spid="563" grpId="3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Acid-Base Reactions"/>
          <p:cNvSpPr txBox="1"/>
          <p:nvPr>
            <p:ph type="title"/>
          </p:nvPr>
        </p:nvSpPr>
        <p:spPr>
          <a:xfrm>
            <a:off x="4876800" y="160020"/>
            <a:ext cx="14333220" cy="228600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66" name="QUESTION: You titrate 100. mL of a 0.025 M solution of benzoic acid with 0.100 M NaOH.  What is the pH after 26.0 mL of NaOH have been added?…"/>
          <p:cNvSpPr txBox="1"/>
          <p:nvPr>
            <p:ph type="body" sz="half" idx="1"/>
          </p:nvPr>
        </p:nvSpPr>
        <p:spPr>
          <a:xfrm>
            <a:off x="3962400" y="2125980"/>
            <a:ext cx="15841981" cy="6096477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QUESTION:</a:t>
            </a:r>
            <a:r>
              <a:t> You titrate 100. mL of a 0.025 M solution of benzoic acid with 0.100 M NaOH.  What is the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pH after 26.0 mL of NaOH</a:t>
            </a:r>
            <a:r>
              <a:t> have been added?</a:t>
            </a:r>
          </a:p>
          <a:p>
            <a:pPr marL="650874" indent="-571500">
              <a:lnSpc>
                <a:spcPct val="100000"/>
              </a:lnSpc>
              <a:buClr>
                <a:srgbClr val="003DAF"/>
              </a:buClr>
              <a:buSzTx/>
              <a:buFont typeface="Arial"/>
              <a:buNone/>
            </a:pPr>
            <a:r>
              <a:rPr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SOLUTION:</a:t>
            </a:r>
            <a:r>
              <a:rPr b="0" i="1"/>
              <a:t> (from before, n</a:t>
            </a:r>
            <a:r>
              <a:rPr b="0" baseline="-15913" i="1"/>
              <a:t>wa</a:t>
            </a:r>
            <a:r>
              <a:rPr b="0" i="1"/>
              <a:t> = 0.0025 mol)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t>It took 25 mL of NaOH to reach equivalence; hence, we are now in the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post-equivalence region</a:t>
            </a:r>
          </a:p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n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sb</a:t>
            </a:r>
            <a:r>
              <a:t> = 0.100 M * 0.026 L =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0.0026 mol</a:t>
            </a:r>
          </a:p>
        </p:txBody>
      </p:sp>
      <p:sp>
        <p:nvSpPr>
          <p:cNvPr id="56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68" name="pH = 14 + (-3.10) = 10.9"/>
          <p:cNvSpPr txBox="1"/>
          <p:nvPr/>
        </p:nvSpPr>
        <p:spPr>
          <a:xfrm>
            <a:off x="6758940" y="12412979"/>
            <a:ext cx="14036040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3200"/>
              </a:spcBef>
              <a:buClr>
                <a:srgbClr val="000000"/>
              </a:buClr>
              <a:buFont typeface="Arial"/>
            </a:pPr>
            <a:r>
              <a:rPr b="0" sz="5400"/>
              <a:t>pH = 14 + (-3.10) = 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10.9</a:t>
            </a:r>
          </a:p>
        </p:txBody>
      </p:sp>
      <p:pic>
        <p:nvPicPr>
          <p:cNvPr id="5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7889" y="8132983"/>
            <a:ext cx="7773203" cy="2542637"/>
          </a:xfrm>
          <a:prstGeom prst="rect">
            <a:avLst/>
          </a:prstGeom>
          <a:ln w="12700"/>
        </p:spPr>
      </p:pic>
      <p:pic>
        <p:nvPicPr>
          <p:cNvPr id="5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10291048"/>
            <a:ext cx="8808001" cy="213723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0" grpId="3"/>
      <p:bldP build="p" bldLvl="1" animBg="1" rev="0" advAuto="0" spid="566" grpId="1"/>
      <p:bldP build="whole" bldLvl="1" animBg="1" rev="0" advAuto="0" spid="568" grpId="4"/>
      <p:bldP build="whole" bldLvl="1" animBg="1" rev="0" advAuto="0" spid="569" grpId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Acid-Base Re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Acid-Base Reaction</a:t>
            </a:r>
          </a:p>
        </p:txBody>
      </p:sp>
      <p:sp>
        <p:nvSpPr>
          <p:cNvPr id="57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574" name="WA+SB titration graph picture" descr="WA+SB titration graph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1260" y="1325880"/>
            <a:ext cx="11795761" cy="11018520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Benzoic acid + NaOH Titration Graph"/>
          <p:cNvSpPr/>
          <p:nvPr/>
        </p:nvSpPr>
        <p:spPr>
          <a:xfrm>
            <a:off x="3505200" y="297180"/>
            <a:ext cx="6720841" cy="1577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14300" dist="177800" dir="2700000">
              <a:srgbClr val="A2A2A2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79373" marR="79373">
              <a:spcBef>
                <a:spcPts val="1600"/>
              </a:spcBef>
              <a:buClr>
                <a:srgbClr val="00B800"/>
              </a:buClr>
              <a:buFont typeface="Arial"/>
              <a:defRPr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defRPr>
            </a:lvl1pPr>
          </a:lstStyle>
          <a:p>
            <a:pPr/>
            <a:r>
              <a:t>Benzoic acid + NaOH Titration Graph</a:t>
            </a:r>
          </a:p>
        </p:txBody>
      </p:sp>
      <p:grpSp>
        <p:nvGrpSpPr>
          <p:cNvPr id="578" name="Group"/>
          <p:cNvGrpSpPr/>
          <p:nvPr/>
        </p:nvGrpSpPr>
        <p:grpSpPr>
          <a:xfrm>
            <a:off x="8077200" y="4572000"/>
            <a:ext cx="4320540" cy="4164331"/>
            <a:chOff x="0" y="0"/>
            <a:chExt cx="4320539" cy="4164330"/>
          </a:xfrm>
        </p:grpSpPr>
        <p:sp>
          <p:nvSpPr>
            <p:cNvPr id="576" name="Line"/>
            <p:cNvSpPr/>
            <p:nvPr/>
          </p:nvSpPr>
          <p:spPr>
            <a:xfrm flipV="1">
              <a:off x="2078784" y="2038350"/>
              <a:ext cx="3176" cy="21259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pH at half-equiv (12.5 mL) = 4.20"/>
            <p:cNvSpPr/>
            <p:nvPr/>
          </p:nvSpPr>
          <p:spPr>
            <a:xfrm>
              <a:off x="0" y="0"/>
              <a:ext cx="4320540" cy="25226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lvl1pPr>
            </a:lstStyle>
            <a:p>
              <a:pPr/>
              <a:r>
                <a:t>pH at half-equiv (12.5 mL) = 4.20</a:t>
              </a:r>
            </a:p>
          </p:txBody>
        </p:sp>
      </p:grpSp>
      <p:grpSp>
        <p:nvGrpSpPr>
          <p:cNvPr id="581" name="Group"/>
          <p:cNvGrpSpPr/>
          <p:nvPr/>
        </p:nvGrpSpPr>
        <p:grpSpPr>
          <a:xfrm>
            <a:off x="12854940" y="5029200"/>
            <a:ext cx="7152006" cy="2535345"/>
            <a:chOff x="0" y="0"/>
            <a:chExt cx="7152005" cy="2535344"/>
          </a:xfrm>
        </p:grpSpPr>
        <p:sp>
          <p:nvSpPr>
            <p:cNvPr id="579" name="Line"/>
            <p:cNvSpPr/>
            <p:nvPr/>
          </p:nvSpPr>
          <p:spPr>
            <a:xfrm>
              <a:off x="0" y="984250"/>
              <a:ext cx="1737361" cy="3176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Equivalence point (25 mL)…"/>
            <p:cNvSpPr/>
            <p:nvPr/>
          </p:nvSpPr>
          <p:spPr>
            <a:xfrm>
              <a:off x="1734185" y="0"/>
              <a:ext cx="5417821" cy="253534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79373" marR="79373">
                <a:buClr>
                  <a:srgbClr val="0433FF"/>
                </a:buClr>
                <a:buFont typeface="Arial"/>
                <a:defRPr sz="5400">
                  <a:solidFill>
                    <a:srgbClr val="0433FF"/>
                  </a:solidFill>
                  <a:uFill>
                    <a:solidFill>
                      <a:srgbClr val="0433FF"/>
                    </a:solidFill>
                  </a:uFill>
                </a:defRPr>
              </a:pPr>
              <a:r>
                <a:t>Equivalence point (25 mL) </a:t>
              </a:r>
            </a:p>
            <a:p>
              <a:pPr marL="79373" marR="79373">
                <a:buClr>
                  <a:srgbClr val="0433FF"/>
                </a:buClr>
                <a:buFont typeface="Arial"/>
                <a:defRPr sz="5400">
                  <a:solidFill>
                    <a:srgbClr val="0433FF"/>
                  </a:solidFill>
                  <a:uFill>
                    <a:solidFill>
                      <a:srgbClr val="0433FF"/>
                    </a:solidFill>
                  </a:uFill>
                </a:defRPr>
              </a:pPr>
              <a:r>
                <a:t>pH = 8.25</a:t>
              </a:r>
            </a:p>
          </p:txBody>
        </p:sp>
      </p:grpSp>
      <p:grpSp>
        <p:nvGrpSpPr>
          <p:cNvPr id="584" name="Group"/>
          <p:cNvGrpSpPr/>
          <p:nvPr/>
        </p:nvGrpSpPr>
        <p:grpSpPr>
          <a:xfrm>
            <a:off x="3345180" y="8526780"/>
            <a:ext cx="3971926" cy="1747945"/>
            <a:chOff x="0" y="0"/>
            <a:chExt cx="3971924" cy="1747944"/>
          </a:xfrm>
        </p:grpSpPr>
        <p:sp>
          <p:nvSpPr>
            <p:cNvPr id="582" name="initial pH…"/>
            <p:cNvSpPr/>
            <p:nvPr/>
          </p:nvSpPr>
          <p:spPr>
            <a:xfrm>
              <a:off x="0" y="0"/>
              <a:ext cx="3680460" cy="174794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pPr>
              <a:r>
                <a:t>initial pH </a:t>
              </a:r>
            </a:p>
            <a:p>
              <a: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pPr>
              <a:r>
                <a:t>  = 2.90</a:t>
              </a:r>
            </a:p>
          </p:txBody>
        </p:sp>
        <p:sp>
          <p:nvSpPr>
            <p:cNvPr id="583" name="Line"/>
            <p:cNvSpPr/>
            <p:nvPr/>
          </p:nvSpPr>
          <p:spPr>
            <a:xfrm flipH="1" flipV="1">
              <a:off x="3200400" y="777239"/>
              <a:ext cx="771525" cy="2971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87" name="Group"/>
          <p:cNvGrpSpPr/>
          <p:nvPr/>
        </p:nvGrpSpPr>
        <p:grpSpPr>
          <a:xfrm>
            <a:off x="10637519" y="1101725"/>
            <a:ext cx="7818121" cy="3367406"/>
            <a:chOff x="0" y="0"/>
            <a:chExt cx="7818119" cy="3367405"/>
          </a:xfrm>
        </p:grpSpPr>
        <p:sp>
          <p:nvSpPr>
            <p:cNvPr id="585" name="Line"/>
            <p:cNvSpPr/>
            <p:nvPr/>
          </p:nvSpPr>
          <p:spPr>
            <a:xfrm flipV="1">
              <a:off x="2084705" y="1241425"/>
              <a:ext cx="6351" cy="21259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pH at 26.0 mL = 10.9"/>
            <p:cNvSpPr/>
            <p:nvPr/>
          </p:nvSpPr>
          <p:spPr>
            <a:xfrm>
              <a:off x="0" y="0"/>
              <a:ext cx="7818120" cy="94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79373" marR="79373">
                <a:buClr>
                  <a:srgbClr val="FF2734"/>
                </a:buClr>
                <a:buFont typeface="Arial"/>
                <a:defRPr sz="5400">
                  <a:solidFill>
                    <a:srgbClr val="FF2734"/>
                  </a:solidFill>
                  <a:uFill>
                    <a:solidFill>
                      <a:srgbClr val="FF2734"/>
                    </a:solidFill>
                  </a:uFill>
                </a:defRPr>
              </a:lvl1pPr>
            </a:lstStyle>
            <a:p>
              <a:pPr/>
              <a:r>
                <a:t>pH at 26.0 mL = 10.9</a:t>
              </a:r>
            </a:p>
          </p:txBody>
        </p:sp>
      </p:grpSp>
      <p:grpSp>
        <p:nvGrpSpPr>
          <p:cNvPr id="590" name="Group"/>
          <p:cNvGrpSpPr/>
          <p:nvPr/>
        </p:nvGrpSpPr>
        <p:grpSpPr>
          <a:xfrm>
            <a:off x="4876800" y="8983980"/>
            <a:ext cx="6903720" cy="4308265"/>
            <a:chOff x="0" y="0"/>
            <a:chExt cx="6903719" cy="4308264"/>
          </a:xfrm>
        </p:grpSpPr>
        <p:sp>
          <p:nvSpPr>
            <p:cNvPr id="588" name="Line"/>
            <p:cNvSpPr/>
            <p:nvPr/>
          </p:nvSpPr>
          <p:spPr>
            <a:xfrm flipH="1">
              <a:off x="4679950" y="0"/>
              <a:ext cx="69851" cy="3200400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pH at 10. mL = 4.02"/>
            <p:cNvSpPr/>
            <p:nvPr/>
          </p:nvSpPr>
          <p:spPr>
            <a:xfrm>
              <a:off x="0" y="3360420"/>
              <a:ext cx="6903720" cy="94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177800" dir="2700000">
                <a:srgbClr val="A2A2A2">
                  <a:alpha val="74996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marL="79373" marR="79373">
                <a:buClr>
                  <a:srgbClr val="0433FF"/>
                </a:buClr>
                <a:buFont typeface="Arial"/>
                <a:defRPr sz="5400">
                  <a:solidFill>
                    <a:srgbClr val="0433FF"/>
                  </a:solidFill>
                  <a:uFill>
                    <a:solidFill>
                      <a:srgbClr val="0433FF"/>
                    </a:solidFill>
                  </a:uFill>
                </a:defRPr>
              </a:lvl1pPr>
            </a:lstStyle>
            <a:p>
              <a:pPr/>
              <a:r>
                <a:t>pH at 10. mL = 4.02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4" grpId="1"/>
      <p:bldP build="whole" bldLvl="1" animBg="1" rev="0" advAuto="0" spid="581" grpId="4"/>
      <p:bldP build="whole" bldLvl="1" animBg="1" rev="0" advAuto="0" spid="587" grpId="5"/>
      <p:bldP build="whole" bldLvl="1" animBg="1" rev="0" advAuto="0" spid="590" grpId="2"/>
      <p:bldP build="whole" bldLvl="1" animBg="1" rev="0" advAuto="0" spid="57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Common Ion Effect"/>
          <p:cNvSpPr txBox="1"/>
          <p:nvPr>
            <p:ph type="title"/>
          </p:nvPr>
        </p:nvSpPr>
        <p:spPr>
          <a:xfrm>
            <a:off x="5036820" y="0"/>
            <a:ext cx="14333220" cy="34975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The Common Ion Effect</a:t>
            </a:r>
          </a:p>
        </p:txBody>
      </p:sp>
      <p:sp>
        <p:nvSpPr>
          <p:cNvPr id="138" name="Let us first calculate the pH of a 0.25 M NH3 solution."/>
          <p:cNvSpPr txBox="1"/>
          <p:nvPr>
            <p:ph type="body" sz="half" idx="1"/>
          </p:nvPr>
        </p:nvSpPr>
        <p:spPr>
          <a:xfrm>
            <a:off x="4419600" y="6400800"/>
            <a:ext cx="14013181" cy="731520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Let us first calculate the pH of a 0.25 M NH</a:t>
            </a:r>
            <a:r>
              <a:rPr baseline="-15851" sz="5400"/>
              <a:t>3</a:t>
            </a:r>
            <a:r>
              <a:rPr sz="5400"/>
              <a:t> solution.</a:t>
            </a:r>
          </a:p>
        </p:txBody>
      </p:sp>
      <p:sp>
        <p:nvSpPr>
          <p:cNvPr id="13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40" name="QUESTION:  What is the effect on the pH of adding NH4Cl to 0.25 M NH3(aq)?…"/>
          <p:cNvSpPr txBox="1"/>
          <p:nvPr/>
        </p:nvSpPr>
        <p:spPr>
          <a:xfrm>
            <a:off x="4716780" y="3040380"/>
            <a:ext cx="14493240" cy="304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50874" marR="79373" indent="-571500">
              <a:spcBef>
                <a:spcPts val="1900"/>
              </a:spcBef>
              <a:buClr>
                <a:srgbClr val="FF2734"/>
              </a:buClr>
              <a:buFont typeface="Arial"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QUESTION:</a:t>
            </a:r>
            <a:r>
              <a:rPr sz="5400"/>
              <a:t>  What is the effect on the pH of adding NH</a:t>
            </a:r>
            <a:r>
              <a:rPr baseline="-15851" sz="5400"/>
              <a:t>4</a:t>
            </a:r>
            <a:r>
              <a:rPr sz="5400"/>
              <a:t>Cl to 0.25 M NH</a:t>
            </a:r>
            <a:r>
              <a:rPr baseline="-15851" sz="5400"/>
              <a:t>3</a:t>
            </a:r>
            <a:r>
              <a:rPr sz="5400"/>
              <a:t>(aq)?</a:t>
            </a:r>
            <a:endParaRPr sz="5400"/>
          </a:p>
          <a:p>
            <a:pPr marL="650874" marR="79373" indent="-571500"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 NH</a:t>
            </a:r>
            <a:r>
              <a:rPr baseline="-15851" sz="5400"/>
              <a:t>3</a:t>
            </a:r>
            <a:r>
              <a:rPr sz="5400"/>
              <a:t>(aq) + H</a:t>
            </a:r>
            <a:r>
              <a:rPr baseline="-15851" sz="5400"/>
              <a:t>2</a:t>
            </a:r>
            <a:r>
              <a:rPr sz="5400"/>
              <a:t>O 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b="0" sz="2800">
                <a:latin typeface="1Lanz Chemistry"/>
                <a:ea typeface="1Lanz Chemistry"/>
                <a:cs typeface="1Lanz Chemistry"/>
                <a:sym typeface="1Lanz Chemistry"/>
              </a:rPr>
              <a:t> </a:t>
            </a:r>
            <a:r>
              <a:rPr sz="5400"/>
              <a:t>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(aq)   +   OH</a:t>
            </a:r>
            <a:r>
              <a:rPr baseline="30962" sz="5400"/>
              <a:t>-</a:t>
            </a:r>
            <a:r>
              <a:rPr sz="5400"/>
              <a:t>(aq)</a:t>
            </a:r>
          </a:p>
        </p:txBody>
      </p:sp>
      <p:sp>
        <p:nvSpPr>
          <p:cNvPr id="141" name="[NH3]  [NH4+] [OH-]…"/>
          <p:cNvSpPr txBox="1"/>
          <p:nvPr/>
        </p:nvSpPr>
        <p:spPr>
          <a:xfrm>
            <a:off x="4419600" y="8686800"/>
            <a:ext cx="16482060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		[NH</a:t>
            </a:r>
            <a:r>
              <a:rPr baseline="-15851"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3</a:t>
            </a:r>
            <a:r>
              <a:rPr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]		[NH</a:t>
            </a:r>
            <a:r>
              <a:rPr baseline="-15851"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4</a:t>
            </a:r>
            <a:r>
              <a:rPr baseline="30962"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+</a:t>
            </a:r>
            <a:r>
              <a:rPr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]	[OH</a:t>
            </a:r>
            <a:r>
              <a:rPr baseline="30962"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-</a:t>
            </a:r>
            <a:r>
              <a:rPr sz="54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rPr>
              <a:t>]</a:t>
            </a:r>
            <a:endParaRPr sz="5400">
              <a:effectLst>
                <a:outerShdw sx="100000" sy="100000" kx="0" ky="0" algn="b" rotWithShape="0" blurRad="12700" dist="25400" dir="2700000">
                  <a:srgbClr val="CBCBCB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8D111B"/>
              </a:buClr>
              <a:buFont typeface="Arial"/>
              <a:defRPr sz="5400">
                <a:solidFill>
                  <a:srgbClr val="8D111B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8D111B"/>
                  </a:solidFill>
                </a:uFill>
              </a:defRPr>
            </a:pPr>
            <a:r>
              <a:t>initial	0.25		0		0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6400"/>
              </a:buClr>
              <a:buFont typeface="Arial"/>
              <a:defRPr sz="5400">
                <a:solidFill>
                  <a:srgbClr val="006400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006400"/>
                  </a:solidFill>
                </a:uFill>
              </a:defRPr>
            </a:pPr>
            <a:r>
              <a:t>change	-x		+x		+x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3DAF"/>
              </a:buClr>
              <a:buFont typeface="Arial"/>
              <a:defRPr sz="5400">
                <a:solidFill>
                  <a:srgbClr val="003DAF"/>
                </a:solidFill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  <a:uFill>
                  <a:solidFill>
                    <a:srgbClr val="003DAF"/>
                  </a:solidFill>
                </a:uFill>
              </a:defRPr>
            </a:pPr>
            <a:r>
              <a:t>equilib	0.25 - x	x 		x</a:t>
            </a:r>
          </a:p>
        </p:txBody>
      </p:sp>
      <p:sp>
        <p:nvSpPr>
          <p:cNvPr id="142" name="Rectangle"/>
          <p:cNvSpPr/>
          <p:nvPr/>
        </p:nvSpPr>
        <p:spPr>
          <a:xfrm>
            <a:off x="7620000" y="9761219"/>
            <a:ext cx="10972800" cy="30403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143" name="A special form of Le Chatelier's Principle..."/>
          <p:cNvSpPr txBox="1"/>
          <p:nvPr/>
        </p:nvSpPr>
        <p:spPr>
          <a:xfrm>
            <a:off x="10550525" y="2308225"/>
            <a:ext cx="1044929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i="1" sz="3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special form of Le Chatelier's Principle...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1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Acid-Base Reactions"/>
          <p:cNvSpPr txBox="1"/>
          <p:nvPr>
            <p:ph type="title"/>
          </p:nvPr>
        </p:nvSpPr>
        <p:spPr>
          <a:xfrm>
            <a:off x="3048000" y="0"/>
            <a:ext cx="18288001" cy="320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lvl1pPr>
          </a:lstStyle>
          <a:p>
            <a:pPr/>
            <a:r>
              <a:t>Acid-Base Reactions</a:t>
            </a:r>
          </a:p>
        </p:txBody>
      </p:sp>
      <p:sp>
        <p:nvSpPr>
          <p:cNvPr id="593" name="With weaker acids, the initial pH is higher and pH changes near the equivalence point are more subtle."/>
          <p:cNvSpPr txBox="1"/>
          <p:nvPr>
            <p:ph type="body" sz="half" idx="1"/>
          </p:nvPr>
        </p:nvSpPr>
        <p:spPr>
          <a:xfrm>
            <a:off x="12352019" y="3200400"/>
            <a:ext cx="7612381" cy="10515600"/>
          </a:xfrm>
          <a:prstGeom prst="rect">
            <a:avLst/>
          </a:prstGeom>
        </p:spPr>
        <p:txBody>
          <a:bodyPr/>
          <a:lstStyle>
            <a:lvl1pPr marL="650874" indent="-571500">
              <a:buClr>
                <a:srgbClr val="000000"/>
              </a:buClr>
              <a:buSzTx/>
              <a:buFont typeface="Arial"/>
              <a:buNone/>
              <a:defRPr sz="5400"/>
            </a:lvl1pPr>
          </a:lstStyle>
          <a:p>
            <a:pPr/>
            <a:r>
              <a:t>With weaker acids, the initial pH is higher and pH changes near the equivalence point are more subtle.</a:t>
            </a:r>
          </a:p>
        </p:txBody>
      </p:sp>
      <p:sp>
        <p:nvSpPr>
          <p:cNvPr id="59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595" name="effect of Ka on graph picture" descr="effect of Ka on graph picture"/>
          <p:cNvPicPr>
            <a:picLocks noChangeAspect="0"/>
          </p:cNvPicPr>
          <p:nvPr/>
        </p:nvPicPr>
        <p:blipFill>
          <a:blip r:embed="rId2">
            <a:extLst/>
          </a:blip>
          <a:srcRect l="0" t="0" r="0" b="4683"/>
          <a:stretch>
            <a:fillRect/>
          </a:stretch>
        </p:blipFill>
        <p:spPr>
          <a:xfrm>
            <a:off x="3345180" y="3360420"/>
            <a:ext cx="8618220" cy="9304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olyprotic Acids"/>
          <p:cNvSpPr txBox="1"/>
          <p:nvPr>
            <p:ph type="title"/>
          </p:nvPr>
        </p:nvSpPr>
        <p:spPr>
          <a:xfrm>
            <a:off x="3048000" y="0"/>
            <a:ext cx="18288001" cy="2286001"/>
          </a:xfrm>
          <a:prstGeom prst="rect">
            <a:avLst/>
          </a:prstGeom>
        </p:spPr>
        <p:txBody>
          <a:bodyPr/>
          <a:lstStyle>
            <a:lvl1pPr>
              <a:defRPr sz="86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lvl1pPr>
          </a:lstStyle>
          <a:p>
            <a:pPr/>
            <a:r>
              <a:t>Polyprotic Acids</a:t>
            </a:r>
          </a:p>
        </p:txBody>
      </p:sp>
      <p:sp>
        <p:nvSpPr>
          <p:cNvPr id="598" name="Titrations of polyprotic acids with bases have multiple equivalence points (and half equivalence points) for each dissociation."/>
          <p:cNvSpPr txBox="1"/>
          <p:nvPr>
            <p:ph type="body" sz="half" idx="1"/>
          </p:nvPr>
        </p:nvSpPr>
        <p:spPr>
          <a:xfrm>
            <a:off x="12809219" y="3200400"/>
            <a:ext cx="7772401" cy="10515600"/>
          </a:xfrm>
          <a:prstGeom prst="rect">
            <a:avLst/>
          </a:prstGeom>
        </p:spPr>
        <p:txBody>
          <a:bodyPr/>
          <a:lstStyle/>
          <a:p>
            <a:pPr marL="774699" indent="-577850">
              <a:buClr>
                <a:srgbClr val="000000"/>
              </a:buClr>
              <a:buSzTx/>
              <a:buFont typeface="Arial"/>
              <a:buNone/>
            </a:pPr>
            <a:r>
              <a:rPr sz="5400"/>
              <a:t>Titrations of 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polyprotic acids</a:t>
            </a:r>
            <a:r>
              <a:rPr sz="5400"/>
              <a:t> with bases have 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multiple equivalence points </a:t>
            </a:r>
            <a:r>
              <a:rPr sz="5400"/>
              <a:t>(and </a:t>
            </a:r>
            <a:r>
              <a:rPr sz="54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half equivalence points</a:t>
            </a:r>
            <a:r>
              <a:rPr sz="5400"/>
              <a:t>) for each dissociation.</a:t>
            </a:r>
          </a:p>
        </p:txBody>
      </p:sp>
      <p:sp>
        <p:nvSpPr>
          <p:cNvPr id="59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600" name="polyprotic acid picture" descr="polyprotic acid picture"/>
          <p:cNvPicPr>
            <a:picLocks noChangeAspect="0"/>
          </p:cNvPicPr>
          <p:nvPr/>
        </p:nvPicPr>
        <p:blipFill>
          <a:blip r:embed="rId2">
            <a:extLst/>
          </a:blip>
          <a:srcRect l="0" t="0" r="0" b="2999"/>
          <a:stretch>
            <a:fillRect/>
          </a:stretch>
        </p:blipFill>
        <p:spPr>
          <a:xfrm>
            <a:off x="4044950" y="4572000"/>
            <a:ext cx="8299451" cy="7299325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x"/>
          <p:cNvSpPr txBox="1"/>
          <p:nvPr/>
        </p:nvSpPr>
        <p:spPr>
          <a:xfrm>
            <a:off x="6442075" y="9601200"/>
            <a:ext cx="54129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602" name="x"/>
          <p:cNvSpPr txBox="1"/>
          <p:nvPr/>
        </p:nvSpPr>
        <p:spPr>
          <a:xfrm>
            <a:off x="9671050" y="7680325"/>
            <a:ext cx="541293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603" name="Line"/>
          <p:cNvSpPr/>
          <p:nvPr/>
        </p:nvSpPr>
        <p:spPr>
          <a:xfrm flipV="1">
            <a:off x="6753225" y="10366375"/>
            <a:ext cx="6351" cy="182880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04" name="Line"/>
          <p:cNvSpPr/>
          <p:nvPr/>
        </p:nvSpPr>
        <p:spPr>
          <a:xfrm flipH="1" flipV="1">
            <a:off x="9998075" y="8389619"/>
            <a:ext cx="3108326" cy="290322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05" name="first half equivalence (pH = pKa for H3PO3)"/>
          <p:cNvSpPr txBox="1"/>
          <p:nvPr/>
        </p:nvSpPr>
        <p:spPr>
          <a:xfrm>
            <a:off x="4419600" y="12184379"/>
            <a:ext cx="534924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i="1" sz="3600"/>
              <a:t>first half equivalence (pH = pKa for H</a:t>
            </a:r>
            <a:r>
              <a:rPr b="0" baseline="-15500" i="1" sz="3600"/>
              <a:t>3</a:t>
            </a:r>
            <a:r>
              <a:rPr b="0" i="1" sz="3600"/>
              <a:t>PO</a:t>
            </a:r>
            <a:r>
              <a:rPr b="0" baseline="-15500" i="1" sz="3600"/>
              <a:t>3</a:t>
            </a:r>
            <a:r>
              <a:rPr b="0" i="1" sz="3600"/>
              <a:t>)</a:t>
            </a:r>
          </a:p>
        </p:txBody>
      </p:sp>
      <p:sp>
        <p:nvSpPr>
          <p:cNvPr id="606" name="second half equivalence (pH = pKa for H2PO3-1)"/>
          <p:cNvSpPr txBox="1"/>
          <p:nvPr/>
        </p:nvSpPr>
        <p:spPr>
          <a:xfrm>
            <a:off x="11437619" y="11269979"/>
            <a:ext cx="580644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b="0" i="1" sz="3600"/>
              <a:t>second half equivalence (pH = pKa for H</a:t>
            </a:r>
            <a:r>
              <a:rPr b="0" baseline="-15500" i="1" sz="3600"/>
              <a:t>2</a:t>
            </a:r>
            <a:r>
              <a:rPr b="0" i="1" sz="3600"/>
              <a:t>PO</a:t>
            </a:r>
            <a:r>
              <a:rPr b="0" baseline="-15500" i="1" sz="3600"/>
              <a:t>3</a:t>
            </a:r>
            <a:r>
              <a:rPr b="0" baseline="31000" i="1" sz="3600"/>
              <a:t>-1</a:t>
            </a:r>
            <a:r>
              <a:rPr b="0" i="1" sz="360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roup"/>
          <p:cNvGrpSpPr/>
          <p:nvPr/>
        </p:nvGrpSpPr>
        <p:grpSpPr>
          <a:xfrm>
            <a:off x="3158588" y="5168938"/>
            <a:ext cx="15705517" cy="7931946"/>
            <a:chOff x="-963831" y="-279400"/>
            <a:chExt cx="15705515" cy="7931945"/>
          </a:xfrm>
        </p:grpSpPr>
        <p:graphicFrame>
          <p:nvGraphicFramePr>
            <p:cNvPr id="608" name="Scatter Chart"/>
            <p:cNvGraphicFramePr/>
            <p:nvPr/>
          </p:nvGraphicFramePr>
          <p:xfrm>
            <a:off x="-963832" y="-279400"/>
            <a:ext cx="13614538" cy="7931946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609" name="Line"/>
            <p:cNvSpPr/>
            <p:nvPr/>
          </p:nvSpPr>
          <p:spPr>
            <a:xfrm>
              <a:off x="7818120" y="4770081"/>
              <a:ext cx="1" cy="20574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equivalence…"/>
            <p:cNvSpPr/>
            <p:nvPr/>
          </p:nvSpPr>
          <p:spPr>
            <a:xfrm>
              <a:off x="13471684" y="353564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2296" tIns="82296" rIns="82296" bIns="82296" numCol="1" anchor="t">
              <a:spAutoFit/>
            </a:bodyPr>
            <a:lstStyle/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equivalence</a:t>
              </a:r>
              <a:endParaRPr b="0" i="1"/>
            </a:p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(n</a:t>
              </a:r>
              <a:r>
                <a:rPr b="0" baseline="-16687" i="1"/>
                <a:t>wb</a:t>
              </a:r>
              <a:r>
                <a:rPr b="0" i="1"/>
                <a:t> = n</a:t>
              </a:r>
              <a:r>
                <a:rPr b="0" baseline="-16687" i="1"/>
                <a:t>sa</a:t>
              </a:r>
              <a:r>
                <a:rPr b="0" i="1"/>
                <a:t>)</a:t>
              </a:r>
              <a:endParaRPr b="0" i="1"/>
            </a:p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pH &lt; 7</a:t>
              </a:r>
            </a:p>
          </p:txBody>
        </p:sp>
        <p:sp>
          <p:nvSpPr>
            <p:cNvPr id="611" name="Line"/>
            <p:cNvSpPr/>
            <p:nvPr/>
          </p:nvSpPr>
          <p:spPr>
            <a:xfrm>
              <a:off x="10972800" y="4907241"/>
              <a:ext cx="274321" cy="150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296" tIns="82296" rIns="82296" bIns="82296" numCol="1" anchor="ctr">
              <a:noAutofit/>
            </a:bodyPr>
            <a:lstStyle/>
            <a:p>
              <a:pPr marL="0" marR="0" defTabSz="1645920">
                <a:defRPr sz="3200">
                  <a:uFillTx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10924223" y="1478241"/>
              <a:ext cx="271463" cy="30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296" tIns="82296" rIns="82296" bIns="82296" numCol="1" anchor="ctr">
              <a:noAutofit/>
            </a:bodyPr>
            <a:lstStyle/>
            <a:p>
              <a:pPr marL="0" marR="0" defTabSz="1645920">
                <a:defRPr sz="3200">
                  <a:uFillTx/>
                </a:defRPr>
              </a:pPr>
            </a:p>
          </p:txBody>
        </p:sp>
        <p:sp>
          <p:nvSpPr>
            <p:cNvPr id="613" name="initial (only nwb)"/>
            <p:cNvSpPr/>
            <p:nvPr/>
          </p:nvSpPr>
          <p:spPr>
            <a:xfrm>
              <a:off x="1423035" y="20525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2296" tIns="82296" rIns="82296" bIns="82296" numCol="1" anchor="t">
              <a:spAutoFit/>
            </a:bodyPr>
            <a:lstStyle/>
            <a:p>
              <a:pPr marL="0" marR="0" defTabSz="1645920">
                <a:defRPr sz="3200">
                  <a:uFillTx/>
                </a:defRPr>
              </a:pPr>
              <a:r>
                <a:rPr b="0" i="1"/>
                <a:t>initial (only n</a:t>
              </a:r>
              <a:r>
                <a:rPr b="0" baseline="-16687" i="1"/>
                <a:t>wb</a:t>
              </a:r>
              <a:r>
                <a:rPr b="0" i="1"/>
                <a:t>)</a:t>
              </a:r>
            </a:p>
          </p:txBody>
        </p:sp>
        <p:sp>
          <p:nvSpPr>
            <p:cNvPr id="614" name="Line"/>
            <p:cNvSpPr/>
            <p:nvPr/>
          </p:nvSpPr>
          <p:spPr>
            <a:xfrm>
              <a:off x="8092440" y="4770081"/>
              <a:ext cx="356616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37159" y="792441"/>
              <a:ext cx="1508762" cy="13716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 flipH="1">
              <a:off x="3840480" y="3261321"/>
              <a:ext cx="1" cy="35661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137159" y="3261321"/>
              <a:ext cx="370332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pKa"/>
            <p:cNvSpPr/>
            <p:nvPr/>
          </p:nvSpPr>
          <p:spPr>
            <a:xfrm>
              <a:off x="685799" y="39728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2296" tIns="82296" rIns="82296" bIns="82296" numCol="1" anchor="t">
              <a:spAutoFit/>
            </a:bodyPr>
            <a:lstStyle/>
            <a:p>
              <a:pPr marL="0" marR="0" defTabSz="1645920">
                <a:defRPr sz="3200">
                  <a:uFillTx/>
                </a:defRPr>
              </a:pPr>
              <a:r>
                <a:rPr b="0" i="1"/>
                <a:t>pK</a:t>
              </a:r>
              <a:r>
                <a:rPr b="0" baseline="-16687" i="1"/>
                <a:t>a</a:t>
              </a:r>
            </a:p>
          </p:txBody>
        </p:sp>
        <p:sp>
          <p:nvSpPr>
            <p:cNvPr id="619" name="Line"/>
            <p:cNvSpPr/>
            <p:nvPr/>
          </p:nvSpPr>
          <p:spPr>
            <a:xfrm>
              <a:off x="137159" y="3398481"/>
              <a:ext cx="685801" cy="6858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half-equivalence"/>
            <p:cNvSpPr/>
            <p:nvPr/>
          </p:nvSpPr>
          <p:spPr>
            <a:xfrm>
              <a:off x="3840480" y="394712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2296" tIns="82296" rIns="82296" bIns="82296" numCol="1" anchor="t">
              <a:spAutoFit/>
            </a:bodyPr>
            <a:lstStyle>
              <a:lvl1pPr marL="0" marR="0" defTabSz="1645920">
                <a:defRPr b="0" i="1" sz="3200">
                  <a:uFillTx/>
                </a:defRPr>
              </a:lvl1pPr>
            </a:lstStyle>
            <a:p>
              <a:pPr>
                <a:defRPr b="1" i="0"/>
              </a:pPr>
              <a:r>
                <a:rPr b="0" i="1"/>
                <a:t>half-equivalence</a:t>
              </a:r>
            </a:p>
          </p:txBody>
        </p:sp>
        <p:sp>
          <p:nvSpPr>
            <p:cNvPr id="621" name="Line"/>
            <p:cNvSpPr/>
            <p:nvPr/>
          </p:nvSpPr>
          <p:spPr>
            <a:xfrm>
              <a:off x="3840480" y="3261321"/>
              <a:ext cx="411481" cy="54864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post-equivalence…"/>
            <p:cNvSpPr/>
            <p:nvPr/>
          </p:nvSpPr>
          <p:spPr>
            <a:xfrm>
              <a:off x="13368814" y="51815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2296" tIns="82296" rIns="82296" bIns="82296" numCol="1" anchor="t">
              <a:spAutoFit/>
            </a:bodyPr>
            <a:lstStyle/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post-equivalence</a:t>
              </a:r>
              <a:endParaRPr b="0" i="1"/>
            </a:p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(n</a:t>
              </a:r>
              <a:r>
                <a:rPr b="0" baseline="-16687" i="1"/>
                <a:t>sa</a:t>
              </a:r>
              <a:r>
                <a:rPr b="0" i="1"/>
                <a:t> &gt; n</a:t>
              </a:r>
              <a:r>
                <a:rPr b="0" baseline="-16687" i="1"/>
                <a:t>wb</a:t>
              </a:r>
              <a:r>
                <a:rPr b="0" i="1"/>
                <a:t>)</a:t>
              </a:r>
            </a:p>
          </p:txBody>
        </p:sp>
        <p:sp>
          <p:nvSpPr>
            <p:cNvPr id="623" name="pre-equivalence…"/>
            <p:cNvSpPr/>
            <p:nvPr/>
          </p:nvSpPr>
          <p:spPr>
            <a:xfrm>
              <a:off x="13288804" y="17525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2296" tIns="82296" rIns="82296" bIns="82296" numCol="1" anchor="t">
              <a:spAutoFit/>
            </a:bodyPr>
            <a:lstStyle/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pre-equivalence</a:t>
              </a:r>
              <a:endParaRPr b="0" i="1"/>
            </a:p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(n</a:t>
              </a:r>
              <a:r>
                <a:rPr b="0" baseline="-16687" i="1"/>
                <a:t>wb</a:t>
              </a:r>
              <a:r>
                <a:rPr b="0" i="1"/>
                <a:t> &gt; n</a:t>
              </a:r>
              <a:r>
                <a:rPr b="0" baseline="-16687" i="1"/>
                <a:t>sa</a:t>
              </a:r>
              <a:r>
                <a:rPr b="0" i="1"/>
                <a:t>)</a:t>
              </a:r>
            </a:p>
          </p:txBody>
        </p:sp>
        <p:sp>
          <p:nvSpPr>
            <p:cNvPr id="624" name="Line"/>
            <p:cNvSpPr/>
            <p:nvPr/>
          </p:nvSpPr>
          <p:spPr>
            <a:xfrm>
              <a:off x="0" y="4770081"/>
              <a:ext cx="795528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26" name="Weak Base + Strong Acid"/>
          <p:cNvSpPr txBox="1"/>
          <p:nvPr>
            <p:ph type="title"/>
          </p:nvPr>
        </p:nvSpPr>
        <p:spPr>
          <a:xfrm>
            <a:off x="3208020" y="0"/>
            <a:ext cx="14333220" cy="2446021"/>
          </a:xfrm>
          <a:prstGeom prst="rect">
            <a:avLst/>
          </a:prstGeom>
        </p:spPr>
        <p:txBody>
          <a:bodyPr/>
          <a:lstStyle>
            <a:lvl1pPr algn="l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Weak Base + Strong Acid</a:t>
            </a:r>
          </a:p>
        </p:txBody>
      </p:sp>
      <p:sp>
        <p:nvSpPr>
          <p:cNvPr id="62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628" name="Equivalence point dominated by conjugate acid of weak base"/>
          <p:cNvSpPr txBox="1"/>
          <p:nvPr/>
        </p:nvSpPr>
        <p:spPr>
          <a:xfrm>
            <a:off x="3208020" y="1988820"/>
            <a:ext cx="978408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2800"/>
              </a:spcBef>
              <a:buClr>
                <a:srgbClr val="003DAF"/>
              </a:buClr>
              <a:buFont typeface="Arial"/>
              <a:def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Equivalence point dominated by conjugate acid of weak base</a:t>
            </a:r>
          </a:p>
        </p:txBody>
      </p:sp>
      <p:sp>
        <p:nvSpPr>
          <p:cNvPr id="629" name="Pre-equivalence has weak base and its conjugate acid, acts like a &quot;buffer&quot;"/>
          <p:cNvSpPr txBox="1"/>
          <p:nvPr/>
        </p:nvSpPr>
        <p:spPr>
          <a:xfrm>
            <a:off x="8374380" y="4869179"/>
            <a:ext cx="854964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28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Pre-equivalence has weak base and its conjugate acid, acts like a "</a:t>
            </a:r>
            <a:r>
              <a: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buffer</a:t>
            </a: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"</a:t>
            </a:r>
          </a:p>
        </p:txBody>
      </p:sp>
      <p:sp>
        <p:nvSpPr>
          <p:cNvPr id="630" name="At half-equivalence, pH = pKa"/>
          <p:cNvSpPr txBox="1"/>
          <p:nvPr/>
        </p:nvSpPr>
        <p:spPr>
          <a:xfrm>
            <a:off x="4716780" y="10515600"/>
            <a:ext cx="6423661" cy="169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spcBef>
                <a:spcPts val="2800"/>
              </a:spcBef>
              <a:buClr>
                <a:srgbClr val="003DAF"/>
              </a:buClr>
              <a:buFont typeface="Arial"/>
            </a:pPr>
            <a:r>
              <a:rPr i="1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At half-equivalence, </a:t>
            </a:r>
            <a:r>
              <a:rPr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pH = pK</a:t>
            </a:r>
            <a:r>
              <a:rPr baseline="-15913" i="1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</a:t>
            </a:r>
          </a:p>
        </p:txBody>
      </p:sp>
      <p:sp>
        <p:nvSpPr>
          <p:cNvPr id="631" name="A weak base + strong acid titration"/>
          <p:cNvSpPr txBox="1"/>
          <p:nvPr/>
        </p:nvSpPr>
        <p:spPr>
          <a:xfrm>
            <a:off x="3299460" y="3954779"/>
            <a:ext cx="7271599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b="0" i="1" sz="36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weak base + strong acid titration</a:t>
            </a:r>
          </a:p>
        </p:txBody>
      </p:sp>
      <p:pic>
        <p:nvPicPr>
          <p:cNvPr id="632" name="18M04VD1-1.mov" descr="18M04VD1-1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232380" y="160020"/>
            <a:ext cx="6103620" cy="4577715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At equivalence, the pH of a weak base + strong acid titration should be…"/>
          <p:cNvSpPr txBox="1"/>
          <p:nvPr/>
        </p:nvSpPr>
        <p:spPr>
          <a:xfrm>
            <a:off x="6202680" y="14241780"/>
            <a:ext cx="18196560" cy="1378458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At equivalence, the pH of a weak base + strong acid titration should be</a:t>
            </a:r>
          </a:p>
          <a:p>
            <a:pPr marL="73151" marR="73151" defTabSz="1645920">
              <a:defRPr b="0"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</a:p>
          <a:p>
            <a:pPr marL="455441" indent="-247161">
              <a:buSzPct val="100000"/>
              <a:buAutoNum type="alphaUcPeriod" startAt="1"/>
            </a:pPr>
            <a:r>
              <a:t> </a:t>
            </a:r>
            <a:r>
              <a:rPr b="0"/>
              <a:t>pH </a:t>
            </a:r>
            <a:r>
              <a:rPr b="0" sz="5000"/>
              <a:t>&lt;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pH &gt;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pH </a:t>
            </a:r>
            <a:r>
              <a:rPr b="0" sz="5000"/>
              <a:t>= 7</a:t>
            </a:r>
            <a:endParaRPr b="0"/>
          </a:p>
          <a:p>
            <a:pPr marL="455441" indent="-247161">
              <a:buSzPct val="100000"/>
              <a:buAutoNum type="alphaUcPeriod" startAt="1"/>
            </a:pPr>
            <a:r>
              <a:rPr b="0"/>
              <a:t> </a:t>
            </a:r>
            <a:r>
              <a:rPr b="0" sz="5000"/>
              <a:t>dependant on the concentration of the weak acid and/or strong base</a:t>
            </a:r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  <a:endParaRPr b="0"/>
          </a:p>
          <a:p>
            <a:pPr/>
          </a:p>
        </p:txBody>
      </p:sp>
      <p:sp>
        <p:nvSpPr>
          <p:cNvPr id="634" name="Enter your response on…"/>
          <p:cNvSpPr txBox="1"/>
          <p:nvPr/>
        </p:nvSpPr>
        <p:spPr>
          <a:xfrm>
            <a:off x="22707807" y="25488900"/>
            <a:ext cx="6958479" cy="157734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Enter your response on</a:t>
            </a:r>
          </a:p>
          <a:p>
            <a:pPr algn="ctr">
              <a:defRPr i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your i&gt;Clicker now!</a:t>
            </a:r>
          </a:p>
        </p:txBody>
      </p:sp>
      <p:sp>
        <p:nvSpPr>
          <p:cNvPr id="635" name="Answer = A…"/>
          <p:cNvSpPr txBox="1"/>
          <p:nvPr/>
        </p:nvSpPr>
        <p:spPr>
          <a:xfrm>
            <a:off x="25455678" y="17556480"/>
            <a:ext cx="15459341" cy="724704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5400"/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</a:p>
          <a:p>
            <a:pPr algn="ctr">
              <a:defRPr sz="5400"/>
            </a:pPr>
            <a:r>
              <a:t>pH &lt; 7</a:t>
            </a:r>
            <a:r>
              <a:rPr b="0"/>
              <a:t> </a:t>
            </a:r>
            <a:r>
              <a:rPr b="0" i="1"/>
              <a:t>for the equivalence point between </a:t>
            </a:r>
            <a:endParaRPr b="0" i="1"/>
          </a:p>
          <a:p>
            <a:pPr algn="ctr">
              <a:defRPr sz="5400"/>
            </a:pPr>
            <a:r>
              <a:rPr b="0" i="1"/>
              <a:t>weak bases and strong acids</a:t>
            </a:r>
            <a:endParaRPr b="0" i="1"/>
          </a:p>
          <a:p>
            <a:pPr algn="ctr">
              <a:defRPr sz="5400"/>
            </a:pPr>
            <a:endParaRPr b="0" i="1"/>
          </a:p>
          <a:p>
            <a:pPr algn="ctr">
              <a:defRPr sz="5400"/>
            </a:pPr>
            <a:r>
              <a:rPr b="0" i="1"/>
              <a:t>At equivalence, mol weak base = mol strong acid,</a:t>
            </a:r>
            <a:endParaRPr b="0" i="1"/>
          </a:p>
          <a:p>
            <a:pPr algn="ctr">
              <a:defRPr sz="5400"/>
            </a:pPr>
            <a:r>
              <a:rPr b="0" i="1"/>
              <a:t>annihilation!,</a:t>
            </a:r>
            <a:endParaRPr b="0" i="1"/>
          </a:p>
          <a:p>
            <a:pPr algn="ctr">
              <a:defRPr sz="5400"/>
            </a:pPr>
            <a:r>
              <a:rPr b="0" i="1"/>
              <a:t>all weak base converted to conjugate (weak) acid,</a:t>
            </a:r>
            <a:endParaRPr b="0" i="1"/>
          </a:p>
          <a:p>
            <a:pPr algn="ctr">
              <a:defRPr sz="5400"/>
            </a:pPr>
            <a:r>
              <a:rPr b="0" i="1"/>
              <a:t>pH &lt; 7</a:t>
            </a:r>
            <a:endParaRPr baseline="30962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0" fill="hold"/>
                                        <p:tgtEl>
                                          <p:spTgt spid="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200"/>
                            </p:stCondLst>
                            <p:childTnLst>
                              <p:par>
                                <p:cTn id="8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27500 -0.993333" origin="layout" pathEditMode="relative">
                                      <p:cBhvr>
                                        <p:cTn id="24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766883 -1.013333" origin="layout" pathEditMode="relative">
                                      <p:cBhvr>
                                        <p:cTn id="27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after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810007 -0.758333" origin="layout" pathEditMode="relative">
                                      <p:cBhvr>
                                        <p:cTn id="34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35" fill="hold" display="0">
                  <p:stCondLst>
                    <p:cond delay="indefinite"/>
                  </p:stCondLst>
                </p:cTn>
                <p:tgtEl>
                  <p:spTgt spid="632"/>
                </p:tgtEl>
              </p:cMediaNode>
            </p:video>
            <p:seq concurrent="1" prevAc="none" nextAc="seek">
              <p:cTn id="36" evtFilter="cancelBubble" nodeType="interactiveSeq" restart="whenNotActive" fill="hold">
                <p:stCondLst>
                  <p:cond delay="0" evt="onClick">
                    <p:tgtEl>
                      <p:spTgt spid="63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632"/>
                  </p:tgtEl>
                </p:cond>
              </p:nextCondLst>
            </p:seq>
          </p:childTnLst>
        </p:cTn>
      </p:par>
    </p:tnLst>
    <p:bldLst>
      <p:bldP build="whole" bldLvl="1" animBg="1" rev="0" advAuto="0" spid="634" grpId="7"/>
      <p:bldP build="whole" bldLvl="1" animBg="1" rev="0" advAuto="0" spid="629" grpId="3"/>
      <p:bldP build="whole" bldLvl="1" animBg="1" rev="0" advAuto="0" spid="628" grpId="2"/>
      <p:bldP build="whole" bldLvl="1" animBg="1" rev="0" advAuto="0" spid="630" grpId="4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roup"/>
          <p:cNvGrpSpPr/>
          <p:nvPr/>
        </p:nvGrpSpPr>
        <p:grpSpPr>
          <a:xfrm>
            <a:off x="3153550" y="-384501"/>
            <a:ext cx="13984588" cy="6885730"/>
            <a:chOff x="-976488" y="-279400"/>
            <a:chExt cx="13984586" cy="6885729"/>
          </a:xfrm>
        </p:grpSpPr>
        <p:graphicFrame>
          <p:nvGraphicFramePr>
            <p:cNvPr id="637" name="Scatter Chart"/>
            <p:cNvGraphicFramePr/>
            <p:nvPr/>
          </p:nvGraphicFramePr>
          <p:xfrm>
            <a:off x="-976489" y="-279400"/>
            <a:ext cx="11704841" cy="6885730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638" name="Line"/>
            <p:cNvSpPr/>
            <p:nvPr/>
          </p:nvSpPr>
          <p:spPr>
            <a:xfrm>
              <a:off x="6615691" y="4036441"/>
              <a:ext cx="1" cy="174097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equivalence"/>
            <p:cNvSpPr txBox="1"/>
            <p:nvPr/>
          </p:nvSpPr>
          <p:spPr>
            <a:xfrm>
              <a:off x="9850079" y="3631939"/>
              <a:ext cx="2606565" cy="1010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296" tIns="82296" rIns="82296" bIns="82296" numCol="1" anchor="t">
              <a:noAutofit/>
            </a:bodyPr>
            <a:lstStyle>
              <a:lvl1pPr marL="0" marR="0" algn="ctr" defTabSz="1645920">
                <a:defRPr b="0" i="1" sz="3200">
                  <a:uFillTx/>
                </a:defRPr>
              </a:lvl1pPr>
            </a:lstStyle>
            <a:p>
              <a:pPr>
                <a:defRPr b="1" i="0"/>
              </a:pPr>
              <a:r>
                <a:rPr b="0" i="1"/>
                <a:t>equivalence</a:t>
              </a:r>
            </a:p>
          </p:txBody>
        </p:sp>
        <p:sp>
          <p:nvSpPr>
            <p:cNvPr id="640" name="Line"/>
            <p:cNvSpPr/>
            <p:nvPr/>
          </p:nvSpPr>
          <p:spPr>
            <a:xfrm>
              <a:off x="9285180" y="4152506"/>
              <a:ext cx="232131" cy="127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296" tIns="82296" rIns="82296" bIns="82296" numCol="1" anchor="ctr">
              <a:noAutofit/>
            </a:bodyPr>
            <a:lstStyle/>
            <a:p>
              <a:pPr marL="0" marR="0" defTabSz="1645920">
                <a:defRPr sz="3200">
                  <a:uFillTx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9244075" y="1250887"/>
              <a:ext cx="229712" cy="255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0"/>
                  </a:ln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2296" tIns="82296" rIns="82296" bIns="82296" numCol="1" anchor="ctr">
              <a:noAutofit/>
            </a:bodyPr>
            <a:lstStyle/>
            <a:p>
              <a:pPr marL="0" marR="0" defTabSz="1645920">
                <a:defRPr sz="3200">
                  <a:uFillTx/>
                </a:defRPr>
              </a:pPr>
            </a:p>
          </p:txBody>
        </p:sp>
        <p:sp>
          <p:nvSpPr>
            <p:cNvPr id="642" name="initial (only nwb)"/>
            <p:cNvSpPr txBox="1"/>
            <p:nvPr/>
          </p:nvSpPr>
          <p:spPr>
            <a:xfrm>
              <a:off x="1421822" y="1356916"/>
              <a:ext cx="3334216" cy="1145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1645920">
                <a:defRPr sz="3200">
                  <a:uFillTx/>
                </a:defRPr>
              </a:pPr>
              <a:r>
                <a:rPr b="0" i="1"/>
                <a:t>initial (only n</a:t>
              </a:r>
              <a:r>
                <a:rPr b="0" baseline="-16687" i="1"/>
                <a:t>wb</a:t>
              </a:r>
              <a:r>
                <a:rPr b="0" i="1"/>
                <a:t>)</a:t>
              </a:r>
            </a:p>
          </p:txBody>
        </p:sp>
        <p:sp>
          <p:nvSpPr>
            <p:cNvPr id="643" name="Line"/>
            <p:cNvSpPr/>
            <p:nvPr/>
          </p:nvSpPr>
          <p:spPr>
            <a:xfrm>
              <a:off x="6847820" y="4036441"/>
              <a:ext cx="301768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16064" y="670564"/>
              <a:ext cx="1276714" cy="116064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 flipH="1">
              <a:off x="3249813" y="2759729"/>
              <a:ext cx="1" cy="30176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116064" y="2759729"/>
              <a:ext cx="313375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pKa"/>
            <p:cNvSpPr txBox="1"/>
            <p:nvPr/>
          </p:nvSpPr>
          <p:spPr>
            <a:xfrm>
              <a:off x="580323" y="3361815"/>
              <a:ext cx="1215959" cy="846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1645920">
                <a:defRPr sz="3200">
                  <a:uFillTx/>
                </a:defRPr>
              </a:pPr>
              <a:r>
                <a:rPr b="0" i="1"/>
                <a:t>pK</a:t>
              </a:r>
              <a:r>
                <a:rPr b="0" baseline="-16687" i="1"/>
                <a:t>a</a:t>
              </a:r>
            </a:p>
          </p:txBody>
        </p:sp>
        <p:sp>
          <p:nvSpPr>
            <p:cNvPr id="648" name="Line"/>
            <p:cNvSpPr/>
            <p:nvPr/>
          </p:nvSpPr>
          <p:spPr>
            <a:xfrm>
              <a:off x="116064" y="2875794"/>
              <a:ext cx="580325" cy="580325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half-equivalence"/>
            <p:cNvSpPr txBox="1"/>
            <p:nvPr/>
          </p:nvSpPr>
          <p:spPr>
            <a:xfrm>
              <a:off x="3181233" y="3340053"/>
              <a:ext cx="3527978" cy="1236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296" tIns="82296" rIns="82296" bIns="82296" numCol="1" anchor="t">
              <a:noAutofit/>
            </a:bodyPr>
            <a:lstStyle>
              <a:lvl1pPr marL="0" marR="0" defTabSz="1645920">
                <a:defRPr b="0" i="1" sz="3200">
                  <a:uFillTx/>
                </a:defRPr>
              </a:lvl1pPr>
            </a:lstStyle>
            <a:p>
              <a:pPr>
                <a:defRPr b="1" i="0"/>
              </a:pPr>
              <a:r>
                <a:rPr b="0" i="1"/>
                <a:t>half-equivalence</a:t>
              </a:r>
            </a:p>
          </p:txBody>
        </p:sp>
        <p:sp>
          <p:nvSpPr>
            <p:cNvPr id="650" name="Line"/>
            <p:cNvSpPr/>
            <p:nvPr/>
          </p:nvSpPr>
          <p:spPr>
            <a:xfrm>
              <a:off x="3249813" y="2759729"/>
              <a:ext cx="348195" cy="46426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post-equivalence…"/>
            <p:cNvSpPr txBox="1"/>
            <p:nvPr/>
          </p:nvSpPr>
          <p:spPr>
            <a:xfrm>
              <a:off x="9483156" y="4384636"/>
              <a:ext cx="3524942" cy="1230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post-equivalence</a:t>
              </a:r>
              <a:endParaRPr b="0" i="1"/>
            </a:p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(n</a:t>
              </a:r>
              <a:r>
                <a:rPr b="0" baseline="-16687" i="1"/>
                <a:t>sa</a:t>
              </a:r>
              <a:r>
                <a:rPr b="0" i="1"/>
                <a:t> &gt; n</a:t>
              </a:r>
              <a:r>
                <a:rPr b="0" baseline="-16687" i="1"/>
                <a:t>wb</a:t>
              </a:r>
              <a:r>
                <a:rPr b="0" i="1"/>
                <a:t>)</a:t>
              </a:r>
            </a:p>
          </p:txBody>
        </p:sp>
        <p:sp>
          <p:nvSpPr>
            <p:cNvPr id="652" name="pre-equivalence…"/>
            <p:cNvSpPr txBox="1"/>
            <p:nvPr/>
          </p:nvSpPr>
          <p:spPr>
            <a:xfrm>
              <a:off x="9407224" y="1483017"/>
              <a:ext cx="3594265" cy="1230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pre-equivalence</a:t>
              </a:r>
              <a:endParaRPr b="0" i="1"/>
            </a:p>
            <a:p>
              <a:pPr marL="0" marR="0" algn="ctr" defTabSz="1645920">
                <a:defRPr sz="3200">
                  <a:uFillTx/>
                </a:defRPr>
              </a:pPr>
              <a:r>
                <a:rPr b="0" i="1"/>
                <a:t>(n</a:t>
              </a:r>
              <a:r>
                <a:rPr b="0" baseline="-16687" i="1"/>
                <a:t>wb</a:t>
              </a:r>
              <a:r>
                <a:rPr b="0" i="1"/>
                <a:t> &gt; n</a:t>
              </a:r>
              <a:r>
                <a:rPr b="0" baseline="-16687" i="1"/>
                <a:t>sa</a:t>
              </a:r>
              <a:r>
                <a:rPr b="0" i="1"/>
                <a:t>)</a:t>
              </a:r>
            </a:p>
          </p:txBody>
        </p:sp>
        <p:sp>
          <p:nvSpPr>
            <p:cNvPr id="653" name="Line"/>
            <p:cNvSpPr/>
            <p:nvPr/>
          </p:nvSpPr>
          <p:spPr>
            <a:xfrm>
              <a:off x="0" y="4036441"/>
              <a:ext cx="673175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82296" tIns="82296" rIns="82296" bIns="82296" numCol="1" anchor="t">
              <a:noAutofit/>
            </a:bodyPr>
            <a:lstStyle/>
            <a:p>
              <a:pPr marL="0" marR="0" defTabSz="822960">
                <a:defRPr b="0" sz="20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55" name="Initial:"/>
          <p:cNvSpPr txBox="1"/>
          <p:nvPr>
            <p:ph type="body" sz="quarter" idx="1"/>
          </p:nvPr>
        </p:nvSpPr>
        <p:spPr>
          <a:xfrm>
            <a:off x="3893820" y="6286500"/>
            <a:ext cx="2408516" cy="1508760"/>
          </a:xfrm>
          <a:prstGeom prst="rect">
            <a:avLst/>
          </a:prstGeom>
        </p:spPr>
        <p:txBody>
          <a:bodyPr/>
          <a:lstStyle>
            <a:lvl1pPr marL="650874" indent="-571500"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b="0" i="1" sz="5400"/>
            </a:lvl1pPr>
          </a:lstStyle>
          <a:p>
            <a:pPr/>
            <a:r>
              <a:t>Initial:</a:t>
            </a:r>
          </a:p>
        </p:txBody>
      </p:sp>
      <p:sp>
        <p:nvSpPr>
          <p:cNvPr id="656" name="Post-equivalence:"/>
          <p:cNvSpPr txBox="1"/>
          <p:nvPr/>
        </p:nvSpPr>
        <p:spPr>
          <a:xfrm>
            <a:off x="3873500" y="11727179"/>
            <a:ext cx="573859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Post-equivalence:</a:t>
            </a:r>
          </a:p>
        </p:txBody>
      </p:sp>
      <p:sp>
        <p:nvSpPr>
          <p:cNvPr id="657" name="Equivalence:"/>
          <p:cNvSpPr txBox="1"/>
          <p:nvPr/>
        </p:nvSpPr>
        <p:spPr>
          <a:xfrm>
            <a:off x="3802380" y="9441180"/>
            <a:ext cx="4213963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Equivalence:</a:t>
            </a:r>
          </a:p>
        </p:txBody>
      </p:sp>
      <p:sp>
        <p:nvSpPr>
          <p:cNvPr id="658" name="Pre-equivalence:"/>
          <p:cNvSpPr txBox="1"/>
          <p:nvPr/>
        </p:nvSpPr>
        <p:spPr>
          <a:xfrm>
            <a:off x="3939540" y="7475219"/>
            <a:ext cx="5433535" cy="94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0000"/>
              </a:buClr>
              <a:buFont typeface="Arial"/>
              <a:defRPr b="0" i="1" sz="5400"/>
            </a:lvl1pPr>
          </a:lstStyle>
          <a:p>
            <a:pPr/>
            <a:r>
              <a:t>Pre-equivalence:</a:t>
            </a:r>
          </a:p>
        </p:txBody>
      </p:sp>
      <p:sp>
        <p:nvSpPr>
          <p:cNvPr id="659" name="Weak Base + Strong Acid"/>
          <p:cNvSpPr txBox="1"/>
          <p:nvPr>
            <p:ph type="title"/>
          </p:nvPr>
        </p:nvSpPr>
        <p:spPr>
          <a:xfrm>
            <a:off x="6865620" y="-251460"/>
            <a:ext cx="14333221" cy="1668781"/>
          </a:xfrm>
          <a:prstGeom prst="rect">
            <a:avLst/>
          </a:prstGeom>
        </p:spPr>
        <p:txBody>
          <a:bodyPr/>
          <a:lstStyle>
            <a:lvl1pPr algn="r">
              <a:defRPr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Weak Base + Strong Acid</a:t>
            </a:r>
          </a:p>
        </p:txBody>
      </p:sp>
      <p:pic>
        <p:nvPicPr>
          <p:cNvPr id="6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1821" y="7076668"/>
            <a:ext cx="6851991" cy="1975350"/>
          </a:xfrm>
          <a:prstGeom prst="rect">
            <a:avLst/>
          </a:prstGeom>
          <a:ln w="12700"/>
        </p:spPr>
      </p:pic>
      <p:pic>
        <p:nvPicPr>
          <p:cNvPr id="6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86159" y="8986569"/>
            <a:ext cx="7344713" cy="2142208"/>
          </a:xfrm>
          <a:prstGeom prst="rect">
            <a:avLst/>
          </a:prstGeom>
          <a:ln w="12700"/>
        </p:spPr>
      </p:pic>
      <p:pic>
        <p:nvPicPr>
          <p:cNvPr id="662" name="MathTypeImage.pdf" descr="MathTypeImage.pdf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1148060" y="6155413"/>
            <a:ext cx="5659698" cy="1320596"/>
          </a:xfrm>
          <a:prstGeom prst="rect">
            <a:avLst/>
          </a:prstGeom>
          <a:ln w="12700"/>
        </p:spPr>
      </p:pic>
      <p:pic>
        <p:nvPicPr>
          <p:cNvPr id="66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47119" y="11269979"/>
            <a:ext cx="7007842" cy="2437511"/>
          </a:xfrm>
          <a:prstGeom prst="rect">
            <a:avLst/>
          </a:prstGeom>
          <a:ln w="12700"/>
        </p:spPr>
      </p:pic>
      <p:sp>
        <p:nvSpPr>
          <p:cNvPr id="66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4"/>
      <p:bldP build="whole" bldLvl="1" animBg="1" rev="0" advAuto="0" spid="663" grpId="8"/>
      <p:bldP build="whole" bldLvl="1" animBg="1" rev="0" advAuto="0" spid="658" grpId="3"/>
      <p:bldP build="whole" bldLvl="1" animBg="1" rev="0" advAuto="0" spid="657" grpId="5"/>
      <p:bldP build="whole" bldLvl="1" animBg="1" rev="0" advAuto="0" spid="662" grpId="2"/>
      <p:bldP build="p" bldLvl="1" animBg="1" rev="0" advAuto="0" spid="655" grpId="1"/>
      <p:bldP build="whole" bldLvl="1" animBg="1" rev="0" advAuto="0" spid="661" grpId="6"/>
      <p:bldP build="whole" bldLvl="1" animBg="1" rev="0" advAuto="0" spid="656" grpId="7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Equivalence point important in titration, can use an indicator to signify equivalence point…"/>
          <p:cNvSpPr txBox="1"/>
          <p:nvPr>
            <p:ph type="body" sz="quarter" idx="1"/>
          </p:nvPr>
        </p:nvSpPr>
        <p:spPr>
          <a:xfrm>
            <a:off x="3802380" y="9761219"/>
            <a:ext cx="16459201" cy="3954781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b="0" sz="5400"/>
            </a:pPr>
            <a:r>
              <a:t>Equivalence point important in titration, can use an indicator to signify equivalence point</a:t>
            </a:r>
          </a:p>
          <a:p>
            <a:pPr marL="650874" indent="-571500">
              <a:lnSpc>
                <a:spcPct val="80000"/>
              </a:lnSpc>
              <a:buClr>
                <a:srgbClr val="000000"/>
              </a:buClr>
              <a:buSzTx/>
              <a:buFont typeface="Arial"/>
              <a:buNone/>
              <a:defRPr b="0" sz="5400"/>
            </a:pPr>
            <a:r>
              <a:t>Indicator color change must reflect equivalence point to be useful!</a:t>
            </a:r>
          </a:p>
        </p:txBody>
      </p:sp>
      <p:sp>
        <p:nvSpPr>
          <p:cNvPr id="667" name="pH Indicators"/>
          <p:cNvSpPr txBox="1"/>
          <p:nvPr>
            <p:ph type="title"/>
          </p:nvPr>
        </p:nvSpPr>
        <p:spPr>
          <a:xfrm>
            <a:off x="6865620" y="0"/>
            <a:ext cx="14333221" cy="1668781"/>
          </a:xfrm>
          <a:prstGeom prst="rect">
            <a:avLst/>
          </a:prstGeom>
        </p:spPr>
        <p:txBody>
          <a:bodyPr/>
          <a:lstStyle>
            <a:lvl1pPr algn="r"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pH Indicators</a:t>
            </a:r>
          </a:p>
        </p:txBody>
      </p:sp>
      <p:pic>
        <p:nvPicPr>
          <p:cNvPr id="668" name="pH indicator picture" descr="pH indicator picture"/>
          <p:cNvPicPr>
            <a:picLocks noChangeAspect="0"/>
          </p:cNvPicPr>
          <p:nvPr/>
        </p:nvPicPr>
        <p:blipFill>
          <a:blip r:embed="rId2">
            <a:extLst/>
          </a:blip>
          <a:srcRect l="0" t="17816" r="0" b="17894"/>
          <a:stretch>
            <a:fillRect/>
          </a:stretch>
        </p:blipFill>
        <p:spPr>
          <a:xfrm>
            <a:off x="3802380" y="1668780"/>
            <a:ext cx="16756381" cy="8083551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Focus on bromthymol blue for next slide"/>
          <p:cNvSpPr txBox="1"/>
          <p:nvPr/>
        </p:nvSpPr>
        <p:spPr>
          <a:xfrm>
            <a:off x="11185179" y="12882715"/>
            <a:ext cx="9734293" cy="77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defRPr b="0" i="1" sz="4200"/>
            </a:lvl1pPr>
          </a:lstStyle>
          <a:p>
            <a:pPr/>
            <a:r>
              <a:t>Focus on bromthymol blue for next slide</a:t>
            </a:r>
          </a:p>
        </p:txBody>
      </p:sp>
      <p:sp>
        <p:nvSpPr>
          <p:cNvPr id="67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color changes for bromothymol blue indicator picture" descr="color changes for bromothymol blue indicator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2152649"/>
            <a:ext cx="10668000" cy="8655051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Color Changes for Bromthymol Blue"/>
          <p:cNvSpPr txBox="1"/>
          <p:nvPr/>
        </p:nvSpPr>
        <p:spPr>
          <a:xfrm>
            <a:off x="4776132" y="488714"/>
            <a:ext cx="14831736" cy="103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marL="79373" marR="79373" algn="r">
              <a:lnSpc>
                <a:spcPct val="90000"/>
              </a:lnSpc>
              <a:defRPr i="1" sz="60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Color Changes for Bromthymol Blue</a:t>
            </a:r>
          </a:p>
        </p:txBody>
      </p:sp>
      <p:sp>
        <p:nvSpPr>
          <p:cNvPr id="674" name="pH &lt; 6.0"/>
          <p:cNvSpPr txBox="1"/>
          <p:nvPr/>
        </p:nvSpPr>
        <p:spPr>
          <a:xfrm>
            <a:off x="7375525" y="10972800"/>
            <a:ext cx="2480092" cy="957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0" marR="0">
              <a:spcBef>
                <a:spcPts val="2100"/>
              </a:spcBef>
              <a:defRPr i="1" sz="5000">
                <a:uFillTx/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pH &lt; 6.0</a:t>
            </a:r>
          </a:p>
        </p:txBody>
      </p:sp>
      <p:sp>
        <p:nvSpPr>
          <p:cNvPr id="675" name="pH &gt; 7.5"/>
          <p:cNvSpPr txBox="1"/>
          <p:nvPr/>
        </p:nvSpPr>
        <p:spPr>
          <a:xfrm>
            <a:off x="14995525" y="10972800"/>
            <a:ext cx="2480092" cy="957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0" marR="0">
              <a:spcBef>
                <a:spcPts val="2100"/>
              </a:spcBef>
              <a:defRPr i="1" sz="5000">
                <a:uFillTx/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pH &gt; 7.5</a:t>
            </a:r>
          </a:p>
        </p:txBody>
      </p:sp>
      <p:sp>
        <p:nvSpPr>
          <p:cNvPr id="676" name="pH = 6.0-7.5"/>
          <p:cNvSpPr txBox="1"/>
          <p:nvPr/>
        </p:nvSpPr>
        <p:spPr>
          <a:xfrm>
            <a:off x="10911840" y="10972800"/>
            <a:ext cx="3485302" cy="957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0" marR="0">
              <a:spcBef>
                <a:spcPts val="2100"/>
              </a:spcBef>
              <a:defRPr i="1" sz="5000">
                <a:uFillTx/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pH = 6.0-7.5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H Indicators"/>
          <p:cNvSpPr txBox="1"/>
          <p:nvPr>
            <p:ph type="title"/>
          </p:nvPr>
        </p:nvSpPr>
        <p:spPr>
          <a:xfrm>
            <a:off x="3048000" y="160020"/>
            <a:ext cx="18288001" cy="2903221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lvl1pPr>
          </a:lstStyle>
          <a:p>
            <a:pPr/>
            <a:r>
              <a:t>pH Indicators</a:t>
            </a:r>
          </a:p>
        </p:txBody>
      </p:sp>
      <p:sp>
        <p:nvSpPr>
          <p:cNvPr id="679" name="Which indicator to use?  Phenolphthalein or Methyl Red?…"/>
          <p:cNvSpPr txBox="1"/>
          <p:nvPr>
            <p:ph type="body" sz="half" idx="1"/>
          </p:nvPr>
        </p:nvSpPr>
        <p:spPr>
          <a:xfrm>
            <a:off x="1680576" y="3040380"/>
            <a:ext cx="10374264" cy="1049385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i="1" sz="7000"/>
            </a:pPr>
            <a:r>
              <a:t>Which indicator to use?  Phenolphthalein or Methyl Red?</a:t>
            </a:r>
          </a:p>
          <a:p>
            <a:pPr marL="650874" indent="-571500">
              <a:buClr>
                <a:srgbClr val="000000"/>
              </a:buClr>
              <a:buSzTx/>
              <a:buFont typeface="Arial"/>
              <a:buNone/>
              <a:defRPr sz="7000"/>
            </a:pPr>
            <a:r>
              <a:t>The pH at the equivalence point in this titration is &lt; 7.</a:t>
            </a:r>
          </a:p>
          <a:p>
            <a:pPr marL="650874" indent="-571500">
              <a:buClr>
                <a:srgbClr val="008F00"/>
              </a:buClr>
              <a:buSzTx/>
              <a:buFont typeface="Arial"/>
              <a:buNone/>
              <a:defRPr sz="7000"/>
            </a:pPr>
            <a:r>
              <a:rPr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rPr>
              <a:t>Methyl red</a:t>
            </a:r>
            <a:r>
              <a:t> is the indicator of choice here.</a:t>
            </a:r>
          </a:p>
        </p:txBody>
      </p:sp>
      <p:sp>
        <p:nvSpPr>
          <p:cNvPr id="68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681" name="picking the right indicator picture" descr="picking the right indicator picture"/>
          <p:cNvPicPr>
            <a:picLocks noChangeAspect="0"/>
          </p:cNvPicPr>
          <p:nvPr/>
        </p:nvPicPr>
        <p:blipFill>
          <a:blip r:embed="rId2">
            <a:extLst/>
          </a:blip>
          <a:srcRect l="0" t="0" r="0" b="3190"/>
          <a:stretch>
            <a:fillRect/>
          </a:stretch>
        </p:blipFill>
        <p:spPr>
          <a:xfrm>
            <a:off x="12352019" y="2428991"/>
            <a:ext cx="11974800" cy="11302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79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how strong is that acid picture (silly)" descr="how strong is that acid picture (silly)"/>
          <p:cNvPicPr>
            <a:picLocks noChangeAspect="1"/>
          </p:cNvPicPr>
          <p:nvPr/>
        </p:nvPicPr>
        <p:blipFill>
          <a:blip r:embed="rId2">
            <a:alphaModFix amt="37000"/>
            <a:extLst/>
          </a:blip>
          <a:srcRect l="10502" t="5088" r="5917" b="3318"/>
          <a:stretch>
            <a:fillRect/>
          </a:stretch>
        </p:blipFill>
        <p:spPr>
          <a:xfrm>
            <a:off x="11680981" y="4403909"/>
            <a:ext cx="12915901" cy="9464040"/>
          </a:xfrm>
          <a:prstGeom prst="rect">
            <a:avLst/>
          </a:prstGeom>
          <a:ln w="12700"/>
        </p:spPr>
      </p:pic>
      <p:sp>
        <p:nvSpPr>
          <p:cNvPr id="684" name="End of Chapter 14…"/>
          <p:cNvSpPr txBox="1"/>
          <p:nvPr>
            <p:ph type="title"/>
          </p:nvPr>
        </p:nvSpPr>
        <p:spPr>
          <a:xfrm>
            <a:off x="-4534108" y="-109592"/>
            <a:ext cx="21145501" cy="4114801"/>
          </a:xfrm>
          <a:prstGeom prst="rect">
            <a:avLst/>
          </a:prstGeom>
        </p:spPr>
        <p:txBody>
          <a:bodyPr/>
          <a:lstStyle/>
          <a:p>
            <a:pPr>
              <a:defRPr sz="10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Chapter 14</a:t>
            </a:r>
          </a:p>
          <a:p>
            <a:pPr>
              <a:defRPr sz="100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Part II</a:t>
            </a:r>
          </a:p>
        </p:txBody>
      </p:sp>
      <p:sp>
        <p:nvSpPr>
          <p:cNvPr id="685" name="See:…"/>
          <p:cNvSpPr txBox="1"/>
          <p:nvPr>
            <p:ph type="body" sz="half" idx="1"/>
          </p:nvPr>
        </p:nvSpPr>
        <p:spPr>
          <a:xfrm>
            <a:off x="243646" y="5685643"/>
            <a:ext cx="14013181" cy="827639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See:</a:t>
            </a:r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rPr u="sng">
                <a:hlinkClick r:id="rId3" invalidUrl="" action="" tgtFrame="" tooltip="" history="1" highlightClick="0" endSnd="0"/>
              </a:rPr>
              <a:t>Chapter Fourteen Part II Study Guide </a:t>
            </a:r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rPr u="sng">
                <a:hlinkClick r:id="rId4" invalidUrl="" action="" tgtFrame="" tooltip="" history="1" highlightClick="0" endSnd="0"/>
              </a:rPr>
              <a:t>Chapter Fourteen Part II Concept Guide</a:t>
            </a:r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rPr u="sng">
                <a:hlinkClick r:id="rId5" invalidUrl="" action="" tgtFrame="" tooltip="" history="1" highlightClick="0" endSnd="0"/>
              </a:rPr>
              <a:t>Types of Equilibrium Constants</a:t>
            </a:r>
            <a:endParaRPr u="sng"/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rPr u="sng">
                <a:hlinkClick r:id="rId6" invalidUrl="" action="" tgtFrame="" tooltip="" history="1" highlightClick="0" endSnd="0"/>
              </a:rPr>
              <a:t>Titration Guide</a:t>
            </a:r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rPr u="sng">
                <a:hlinkClick r:id="rId7" invalidUrl="" action="" tgtFrame="" tooltip="" history="1" highlightClick="0" endSnd="0"/>
              </a:rPr>
              <a:t>Buffers and Henderson-Hasselbalch Guide</a:t>
            </a:r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t>Important Equations (following this slide)</a:t>
            </a:r>
          </a:p>
          <a:p>
            <a:pPr>
              <a:buClr>
                <a:srgbClr val="000000"/>
              </a:buClr>
              <a:buFont typeface="Arial"/>
              <a:defRPr b="0" i="1"/>
            </a:pPr>
            <a:r>
              <a:t>End of Chapter Problems (following this slide)</a:t>
            </a:r>
          </a:p>
        </p:txBody>
      </p:sp>
      <p:sp>
        <p:nvSpPr>
          <p:cNvPr id="68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687" name="pH buffers picture" descr="pH buffers pictur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613150" y="115645"/>
            <a:ext cx="3877678" cy="400050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Important Equations, Constants, and…"/>
          <p:cNvSpPr txBox="1"/>
          <p:nvPr/>
        </p:nvSpPr>
        <p:spPr>
          <a:xfrm>
            <a:off x="426888" y="159800"/>
            <a:ext cx="10662956" cy="153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>
              <a:defRPr i="1">
                <a:solidFill>
                  <a:srgbClr val="0433FF"/>
                </a:solidFill>
              </a:defRPr>
            </a:pPr>
            <a:r>
              <a:t>Important Equations, Constants, and </a:t>
            </a:r>
          </a:p>
          <a:p>
            <a:pPr>
              <a:defRPr i="1">
                <a:solidFill>
                  <a:srgbClr val="0433FF"/>
                </a:solidFill>
              </a:defRPr>
            </a:pPr>
            <a:r>
              <a:t>Handouts from this Chapter:</a:t>
            </a:r>
          </a:p>
        </p:txBody>
      </p:sp>
      <p:sp>
        <p:nvSpPr>
          <p:cNvPr id="690" name="Titrations (SA+SB, SB+SA, WA+SB, WB+SA) and Buffers chapter"/>
          <p:cNvSpPr txBox="1"/>
          <p:nvPr/>
        </p:nvSpPr>
        <p:spPr>
          <a:xfrm>
            <a:off x="69182" y="1944757"/>
            <a:ext cx="9792714" cy="2221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indent="39686"/>
            <a:r>
              <a:rPr>
                <a:solidFill>
                  <a:srgbClr val="FF2600"/>
                </a:solidFill>
              </a:rPr>
              <a:t>Titrations</a:t>
            </a:r>
            <a:r>
              <a:t> (SA+SB, SB+SA, WA+SB, WB+SA) </a:t>
            </a:r>
            <a:r>
              <a:rPr b="0" i="1"/>
              <a:t>and</a:t>
            </a:r>
            <a:r>
              <a:t> </a:t>
            </a:r>
            <a:r>
              <a:rPr>
                <a:solidFill>
                  <a:srgbClr val="FF2600"/>
                </a:solidFill>
              </a:rPr>
              <a:t>Buffers</a:t>
            </a:r>
            <a:r>
              <a:t> </a:t>
            </a:r>
            <a:r>
              <a:rPr b="0" i="1"/>
              <a:t>chapter</a:t>
            </a:r>
          </a:p>
        </p:txBody>
      </p:sp>
      <p:sp>
        <p:nvSpPr>
          <p:cNvPr id="691" name="Handouts:…"/>
          <p:cNvSpPr txBox="1"/>
          <p:nvPr/>
        </p:nvSpPr>
        <p:spPr>
          <a:xfrm>
            <a:off x="1859916" y="9774235"/>
            <a:ext cx="10646344" cy="391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0" i="1" sz="3600"/>
            </a:pPr>
            <a:r>
              <a:t>Handouts: </a:t>
            </a:r>
          </a:p>
          <a:p>
            <a:pPr marL="492760" indent="-411480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  <a:buChar char="•"/>
              <a:defRPr b="0" i="1" sz="3600"/>
            </a:pPr>
            <a:r>
              <a:rPr u="sng">
                <a:hlinkClick r:id="rId2" invalidUrl="" action="" tgtFrame="" tooltip="" history="1" highlightClick="0" endSnd="0"/>
              </a:rPr>
              <a:t>Manipulating Equilibrium Constant Expressions</a:t>
            </a:r>
          </a:p>
          <a:p>
            <a:pPr marL="492760" indent="-411480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  <a:buChar char="•"/>
              <a:defRPr b="0" i="1" sz="3600"/>
            </a:pPr>
            <a:r>
              <a:rPr u="sng">
                <a:hlinkClick r:id="rId3" invalidUrl="" action="" tgtFrame="" tooltip="" history="1" highlightClick="0" endSnd="0"/>
              </a:rPr>
              <a:t>Types of Equilibrium Constants</a:t>
            </a:r>
          </a:p>
          <a:p>
            <a:pPr marL="492760" indent="-411480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  <a:buChar char="•"/>
              <a:defRPr b="0" i="1" sz="3600"/>
            </a:pPr>
            <a:r>
              <a:t>Table of K</a:t>
            </a:r>
            <a:r>
              <a:rPr baseline="-5999"/>
              <a:t>a</a:t>
            </a:r>
            <a:r>
              <a:t> and K</a:t>
            </a:r>
            <a:r>
              <a:rPr baseline="-5999"/>
              <a:t>b</a:t>
            </a:r>
            <a:r>
              <a:t> values in Problem Set #2</a:t>
            </a:r>
          </a:p>
          <a:p>
            <a:pPr marL="492760" indent="-411480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  <a:buChar char="•"/>
              <a:defRPr b="0" i="1" sz="3600"/>
            </a:pPr>
            <a:r>
              <a:t>Titration Guide</a:t>
            </a:r>
          </a:p>
          <a:p>
            <a:pPr marL="492760" indent="-411480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  <a:buChar char="•"/>
              <a:defRPr b="0" i="1" sz="3600"/>
            </a:pPr>
            <a:r>
              <a:t>Buffers and Henderson-Hasselbalch Guide</a:t>
            </a:r>
          </a:p>
        </p:txBody>
      </p:sp>
      <p:pic>
        <p:nvPicPr>
          <p:cNvPr id="692" name="equations for 4 types of titration picture" descr="equations for 4 types of titration pictur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41106" y="-1"/>
            <a:ext cx="6966171" cy="13716001"/>
          </a:xfrm>
          <a:prstGeom prst="rect">
            <a:avLst/>
          </a:prstGeom>
          <a:ln w="12700"/>
        </p:spPr>
      </p:pic>
      <p:grpSp>
        <p:nvGrpSpPr>
          <p:cNvPr id="695" name="Group"/>
          <p:cNvGrpSpPr/>
          <p:nvPr/>
        </p:nvGrpSpPr>
        <p:grpSpPr>
          <a:xfrm>
            <a:off x="5983075" y="5278105"/>
            <a:ext cx="9670065" cy="1932377"/>
            <a:chOff x="0" y="0"/>
            <a:chExt cx="9670064" cy="1932375"/>
          </a:xfrm>
        </p:grpSpPr>
        <p:pic>
          <p:nvPicPr>
            <p:cNvPr id="693" name="image.pdf" descr="image.pdf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78219" y="0"/>
              <a:ext cx="6091846" cy="1932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4" name="pH = pKa + log"/>
            <p:cNvSpPr txBox="1"/>
            <p:nvPr/>
          </p:nvSpPr>
          <p:spPr>
            <a:xfrm>
              <a:off x="0" y="489892"/>
              <a:ext cx="5098113" cy="952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defRPr sz="3800"/>
              </a:pPr>
              <a:r>
                <a:rPr b="0"/>
                <a:t>pH = pK</a:t>
              </a:r>
              <a:r>
                <a:rPr b="0" baseline="-20000"/>
                <a:t>a</a:t>
              </a:r>
              <a:r>
                <a:rPr b="0"/>
                <a:t> + log</a:t>
              </a:r>
            </a:p>
          </p:txBody>
        </p:sp>
      </p:grpSp>
      <p:grpSp>
        <p:nvGrpSpPr>
          <p:cNvPr id="698" name="Group"/>
          <p:cNvGrpSpPr/>
          <p:nvPr/>
        </p:nvGrpSpPr>
        <p:grpSpPr>
          <a:xfrm>
            <a:off x="5921750" y="7526193"/>
            <a:ext cx="9792715" cy="2148841"/>
            <a:chOff x="0" y="0"/>
            <a:chExt cx="9792713" cy="2148840"/>
          </a:xfrm>
        </p:grpSpPr>
        <p:pic>
          <p:nvPicPr>
            <p:cNvPr id="696" name="image.pdf" descr="image.pd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28059" y="0"/>
              <a:ext cx="6264655" cy="2148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7" name="pH = pKa + log"/>
            <p:cNvSpPr txBox="1"/>
            <p:nvPr/>
          </p:nvSpPr>
          <p:spPr>
            <a:xfrm>
              <a:off x="0" y="633218"/>
              <a:ext cx="3407005" cy="780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defRPr sz="3800"/>
              </a:pPr>
              <a:r>
                <a:rPr b="0"/>
                <a:t>pH = pK</a:t>
              </a:r>
              <a:r>
                <a:rPr b="0" baseline="-20000"/>
                <a:t>a</a:t>
              </a:r>
              <a:r>
                <a:rPr b="0"/>
                <a:t> + log</a:t>
              </a:r>
            </a:p>
          </p:txBody>
        </p:sp>
      </p:grpSp>
      <p:pic>
        <p:nvPicPr>
          <p:cNvPr id="699" name="image.pdf" descr="image.pdf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74298" y="4040966"/>
            <a:ext cx="6954561" cy="1380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End of Chapter Problems:  Test Yourself"/>
          <p:cNvSpPr txBox="1"/>
          <p:nvPr/>
        </p:nvSpPr>
        <p:spPr>
          <a:xfrm>
            <a:off x="3366827" y="225050"/>
            <a:ext cx="11454250" cy="84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>
              <a:defRPr>
                <a:solidFill>
                  <a:srgbClr val="0433FF"/>
                </a:solidFill>
              </a:defRPr>
            </a:pPr>
            <a:r>
              <a:t>End of Chapter Problems:  </a:t>
            </a:r>
            <a:r>
              <a:rPr i="1"/>
              <a:t>Test Yourself</a:t>
            </a:r>
          </a:p>
        </p:txBody>
      </p:sp>
      <p:sp>
        <p:nvSpPr>
          <p:cNvPr id="702" name="See practice problem set #3 for additional titration and buffer examples…"/>
          <p:cNvSpPr txBox="1"/>
          <p:nvPr/>
        </p:nvSpPr>
        <p:spPr>
          <a:xfrm>
            <a:off x="3119947" y="1528084"/>
            <a:ext cx="17657139" cy="1163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b="0" i="1" sz="3800"/>
            </a:pPr>
            <a:r>
              <a:t>See practice problem set #3 for additional titration and buffer examples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Does the pH of the solution increase, decrease, or stay the same when you: a)  Add solid ammonium chloride to a dilute aqueous solution of NH</a:t>
            </a:r>
            <a:r>
              <a:rPr baseline="-5999"/>
              <a:t>3</a:t>
            </a:r>
            <a:r>
              <a:t>; b) Add solid sodium acetate to a dilute aqueous solution of acetic acid; c) Add solid NaCl to a dilute aqueous solution of NaOH?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For each of the following cases, decide whether the pH is less than 7, equal to 7, or greater than 7: a) equal volumes of 0.10 M acetic acid, CH</a:t>
            </a:r>
            <a:r>
              <a:rPr baseline="-5999"/>
              <a:t>3</a:t>
            </a:r>
            <a:r>
              <a:t>CO</a:t>
            </a:r>
            <a:r>
              <a:rPr baseline="-5999"/>
              <a:t>2</a:t>
            </a:r>
            <a:r>
              <a:t>H, and 0.10 M KOH are mixed; b) 25 mL of 0.015 M NH</a:t>
            </a:r>
            <a:r>
              <a:rPr baseline="-5999"/>
              <a:t>3</a:t>
            </a:r>
            <a:r>
              <a:t> is mixed with 25 mL of 0.015 M HCl; c) 150 mL of 0.20 M HNO</a:t>
            </a:r>
            <a:r>
              <a:rPr baseline="-5999"/>
              <a:t>3</a:t>
            </a:r>
            <a:r>
              <a:t> is mixed with 75 mL of 0.40 M NaOH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What is the pH of a solution that consists of 0.20 M ammonia, NH</a:t>
            </a:r>
            <a:r>
              <a:rPr baseline="-5999"/>
              <a:t>3</a:t>
            </a:r>
            <a:r>
              <a:t>, and 0.20 M ammonium chloride, NH</a:t>
            </a:r>
            <a:r>
              <a:rPr baseline="-5999"/>
              <a:t>4</a:t>
            </a:r>
            <a:r>
              <a:t>Cl? (</a:t>
            </a:r>
            <a:r>
              <a:rPr i="1"/>
              <a:t>K</a:t>
            </a:r>
            <a:r>
              <a:rPr baseline="-5999"/>
              <a:t>a</a:t>
            </a:r>
            <a:r>
              <a:t> = 5.6 x 10</a:t>
            </a:r>
            <a:r>
              <a:rPr baseline="31999"/>
              <a:t>-10</a:t>
            </a:r>
            <a:r>
              <a:t>)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What mass of sodium acetate, NaCH</a:t>
            </a:r>
            <a:r>
              <a:rPr baseline="-5999"/>
              <a:t>3</a:t>
            </a:r>
            <a:r>
              <a:t>CO</a:t>
            </a:r>
            <a:r>
              <a:rPr baseline="-5999"/>
              <a:t>2</a:t>
            </a:r>
            <a:r>
              <a:t>, must be added to 1.00 L of 0.10 M acetic acid to give a solution with a pH of 4.50? (</a:t>
            </a:r>
            <a:r>
              <a:rPr i="1"/>
              <a:t>K</a:t>
            </a:r>
            <a:r>
              <a:rPr baseline="-5999"/>
              <a:t>a</a:t>
            </a:r>
            <a:r>
              <a:t> = 1.8 x 10</a:t>
            </a:r>
            <a:r>
              <a:rPr baseline="31999"/>
              <a:t>-5</a:t>
            </a:r>
            <a:r>
              <a:t>)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Phenol, C</a:t>
            </a:r>
            <a:r>
              <a:rPr baseline="-5999"/>
              <a:t>6</a:t>
            </a:r>
            <a:r>
              <a:t>H</a:t>
            </a:r>
            <a:r>
              <a:rPr baseline="-5999"/>
              <a:t>5</a:t>
            </a:r>
            <a:r>
              <a:t>OH, is a weak organic acid. Suppose 0.515 g of the compound is dissolved in exactly 125 mL of water. The resulting solution is titrated with 0.123 M NaOH: </a:t>
            </a:r>
            <a:r>
              <a:rPr b="1"/>
              <a:t>C</a:t>
            </a:r>
            <a:r>
              <a:rPr b="1" baseline="-5999"/>
              <a:t>6</a:t>
            </a:r>
            <a:r>
              <a:rPr b="1"/>
              <a:t>H</a:t>
            </a:r>
            <a:r>
              <a:rPr b="1" baseline="-5999"/>
              <a:t>5</a:t>
            </a:r>
            <a:r>
              <a:rPr b="1"/>
              <a:t>OH(aq) + OH</a:t>
            </a:r>
            <a:r>
              <a:rPr b="1" baseline="31999"/>
              <a:t>-1</a:t>
            </a:r>
            <a:r>
              <a:rPr b="1"/>
              <a:t>(aq)  </a:t>
            </a:r>
            <a:r>
              <a:rPr>
                <a:latin typeface="Chem_B_Reg"/>
                <a:ea typeface="Chem_B_Reg"/>
                <a:cs typeface="Chem_B_Reg"/>
                <a:sym typeface="Chem_B_Reg"/>
              </a:rPr>
              <a:t>Æ</a:t>
            </a:r>
            <a:r>
              <a:rPr b="1"/>
              <a:t>  C</a:t>
            </a:r>
            <a:r>
              <a:rPr b="1" baseline="-5999"/>
              <a:t>6</a:t>
            </a:r>
            <a:r>
              <a:rPr b="1"/>
              <a:t>H</a:t>
            </a:r>
            <a:r>
              <a:rPr b="1" baseline="-5999"/>
              <a:t>5</a:t>
            </a:r>
            <a:r>
              <a:rPr b="1"/>
              <a:t>O</a:t>
            </a:r>
            <a:r>
              <a:rPr b="1" baseline="31999"/>
              <a:t>-1</a:t>
            </a:r>
            <a:r>
              <a:rPr b="1"/>
              <a:t>(aq) + H</a:t>
            </a:r>
            <a:r>
              <a:rPr b="1" baseline="-5999"/>
              <a:t>2</a:t>
            </a:r>
            <a:r>
              <a:rPr b="1"/>
              <a:t>O(l)  </a:t>
            </a:r>
            <a:r>
              <a:t>a) What is the pH of the original solution of phenol? b) What are the concentrations of all of the following ions at the equivalence point: Na</a:t>
            </a:r>
            <a:r>
              <a:rPr baseline="31999"/>
              <a:t>+1</a:t>
            </a:r>
            <a:r>
              <a:t>, H</a:t>
            </a:r>
            <a:r>
              <a:rPr baseline="-5999"/>
              <a:t>3</a:t>
            </a:r>
            <a:r>
              <a:t>O</a:t>
            </a:r>
            <a:r>
              <a:rPr baseline="31999"/>
              <a:t>+1</a:t>
            </a:r>
            <a:r>
              <a:t>, OH</a:t>
            </a:r>
            <a:r>
              <a:rPr baseline="31999"/>
              <a:t>-1</a:t>
            </a:r>
            <a:r>
              <a:t>, and C</a:t>
            </a:r>
            <a:r>
              <a:rPr baseline="-5999"/>
              <a:t>6</a:t>
            </a:r>
            <a:r>
              <a:t>H</a:t>
            </a:r>
            <a:r>
              <a:rPr baseline="-5999"/>
              <a:t>5</a:t>
            </a:r>
            <a:r>
              <a:t>O</a:t>
            </a:r>
            <a:r>
              <a:rPr baseline="31999"/>
              <a:t>-1</a:t>
            </a:r>
            <a:r>
              <a:t>? c) What is the pH of the solution at the equivalence point?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Common Ion Effect"/>
          <p:cNvSpPr txBox="1"/>
          <p:nvPr>
            <p:ph type="title"/>
          </p:nvPr>
        </p:nvSpPr>
        <p:spPr>
          <a:xfrm>
            <a:off x="5036820" y="457200"/>
            <a:ext cx="14333220" cy="25831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The Common Ion Effect</a:t>
            </a:r>
          </a:p>
        </p:txBody>
      </p:sp>
      <p:sp>
        <p:nvSpPr>
          <p:cNvPr id="146" name="QUESTION:  What is the effect on the pH of adding NH4Cl to 0.25 M NH3(aq)?…"/>
          <p:cNvSpPr txBox="1"/>
          <p:nvPr>
            <p:ph type="body" idx="1"/>
          </p:nvPr>
        </p:nvSpPr>
        <p:spPr>
          <a:xfrm>
            <a:off x="4716780" y="3040380"/>
            <a:ext cx="14927581" cy="106756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</a:pP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QUESTION:</a:t>
            </a:r>
            <a:r>
              <a:rPr sz="5400"/>
              <a:t>  What is the effect on the pH of adding NH</a:t>
            </a:r>
            <a:r>
              <a:rPr baseline="-15851" sz="5400"/>
              <a:t>4</a:t>
            </a:r>
            <a:r>
              <a:rPr sz="5400"/>
              <a:t>Cl to 0.25 M NH</a:t>
            </a:r>
            <a:r>
              <a:rPr baseline="-15851" sz="5400"/>
              <a:t>3</a:t>
            </a:r>
            <a:r>
              <a:rPr sz="5400"/>
              <a:t>(aq)?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NH</a:t>
            </a:r>
            <a:r>
              <a:rPr baseline="-15851" sz="5400"/>
              <a:t>3</a:t>
            </a:r>
            <a:r>
              <a:rPr sz="5400"/>
              <a:t>(aq) + H</a:t>
            </a:r>
            <a:r>
              <a:rPr baseline="-15851" sz="5400"/>
              <a:t>2</a:t>
            </a:r>
            <a:r>
              <a:rPr sz="5400"/>
              <a:t>O 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 </a:t>
            </a:r>
            <a:r>
              <a:rPr sz="5400"/>
              <a:t>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(aq)   +   OH</a:t>
            </a:r>
            <a:r>
              <a:rPr baseline="30962" sz="5400"/>
              <a:t>-</a:t>
            </a:r>
            <a:r>
              <a:rPr sz="5400"/>
              <a:t>(aq)</a:t>
            </a:r>
          </a:p>
        </p:txBody>
      </p:sp>
      <p:sp>
        <p:nvSpPr>
          <p:cNvPr id="14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48" name="Assuming x is &lt;&lt; 0.25, we have…"/>
          <p:cNvSpPr txBox="1"/>
          <p:nvPr/>
        </p:nvSpPr>
        <p:spPr>
          <a:xfrm>
            <a:off x="5334000" y="8526780"/>
            <a:ext cx="14493240" cy="496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Assuming x is &lt;&lt; 0.25, we have</a:t>
            </a:r>
            <a:endParaRPr sz="5400"/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[OH</a:t>
            </a:r>
            <a:r>
              <a:rPr baseline="30962" sz="5400"/>
              <a:t>-</a:t>
            </a:r>
            <a:r>
              <a:rPr sz="5400"/>
              <a:t>] = x = [K</a:t>
            </a:r>
            <a:r>
              <a:rPr baseline="-15851" sz="5400"/>
              <a:t>b</a:t>
            </a:r>
            <a:r>
              <a:rPr sz="5400"/>
              <a:t>(0.25)]</a:t>
            </a:r>
            <a:r>
              <a:rPr baseline="30962" sz="5400"/>
              <a:t>1/2</a:t>
            </a:r>
            <a:r>
              <a:rPr sz="5400"/>
              <a:t> = 0.0021 M</a:t>
            </a:r>
            <a:endParaRPr sz="5400"/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  <a:defRPr sz="5400"/>
            </a:pPr>
            <a:r>
              <a:t>This gives pOH = 2.67</a:t>
            </a:r>
          </a:p>
          <a:p>
            <a:pPr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and so</a:t>
            </a:r>
            <a:r>
              <a:rPr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pH</a:t>
            </a:r>
            <a:r>
              <a:rPr sz="5400"/>
              <a:t> = 14.00 - 2.67 = </a:t>
            </a:r>
            <a:r>
              <a:rPr sz="7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11.33</a:t>
            </a:r>
            <a:endParaRPr sz="7200">
              <a:solidFill>
                <a:srgbClr val="FF2734"/>
              </a:solidFill>
              <a:uFill>
                <a:solidFill>
                  <a:srgbClr val="FF2734"/>
                </a:solidFill>
              </a:uFill>
            </a:endParaRPr>
          </a:p>
          <a:p>
            <a:pPr algn="r">
              <a:lnSpc>
                <a:spcPct val="80000"/>
              </a:lnSpc>
              <a:spcBef>
                <a:spcPts val="1600"/>
              </a:spcBef>
              <a:buClr>
                <a:srgbClr val="000000"/>
              </a:buClr>
              <a:buFont typeface="Arial"/>
            </a:pPr>
            <a:r>
              <a:rPr i="1"/>
              <a:t>       or: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pH = 14 + log [K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•C</a:t>
            </a:r>
            <a:r>
              <a:rPr baseline="-15913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b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]</a:t>
            </a:r>
            <a:r>
              <a:rPr baseline="30956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1/2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 </a:t>
            </a:r>
            <a:r>
              <a:t>= 11.33</a:t>
            </a:r>
          </a:p>
        </p:txBody>
      </p:sp>
      <p:sp>
        <p:nvSpPr>
          <p:cNvPr id="149" name="A special form of Le Chatelier's Principle..."/>
          <p:cNvSpPr txBox="1"/>
          <p:nvPr/>
        </p:nvSpPr>
        <p:spPr>
          <a:xfrm>
            <a:off x="10550525" y="2308225"/>
            <a:ext cx="1044929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i="1" sz="3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special form of Le Chatelier's Principle...</a:t>
            </a:r>
          </a:p>
        </p:txBody>
      </p:sp>
      <p:pic>
        <p:nvPicPr>
          <p:cNvPr id="150" name="expression for Kb picture" descr="expression for Kb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2049" y="6060164"/>
            <a:ext cx="15646691" cy="2583181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2"/>
      <p:bldP build="whole" bldLvl="1" animBg="1" rev="0" advAuto="0" spid="15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End of Chapter Problems:  Answers"/>
          <p:cNvSpPr txBox="1"/>
          <p:nvPr/>
        </p:nvSpPr>
        <p:spPr>
          <a:xfrm>
            <a:off x="3536468" y="819410"/>
            <a:ext cx="10242492" cy="84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>
              <a:defRPr>
                <a:solidFill>
                  <a:srgbClr val="0433FF"/>
                </a:solidFill>
              </a:defRPr>
            </a:pPr>
            <a:r>
              <a:t>End of Chapter Problems:  </a:t>
            </a:r>
            <a:r>
              <a:rPr i="1"/>
              <a:t>Answers</a:t>
            </a:r>
          </a:p>
        </p:txBody>
      </p:sp>
      <p:sp>
        <p:nvSpPr>
          <p:cNvPr id="705" name="a) pH decreases; b) pH increases; c) no change to pH…"/>
          <p:cNvSpPr txBox="1"/>
          <p:nvPr/>
        </p:nvSpPr>
        <p:spPr>
          <a:xfrm>
            <a:off x="3750298" y="2517189"/>
            <a:ext cx="16883404" cy="508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873426" indent="-792146">
              <a:buSzPct val="100000"/>
              <a:buAutoNum type="arabicPeriod" startAt="1"/>
              <a:defRPr b="0" sz="3800"/>
            </a:pPr>
            <a:r>
              <a:t>a) pH decreases; b) pH increases; c) no change to pH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a. pH &gt; 7  b. pH &lt; 7  c. pH = 7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pH = 9.25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4.7 g</a:t>
            </a:r>
          </a:p>
          <a:p>
            <a:pPr marL="873426" indent="-792146">
              <a:buSzPct val="100000"/>
              <a:buAutoNum type="arabicPeriod" startAt="1"/>
              <a:defRPr b="0" sz="3800"/>
            </a:pPr>
            <a:r>
              <a:t>a) pH = 5.62  b) [Na</a:t>
            </a:r>
            <a:r>
              <a:rPr baseline="31999"/>
              <a:t>+1</a:t>
            </a:r>
            <a:r>
              <a:t>] = 3.23 x 10</a:t>
            </a:r>
            <a:r>
              <a:rPr baseline="31999"/>
              <a:t>-2</a:t>
            </a:r>
            <a:r>
              <a:t> mol/L, [H</a:t>
            </a:r>
            <a:r>
              <a:rPr baseline="-5999"/>
              <a:t>3</a:t>
            </a:r>
            <a:r>
              <a:t>O</a:t>
            </a:r>
            <a:r>
              <a:rPr baseline="31999"/>
              <a:t>+1</a:t>
            </a:r>
            <a:r>
              <a:t>] = 6.5 x 10</a:t>
            </a:r>
            <a:r>
              <a:rPr baseline="31999"/>
              <a:t>-12</a:t>
            </a:r>
            <a:r>
              <a:t> mol/L, [OH</a:t>
            </a:r>
            <a:r>
              <a:rPr baseline="31999"/>
              <a:t>-1</a:t>
            </a:r>
            <a:r>
              <a:t>] = 1.5 x 10</a:t>
            </a:r>
            <a:r>
              <a:rPr baseline="31999"/>
              <a:t>-3</a:t>
            </a:r>
            <a:r>
              <a:t> mol/L, and [C</a:t>
            </a:r>
            <a:r>
              <a:rPr baseline="-5999"/>
              <a:t>6</a:t>
            </a:r>
            <a:r>
              <a:t>H</a:t>
            </a:r>
            <a:r>
              <a:rPr baseline="-5999"/>
              <a:t>5</a:t>
            </a:r>
            <a:r>
              <a:t>O</a:t>
            </a:r>
            <a:r>
              <a:rPr baseline="31999"/>
              <a:t>-1</a:t>
            </a:r>
            <a:r>
              <a:t>] = 3.07 x 10</a:t>
            </a:r>
            <a:r>
              <a:rPr baseline="31999"/>
              <a:t>-2</a:t>
            </a:r>
            <a:r>
              <a:t> mol/L c) pH = 11.19</a:t>
            </a:r>
            <a:endParaRPr baseline="-5999"/>
          </a:p>
          <a:p>
            <a:pPr>
              <a:defRPr b="0" sz="3800"/>
            </a:pPr>
            <a:endParaRPr baseline="-5999"/>
          </a:p>
          <a:p>
            <a:pPr algn="ctr">
              <a:defRPr b="0" i="1" sz="3800"/>
            </a:pPr>
            <a:r>
              <a:t>See practice problem set #3 for additional titration and buffer 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Common Ion Effect"/>
          <p:cNvSpPr txBox="1"/>
          <p:nvPr>
            <p:ph type="title"/>
          </p:nvPr>
        </p:nvSpPr>
        <p:spPr>
          <a:xfrm>
            <a:off x="5036820" y="457200"/>
            <a:ext cx="14333220" cy="25831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The Common Ion Effect</a:t>
            </a:r>
          </a:p>
        </p:txBody>
      </p:sp>
      <p:sp>
        <p:nvSpPr>
          <p:cNvPr id="153" name="Problem: What is the pH of a solution with 0.10 M NH4Cl and 0.25 M NH3(aq)?…"/>
          <p:cNvSpPr txBox="1"/>
          <p:nvPr>
            <p:ph type="body" idx="1"/>
          </p:nvPr>
        </p:nvSpPr>
        <p:spPr>
          <a:xfrm>
            <a:off x="4716780" y="3040380"/>
            <a:ext cx="14470381" cy="106756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 sz="54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Problem:</a:t>
            </a:r>
            <a:r>
              <a:rPr sz="5400"/>
              <a:t> What is the pH of a solution with 0.10 M NH</a:t>
            </a:r>
            <a:r>
              <a:rPr baseline="-15851" sz="5400"/>
              <a:t>4</a:t>
            </a:r>
            <a:r>
              <a:rPr sz="5400"/>
              <a:t>Cl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and</a:t>
            </a:r>
            <a:r>
              <a:rPr sz="5400"/>
              <a:t> 0.25 M NH</a:t>
            </a:r>
            <a:r>
              <a:rPr baseline="-15851" sz="5400"/>
              <a:t>3</a:t>
            </a:r>
            <a:r>
              <a:rPr sz="5400"/>
              <a:t>(aq)?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NH</a:t>
            </a:r>
            <a:r>
              <a:rPr baseline="-15851" sz="5400"/>
              <a:t>3</a:t>
            </a:r>
            <a:r>
              <a:rPr sz="5400"/>
              <a:t>(aq) +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(aq)   +   OH</a:t>
            </a:r>
            <a:r>
              <a:rPr baseline="30962" sz="5400"/>
              <a:t>-</a:t>
            </a:r>
            <a:r>
              <a:rPr sz="5400"/>
              <a:t>(aq)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We expect that the pH will decline on adding NH</a:t>
            </a:r>
            <a:r>
              <a:rPr baseline="-15851" sz="5400"/>
              <a:t>4</a:t>
            </a:r>
            <a:r>
              <a:rPr sz="5400"/>
              <a:t>Cl. Let's test that!</a:t>
            </a:r>
          </a:p>
        </p:txBody>
      </p:sp>
      <p:sp>
        <p:nvSpPr>
          <p:cNvPr id="15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55" name="[NH3]  [NH4+] [OH-]…"/>
          <p:cNvSpPr txBox="1"/>
          <p:nvPr/>
        </p:nvSpPr>
        <p:spPr>
          <a:xfrm>
            <a:off x="4579620" y="8526780"/>
            <a:ext cx="15110460" cy="388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90000"/>
              </a:lnSpc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		[NH</a:t>
            </a:r>
            <a:r>
              <a:rPr baseline="-15851" sz="5400"/>
              <a:t>3</a:t>
            </a:r>
            <a:r>
              <a:rPr sz="5400"/>
              <a:t>]		[NH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]	[OH</a:t>
            </a:r>
            <a:r>
              <a:rPr baseline="30962" sz="5400"/>
              <a:t>-</a:t>
            </a:r>
            <a:r>
              <a:rPr sz="5400"/>
              <a:t>]</a:t>
            </a:r>
            <a:endParaRPr sz="5400"/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8D111B"/>
              </a:buClr>
              <a:buFont typeface="Arial"/>
              <a:defRPr sz="5400">
                <a:solidFill>
                  <a:srgbClr val="8D111B"/>
                </a:solidFill>
                <a:uFill>
                  <a:solidFill>
                    <a:srgbClr val="8D111B"/>
                  </a:solidFill>
                </a:uFill>
              </a:defRPr>
            </a:pPr>
            <a:r>
              <a:t>initial	0.25		0.10		0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6400"/>
              </a:buClr>
              <a:buFont typeface="Arial"/>
              <a:defRPr sz="5400">
                <a:solidFill>
                  <a:srgbClr val="006400"/>
                </a:solidFill>
                <a:uFill>
                  <a:solidFill>
                    <a:srgbClr val="006400"/>
                  </a:solidFill>
                </a:uFill>
              </a:defRPr>
            </a:pPr>
            <a:r>
              <a:t>change	-x		+x		+x</a:t>
            </a:r>
          </a:p>
          <a:p>
            <a:pPr>
              <a:lnSpc>
                <a:spcPct val="90000"/>
              </a:lnSpc>
              <a:spcBef>
                <a:spcPts val="1900"/>
              </a:spcBef>
              <a:buClr>
                <a:srgbClr val="003DAF"/>
              </a:buClr>
              <a:buFont typeface="Arial"/>
              <a:defRPr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pPr>
            <a:r>
              <a:t>equilib	0.25 - x	0.10 + x 	x</a:t>
            </a:r>
          </a:p>
        </p:txBody>
      </p:sp>
      <p:sp>
        <p:nvSpPr>
          <p:cNvPr id="156" name="Rectangle"/>
          <p:cNvSpPr/>
          <p:nvPr/>
        </p:nvSpPr>
        <p:spPr>
          <a:xfrm>
            <a:off x="7917180" y="9601200"/>
            <a:ext cx="11132820" cy="3657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157" name="A special form of Le Chatelier's Principle..."/>
          <p:cNvSpPr txBox="1"/>
          <p:nvPr/>
        </p:nvSpPr>
        <p:spPr>
          <a:xfrm>
            <a:off x="10550525" y="2308225"/>
            <a:ext cx="1044929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i="1" sz="3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special form of Le Chatelier's Principle...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p" bldLvl="1" animBg="1" rev="0" advAuto="0" spid="153" grpId="1"/>
      <p:bldP build="whole" bldLvl="1" animBg="1" rev="0" advAuto="0" spid="15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Common Ion Effect"/>
          <p:cNvSpPr txBox="1"/>
          <p:nvPr>
            <p:ph type="title"/>
          </p:nvPr>
        </p:nvSpPr>
        <p:spPr>
          <a:xfrm>
            <a:off x="5036820" y="457200"/>
            <a:ext cx="14333220" cy="2583181"/>
          </a:xfrm>
          <a:prstGeom prst="rect">
            <a:avLst/>
          </a:prstGeom>
        </p:spPr>
        <p:txBody>
          <a:bodyPr/>
          <a:lstStyle>
            <a:lvl1pPr>
              <a:defRPr sz="92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The Common Ion Effect</a:t>
            </a:r>
          </a:p>
        </p:txBody>
      </p:sp>
      <p:sp>
        <p:nvSpPr>
          <p:cNvPr id="160" name="Problem: What is the pH of a solution with 0.10 M NH4Cl and 0.25 M NH3(aq)?…"/>
          <p:cNvSpPr txBox="1"/>
          <p:nvPr>
            <p:ph type="body" idx="1"/>
          </p:nvPr>
        </p:nvSpPr>
        <p:spPr>
          <a:xfrm>
            <a:off x="4716780" y="3040380"/>
            <a:ext cx="14470381" cy="10675620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B800"/>
              </a:buClr>
              <a:buSzTx/>
              <a:buFont typeface="Arial"/>
              <a:buNone/>
            </a:pPr>
            <a:r>
              <a:rPr sz="5400">
                <a:solidFill>
                  <a:srgbClr val="00B800"/>
                </a:solidFill>
                <a:uFill>
                  <a:solidFill>
                    <a:srgbClr val="00B800"/>
                  </a:solidFill>
                </a:uFill>
              </a:rPr>
              <a:t>Problem:</a:t>
            </a:r>
            <a:r>
              <a:rPr sz="5400"/>
              <a:t> What is the pH of a solution with 0.10 M NH</a:t>
            </a:r>
            <a:r>
              <a:rPr baseline="-15851" sz="5400"/>
              <a:t>4</a:t>
            </a:r>
            <a:r>
              <a:rPr sz="5400"/>
              <a:t>Cl </a:t>
            </a:r>
            <a:r>
              <a:rPr i="1" sz="5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and</a:t>
            </a:r>
            <a:r>
              <a:rPr sz="5400"/>
              <a:t> 0.25 M NH</a:t>
            </a:r>
            <a:r>
              <a:rPr baseline="-15851" sz="5400"/>
              <a:t>3</a:t>
            </a:r>
            <a:r>
              <a:rPr sz="5400"/>
              <a:t>(aq)?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</a:pPr>
            <a:r>
              <a:rPr sz="5400"/>
              <a:t> NH</a:t>
            </a:r>
            <a:r>
              <a:rPr baseline="-15851" sz="5400"/>
              <a:t>3</a:t>
            </a:r>
            <a:r>
              <a:rPr sz="5400"/>
              <a:t>(aq) + H</a:t>
            </a:r>
            <a:r>
              <a:rPr baseline="-15851" sz="5400"/>
              <a:t>2</a:t>
            </a:r>
            <a:r>
              <a:rPr sz="5400"/>
              <a:t>O </a:t>
            </a:r>
            <a:r>
              <a:rPr b="0" sz="5400">
                <a:latin typeface="1Lanz Chemistry"/>
                <a:ea typeface="1Lanz Chemistry"/>
                <a:cs typeface="1Lanz Chemistry"/>
                <a:sym typeface="1Lanz Chemistry"/>
              </a:rPr>
              <a:t>qe</a:t>
            </a:r>
            <a:r>
              <a:rPr sz="5400"/>
              <a:t> NH</a:t>
            </a:r>
            <a:r>
              <a:rPr baseline="-15851" sz="5400"/>
              <a:t>4</a:t>
            </a:r>
            <a:r>
              <a:rPr baseline="30962" sz="5400"/>
              <a:t>+</a:t>
            </a:r>
            <a:r>
              <a:rPr sz="5400"/>
              <a:t>(aq)   +   OH</a:t>
            </a:r>
            <a:r>
              <a:rPr baseline="30962" sz="5400"/>
              <a:t>-</a:t>
            </a:r>
            <a:r>
              <a:rPr sz="5400"/>
              <a:t>(aq)</a:t>
            </a:r>
          </a:p>
        </p:txBody>
      </p:sp>
      <p:sp>
        <p:nvSpPr>
          <p:cNvPr id="16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>
              <a:buClr>
                <a:srgbClr val="6420A4"/>
              </a:buClr>
              <a:buFont typeface="Times Roman"/>
              <a:defRPr i="1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62" name="Because equilibrium shifts left, x is MUCH less than 0.0021 M, the value without NH4Cl."/>
          <p:cNvSpPr txBox="1"/>
          <p:nvPr/>
        </p:nvSpPr>
        <p:spPr>
          <a:xfrm>
            <a:off x="4419600" y="8983980"/>
            <a:ext cx="1556766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900"/>
              </a:spcBef>
              <a:buClr>
                <a:srgbClr val="000000"/>
              </a:buClr>
              <a:buFont typeface="Arial"/>
            </a:pPr>
            <a:r>
              <a:rPr sz="5400"/>
              <a:t>Because equilibrium shifts left, x is MUCH less than 0.0021 M, the value </a:t>
            </a:r>
            <a:r>
              <a:rPr i="1" sz="54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rPr>
              <a:t>without</a:t>
            </a:r>
            <a:r>
              <a:rPr sz="5400"/>
              <a:t> NH</a:t>
            </a:r>
            <a:r>
              <a:rPr baseline="-15851" sz="5400"/>
              <a:t>4</a:t>
            </a:r>
            <a:r>
              <a:rPr sz="5400"/>
              <a:t>Cl.</a:t>
            </a:r>
          </a:p>
        </p:txBody>
      </p:sp>
      <p:sp>
        <p:nvSpPr>
          <p:cNvPr id="163" name="A special form of Le Chatelier's Principle..."/>
          <p:cNvSpPr txBox="1"/>
          <p:nvPr/>
        </p:nvSpPr>
        <p:spPr>
          <a:xfrm>
            <a:off x="10550525" y="2308225"/>
            <a:ext cx="10449294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>
                <a:srgbClr val="003DAF"/>
              </a:buClr>
              <a:buFont typeface="Arial"/>
              <a:defRPr i="1" sz="3800">
                <a:solidFill>
                  <a:srgbClr val="003DAF"/>
                </a:solidFill>
                <a:uFill>
                  <a:solidFill>
                    <a:srgbClr val="003DAF"/>
                  </a:solidFill>
                </a:uFill>
              </a:defRPr>
            </a:lvl1pPr>
          </a:lstStyle>
          <a:p>
            <a:pPr/>
            <a:r>
              <a:t>A special form of Le Chatelier's Principle...</a:t>
            </a:r>
          </a:p>
        </p:txBody>
      </p:sp>
      <p:pic>
        <p:nvPicPr>
          <p:cNvPr id="164" name="expression for Kb picture" descr="expression for Kb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9426" y="6138841"/>
            <a:ext cx="16962120" cy="254795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1CEFE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81280" marR="8128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6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81280" marR="8128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6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1CEFE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81280" marR="8128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6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81280" marR="8128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6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