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2.mov" ContentType="video/unknown"/>
  <Override PartName="/ppt/media/image2.jpeg" ContentType="image/jpeg"/>
  <Override PartName="/ppt/media/media3.mov" ContentType="video/unknown"/>
  <Override PartName="/ppt/notesSlides/notesSlide1.xml" ContentType="application/vnd.openxmlformats-officedocument.presentationml.notesSlide+xml"/>
  <Override PartName="/ppt/media/image3.jpeg" ContentType="image/jpeg"/>
  <Override PartName="/ppt/media/media4.mov" ContentType="video/unknown"/>
  <Override PartName="/ppt/media/media5.mov" ContentType="audio/unknown"/>
  <Override PartName="/ppt/notesSlides/notesSlide2.xml" ContentType="application/vnd.openxmlformats-officedocument.presentationml.notesSlide+xml"/>
  <Override PartName="/ppt/media/media1.mp4" ContentType="video/unknown"/>
  <Override PartName="/ppt/notesSlides/notesSlide3.xml" ContentType="application/vnd.openxmlformats-officedocument.presentationml.notesSlide+xml"/>
  <Override PartName="/ppt/media/image4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6.mov" ContentType="video/unknown"/>
  <Override PartName="/ppt/notesSlides/notesSlide6.xml" ContentType="application/vnd.openxmlformats-officedocument.presentationml.notesSlide+xml"/>
  <Override PartName="/ppt/media/media2.mp4" ContentType="video/unknown"/>
  <Override PartName="/ppt/media/media7.mov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11.mov" ContentType="video/unknown"/>
  <Override PartName="/ppt/media/media12.mov" ContentType="video/unknown"/>
  <Override PartName="/ppt/media/media13.mov" ContentType="video/unknown"/>
  <Override PartName="/ppt/media/media14.mov" ContentType="video/unknown"/>
  <Override PartName="/ppt/media/media15.mov" ContentType="video/unknown"/>
  <Override PartName="/ppt/media/media16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" name="Shape 9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www.pkakickboxing.tv" TargetMode="Externa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</a:pPr>
            <a:r>
              <a: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Older Arrhenius definition used acids donating H</a:t>
            </a:r>
            <a:r>
              <a:rPr baseline="29999"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+</a:t>
            </a:r>
            <a:r>
              <a: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and bases donating OH</a:t>
            </a:r>
            <a:r>
              <a:rPr baseline="29999"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-</a:t>
            </a:r>
            <a:r>
              <a: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ions.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Movie clip from "The Atom A Love Story" (2019)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hape 2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pKa also refers to "Professional Kickboxing Association" (</a:t>
            </a:r>
            <a:r>
              <a:rPr u="sng">
                <a:hlinkClick r:id="rId3" invalidUrl="" action="" tgtFrame="" tooltip="" history="1" highlightClick="0" endSnd="0"/>
              </a:rPr>
              <a:t>http://www.pkakickboxing.tv</a:t>
            </a:r>
            <a:r>
              <a:t>/) :)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hape 3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OAc(-) Kb = 5.6E-10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hape 3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NH4(+) Ka = 5.6E-10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Shape 3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Video from The Simpsons S01 E02 "Bart The Genius"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b="0"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vide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1.tif"/><Relationship Id="rId5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5.png"/><Relationship Id="rId6" Type="http://schemas.openxmlformats.org/officeDocument/2006/relationships/video" Target="../media/media2.mov"/><Relationship Id="rId7" Type="http://schemas.microsoft.com/office/2007/relationships/media" Target="../media/media2.mov"/><Relationship Id="rId8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3" Type="http://schemas.microsoft.com/office/2007/relationships/media" Target="../media/media6.mov"/><Relationship Id="rId4" Type="http://schemas.openxmlformats.org/officeDocument/2006/relationships/image" Target="../media/image3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video" Target="../media/media2.mp4"/><Relationship Id="rId6" Type="http://schemas.microsoft.com/office/2007/relationships/media" Target="../media/media2.mp4"/><Relationship Id="rId7" Type="http://schemas.openxmlformats.org/officeDocument/2006/relationships/image" Target="../media/image3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34.png"/><Relationship Id="rId5" Type="http://schemas.openxmlformats.org/officeDocument/2006/relationships/video" Target="../media/media8.mov"/><Relationship Id="rId6" Type="http://schemas.microsoft.com/office/2007/relationships/media" Target="../media/media8.mov"/><Relationship Id="rId7" Type="http://schemas.openxmlformats.org/officeDocument/2006/relationships/video" Target="../media/media9.mov"/><Relationship Id="rId8" Type="http://schemas.microsoft.com/office/2007/relationships/media" Target="../media/media9.mov"/><Relationship Id="rId9" Type="http://schemas.openxmlformats.org/officeDocument/2006/relationships/video" Target="../media/media10.mov"/><Relationship Id="rId10" Type="http://schemas.microsoft.com/office/2007/relationships/media" Target="../media/media10.mov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8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1.mov"/><Relationship Id="rId3" Type="http://schemas.microsoft.com/office/2007/relationships/media" Target="../media/media11.mov"/><Relationship Id="rId4" Type="http://schemas.openxmlformats.org/officeDocument/2006/relationships/image" Target="../media/image43.png"/><Relationship Id="rId5" Type="http://schemas.openxmlformats.org/officeDocument/2006/relationships/video" Target="../media/media12.mov"/><Relationship Id="rId6" Type="http://schemas.microsoft.com/office/2007/relationships/media" Target="../media/media12.mov"/><Relationship Id="rId7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1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video" Target="../media/media14.mov"/><Relationship Id="rId5" Type="http://schemas.microsoft.com/office/2007/relationships/media" Target="../media/media14.mov"/><Relationship Id="rId6" Type="http://schemas.openxmlformats.org/officeDocument/2006/relationships/image" Target="../media/image50.png"/><Relationship Id="rId7" Type="http://schemas.openxmlformats.org/officeDocument/2006/relationships/video" Target="../media/media15.mov"/><Relationship Id="rId8" Type="http://schemas.microsoft.com/office/2007/relationships/media" Target="../media/media15.mov"/><Relationship Id="rId9" Type="http://schemas.openxmlformats.org/officeDocument/2006/relationships/image" Target="../media/image51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video" Target="../media/media16.mov"/><Relationship Id="rId4" Type="http://schemas.microsoft.com/office/2007/relationships/media" Target="../media/media16.mov"/><Relationship Id="rId5" Type="http://schemas.openxmlformats.org/officeDocument/2006/relationships/image" Target="../media/image53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7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png"/><Relationship Id="rId3" Type="http://schemas.openxmlformats.org/officeDocument/2006/relationships/hyperlink" Target="http://mhchem.org/223/223PPT/pdf223/II1702Chapter17StudyGui.pdf" TargetMode="External"/><Relationship Id="rId4" Type="http://schemas.openxmlformats.org/officeDocument/2006/relationships/hyperlink" Target="http://mhchem.org/223/223PPT/pdf223/III1701Chapter17CG.pdf" TargetMode="External"/><Relationship Id="rId5" Type="http://schemas.openxmlformats.org/officeDocument/2006/relationships/hyperlink" Target="http://mhchem.org/223/223PPT/pdf223/II1601EquilConsts.pdf" TargetMode="Externa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mhchem.org/223/223PPT/pdf223/II1603ManipKExpress.pdf" TargetMode="External"/><Relationship Id="rId3" Type="http://schemas.openxmlformats.org/officeDocument/2006/relationships/hyperlink" Target="http://mhchem.org/223/223PPT/pdf223/II1601EquilConsts.pdf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mhchem.org/223/223PPT/pdf223/II1701BronAB.pdf" TargetMode="External"/><Relationship Id="rId4" Type="http://schemas.openxmlformats.org/officeDocument/2006/relationships/image" Target="../media/image12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he Chemistry of Acids and Bases Separately"/>
          <p:cNvSpPr txBox="1"/>
          <p:nvPr>
            <p:ph type="title"/>
          </p:nvPr>
        </p:nvSpPr>
        <p:spPr>
          <a:xfrm>
            <a:off x="355600" y="254000"/>
            <a:ext cx="14333221" cy="2286001"/>
          </a:xfrm>
          <a:prstGeom prst="rect">
            <a:avLst/>
          </a:prstGeom>
        </p:spPr>
        <p:txBody>
          <a:bodyPr/>
          <a:lstStyle/>
          <a:p>
            <a:pPr algn="l">
              <a:defRPr sz="78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pPr>
            <a:r>
              <a:t>The Chemistry of Acids and Bases </a:t>
            </a:r>
            <a:r>
              <a:rPr i="1"/>
              <a:t>Separately</a:t>
            </a:r>
          </a:p>
        </p:txBody>
      </p:sp>
      <p:sp>
        <p:nvSpPr>
          <p:cNvPr id="94" name="Chapter 14 Part I"/>
          <p:cNvSpPr txBox="1"/>
          <p:nvPr>
            <p:ph type="body" sz="quarter" idx="1"/>
          </p:nvPr>
        </p:nvSpPr>
        <p:spPr>
          <a:xfrm>
            <a:off x="9098280" y="2368953"/>
            <a:ext cx="8686801" cy="914401"/>
          </a:xfrm>
          <a:prstGeom prst="rect">
            <a:avLst/>
          </a:prstGeom>
        </p:spPr>
        <p:txBody>
          <a:bodyPr/>
          <a:lstStyle>
            <a:lvl1pPr marL="650874" indent="-571500">
              <a:lnSpc>
                <a:spcPct val="80000"/>
              </a:lnSpc>
              <a:buClr>
                <a:srgbClr val="000000"/>
              </a:buClr>
              <a:buSzTx/>
              <a:buFont typeface="Arial"/>
              <a:buNone/>
              <a:defRPr b="0" i="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lvl1pPr>
          </a:lstStyle>
          <a:p>
            <a:pPr/>
            <a:r>
              <a:t>Chapter 14 Part I</a:t>
            </a:r>
          </a:p>
        </p:txBody>
      </p:sp>
      <p:sp>
        <p:nvSpPr>
          <p:cNvPr id="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6" name="Chemistry 223…"/>
          <p:cNvSpPr txBox="1"/>
          <p:nvPr/>
        </p:nvSpPr>
        <p:spPr>
          <a:xfrm>
            <a:off x="8844619" y="11877675"/>
            <a:ext cx="7684432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algn="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t>Chemistry 223</a:t>
            </a:r>
          </a:p>
          <a:p>
            <a:pPr marL="79373" marR="79373" algn="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t>Professor Michael Russell</a:t>
            </a:r>
          </a:p>
        </p:txBody>
      </p:sp>
      <p:pic>
        <p:nvPicPr>
          <p:cNvPr id="97" name="common chemicals with acids and bases" descr="common chemicals with acids and bas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550" y="3497579"/>
            <a:ext cx="14833826" cy="79626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98" name="the pH scale" descr="the pH scale"/>
          <p:cNvPicPr>
            <a:picLocks noChangeAspect="0"/>
          </p:cNvPicPr>
          <p:nvPr/>
        </p:nvPicPr>
        <p:blipFill>
          <a:blip r:embed="rId3">
            <a:extLst/>
          </a:blip>
          <a:srcRect l="19200" t="0" r="23199" b="3903"/>
          <a:stretch>
            <a:fillRect/>
          </a:stretch>
        </p:blipFill>
        <p:spPr>
          <a:xfrm>
            <a:off x="16984980" y="683030"/>
            <a:ext cx="7231034" cy="1285517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Last update:…"/>
          <p:cNvSpPr txBox="1"/>
          <p:nvPr/>
        </p:nvSpPr>
        <p:spPr>
          <a:xfrm>
            <a:off x="1657159" y="12748776"/>
            <a:ext cx="2247035" cy="988297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b="0" i="1" sz="3000">
                <a:uFillTx/>
              </a:defRPr>
            </a:pPr>
            <a:r>
              <a:t>Last update:</a:t>
            </a:r>
          </a:p>
          <a:p>
            <a:pPr marL="0" marR="0" algn="ctr">
              <a:defRPr b="0" i="1" sz="3000">
                <a:uFillTx/>
              </a:defRPr>
            </a:pPr>
            <a:r>
              <a:t>4/29/24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onjugate Pairs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Conjugate Pairs</a:t>
            </a:r>
          </a:p>
        </p:txBody>
      </p:sp>
      <p:sp>
        <p:nvSpPr>
          <p:cNvPr id="1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60" name="formula and equations for acid dissociating in water" descr="formula and equations for acid dissociating in water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3040380"/>
            <a:ext cx="18291176" cy="8909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ctangle"/>
          <p:cNvSpPr/>
          <p:nvPr/>
        </p:nvSpPr>
        <p:spPr>
          <a:xfrm>
            <a:off x="10523219" y="11269979"/>
            <a:ext cx="4869181" cy="91440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  <p:sp>
        <p:nvSpPr>
          <p:cNvPr id="162" name="Which of the following is NOT an acid-base conjugate pair?…"/>
          <p:cNvSpPr txBox="1"/>
          <p:nvPr/>
        </p:nvSpPr>
        <p:spPr>
          <a:xfrm>
            <a:off x="9243059" y="13944600"/>
            <a:ext cx="18196560" cy="116586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of the following is </a:t>
            </a:r>
            <a:r>
              <a:rPr i="1"/>
              <a:t>NOT</a:t>
            </a:r>
            <a:r>
              <a:rPr b="0"/>
              <a:t> an acid-base conjugate pair?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HClO and Cl</a:t>
            </a:r>
            <a:r>
              <a:rPr b="0" baseline="31999" sz="5000"/>
              <a:t>-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HF and F</a:t>
            </a:r>
            <a:r>
              <a:rPr b="0" baseline="31999" sz="5000"/>
              <a:t>-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HNO</a:t>
            </a:r>
            <a:r>
              <a:rPr b="0" baseline="-5999" sz="5000"/>
              <a:t>2</a:t>
            </a:r>
            <a:r>
              <a:rPr b="0" sz="5000"/>
              <a:t> and NO</a:t>
            </a:r>
            <a:r>
              <a:rPr b="0" baseline="-5999" sz="5000"/>
              <a:t>2</a:t>
            </a:r>
            <a:r>
              <a:rPr b="0" baseline="31999" sz="5000"/>
              <a:t>-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H</a:t>
            </a:r>
            <a:r>
              <a:rPr b="0" baseline="-5999" sz="5000"/>
              <a:t>2</a:t>
            </a:r>
            <a:r>
              <a:rPr b="0" sz="5000"/>
              <a:t>CO</a:t>
            </a:r>
            <a:r>
              <a:rPr b="0" baseline="-5999" sz="5000"/>
              <a:t>3</a:t>
            </a:r>
            <a:r>
              <a:rPr b="0" sz="5000"/>
              <a:t> and HCO</a:t>
            </a:r>
            <a:r>
              <a:rPr b="0" baseline="-5999" sz="5000"/>
              <a:t>3</a:t>
            </a:r>
            <a:r>
              <a:rPr b="0" baseline="31999" sz="5000"/>
              <a:t>-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HNO</a:t>
            </a:r>
            <a:r>
              <a:rPr b="0" baseline="-5999" sz="5000"/>
              <a:t>3</a:t>
            </a:r>
            <a:r>
              <a:rPr b="0" sz="5000"/>
              <a:t> and NO</a:t>
            </a:r>
            <a:r>
              <a:rPr b="0" baseline="-5999" sz="5000"/>
              <a:t>3</a:t>
            </a:r>
            <a:r>
              <a:rPr b="0" baseline="31999" sz="5000"/>
              <a:t>-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163" name="Enter your response on…"/>
          <p:cNvSpPr txBox="1"/>
          <p:nvPr/>
        </p:nvSpPr>
        <p:spPr>
          <a:xfrm>
            <a:off x="25336499" y="156591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64" name="Answer = A,…"/>
          <p:cNvSpPr txBox="1"/>
          <p:nvPr/>
        </p:nvSpPr>
        <p:spPr>
          <a:xfrm>
            <a:off x="24452573" y="18493739"/>
            <a:ext cx="5395472" cy="33171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</a:p>
          <a:p>
            <a:pPr algn="ctr">
              <a:defRPr sz="5400"/>
            </a:pPr>
            <a:r>
              <a:t>HClO and Cl</a:t>
            </a:r>
            <a:r>
              <a:rPr baseline="31999"/>
              <a:t>-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not related by H</a:t>
            </a:r>
            <a:r>
              <a:rPr baseline="30962"/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51250 -0.821667" origin="layout" pathEditMode="relative">
                                      <p:cBhvr>
                                        <p:cTn id="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51258 -0.320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40002 -0.638333" origin="layout" pathEditMode="relative">
                                      <p:cBhvr>
                                        <p:cTn id="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MORE ABOUT WATER"/>
          <p:cNvSpPr txBox="1"/>
          <p:nvPr>
            <p:ph type="title"/>
          </p:nvPr>
        </p:nvSpPr>
        <p:spPr>
          <a:xfrm>
            <a:off x="4876800" y="16002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MORE ABOUT WATER</a:t>
            </a:r>
          </a:p>
        </p:txBody>
      </p:sp>
      <p:sp>
        <p:nvSpPr>
          <p:cNvPr id="167" name="H2O can function as both an ACID and a BASE.…"/>
          <p:cNvSpPr txBox="1"/>
          <p:nvPr>
            <p:ph type="body" idx="1"/>
          </p:nvPr>
        </p:nvSpPr>
        <p:spPr>
          <a:xfrm>
            <a:off x="3802380" y="2125980"/>
            <a:ext cx="16619220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</a:t>
            </a:r>
            <a:r>
              <a:rPr baseline="-15851" sz="5400"/>
              <a:t>2</a:t>
            </a:r>
            <a:r>
              <a:rPr sz="5400"/>
              <a:t>O can function as both an ACID and a BASE.</a:t>
            </a:r>
          </a:p>
          <a:p>
            <a:pPr marL="650874" indent="-571500">
              <a:lnSpc>
                <a:spcPct val="120000"/>
              </a:lnSpc>
              <a:spcBef>
                <a:spcPts val="608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Pure water undergoes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AUTOIONIZATION</a:t>
            </a:r>
          </a:p>
        </p:txBody>
      </p:sp>
      <p:sp>
        <p:nvSpPr>
          <p:cNvPr id="1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71" name="Group"/>
          <p:cNvGrpSpPr/>
          <p:nvPr/>
        </p:nvGrpSpPr>
        <p:grpSpPr>
          <a:xfrm>
            <a:off x="4181475" y="4251960"/>
            <a:ext cx="10788651" cy="6423026"/>
            <a:chOff x="0" y="0"/>
            <a:chExt cx="10788650" cy="6423025"/>
          </a:xfrm>
        </p:grpSpPr>
        <p:sp>
          <p:nvSpPr>
            <p:cNvPr id="169" name="Rectangle"/>
            <p:cNvSpPr/>
            <p:nvPr/>
          </p:nvSpPr>
          <p:spPr>
            <a:xfrm>
              <a:off x="0" y="0"/>
              <a:ext cx="10788650" cy="6423025"/>
            </a:xfrm>
            <a:prstGeom prst="rect">
              <a:avLst/>
            </a:prstGeom>
            <a:solidFill>
              <a:srgbClr val="B1C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170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788650" cy="642302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  <p:pic>
        <p:nvPicPr>
          <p:cNvPr id="172" name="17M03AN10-1.mov" descr="17M03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389100" y="3578225"/>
            <a:ext cx="5943600" cy="36576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5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Kw  =  [H3O+] [OH-] =  1.00 x 10-14 at 25 oC…"/>
          <p:cNvSpPr txBox="1"/>
          <p:nvPr>
            <p:ph type="body" idx="1"/>
          </p:nvPr>
        </p:nvSpPr>
        <p:spPr>
          <a:xfrm>
            <a:off x="4122420" y="7520940"/>
            <a:ext cx="16299181" cy="843534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20000"/>
              </a:lnSpc>
              <a:spcBef>
                <a:spcPts val="600"/>
              </a:spcBef>
              <a:buClr>
                <a:srgbClr val="003DAF"/>
              </a:buClr>
              <a:buSzTx/>
              <a:buFont typeface="Arial"/>
              <a:buNone/>
            </a:pP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K</a:t>
            </a:r>
            <a:r>
              <a:rPr baseline="-161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w</a:t>
            </a:r>
            <a:r>
              <a:rPr sz="6000"/>
              <a:t>  =  [H</a:t>
            </a:r>
            <a:r>
              <a:rPr baseline="-16133" sz="6000"/>
              <a:t>3</a:t>
            </a:r>
            <a:r>
              <a:rPr sz="6000"/>
              <a:t>O</a:t>
            </a:r>
            <a:r>
              <a:rPr baseline="30933" sz="6000"/>
              <a:t>+</a:t>
            </a:r>
            <a:r>
              <a:rPr sz="6000"/>
              <a:t>] [OH</a:t>
            </a:r>
            <a:r>
              <a:rPr baseline="30933" sz="6000"/>
              <a:t>-</a:t>
            </a:r>
            <a:r>
              <a:rPr sz="6000"/>
              <a:t>] =  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1.00 x 10</a:t>
            </a:r>
            <a:r>
              <a:rPr baseline="309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-14</a:t>
            </a:r>
            <a:r>
              <a:rPr sz="6000"/>
              <a:t> at 25 </a:t>
            </a:r>
            <a:r>
              <a:rPr baseline="30933" sz="6000"/>
              <a:t>o</a:t>
            </a:r>
            <a:r>
              <a:rPr sz="6000"/>
              <a:t>C</a:t>
            </a:r>
          </a:p>
          <a:p>
            <a:pPr marL="650874" indent="-57150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In a </a:t>
            </a:r>
            <a:r>
              <a:rPr sz="60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neutral</a:t>
            </a:r>
            <a:r>
              <a:rPr sz="6000"/>
              <a:t> </a:t>
            </a:r>
            <a:r>
              <a:rPr sz="5400"/>
              <a:t>solution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=  [OH</a:t>
            </a:r>
            <a:r>
              <a:rPr baseline="30962" sz="5400"/>
              <a:t>-</a:t>
            </a:r>
            <a:r>
              <a:rPr sz="5400"/>
              <a:t>]</a:t>
            </a:r>
          </a:p>
          <a:p>
            <a:pPr marL="650874" indent="-57150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so K</a:t>
            </a:r>
            <a:r>
              <a:rPr baseline="-15851" sz="5400"/>
              <a:t>w</a:t>
            </a:r>
            <a:r>
              <a:rPr sz="5400"/>
              <a:t>  = 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</a:t>
            </a:r>
            <a:r>
              <a:rPr baseline="30962" sz="5400"/>
              <a:t>2</a:t>
            </a:r>
            <a:r>
              <a:rPr sz="5400"/>
              <a:t> = [OH</a:t>
            </a:r>
            <a:r>
              <a:rPr baseline="30962" sz="5400"/>
              <a:t>-</a:t>
            </a:r>
            <a:r>
              <a:rPr sz="5400"/>
              <a:t>]</a:t>
            </a:r>
            <a:r>
              <a:rPr baseline="30962" sz="5400"/>
              <a:t>2</a:t>
            </a:r>
          </a:p>
          <a:p>
            <a:pPr marL="650874" indent="-57150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and so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=  [OH</a:t>
            </a:r>
            <a:r>
              <a:rPr baseline="30962" sz="5400"/>
              <a:t>-</a:t>
            </a:r>
            <a:r>
              <a:rPr sz="5400"/>
              <a:t>]  = √K</a:t>
            </a:r>
            <a:r>
              <a:rPr baseline="-15851" sz="5400"/>
              <a:t>w</a:t>
            </a:r>
            <a:r>
              <a:rPr sz="5400"/>
              <a:t> =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1.00 x 10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-7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M</a:t>
            </a:r>
          </a:p>
        </p:txBody>
      </p:sp>
      <p:sp>
        <p:nvSpPr>
          <p:cNvPr id="175" name="Memorize KW = 1.00 x 10-14!"/>
          <p:cNvSpPr txBox="1"/>
          <p:nvPr/>
        </p:nvSpPr>
        <p:spPr>
          <a:xfrm>
            <a:off x="14728292" y="12474451"/>
            <a:ext cx="9146335" cy="103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 algn="r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Arial"/>
              <a:defRPr i="1"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Memorize K</a:t>
            </a:r>
            <a:r>
              <a:rPr baseline="-5999" sz="5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W = 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1.00 x 10</a:t>
            </a:r>
            <a:r>
              <a:rPr baseline="309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-14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!</a:t>
            </a:r>
          </a:p>
        </p:txBody>
      </p:sp>
      <p:sp>
        <p:nvSpPr>
          <p:cNvPr id="176" name="MORE ABOUT WATER"/>
          <p:cNvSpPr txBox="1"/>
          <p:nvPr>
            <p:ph type="title"/>
          </p:nvPr>
        </p:nvSpPr>
        <p:spPr>
          <a:xfrm>
            <a:off x="487680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MORE ABOUT WATER</a:t>
            </a:r>
          </a:p>
        </p:txBody>
      </p:sp>
      <p:sp>
        <p:nvSpPr>
          <p:cNvPr id="1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78" name="autoionization of water example" descr="autoionization of water examp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9760" y="2011680"/>
            <a:ext cx="12664440" cy="54635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179" name="Autoionization"/>
          <p:cNvSpPr txBox="1"/>
          <p:nvPr/>
        </p:nvSpPr>
        <p:spPr>
          <a:xfrm>
            <a:off x="5762625" y="2076450"/>
            <a:ext cx="5681392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60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lvl1pPr>
          </a:lstStyle>
          <a:p>
            <a:pPr/>
            <a:r>
              <a:t>Autoionization</a:t>
            </a:r>
          </a:p>
        </p:txBody>
      </p:sp>
      <p:sp>
        <p:nvSpPr>
          <p:cNvPr id="180" name="A solution has [H3O+] = 1.0 x 10-8 M.  [OH-] = ______…"/>
          <p:cNvSpPr txBox="1"/>
          <p:nvPr/>
        </p:nvSpPr>
        <p:spPr>
          <a:xfrm>
            <a:off x="10203180" y="14516100"/>
            <a:ext cx="18196560" cy="137845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A solution has [H</a:t>
            </a:r>
            <a:r>
              <a:rPr b="0" baseline="-5999"/>
              <a:t>3</a:t>
            </a:r>
            <a:r>
              <a:rPr b="0"/>
              <a:t>O</a:t>
            </a:r>
            <a:r>
              <a:rPr b="0" baseline="31999"/>
              <a:t>+</a:t>
            </a:r>
            <a:r>
              <a:rPr b="0"/>
              <a:t>] = 1.0 x 10</a:t>
            </a:r>
            <a:r>
              <a:rPr b="0" baseline="31999"/>
              <a:t>-8</a:t>
            </a:r>
            <a:r>
              <a:rPr b="0"/>
              <a:t> M.  [OH</a:t>
            </a:r>
            <a:r>
              <a:rPr b="0" baseline="31999"/>
              <a:t>-</a:t>
            </a:r>
            <a:r>
              <a:rPr b="0"/>
              <a:t>] = ______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1.0 x 10</a:t>
            </a:r>
            <a:r>
              <a:rPr b="0" baseline="31999" sz="5000"/>
              <a:t>-8</a:t>
            </a:r>
            <a:r>
              <a:rPr b="0" sz="5000"/>
              <a:t> M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1.0 x 10</a:t>
            </a:r>
            <a:r>
              <a:rPr b="0" baseline="31999" sz="5000"/>
              <a:t>-7</a:t>
            </a:r>
            <a:r>
              <a:rPr b="0" sz="5000"/>
              <a:t> M</a:t>
            </a:r>
            <a:endParaRPr b="0" sz="500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1.0 x 10</a:t>
            </a:r>
            <a:r>
              <a:rPr b="0" baseline="31999" sz="5000"/>
              <a:t>-6</a:t>
            </a:r>
            <a:r>
              <a:rPr b="0" sz="5000"/>
              <a:t> M</a:t>
            </a:r>
            <a:endParaRPr b="0" sz="500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1.0 x 10</a:t>
            </a:r>
            <a:r>
              <a:rPr b="0" baseline="31999" sz="5000"/>
              <a:t>-14</a:t>
            </a:r>
            <a:r>
              <a:rPr b="0" sz="5000"/>
              <a:t> M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1.0 x 10</a:t>
            </a:r>
            <a:r>
              <a:rPr b="0" baseline="31999" sz="5000"/>
              <a:t>-3</a:t>
            </a:r>
            <a:r>
              <a:rPr b="0" sz="5000"/>
              <a:t> M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181" name="Enter your response on…"/>
          <p:cNvSpPr txBox="1"/>
          <p:nvPr/>
        </p:nvSpPr>
        <p:spPr>
          <a:xfrm>
            <a:off x="26296620" y="16687800"/>
            <a:ext cx="6958480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82" name="Answer = C,…"/>
          <p:cNvSpPr txBox="1"/>
          <p:nvPr/>
        </p:nvSpPr>
        <p:spPr>
          <a:xfrm>
            <a:off x="24411788" y="19522439"/>
            <a:ext cx="7397284" cy="41116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 algn="ctr">
              <a:defRPr sz="5400"/>
            </a:pPr>
            <a:r>
              <a:t>1.0 x 10</a:t>
            </a:r>
            <a:r>
              <a:rPr baseline="31999"/>
              <a:t>-6</a:t>
            </a:r>
            <a:r>
              <a:t> M</a:t>
            </a:r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= K</a:t>
            </a:r>
            <a:r>
              <a:rPr baseline="-7037"/>
              <a:t>w</a:t>
            </a:r>
            <a:r>
              <a:rPr baseline="-1037"/>
              <a:t> / [H</a:t>
            </a:r>
            <a:r>
              <a:rPr baseline="-7037"/>
              <a:t>3</a:t>
            </a:r>
            <a:r>
              <a:rPr baseline="-1037"/>
              <a:t>O</a:t>
            </a:r>
            <a:r>
              <a:rPr baseline="30962"/>
              <a:t>+</a:t>
            </a:r>
            <a:r>
              <a:rPr baseline="-1037"/>
              <a:t>]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= 1.0 x 10</a:t>
            </a:r>
            <a:r>
              <a:rPr baseline="30962"/>
              <a:t>-14</a:t>
            </a:r>
            <a:r>
              <a:rPr baseline="-1037"/>
              <a:t> / 1.0 x 10</a:t>
            </a:r>
            <a:r>
              <a:rPr baseline="30962"/>
              <a:t>-8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97656 -1.106296" origin="layout" pathEditMode="relative">
                                      <p:cBhvr>
                                        <p:cTn id="2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80"/>
                                        </p:tgtEl>
                                      </p:cBhvr>
                                      <p:by x="85597" y="8559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95321 -0.368333" origin="layout" pathEditMode="relative">
                                      <p:cBhvr>
                                        <p:cTn id="2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45523 -0.823518" origin="layout" pathEditMode="relative">
                                      <p:cBhvr>
                                        <p:cTn id="3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5"/>
      <p:bldP build="whole" bldLvl="1" animBg="1" rev="0" advAuto="0" spid="180" grpId="3"/>
      <p:bldP build="p" bldLvl="1" animBg="1" rev="0" advAuto="0" spid="17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alculating [H3O+] &amp; [OH-]"/>
          <p:cNvSpPr txBox="1"/>
          <p:nvPr>
            <p:ph type="title"/>
          </p:nvPr>
        </p:nvSpPr>
        <p:spPr>
          <a:xfrm>
            <a:off x="4716780" y="457200"/>
            <a:ext cx="14470381" cy="198882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Calculating [H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&amp; [OH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</a:p>
        </p:txBody>
      </p:sp>
      <p:sp>
        <p:nvSpPr>
          <p:cNvPr id="185" name="You add 0.0010 mol of NaOH to 1.0 L of pure water. Calculate [H3O+] and [OH-].…"/>
          <p:cNvSpPr txBox="1"/>
          <p:nvPr>
            <p:ph type="body" idx="1"/>
          </p:nvPr>
        </p:nvSpPr>
        <p:spPr>
          <a:xfrm>
            <a:off x="3505200" y="2446020"/>
            <a:ext cx="17045167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You add 0.0010 mol of NaOH to 1.0 L of pure water. Calculate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and [OH</a:t>
            </a:r>
            <a:r>
              <a:rPr baseline="30962" sz="5400"/>
              <a:t>-</a:t>
            </a:r>
            <a:r>
              <a:rPr sz="5400"/>
              <a:t>].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/>
              <a:t>2 H</a:t>
            </a:r>
            <a:r>
              <a:rPr baseline="-15851" sz="5400"/>
              <a:t>2</a:t>
            </a:r>
            <a:r>
              <a:rPr sz="5400"/>
              <a:t>O(liq)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7200"/>
              <a:t> </a:t>
            </a:r>
            <a:r>
              <a:rPr sz="5400"/>
              <a:t>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(aq) + OH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4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Le Chatelier predicts equilibrium shifts to the ____________.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&lt; 10</a:t>
            </a:r>
            <a:r>
              <a:rPr baseline="30962" sz="5400"/>
              <a:t>-7</a:t>
            </a:r>
            <a:r>
              <a:rPr sz="5400"/>
              <a:t> at equilibrium.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Set up an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ICE</a:t>
            </a:r>
            <a:r>
              <a:rPr sz="5400"/>
              <a:t> concentration table.</a:t>
            </a:r>
          </a:p>
        </p:txBody>
      </p:sp>
      <p:sp>
        <p:nvSpPr>
          <p:cNvPr id="1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alculating [H3O+] &amp; [OH-]"/>
          <p:cNvSpPr txBox="1"/>
          <p:nvPr>
            <p:ph type="title"/>
          </p:nvPr>
        </p:nvSpPr>
        <p:spPr>
          <a:xfrm>
            <a:off x="4716780" y="457200"/>
            <a:ext cx="14470381" cy="198882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Calculating [H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&amp; [OH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</a:p>
        </p:txBody>
      </p:sp>
      <p:sp>
        <p:nvSpPr>
          <p:cNvPr id="189" name="You add 0.0010 mol of NaOH to 1.0 L of pure water. Calculate [H3O+] and [OH-].…"/>
          <p:cNvSpPr txBox="1"/>
          <p:nvPr>
            <p:ph type="body" idx="1"/>
          </p:nvPr>
        </p:nvSpPr>
        <p:spPr>
          <a:xfrm>
            <a:off x="3505200" y="2446020"/>
            <a:ext cx="1737360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You add 0.0010 mol of NaOH to 1.0 L of pure water. Calculate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and [OH</a:t>
            </a:r>
            <a:r>
              <a:rPr baseline="30962" sz="5400"/>
              <a:t>-</a:t>
            </a:r>
            <a:r>
              <a:rPr sz="5400"/>
              <a:t>].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2 H</a:t>
            </a:r>
            <a:r>
              <a:rPr baseline="-15851" sz="5400"/>
              <a:t>2</a:t>
            </a:r>
            <a:r>
              <a:rPr sz="5400"/>
              <a:t>O(liq)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7200"/>
              <a:t> </a:t>
            </a:r>
            <a:r>
              <a:rPr sz="5400"/>
              <a:t>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(aq) + OH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initial</a:t>
            </a:r>
            <a:r>
              <a:rPr b="0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0</a:t>
            </a:r>
            <a:r>
              <a:rPr b="0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0.0010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change</a:t>
            </a:r>
            <a:r>
              <a:rPr b="0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+x</a:t>
            </a:r>
            <a:r>
              <a:rPr b="0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+x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equilib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x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0.0010 + x</a:t>
            </a:r>
          </a:p>
        </p:txBody>
      </p:sp>
      <p:sp>
        <p:nvSpPr>
          <p:cNvPr id="19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1" name="Kw  =  (x)(0.0010 + x)…"/>
          <p:cNvSpPr txBox="1"/>
          <p:nvPr/>
        </p:nvSpPr>
        <p:spPr>
          <a:xfrm>
            <a:off x="3665220" y="9601200"/>
            <a:ext cx="17099281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K</a:t>
            </a:r>
            <a:r>
              <a:rPr baseline="-15851" sz="5400"/>
              <a:t>w</a:t>
            </a:r>
            <a:r>
              <a:rPr sz="5400"/>
              <a:t>  =  (x)(0.0010 + x)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Because x &lt;&lt; 0.0010 M, </a:t>
            </a:r>
            <a:r>
              <a:rPr i="1" sz="5400"/>
              <a:t>assume</a:t>
            </a:r>
            <a:r>
              <a:rPr sz="5400"/>
              <a:t> [OH</a:t>
            </a:r>
            <a:r>
              <a:rPr baseline="30962" sz="5400"/>
              <a:t>-</a:t>
            </a:r>
            <a:r>
              <a:rPr sz="5400"/>
              <a:t>] = 0.0010 M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K</a:t>
            </a:r>
            <a:r>
              <a:rPr baseline="-15851" sz="5400"/>
              <a:t>w</a:t>
            </a:r>
            <a:r>
              <a:rPr sz="5400"/>
              <a:t> = (x)(0.0010 + x) ≈ (x)(0.0010) =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](0.0010)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	[H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 </a:t>
            </a:r>
            <a:r>
              <a:rPr sz="5400"/>
              <a:t>=  K</a:t>
            </a:r>
            <a:r>
              <a:rPr baseline="-15851" sz="5400"/>
              <a:t>w</a:t>
            </a:r>
            <a:r>
              <a:rPr sz="5400"/>
              <a:t> / 0.0010  =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1.0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-11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</a:p>
        </p:txBody>
      </p:sp>
      <p:sp>
        <p:nvSpPr>
          <p:cNvPr id="192" name="Rectangle"/>
          <p:cNvSpPr/>
          <p:nvPr/>
        </p:nvSpPr>
        <p:spPr>
          <a:xfrm>
            <a:off x="8077200" y="6515100"/>
            <a:ext cx="9304020" cy="3040380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  <p:bldP build="p" bldLvl="5" animBg="1" rev="0" advAuto="0" spid="19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alculating [H3O+] &amp; [OH-]"/>
          <p:cNvSpPr txBox="1"/>
          <p:nvPr>
            <p:ph type="title"/>
          </p:nvPr>
        </p:nvSpPr>
        <p:spPr>
          <a:xfrm>
            <a:off x="4716780" y="457200"/>
            <a:ext cx="14470381" cy="198882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Calculating [H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&amp; [OH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</a:p>
        </p:txBody>
      </p:sp>
      <p:sp>
        <p:nvSpPr>
          <p:cNvPr id="195" name="You add 0.0010 mol of NaOH to 1.0 L of pure water. Calculate [H3O+] and [OH-].…"/>
          <p:cNvSpPr txBox="1"/>
          <p:nvPr>
            <p:ph type="body" idx="1"/>
          </p:nvPr>
        </p:nvSpPr>
        <p:spPr>
          <a:xfrm>
            <a:off x="3690144" y="2420620"/>
            <a:ext cx="17003713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You add 0.0010 mol of NaOH to 1.0 L of pure water. Calculate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and [OH</a:t>
            </a:r>
            <a:r>
              <a:rPr baseline="30962" sz="5400"/>
              <a:t>-</a:t>
            </a:r>
            <a:r>
              <a:rPr sz="5400"/>
              <a:t>].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2 H</a:t>
            </a:r>
            <a:r>
              <a:rPr baseline="-15851" sz="5400"/>
              <a:t>2</a:t>
            </a:r>
            <a:r>
              <a:rPr sz="5400"/>
              <a:t>O(liq)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b="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  <a:latin typeface="1Lanz Chemistry"/>
                <a:ea typeface="1Lanz Chemistry"/>
                <a:cs typeface="1Lanz Chemistry"/>
                <a:sym typeface="1Lanz Chemistry"/>
              </a:rPr>
              <a:t> </a:t>
            </a:r>
            <a:r>
              <a:rPr sz="5400"/>
              <a:t>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(aq)  +   OH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 </a:t>
            </a:r>
            <a:r>
              <a:rPr sz="5400"/>
              <a:t>=  K</a:t>
            </a:r>
            <a:r>
              <a:rPr baseline="-15851" sz="5400"/>
              <a:t>w</a:t>
            </a:r>
            <a:r>
              <a:rPr sz="5400"/>
              <a:t> / 0.0010  =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1.0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-11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  <a:endParaRPr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</a:t>
            </a:r>
            <a:r>
              <a:rPr sz="5400">
                <a:solidFill>
                  <a:srgbClr val="FF2600"/>
                </a:solidFill>
              </a:rPr>
              <a:t>OH</a:t>
            </a:r>
            <a:r>
              <a:rPr baseline="30962" sz="5400">
                <a:solidFill>
                  <a:srgbClr val="FF2600"/>
                </a:solidFill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 </a:t>
            </a:r>
            <a:r>
              <a:rPr sz="5400"/>
              <a:t>=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1.0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-3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</a:p>
        </p:txBody>
      </p:sp>
      <p:sp>
        <p:nvSpPr>
          <p:cNvPr id="19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7" name="This solution is _________…"/>
          <p:cNvSpPr txBox="1"/>
          <p:nvPr/>
        </p:nvSpPr>
        <p:spPr>
          <a:xfrm>
            <a:off x="4109942" y="8669426"/>
            <a:ext cx="10274318" cy="3749041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</a:pPr>
            <a:r>
              <a:rPr sz="5400"/>
              <a:t>This solution is </a:t>
            </a:r>
            <a:r>
              <a:rPr sz="7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_________</a:t>
            </a:r>
            <a:r>
              <a:rPr sz="5400"/>
              <a:t> </a:t>
            </a:r>
            <a:endParaRPr sz="5400"/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</a:pPr>
            <a:r>
              <a:rPr sz="5400"/>
              <a:t>because 	</a:t>
            </a:r>
            <a:endParaRPr sz="5400"/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</a:pPr>
            <a:r>
              <a:rPr sz="5400"/>
              <a:t>[OH</a:t>
            </a:r>
            <a:r>
              <a:rPr baseline="30962" sz="5400"/>
              <a:t>-</a:t>
            </a:r>
            <a:r>
              <a:rPr sz="5400"/>
              <a:t>]  &gt; 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</a:t>
            </a:r>
          </a:p>
        </p:txBody>
      </p:sp>
      <p:pic>
        <p:nvPicPr>
          <p:cNvPr id="198" name="the pH factor comic picture" descr="the pH factor comic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14319" y="7365036"/>
            <a:ext cx="8830307" cy="635782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19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[H3O+], [OH-] and pH"/>
          <p:cNvSpPr txBox="1"/>
          <p:nvPr>
            <p:ph type="title"/>
          </p:nvPr>
        </p:nvSpPr>
        <p:spPr>
          <a:xfrm>
            <a:off x="4716780" y="457200"/>
            <a:ext cx="14470381" cy="198882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[H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], [OH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and pH</a:t>
            </a:r>
          </a:p>
        </p:txBody>
      </p:sp>
      <p:sp>
        <p:nvSpPr>
          <p:cNvPr id="201" name="A common way to express acidity and basicity is with pH…"/>
          <p:cNvSpPr txBox="1"/>
          <p:nvPr>
            <p:ph type="body" idx="1"/>
          </p:nvPr>
        </p:nvSpPr>
        <p:spPr>
          <a:xfrm>
            <a:off x="2221245" y="2395220"/>
            <a:ext cx="158419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A common way to express acidity and basicity is with pH</a:t>
            </a:r>
          </a:p>
          <a:p>
            <a:pPr marL="650874" indent="-571500">
              <a:lnSpc>
                <a:spcPct val="110000"/>
              </a:lnSpc>
              <a:buClr>
                <a:srgbClr val="FF2734"/>
              </a:buClr>
              <a:buSzTx/>
              <a:buFont typeface="Arial"/>
              <a:buNone/>
            </a:pP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pH = - log [H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In a </a:t>
            </a:r>
            <a:r>
              <a:rPr i="1" sz="5400"/>
              <a:t>neutral</a:t>
            </a:r>
            <a:r>
              <a:rPr sz="5400"/>
              <a:t> solution,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	</a:t>
            </a:r>
            <a:r>
              <a:rPr sz="5400"/>
              <a:t>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 =  [OH</a:t>
            </a:r>
            <a:r>
              <a:rPr baseline="30962" sz="5400"/>
              <a:t>-</a:t>
            </a:r>
            <a:r>
              <a:rPr sz="5400"/>
              <a:t>] =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endParaRPr b="0" sz="540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1.0 x 10</a:t>
            </a:r>
            <a:r>
              <a:rPr baseline="30962" sz="5400"/>
              <a:t>-7</a:t>
            </a:r>
            <a:r>
              <a:rPr sz="5400"/>
              <a:t> at 25 </a:t>
            </a:r>
            <a:r>
              <a:rPr baseline="30962" sz="5400"/>
              <a:t>o</a:t>
            </a:r>
            <a:r>
              <a:rPr sz="5400"/>
              <a:t>C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pH  =  -log (1.00 x 10</a:t>
            </a:r>
            <a:r>
              <a:rPr baseline="30962" sz="5400"/>
              <a:t>-7</a:t>
            </a:r>
            <a:r>
              <a:rPr sz="5400"/>
              <a:t>) </a:t>
            </a:r>
            <a:endParaRPr b="0" sz="540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=  - (-7.00)  =  7.00</a:t>
            </a:r>
          </a:p>
          <a:p>
            <a:pPr marL="650874" indent="-571500">
              <a:lnSpc>
                <a:spcPct val="110000"/>
              </a:lnSpc>
              <a:buClr>
                <a:srgbClr val="00B800"/>
              </a:buClr>
              <a:buSzTx/>
              <a:buFont typeface="Arial"/>
              <a:buNone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pH = 7.00 for neutral solutions!</a:t>
            </a:r>
          </a:p>
        </p:txBody>
      </p:sp>
      <p:sp>
        <p:nvSpPr>
          <p:cNvPr id="2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03" name="Soren Sorensen picture" descr="Soren Sorensen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55639" y="3606800"/>
            <a:ext cx="5897881" cy="8846820"/>
          </a:xfrm>
          <a:prstGeom prst="rect">
            <a:avLst/>
          </a:prstGeom>
          <a:ln w="12700"/>
        </p:spPr>
      </p:pic>
      <p:sp>
        <p:nvSpPr>
          <p:cNvPr id="204" name="Søren Sørensen, creator…"/>
          <p:cNvSpPr txBox="1"/>
          <p:nvPr/>
        </p:nvSpPr>
        <p:spPr>
          <a:xfrm>
            <a:off x="18661380" y="12522200"/>
            <a:ext cx="5486401" cy="1120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b="0" i="1" sz="3200"/>
            </a:pPr>
            <a:r>
              <a:rPr b="1"/>
              <a:t>S</a:t>
            </a:r>
            <a:r>
              <a:rPr b="1" i="0">
                <a:solidFill>
                  <a:srgbClr val="323333"/>
                </a:solidFill>
              </a:rPr>
              <a:t>ø</a:t>
            </a:r>
            <a:r>
              <a:rPr b="1"/>
              <a:t>ren S</a:t>
            </a:r>
            <a:r>
              <a:rPr b="1" i="0">
                <a:solidFill>
                  <a:srgbClr val="323333"/>
                </a:solidFill>
              </a:rPr>
              <a:t>ø</a:t>
            </a:r>
            <a:r>
              <a:rPr b="1"/>
              <a:t>rensen</a:t>
            </a:r>
            <a:r>
              <a:t>, creator</a:t>
            </a:r>
          </a:p>
          <a:p>
            <a:pPr algn="ctr">
              <a:defRPr b="0" i="1" sz="3200"/>
            </a:pPr>
            <a:r>
              <a:t>of the pH scale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ublic Enemy-1.mov" descr="Public Enemy-1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381219" y="9304019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[H3O+], [OH-] and pH"/>
          <p:cNvSpPr txBox="1"/>
          <p:nvPr>
            <p:ph type="title"/>
          </p:nvPr>
        </p:nvSpPr>
        <p:spPr>
          <a:xfrm>
            <a:off x="6865620" y="617220"/>
            <a:ext cx="10812780" cy="1668781"/>
          </a:xfrm>
          <a:prstGeom prst="rect">
            <a:avLst/>
          </a:prstGeom>
        </p:spPr>
        <p:txBody>
          <a:bodyPr/>
          <a:lstStyle/>
          <a:p>
            <a:pPr algn="l"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[H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], [OH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and pH</a:t>
            </a:r>
          </a:p>
        </p:txBody>
      </p:sp>
      <p:sp>
        <p:nvSpPr>
          <p:cNvPr id="208" name="What is the pH of the 0.0010 M NaOH solution?…"/>
          <p:cNvSpPr txBox="1"/>
          <p:nvPr>
            <p:ph type="body" idx="1"/>
          </p:nvPr>
        </p:nvSpPr>
        <p:spPr>
          <a:xfrm>
            <a:off x="3870960" y="2125980"/>
            <a:ext cx="15841981" cy="1133856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What is the pH of the 0.0010 M NaOH solution?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 =  1.0 x 10</a:t>
            </a:r>
            <a:r>
              <a:rPr baseline="30962" sz="5400"/>
              <a:t>-11</a:t>
            </a:r>
            <a:r>
              <a:rPr sz="5400"/>
              <a:t> M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pH = - log (1.0 x 10</a:t>
            </a:r>
            <a:r>
              <a:rPr baseline="30962" sz="5400"/>
              <a:t>-11</a:t>
            </a:r>
            <a:r>
              <a:rPr sz="5400"/>
              <a:t>)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11.00</a:t>
            </a:r>
          </a:p>
          <a:p>
            <a:pPr marL="650874" indent="-571500">
              <a:lnSpc>
                <a:spcPct val="110000"/>
              </a:lnSpc>
              <a:spcBef>
                <a:spcPts val="780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General conclusion -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  <a:def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Basic solution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pH &gt; 7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 </a:t>
            </a: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Neutral </a:t>
            </a:r>
            <a:r>
              <a:rPr b="0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b="0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pH = 7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Acidic solution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pH &lt; 7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</a:t>
            </a:r>
            <a:r>
              <a:rPr i="1" sz="6000"/>
              <a:t>Public Enemy are not scientists!</a:t>
            </a:r>
          </a:p>
        </p:txBody>
      </p:sp>
      <p:sp>
        <p:nvSpPr>
          <p:cNvPr id="20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0" name="Line"/>
          <p:cNvSpPr/>
          <p:nvPr/>
        </p:nvSpPr>
        <p:spPr>
          <a:xfrm>
            <a:off x="4030980" y="7040880"/>
            <a:ext cx="15133320" cy="3176"/>
          </a:xfrm>
          <a:prstGeom prst="line">
            <a:avLst/>
          </a:prstGeom>
          <a:ln w="88900">
            <a:solidFill>
              <a:srgbClr val="FF273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1" name="person looking at pH values" descr="person looking at pH values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01756" y="7689032"/>
            <a:ext cx="5245101" cy="463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 solution which has a pH of 10.5 is ____________ .…"/>
          <p:cNvSpPr txBox="1"/>
          <p:nvPr/>
        </p:nvSpPr>
        <p:spPr>
          <a:xfrm>
            <a:off x="9151620" y="14538959"/>
            <a:ext cx="18196560" cy="116357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A solution which has a pH of 10.5 is ____________ .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acidic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basic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neutral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lame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213" name="Enter your response on…"/>
          <p:cNvSpPr txBox="1"/>
          <p:nvPr/>
        </p:nvSpPr>
        <p:spPr>
          <a:xfrm>
            <a:off x="25245060" y="167106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14" name="Answer = B,…"/>
          <p:cNvSpPr txBox="1"/>
          <p:nvPr/>
        </p:nvSpPr>
        <p:spPr>
          <a:xfrm>
            <a:off x="24751807" y="19545300"/>
            <a:ext cx="4614124" cy="49061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basic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pH &gt; 7  basic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pH &lt; 7 acidc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pH = 7 neutral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984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44687 -0.910000" origin="layout" pathEditMode="relative">
                                      <p:cBhvr>
                                        <p:cTn id="4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52196 -0.371667" origin="layout" pathEditMode="relative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59064 -0.858333" origin="layout" pathEditMode="relative">
                                      <p:cBhvr>
                                        <p:cTn id="5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58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  <p:bldLst>
      <p:bldP build="p" bldLvl="1" animBg="1" rev="0" advAuto="0" spid="208" grpId="1"/>
      <p:bldP build="whole" bldLvl="1" animBg="1" rev="0" advAuto="0" spid="213" grpId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[H3O+], [OH-] and pH"/>
          <p:cNvSpPr txBox="1"/>
          <p:nvPr>
            <p:ph type="title"/>
          </p:nvPr>
        </p:nvSpPr>
        <p:spPr>
          <a:xfrm>
            <a:off x="6865620" y="617220"/>
            <a:ext cx="10812780" cy="1668781"/>
          </a:xfrm>
          <a:prstGeom prst="rect">
            <a:avLst/>
          </a:prstGeom>
        </p:spPr>
        <p:txBody>
          <a:bodyPr/>
          <a:lstStyle/>
          <a:p>
            <a:pPr algn="l"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[H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], [OH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and pH</a:t>
            </a:r>
          </a:p>
        </p:txBody>
      </p:sp>
      <p:sp>
        <p:nvSpPr>
          <p:cNvPr id="217" name="If the pH of Diet Coke is 3.12, it is ____________.…"/>
          <p:cNvSpPr txBox="1"/>
          <p:nvPr>
            <p:ph type="body" idx="1"/>
          </p:nvPr>
        </p:nvSpPr>
        <p:spPr>
          <a:xfrm>
            <a:off x="4259580" y="2446020"/>
            <a:ext cx="158419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If the pH of Diet Coke is 3.12, it is ____________.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Because pH = - log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then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log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 =  - pH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Take antilog and get</a:t>
            </a:r>
          </a:p>
          <a:p>
            <a:pPr marL="650874" indent="-571500">
              <a:lnSpc>
                <a:spcPct val="110000"/>
              </a:lnSpc>
              <a:buClr>
                <a:srgbClr val="FF2734"/>
              </a:buClr>
              <a:buSzTx/>
              <a:buFont typeface="Arial"/>
              <a:buNone/>
            </a:pPr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[H</a:t>
            </a:r>
            <a:r>
              <a:rPr baseline="-15913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56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 =  10</a:t>
            </a:r>
            <a:r>
              <a:rPr baseline="30956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-pH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7200"/>
              <a:t>[H</a:t>
            </a:r>
            <a:r>
              <a:rPr baseline="-15500" sz="7200"/>
              <a:t>3</a:t>
            </a:r>
            <a:r>
              <a:rPr sz="7200"/>
              <a:t>O</a:t>
            </a:r>
            <a:r>
              <a:rPr baseline="31000" sz="7200"/>
              <a:t>+</a:t>
            </a:r>
            <a:r>
              <a:rPr sz="7200"/>
              <a:t>]  =  10</a:t>
            </a:r>
            <a:r>
              <a:rPr baseline="31000" sz="7200"/>
              <a:t>-3.12</a:t>
            </a:r>
            <a:r>
              <a:rPr sz="7200"/>
              <a:t> 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sz="72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7200"/>
              <a:t>= 7.6 x 10</a:t>
            </a:r>
            <a:r>
              <a:rPr baseline="31000" sz="7200"/>
              <a:t>-4</a:t>
            </a:r>
            <a:r>
              <a:rPr sz="7200"/>
              <a:t> M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 </a:t>
            </a:r>
          </a:p>
        </p:txBody>
      </p:sp>
      <p:sp>
        <p:nvSpPr>
          <p:cNvPr id="21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19" name="pH probe and Diet Coke" descr="pH probe and Diet Cok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9380" y="6446520"/>
            <a:ext cx="6926580" cy="69494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27000" dir="2700000">
              <a:srgbClr val="A2A2A2">
                <a:alpha val="74996"/>
              </a:srgbClr>
            </a:outerShdw>
          </a:effectLst>
        </p:spPr>
      </p:pic>
      <p:sp>
        <p:nvSpPr>
          <p:cNvPr id="220" name="A solution has a pH of 4.50.  The hydronium concentration is:…"/>
          <p:cNvSpPr txBox="1"/>
          <p:nvPr/>
        </p:nvSpPr>
        <p:spPr>
          <a:xfrm>
            <a:off x="6842759" y="14287500"/>
            <a:ext cx="18196560" cy="137845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A solution has a pH of 4.50.  The hydronium concentration is:</a:t>
            </a:r>
            <a:endParaRPr b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4.5 M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3.2 x 10</a:t>
            </a:r>
            <a:r>
              <a:rPr b="0" baseline="31999" sz="5000"/>
              <a:t>-5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3.2 x 10</a:t>
            </a:r>
            <a:r>
              <a:rPr b="0" baseline="31999" sz="5000"/>
              <a:t>-4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3.2 x 10</a:t>
            </a:r>
            <a:r>
              <a:rPr b="0" baseline="31999" sz="5000"/>
              <a:t>-7</a:t>
            </a:r>
            <a:endParaRPr b="0" baseline="31999" sz="5000"/>
          </a:p>
          <a:p>
            <a:pPr marL="476933" indent="-268653">
              <a:buSzPct val="100000"/>
              <a:buAutoNum type="alphaUcPeriod" startAt="1"/>
            </a:pPr>
            <a:r>
              <a:rPr b="0" baseline="31999" sz="5000"/>
              <a:t> </a:t>
            </a:r>
            <a:r>
              <a:rPr b="0" sz="5000"/>
              <a:t>3.2 x 10</a:t>
            </a:r>
            <a:r>
              <a:rPr b="0" baseline="31999" sz="5000"/>
              <a:t>-9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221" name="Enter your response on…"/>
          <p:cNvSpPr txBox="1"/>
          <p:nvPr/>
        </p:nvSpPr>
        <p:spPr>
          <a:xfrm>
            <a:off x="22936199" y="175107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22" name="Answer = B,…"/>
          <p:cNvSpPr txBox="1"/>
          <p:nvPr/>
        </p:nvSpPr>
        <p:spPr>
          <a:xfrm>
            <a:off x="22634153" y="20345400"/>
            <a:ext cx="4231711" cy="33171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3.2 x 10</a:t>
            </a:r>
            <a:r>
              <a:rPr baseline="31999"/>
              <a:t>-5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= 10</a:t>
            </a:r>
            <a:r>
              <a:rPr baseline="30962"/>
              <a:t>-4.50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3437 -0.993333" origin="layout" pathEditMode="relative">
                                      <p:cBhvr>
                                        <p:cTn id="3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86571 -0.485000" origin="layout" pathEditMode="relative">
                                      <p:cBhvr>
                                        <p:cTn id="4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59064 -0.858333" origin="layout" pathEditMode="relative">
                                      <p:cBhvr>
                                        <p:cTn id="4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7" grpId="1"/>
      <p:bldP build="whole" bldLvl="1" animBg="1" rev="0" advAuto="0" spid="221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logarithms and sig figs"/>
          <p:cNvSpPr txBox="1"/>
          <p:nvPr>
            <p:ph type="title"/>
          </p:nvPr>
        </p:nvSpPr>
        <p:spPr>
          <a:xfrm>
            <a:off x="9311640" y="45720"/>
            <a:ext cx="11978640" cy="2217421"/>
          </a:xfrm>
          <a:prstGeom prst="rect">
            <a:avLst/>
          </a:prstGeom>
        </p:spPr>
        <p:txBody>
          <a:bodyPr/>
          <a:lstStyle>
            <a:lvl1pPr algn="r"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>
              <a:defRPr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logarithms and sig figs</a:t>
            </a:r>
          </a:p>
        </p:txBody>
      </p:sp>
      <p:sp>
        <p:nvSpPr>
          <p:cNvPr id="225" name="Logarithms are exponents with special sig figs rules.  General rule:…"/>
          <p:cNvSpPr txBox="1"/>
          <p:nvPr>
            <p:ph type="body" idx="1"/>
          </p:nvPr>
        </p:nvSpPr>
        <p:spPr>
          <a:xfrm>
            <a:off x="3710940" y="2011680"/>
            <a:ext cx="15841981" cy="1122426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SzTx/>
              <a:buNone/>
              <a:defRPr sz="5000"/>
            </a:pPr>
            <a:r>
              <a:t>Logarithms are exponents with special sig figs rules.  </a:t>
            </a:r>
            <a:r>
              <a:rPr i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General rule:</a:t>
            </a:r>
          </a:p>
          <a:p>
            <a:pPr marL="650874" indent="-571500">
              <a:lnSpc>
                <a:spcPct val="110000"/>
              </a:lnSpc>
              <a:buSzTx/>
              <a:buNone/>
              <a:defRPr sz="5000"/>
            </a:pP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log of experimentally measured number with </a:t>
            </a: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sig figs</a:t>
            </a: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give numbers with </a:t>
            </a: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decimal places </a:t>
            </a: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after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the decimal</a:t>
            </a:r>
            <a:r>
              <a:t> (digit before decimal only indicates magnitude)</a:t>
            </a:r>
          </a:p>
          <a:p>
            <a:pPr marL="650874" indent="-571500">
              <a:lnSpc>
                <a:spcPct val="110000"/>
              </a:lnSpc>
              <a:buSzTx/>
              <a:buNone/>
              <a:defRPr sz="5000"/>
            </a:pPr>
            <a:r>
              <a:rPr i="1"/>
              <a:t>Examples</a:t>
            </a:r>
            <a:r>
              <a:t>:</a:t>
            </a:r>
          </a:p>
          <a:p>
            <a:pPr lvl="1" marL="650874" indent="-571500">
              <a:lnSpc>
                <a:spcPct val="110000"/>
              </a:lnSpc>
              <a:buSzTx/>
              <a:buNone/>
              <a:defRPr sz="5000"/>
            </a:pPr>
            <a:r>
              <a:t>log 3.07*10</a:t>
            </a:r>
            <a:r>
              <a:rPr baseline="31999"/>
              <a:t>-3</a:t>
            </a:r>
            <a:r>
              <a:t>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-2.513</a:t>
            </a:r>
            <a:r>
              <a:t> (</a:t>
            </a:r>
            <a:r>
              <a:rPr i="1"/>
              <a:t>3 sigs, 3 places after decimal)</a:t>
            </a:r>
            <a:endParaRPr i="1"/>
          </a:p>
          <a:p>
            <a:pPr lvl="1" marL="650874" indent="-571500">
              <a:lnSpc>
                <a:spcPct val="110000"/>
              </a:lnSpc>
              <a:buSzTx/>
              <a:buNone/>
              <a:defRPr sz="5000"/>
            </a:pPr>
            <a:r>
              <a:rPr i="1"/>
              <a:t>- </a:t>
            </a:r>
            <a:r>
              <a:t>log 1.1*10</a:t>
            </a:r>
            <a:r>
              <a:rPr baseline="31999"/>
              <a:t>-8</a:t>
            </a:r>
            <a:r>
              <a:t>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7.96</a:t>
            </a:r>
            <a:r>
              <a:t> (</a:t>
            </a:r>
            <a:r>
              <a:rPr i="1"/>
              <a:t>2 sigs, 2 places after decimal)</a:t>
            </a:r>
            <a:endParaRPr i="1"/>
          </a:p>
          <a:p>
            <a:pPr lvl="1" marL="650874" indent="-571500">
              <a:lnSpc>
                <a:spcPct val="110000"/>
              </a:lnSpc>
              <a:buSzTx/>
              <a:buNone/>
              <a:defRPr sz="5000"/>
            </a:pPr>
            <a:r>
              <a:t>10</a:t>
            </a:r>
            <a:r>
              <a:rPr baseline="31999"/>
              <a:t>-3.12</a:t>
            </a:r>
            <a:r>
              <a:t>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7.6 * 10</a:t>
            </a:r>
            <a:r>
              <a:rPr baseline="31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-4</a:t>
            </a:r>
            <a:r>
              <a:t> </a:t>
            </a:r>
            <a:r>
              <a:rPr i="1"/>
              <a:t>(2 places after decimal, 2 sigs)</a:t>
            </a:r>
          </a:p>
        </p:txBody>
      </p:sp>
      <p:sp>
        <p:nvSpPr>
          <p:cNvPr id="22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27" name="instructor at chalkboard picture" descr="instructor at chalkboard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13700" y="6766559"/>
            <a:ext cx="3202923" cy="2819402"/>
          </a:xfrm>
          <a:prstGeom prst="rect">
            <a:avLst/>
          </a:prstGeom>
          <a:ln w="12700"/>
        </p:spPr>
      </p:pic>
      <p:pic>
        <p:nvPicPr>
          <p:cNvPr id="228" name="all he wants to do is talk about logarhythms.mp4" descr="all he wants to do is talk about logarhythms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192000" y="1442720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00000 -1.051852" origin="layout" pathEditMode="relative">
                                      <p:cBhvr>
                                        <p:cTn id="3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633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4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  <p:seq concurrent="1" prevAc="none" nextAc="seek">
              <p:cTn id="35" evtFilter="cancelBubble" nodeType="interactiveSeq" restart="whenNotActive" fill="hold">
                <p:stCondLst>
                  <p:cond delay="0" evt="onClick">
                    <p:tgtEl>
                      <p:spTgt spid="22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8"/>
                  </p:tgtEl>
                </p:cond>
              </p:nextCondLst>
            </p:seq>
          </p:childTnLst>
        </p:cTn>
      </p:par>
    </p:tnLst>
    <p:bldLst>
      <p:bldP build="p" bldLvl="1" animBg="1" rev="0" advAuto="0" spid="2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trong and Weak Acids/Bases"/>
          <p:cNvSpPr txBox="1"/>
          <p:nvPr>
            <p:ph type="title"/>
          </p:nvPr>
        </p:nvSpPr>
        <p:spPr>
          <a:xfrm>
            <a:off x="5173980" y="34290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Strong and Weak Acids/Bases</a:t>
            </a:r>
          </a:p>
        </p:txBody>
      </p:sp>
      <p:sp>
        <p:nvSpPr>
          <p:cNvPr id="102" name="Generally divide acids and bases into STRONG or WEAK categories.…"/>
          <p:cNvSpPr txBox="1"/>
          <p:nvPr>
            <p:ph type="body" idx="1"/>
          </p:nvPr>
        </p:nvSpPr>
        <p:spPr>
          <a:xfrm>
            <a:off x="3425190" y="2042160"/>
            <a:ext cx="17533620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Generally divide acids and bases into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STRONG</a:t>
            </a:r>
            <a:r>
              <a:rPr sz="5400"/>
              <a:t> or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WEAK</a:t>
            </a:r>
            <a:r>
              <a:rPr sz="5400"/>
              <a:t> categories.</a:t>
            </a:r>
          </a:p>
          <a:p>
            <a:pPr marL="650874" indent="-571500">
              <a:lnSpc>
                <a:spcPct val="110000"/>
              </a:lnSpc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STRONG ACID:</a:t>
            </a:r>
            <a:r>
              <a:rPr sz="5400"/>
              <a:t>  HNO</a:t>
            </a:r>
            <a:r>
              <a:rPr baseline="-15851" sz="5400"/>
              <a:t>3</a:t>
            </a:r>
            <a:r>
              <a:rPr sz="5400"/>
              <a:t>(aq)   +  H</a:t>
            </a:r>
            <a:r>
              <a:rPr baseline="-15851" sz="5400"/>
              <a:t>2</a:t>
            </a:r>
            <a:r>
              <a:rPr sz="5400"/>
              <a:t>O(liq)   </a:t>
            </a:r>
            <a:r>
              <a:rPr sz="6400"/>
              <a:t>→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	</a:t>
            </a:r>
            <a:r>
              <a:rPr sz="5400">
                <a:solidFill>
                  <a:srgbClr val="0433FF"/>
                </a:solidFill>
              </a:rPr>
              <a:t>H</a:t>
            </a:r>
            <a:r>
              <a:rPr baseline="-15851" sz="5400">
                <a:solidFill>
                  <a:srgbClr val="0433FF"/>
                </a:solidFill>
              </a:rPr>
              <a:t>3</a:t>
            </a:r>
            <a:r>
              <a:rPr sz="5400">
                <a:solidFill>
                  <a:srgbClr val="0433FF"/>
                </a:solidFill>
              </a:rPr>
              <a:t>O</a:t>
            </a:r>
            <a:r>
              <a:rPr baseline="30962" sz="5400">
                <a:solidFill>
                  <a:srgbClr val="0433FF"/>
                </a:solidFill>
              </a:rPr>
              <a:t>+</a:t>
            </a:r>
            <a:r>
              <a:rPr sz="5400"/>
              <a:t>(aq)   +   NO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HNO</a:t>
            </a:r>
            <a:r>
              <a:rPr baseline="-15851" sz="5400"/>
              <a:t>3</a:t>
            </a:r>
            <a:r>
              <a:rPr sz="5400"/>
              <a:t> is about 100% dissociated in water.  Acids create </a:t>
            </a:r>
            <a:r>
              <a:rPr sz="5400">
                <a:solidFill>
                  <a:srgbClr val="0433FF"/>
                </a:solidFill>
              </a:rPr>
              <a:t>hydronium</a:t>
            </a:r>
            <a:r>
              <a:rPr sz="5400"/>
              <a:t> when they react with water.</a:t>
            </a:r>
          </a:p>
        </p:txBody>
      </p:sp>
      <p:sp>
        <p:nvSpPr>
          <p:cNvPr id="10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04" name="HNO3 structure" descr="HNO3 stru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1020" y="8686800"/>
            <a:ext cx="5920740" cy="47320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105" name="17M05VD1-1.mov" descr="17M05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020800" y="8846819"/>
            <a:ext cx="6109855" cy="448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17M02AN10-1.mov" descr="17M02AN10-1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4704039" y="8044180"/>
            <a:ext cx="7754110" cy="5006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34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94792 0.000000" origin="layout" pathEditMode="relative">
                                      <p:cBhvr>
                                        <p:cTn id="2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416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3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video>
            <p:seq concurrent="1" prevAc="none" nextAc="seek">
              <p:cTn id="34" evtFilter="cancelBubble" nodeType="interactiveSeq" restart="whenNotActive" fill="hold">
                <p:stCondLst>
                  <p:cond delay="0" evt="onClick">
                    <p:tgtEl>
                      <p:spTgt spid="1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5"/>
                  </p:tgtEl>
                </p:cond>
              </p:nextCondLst>
            </p:seq>
            <p:video fullScrn="0">
              <p:cMediaNode mute="0" showWhenStopped="1" numSld="1" vol="100000">
                <p:cTn id="39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  <p:seq concurrent="1" prevAc="none" nextAc="seek">
              <p:cTn id="40" evtFilter="cancelBubble" nodeType="interactiveSeq" restart="whenNotActive" fill="hold">
                <p:stCondLst>
                  <p:cond delay="0" evt="onClick">
                    <p:tgtEl>
                      <p:spTgt spid="1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build="p" bldLvl="1" animBg="1" rev="0" advAuto="0" spid="102" grpId="1"/>
      <p:bldP build="whole" bldLvl="1" animBg="1" rev="0" advAuto="0" spid="106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H of Common Substa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 of Common Substances</a:t>
            </a:r>
          </a:p>
        </p:txBody>
      </p:sp>
      <p:sp>
        <p:nvSpPr>
          <p:cNvPr id="2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34" name="pH values of common substances" descr="pH values of common substanc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34" y="3070343"/>
            <a:ext cx="24384001" cy="7838854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ctangle"/>
          <p:cNvSpPr/>
          <p:nvPr/>
        </p:nvSpPr>
        <p:spPr>
          <a:xfrm>
            <a:off x="8831580" y="8389619"/>
            <a:ext cx="1668781" cy="61722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Other pX Scales"/>
          <p:cNvSpPr txBox="1"/>
          <p:nvPr>
            <p:ph type="title"/>
          </p:nvPr>
        </p:nvSpPr>
        <p:spPr>
          <a:xfrm>
            <a:off x="4716780" y="457200"/>
            <a:ext cx="14470381" cy="19888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Other pX Scales</a:t>
            </a:r>
          </a:p>
        </p:txBody>
      </p:sp>
      <p:sp>
        <p:nvSpPr>
          <p:cNvPr id="238" name="In general  pX  =  -log X…"/>
          <p:cNvSpPr txBox="1"/>
          <p:nvPr>
            <p:ph type="body" idx="1"/>
          </p:nvPr>
        </p:nvSpPr>
        <p:spPr>
          <a:xfrm>
            <a:off x="4259580" y="2446020"/>
            <a:ext cx="158419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i="1" sz="5400"/>
              <a:t>In general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pX  =  -log X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i="1" sz="5400"/>
              <a:t>and: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pK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</a:t>
            </a:r>
            <a:r>
              <a:rPr sz="5400"/>
              <a:t> = - log K</a:t>
            </a:r>
            <a:r>
              <a:rPr baseline="-15851" sz="5400"/>
              <a:t>a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i="1" sz="5400"/>
              <a:t>and so: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pOH</a:t>
            </a:r>
            <a:r>
              <a:rPr sz="5400"/>
              <a:t>  =  - log [OH</a:t>
            </a:r>
            <a:r>
              <a:rPr baseline="30962" sz="5400"/>
              <a:t>-</a:t>
            </a:r>
            <a:r>
              <a:rPr sz="5400"/>
              <a:t>]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K</a:t>
            </a:r>
            <a:r>
              <a:rPr baseline="-15851" sz="5400"/>
              <a:t>w</a:t>
            </a:r>
            <a:r>
              <a:rPr sz="5400"/>
              <a:t> =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[OH</a:t>
            </a:r>
            <a:r>
              <a:rPr baseline="30962" sz="5400"/>
              <a:t>-</a:t>
            </a:r>
            <a:r>
              <a:rPr sz="5400"/>
              <a:t>] =  1.00 x 10</a:t>
            </a:r>
            <a:r>
              <a:rPr baseline="30962" sz="5400"/>
              <a:t>-14</a:t>
            </a:r>
            <a:r>
              <a:rPr sz="5400"/>
              <a:t> </a:t>
            </a:r>
            <a:r>
              <a:rPr b="0" i="1" sz="5400"/>
              <a:t>at 25 </a:t>
            </a:r>
            <a:r>
              <a:rPr b="0" baseline="30962" i="1" sz="5400"/>
              <a:t>o</a:t>
            </a:r>
            <a:r>
              <a:rPr b="0" i="1" sz="5400"/>
              <a:t>C</a:t>
            </a:r>
            <a:endParaRPr b="0" i="1"/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rPr sz="5400"/>
              <a:t>Take the negative log of both sides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-log (10</a:t>
            </a:r>
            <a:r>
              <a:rPr baseline="30962" sz="5400"/>
              <a:t>-14</a:t>
            </a:r>
            <a:r>
              <a:rPr sz="5400"/>
              <a:t>)  = - log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 +  (-log [OH</a:t>
            </a:r>
            <a:r>
              <a:rPr baseline="30962" sz="5400"/>
              <a:t>-</a:t>
            </a:r>
            <a:r>
              <a:rPr sz="5400"/>
              <a:t>])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14  =  pH  +  pOH</a:t>
            </a:r>
          </a:p>
          <a:p>
            <a:pPr marL="650874" indent="-571500">
              <a:lnSpc>
                <a:spcPct val="110000"/>
              </a:lnSpc>
              <a:buClr>
                <a:srgbClr val="FF2734"/>
              </a:buClr>
              <a:buSzTx/>
              <a:buFont typeface="Arial"/>
              <a:buNone/>
            </a:pP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also: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14 = pK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+ pK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</a:t>
            </a:r>
          </a:p>
        </p:txBody>
      </p:sp>
      <p:sp>
        <p:nvSpPr>
          <p:cNvPr id="2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40" name="PKA picture" descr="PKA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90734" y="8029564"/>
            <a:ext cx="5681130" cy="5528957"/>
          </a:xfrm>
          <a:prstGeom prst="rect">
            <a:avLst/>
          </a:prstGeom>
          <a:ln w="12700"/>
        </p:spPr>
      </p:pic>
      <p:sp>
        <p:nvSpPr>
          <p:cNvPr id="241" name="A solution has a hydronium ion concentration of 3.2 x 10-5 M.  The pOH is:…"/>
          <p:cNvSpPr txBox="1"/>
          <p:nvPr/>
        </p:nvSpPr>
        <p:spPr>
          <a:xfrm>
            <a:off x="9151620" y="14241780"/>
            <a:ext cx="21298932" cy="121779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A solution has a hydronium ion concentration of 3.2 x 10</a:t>
            </a:r>
            <a:r>
              <a:rPr b="0" baseline="31999"/>
              <a:t>-5</a:t>
            </a:r>
            <a:r>
              <a:rPr b="0"/>
              <a:t> M.  The pOH is: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18.02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9.51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7.00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4.49</a:t>
            </a:r>
            <a:endParaRPr b="0" sz="5000"/>
          </a:p>
          <a:p>
            <a:pPr marL="476933" indent="-268653">
              <a:buSzPct val="100000"/>
              <a:buAutoNum type="alphaUcPeriod" startAt="1"/>
            </a:pPr>
            <a:r>
              <a:rPr b="0" sz="5000"/>
              <a:t> 3.31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242" name="Enter your response on…"/>
          <p:cNvSpPr txBox="1"/>
          <p:nvPr/>
        </p:nvSpPr>
        <p:spPr>
          <a:xfrm>
            <a:off x="25243229" y="17465039"/>
            <a:ext cx="6962141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43" name="Answer = B,…"/>
          <p:cNvSpPr txBox="1"/>
          <p:nvPr/>
        </p:nvSpPr>
        <p:spPr>
          <a:xfrm>
            <a:off x="24807913" y="9692640"/>
            <a:ext cx="9226307" cy="49061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9.51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pOH = - log [OH</a:t>
            </a:r>
            <a:r>
              <a:rPr baseline="30962"/>
              <a:t>-</a:t>
            </a:r>
            <a:r>
              <a:rPr baseline="-1037"/>
              <a:t>]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pOH = - log [K</a:t>
            </a:r>
            <a:r>
              <a:rPr baseline="-7037"/>
              <a:t>w</a:t>
            </a:r>
            <a:r>
              <a:rPr baseline="-1037"/>
              <a:t>/H</a:t>
            </a:r>
            <a:r>
              <a:rPr baseline="-7037"/>
              <a:t>3</a:t>
            </a:r>
            <a:r>
              <a:rPr baseline="-1037"/>
              <a:t>O</a:t>
            </a:r>
            <a:r>
              <a:rPr baseline="30962"/>
              <a:t>+</a:t>
            </a:r>
            <a:r>
              <a:rPr baseline="-1037"/>
              <a:t>]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pOH = - log [10</a:t>
            </a:r>
            <a:r>
              <a:rPr baseline="30962"/>
              <a:t>-14</a:t>
            </a:r>
            <a:r>
              <a:rPr baseline="-1037"/>
              <a:t> / 3.2 x 10</a:t>
            </a:r>
            <a:r>
              <a:rPr baseline="30962"/>
              <a:t>-5</a:t>
            </a:r>
            <a:r>
              <a:rPr baseline="-1037"/>
              <a:t>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46354 -0.982266" origin="layout" pathEditMode="relative">
                                      <p:cBhvr>
                                        <p:cTn id="51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50321 -0.430000" origin="layout" pathEditMode="relative">
                                      <p:cBhvr>
                                        <p:cTn id="54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36877 -0.130000" origin="layout" pathEditMode="relative">
                                      <p:cBhvr>
                                        <p:cTn id="6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5"/>
      <p:bldP build="p" bldLvl="1" animBg="1" rev="0" advAuto="0" spid="238" grpId="1"/>
      <p:bldP build="whole" bldLvl="1" animBg="1" rev="0" advAuto="0" spid="240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H Scales"/>
          <p:cNvSpPr txBox="1"/>
          <p:nvPr>
            <p:ph type="title"/>
          </p:nvPr>
        </p:nvSpPr>
        <p:spPr>
          <a:xfrm>
            <a:off x="3522562" y="3500328"/>
            <a:ext cx="8983981" cy="22860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pH Scales</a:t>
            </a:r>
          </a:p>
        </p:txBody>
      </p:sp>
      <p:sp>
        <p:nvSpPr>
          <p:cNvPr id="2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9" name="acidic solutions:…"/>
          <p:cNvSpPr txBox="1"/>
          <p:nvPr/>
        </p:nvSpPr>
        <p:spPr>
          <a:xfrm>
            <a:off x="14963731" y="234515"/>
            <a:ext cx="9166861" cy="582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spcBef>
                <a:spcPts val="3200"/>
              </a:spcBef>
              <a:buClr>
                <a:srgbClr val="000000"/>
              </a:buClr>
              <a:buFont typeface="Arial"/>
              <a:defRPr i="1" sz="5400"/>
            </a:pPr>
            <a:r>
              <a:t>acidic solutions: </a:t>
            </a:r>
          </a:p>
          <a:p>
            <a:pPr algn="r">
              <a:spcBef>
                <a:spcPts val="3200"/>
              </a:spcBef>
              <a:buClr>
                <a:srgbClr val="00B800"/>
              </a:buClr>
              <a:buFont typeface="Arial"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pH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↓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, </a:t>
            </a:r>
            <a:endParaRPr sz="5400"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algn="r">
              <a:spcBef>
                <a:spcPts val="3200"/>
              </a:spcBef>
              <a:buClr>
                <a:srgbClr val="00B800"/>
              </a:buClr>
              <a:buFont typeface="Arial"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[H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3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O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+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]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↑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, </a:t>
            </a:r>
            <a:endParaRPr sz="5400"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algn="r">
              <a:spcBef>
                <a:spcPts val="3200"/>
              </a:spcBef>
              <a:buClr>
                <a:srgbClr val="00B800"/>
              </a:buClr>
              <a:buFont typeface="Arial"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[OH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-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]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↓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, </a:t>
            </a:r>
            <a:endParaRPr sz="5400"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algn="r">
              <a:spcBef>
                <a:spcPts val="3200"/>
              </a:spcBef>
              <a:buClr>
                <a:srgbClr val="00B800"/>
              </a:buClr>
              <a:buFont typeface="Arial"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pOH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↑</a:t>
            </a:r>
          </a:p>
        </p:txBody>
      </p:sp>
      <p:sp>
        <p:nvSpPr>
          <p:cNvPr id="250" name="basic solutions: pH ↑,…"/>
          <p:cNvSpPr txBox="1"/>
          <p:nvPr/>
        </p:nvSpPr>
        <p:spPr>
          <a:xfrm>
            <a:off x="16811249" y="6607932"/>
            <a:ext cx="7475221" cy="46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i="1" sz="5400"/>
              <a:t>basic solutions: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pH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↑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, 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algn="r">
              <a:spcBef>
                <a:spcPts val="3200"/>
              </a:spcBef>
              <a:buClr>
                <a:srgbClr val="003DAF"/>
              </a:buClr>
              <a:buFont typeface="Arial"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O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+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]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↓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, 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algn="r">
              <a:spcBef>
                <a:spcPts val="3200"/>
              </a:spcBef>
              <a:buClr>
                <a:srgbClr val="003DAF"/>
              </a:buClr>
              <a:buFont typeface="Arial"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[OH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]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↑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, 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algn="r">
              <a:spcBef>
                <a:spcPts val="3200"/>
              </a:spcBef>
              <a:buClr>
                <a:srgbClr val="003DAF"/>
              </a:buClr>
              <a:buFont typeface="Arial"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pOH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↓</a:t>
            </a:r>
          </a:p>
        </p:txBody>
      </p:sp>
      <p:pic>
        <p:nvPicPr>
          <p:cNvPr id="251" name="acid base litmus strips and pH values" descr="acid base litmus strips and pH values"/>
          <p:cNvPicPr>
            <a:picLocks noChangeAspect="0"/>
          </p:cNvPicPr>
          <p:nvPr/>
        </p:nvPicPr>
        <p:blipFill>
          <a:blip r:embed="rId2">
            <a:extLst/>
          </a:blip>
          <a:srcRect l="0" t="0" r="0" b="4981"/>
          <a:stretch>
            <a:fillRect/>
          </a:stretch>
        </p:blipFill>
        <p:spPr>
          <a:xfrm>
            <a:off x="695229" y="20637"/>
            <a:ext cx="8566151" cy="1299353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Rectangle"/>
          <p:cNvSpPr/>
          <p:nvPr/>
        </p:nvSpPr>
        <p:spPr>
          <a:xfrm>
            <a:off x="3048000" y="12961619"/>
            <a:ext cx="5189220" cy="75438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  <p:sp>
        <p:nvSpPr>
          <p:cNvPr id="253" name="Kw = [H3O+] [OH-] =  1.00 x 10-14 at 25 °C…"/>
          <p:cNvSpPr txBox="1"/>
          <p:nvPr/>
        </p:nvSpPr>
        <p:spPr>
          <a:xfrm>
            <a:off x="10018424" y="11792628"/>
            <a:ext cx="11200923" cy="2895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4800"/>
            </a:pPr>
            <a:r>
              <a:rPr b="0" i="1"/>
              <a:t>K</a:t>
            </a:r>
            <a:r>
              <a:rPr b="0" baseline="-17083" i="1"/>
              <a:t>w</a:t>
            </a:r>
            <a:r>
              <a:rPr b="0" i="1"/>
              <a:t> = [H</a:t>
            </a:r>
            <a:r>
              <a:rPr b="0" baseline="-17083" i="1"/>
              <a:t>3</a:t>
            </a:r>
            <a:r>
              <a:rPr b="0" i="1"/>
              <a:t>O</a:t>
            </a:r>
            <a:r>
              <a:rPr b="0" baseline="30833" i="1"/>
              <a:t>+</a:t>
            </a:r>
            <a:r>
              <a:rPr b="0" i="1"/>
              <a:t>] [OH</a:t>
            </a:r>
            <a:r>
              <a:rPr b="0" baseline="30833" i="1"/>
              <a:t>-</a:t>
            </a:r>
            <a:r>
              <a:rPr b="0" i="1"/>
              <a:t>] =  1.00 x 10</a:t>
            </a:r>
            <a:r>
              <a:rPr b="0" baseline="30833" i="1"/>
              <a:t>-14</a:t>
            </a:r>
            <a:r>
              <a:t> </a:t>
            </a:r>
            <a:r>
              <a:rPr b="0" i="1"/>
              <a:t>at 25 </a:t>
            </a:r>
            <a:r>
              <a:rPr b="0" baseline="30833" i="1"/>
              <a:t>°</a:t>
            </a:r>
            <a:r>
              <a:rPr b="0" i="1"/>
              <a:t>C</a:t>
            </a:r>
            <a:endParaRPr b="0" i="1"/>
          </a:p>
          <a:p>
            <a:pPr marL="650874" marR="79373" indent="-571500" algn="ctr"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4800"/>
            </a:pPr>
            <a:r>
              <a:rPr b="0" i="1"/>
              <a:t>pH + pOH = 14</a:t>
            </a:r>
            <a:endParaRPr b="0" i="1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2"/>
      <p:bldP build="whole" bldLvl="1" animBg="1" rev="0" advAuto="0" spid="24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Equilibria Considerations Involving  Weak Acids and Bases"/>
          <p:cNvSpPr txBox="1"/>
          <p:nvPr>
            <p:ph type="title"/>
          </p:nvPr>
        </p:nvSpPr>
        <p:spPr>
          <a:xfrm>
            <a:off x="4259580" y="160020"/>
            <a:ext cx="15841981" cy="3817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Equilibria Considerations Involving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Weak Acids and Bases</a:t>
            </a:r>
          </a:p>
        </p:txBody>
      </p:sp>
      <p:sp>
        <p:nvSpPr>
          <p:cNvPr id="256" name="Acid   Conjugate Base…"/>
          <p:cNvSpPr txBox="1"/>
          <p:nvPr>
            <p:ph type="body" sz="half" idx="1"/>
          </p:nvPr>
        </p:nvSpPr>
        <p:spPr>
          <a:xfrm>
            <a:off x="5036820" y="3954779"/>
            <a:ext cx="14333220" cy="72466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Conjugate Base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acetic, CH</a:t>
            </a:r>
            <a:r>
              <a:rPr baseline="-15851" sz="5400"/>
              <a:t>3</a:t>
            </a:r>
            <a:r>
              <a:rPr sz="5400"/>
              <a:t>CO</a:t>
            </a:r>
            <a:r>
              <a:rPr baseline="-15851" sz="5400"/>
              <a:t>2</a:t>
            </a:r>
            <a:r>
              <a:rPr sz="5400"/>
              <a:t>H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CH</a:t>
            </a:r>
            <a:r>
              <a:rPr baseline="-15851" sz="5400"/>
              <a:t>3</a:t>
            </a:r>
            <a:r>
              <a:rPr sz="5400"/>
              <a:t>CO</a:t>
            </a:r>
            <a:r>
              <a:rPr baseline="-15851" sz="5400"/>
              <a:t>2</a:t>
            </a:r>
            <a:r>
              <a:rPr baseline="30962" sz="5400"/>
              <a:t>-</a:t>
            </a:r>
            <a:r>
              <a:rPr sz="5400"/>
              <a:t>, acetate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ammonium, 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NH</a:t>
            </a:r>
            <a:r>
              <a:rPr baseline="-15851" sz="5400"/>
              <a:t>3</a:t>
            </a:r>
            <a:r>
              <a:rPr sz="5400"/>
              <a:t>, ammonia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bicarbonate, HCO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CO</a:t>
            </a:r>
            <a:r>
              <a:rPr baseline="-15851" sz="5400"/>
              <a:t>3</a:t>
            </a:r>
            <a:r>
              <a:rPr baseline="30962" sz="5400"/>
              <a:t>2-</a:t>
            </a:r>
            <a:r>
              <a:rPr sz="5400"/>
              <a:t>, carbonate</a:t>
            </a:r>
          </a:p>
          <a:p>
            <a:pPr marL="650874" indent="-571500">
              <a:spcBef>
                <a:spcPts val="6200"/>
              </a:spcBef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A weak acid (or base) is one that ionizes to a VERY small extent (&lt; 5%).</a:t>
            </a:r>
          </a:p>
        </p:txBody>
      </p:sp>
      <p:sp>
        <p:nvSpPr>
          <p:cNvPr id="2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58" name="Line"/>
          <p:cNvSpPr/>
          <p:nvPr/>
        </p:nvSpPr>
        <p:spPr>
          <a:xfrm>
            <a:off x="4282440" y="3497579"/>
            <a:ext cx="15179040" cy="3176"/>
          </a:xfrm>
          <a:prstGeom prst="line">
            <a:avLst/>
          </a:prstGeom>
          <a:ln w="38100">
            <a:solidFill>
              <a:srgbClr val="FF273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Equilibria Involving  Weak Acids and Ba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Equilibria Involving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Weak Acids and Bases</a:t>
            </a:r>
          </a:p>
        </p:txBody>
      </p:sp>
      <p:sp>
        <p:nvSpPr>
          <p:cNvPr id="261" name="Consider acetic acid, CH3CO2H (HOAc)…"/>
          <p:cNvSpPr txBox="1"/>
          <p:nvPr>
            <p:ph type="body" sz="half" idx="1"/>
          </p:nvPr>
        </p:nvSpPr>
        <p:spPr>
          <a:xfrm>
            <a:off x="4259580" y="3954779"/>
            <a:ext cx="16459201" cy="69265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Consider acetic acid, CH</a:t>
            </a:r>
            <a:r>
              <a:rPr baseline="-15851" sz="5400"/>
              <a:t>3</a:t>
            </a:r>
            <a:r>
              <a:rPr sz="5400"/>
              <a:t>CO</a:t>
            </a:r>
            <a:r>
              <a:rPr baseline="-15851" sz="5400"/>
              <a:t>2</a:t>
            </a:r>
            <a:r>
              <a:rPr sz="5400"/>
              <a:t>H (HOAc)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HOAc   +   H</a:t>
            </a:r>
            <a:r>
              <a:rPr baseline="-15851" sz="5400"/>
              <a:t>2</a:t>
            </a:r>
            <a:r>
              <a:rPr sz="5400"/>
              <a:t>O      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   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    +     OAc</a:t>
            </a:r>
            <a:r>
              <a:rPr baseline="30962" sz="5400"/>
              <a:t>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Acid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		</a:t>
            </a:r>
            <a:r>
              <a:t>    Conj. base</a:t>
            </a:r>
          </a:p>
        </p:txBody>
      </p:sp>
      <p:sp>
        <p:nvSpPr>
          <p:cNvPr id="2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63" name="Line"/>
          <p:cNvSpPr/>
          <p:nvPr/>
        </p:nvSpPr>
        <p:spPr>
          <a:xfrm>
            <a:off x="4282440" y="3497579"/>
            <a:ext cx="15179040" cy="3176"/>
          </a:xfrm>
          <a:prstGeom prst="line">
            <a:avLst/>
          </a:prstGeom>
          <a:ln w="38100">
            <a:solidFill>
              <a:srgbClr val="FF273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4" name="(K is designated Ka for ACID)…"/>
          <p:cNvSpPr txBox="1"/>
          <p:nvPr/>
        </p:nvSpPr>
        <p:spPr>
          <a:xfrm>
            <a:off x="3962400" y="10061575"/>
            <a:ext cx="15582124" cy="231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40000"/>
              </a:lnSpc>
              <a:buClr>
                <a:srgbClr val="000000"/>
              </a:buClr>
              <a:buFont typeface="Arial"/>
            </a:pPr>
            <a:r>
              <a:rPr sz="5400"/>
              <a:t>(K is designated 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</a:t>
            </a:r>
            <a:r>
              <a:rPr sz="5400"/>
              <a:t> for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  <a:r>
              <a:rPr sz="5400"/>
              <a:t>)</a:t>
            </a:r>
            <a:endParaRPr sz="5400"/>
          </a:p>
          <a:p>
            <a:pPr>
              <a:lnSpc>
                <a:spcPct val="140000"/>
              </a:lnSpc>
              <a:buClr>
                <a:srgbClr val="000000"/>
              </a:buClr>
              <a:buFont typeface="Arial"/>
            </a:pPr>
            <a:r>
              <a:rPr sz="5400"/>
              <a:t>Because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and [OAc</a:t>
            </a:r>
            <a:r>
              <a:rPr baseline="30962" sz="5400"/>
              <a:t>-</a:t>
            </a:r>
            <a:r>
              <a:rPr sz="5400"/>
              <a:t>] are SMALL, K</a:t>
            </a:r>
            <a:r>
              <a:rPr baseline="-15851" sz="5400"/>
              <a:t>a</a:t>
            </a:r>
            <a:r>
              <a:rPr sz="5400"/>
              <a:t> &lt;&lt; 1.</a:t>
            </a:r>
          </a:p>
        </p:txBody>
      </p:sp>
      <p:pic>
        <p:nvPicPr>
          <p:cNvPr id="265" name="Ka expression for acetic acid" descr="Ka expression for acetic aci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9575" y="7360919"/>
            <a:ext cx="12525935" cy="26289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Class="entr" nodeType="with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4" grpId="2"/>
      <p:bldP build="whole" bldLvl="1" animBg="1" rev="0" advAuto="0" spid="26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Equilibrium Constants   for Weak Acids (Ka)"/>
          <p:cNvSpPr txBox="1"/>
          <p:nvPr>
            <p:ph type="title"/>
          </p:nvPr>
        </p:nvSpPr>
        <p:spPr>
          <a:xfrm>
            <a:off x="5036820" y="160020"/>
            <a:ext cx="14333220" cy="381762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Equilibrium Constants  </a:t>
            </a:r>
            <a:b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for Weak Acids (K</a:t>
            </a:r>
            <a:r>
              <a:rPr baseline="-155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</p:txBody>
      </p:sp>
      <p:sp>
        <p:nvSpPr>
          <p:cNvPr id="2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69" name="Line"/>
          <p:cNvSpPr/>
          <p:nvPr/>
        </p:nvSpPr>
        <p:spPr>
          <a:xfrm>
            <a:off x="4282440" y="3497579"/>
            <a:ext cx="15179040" cy="3176"/>
          </a:xfrm>
          <a:prstGeom prst="line">
            <a:avLst/>
          </a:prstGeom>
          <a:ln w="38100">
            <a:solidFill>
              <a:srgbClr val="FF273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70" name="general Ka expression for weak acids" descr="general Ka expression for weak acid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3960" y="3954779"/>
            <a:ext cx="14378940" cy="496062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Weak acids have Ka &lt; 1…"/>
          <p:cNvSpPr txBox="1"/>
          <p:nvPr/>
        </p:nvSpPr>
        <p:spPr>
          <a:xfrm>
            <a:off x="5397500" y="9461500"/>
            <a:ext cx="12925989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Weak acids have K</a:t>
            </a:r>
            <a:r>
              <a:rPr baseline="-15913"/>
              <a:t>a</a:t>
            </a:r>
            <a:r>
              <a:rPr sz="5400"/>
              <a:t> &lt; 1 </a:t>
            </a:r>
            <a:endParaRPr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Leads to small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and a pH of 2 - 7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Equilibrium Constants   for Weak Bases (Kb)"/>
          <p:cNvSpPr txBox="1"/>
          <p:nvPr>
            <p:ph type="title"/>
          </p:nvPr>
        </p:nvSpPr>
        <p:spPr>
          <a:xfrm>
            <a:off x="5036820" y="160020"/>
            <a:ext cx="14333220" cy="381762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Equilibrium Constants  </a:t>
            </a:r>
            <a:b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for Weak Bases (K</a:t>
            </a:r>
            <a:r>
              <a:rPr baseline="-155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</p:txBody>
      </p:sp>
      <p:sp>
        <p:nvSpPr>
          <p:cNvPr id="27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5" name="Line"/>
          <p:cNvSpPr/>
          <p:nvPr/>
        </p:nvSpPr>
        <p:spPr>
          <a:xfrm>
            <a:off x="4282440" y="3497579"/>
            <a:ext cx="15179040" cy="3176"/>
          </a:xfrm>
          <a:prstGeom prst="line">
            <a:avLst/>
          </a:prstGeom>
          <a:ln w="38100">
            <a:solidFill>
              <a:srgbClr val="FF273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6" name="Weak bases have Kb &lt; 1…"/>
          <p:cNvSpPr txBox="1"/>
          <p:nvPr/>
        </p:nvSpPr>
        <p:spPr>
          <a:xfrm>
            <a:off x="5397500" y="9461500"/>
            <a:ext cx="12938379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Weak bases have K</a:t>
            </a:r>
            <a:r>
              <a:rPr baseline="-15913"/>
              <a:t>b</a:t>
            </a:r>
            <a:r>
              <a:rPr sz="5400"/>
              <a:t> &lt; 1 </a:t>
            </a:r>
            <a:endParaRPr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Leads to small [OH</a:t>
            </a:r>
            <a:r>
              <a:rPr baseline="30962" sz="5400"/>
              <a:t>-</a:t>
            </a:r>
            <a:r>
              <a:rPr sz="5400"/>
              <a:t>] and a pH of 12 - 7 </a:t>
            </a:r>
          </a:p>
        </p:txBody>
      </p:sp>
      <p:pic>
        <p:nvPicPr>
          <p:cNvPr id="277" name="general Kb expression for weak bases" descr="general Kb expression for weak bas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4625" y="3954779"/>
            <a:ext cx="13876021" cy="4709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Equilibrium Constants   for Weak Acids and Bases"/>
          <p:cNvSpPr txBox="1"/>
          <p:nvPr>
            <p:ph type="title"/>
          </p:nvPr>
        </p:nvSpPr>
        <p:spPr>
          <a:xfrm>
            <a:off x="5036820" y="160020"/>
            <a:ext cx="14333220" cy="3817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Equilibrium Constants 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for Weak Acids and Bases</a:t>
            </a:r>
          </a:p>
        </p:txBody>
      </p:sp>
      <p:sp>
        <p:nvSpPr>
          <p:cNvPr id="28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81" name="Line"/>
          <p:cNvSpPr/>
          <p:nvPr/>
        </p:nvSpPr>
        <p:spPr>
          <a:xfrm>
            <a:off x="4282440" y="3497579"/>
            <a:ext cx="15179040" cy="3176"/>
          </a:xfrm>
          <a:prstGeom prst="line">
            <a:avLst/>
          </a:prstGeom>
          <a:ln w="38100">
            <a:solidFill>
              <a:srgbClr val="FF273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2" name="HA  +  H2O  qe  H3O+  +  A- Ka…"/>
          <p:cNvSpPr txBox="1"/>
          <p:nvPr/>
        </p:nvSpPr>
        <p:spPr>
          <a:xfrm>
            <a:off x="4716780" y="4070350"/>
            <a:ext cx="12984480" cy="379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HA  +  H</a:t>
            </a:r>
            <a:r>
              <a:rPr baseline="-15851" sz="5400"/>
              <a:t>2</a:t>
            </a:r>
            <a:r>
              <a:rPr sz="5400"/>
              <a:t>O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  +  A</a:t>
            </a:r>
            <a:r>
              <a:rPr baseline="30962" sz="5400"/>
              <a:t>-</a:t>
            </a:r>
            <a:r>
              <a:rPr sz="5400"/>
              <a:t>	K</a:t>
            </a:r>
            <a:r>
              <a:rPr baseline="-15851" sz="5400"/>
              <a:t>a</a:t>
            </a:r>
            <a:endParaRPr baseline="-15851"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A</a:t>
            </a:r>
            <a:r>
              <a:rPr baseline="30962" sz="5400"/>
              <a:t>-</a:t>
            </a:r>
            <a:r>
              <a:rPr sz="5400"/>
              <a:t>  +  H</a:t>
            </a:r>
            <a:r>
              <a:rPr baseline="-15851" sz="5400"/>
              <a:t>2</a:t>
            </a:r>
            <a:r>
              <a:rPr sz="5400"/>
              <a:t>O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HA  +  OH</a:t>
            </a:r>
            <a:r>
              <a:rPr baseline="30962" sz="5400"/>
              <a:t>-</a:t>
            </a:r>
            <a:r>
              <a:rPr sz="5400"/>
              <a:t>	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K</a:t>
            </a:r>
            <a:r>
              <a:rPr baseline="-15851" sz="5400"/>
              <a:t>b</a:t>
            </a:r>
            <a:endParaRPr baseline="-15851"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defRPr sz="5400"/>
            </a:pPr>
            <a:r>
              <a:t>-------------------------------------</a:t>
            </a:r>
          </a:p>
        </p:txBody>
      </p:sp>
      <p:sp>
        <p:nvSpPr>
          <p:cNvPr id="283" name="Important relations:  Ka*Kb = Kw and pKa + pKb = 14"/>
          <p:cNvSpPr txBox="1"/>
          <p:nvPr/>
        </p:nvSpPr>
        <p:spPr>
          <a:xfrm>
            <a:off x="5036820" y="10218419"/>
            <a:ext cx="14813281" cy="26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4300"/>
              </a:spcBef>
              <a:buClr>
                <a:srgbClr val="FF2734"/>
              </a:buClr>
              <a:buFont typeface="Comic Sans MS"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Important relations:  K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*K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= K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and pK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+ pK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= 14</a:t>
            </a:r>
          </a:p>
        </p:txBody>
      </p:sp>
      <p:sp>
        <p:nvSpPr>
          <p:cNvPr id="284" name="2 H2O  qe  H3O+  +  OH-  Ka*Kb = Kw"/>
          <p:cNvSpPr txBox="1"/>
          <p:nvPr/>
        </p:nvSpPr>
        <p:spPr>
          <a:xfrm>
            <a:off x="4892675" y="7932419"/>
            <a:ext cx="14601959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sz="5400"/>
              <a:t>2 H</a:t>
            </a:r>
            <a:r>
              <a:rPr baseline="-15851" sz="5400"/>
              <a:t>2</a:t>
            </a:r>
            <a:r>
              <a:rPr sz="5400"/>
              <a:t>O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  +  OH</a:t>
            </a:r>
            <a:r>
              <a:rPr baseline="30962" sz="5400"/>
              <a:t>-</a:t>
            </a:r>
            <a:r>
              <a:rPr sz="5400"/>
              <a:t>		K</a:t>
            </a:r>
            <a:r>
              <a:rPr baseline="-15851" sz="5400"/>
              <a:t>a</a:t>
            </a:r>
            <a:r>
              <a:rPr sz="5400"/>
              <a:t>*K</a:t>
            </a:r>
            <a:r>
              <a:rPr baseline="-15851" sz="5400"/>
              <a:t>b</a:t>
            </a:r>
            <a:r>
              <a:rPr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w</a:t>
            </a:r>
          </a:p>
        </p:txBody>
      </p:sp>
      <p:sp>
        <p:nvSpPr>
          <p:cNvPr id="285" name="Line"/>
          <p:cNvSpPr/>
          <p:nvPr/>
        </p:nvSpPr>
        <p:spPr>
          <a:xfrm>
            <a:off x="4876800" y="4572000"/>
            <a:ext cx="1074420" cy="617220"/>
          </a:xfrm>
          <a:prstGeom prst="line">
            <a:avLst/>
          </a:prstGeom>
          <a:ln w="50800">
            <a:solidFill>
              <a:srgbClr val="003DAF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6" name="Line"/>
          <p:cNvSpPr/>
          <p:nvPr/>
        </p:nvSpPr>
        <p:spPr>
          <a:xfrm>
            <a:off x="10660380" y="5943600"/>
            <a:ext cx="1074421" cy="617220"/>
          </a:xfrm>
          <a:prstGeom prst="line">
            <a:avLst/>
          </a:prstGeom>
          <a:ln w="50800">
            <a:solidFill>
              <a:srgbClr val="003DAF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7" name="Line"/>
          <p:cNvSpPr/>
          <p:nvPr/>
        </p:nvSpPr>
        <p:spPr>
          <a:xfrm>
            <a:off x="13563600" y="4572000"/>
            <a:ext cx="1074420" cy="617220"/>
          </a:xfrm>
          <a:prstGeom prst="line">
            <a:avLst/>
          </a:prstGeom>
          <a:ln w="50800">
            <a:solidFill>
              <a:srgbClr val="003DAF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8" name="Line"/>
          <p:cNvSpPr/>
          <p:nvPr/>
        </p:nvSpPr>
        <p:spPr>
          <a:xfrm>
            <a:off x="4716780" y="5943600"/>
            <a:ext cx="1074421" cy="617220"/>
          </a:xfrm>
          <a:prstGeom prst="line">
            <a:avLst/>
          </a:prstGeom>
          <a:ln w="50800">
            <a:solidFill>
              <a:srgbClr val="003DAF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2"/>
      <p:bldP build="whole" bldLvl="1" animBg="1" rev="0" advAuto="0" spid="287" grpId="5"/>
      <p:bldP build="whole" bldLvl="1" animBg="1" rev="0" advAuto="0" spid="283" grpId="7"/>
      <p:bldP build="whole" bldLvl="1" animBg="1" rev="0" advAuto="0" spid="286" grpId="3"/>
      <p:bldP build="p" bldLvl="5" animBg="1" rev="0" advAuto="0" spid="282" grpId="1"/>
      <p:bldP build="whole" bldLvl="1" animBg="1" rev="0" advAuto="0" spid="288" grpId="4"/>
      <p:bldP build="whole" bldLvl="1" animBg="1" rev="0" advAuto="0" spid="284" grpId="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Ionization Constants for Acids/Bases"/>
          <p:cNvSpPr txBox="1"/>
          <p:nvPr>
            <p:ph type="title"/>
          </p:nvPr>
        </p:nvSpPr>
        <p:spPr>
          <a:xfrm>
            <a:off x="5036820" y="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Ionization Constants for Acids/Bases </a:t>
            </a:r>
          </a:p>
        </p:txBody>
      </p:sp>
      <p:sp>
        <p:nvSpPr>
          <p:cNvPr id="29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92" name="Ka and Kb values table" descr="Ka and Kb values tab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4450" y="1668780"/>
            <a:ext cx="11588751" cy="117957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293" name="Acids"/>
          <p:cNvSpPr txBox="1"/>
          <p:nvPr/>
        </p:nvSpPr>
        <p:spPr>
          <a:xfrm>
            <a:off x="4143375" y="3044825"/>
            <a:ext cx="1832125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FF2734"/>
              </a:buClr>
              <a:buFont typeface="Comic Sans MS"/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Acids</a:t>
            </a:r>
          </a:p>
        </p:txBody>
      </p:sp>
      <p:sp>
        <p:nvSpPr>
          <p:cNvPr id="294" name="Conjugate…"/>
          <p:cNvSpPr txBox="1"/>
          <p:nvPr/>
        </p:nvSpPr>
        <p:spPr>
          <a:xfrm>
            <a:off x="17935990" y="3006725"/>
            <a:ext cx="308527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FF2734"/>
              </a:buClr>
              <a:buFont typeface="Comic Sans MS"/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Conjugate</a:t>
            </a:r>
          </a:p>
          <a:p>
            <a:pPr algn="ctr">
              <a:buClr>
                <a:srgbClr val="FF2734"/>
              </a:buClr>
              <a:buFont typeface="Comic Sans MS"/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Bases</a:t>
            </a:r>
          </a:p>
        </p:txBody>
      </p:sp>
      <p:sp>
        <p:nvSpPr>
          <p:cNvPr id="295" name="Line"/>
          <p:cNvSpPr/>
          <p:nvPr/>
        </p:nvSpPr>
        <p:spPr>
          <a:xfrm flipV="1">
            <a:off x="4876800" y="5943600"/>
            <a:ext cx="3176" cy="656082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6" name="Line"/>
          <p:cNvSpPr/>
          <p:nvPr/>
        </p:nvSpPr>
        <p:spPr>
          <a:xfrm>
            <a:off x="19210019" y="5029200"/>
            <a:ext cx="3176" cy="656082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7" name="Increase strength"/>
          <p:cNvSpPr txBox="1"/>
          <p:nvPr/>
        </p:nvSpPr>
        <p:spPr>
          <a:xfrm>
            <a:off x="3802380" y="4411979"/>
            <a:ext cx="2194561" cy="1234724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0" sz="3600"/>
            </a:lvl1pPr>
          </a:lstStyle>
          <a:p>
            <a:pPr/>
            <a:r>
              <a:t>Increase strength</a:t>
            </a:r>
          </a:p>
        </p:txBody>
      </p:sp>
      <p:sp>
        <p:nvSpPr>
          <p:cNvPr id="298" name="Increase strength"/>
          <p:cNvSpPr txBox="1"/>
          <p:nvPr/>
        </p:nvSpPr>
        <p:spPr>
          <a:xfrm>
            <a:off x="18295619" y="11727179"/>
            <a:ext cx="2194561" cy="1234724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0" sz="3600"/>
            </a:lvl1pPr>
          </a:lstStyle>
          <a:p>
            <a:pPr/>
            <a:r>
              <a:t>Increase strength</a:t>
            </a:r>
          </a:p>
        </p:txBody>
      </p:sp>
      <p:sp>
        <p:nvSpPr>
          <p:cNvPr id="299" name="Rectangle"/>
          <p:cNvSpPr/>
          <p:nvPr/>
        </p:nvSpPr>
        <p:spPr>
          <a:xfrm>
            <a:off x="6705600" y="1988820"/>
            <a:ext cx="1668780" cy="297181"/>
          </a:xfrm>
          <a:prstGeom prst="rect">
            <a:avLst/>
          </a:prstGeom>
          <a:solidFill>
            <a:srgbClr val="F0E6DA"/>
          </a:solidFill>
          <a:ln w="12700"/>
        </p:spPr>
        <p:txBody>
          <a:bodyPr tIns="91439" bIns="91439" anchor="ctr"/>
          <a:lstStyle/>
          <a:p>
            <a:pPr/>
          </a:p>
        </p:txBody>
      </p:sp>
      <p:sp>
        <p:nvSpPr>
          <p:cNvPr id="300" name="Which is the strongest base?…"/>
          <p:cNvSpPr txBox="1"/>
          <p:nvPr/>
        </p:nvSpPr>
        <p:spPr>
          <a:xfrm>
            <a:off x="9540240" y="14493239"/>
            <a:ext cx="18196560" cy="130810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is the strongest base?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CH</a:t>
            </a:r>
            <a:r>
              <a:rPr b="0" baseline="-5999" sz="5000"/>
              <a:t>3</a:t>
            </a:r>
            <a:r>
              <a:rPr b="0" sz="5000"/>
              <a:t>CO</a:t>
            </a:r>
            <a:r>
              <a:rPr b="0" baseline="-5999" sz="5000"/>
              <a:t>2</a:t>
            </a:r>
            <a:r>
              <a:rPr b="0" baseline="31999" sz="5000"/>
              <a:t>-1</a:t>
            </a:r>
            <a:r>
              <a:rPr b="0" sz="5000"/>
              <a:t>, acetate (K</a:t>
            </a:r>
            <a:r>
              <a:rPr b="0" baseline="-5999" sz="5000"/>
              <a:t>b</a:t>
            </a:r>
            <a:r>
              <a:rPr b="0" sz="5000"/>
              <a:t> = 5.6 x 10</a:t>
            </a:r>
            <a:r>
              <a:rPr b="0" baseline="31999" sz="5000"/>
              <a:t>-10</a:t>
            </a:r>
            <a:r>
              <a:rPr b="0" sz="5000"/>
              <a:t>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CO</a:t>
            </a:r>
            <a:r>
              <a:rPr b="0" baseline="-5999" sz="5000"/>
              <a:t>3</a:t>
            </a:r>
            <a:r>
              <a:rPr b="0" baseline="31999" sz="5000"/>
              <a:t>-2</a:t>
            </a:r>
            <a:r>
              <a:rPr b="0" sz="5000"/>
              <a:t>, carbonate (K</a:t>
            </a:r>
            <a:r>
              <a:rPr b="0" baseline="-5999" sz="5000"/>
              <a:t>b</a:t>
            </a:r>
            <a:r>
              <a:rPr b="0" sz="5000"/>
              <a:t> = 2.1 x 10</a:t>
            </a:r>
            <a:r>
              <a:rPr b="0" baseline="31999" sz="5000"/>
              <a:t>-4</a:t>
            </a:r>
            <a:r>
              <a:rPr b="0" sz="5000"/>
              <a:t>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HS</a:t>
            </a:r>
            <a:r>
              <a:rPr b="0" baseline="31999" sz="5000"/>
              <a:t>-1</a:t>
            </a:r>
            <a:r>
              <a:rPr b="0" sz="5000"/>
              <a:t>, hydrogen sulfide (K</a:t>
            </a:r>
            <a:r>
              <a:rPr b="0" baseline="-5999" sz="5000"/>
              <a:t>b</a:t>
            </a:r>
            <a:r>
              <a:rPr b="0" sz="5000"/>
              <a:t> = 1.0 x 10</a:t>
            </a:r>
            <a:r>
              <a:rPr b="0" baseline="31999" sz="5000"/>
              <a:t>-7</a:t>
            </a:r>
            <a:r>
              <a:rPr b="0" sz="5000"/>
              <a:t>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NH</a:t>
            </a:r>
            <a:r>
              <a:rPr b="0" baseline="-5999" sz="5000"/>
              <a:t>3</a:t>
            </a:r>
            <a:r>
              <a:rPr b="0" sz="5000"/>
              <a:t>, ammonia (K</a:t>
            </a:r>
            <a:r>
              <a:rPr b="0" baseline="-5999" sz="5000"/>
              <a:t>b</a:t>
            </a:r>
            <a:r>
              <a:rPr b="0" sz="5000"/>
              <a:t> = 1.8 x 10</a:t>
            </a:r>
            <a:r>
              <a:rPr b="0" baseline="31999" sz="5000"/>
              <a:t>-5</a:t>
            </a:r>
            <a:r>
              <a:rPr b="0" sz="5000"/>
              <a:t>)</a:t>
            </a:r>
            <a:endParaRPr b="0" sz="5000"/>
          </a:p>
          <a:p>
            <a:pPr marL="476933" indent="-268653">
              <a:buSzPct val="100000"/>
              <a:buAutoNum type="alphaUcPeriod" startAt="1"/>
            </a:pPr>
            <a:r>
              <a:rPr b="0" sz="5000"/>
              <a:t> F</a:t>
            </a:r>
            <a:r>
              <a:rPr b="0" baseline="31999" sz="5000"/>
              <a:t>-1</a:t>
            </a:r>
            <a:r>
              <a:rPr b="0" sz="5000"/>
              <a:t>, fluoride (K</a:t>
            </a:r>
            <a:r>
              <a:rPr b="0" baseline="-5999" sz="5000"/>
              <a:t>b</a:t>
            </a:r>
            <a:r>
              <a:rPr b="0" sz="5000"/>
              <a:t> = 1.4 x 10</a:t>
            </a:r>
            <a:r>
              <a:rPr b="0" baseline="31999" sz="5000"/>
              <a:t>-11</a:t>
            </a:r>
            <a:r>
              <a:rPr b="0" sz="5000"/>
              <a:t>)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301" name="Enter your response on…"/>
          <p:cNvSpPr txBox="1"/>
          <p:nvPr/>
        </p:nvSpPr>
        <p:spPr>
          <a:xfrm>
            <a:off x="25610820" y="1844801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02" name="Answer = B,…"/>
          <p:cNvSpPr txBox="1"/>
          <p:nvPr/>
        </p:nvSpPr>
        <p:spPr>
          <a:xfrm>
            <a:off x="24694161" y="10955019"/>
            <a:ext cx="10723817" cy="41116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CO</a:t>
            </a:r>
            <a:r>
              <a:rPr baseline="-5999"/>
              <a:t>3</a:t>
            </a:r>
            <a:r>
              <a:rPr baseline="31999"/>
              <a:t>-2</a:t>
            </a:r>
            <a:r>
              <a:t>, carbonate (K</a:t>
            </a:r>
            <a:r>
              <a:rPr baseline="-5999"/>
              <a:t>b</a:t>
            </a:r>
            <a:r>
              <a:t> = 2.1 x 10</a:t>
            </a:r>
            <a:r>
              <a:rPr baseline="31999"/>
              <a:t>-4</a:t>
            </a:r>
            <a:r>
              <a:t>)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Largest K</a:t>
            </a:r>
            <a:r>
              <a:rPr baseline="-7037"/>
              <a:t>b</a:t>
            </a:r>
            <a:r>
              <a:rPr baseline="-1037"/>
              <a:t> = most hydroxide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Largest K</a:t>
            </a:r>
            <a:r>
              <a:rPr baseline="-7037"/>
              <a:t>b</a:t>
            </a:r>
            <a:r>
              <a:rPr baseline="-1037"/>
              <a:t> = strongest base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52187 -1.013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83135 -0.503333" origin="layout" pathEditMode="relative">
                                      <p:cBhvr>
                                        <p:cTn id="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69689 -0.116667" origin="layout" pathEditMode="relative">
                                      <p:cBhvr>
                                        <p:cTn id="16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"/>
          <p:cNvSpPr/>
          <p:nvPr/>
        </p:nvSpPr>
        <p:spPr>
          <a:xfrm>
            <a:off x="5196840" y="2788920"/>
            <a:ext cx="13967460" cy="4069080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305" name="K and Acid-Base Reactions"/>
          <p:cNvSpPr txBox="1"/>
          <p:nvPr>
            <p:ph type="title"/>
          </p:nvPr>
        </p:nvSpPr>
        <p:spPr>
          <a:xfrm>
            <a:off x="4876800" y="0"/>
            <a:ext cx="14470381" cy="30403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K and Acid-Base Reactions </a:t>
            </a:r>
          </a:p>
        </p:txBody>
      </p:sp>
      <p:sp>
        <p:nvSpPr>
          <p:cNvPr id="30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07" name="In general, Reactions always go from the stronger A-B pair (larger K) to the weaker A-B pair (smaller K)."/>
          <p:cNvSpPr txBox="1"/>
          <p:nvPr/>
        </p:nvSpPr>
        <p:spPr>
          <a:xfrm>
            <a:off x="5173980" y="7475219"/>
            <a:ext cx="14036040" cy="363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lnSpc>
                <a:spcPct val="110000"/>
              </a:lnSpc>
              <a:buClr>
                <a:srgbClr val="000000"/>
              </a:buClr>
              <a:buFont typeface="Comic Sans MS"/>
            </a:pPr>
            <a:r>
              <a:rPr b="0" sz="6000">
                <a:latin typeface="Comic Sans MS"/>
                <a:ea typeface="Comic Sans MS"/>
                <a:cs typeface="Comic Sans MS"/>
                <a:sym typeface="Comic Sans MS"/>
              </a:rPr>
              <a:t>In general,</a:t>
            </a:r>
            <a:r>
              <a:rPr sz="6000">
                <a:latin typeface="Comic Sans MS"/>
                <a:ea typeface="Comic Sans MS"/>
                <a:cs typeface="Comic Sans MS"/>
                <a:sym typeface="Comic Sans MS"/>
              </a:rPr>
              <a:t> Reactions always go from the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stronger A-B pair (larger K) </a:t>
            </a:r>
            <a:r>
              <a:rPr sz="6000">
                <a:latin typeface="Comic Sans MS"/>
                <a:ea typeface="Comic Sans MS"/>
                <a:cs typeface="Comic Sans MS"/>
                <a:sym typeface="Comic Sans MS"/>
              </a:rPr>
              <a:t>to the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weaker A-B pair (smaller K).</a:t>
            </a:r>
          </a:p>
        </p:txBody>
      </p:sp>
      <p:grpSp>
        <p:nvGrpSpPr>
          <p:cNvPr id="317" name="Group"/>
          <p:cNvGrpSpPr/>
          <p:nvPr/>
        </p:nvGrpSpPr>
        <p:grpSpPr>
          <a:xfrm>
            <a:off x="6686550" y="2903219"/>
            <a:ext cx="7353301" cy="4034157"/>
            <a:chOff x="0" y="0"/>
            <a:chExt cx="7353300" cy="4034155"/>
          </a:xfrm>
        </p:grpSpPr>
        <p:sp>
          <p:nvSpPr>
            <p:cNvPr id="308" name="ACIDS CONJUGATE BASES"/>
            <p:cNvSpPr/>
            <p:nvPr/>
          </p:nvSpPr>
          <p:spPr>
            <a:xfrm>
              <a:off x="22478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FF2734"/>
                </a:buClr>
                <a:buFont typeface="Times Roman"/>
              </a:pPr>
              <a:r>
                <a:rPr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ACIDS</a:t>
              </a:r>
              <a:r>
                <a:rPr sz="5400">
                  <a:latin typeface="Times Roman"/>
                  <a:ea typeface="Times Roman"/>
                  <a:cs typeface="Times Roman"/>
                  <a:sym typeface="Times Roman"/>
                </a:rPr>
                <a:t>	</a:t>
              </a:r>
              <a:r>
                <a:rPr sz="5400">
                  <a:solidFill>
                    <a:srgbClr val="0259ED"/>
                  </a:solidFill>
                  <a:uFill>
                    <a:solidFill>
                      <a:srgbClr val="0259ED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rPr>
                <a:t>CONJUGATE BASES</a:t>
              </a:r>
            </a:p>
          </p:txBody>
        </p:sp>
        <p:grpSp>
          <p:nvGrpSpPr>
            <p:cNvPr id="312" name="Group"/>
            <p:cNvGrpSpPr/>
            <p:nvPr/>
          </p:nvGrpSpPr>
          <p:grpSpPr>
            <a:xfrm>
              <a:off x="-1" y="935355"/>
              <a:ext cx="1700531" cy="3098801"/>
              <a:chOff x="0" y="0"/>
              <a:chExt cx="1700529" cy="3098800"/>
            </a:xfrm>
          </p:grpSpPr>
          <p:sp>
            <p:nvSpPr>
              <p:cNvPr id="309" name="Line"/>
              <p:cNvSpPr/>
              <p:nvPr/>
            </p:nvSpPr>
            <p:spPr>
              <a:xfrm>
                <a:off x="1524000" y="1030604"/>
                <a:ext cx="3176" cy="822961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defTabSz="822960">
                  <a:defRPr b="0" sz="20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0" name="STRONG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buClr>
                    <a:srgbClr val="000000"/>
                  </a:buClr>
                  <a:buFont typeface="Times Roman"/>
                  <a:defRPr sz="54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STRONG</a:t>
                </a:r>
              </a:p>
            </p:txBody>
          </p:sp>
          <p:sp>
            <p:nvSpPr>
              <p:cNvPr id="311" name="weak"/>
              <p:cNvSpPr/>
              <p:nvPr/>
            </p:nvSpPr>
            <p:spPr>
              <a:xfrm>
                <a:off x="430529" y="182880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buClr>
                    <a:srgbClr val="000000"/>
                  </a:buClr>
                  <a:buFont typeface="Times Roman"/>
                  <a:defRPr sz="54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weak</a:t>
                </a:r>
              </a:p>
            </p:txBody>
          </p:sp>
        </p:grpSp>
        <p:grpSp>
          <p:nvGrpSpPr>
            <p:cNvPr id="316" name="Group"/>
            <p:cNvGrpSpPr/>
            <p:nvPr/>
          </p:nvGrpSpPr>
          <p:grpSpPr>
            <a:xfrm>
              <a:off x="5505449" y="782955"/>
              <a:ext cx="1847852" cy="3251201"/>
              <a:chOff x="0" y="0"/>
              <a:chExt cx="1847850" cy="3251199"/>
            </a:xfrm>
          </p:grpSpPr>
          <p:sp>
            <p:nvSpPr>
              <p:cNvPr id="313" name="Line"/>
              <p:cNvSpPr/>
              <p:nvPr/>
            </p:nvSpPr>
            <p:spPr>
              <a:xfrm>
                <a:off x="1668779" y="1251584"/>
                <a:ext cx="3176" cy="822961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0" marR="0" defTabSz="822960">
                  <a:defRPr b="0" sz="20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14" name="weak"/>
              <p:cNvSpPr/>
              <p:nvPr/>
            </p:nvSpPr>
            <p:spPr>
              <a:xfrm>
                <a:off x="57785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buClr>
                    <a:srgbClr val="000000"/>
                  </a:buClr>
                  <a:buFont typeface="Times Roman"/>
                  <a:defRPr sz="54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weak</a:t>
                </a:r>
              </a:p>
            </p:txBody>
          </p:sp>
          <p:sp>
            <p:nvSpPr>
              <p:cNvPr id="315" name="STRONG"/>
              <p:cNvSpPr/>
              <p:nvPr/>
            </p:nvSpPr>
            <p:spPr>
              <a:xfrm>
                <a:off x="0" y="1981199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>
                  <a:buClr>
                    <a:srgbClr val="000000"/>
                  </a:buClr>
                  <a:buFont typeface="Times Roman"/>
                  <a:defRPr sz="5400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/>
                <a:r>
                  <a:t>STRONG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trong and Weak Acids/Bases"/>
          <p:cNvSpPr txBox="1"/>
          <p:nvPr>
            <p:ph type="title"/>
          </p:nvPr>
        </p:nvSpPr>
        <p:spPr>
          <a:xfrm>
            <a:off x="503682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Strong and Weak Acids/Bases</a:t>
            </a:r>
          </a:p>
        </p:txBody>
      </p:sp>
      <p:pic>
        <p:nvPicPr>
          <p:cNvPr id="109" name="strong acid dissociation example" descr="strong acid dissociation examp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9840" y="4069079"/>
            <a:ext cx="11612880" cy="82753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110" name="Line"/>
          <p:cNvSpPr/>
          <p:nvPr/>
        </p:nvSpPr>
        <p:spPr>
          <a:xfrm>
            <a:off x="11483340" y="7063740"/>
            <a:ext cx="1874521" cy="1280161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1" name="HNO3, HCl, HBr, HI and HClO4 are among the few known strong monoprotic acids."/>
          <p:cNvSpPr txBox="1"/>
          <p:nvPr/>
        </p:nvSpPr>
        <p:spPr>
          <a:xfrm>
            <a:off x="4543425" y="2012950"/>
            <a:ext cx="15133321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sz="5400">
                <a:solidFill>
                  <a:srgbClr val="FF2600"/>
                </a:solidFill>
              </a:rPr>
              <a:t>HNO</a:t>
            </a:r>
            <a:r>
              <a:rPr baseline="-15851" sz="5400">
                <a:solidFill>
                  <a:srgbClr val="FF2600"/>
                </a:solidFill>
              </a:rPr>
              <a:t>3</a:t>
            </a:r>
            <a:r>
              <a:rPr sz="5400"/>
              <a:t>, </a:t>
            </a:r>
            <a:r>
              <a:rPr sz="5400">
                <a:solidFill>
                  <a:srgbClr val="FF2600"/>
                </a:solidFill>
              </a:rPr>
              <a:t>HCl</a:t>
            </a:r>
            <a:r>
              <a:rPr sz="5400"/>
              <a:t>, </a:t>
            </a:r>
            <a:r>
              <a:rPr sz="5400">
                <a:solidFill>
                  <a:srgbClr val="FF2600"/>
                </a:solidFill>
              </a:rPr>
              <a:t>HBr</a:t>
            </a:r>
            <a:r>
              <a:rPr sz="5400"/>
              <a:t>, </a:t>
            </a:r>
            <a:r>
              <a:rPr sz="5400">
                <a:solidFill>
                  <a:srgbClr val="FF2600"/>
                </a:solidFill>
              </a:rPr>
              <a:t>HI</a:t>
            </a:r>
            <a:r>
              <a:rPr sz="5400"/>
              <a:t> and </a:t>
            </a:r>
            <a:r>
              <a:rPr sz="5400">
                <a:solidFill>
                  <a:srgbClr val="FF2600"/>
                </a:solidFill>
              </a:rPr>
              <a:t>HClO</a:t>
            </a:r>
            <a:r>
              <a:rPr baseline="-15851" sz="5400">
                <a:solidFill>
                  <a:srgbClr val="FF2600"/>
                </a:solidFill>
              </a:rPr>
              <a:t>4</a:t>
            </a:r>
            <a:r>
              <a:rPr sz="5400"/>
              <a:t> are among the few known strong </a:t>
            </a:r>
            <a:r>
              <a:rPr i="1"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monoprotic</a:t>
            </a:r>
            <a:r>
              <a:rPr sz="5400"/>
              <a:t> acids.</a:t>
            </a:r>
          </a:p>
        </p:txBody>
      </p:sp>
      <p:sp>
        <p:nvSpPr>
          <p:cNvPr id="1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13" name="Memorize these five strong acids!"/>
          <p:cNvSpPr txBox="1"/>
          <p:nvPr/>
        </p:nvSpPr>
        <p:spPr>
          <a:xfrm>
            <a:off x="9959340" y="12688737"/>
            <a:ext cx="14108926" cy="1108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defRPr i="1" sz="6500">
                <a:solidFill>
                  <a:srgbClr val="009051"/>
                </a:solidFill>
                <a:uFill>
                  <a:solidFill>
                    <a:srgbClr val="009051"/>
                  </a:solidFill>
                </a:uFill>
              </a:defRPr>
            </a:pPr>
            <a:r>
              <a:rPr>
                <a:solidFill>
                  <a:srgbClr val="FF2600"/>
                </a:solidFill>
              </a:rPr>
              <a:t>Memorize</a:t>
            </a:r>
            <a:r>
              <a:t> </a:t>
            </a:r>
            <a:r>
              <a:rPr>
                <a:solidFill>
                  <a:srgbClr val="000000"/>
                </a:solidFill>
              </a:rPr>
              <a:t>these five strong acids!</a:t>
            </a:r>
          </a:p>
        </p:txBody>
      </p:sp>
      <p:grpSp>
        <p:nvGrpSpPr>
          <p:cNvPr id="116" name="Group"/>
          <p:cNvGrpSpPr/>
          <p:nvPr/>
        </p:nvGrpSpPr>
        <p:grpSpPr>
          <a:xfrm>
            <a:off x="25186084" y="2050627"/>
            <a:ext cx="12546330" cy="12680871"/>
            <a:chOff x="0" y="0"/>
            <a:chExt cx="12546329" cy="12680870"/>
          </a:xfrm>
        </p:grpSpPr>
        <p:pic>
          <p:nvPicPr>
            <p:cNvPr id="114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774" t="7546" r="11621" b="0"/>
            <a:stretch>
              <a:fillRect/>
            </a:stretch>
          </p:blipFill>
          <p:spPr>
            <a:xfrm>
              <a:off x="0" y="0"/>
              <a:ext cx="12546330" cy="1268087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15" name="Coolest Oregon…"/>
            <p:cNvSpPr txBox="1"/>
            <p:nvPr/>
          </p:nvSpPr>
          <p:spPr>
            <a:xfrm>
              <a:off x="5548367" y="826589"/>
              <a:ext cx="5699538" cy="15353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42900" dist="12700" dir="5400000">
                <a:srgbClr val="009193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algn="ctr">
                <a:defRPr>
                  <a:solidFill>
                    <a:srgbClr val="FF2600"/>
                  </a:solidFill>
                </a:defRPr>
              </a:pPr>
              <a:r>
                <a:t>Coolest Oregon</a:t>
              </a:r>
            </a:p>
            <a:p>
              <a:pPr algn="ctr">
                <a:defRPr>
                  <a:solidFill>
                    <a:srgbClr val="FF2600"/>
                  </a:solidFill>
                </a:defRPr>
              </a:pPr>
              <a:r>
                <a:t>License plate ever?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87708 -0.151852" origin="layout" pathEditMode="relative"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K and Acid-Base Reactions"/>
          <p:cNvSpPr txBox="1"/>
          <p:nvPr>
            <p:ph type="title"/>
          </p:nvPr>
        </p:nvSpPr>
        <p:spPr>
          <a:xfrm>
            <a:off x="4876800" y="0"/>
            <a:ext cx="14470381" cy="2286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K and Acid-Base Reactions</a:t>
            </a:r>
          </a:p>
        </p:txBody>
      </p:sp>
      <p:sp>
        <p:nvSpPr>
          <p:cNvPr id="320" name="A strong acid is 100% dissociated.…"/>
          <p:cNvSpPr txBox="1"/>
          <p:nvPr>
            <p:ph type="body" idx="1"/>
          </p:nvPr>
        </p:nvSpPr>
        <p:spPr>
          <a:xfrm>
            <a:off x="3665220" y="2286000"/>
            <a:ext cx="17373601" cy="10126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 strong acid is 100% dissociated.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Therefore, a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STRONG ACID </a:t>
            </a:r>
            <a:r>
              <a:rPr sz="5400"/>
              <a:t>- a good H</a:t>
            </a:r>
            <a:r>
              <a:rPr baseline="30962" sz="5400"/>
              <a:t>+</a:t>
            </a:r>
            <a:r>
              <a:rPr sz="5400"/>
              <a:t> donor-must have a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WEAK CONJUGATE BASE </a:t>
            </a:r>
            <a:r>
              <a:rPr sz="5400"/>
              <a:t>- a poor H</a:t>
            </a:r>
            <a:r>
              <a:rPr baseline="30962" sz="5400"/>
              <a:t>+</a:t>
            </a:r>
            <a:r>
              <a:rPr sz="5400"/>
              <a:t> acceptor. </a:t>
            </a:r>
          </a:p>
          <a:p>
            <a:pPr marL="650874" indent="-571500">
              <a:lnSpc>
                <a:spcPct val="8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HNO</a:t>
            </a:r>
            <a:r>
              <a:rPr baseline="-15851" sz="5400"/>
              <a:t>3</a:t>
            </a:r>
            <a:r>
              <a:rPr sz="5400"/>
              <a:t>(aq) + H</a:t>
            </a:r>
            <a:r>
              <a:rPr baseline="-15851" sz="5400"/>
              <a:t>2</a:t>
            </a:r>
            <a:r>
              <a:rPr sz="5400"/>
              <a:t>O(liq)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(aq) + NO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80000"/>
              </a:lnSpc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STRONG A</a:t>
            </a:r>
            <a:r>
              <a:t>    </a:t>
            </a:r>
            <a:r>
              <a:rPr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base</a:t>
            </a:r>
            <a:r>
              <a:rPr b="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         </a:t>
            </a:r>
            <a:r>
              <a:rPr b="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acid </a:t>
            </a:r>
            <a:r>
              <a:t>            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weak B</a:t>
            </a:r>
          </a:p>
        </p:txBody>
      </p:sp>
      <p:sp>
        <p:nvSpPr>
          <p:cNvPr id="3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2" name="Line"/>
          <p:cNvSpPr/>
          <p:nvPr/>
        </p:nvSpPr>
        <p:spPr>
          <a:xfrm>
            <a:off x="4282440" y="1828800"/>
            <a:ext cx="15179040" cy="3176"/>
          </a:xfrm>
          <a:prstGeom prst="line">
            <a:avLst/>
          </a:prstGeom>
          <a:ln w="38100">
            <a:solidFill>
              <a:srgbClr val="003DAF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3" name="Every A-B reaction has two acids and two bases.…"/>
          <p:cNvSpPr txBox="1"/>
          <p:nvPr/>
        </p:nvSpPr>
        <p:spPr>
          <a:xfrm>
            <a:off x="3802380" y="9645650"/>
            <a:ext cx="16962120" cy="4556436"/>
          </a:xfrm>
          <a:prstGeom prst="rect">
            <a:avLst/>
          </a:prstGeom>
          <a:solidFill>
            <a:srgbClr val="EEE4D8"/>
          </a:solidFill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10000"/>
              </a:lnSpc>
              <a:buClr>
                <a:srgbClr val="003DAF"/>
              </a:buClr>
              <a:buFont typeface="Arial"/>
            </a:pPr>
            <a:r>
              <a:rPr i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Every</a:t>
            </a:r>
            <a:r>
              <a:rPr sz="5400"/>
              <a:t> A-B reaction has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two acids</a:t>
            </a:r>
            <a:r>
              <a:rPr sz="5400"/>
              <a:t> and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two bases</a:t>
            </a:r>
            <a:r>
              <a:rPr sz="5400"/>
              <a:t>.</a:t>
            </a:r>
            <a:endParaRPr sz="5400"/>
          </a:p>
          <a:p>
            <a:pPr>
              <a:lnSpc>
                <a:spcPct val="110000"/>
              </a:lnSpc>
              <a:buClr>
                <a:srgbClr val="000000"/>
              </a:buClr>
              <a:buFont typeface="Arial"/>
              <a:defRPr sz="5400"/>
            </a:pPr>
            <a:r>
              <a:t>Equilibrium always lies </a:t>
            </a:r>
            <a:r>
              <a:rPr i="1"/>
              <a:t>toward the weaker pair.</a:t>
            </a:r>
          </a:p>
          <a:p>
            <a:pPr>
              <a:lnSpc>
                <a:spcPct val="110000"/>
              </a:lnSpc>
              <a:buClr>
                <a:srgbClr val="000000"/>
              </a:buClr>
              <a:buFont typeface="Arial"/>
              <a:defRPr sz="5400"/>
            </a:pPr>
            <a:r>
              <a:t>Here K is </a:t>
            </a:r>
            <a:r>
              <a:rPr i="1"/>
              <a:t>very</a:t>
            </a:r>
            <a:r>
              <a:t> large... should write:</a:t>
            </a:r>
          </a:p>
          <a:p>
            <a:pPr marL="650874" marR="79373" indent="-571500" algn="ctr"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rPr sz="5400"/>
              <a:t>HNO</a:t>
            </a:r>
            <a:r>
              <a:rPr baseline="-15851" sz="5400"/>
              <a:t>3</a:t>
            </a:r>
            <a:r>
              <a:rPr sz="5400"/>
              <a:t>(aq) + H</a:t>
            </a:r>
            <a:r>
              <a:rPr baseline="-15851" sz="5400"/>
              <a:t>2</a:t>
            </a:r>
            <a:r>
              <a:rPr sz="5400"/>
              <a:t>O(liq)  → 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(aq) + NO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sz="5400"/>
              <a:t>(aq)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K and Acid-Base Reactions"/>
          <p:cNvSpPr txBox="1"/>
          <p:nvPr>
            <p:ph type="title"/>
          </p:nvPr>
        </p:nvSpPr>
        <p:spPr>
          <a:xfrm>
            <a:off x="4876800" y="914400"/>
            <a:ext cx="14470381" cy="1828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K and Acid-Base Reactions</a:t>
            </a:r>
          </a:p>
        </p:txBody>
      </p:sp>
      <p:sp>
        <p:nvSpPr>
          <p:cNvPr id="326" name="Acetic acid is only 0.42% ionized when [HOAc] = 1.0 M. It is a WEAK ACID…"/>
          <p:cNvSpPr txBox="1"/>
          <p:nvPr>
            <p:ph type="body" idx="1"/>
          </p:nvPr>
        </p:nvSpPr>
        <p:spPr>
          <a:xfrm>
            <a:off x="3962400" y="2743200"/>
            <a:ext cx="16756381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Acetic acid is only 0.42% ionized when [HOAc] = 1.0 M. It is a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WEAK ACID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HOAc       +      H</a:t>
            </a:r>
            <a:r>
              <a:rPr baseline="-15851" sz="5400"/>
              <a:t>2</a:t>
            </a:r>
            <a:r>
              <a:rPr sz="5400"/>
              <a:t>O 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       +     OAc</a:t>
            </a:r>
            <a:r>
              <a:rPr baseline="30962" sz="5400"/>
              <a:t>-</a:t>
            </a:r>
          </a:p>
          <a:p>
            <a:pPr marL="650874" indent="-571500">
              <a:lnSpc>
                <a:spcPct val="110000"/>
              </a:lnSpc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WEAK A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     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base</a:t>
            </a:r>
            <a:r>
              <a:rPr b="0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        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    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STRONG B</a:t>
            </a:r>
          </a:p>
        </p:txBody>
      </p:sp>
      <p:sp>
        <p:nvSpPr>
          <p:cNvPr id="32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8" name="Line"/>
          <p:cNvSpPr/>
          <p:nvPr/>
        </p:nvSpPr>
        <p:spPr>
          <a:xfrm>
            <a:off x="4282440" y="2446020"/>
            <a:ext cx="15179040" cy="3176"/>
          </a:xfrm>
          <a:prstGeom prst="line">
            <a:avLst/>
          </a:prstGeom>
          <a:ln w="38100">
            <a:solidFill>
              <a:srgbClr val="003DAF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9" name="Because [H3O+] is small, this must mean…"/>
          <p:cNvSpPr txBox="1"/>
          <p:nvPr/>
        </p:nvSpPr>
        <p:spPr>
          <a:xfrm>
            <a:off x="4122420" y="8069580"/>
            <a:ext cx="13423595" cy="464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Because 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is small, this must mean</a:t>
            </a:r>
            <a:endParaRPr sz="5400"/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1.	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 is a stronger acid than HOAc</a:t>
            </a:r>
            <a:endParaRPr sz="5400"/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2.	OAc</a:t>
            </a:r>
            <a:r>
              <a:rPr baseline="30962" sz="5400"/>
              <a:t>-</a:t>
            </a:r>
            <a:r>
              <a:rPr sz="5400"/>
              <a:t> is a stronger base than H</a:t>
            </a:r>
            <a:r>
              <a:rPr baseline="-15851" sz="5400"/>
              <a:t>2</a:t>
            </a:r>
            <a:r>
              <a:rPr sz="5400"/>
              <a:t>O</a:t>
            </a:r>
            <a:endParaRPr sz="5400"/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3.	K for this reaction is small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ypes of Acid/Base Reactions"/>
          <p:cNvSpPr txBox="1"/>
          <p:nvPr>
            <p:ph type="title"/>
          </p:nvPr>
        </p:nvSpPr>
        <p:spPr>
          <a:xfrm>
            <a:off x="5036820" y="45720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Types of Acid/Base Reactions</a:t>
            </a:r>
          </a:p>
        </p:txBody>
      </p:sp>
      <p:sp>
        <p:nvSpPr>
          <p:cNvPr id="332" name="1. Strong acid + Strong base (SA + SB) reactions:…"/>
          <p:cNvSpPr txBox="1"/>
          <p:nvPr>
            <p:ph type="body" idx="1"/>
          </p:nvPr>
        </p:nvSpPr>
        <p:spPr>
          <a:xfrm>
            <a:off x="3962400" y="2583180"/>
            <a:ext cx="16619221" cy="81610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3DAF"/>
              </a:buClr>
              <a:buSzTx/>
              <a:buFont typeface="Arial"/>
              <a:buNone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1. Strong acid + Strong base (SA + SB) reactions: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HCl(aq) + NaOH(aq)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 </a:t>
            </a:r>
            <a:r>
              <a:rPr sz="5400"/>
              <a:t>H</a:t>
            </a:r>
            <a:r>
              <a:rPr baseline="-15851" sz="5400"/>
              <a:t>2</a:t>
            </a:r>
            <a:r>
              <a:rPr sz="5400"/>
              <a:t>O(l)  +  NaCl(aq)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</a:t>
            </a:r>
            <a:r>
              <a:rPr baseline="30962" sz="5400"/>
              <a:t>+</a:t>
            </a:r>
            <a:r>
              <a:rPr sz="5400"/>
              <a:t> + Cl</a:t>
            </a:r>
            <a:r>
              <a:rPr baseline="30962" sz="5400"/>
              <a:t>-</a:t>
            </a:r>
            <a:r>
              <a:rPr sz="5400"/>
              <a:t> + Na</a:t>
            </a:r>
            <a:r>
              <a:rPr baseline="30962" sz="5400"/>
              <a:t>+</a:t>
            </a:r>
            <a:r>
              <a:rPr sz="5400"/>
              <a:t> + OH</a:t>
            </a:r>
            <a:r>
              <a:rPr baseline="30962" sz="5400"/>
              <a:t>-</a:t>
            </a:r>
            <a:r>
              <a:rPr sz="5400"/>
              <a:t>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H</a:t>
            </a:r>
            <a:r>
              <a:rPr baseline="-15851" sz="5400"/>
              <a:t>2</a:t>
            </a:r>
            <a:r>
              <a:rPr sz="5400"/>
              <a:t>O + Na</a:t>
            </a:r>
            <a:r>
              <a:rPr baseline="30962" sz="5400"/>
              <a:t>+</a:t>
            </a:r>
            <a:r>
              <a:rPr sz="5400"/>
              <a:t> + Cl</a:t>
            </a:r>
            <a:r>
              <a:rPr baseline="30962" sz="5400"/>
              <a:t>-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i="1" sz="5400"/>
            </a:pPr>
            <a:r>
              <a:t>Net ionic equation: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</a:t>
            </a:r>
            <a:r>
              <a:rPr baseline="30962" sz="5400"/>
              <a:t>+</a:t>
            </a:r>
            <a:r>
              <a:rPr sz="5400"/>
              <a:t>(aq) + OH</a:t>
            </a:r>
            <a:r>
              <a:rPr baseline="30962" sz="5400"/>
              <a:t>-</a:t>
            </a:r>
            <a:r>
              <a:rPr sz="5400"/>
              <a:t>(aq)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H</a:t>
            </a:r>
            <a:r>
              <a:rPr baseline="-15851" sz="5400"/>
              <a:t>2</a:t>
            </a:r>
            <a:r>
              <a:rPr sz="5400"/>
              <a:t>O(liq)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 = 1/K</a:t>
            </a:r>
            <a:r>
              <a:rPr baseline="-15851" sz="5400"/>
              <a:t>w</a:t>
            </a:r>
            <a:r>
              <a:rPr sz="5400"/>
              <a:t> = 1 x 10</a:t>
            </a:r>
            <a:r>
              <a:rPr baseline="30962" sz="5400"/>
              <a:t>14</a:t>
            </a:r>
          </a:p>
        </p:txBody>
      </p:sp>
      <p:sp>
        <p:nvSpPr>
          <p:cNvPr id="3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4" name="Mixing equal molar quantities of a strong acid and strong base produces a neutral solution.…"/>
          <p:cNvSpPr txBox="1"/>
          <p:nvPr/>
        </p:nvSpPr>
        <p:spPr>
          <a:xfrm>
            <a:off x="1526930" y="9818623"/>
            <a:ext cx="19064215" cy="3974715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Comic Sans MS"/>
            </a:pP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Mixing equal molar quantities of a strong acid and strong base produces a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neutral</a:t>
            </a: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 solution.</a:t>
            </a:r>
            <a:endParaRPr sz="54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buClr>
                <a:srgbClr val="000000"/>
              </a:buClr>
              <a:buFont typeface="Comic Sans MS"/>
            </a:pPr>
            <a:r>
              <a:rPr b="0" i="1" sz="5400"/>
              <a:t>should write:</a:t>
            </a: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54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buClr>
                <a:srgbClr val="000000"/>
              </a:buClr>
              <a:buFont typeface="Comic Sans MS"/>
            </a:pPr>
            <a:r>
              <a:rPr sz="5400"/>
              <a:t>HCl(aq) + NaOH(aq)  →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 </a:t>
            </a:r>
            <a:r>
              <a:rPr sz="5400"/>
              <a:t>H</a:t>
            </a:r>
            <a:r>
              <a:rPr baseline="-15851" sz="5400"/>
              <a:t>2</a:t>
            </a:r>
            <a:r>
              <a:rPr sz="5400"/>
              <a:t>O(l)  +  NaCl(aq)</a:t>
            </a:r>
          </a:p>
        </p:txBody>
      </p:sp>
      <p:sp>
        <p:nvSpPr>
          <p:cNvPr id="335" name="Line"/>
          <p:cNvSpPr/>
          <p:nvPr/>
        </p:nvSpPr>
        <p:spPr>
          <a:xfrm>
            <a:off x="5036820" y="2125980"/>
            <a:ext cx="14333220" cy="3176"/>
          </a:xfrm>
          <a:prstGeom prst="line">
            <a:avLst/>
          </a:prstGeom>
          <a:ln w="12700">
            <a:solidFill>
              <a:srgbClr val="FF2734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6" name="very product favored K!"/>
          <p:cNvSpPr txBox="1"/>
          <p:nvPr/>
        </p:nvSpPr>
        <p:spPr>
          <a:xfrm>
            <a:off x="13056331" y="8791843"/>
            <a:ext cx="6991564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433FF"/>
              </a:buClr>
              <a:buFont typeface="Arial"/>
              <a:defRPr i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very product favored K!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2"/>
      <p:bldP build="whole" bldLvl="1" animBg="1" rev="0" advAuto="0" spid="334" grpId="3"/>
      <p:bldP build="p" bldLvl="1" animBg="1" rev="0" advAuto="0" spid="33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ypes of Acid/Base Reactions"/>
          <p:cNvSpPr txBox="1"/>
          <p:nvPr>
            <p:ph type="title"/>
          </p:nvPr>
        </p:nvSpPr>
        <p:spPr>
          <a:xfrm>
            <a:off x="5036820" y="45720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Types of Acid/Base Reactions</a:t>
            </a:r>
          </a:p>
        </p:txBody>
      </p:sp>
      <p:sp>
        <p:nvSpPr>
          <p:cNvPr id="339" name="2. Weak acid + Strong base (WA + SB) reactions:…"/>
          <p:cNvSpPr txBox="1"/>
          <p:nvPr>
            <p:ph type="body" sz="half" idx="1"/>
          </p:nvPr>
        </p:nvSpPr>
        <p:spPr>
          <a:xfrm>
            <a:off x="5036820" y="2583180"/>
            <a:ext cx="16379954" cy="81610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3DAF"/>
              </a:buClr>
              <a:buSzTx/>
              <a:buFont typeface="Arial"/>
              <a:buNone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2. Weak acid + Strong base (WA + SB) reactions: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CH</a:t>
            </a:r>
            <a:r>
              <a:rPr baseline="-15851" sz="5400"/>
              <a:t>3</a:t>
            </a:r>
            <a:r>
              <a:rPr sz="5400"/>
              <a:t>CO</a:t>
            </a:r>
            <a:r>
              <a:rPr baseline="-15851" sz="5400"/>
              <a:t>2</a:t>
            </a:r>
            <a:r>
              <a:rPr sz="5400"/>
              <a:t>H + OH</a:t>
            </a:r>
            <a:r>
              <a:rPr baseline="30962" sz="5400"/>
              <a:t>-</a:t>
            </a:r>
            <a:r>
              <a:rPr sz="5400"/>
              <a:t>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H</a:t>
            </a:r>
            <a:r>
              <a:rPr baseline="-15851" sz="5400"/>
              <a:t>2</a:t>
            </a:r>
            <a:r>
              <a:rPr sz="5400"/>
              <a:t>O + CH</a:t>
            </a:r>
            <a:r>
              <a:rPr baseline="-15851" sz="5400"/>
              <a:t>3</a:t>
            </a:r>
            <a:r>
              <a:rPr sz="5400"/>
              <a:t>CO</a:t>
            </a:r>
            <a:r>
              <a:rPr baseline="-15851" sz="5400"/>
              <a:t>2</a:t>
            </a:r>
            <a:r>
              <a:rPr baseline="30962" sz="5400"/>
              <a:t>-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This is the reverse of the reaction of CH</a:t>
            </a:r>
            <a:r>
              <a:rPr baseline="-15851" sz="5400"/>
              <a:t>3</a:t>
            </a:r>
            <a:r>
              <a:rPr sz="5400"/>
              <a:t>CO</a:t>
            </a:r>
            <a:r>
              <a:rPr baseline="-15851" sz="5400"/>
              <a:t>2</a:t>
            </a:r>
            <a:r>
              <a:rPr baseline="30962" sz="5400"/>
              <a:t>-</a:t>
            </a:r>
            <a:r>
              <a:rPr sz="5400"/>
              <a:t> (conjugate base) with H</a:t>
            </a:r>
            <a:r>
              <a:rPr baseline="-15851" sz="5400"/>
              <a:t>2</a:t>
            </a:r>
            <a:r>
              <a:rPr sz="5400"/>
              <a:t>O.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OH</a:t>
            </a:r>
            <a:r>
              <a:rPr baseline="30962" sz="5400"/>
              <a:t>-</a:t>
            </a:r>
            <a:r>
              <a:rPr sz="5400"/>
              <a:t> stronger base than CH</a:t>
            </a:r>
            <a:r>
              <a:rPr baseline="-15851" sz="5400"/>
              <a:t>3</a:t>
            </a:r>
            <a:r>
              <a:rPr sz="5400"/>
              <a:t>CO</a:t>
            </a:r>
            <a:r>
              <a:rPr baseline="-15851" sz="5400"/>
              <a:t>2</a:t>
            </a:r>
            <a:r>
              <a:rPr baseline="30962" sz="5400"/>
              <a:t>-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 = 1/K</a:t>
            </a:r>
            <a:r>
              <a:rPr baseline="-15851" sz="5400"/>
              <a:t>b</a:t>
            </a:r>
            <a:r>
              <a:rPr sz="5400"/>
              <a:t> = 1.8 x 10</a:t>
            </a:r>
            <a:r>
              <a:rPr baseline="30962" sz="5400"/>
              <a:t>9</a:t>
            </a:r>
          </a:p>
        </p:txBody>
      </p:sp>
      <p:sp>
        <p:nvSpPr>
          <p:cNvPr id="3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41" name="Mixing equal molar quantities of a weak acid and strong base produces the acid's conjugate base. The solution is basic."/>
          <p:cNvSpPr txBox="1"/>
          <p:nvPr/>
        </p:nvSpPr>
        <p:spPr>
          <a:xfrm>
            <a:off x="5549900" y="9258300"/>
            <a:ext cx="13304521" cy="4069081"/>
          </a:xfrm>
          <a:prstGeom prst="rect">
            <a:avLst/>
          </a:prstGeom>
          <a:solidFill>
            <a:srgbClr val="FDFDC5"/>
          </a:solidFill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Comic Sans MS"/>
            </a:pP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Mixing equal molar quantities of a weak acid and strong base produces the acid's conjugate base. The solution is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basic</a:t>
            </a: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342" name="Line"/>
          <p:cNvSpPr/>
          <p:nvPr/>
        </p:nvSpPr>
        <p:spPr>
          <a:xfrm>
            <a:off x="5036820" y="2125980"/>
            <a:ext cx="14333220" cy="3176"/>
          </a:xfrm>
          <a:prstGeom prst="line">
            <a:avLst/>
          </a:prstGeom>
          <a:ln w="12700">
            <a:solidFill>
              <a:srgbClr val="FF2734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3" name="very product favored K!"/>
          <p:cNvSpPr txBox="1"/>
          <p:nvPr/>
        </p:nvSpPr>
        <p:spPr>
          <a:xfrm>
            <a:off x="12031980" y="8229600"/>
            <a:ext cx="6991564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433FF"/>
              </a:buClr>
              <a:buFont typeface="Arial"/>
              <a:defRPr i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very product favored K!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3"/>
      <p:bldP build="whole" bldLvl="1" animBg="1" rev="0" advAuto="0" spid="343" grpId="2"/>
      <p:bldP build="p" bldLvl="1" animBg="1" rev="0" advAuto="0" spid="33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ypes of Acid/Base Reactions"/>
          <p:cNvSpPr txBox="1"/>
          <p:nvPr>
            <p:ph type="title"/>
          </p:nvPr>
        </p:nvSpPr>
        <p:spPr>
          <a:xfrm>
            <a:off x="5036820" y="45720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Types of Acid/Base Reactions</a:t>
            </a:r>
          </a:p>
        </p:txBody>
      </p:sp>
      <p:sp>
        <p:nvSpPr>
          <p:cNvPr id="348" name="3. Weak base + Strong acid (WB + SA) reactions:…"/>
          <p:cNvSpPr txBox="1"/>
          <p:nvPr>
            <p:ph type="body" idx="1"/>
          </p:nvPr>
        </p:nvSpPr>
        <p:spPr>
          <a:xfrm>
            <a:off x="5036820" y="2583180"/>
            <a:ext cx="16820216" cy="81610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3DAF"/>
              </a:buClr>
              <a:buSzTx/>
              <a:buFont typeface="Arial"/>
              <a:buNone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3. Weak base + Strong acid (WB + SA) reactions: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 + NH</a:t>
            </a:r>
            <a:r>
              <a:rPr baseline="-15851" sz="5400"/>
              <a:t>3</a:t>
            </a:r>
            <a:r>
              <a:rPr sz="5400"/>
              <a:t>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H</a:t>
            </a:r>
            <a:r>
              <a:rPr baseline="-15851" sz="5400"/>
              <a:t>2</a:t>
            </a:r>
            <a:r>
              <a:rPr sz="5400"/>
              <a:t>O + NH</a:t>
            </a:r>
            <a:r>
              <a:rPr baseline="-15851" sz="5400"/>
              <a:t>4</a:t>
            </a:r>
            <a:r>
              <a:rPr baseline="30962" sz="5400"/>
              <a:t>+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This is the reverse of the reaction of 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 (conjugate acid of NH</a:t>
            </a:r>
            <a:r>
              <a:rPr baseline="-15851" sz="5400"/>
              <a:t>3</a:t>
            </a:r>
            <a:r>
              <a:rPr sz="5400"/>
              <a:t>) with H</a:t>
            </a:r>
            <a:r>
              <a:rPr baseline="-15851" sz="5400"/>
              <a:t>2</a:t>
            </a:r>
            <a:r>
              <a:rPr sz="5400"/>
              <a:t>O.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 stronger acid than NH</a:t>
            </a:r>
            <a:r>
              <a:rPr baseline="-15851" sz="5400"/>
              <a:t>4</a:t>
            </a:r>
            <a:r>
              <a:rPr baseline="30962" sz="5400"/>
              <a:t>+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 = 1/K</a:t>
            </a:r>
            <a:r>
              <a:rPr baseline="-15851" sz="5400"/>
              <a:t>a</a:t>
            </a:r>
            <a:r>
              <a:rPr sz="5400"/>
              <a:t> = 1.8 x 10</a:t>
            </a:r>
            <a:r>
              <a:rPr baseline="30962" sz="5400"/>
              <a:t>9</a:t>
            </a:r>
          </a:p>
        </p:txBody>
      </p:sp>
      <p:sp>
        <p:nvSpPr>
          <p:cNvPr id="34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50" name="Mixing equal molar quantities of a strong acid and weak base produces the base's conjugate acid. The solution is acidic."/>
          <p:cNvSpPr txBox="1"/>
          <p:nvPr/>
        </p:nvSpPr>
        <p:spPr>
          <a:xfrm>
            <a:off x="5549900" y="9258300"/>
            <a:ext cx="13304521" cy="4069081"/>
          </a:xfrm>
          <a:prstGeom prst="rect">
            <a:avLst/>
          </a:prstGeom>
          <a:solidFill>
            <a:srgbClr val="FDFDC5"/>
          </a:solidFill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Comic Sans MS"/>
            </a:pP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Mixing equal molar quantities of a strong acid and weak base produces the base's conjugate acid. The solution is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acidic</a:t>
            </a: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351" name="Line"/>
          <p:cNvSpPr/>
          <p:nvPr/>
        </p:nvSpPr>
        <p:spPr>
          <a:xfrm>
            <a:off x="5036820" y="2125980"/>
            <a:ext cx="14333220" cy="3176"/>
          </a:xfrm>
          <a:prstGeom prst="line">
            <a:avLst/>
          </a:prstGeom>
          <a:ln w="12700">
            <a:solidFill>
              <a:srgbClr val="FF2734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2" name="very product favored K!"/>
          <p:cNvSpPr txBox="1"/>
          <p:nvPr/>
        </p:nvSpPr>
        <p:spPr>
          <a:xfrm>
            <a:off x="12031980" y="8229600"/>
            <a:ext cx="6991564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433FF"/>
              </a:buClr>
              <a:buFont typeface="Arial"/>
              <a:defRPr i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very product favored K!</a:t>
            </a:r>
          </a:p>
        </p:txBody>
      </p:sp>
      <p:sp>
        <p:nvSpPr>
          <p:cNvPr id="353" name="For the reaction below, decide if the equilbrium lies predominantly to the right or to the left.…"/>
          <p:cNvSpPr txBox="1"/>
          <p:nvPr/>
        </p:nvSpPr>
        <p:spPr>
          <a:xfrm>
            <a:off x="9540240" y="15201900"/>
            <a:ext cx="18196560" cy="149733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For the reaction below, decide if the equilbrium lies predominantly to the right or to the left.</a:t>
            </a:r>
            <a:endParaRPr b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 marL="73151" marR="73151" algn="ctr" defTabSz="1645920">
              <a:defRPr b="0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HCl(aq) + CO</a:t>
            </a:r>
            <a:r>
              <a:rPr baseline="-17399"/>
              <a:t>3</a:t>
            </a:r>
            <a:r>
              <a:rPr baseline="30799"/>
              <a:t>2-</a:t>
            </a:r>
            <a:r>
              <a:t>(aq)  ⇌  Cl</a:t>
            </a:r>
            <a:r>
              <a:rPr baseline="30799"/>
              <a:t>-</a:t>
            </a:r>
            <a:r>
              <a:t>(aq) + HCO</a:t>
            </a:r>
            <a:r>
              <a:rPr baseline="-17399"/>
              <a:t>3</a:t>
            </a:r>
            <a:r>
              <a:rPr baseline="24799"/>
              <a:t>–</a:t>
            </a:r>
            <a:r>
              <a:t>(aq)</a:t>
            </a:r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right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left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exactly in the middle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none of the above</a:t>
            </a:r>
            <a:endParaRPr b="0" sz="500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354" name="Enter your response on…"/>
          <p:cNvSpPr txBox="1"/>
          <p:nvPr/>
        </p:nvSpPr>
        <p:spPr>
          <a:xfrm>
            <a:off x="25610820" y="2016251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55" name="Answer = A,…"/>
          <p:cNvSpPr txBox="1"/>
          <p:nvPr/>
        </p:nvSpPr>
        <p:spPr>
          <a:xfrm>
            <a:off x="24596310" y="9237006"/>
            <a:ext cx="10807755" cy="41116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</a:p>
          <a:p>
            <a:pPr algn="ctr">
              <a:defRPr sz="5400"/>
            </a:pPr>
            <a:r>
              <a:t>right</a:t>
            </a:r>
            <a:endParaRPr baseline="30962"/>
          </a:p>
          <a:p>
            <a:pPr algn="ctr">
              <a:defRPr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strong acids (HCl) and bases push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reactions to the opposite side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51250 -1.071667" origin="layout" pathEditMode="relative">
                                      <p:cBhvr>
                                        <p:cTn id="27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80323 -0.678333" origin="layout" pathEditMode="relative">
                                      <p:cBhvr>
                                        <p:cTn id="30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5001 -0.115000" origin="layout" pathEditMode="relative">
                                      <p:cBhvr>
                                        <p:cTn id="3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3"/>
      <p:bldP build="whole" bldLvl="1" animBg="1" rev="0" advAuto="0" spid="352" grpId="2"/>
      <p:bldP build="p" bldLvl="1" animBg="1" rev="0" advAuto="0" spid="348" grpId="1"/>
      <p:bldP build="whole" bldLvl="1" animBg="1" rev="0" advAuto="0" spid="354" grpId="6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ypes of Acid/Base Reactions"/>
          <p:cNvSpPr txBox="1"/>
          <p:nvPr>
            <p:ph type="title"/>
          </p:nvPr>
        </p:nvSpPr>
        <p:spPr>
          <a:xfrm>
            <a:off x="5036820" y="0"/>
            <a:ext cx="14333220" cy="304038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Types of Acid/Base Reactions</a:t>
            </a:r>
          </a:p>
        </p:txBody>
      </p:sp>
      <p:sp>
        <p:nvSpPr>
          <p:cNvPr id="36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61" name="Line"/>
          <p:cNvSpPr/>
          <p:nvPr/>
        </p:nvSpPr>
        <p:spPr>
          <a:xfrm>
            <a:off x="5036820" y="2125980"/>
            <a:ext cx="14333220" cy="3176"/>
          </a:xfrm>
          <a:prstGeom prst="line">
            <a:avLst/>
          </a:prstGeom>
          <a:ln w="12700">
            <a:solidFill>
              <a:srgbClr val="FF2734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62" name="Product cation = conjugate acid of weak base.…"/>
          <p:cNvSpPr txBox="1"/>
          <p:nvPr/>
        </p:nvSpPr>
        <p:spPr>
          <a:xfrm>
            <a:off x="8106528" y="6402606"/>
            <a:ext cx="16482060" cy="3769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Product cation = conjugate acid of weak base.</a:t>
            </a:r>
            <a:endParaRPr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Product anion = conjugate base of weak acid.</a:t>
            </a:r>
            <a:endParaRPr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sz="5400"/>
              <a:t>pH of solution depends on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relative strengths</a:t>
            </a:r>
            <a:r>
              <a:rPr sz="5400"/>
              <a:t> of cation and anion (larger K → smaller K).</a:t>
            </a:r>
          </a:p>
        </p:txBody>
      </p:sp>
      <p:pic>
        <p:nvPicPr>
          <p:cNvPr id="363" name="17M02AN40-1.mov" descr="17M02AN4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8209" y="3576320"/>
            <a:ext cx="6377941" cy="637794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We will not be studying WA + WB reactions in CH 223"/>
          <p:cNvSpPr txBox="1"/>
          <p:nvPr/>
        </p:nvSpPr>
        <p:spPr>
          <a:xfrm>
            <a:off x="9175524" y="12639675"/>
            <a:ext cx="15062426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buClr>
                <a:srgbClr val="0433FF"/>
              </a:buClr>
              <a:buFont typeface="Arial"/>
              <a:defRPr i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We will not be studying WA + WB reactions in CH 223</a:t>
            </a:r>
          </a:p>
        </p:txBody>
      </p:sp>
      <p:sp>
        <p:nvSpPr>
          <p:cNvPr id="365" name="4. Weak acid + weak base (WA + WB) reactions:"/>
          <p:cNvSpPr txBox="1"/>
          <p:nvPr/>
        </p:nvSpPr>
        <p:spPr>
          <a:xfrm>
            <a:off x="5036820" y="2583180"/>
            <a:ext cx="17266106" cy="1351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>
              <a:spcBef>
                <a:spcPts val="1600"/>
              </a:spcBef>
              <a:buClr>
                <a:srgbClr val="003DAF"/>
              </a:buClr>
              <a:buFont typeface="Arial"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4. Weak acid + weak base (WA + WB) reactions: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8" fill="hold" display="0">
                  <p:stCondLst>
                    <p:cond delay="indefinite"/>
                  </p:stCondLst>
                </p:cTn>
                <p:tgtEl>
                  <p:spTgt spid="363"/>
                </p:tgtEl>
              </p:cMediaNode>
            </p:video>
            <p:seq concurrent="1" prevAc="none" nextAc="seek">
              <p:cTn id="19" evtFilter="cancelBubble" nodeType="interactiveSeq" restart="whenNotActive" fill="hold">
                <p:stCondLst>
                  <p:cond delay="0" evt="onClick">
                    <p:tgtEl>
                      <p:spTgt spid="3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3"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2"/>
      <p:bldP build="whole" bldLvl="1" animBg="1" rev="0" advAuto="0" spid="364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ypes of Acid/Base Reactions: Summary"/>
          <p:cNvSpPr txBox="1"/>
          <p:nvPr>
            <p:ph type="title"/>
          </p:nvPr>
        </p:nvSpPr>
        <p:spPr>
          <a:xfrm>
            <a:off x="5036820" y="0"/>
            <a:ext cx="14333220" cy="395478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Types of Acid/Base Reactions: Summary</a:t>
            </a:r>
          </a:p>
        </p:txBody>
      </p:sp>
      <p:sp>
        <p:nvSpPr>
          <p:cNvPr id="3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69" name="Line"/>
          <p:cNvSpPr/>
          <p:nvPr/>
        </p:nvSpPr>
        <p:spPr>
          <a:xfrm>
            <a:off x="5036820" y="3040380"/>
            <a:ext cx="14333220" cy="3176"/>
          </a:xfrm>
          <a:prstGeom prst="line">
            <a:avLst/>
          </a:prstGeom>
          <a:ln w="12700">
            <a:solidFill>
              <a:srgbClr val="FF2734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70" name="Overview table of acid and base reactions" descr="Overview table of acid and base reactions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7675" y="5292725"/>
            <a:ext cx="24033155" cy="734774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Rectangle"/>
          <p:cNvSpPr/>
          <p:nvPr/>
        </p:nvSpPr>
        <p:spPr>
          <a:xfrm>
            <a:off x="965200" y="5664200"/>
            <a:ext cx="2745362" cy="577881"/>
          </a:xfrm>
          <a:prstGeom prst="rect">
            <a:avLst/>
          </a:prstGeom>
          <a:solidFill>
            <a:srgbClr val="EEE4D8"/>
          </a:solidFill>
          <a:ln w="12700"/>
        </p:spPr>
        <p:txBody>
          <a:bodyPr tIns="91439" bIns="91439" anchor="ctr"/>
          <a:lstStyle/>
          <a:p>
            <a:pPr/>
          </a:p>
        </p:txBody>
      </p:sp>
      <p:pic>
        <p:nvPicPr>
          <p:cNvPr id="372" name="an acid base reaction in lab picture" descr="an acid base reaction in lab picture"/>
          <p:cNvPicPr>
            <a:picLocks noChangeAspect="1"/>
          </p:cNvPicPr>
          <p:nvPr/>
        </p:nvPicPr>
        <p:blipFill>
          <a:blip r:embed="rId4">
            <a:extLst/>
          </a:blip>
          <a:srcRect l="0" t="0" r="0" b="20958"/>
          <a:stretch>
            <a:fillRect/>
          </a:stretch>
        </p:blipFill>
        <p:spPr>
          <a:xfrm>
            <a:off x="18691860" y="25400"/>
            <a:ext cx="5715001" cy="4517232"/>
          </a:xfrm>
          <a:prstGeom prst="rect">
            <a:avLst/>
          </a:prstGeom>
          <a:ln w="12700"/>
        </p:spPr>
      </p:pic>
      <p:pic>
        <p:nvPicPr>
          <p:cNvPr id="373" name="MixAcidsBases_SimpsonsS01E02.mp4" descr="MixAcidsBases_SimpsonsS01E02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023600" y="14883289"/>
            <a:ext cx="2438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2083 -1.085104" origin="layout" pathEditMode="relative">
                                      <p:cBhvr>
                                        <p:cTn id="6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65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373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3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Equilibria Involving A Weak Acid"/>
          <p:cNvSpPr txBox="1"/>
          <p:nvPr>
            <p:ph type="title"/>
          </p:nvPr>
        </p:nvSpPr>
        <p:spPr>
          <a:xfrm>
            <a:off x="12031980" y="1531620"/>
            <a:ext cx="8069580" cy="4572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Acid</a:t>
            </a:r>
          </a:p>
        </p:txBody>
      </p:sp>
      <p:sp>
        <p:nvSpPr>
          <p:cNvPr id="378" name="Determining the pH of an acetic acid solution"/>
          <p:cNvSpPr txBox="1"/>
          <p:nvPr>
            <p:ph type="body" sz="quarter" idx="1"/>
          </p:nvPr>
        </p:nvSpPr>
        <p:spPr>
          <a:xfrm>
            <a:off x="12809219" y="6103620"/>
            <a:ext cx="7018021" cy="3108960"/>
          </a:xfrm>
          <a:prstGeom prst="rect">
            <a:avLst/>
          </a:prstGeom>
          <a:solidFill>
            <a:srgbClr val="FDFDC5"/>
          </a:solidFill>
          <a:effectLst>
            <a:outerShdw sx="100000" sy="100000" kx="0" ky="0" algn="b" rotWithShape="0" blurRad="114300" dist="88900" dir="2700000">
              <a:srgbClr val="A2A2A2"/>
            </a:outerShdw>
          </a:effectLst>
        </p:spPr>
        <p:txBody>
          <a:bodyPr/>
          <a:lstStyle>
            <a:lvl1pPr marL="650874" indent="-571500">
              <a:lnSpc>
                <a:spcPct val="120000"/>
              </a:lnSpc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Determining the pH of an acetic acid solution</a:t>
            </a:r>
          </a:p>
        </p:txBody>
      </p:sp>
      <p:sp>
        <p:nvSpPr>
          <p:cNvPr id="37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80" name="0.0001 M"/>
          <p:cNvSpPr txBox="1"/>
          <p:nvPr/>
        </p:nvSpPr>
        <p:spPr>
          <a:xfrm>
            <a:off x="8963025" y="641350"/>
            <a:ext cx="3144512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0.0001 M</a:t>
            </a:r>
          </a:p>
        </p:txBody>
      </p:sp>
      <p:sp>
        <p:nvSpPr>
          <p:cNvPr id="381" name="0.003 M"/>
          <p:cNvSpPr txBox="1"/>
          <p:nvPr/>
        </p:nvSpPr>
        <p:spPr>
          <a:xfrm>
            <a:off x="8963025" y="3689350"/>
            <a:ext cx="2763103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0.003 M</a:t>
            </a:r>
          </a:p>
        </p:txBody>
      </p:sp>
      <p:sp>
        <p:nvSpPr>
          <p:cNvPr id="382" name="0.06 M"/>
          <p:cNvSpPr txBox="1"/>
          <p:nvPr/>
        </p:nvSpPr>
        <p:spPr>
          <a:xfrm>
            <a:off x="8963025" y="6737350"/>
            <a:ext cx="2381693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0.06 M</a:t>
            </a:r>
          </a:p>
        </p:txBody>
      </p:sp>
      <p:sp>
        <p:nvSpPr>
          <p:cNvPr id="383" name="2.0 M"/>
          <p:cNvSpPr txBox="1"/>
          <p:nvPr/>
        </p:nvSpPr>
        <p:spPr>
          <a:xfrm>
            <a:off x="8963025" y="9937750"/>
            <a:ext cx="2000284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5400"/>
            </a:lvl1pPr>
          </a:lstStyle>
          <a:p>
            <a:pPr/>
            <a:r>
              <a:t>2.0 M</a:t>
            </a:r>
          </a:p>
        </p:txBody>
      </p:sp>
      <p:sp>
        <p:nvSpPr>
          <p:cNvPr id="384" name="a pH meter"/>
          <p:cNvSpPr txBox="1"/>
          <p:nvPr/>
        </p:nvSpPr>
        <p:spPr>
          <a:xfrm>
            <a:off x="5153025" y="12468225"/>
            <a:ext cx="3357039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</a:lvl1pPr>
          </a:lstStyle>
          <a:p>
            <a:pPr/>
            <a:r>
              <a:t>a pH meter</a:t>
            </a:r>
          </a:p>
        </p:txBody>
      </p:sp>
      <p:pic>
        <p:nvPicPr>
          <p:cNvPr id="385" name="17M08B40-1.mov" descr="17M08B4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76800" y="9761219"/>
            <a:ext cx="3669030" cy="2446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17M08B30-1.mov" descr="17M08B3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76800" y="6697980"/>
            <a:ext cx="3669030" cy="2446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17M08B20-1.mov" descr="17M08B20-1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76800" y="3657600"/>
            <a:ext cx="3669030" cy="2446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17M08B10-1.mov" descr="17M08B10-1.mov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76800" y="754380"/>
            <a:ext cx="3669030" cy="2446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" fill="hold"/>
                                        <p:tgtEl>
                                          <p:spTgt spid="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6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66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16"/>
                            </p:stCondLst>
                            <p:childTnLst>
                              <p:par>
                                <p:cTn id="14" presetClass="mediacall" nodeType="afterEffect" presetSubtype="0" presetID="1" grpId="4" fill="hold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3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5"/>
                  </p:tgtEl>
                </p:cond>
              </p:nextCondLst>
            </p:seq>
            <p:video fullScrn="0">
              <p:cMediaNode mute="0" showWhenStopped="1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386"/>
                </p:tgtEl>
              </p:cMediaNode>
            </p:video>
            <p:seq concurrent="1" prevAc="none" nextAc="seek">
              <p:cTn id="23" evtFilter="cancelBubble" nodeType="interactiveSeq" restart="whenNotActive" fill="hold">
                <p:stCondLst>
                  <p:cond delay="0" evt="onClick">
                    <p:tgtEl>
                      <p:spTgt spid="3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6"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387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3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7"/>
                  </p:tgtEl>
                </p:cond>
              </p:nextCondLst>
            </p:seq>
            <p:video fullScrn="0">
              <p:cMediaNode mute="0" showWhenStopped="1" numSld="1" vol="100000">
                <p:cTn id="34" fill="hold" display="0">
                  <p:stCondLst>
                    <p:cond delay="indefinite"/>
                  </p:stCondLst>
                </p:cTn>
                <p:tgtEl>
                  <p:spTgt spid="388"/>
                </p:tgtEl>
              </p:cMediaNode>
            </p:video>
            <p:seq concurrent="1" prevAc="none" nextAc="seek">
              <p:cTn id="35" evtFilter="cancelBubble" nodeType="interactiveSeq" restart="whenNotActive" fill="hold">
                <p:stCondLst>
                  <p:cond delay="0" evt="onClick">
                    <p:tgtEl>
                      <p:spTgt spid="3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Equilibria Involving A Weak Acid"/>
          <p:cNvSpPr txBox="1"/>
          <p:nvPr>
            <p:ph type="title"/>
          </p:nvPr>
        </p:nvSpPr>
        <p:spPr>
          <a:xfrm>
            <a:off x="5036820" y="617220"/>
            <a:ext cx="14630401" cy="153162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Acid</a:t>
            </a:r>
          </a:p>
        </p:txBody>
      </p:sp>
      <p:sp>
        <p:nvSpPr>
          <p:cNvPr id="391" name="You have 1.00 M HOAc. Calc. the equilibrium concs. of HOAc, H3O+, OAc-, and the pH.…"/>
          <p:cNvSpPr txBox="1"/>
          <p:nvPr>
            <p:ph type="body" idx="1"/>
          </p:nvPr>
        </p:nvSpPr>
        <p:spPr>
          <a:xfrm>
            <a:off x="4419600" y="2125980"/>
            <a:ext cx="15384781" cy="115900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You have 1.00 M HOAc. Calc. the equilibrium concs. of HOAc,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, OAc</a:t>
            </a:r>
            <a:r>
              <a:rPr baseline="30962" sz="5400"/>
              <a:t>-</a:t>
            </a:r>
            <a:r>
              <a:rPr sz="5400"/>
              <a:t>, and the pH.</a:t>
            </a:r>
          </a:p>
          <a:p>
            <a:pPr marL="650874" indent="-571500">
              <a:lnSpc>
                <a:spcPct val="120000"/>
              </a:lnSpc>
              <a:buClr>
                <a:srgbClr val="73A4FE"/>
              </a:buClr>
              <a:buSzTx/>
              <a:buFont typeface="Arial"/>
              <a:buNone/>
            </a:pP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Step 1.</a:t>
            </a:r>
            <a:r>
              <a:rPr sz="5400"/>
              <a:t> Define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ICE</a:t>
            </a:r>
            <a:r>
              <a:rPr sz="5400"/>
              <a:t> equilibrium using </a:t>
            </a:r>
            <a:r>
              <a:rPr sz="5400">
                <a:solidFill>
                  <a:srgbClr val="FF2600"/>
                </a:solidFill>
              </a:rPr>
              <a:t>K</a:t>
            </a:r>
            <a:r>
              <a:rPr baseline="-5999" sz="5400">
                <a:solidFill>
                  <a:srgbClr val="FF2600"/>
                </a:solidFill>
              </a:rPr>
              <a:t>a</a:t>
            </a:r>
            <a:r>
              <a:rPr sz="5400"/>
              <a:t>.</a:t>
            </a:r>
          </a:p>
        </p:txBody>
      </p:sp>
      <p:sp>
        <p:nvSpPr>
          <p:cNvPr id="3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3" name="Note that we neglect [H3O+] from H2O.…"/>
          <p:cNvSpPr txBox="1"/>
          <p:nvPr/>
        </p:nvSpPr>
        <p:spPr>
          <a:xfrm>
            <a:off x="8564879" y="11767184"/>
            <a:ext cx="12531296" cy="1880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r">
              <a:lnSpc>
                <a:spcPct val="80000"/>
              </a:lnSpc>
              <a:spcBef>
                <a:spcPts val="1900"/>
              </a:spcBef>
              <a:buClr>
                <a:srgbClr val="831455"/>
              </a:buClr>
              <a:buFont typeface="Arial"/>
              <a:defRPr b="0" i="1"/>
            </a:pPr>
            <a:r>
              <a:rPr sz="5400">
                <a:uFill>
                  <a:solidFill>
                    <a:srgbClr val="831455"/>
                  </a:solidFill>
                </a:uFill>
              </a:rPr>
              <a:t>Note that we neglect [H</a:t>
            </a:r>
            <a:r>
              <a:rPr baseline="-15851" sz="5400">
                <a:uFill>
                  <a:solidFill>
                    <a:srgbClr val="831455"/>
                  </a:solidFill>
                </a:uFill>
              </a:rPr>
              <a:t>3</a:t>
            </a:r>
            <a:r>
              <a:rPr sz="5400">
                <a:uFill>
                  <a:solidFill>
                    <a:srgbClr val="831455"/>
                  </a:solidFill>
                </a:uFill>
              </a:rPr>
              <a:t>O</a:t>
            </a:r>
            <a:r>
              <a:rPr baseline="30962" sz="5400">
                <a:uFill>
                  <a:solidFill>
                    <a:srgbClr val="831455"/>
                  </a:solidFill>
                </a:uFill>
              </a:rPr>
              <a:t>+</a:t>
            </a:r>
            <a:r>
              <a:rPr sz="5400">
                <a:uFill>
                  <a:solidFill>
                    <a:srgbClr val="831455"/>
                  </a:solidFill>
                </a:uFill>
              </a:rPr>
              <a:t>] from H</a:t>
            </a:r>
            <a:r>
              <a:rPr baseline="-15851" sz="5400">
                <a:uFill>
                  <a:solidFill>
                    <a:srgbClr val="831455"/>
                  </a:solidFill>
                </a:uFill>
              </a:rPr>
              <a:t>2</a:t>
            </a:r>
            <a:r>
              <a:rPr sz="5400">
                <a:uFill>
                  <a:solidFill>
                    <a:srgbClr val="831455"/>
                  </a:solidFill>
                </a:uFill>
              </a:rPr>
              <a:t>O.</a:t>
            </a:r>
            <a:endParaRPr sz="5400">
              <a:uFill>
                <a:solidFill>
                  <a:srgbClr val="831455"/>
                </a:solidFill>
              </a:uFill>
            </a:endParaRPr>
          </a:p>
          <a:p>
            <a:pPr algn="r">
              <a:lnSpc>
                <a:spcPct val="80000"/>
              </a:lnSpc>
              <a:spcBef>
                <a:spcPts val="1900"/>
              </a:spcBef>
              <a:buClr>
                <a:srgbClr val="831455"/>
              </a:buClr>
              <a:buFont typeface="Arial"/>
              <a:defRPr b="0" i="1"/>
            </a:pPr>
            <a:r>
              <a:rPr sz="5400">
                <a:uFill>
                  <a:solidFill>
                    <a:srgbClr val="831455"/>
                  </a:solidFill>
                </a:uFill>
              </a:rPr>
              <a:t>HOAc = acetic acid, OAc</a:t>
            </a:r>
            <a:r>
              <a:rPr baseline="31999" sz="5400">
                <a:uFill>
                  <a:solidFill>
                    <a:srgbClr val="831455"/>
                  </a:solidFill>
                </a:uFill>
              </a:rPr>
              <a:t>-</a:t>
            </a:r>
            <a:r>
              <a:rPr sz="5400">
                <a:uFill>
                  <a:solidFill>
                    <a:srgbClr val="831455"/>
                  </a:solidFill>
                </a:uFill>
              </a:rPr>
              <a:t> = acetate ion</a:t>
            </a:r>
          </a:p>
        </p:txBody>
      </p:sp>
      <p:sp>
        <p:nvSpPr>
          <p:cNvPr id="394" name="[HOAc] [H3O+] [OAc-]…"/>
          <p:cNvSpPr txBox="1"/>
          <p:nvPr/>
        </p:nvSpPr>
        <p:spPr>
          <a:xfrm>
            <a:off x="4419600" y="6240779"/>
            <a:ext cx="14356081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2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	[HOAc]	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	[OAc</a:t>
            </a:r>
            <a:r>
              <a:rPr baseline="30962" sz="5400"/>
              <a:t>-</a:t>
            </a:r>
            <a:r>
              <a:rPr sz="5400"/>
              <a:t>]</a:t>
            </a:r>
            <a:endParaRPr sz="5400"/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8D111B"/>
              </a:buClr>
              <a:buFont typeface="Arial"/>
              <a:def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initial	1.00		0		0</a:t>
            </a:r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006400"/>
              </a:buClr>
              <a:buFont typeface="Arial"/>
              <a:def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change	-x		+x		+x</a:t>
            </a:r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equilib	1.00-x	x		x</a:t>
            </a:r>
          </a:p>
        </p:txBody>
      </p:sp>
      <p:sp>
        <p:nvSpPr>
          <p:cNvPr id="395" name="Rectangle"/>
          <p:cNvSpPr/>
          <p:nvPr/>
        </p:nvSpPr>
        <p:spPr>
          <a:xfrm>
            <a:off x="7780020" y="7475219"/>
            <a:ext cx="11727180" cy="395478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  <p:sp>
        <p:nvSpPr>
          <p:cNvPr id="396" name="HOAc  +  H2O    qe   H3O+  +    OAc-"/>
          <p:cNvSpPr txBox="1"/>
          <p:nvPr/>
        </p:nvSpPr>
        <p:spPr>
          <a:xfrm>
            <a:off x="5946811" y="5091607"/>
            <a:ext cx="11894088" cy="105667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solidFill>
                  <a:srgbClr val="011993"/>
                </a:solidFill>
              </a:defRPr>
            </a:pPr>
            <a:r>
              <a:t>HOAc  +  H</a:t>
            </a:r>
            <a:r>
              <a:rPr baseline="-15851"/>
              <a:t>2</a:t>
            </a:r>
            <a:r>
              <a:t>O   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t>   H</a:t>
            </a:r>
            <a:r>
              <a:rPr baseline="-15851"/>
              <a:t>3</a:t>
            </a:r>
            <a:r>
              <a:t>O</a:t>
            </a:r>
            <a:r>
              <a:rPr baseline="30962"/>
              <a:t>+</a:t>
            </a:r>
            <a:r>
              <a:t>  +    OAc</a:t>
            </a:r>
            <a:r>
              <a:rPr baseline="30962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3" grpId="2"/>
      <p:bldP build="whole" bldLvl="1" animBg="1" rev="0" advAuto="0" spid="39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Equilibria Involving A Weak Acid"/>
          <p:cNvSpPr txBox="1"/>
          <p:nvPr>
            <p:ph type="title"/>
          </p:nvPr>
        </p:nvSpPr>
        <p:spPr>
          <a:xfrm>
            <a:off x="5036820" y="0"/>
            <a:ext cx="14630401" cy="274320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Acid</a:t>
            </a:r>
          </a:p>
        </p:txBody>
      </p:sp>
      <p:sp>
        <p:nvSpPr>
          <p:cNvPr id="399" name="Step 2. Write Ka expression"/>
          <p:cNvSpPr txBox="1"/>
          <p:nvPr>
            <p:ph type="body" sz="half" idx="1"/>
          </p:nvPr>
        </p:nvSpPr>
        <p:spPr>
          <a:xfrm>
            <a:off x="3957021" y="5346508"/>
            <a:ext cx="15384781" cy="708660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73A4FE"/>
              </a:buClr>
              <a:buSzTx/>
              <a:buFont typeface="Arial"/>
              <a:buNone/>
            </a:pP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Step 2.</a:t>
            </a:r>
            <a:r>
              <a:rPr sz="5400"/>
              <a:t> Write K</a:t>
            </a:r>
            <a:r>
              <a:rPr baseline="-15851" sz="5400"/>
              <a:t>a</a:t>
            </a:r>
            <a:r>
              <a:rPr sz="5400"/>
              <a:t> expression </a:t>
            </a:r>
          </a:p>
        </p:txBody>
      </p:sp>
      <p:sp>
        <p:nvSpPr>
          <p:cNvPr id="40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01" name="You have 1.00 M HOAc. Calc. the equilibrium concs. of HOAc, H3O+, OAc-, and the pH."/>
          <p:cNvSpPr txBox="1"/>
          <p:nvPr/>
        </p:nvSpPr>
        <p:spPr>
          <a:xfrm>
            <a:off x="4238625" y="2063750"/>
            <a:ext cx="15590521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t>You have 1.00 M HOAc. Calc. the equilibrium concs. of HOAc, H</a:t>
            </a:r>
            <a:r>
              <a:rPr baseline="-15913"/>
              <a:t>3</a:t>
            </a:r>
            <a:r>
              <a:t>O</a:t>
            </a:r>
            <a:r>
              <a:rPr baseline="30956"/>
              <a:t>+</a:t>
            </a:r>
            <a:r>
              <a:t>, OAc</a:t>
            </a:r>
            <a:r>
              <a:rPr baseline="30956"/>
              <a:t>-</a:t>
            </a:r>
            <a:r>
              <a:t>, and the pH.</a:t>
            </a:r>
          </a:p>
        </p:txBody>
      </p:sp>
      <p:sp>
        <p:nvSpPr>
          <p:cNvPr id="402" name="This is a quadratic equation; solve using the quadratic formula.…"/>
          <p:cNvSpPr txBox="1"/>
          <p:nvPr/>
        </p:nvSpPr>
        <p:spPr>
          <a:xfrm>
            <a:off x="4254201" y="9230581"/>
            <a:ext cx="14790421" cy="2766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900"/>
              </a:spcBef>
              <a:buClr>
                <a:srgbClr val="831455"/>
              </a:buClr>
              <a:buFont typeface="Arial"/>
            </a:pPr>
            <a:r>
              <a:rPr sz="5400">
                <a:solidFill>
                  <a:srgbClr val="831455"/>
                </a:solidFill>
                <a:uFill>
                  <a:solidFill>
                    <a:srgbClr val="831455"/>
                  </a:solidFill>
                </a:uFill>
              </a:rPr>
              <a:t>This is a quadratic equation; solve using the quadratic formula.</a:t>
            </a:r>
            <a:endParaRPr sz="5400">
              <a:solidFill>
                <a:srgbClr val="831455"/>
              </a:solidFill>
              <a:uFill>
                <a:solidFill>
                  <a:srgbClr val="831455"/>
                </a:solidFill>
              </a:uFill>
            </a:endParaRPr>
          </a:p>
          <a:p>
            <a:pPr>
              <a:spcBef>
                <a:spcPts val="1900"/>
              </a:spcBef>
              <a:buClr>
                <a:srgbClr val="831455"/>
              </a:buClr>
              <a:buFont typeface="Arial"/>
            </a:pPr>
            <a:r>
              <a:rPr sz="5400">
                <a:solidFill>
                  <a:srgbClr val="831455"/>
                </a:solidFill>
                <a:uFill>
                  <a:solidFill>
                    <a:srgbClr val="831455"/>
                  </a:solidFill>
                </a:uFill>
              </a:rPr>
              <a:t>	</a:t>
            </a:r>
            <a:r>
              <a:rPr b="0" i="1" sz="5400">
                <a:solidFill>
                  <a:srgbClr val="831455"/>
                </a:solidFill>
                <a:uFill>
                  <a:solidFill>
                    <a:srgbClr val="831455"/>
                  </a:solidFill>
                </a:uFill>
              </a:rPr>
              <a:t>... but there's a better way, sometimes!</a:t>
            </a:r>
          </a:p>
        </p:txBody>
      </p:sp>
      <p:sp>
        <p:nvSpPr>
          <p:cNvPr id="403" name="Rectangle"/>
          <p:cNvSpPr/>
          <p:nvPr/>
        </p:nvSpPr>
        <p:spPr>
          <a:xfrm>
            <a:off x="6065520" y="11109959"/>
            <a:ext cx="13876020" cy="153162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  <p:pic>
        <p:nvPicPr>
          <p:cNvPr id="404" name="Ka expression for acetic acid" descr="Ka expression for acetic aci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3498" y="6358698"/>
            <a:ext cx="16677044" cy="2674621"/>
          </a:xfrm>
          <a:prstGeom prst="rect">
            <a:avLst/>
          </a:prstGeom>
          <a:ln w="12700"/>
        </p:spPr>
      </p:pic>
      <p:sp>
        <p:nvSpPr>
          <p:cNvPr id="405" name="HOAc  +  H2O    qe   H3O+  +    OAc-"/>
          <p:cNvSpPr txBox="1"/>
          <p:nvPr/>
        </p:nvSpPr>
        <p:spPr>
          <a:xfrm>
            <a:off x="5888109" y="4022609"/>
            <a:ext cx="11894088" cy="105668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>
              <a:spcBef>
                <a:spcPts val="1600"/>
              </a:spcBef>
              <a:buClr>
                <a:srgbClr val="000000"/>
              </a:buClr>
              <a:buFont typeface="Arial"/>
              <a:defRPr sz="5400">
                <a:solidFill>
                  <a:srgbClr val="011993"/>
                </a:solidFill>
              </a:defRPr>
            </a:pPr>
            <a:r>
              <a:t>HOAc  +  H</a:t>
            </a:r>
            <a:r>
              <a:rPr baseline="-15851"/>
              <a:t>2</a:t>
            </a:r>
            <a:r>
              <a:t>O   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t>   H</a:t>
            </a:r>
            <a:r>
              <a:rPr baseline="-15851"/>
              <a:t>3</a:t>
            </a:r>
            <a:r>
              <a:t>O</a:t>
            </a:r>
            <a:r>
              <a:rPr baseline="30962"/>
              <a:t>+</a:t>
            </a:r>
            <a:r>
              <a:t>  +    OAc</a:t>
            </a:r>
            <a:r>
              <a:rPr baseline="30962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Weak acids are much less than 100% ionized in water.…"/>
          <p:cNvSpPr txBox="1"/>
          <p:nvPr>
            <p:ph type="body" idx="1"/>
          </p:nvPr>
        </p:nvSpPr>
        <p:spPr>
          <a:xfrm>
            <a:off x="3962400" y="2446020"/>
            <a:ext cx="17218899" cy="939546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20000"/>
              </a:lnSpc>
              <a:buClr>
                <a:srgbClr val="FF2734"/>
              </a:buClr>
              <a:buSzTx/>
              <a:buFont typeface="Arial"/>
              <a:buNone/>
              <a:defRPr sz="60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Weak acids</a:t>
            </a:r>
            <a:r>
              <a:t> are much less than 100% ionized in water.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One of the best known is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acetic acid</a:t>
            </a:r>
            <a:r>
              <a:t> =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4866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</a:t>
            </a:r>
            <a:r>
              <a:rPr baseline="-14866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t>  =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HOAc</a:t>
            </a:r>
          </a:p>
          <a:p>
            <a:pPr marL="650874" indent="-571500">
              <a:spcBef>
                <a:spcPts val="9700"/>
              </a:spcBef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HOAc(aq)  +  H</a:t>
            </a:r>
            <a:r>
              <a:rPr baseline="-14866"/>
              <a:t>2</a:t>
            </a:r>
            <a:r>
              <a:t>O(liq)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t> OAc</a:t>
            </a:r>
            <a:r>
              <a:rPr baseline="31066"/>
              <a:t>-</a:t>
            </a:r>
            <a:r>
              <a:t>(aq)   +   H</a:t>
            </a:r>
            <a:r>
              <a:rPr baseline="-14866"/>
              <a:t>3</a:t>
            </a:r>
            <a:r>
              <a:t>O</a:t>
            </a:r>
            <a:r>
              <a:rPr baseline="31066"/>
              <a:t>+</a:t>
            </a:r>
            <a:r>
              <a:t>(aq)</a:t>
            </a:r>
          </a:p>
          <a:p>
            <a:pPr marL="650874" indent="-571500">
              <a:spcBef>
                <a:spcPts val="7800"/>
              </a:spcBef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solidFill>
                  <a:srgbClr val="FF2600"/>
                </a:solidFill>
              </a:rPr>
              <a:t>OAc</a:t>
            </a:r>
            <a:r>
              <a:rPr baseline="31066">
                <a:solidFill>
                  <a:srgbClr val="FF2600"/>
                </a:solidFill>
              </a:rPr>
              <a:t>-</a:t>
            </a:r>
            <a:r>
              <a:t>  =  </a:t>
            </a:r>
            <a:r>
              <a:rPr>
                <a:solidFill>
                  <a:srgbClr val="FF2600"/>
                </a:solidFill>
              </a:rPr>
              <a:t>CH</a:t>
            </a:r>
            <a:r>
              <a:rPr baseline="-14866">
                <a:solidFill>
                  <a:srgbClr val="FF2600"/>
                </a:solidFill>
              </a:rPr>
              <a:t>3</a:t>
            </a:r>
            <a:r>
              <a:rPr>
                <a:solidFill>
                  <a:srgbClr val="FF2600"/>
                </a:solidFill>
              </a:rPr>
              <a:t>CO</a:t>
            </a:r>
            <a:r>
              <a:rPr baseline="-14866">
                <a:solidFill>
                  <a:srgbClr val="FF2600"/>
                </a:solidFill>
              </a:rPr>
              <a:t>2</a:t>
            </a:r>
            <a:r>
              <a:rPr baseline="31066">
                <a:solidFill>
                  <a:srgbClr val="FF2600"/>
                </a:solidFill>
              </a:rPr>
              <a:t>-</a:t>
            </a:r>
            <a:r>
              <a:t>  =  acetate ion</a:t>
            </a:r>
          </a:p>
        </p:txBody>
      </p:sp>
      <p:pic>
        <p:nvPicPr>
          <p:cNvPr id="119" name="acetic acid structure" descr="acetic acid stru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49450" y="6007100"/>
            <a:ext cx="5654676" cy="41148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120" name="Strong and Weak Acids/Bases"/>
          <p:cNvSpPr txBox="1"/>
          <p:nvPr>
            <p:ph type="title"/>
          </p:nvPr>
        </p:nvSpPr>
        <p:spPr>
          <a:xfrm>
            <a:off x="5036820" y="16002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Strong and Weak Acids/Bases</a:t>
            </a:r>
          </a:p>
        </p:txBody>
      </p:sp>
      <p:sp>
        <p:nvSpPr>
          <p:cNvPr id="1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Equilibria Involving A Weak Acid"/>
          <p:cNvSpPr txBox="1"/>
          <p:nvPr>
            <p:ph type="title"/>
          </p:nvPr>
        </p:nvSpPr>
        <p:spPr>
          <a:xfrm>
            <a:off x="5036820" y="0"/>
            <a:ext cx="14630401" cy="274320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Acid</a:t>
            </a:r>
          </a:p>
        </p:txBody>
      </p:sp>
      <p:sp>
        <p:nvSpPr>
          <p:cNvPr id="408" name="Step 3. Solve Ka expression"/>
          <p:cNvSpPr txBox="1"/>
          <p:nvPr>
            <p:ph type="body" sz="half" idx="1"/>
          </p:nvPr>
        </p:nvSpPr>
        <p:spPr>
          <a:xfrm>
            <a:off x="4419600" y="3954779"/>
            <a:ext cx="15384781" cy="708660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73A4FE"/>
              </a:buClr>
              <a:buSzTx/>
              <a:buFont typeface="Arial"/>
              <a:buNone/>
            </a:pP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Step 3.</a:t>
            </a:r>
            <a:r>
              <a:rPr sz="5400"/>
              <a:t> Solve K</a:t>
            </a:r>
            <a:r>
              <a:rPr baseline="-15851" sz="5400"/>
              <a:t>a</a:t>
            </a:r>
            <a:r>
              <a:rPr sz="5400"/>
              <a:t> expression</a:t>
            </a:r>
          </a:p>
        </p:txBody>
      </p:sp>
      <p:sp>
        <p:nvSpPr>
          <p:cNvPr id="40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10" name="You have 1.00 M HOAc. Calc. the equilibrium concs. of HOAc, H3O+, OAc-, and the pH."/>
          <p:cNvSpPr txBox="1"/>
          <p:nvPr/>
        </p:nvSpPr>
        <p:spPr>
          <a:xfrm>
            <a:off x="4238625" y="2063750"/>
            <a:ext cx="15590521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t>You have 1.00 M HOAc. Calc. the equilibrium concs. of HOAc, H</a:t>
            </a:r>
            <a:r>
              <a:rPr baseline="-15913"/>
              <a:t>3</a:t>
            </a:r>
            <a:r>
              <a:t>O</a:t>
            </a:r>
            <a:r>
              <a:rPr baseline="30956"/>
              <a:t>+</a:t>
            </a:r>
            <a:r>
              <a:t>, OAc</a:t>
            </a:r>
            <a:r>
              <a:rPr baseline="30956"/>
              <a:t>-</a:t>
            </a:r>
            <a:r>
              <a:t>, and the pH.</a:t>
            </a:r>
          </a:p>
        </p:txBody>
      </p:sp>
      <p:sp>
        <p:nvSpPr>
          <p:cNvPr id="411" name="Therefore,…"/>
          <p:cNvSpPr txBox="1"/>
          <p:nvPr/>
        </p:nvSpPr>
        <p:spPr>
          <a:xfrm>
            <a:off x="4518660" y="10507979"/>
            <a:ext cx="16304778" cy="194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t>Therefore,</a:t>
            </a:r>
            <a:endParaRPr sz="5400"/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x = </a:t>
            </a:r>
            <a:r>
              <a:rPr sz="5400">
                <a:solidFill>
                  <a:srgbClr val="FF2600"/>
                </a:solidFill>
              </a:rPr>
              <a:t>[</a:t>
            </a:r>
            <a:r>
              <a:rPr>
                <a:solidFill>
                  <a:srgbClr val="FF2600"/>
                </a:solidFill>
              </a:rPr>
              <a:t>H</a:t>
            </a:r>
            <a:r>
              <a:rPr baseline="-15913">
                <a:solidFill>
                  <a:srgbClr val="FF2600"/>
                </a:solidFill>
              </a:rPr>
              <a:t>3</a:t>
            </a:r>
            <a:r>
              <a:rPr>
                <a:solidFill>
                  <a:srgbClr val="FF2600"/>
                </a:solidFill>
              </a:rPr>
              <a:t>O</a:t>
            </a:r>
            <a:r>
              <a:rPr baseline="30956">
                <a:solidFill>
                  <a:srgbClr val="FF2600"/>
                </a:solidFill>
              </a:rPr>
              <a:t>+</a:t>
            </a:r>
            <a:r>
              <a:rPr sz="5400">
                <a:solidFill>
                  <a:srgbClr val="FF2600"/>
                </a:solidFill>
              </a:rPr>
              <a:t>]</a:t>
            </a:r>
            <a:r>
              <a:rPr sz="5400"/>
              <a:t> = [</a:t>
            </a:r>
            <a:r>
              <a:t>OAc</a:t>
            </a:r>
            <a:r>
              <a:rPr baseline="30956"/>
              <a:t>-</a:t>
            </a:r>
            <a:r>
              <a:rPr sz="5400"/>
              <a:t>] = [1.8x10</a:t>
            </a:r>
            <a:r>
              <a:rPr baseline="31999" sz="5400"/>
              <a:t>-5</a:t>
            </a:r>
            <a:r>
              <a:rPr sz="5400"/>
              <a:t> • 1.00]</a:t>
            </a:r>
            <a:r>
              <a:rPr baseline="30962" sz="5400"/>
              <a:t>1/2</a:t>
            </a:r>
            <a:r>
              <a:rPr sz="5400"/>
              <a:t> = </a:t>
            </a:r>
            <a:r>
              <a:rPr sz="5400">
                <a:solidFill>
                  <a:srgbClr val="FF2600"/>
                </a:solidFill>
              </a:rPr>
              <a:t>[K</a:t>
            </a:r>
            <a:r>
              <a:rPr baseline="-15851" sz="5400">
                <a:solidFill>
                  <a:srgbClr val="FF2600"/>
                </a:solidFill>
              </a:rPr>
              <a:t>a</a:t>
            </a:r>
            <a:r>
              <a:rPr sz="5400">
                <a:solidFill>
                  <a:srgbClr val="FF2600"/>
                </a:solidFill>
              </a:rPr>
              <a:t> • C</a:t>
            </a:r>
            <a:r>
              <a:rPr baseline="-15851" sz="5400">
                <a:solidFill>
                  <a:srgbClr val="FF2600"/>
                </a:solidFill>
              </a:rPr>
              <a:t>a</a:t>
            </a:r>
            <a:r>
              <a:rPr sz="5400">
                <a:solidFill>
                  <a:srgbClr val="FF2600"/>
                </a:solidFill>
              </a:rPr>
              <a:t>]</a:t>
            </a:r>
            <a:r>
              <a:rPr baseline="30962" sz="5400">
                <a:solidFill>
                  <a:srgbClr val="FF2600"/>
                </a:solidFill>
              </a:rPr>
              <a:t>1/2</a:t>
            </a:r>
            <a:r>
              <a:rPr sz="5400"/>
              <a:t> </a:t>
            </a:r>
          </a:p>
        </p:txBody>
      </p:sp>
      <p:sp>
        <p:nvSpPr>
          <p:cNvPr id="412" name="First assume x is very small because Ka is so small. If so:"/>
          <p:cNvSpPr txBox="1"/>
          <p:nvPr/>
        </p:nvSpPr>
        <p:spPr>
          <a:xfrm>
            <a:off x="4419600" y="7475219"/>
            <a:ext cx="1403604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sz="5400"/>
              <a:t>First assume x is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very small</a:t>
            </a:r>
            <a:r>
              <a:rPr sz="5400"/>
              <a:t> because K</a:t>
            </a:r>
            <a:r>
              <a:rPr baseline="-15851" sz="5400"/>
              <a:t>a</a:t>
            </a:r>
            <a:r>
              <a:rPr sz="5400"/>
              <a:t> is so small. If so:</a:t>
            </a:r>
          </a:p>
        </p:txBody>
      </p:sp>
      <p:pic>
        <p:nvPicPr>
          <p:cNvPr id="413" name="general Ka expression for acid" descr="general Ka expression for aci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8877" y="4778818"/>
            <a:ext cx="16677044" cy="2674621"/>
          </a:xfrm>
          <a:prstGeom prst="rect">
            <a:avLst/>
          </a:prstGeom>
          <a:ln w="12700"/>
        </p:spPr>
      </p:pic>
      <p:pic>
        <p:nvPicPr>
          <p:cNvPr id="414" name="abbreviated Ka expression for acid" descr="abbreviated Ka expression for aci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60580" y="8252459"/>
            <a:ext cx="8183880" cy="2359318"/>
          </a:xfrm>
          <a:prstGeom prst="rect">
            <a:avLst/>
          </a:prstGeom>
          <a:ln w="12700"/>
        </p:spPr>
      </p:pic>
      <p:sp>
        <p:nvSpPr>
          <p:cNvPr id="415" name="Ca = concentration (M) of acid"/>
          <p:cNvSpPr txBox="1"/>
          <p:nvPr/>
        </p:nvSpPr>
        <p:spPr>
          <a:xfrm>
            <a:off x="11669882" y="12653433"/>
            <a:ext cx="9355116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 i="1" sz="5400"/>
            </a:pPr>
            <a:r>
              <a:t>C</a:t>
            </a:r>
            <a:r>
              <a:rPr baseline="-5999">
                <a:solidFill>
                  <a:srgbClr val="FF2600"/>
                </a:solidFill>
              </a:rPr>
              <a:t>a</a:t>
            </a:r>
            <a:r>
              <a:t> = concentration (M) of </a:t>
            </a:r>
            <a:r>
              <a:rPr>
                <a:solidFill>
                  <a:srgbClr val="FF2600"/>
                </a:solidFill>
              </a:rPr>
              <a:t>a</a:t>
            </a:r>
            <a:r>
              <a:t>cid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2"/>
      <p:bldP build="whole" bldLvl="1" animBg="1" rev="0" advAuto="0" spid="41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Equilibria Involving A Weak Acid"/>
          <p:cNvSpPr txBox="1"/>
          <p:nvPr>
            <p:ph type="title"/>
          </p:nvPr>
        </p:nvSpPr>
        <p:spPr>
          <a:xfrm>
            <a:off x="5036820" y="0"/>
            <a:ext cx="14630401" cy="274320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Acid</a:t>
            </a:r>
          </a:p>
        </p:txBody>
      </p:sp>
      <p:sp>
        <p:nvSpPr>
          <p:cNvPr id="418" name="Step 3. Solve Ka approximate expression:"/>
          <p:cNvSpPr txBox="1"/>
          <p:nvPr>
            <p:ph type="body" idx="1"/>
          </p:nvPr>
        </p:nvSpPr>
        <p:spPr>
          <a:xfrm>
            <a:off x="4419600" y="3954779"/>
            <a:ext cx="15384781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73A4FE"/>
              </a:buClr>
              <a:buSzTx/>
              <a:buFont typeface="Arial"/>
              <a:buNone/>
            </a:pP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Step 3.</a:t>
            </a:r>
            <a:r>
              <a:rPr sz="5400"/>
              <a:t> Solve K</a:t>
            </a:r>
            <a:r>
              <a:rPr baseline="-15851" sz="5400"/>
              <a:t>a</a:t>
            </a:r>
            <a:r>
              <a:rPr sz="5400"/>
              <a:t>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approximate</a:t>
            </a:r>
            <a:r>
              <a:rPr sz="5400"/>
              <a:t> expression: </a:t>
            </a:r>
          </a:p>
        </p:txBody>
      </p:sp>
      <p:sp>
        <p:nvSpPr>
          <p:cNvPr id="4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20" name="You have 1.00 M HOAc. Calc. the equilibrium concs. of HOAc, H3O+, OAc-, and the pH."/>
          <p:cNvSpPr txBox="1"/>
          <p:nvPr/>
        </p:nvSpPr>
        <p:spPr>
          <a:xfrm>
            <a:off x="4238625" y="2063750"/>
            <a:ext cx="15590521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t>You have 1.00 M HOAc. Calc. the equilibrium concs. of HOAc, H</a:t>
            </a:r>
            <a:r>
              <a:rPr baseline="-15913"/>
              <a:t>3</a:t>
            </a:r>
            <a:r>
              <a:t>O</a:t>
            </a:r>
            <a:r>
              <a:rPr baseline="30956"/>
              <a:t>+</a:t>
            </a:r>
            <a:r>
              <a:t>, OAc</a:t>
            </a:r>
            <a:r>
              <a:rPr baseline="30956"/>
              <a:t>-</a:t>
            </a:r>
            <a:r>
              <a:t>, and the pH.</a:t>
            </a:r>
          </a:p>
        </p:txBody>
      </p:sp>
      <p:sp>
        <p:nvSpPr>
          <p:cNvPr id="421" name="x = [H3O+] = [OAc-] = [1.8x10-5 • 1.00]1/2…"/>
          <p:cNvSpPr txBox="1"/>
          <p:nvPr/>
        </p:nvSpPr>
        <p:spPr>
          <a:xfrm>
            <a:off x="4579620" y="8069580"/>
            <a:ext cx="13869915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x = [</a:t>
            </a:r>
            <a:r>
              <a:t>H</a:t>
            </a:r>
            <a:r>
              <a:rPr baseline="-15913"/>
              <a:t>3</a:t>
            </a:r>
            <a:r>
              <a:t>O</a:t>
            </a:r>
            <a:r>
              <a:rPr baseline="30956"/>
              <a:t>+</a:t>
            </a:r>
            <a:r>
              <a:rPr sz="5400"/>
              <a:t>] = [</a:t>
            </a:r>
            <a:r>
              <a:t>OAc</a:t>
            </a:r>
            <a:r>
              <a:rPr baseline="30956"/>
              <a:t>-</a:t>
            </a:r>
            <a:r>
              <a:rPr sz="5400"/>
              <a:t>] = [1.8x10</a:t>
            </a:r>
            <a:r>
              <a:rPr baseline="31999" sz="5400"/>
              <a:t>-5</a:t>
            </a:r>
            <a:r>
              <a:rPr sz="5400"/>
              <a:t> • 1.00]</a:t>
            </a:r>
            <a:r>
              <a:rPr baseline="30962" sz="5400"/>
              <a:t>1/2</a:t>
            </a:r>
            <a:r>
              <a:rPr sz="5400"/>
              <a:t> </a:t>
            </a:r>
            <a:endParaRPr sz="5400"/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x  =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[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591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0956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=  [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OAc</a:t>
            </a:r>
            <a:r>
              <a:rPr baseline="30956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 = 4.2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-3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  <a:endParaRPr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pH = - log [</a:t>
            </a:r>
            <a:r>
              <a:t>H</a:t>
            </a:r>
            <a:r>
              <a:rPr baseline="-15913"/>
              <a:t>3</a:t>
            </a:r>
            <a:r>
              <a:t>O</a:t>
            </a:r>
            <a:r>
              <a:rPr baseline="30956"/>
              <a:t>+</a:t>
            </a:r>
            <a:r>
              <a:rPr sz="5400"/>
              <a:t>]  =  -log (4.2 x 10</a:t>
            </a:r>
            <a:r>
              <a:rPr baseline="30962" sz="5400"/>
              <a:t>-3</a:t>
            </a:r>
            <a:r>
              <a:rPr sz="5400"/>
              <a:t>)  =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2.37</a:t>
            </a:r>
          </a:p>
        </p:txBody>
      </p:sp>
      <p:pic>
        <p:nvPicPr>
          <p:cNvPr id="422" name="abbreviated Ka expression for acetic acid" descr="abbreviated Ka expression for acetic aci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0040" y="5212079"/>
            <a:ext cx="8183880" cy="2359318"/>
          </a:xfrm>
          <a:prstGeom prst="rect">
            <a:avLst/>
          </a:prstGeom>
          <a:ln w="12700"/>
        </p:spPr>
      </p:pic>
      <p:sp>
        <p:nvSpPr>
          <p:cNvPr id="423" name="Exact solution with quadratic: x = 0.0042, x = -0.0043"/>
          <p:cNvSpPr txBox="1"/>
          <p:nvPr/>
        </p:nvSpPr>
        <p:spPr>
          <a:xfrm>
            <a:off x="10259636" y="12818141"/>
            <a:ext cx="14013833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/>
            </a:lvl1pPr>
          </a:lstStyle>
          <a:p>
            <a:pPr/>
            <a:r>
              <a:t>Exact solution with quadratic: x = 0.0042, x = -0.0043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3" grpId="2"/>
      <p:bldP build="p" bldLvl="5" animBg="1" rev="0" advAuto="0" spid="42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Equilibria Involving A Weak Acid"/>
          <p:cNvSpPr txBox="1"/>
          <p:nvPr>
            <p:ph type="title"/>
          </p:nvPr>
        </p:nvSpPr>
        <p:spPr>
          <a:xfrm>
            <a:off x="5036820" y="457200"/>
            <a:ext cx="14630401" cy="182880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Acid</a:t>
            </a:r>
          </a:p>
        </p:txBody>
      </p:sp>
      <p:sp>
        <p:nvSpPr>
          <p:cNvPr id="426" name="Consider the approximate expression:"/>
          <p:cNvSpPr txBox="1"/>
          <p:nvPr>
            <p:ph type="body" idx="1"/>
          </p:nvPr>
        </p:nvSpPr>
        <p:spPr>
          <a:xfrm>
            <a:off x="4579620" y="2286000"/>
            <a:ext cx="15247620" cy="11430001"/>
          </a:xfrm>
          <a:prstGeom prst="rect">
            <a:avLst/>
          </a:prstGeom>
        </p:spPr>
        <p:txBody>
          <a:bodyPr/>
          <a:lstStyle>
            <a:lvl1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Consider the approximate expression: </a:t>
            </a:r>
          </a:p>
        </p:txBody>
      </p:sp>
      <p:sp>
        <p:nvSpPr>
          <p:cNvPr id="42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28" name="For many weak acids…"/>
          <p:cNvSpPr txBox="1"/>
          <p:nvPr/>
        </p:nvSpPr>
        <p:spPr>
          <a:xfrm>
            <a:off x="4259580" y="5943600"/>
            <a:ext cx="14413116" cy="734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For many weak acids</a:t>
            </a:r>
            <a:endParaRPr sz="5400"/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[H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baseline="309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] = [conj. base] = [K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• C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]</a:t>
            </a:r>
            <a:r>
              <a:rPr baseline="309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1/2</a:t>
            </a:r>
            <a:endParaRPr baseline="309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where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</a:t>
            </a:r>
            <a:r>
              <a:rPr sz="5400"/>
              <a:t> = initial conc. of acid</a:t>
            </a:r>
            <a:endParaRPr sz="5400"/>
          </a:p>
          <a:p>
            <a:pPr>
              <a:spcBef>
                <a:spcPts val="1900"/>
              </a:spcBef>
              <a:buClr>
                <a:srgbClr val="003DAF"/>
              </a:buClr>
              <a:buFont typeface="Arial"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Useful Rule of Thumb:</a:t>
            </a:r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If 100•K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&lt; C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, then [H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] = [K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•C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]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1/2</a:t>
            </a:r>
            <a:endParaRPr baseline="30962" sz="5400"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spcBef>
                <a:spcPts val="2300"/>
              </a:spcBef>
              <a:buClr>
                <a:srgbClr val="FF2734"/>
              </a:buClr>
              <a:buFont typeface="Comic Sans MS"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b="0" sz="5400"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pH = - log [K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•C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]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1/2</a:t>
            </a:r>
          </a:p>
        </p:txBody>
      </p:sp>
      <p:pic>
        <p:nvPicPr>
          <p:cNvPr id="429" name="abbreviated Ka expression for acetic acid" descr="abbreviated Ka expression for acetic aci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500" y="3340443"/>
            <a:ext cx="7063741" cy="2036394"/>
          </a:xfrm>
          <a:prstGeom prst="rect">
            <a:avLst/>
          </a:prstGeom>
          <a:ln w="12700"/>
        </p:spPr>
      </p:pic>
      <p:pic>
        <p:nvPicPr>
          <p:cNvPr id="430" name="result of abbreviated Ka expression" descr="result of abbreviated Ka expressio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34800" y="3723085"/>
            <a:ext cx="9144000" cy="123753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8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Equilibria Involving A Weak Acid"/>
          <p:cNvSpPr txBox="1"/>
          <p:nvPr>
            <p:ph type="title"/>
          </p:nvPr>
        </p:nvSpPr>
        <p:spPr>
          <a:xfrm>
            <a:off x="5036820" y="297180"/>
            <a:ext cx="14630401" cy="153162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Acid</a:t>
            </a:r>
          </a:p>
        </p:txBody>
      </p:sp>
      <p:sp>
        <p:nvSpPr>
          <p:cNvPr id="433" name="Calculate the pH of a 0.0010 M solution of formic acid, HCO2H.…"/>
          <p:cNvSpPr txBox="1"/>
          <p:nvPr>
            <p:ph type="body" idx="1"/>
          </p:nvPr>
        </p:nvSpPr>
        <p:spPr>
          <a:xfrm>
            <a:off x="4579620" y="1668780"/>
            <a:ext cx="15247620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pH of a 0.0010 M solution of formic acid, HCO</a:t>
            </a:r>
            <a:r>
              <a:rPr baseline="-15851" sz="5400"/>
              <a:t>2</a:t>
            </a:r>
            <a:r>
              <a:rPr sz="5400"/>
              <a:t>H.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HCO</a:t>
            </a:r>
            <a:r>
              <a:rPr baseline="-15851" sz="5400"/>
              <a:t>2</a:t>
            </a:r>
            <a:r>
              <a:rPr sz="5400"/>
              <a:t>H   +   H</a:t>
            </a:r>
            <a:r>
              <a:rPr baseline="-15851" sz="5400"/>
              <a:t>2</a:t>
            </a:r>
            <a:r>
              <a:rPr sz="5400"/>
              <a:t>O 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  HCO</a:t>
            </a:r>
            <a:r>
              <a:rPr baseline="-15851" sz="5400"/>
              <a:t>2</a:t>
            </a:r>
            <a:r>
              <a:rPr baseline="30962" sz="5400"/>
              <a:t>-</a:t>
            </a:r>
            <a:r>
              <a:rPr sz="5400"/>
              <a:t>   +  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a</a:t>
            </a:r>
            <a:r>
              <a:rPr sz="5400"/>
              <a:t> = 1.8 x 10</a:t>
            </a:r>
            <a:r>
              <a:rPr baseline="30962" sz="5400"/>
              <a:t>-4</a:t>
            </a:r>
            <a:r>
              <a:rPr sz="5400"/>
              <a:t> </a:t>
            </a:r>
          </a:p>
        </p:txBody>
      </p:sp>
      <p:sp>
        <p:nvSpPr>
          <p:cNvPr id="4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5" name="Approximate solution…"/>
          <p:cNvSpPr txBox="1"/>
          <p:nvPr/>
        </p:nvSpPr>
        <p:spPr>
          <a:xfrm>
            <a:off x="4419600" y="6400800"/>
            <a:ext cx="15717947" cy="6492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900"/>
              </a:spcBef>
              <a:buClr>
                <a:srgbClr val="73A4FE"/>
              </a:buClr>
              <a:buFont typeface="Arial"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Approximate solution</a:t>
            </a:r>
          </a:p>
          <a:p>
            <a:pPr>
              <a:spcBef>
                <a:spcPts val="2200"/>
              </a:spcBef>
              <a:buClr>
                <a:srgbClr val="000000"/>
              </a:buClr>
              <a:buFont typeface="Arial"/>
            </a:pPr>
            <a:r>
              <a:rPr sz="6000"/>
              <a:t> </a:t>
            </a:r>
            <a:r>
              <a:rPr sz="6000"/>
              <a:t>	</a:t>
            </a:r>
            <a:r>
              <a:rPr sz="5400"/>
              <a:t>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</a:t>
            </a:r>
            <a:r>
              <a:rPr sz="3800"/>
              <a:t>= </a:t>
            </a:r>
            <a:r>
              <a:rPr sz="5400"/>
              <a:t>[K</a:t>
            </a:r>
            <a:r>
              <a:rPr baseline="-15851" sz="5400"/>
              <a:t>a</a:t>
            </a:r>
            <a:r>
              <a:rPr sz="5400"/>
              <a:t> • C</a:t>
            </a:r>
            <a:r>
              <a:rPr baseline="-15851" sz="5400"/>
              <a:t>a</a:t>
            </a:r>
            <a:r>
              <a:rPr sz="5400"/>
              <a:t>]</a:t>
            </a:r>
            <a:r>
              <a:rPr baseline="30962" sz="5400"/>
              <a:t>1/2</a:t>
            </a:r>
            <a:r>
              <a:rPr sz="5400"/>
              <a:t> = 4.2 x 10</a:t>
            </a:r>
            <a:r>
              <a:rPr baseline="30962" sz="5400"/>
              <a:t>-4</a:t>
            </a:r>
            <a:r>
              <a:rPr sz="5400"/>
              <a:t> M, 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pH = 3.37</a:t>
            </a:r>
            <a:endParaRPr sz="5400">
              <a:solidFill>
                <a:srgbClr val="8D111B"/>
              </a:solidFill>
              <a:uFill>
                <a:solidFill>
                  <a:srgbClr val="8D111B"/>
                </a:solidFill>
              </a:uFill>
            </a:endParaRPr>
          </a:p>
          <a:p>
            <a:pPr>
              <a:spcBef>
                <a:spcPts val="1900"/>
              </a:spcBef>
              <a:buClr>
                <a:srgbClr val="00B800"/>
              </a:buClr>
              <a:buFont typeface="Arial"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Exact Solution</a:t>
            </a:r>
          </a:p>
          <a:p>
            <a:pPr>
              <a:spcBef>
                <a:spcPts val="1300"/>
              </a:spcBef>
              <a:buClr>
                <a:srgbClr val="000000"/>
              </a:buClr>
              <a:buFont typeface="Arial"/>
            </a:pPr>
            <a:r>
              <a:rPr sz="3800"/>
              <a:t> 	</a:t>
            </a:r>
            <a:r>
              <a:rPr sz="5400"/>
              <a:t>[H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  <a:r>
              <a:rPr sz="5400"/>
              <a:t>] = [</a:t>
            </a:r>
            <a:r>
              <a:rPr sz="5400"/>
              <a:t>HCO</a:t>
            </a:r>
            <a:r>
              <a:rPr baseline="-15851" sz="5400"/>
              <a:t>2</a:t>
            </a:r>
            <a:r>
              <a:rPr baseline="30962" sz="5400"/>
              <a:t>-</a:t>
            </a:r>
            <a:r>
              <a:rPr sz="5400"/>
              <a:t>]  =  3.4 x 10</a:t>
            </a:r>
            <a:r>
              <a:rPr baseline="30962" sz="5400"/>
              <a:t>-4</a:t>
            </a:r>
            <a:r>
              <a:rPr sz="5400"/>
              <a:t> M</a:t>
            </a:r>
            <a:endParaRPr sz="5400"/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[</a:t>
            </a:r>
            <a:r>
              <a:rPr sz="5400"/>
              <a:t>HCO</a:t>
            </a:r>
            <a:r>
              <a:rPr baseline="-15851" sz="5400"/>
              <a:t>2</a:t>
            </a:r>
            <a:r>
              <a:rPr sz="5400"/>
              <a:t>H</a:t>
            </a:r>
            <a:r>
              <a:rPr sz="5400"/>
              <a:t>]  =  0.0010 - 3.4 x 10</a:t>
            </a:r>
            <a:r>
              <a:rPr baseline="30962" sz="5400"/>
              <a:t>-4</a:t>
            </a:r>
            <a:r>
              <a:rPr sz="5400"/>
              <a:t> = 0.0007 M</a:t>
            </a:r>
            <a:endParaRPr sz="5400"/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pH = 3.47</a:t>
            </a:r>
          </a:p>
        </p:txBody>
      </p:sp>
      <p:sp>
        <p:nvSpPr>
          <p:cNvPr id="436" name="100 * Ka is not less than Ca!"/>
          <p:cNvSpPr txBox="1"/>
          <p:nvPr/>
        </p:nvSpPr>
        <p:spPr>
          <a:xfrm>
            <a:off x="13723619" y="5486400"/>
            <a:ext cx="6880861" cy="1968500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3200"/>
              </a:spcBef>
              <a:buClr>
                <a:srgbClr val="000000"/>
              </a:buClr>
              <a:buFont typeface="Arial"/>
            </a:pPr>
            <a:r>
              <a:rPr i="1" sz="5400"/>
              <a:t>100 * K</a:t>
            </a:r>
            <a:r>
              <a:rPr baseline="-15851" i="1" sz="5400"/>
              <a:t>a</a:t>
            </a:r>
            <a:r>
              <a:rPr i="1" sz="5400"/>
              <a:t> is not less than C</a:t>
            </a:r>
            <a:r>
              <a:rPr baseline="-15851" i="1" sz="5400"/>
              <a:t>a</a:t>
            </a:r>
            <a:r>
              <a:rPr i="1" sz="5400"/>
              <a:t>!</a:t>
            </a:r>
          </a:p>
        </p:txBody>
      </p:sp>
      <p:sp>
        <p:nvSpPr>
          <p:cNvPr id="437" name="Best answer because 100*Ka not less than Ca"/>
          <p:cNvSpPr txBox="1"/>
          <p:nvPr/>
        </p:nvSpPr>
        <p:spPr>
          <a:xfrm>
            <a:off x="5516880" y="14364971"/>
            <a:ext cx="13713925" cy="898707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3200"/>
              </a:spcBef>
              <a:buClr>
                <a:srgbClr val="000000"/>
              </a:buClr>
              <a:buFont typeface="Arial"/>
              <a:defRPr b="0" sz="5000"/>
            </a:pPr>
            <a:r>
              <a:rPr i="1"/>
              <a:t>Best answer because 100*K</a:t>
            </a:r>
            <a:r>
              <a:rPr baseline="-5999" i="1"/>
              <a:t>a</a:t>
            </a:r>
            <a:r>
              <a:rPr i="1"/>
              <a:t> not less than C</a:t>
            </a:r>
            <a:r>
              <a:rPr baseline="-5999" i="1"/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0000 -0.107840" origin="layout" pathEditMode="relative">
                                      <p:cBhvr>
                                        <p:cTn id="46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6" grpId="2"/>
      <p:bldP build="p" bldLvl="5" animBg="1" rev="0" advAuto="0" spid="43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Weak Bases"/>
          <p:cNvSpPr txBox="1"/>
          <p:nvPr>
            <p:ph type="title"/>
          </p:nvPr>
        </p:nvSpPr>
        <p:spPr>
          <a:xfrm>
            <a:off x="5036820" y="0"/>
            <a:ext cx="14333220" cy="39547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Weak Bases</a:t>
            </a:r>
          </a:p>
        </p:txBody>
      </p:sp>
      <p:sp>
        <p:nvSpPr>
          <p:cNvPr id="4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41" name="common weak base examples" descr="common weak base exampl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2769" y="3165475"/>
            <a:ext cx="20841831" cy="10263702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Line"/>
          <p:cNvSpPr/>
          <p:nvPr/>
        </p:nvSpPr>
        <p:spPr>
          <a:xfrm>
            <a:off x="4419600" y="2583180"/>
            <a:ext cx="15087601" cy="3176"/>
          </a:xfrm>
          <a:prstGeom prst="line">
            <a:avLst/>
          </a:prstGeom>
          <a:ln w="12700">
            <a:solidFill>
              <a:srgbClr val="003DAF"/>
            </a:solidFill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Equilibria Involving A Weak Base"/>
          <p:cNvSpPr txBox="1"/>
          <p:nvPr>
            <p:ph type="title"/>
          </p:nvPr>
        </p:nvSpPr>
        <p:spPr>
          <a:xfrm>
            <a:off x="5036820" y="617220"/>
            <a:ext cx="14630401" cy="153162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Base</a:t>
            </a:r>
          </a:p>
        </p:txBody>
      </p:sp>
      <p:sp>
        <p:nvSpPr>
          <p:cNvPr id="445" name="You have 0.010 M NH3. Calculate the pH.…"/>
          <p:cNvSpPr txBox="1"/>
          <p:nvPr>
            <p:ph type="body" idx="1"/>
          </p:nvPr>
        </p:nvSpPr>
        <p:spPr>
          <a:xfrm>
            <a:off x="4419600" y="2125980"/>
            <a:ext cx="15384781" cy="115900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You have 0.010 M NH</a:t>
            </a:r>
            <a:r>
              <a:rPr baseline="-15851" sz="5400"/>
              <a:t>3</a:t>
            </a:r>
            <a:r>
              <a:rPr sz="5400"/>
              <a:t>. Calculate the pH.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NH</a:t>
            </a:r>
            <a:r>
              <a:rPr baseline="-15851" sz="5400"/>
              <a:t>3</a:t>
            </a:r>
            <a:r>
              <a:rPr sz="5400"/>
              <a:t>  +  H</a:t>
            </a:r>
            <a:r>
              <a:rPr baseline="-15851" sz="5400"/>
              <a:t>2</a:t>
            </a:r>
            <a:r>
              <a:rPr sz="5400"/>
              <a:t>O  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 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   +    OH</a:t>
            </a:r>
            <a:r>
              <a:rPr baseline="30962" sz="5400"/>
              <a:t>-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t>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K</a:t>
            </a:r>
            <a:r>
              <a:rPr baseline="-15851" sz="5400"/>
              <a:t>b</a:t>
            </a:r>
            <a:r>
              <a:rPr sz="5400"/>
              <a:t> = 1.8 x 10</a:t>
            </a:r>
            <a:r>
              <a:rPr baseline="30962" sz="5400"/>
              <a:t>-5</a:t>
            </a:r>
          </a:p>
          <a:p>
            <a:pPr marL="650874" indent="-571500">
              <a:lnSpc>
                <a:spcPct val="120000"/>
              </a:lnSpc>
              <a:buClr>
                <a:srgbClr val="73A4FE"/>
              </a:buClr>
              <a:buSzTx/>
              <a:buFont typeface="Arial"/>
              <a:buNone/>
            </a:pP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Step 1.</a:t>
            </a:r>
            <a:r>
              <a:rPr sz="5400"/>
              <a:t> Define equilibrium concs.</a:t>
            </a:r>
          </a:p>
        </p:txBody>
      </p:sp>
      <p:sp>
        <p:nvSpPr>
          <p:cNvPr id="4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47" name="[NH3]  [NH4+] [OH-]…"/>
          <p:cNvSpPr txBox="1"/>
          <p:nvPr/>
        </p:nvSpPr>
        <p:spPr>
          <a:xfrm>
            <a:off x="4579620" y="7475219"/>
            <a:ext cx="15407640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2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	[NH</a:t>
            </a:r>
            <a:r>
              <a:rPr baseline="-15851" sz="5400"/>
              <a:t>3</a:t>
            </a:r>
            <a:r>
              <a:rPr sz="5400"/>
              <a:t>]		[NH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]	[OH</a:t>
            </a:r>
            <a:r>
              <a:rPr baseline="30962" sz="5400"/>
              <a:t>-</a:t>
            </a:r>
            <a:r>
              <a:rPr sz="5400"/>
              <a:t>]</a:t>
            </a:r>
            <a:endParaRPr sz="5400"/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8D111B"/>
              </a:buClr>
              <a:buFont typeface="Arial"/>
              <a:def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initial	0.010		0		0</a:t>
            </a:r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006400"/>
              </a:buClr>
              <a:buFont typeface="Arial"/>
              <a:def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change	-x		+x		+x</a:t>
            </a:r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equilib	0.010 - x	x 		x</a:t>
            </a:r>
          </a:p>
        </p:txBody>
      </p:sp>
      <p:sp>
        <p:nvSpPr>
          <p:cNvPr id="448" name="Rectangle"/>
          <p:cNvSpPr/>
          <p:nvPr/>
        </p:nvSpPr>
        <p:spPr>
          <a:xfrm>
            <a:off x="7917180" y="8846819"/>
            <a:ext cx="11430001" cy="427482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8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Equilibria Involving A Weak Base"/>
          <p:cNvSpPr txBox="1"/>
          <p:nvPr>
            <p:ph type="title"/>
          </p:nvPr>
        </p:nvSpPr>
        <p:spPr>
          <a:xfrm>
            <a:off x="5036820" y="617220"/>
            <a:ext cx="14630401" cy="153162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Base</a:t>
            </a:r>
          </a:p>
        </p:txBody>
      </p:sp>
      <p:sp>
        <p:nvSpPr>
          <p:cNvPr id="451" name="You have 0.010 M NH3. Calculate the pH.…"/>
          <p:cNvSpPr txBox="1"/>
          <p:nvPr>
            <p:ph type="body" idx="1"/>
          </p:nvPr>
        </p:nvSpPr>
        <p:spPr>
          <a:xfrm>
            <a:off x="4419600" y="2125980"/>
            <a:ext cx="15384781" cy="115900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You have 0.010 M NH</a:t>
            </a:r>
            <a:r>
              <a:rPr baseline="-15851" sz="5400"/>
              <a:t>3</a:t>
            </a:r>
            <a:r>
              <a:rPr sz="5400"/>
              <a:t>. Calculate the pH.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NH</a:t>
            </a:r>
            <a:r>
              <a:rPr baseline="-15851" sz="5400"/>
              <a:t>3</a:t>
            </a:r>
            <a:r>
              <a:rPr sz="5400"/>
              <a:t>  +  H</a:t>
            </a:r>
            <a:r>
              <a:rPr baseline="-15851" sz="5400"/>
              <a:t>2</a:t>
            </a:r>
            <a:r>
              <a:rPr sz="5400"/>
              <a:t>O  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 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   +    OH</a:t>
            </a:r>
            <a:r>
              <a:rPr baseline="30962" sz="5400"/>
              <a:t>-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t>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K</a:t>
            </a:r>
            <a:r>
              <a:rPr baseline="-15851" sz="5400"/>
              <a:t>b</a:t>
            </a:r>
            <a:r>
              <a:rPr sz="5400"/>
              <a:t> = 1.8 x 10</a:t>
            </a:r>
            <a:r>
              <a:rPr baseline="30962" sz="5400"/>
              <a:t>-5</a:t>
            </a:r>
          </a:p>
          <a:p>
            <a:pPr marL="650874" indent="-571500">
              <a:lnSpc>
                <a:spcPct val="100000"/>
              </a:lnSpc>
              <a:buClr>
                <a:srgbClr val="73A4FE"/>
              </a:buClr>
              <a:buSzTx/>
              <a:buFont typeface="Arial"/>
              <a:buNone/>
            </a:pP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Step 2.</a:t>
            </a:r>
            <a:r>
              <a:rPr sz="5400"/>
              <a:t> Solve the equilibrium expression</a:t>
            </a:r>
          </a:p>
        </p:txBody>
      </p:sp>
      <p:sp>
        <p:nvSpPr>
          <p:cNvPr id="4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53" name="Assume x is small (100•Kb &lt; Cb), so…"/>
          <p:cNvSpPr txBox="1"/>
          <p:nvPr/>
        </p:nvSpPr>
        <p:spPr>
          <a:xfrm>
            <a:off x="4587875" y="8686800"/>
            <a:ext cx="14236865" cy="4549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0" i="1" sz="5400"/>
              <a:t>Assume</a:t>
            </a:r>
            <a:r>
              <a:rPr sz="5400"/>
              <a:t> x is small (100•K</a:t>
            </a:r>
            <a:r>
              <a:rPr baseline="-15851" sz="5400"/>
              <a:t>b</a:t>
            </a:r>
            <a:r>
              <a:rPr sz="5400"/>
              <a:t> &lt; C</a:t>
            </a:r>
            <a:r>
              <a:rPr baseline="-15851" sz="5400"/>
              <a:t>b</a:t>
            </a:r>
            <a:r>
              <a:rPr sz="5400"/>
              <a:t>), </a:t>
            </a:r>
            <a:r>
              <a:rPr b="0" i="1" sz="5400"/>
              <a:t>so</a:t>
            </a:r>
            <a:endParaRPr sz="5400"/>
          </a:p>
          <a:p>
            <a:pPr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x = </a:t>
            </a:r>
            <a:r>
              <a:rPr sz="5400">
                <a:solidFill>
                  <a:srgbClr val="FF2600"/>
                </a:solidFill>
              </a:rPr>
              <a:t>[OH</a:t>
            </a:r>
            <a:r>
              <a:rPr baseline="30962" sz="5400">
                <a:solidFill>
                  <a:srgbClr val="FF2600"/>
                </a:solidFill>
              </a:rPr>
              <a:t>-</a:t>
            </a:r>
            <a:r>
              <a:rPr sz="5400">
                <a:solidFill>
                  <a:srgbClr val="FF2600"/>
                </a:solidFill>
              </a:rPr>
              <a:t>]</a:t>
            </a:r>
            <a:r>
              <a:rPr sz="5400"/>
              <a:t> = [NH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] = </a:t>
            </a:r>
            <a:r>
              <a:rPr sz="5400">
                <a:solidFill>
                  <a:srgbClr val="FF2600"/>
                </a:solidFill>
              </a:rPr>
              <a:t>[K</a:t>
            </a:r>
            <a:r>
              <a:rPr baseline="-15851" sz="5400">
                <a:solidFill>
                  <a:srgbClr val="FF2600"/>
                </a:solidFill>
              </a:rPr>
              <a:t>b</a:t>
            </a:r>
            <a:r>
              <a:rPr sz="5400">
                <a:solidFill>
                  <a:srgbClr val="FF2600"/>
                </a:solidFill>
              </a:rPr>
              <a:t> • C</a:t>
            </a:r>
            <a:r>
              <a:rPr baseline="-15851" sz="5400">
                <a:solidFill>
                  <a:srgbClr val="FF2600"/>
                </a:solidFill>
              </a:rPr>
              <a:t>b</a:t>
            </a:r>
            <a:r>
              <a:rPr sz="5400">
                <a:solidFill>
                  <a:srgbClr val="FF2600"/>
                </a:solidFill>
              </a:rPr>
              <a:t>]</a:t>
            </a:r>
            <a:r>
              <a:rPr baseline="30962" sz="5400">
                <a:solidFill>
                  <a:srgbClr val="FF2600"/>
                </a:solidFill>
              </a:rPr>
              <a:t>1/2 </a:t>
            </a:r>
            <a:r>
              <a:rPr sz="5400"/>
              <a:t>= 4.2 x 10</a:t>
            </a:r>
            <a:r>
              <a:rPr baseline="30962" sz="5400"/>
              <a:t>-4</a:t>
            </a:r>
            <a:r>
              <a:rPr sz="5400"/>
              <a:t> M</a:t>
            </a:r>
            <a:endParaRPr sz="5400"/>
          </a:p>
          <a:p>
            <a:pPr>
              <a:lnSpc>
                <a:spcPct val="12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0" i="1" sz="5400"/>
              <a:t>check:</a:t>
            </a:r>
            <a:r>
              <a:rPr sz="5400"/>
              <a:t> [NH</a:t>
            </a:r>
            <a:r>
              <a:rPr baseline="-15851" sz="5400"/>
              <a:t>3</a:t>
            </a:r>
            <a:r>
              <a:rPr sz="5400"/>
              <a:t>] = 0.010 - 4.2 x 10</a:t>
            </a:r>
            <a:r>
              <a:rPr baseline="30962" sz="5400"/>
              <a:t>-4</a:t>
            </a:r>
            <a:r>
              <a:rPr sz="5400"/>
              <a:t> ≈  0.010 M</a:t>
            </a:r>
            <a:endParaRPr sz="5400"/>
          </a:p>
          <a:p>
            <a:pPr algn="ctr">
              <a:lnSpc>
                <a:spcPct val="120000"/>
              </a:lnSpc>
              <a:spcBef>
                <a:spcPts val="1900"/>
              </a:spcBef>
              <a:buClr>
                <a:srgbClr val="FF2734"/>
              </a:buClr>
              <a:buFont typeface="Arial"/>
              <a:def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Valid approximation!</a:t>
            </a:r>
          </a:p>
        </p:txBody>
      </p:sp>
      <p:pic>
        <p:nvPicPr>
          <p:cNvPr id="454" name="Kb expression for NH3" descr="Kb expression for NH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9680" y="6557464"/>
            <a:ext cx="14264640" cy="2290195"/>
          </a:xfrm>
          <a:prstGeom prst="rect">
            <a:avLst/>
          </a:prstGeom>
          <a:ln w="12700"/>
        </p:spPr>
      </p:pic>
      <p:sp>
        <p:nvSpPr>
          <p:cNvPr id="455" name="Exact solution with quadratic: x = 0.00042, x = -0.00043"/>
          <p:cNvSpPr txBox="1"/>
          <p:nvPr/>
        </p:nvSpPr>
        <p:spPr>
          <a:xfrm>
            <a:off x="10929987" y="13022998"/>
            <a:ext cx="13412617" cy="775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4200"/>
            </a:lvl1pPr>
          </a:lstStyle>
          <a:p>
            <a:pPr/>
            <a:r>
              <a:t>Exact solution with quadratic: x = 0.00042, x = -0.00043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5" grpId="2"/>
      <p:bldP build="p" bldLvl="5" animBg="1" rev="0" advAuto="0" spid="45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Equilibria Involving A Weak Base"/>
          <p:cNvSpPr txBox="1"/>
          <p:nvPr>
            <p:ph type="title"/>
          </p:nvPr>
        </p:nvSpPr>
        <p:spPr>
          <a:xfrm>
            <a:off x="5036820" y="617220"/>
            <a:ext cx="14630401" cy="153162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Equilibria Involving A Weak Base</a:t>
            </a:r>
          </a:p>
        </p:txBody>
      </p:sp>
      <p:sp>
        <p:nvSpPr>
          <p:cNvPr id="458" name="You have 0.010 M NH3. Calculate the pH.…"/>
          <p:cNvSpPr txBox="1"/>
          <p:nvPr>
            <p:ph type="body" idx="1"/>
          </p:nvPr>
        </p:nvSpPr>
        <p:spPr>
          <a:xfrm>
            <a:off x="3444240" y="2156460"/>
            <a:ext cx="15384781" cy="115900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You have 0.010 M NH</a:t>
            </a:r>
            <a:r>
              <a:rPr baseline="-15851" sz="5400"/>
              <a:t>3</a:t>
            </a:r>
            <a:r>
              <a:rPr sz="5400"/>
              <a:t>. Calculate the pH.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NH</a:t>
            </a:r>
            <a:r>
              <a:rPr baseline="-15851" sz="5400"/>
              <a:t>3</a:t>
            </a:r>
            <a:r>
              <a:rPr sz="5400"/>
              <a:t>  +  H</a:t>
            </a:r>
            <a:r>
              <a:rPr baseline="-15851" sz="5400"/>
              <a:t>2</a:t>
            </a:r>
            <a:r>
              <a:rPr sz="5400"/>
              <a:t>O   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 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   +    OH</a:t>
            </a:r>
            <a:r>
              <a:rPr baseline="30962" sz="5400"/>
              <a:t>-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t>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K</a:t>
            </a:r>
            <a:r>
              <a:rPr baseline="-15851" sz="5400"/>
              <a:t>b</a:t>
            </a:r>
            <a:r>
              <a:rPr sz="5400"/>
              <a:t> = 1.8 x 10</a:t>
            </a:r>
            <a:r>
              <a:rPr baseline="30962" sz="5400"/>
              <a:t>-5</a:t>
            </a:r>
          </a:p>
          <a:p>
            <a:pPr marL="650874" indent="-571500">
              <a:lnSpc>
                <a:spcPct val="100000"/>
              </a:lnSpc>
              <a:buClr>
                <a:srgbClr val="73A4FE"/>
              </a:buClr>
              <a:buSzTx/>
              <a:buFont typeface="Arial"/>
              <a:buNone/>
            </a:pP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Step 3.</a:t>
            </a:r>
            <a:r>
              <a:rPr sz="5400"/>
              <a:t> Calculate pH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[OH</a:t>
            </a:r>
            <a:r>
              <a:rPr baseline="30962" sz="5400"/>
              <a:t>-</a:t>
            </a:r>
            <a:r>
              <a:rPr sz="5400"/>
              <a:t>] =  4.2 x 10</a:t>
            </a:r>
            <a:r>
              <a:rPr baseline="30962" sz="5400"/>
              <a:t>-4</a:t>
            </a:r>
            <a:r>
              <a:rPr sz="5400"/>
              <a:t> M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so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pOH</a:t>
            </a:r>
            <a:r>
              <a:rPr sz="5400"/>
              <a:t> = - log [OH</a:t>
            </a:r>
            <a:r>
              <a:rPr baseline="30962" sz="5400"/>
              <a:t>-</a:t>
            </a:r>
            <a:r>
              <a:rPr sz="5400"/>
              <a:t>]  =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3.37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Because pH + pOH = 14,</a:t>
            </a:r>
          </a:p>
          <a:p>
            <a:pPr marL="650874" indent="-571500">
              <a:lnSpc>
                <a:spcPct val="100000"/>
              </a:lnSpc>
              <a:buClr>
                <a:srgbClr val="FF2734"/>
              </a:buClr>
              <a:buSzTx/>
              <a:buFont typeface="Arial"/>
              <a:buNone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pH = 10.63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i="1" sz="5400"/>
              <a:t>or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pH = 14 + log [K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•C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1/2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sz="5400"/>
              <a:t>= 10.63</a:t>
            </a:r>
          </a:p>
        </p:txBody>
      </p:sp>
      <p:sp>
        <p:nvSpPr>
          <p:cNvPr id="4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60" name="Mind-Blown-Gif.gif" descr="Mind-Blown-Gif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0498" y="3964626"/>
            <a:ext cx="7728313" cy="4620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42500 -0.015556" origin="layout" pathEditMode="relative">
                                      <p:cBhvr>
                                        <p:cTn id="27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58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Overview: Calculating pH of Acids &amp; Bases"/>
          <p:cNvSpPr txBox="1"/>
          <p:nvPr>
            <p:ph type="title"/>
          </p:nvPr>
        </p:nvSpPr>
        <p:spPr>
          <a:xfrm>
            <a:off x="3823514" y="556260"/>
            <a:ext cx="16576952" cy="153162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Overview: Calculating pH of Acids &amp; Bases</a:t>
            </a:r>
          </a:p>
        </p:txBody>
      </p:sp>
      <p:sp>
        <p:nvSpPr>
          <p:cNvPr id="463" name="Strong acid:     pH = - log Ca = - log [H3O+]…"/>
          <p:cNvSpPr txBox="1"/>
          <p:nvPr>
            <p:ph type="body" idx="1"/>
          </p:nvPr>
        </p:nvSpPr>
        <p:spPr>
          <a:xfrm>
            <a:off x="4754880" y="2674620"/>
            <a:ext cx="15384781" cy="115900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i="1" sz="5400"/>
            </a:pPr>
            <a:r>
              <a:t>Strong acid:     </a:t>
            </a:r>
            <a:r>
              <a:rPr i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pH = - log C</a:t>
            </a:r>
            <a:r>
              <a:rPr baseline="-15851" i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 </a:t>
            </a:r>
            <a:r>
              <a:rPr i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= - log [H</a:t>
            </a:r>
            <a:r>
              <a:rPr baseline="-15851" i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i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31999" i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i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  <a:endParaRPr i="0"/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2000"/>
            </a:pP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i="1" sz="5400"/>
            </a:pPr>
            <a:r>
              <a:t>Strong base: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       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pH = 14 + log 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= 14 + log [OH</a:t>
            </a:r>
            <a:r>
              <a:rPr baseline="31999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-1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i="1" sz="5400"/>
            </a:pP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i="1" sz="5400"/>
            </a:pPr>
            <a:r>
              <a:t>Weak acid: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       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pH = - log [K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•C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1/2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b="0" i="1"/>
              <a:t>(100 * K</a:t>
            </a:r>
            <a:r>
              <a:rPr b="0" baseline="-5999" i="1"/>
              <a:t>a</a:t>
            </a:r>
            <a:r>
              <a:rPr b="0" i="1"/>
              <a:t> &lt; C</a:t>
            </a:r>
            <a:r>
              <a:rPr b="0" baseline="-5999" i="1"/>
              <a:t>a</a:t>
            </a:r>
            <a:r>
              <a:rPr b="0" i="1"/>
              <a:t>)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i="1" sz="5400"/>
            </a:pPr>
            <a:r>
              <a:t>Weak base: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       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pH = 14 + log [K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•C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1/2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b="0" i="1"/>
              <a:t>(100 * K</a:t>
            </a:r>
            <a:r>
              <a:rPr b="0" baseline="-5999" i="1"/>
              <a:t>b</a:t>
            </a:r>
            <a:r>
              <a:rPr b="0" i="1"/>
              <a:t> &lt; C</a:t>
            </a:r>
            <a:r>
              <a:rPr b="0" baseline="-5999" i="1"/>
              <a:t>b</a:t>
            </a:r>
            <a:r>
              <a:rPr b="0" i="1"/>
              <a:t>)</a:t>
            </a:r>
          </a:p>
        </p:txBody>
      </p:sp>
      <p:sp>
        <p:nvSpPr>
          <p:cNvPr id="46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65" name="Memorize!"/>
          <p:cNvSpPr txBox="1"/>
          <p:nvPr/>
        </p:nvSpPr>
        <p:spPr>
          <a:xfrm>
            <a:off x="17890779" y="12678002"/>
            <a:ext cx="3417134" cy="89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 sz="5000">
                <a:solidFill>
                  <a:srgbClr val="531B93"/>
                </a:solidFill>
              </a:defRPr>
            </a:lvl1pPr>
          </a:lstStyle>
          <a:p>
            <a:pPr/>
            <a:r>
              <a:t>Memorize!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5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l-5043-unless-you-are-oxygen-yes-i-can-live-without-you.jpg" descr="l-5043-unless-you-are-oxygen-yes-i-can-live-without-yo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91859" y="14342774"/>
            <a:ext cx="5220480" cy="4907251"/>
          </a:xfrm>
          <a:prstGeom prst="rect">
            <a:avLst/>
          </a:prstGeom>
          <a:ln w="12700"/>
        </p:spPr>
      </p:pic>
      <p:sp>
        <p:nvSpPr>
          <p:cNvPr id="468" name="MX  +  H2O   ----&gt;   acidic or basic solution?…"/>
          <p:cNvSpPr txBox="1"/>
          <p:nvPr>
            <p:ph type="body" idx="1"/>
          </p:nvPr>
        </p:nvSpPr>
        <p:spPr>
          <a:xfrm>
            <a:off x="3284220" y="2180287"/>
            <a:ext cx="1538478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8D111B"/>
              </a:buClr>
              <a:buSzTx/>
              <a:buFont typeface="Arial"/>
              <a:buNone/>
              <a:defRPr i="1"/>
            </a:pP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MX  +  H</a:t>
            </a:r>
            <a:r>
              <a:rPr baseline="-15851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2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O   ----&gt;   acidic or basic solution?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Consider NH</a:t>
            </a:r>
            <a:r>
              <a:rPr baseline="-15851" sz="5400"/>
              <a:t>4</a:t>
            </a:r>
            <a:r>
              <a:rPr sz="5400">
                <a:solidFill>
                  <a:srgbClr val="9437FF"/>
                </a:solidFill>
              </a:rPr>
              <a:t>Cl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NH</a:t>
            </a:r>
            <a:r>
              <a:rPr baseline="-15851" sz="5400"/>
              <a:t>4</a:t>
            </a:r>
            <a:r>
              <a:rPr sz="5400">
                <a:solidFill>
                  <a:srgbClr val="9437FF"/>
                </a:solidFill>
              </a:rPr>
              <a:t>Cl</a:t>
            </a:r>
            <a:r>
              <a:rPr sz="5400"/>
              <a:t>(aq)  ----&gt;   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(aq)  +  </a:t>
            </a:r>
            <a:r>
              <a:rPr sz="5400">
                <a:solidFill>
                  <a:srgbClr val="9437FF"/>
                </a:solidFill>
              </a:rPr>
              <a:t>Cl</a:t>
            </a:r>
            <a:r>
              <a:rPr baseline="30962" sz="5400">
                <a:solidFill>
                  <a:srgbClr val="9437FF"/>
                </a:solidFill>
              </a:rPr>
              <a:t>-</a:t>
            </a:r>
            <a:r>
              <a:rPr sz="5400"/>
              <a:t>(aq)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(a)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Reaction of </a:t>
            </a:r>
            <a:r>
              <a:rPr sz="5400">
                <a:solidFill>
                  <a:srgbClr val="9437FF"/>
                </a:solidFill>
              </a:rPr>
              <a:t>Cl</a:t>
            </a:r>
            <a:r>
              <a:rPr baseline="30962" sz="5400">
                <a:solidFill>
                  <a:srgbClr val="9437FF"/>
                </a:solidFill>
              </a:rPr>
              <a:t>-</a:t>
            </a:r>
            <a:r>
              <a:rPr sz="5400"/>
              <a:t> with H</a:t>
            </a:r>
            <a:r>
              <a:rPr baseline="-15851" sz="5400"/>
              <a:t>2</a:t>
            </a:r>
            <a:r>
              <a:rPr sz="5400"/>
              <a:t>O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9437FF"/>
                </a:solidFill>
              </a:rPr>
              <a:t>Cl</a:t>
            </a:r>
            <a:r>
              <a:rPr baseline="30962" sz="5400">
                <a:solidFill>
                  <a:srgbClr val="9437FF"/>
                </a:solidFill>
              </a:rPr>
              <a:t>-</a:t>
            </a:r>
            <a:r>
              <a:rPr sz="5400"/>
              <a:t>    + 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H</a:t>
            </a:r>
            <a:r>
              <a:rPr baseline="-15851" sz="5400"/>
              <a:t>2</a:t>
            </a:r>
            <a:r>
              <a:rPr sz="5400"/>
              <a:t>O  ----&gt;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HCl      + 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OH</a:t>
            </a:r>
            <a:r>
              <a:rPr baseline="30962" sz="5400"/>
              <a:t>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base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base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solidFill>
                  <a:srgbClr val="9437FF"/>
                </a:solidFill>
              </a:rPr>
              <a:t>Cl</a:t>
            </a:r>
            <a:r>
              <a:rPr baseline="30962" sz="5400">
                <a:solidFill>
                  <a:srgbClr val="9437FF"/>
                </a:solidFill>
              </a:rPr>
              <a:t>-</a:t>
            </a:r>
            <a:r>
              <a:rPr sz="5400"/>
              <a:t> ion is a VERY weak base because its conjugate acid is strong.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Therefore, </a:t>
            </a:r>
            <a:r>
              <a:rPr sz="5400">
                <a:solidFill>
                  <a:srgbClr val="9437FF"/>
                </a:solidFill>
              </a:rPr>
              <a:t>Cl</a:t>
            </a:r>
            <a:r>
              <a:rPr baseline="30962" sz="5400">
                <a:solidFill>
                  <a:srgbClr val="9437FF"/>
                </a:solidFill>
              </a:rPr>
              <a:t>-</a:t>
            </a:r>
            <a:r>
              <a:rPr sz="5400"/>
              <a:t>  ----&gt;  neutral solution</a:t>
            </a:r>
          </a:p>
        </p:txBody>
      </p:sp>
      <p:sp>
        <p:nvSpPr>
          <p:cNvPr id="469" name="Acid-Base Properties of Salts"/>
          <p:cNvSpPr txBox="1"/>
          <p:nvPr>
            <p:ph type="title"/>
          </p:nvPr>
        </p:nvSpPr>
        <p:spPr>
          <a:xfrm>
            <a:off x="3505200" y="0"/>
            <a:ext cx="17373601" cy="29032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Acid-Base Properties of Salts</a:t>
            </a:r>
          </a:p>
        </p:txBody>
      </p:sp>
      <p:sp>
        <p:nvSpPr>
          <p:cNvPr id="4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58886 -0.380741" origin="layout" pathEditMode="relative">
                                      <p:cBhvr>
                                        <p:cTn id="16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6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ong Base:  100% dissociated in water.…"/>
          <p:cNvSpPr txBox="1"/>
          <p:nvPr>
            <p:ph type="body" sz="half" idx="1"/>
          </p:nvPr>
        </p:nvSpPr>
        <p:spPr>
          <a:xfrm>
            <a:off x="4259580" y="2446020"/>
            <a:ext cx="16162020" cy="754380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3DAF"/>
              </a:buClr>
              <a:buSzTx/>
              <a:buFont typeface="Arial"/>
              <a:buNone/>
            </a:pP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Strong Base:</a:t>
            </a:r>
            <a:r>
              <a:rPr sz="6000"/>
              <a:t>  100% dissociated in water.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6000"/>
              <a:t> </a:t>
            </a: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NaOH</a:t>
            </a:r>
            <a:r>
              <a:rPr sz="5400"/>
              <a:t>(aq)   </a:t>
            </a:r>
            <a:r>
              <a:rPr sz="6400"/>
              <a:t>→</a:t>
            </a:r>
            <a:r>
              <a:rPr sz="5400"/>
              <a:t>  Na</a:t>
            </a:r>
            <a:r>
              <a:rPr baseline="30962" sz="5400"/>
              <a:t>+</a:t>
            </a:r>
            <a:r>
              <a:rPr sz="5400"/>
              <a:t>(aq)  +   OH</a:t>
            </a:r>
            <a:r>
              <a:rPr baseline="30962" sz="5400"/>
              <a:t>-</a:t>
            </a:r>
            <a:r>
              <a:rPr sz="5400"/>
              <a:t>(aq)</a:t>
            </a:r>
            <a:endParaRPr sz="5400"/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Other strong </a:t>
            </a:r>
            <a:r>
              <a:rPr i="1"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monobasic</a:t>
            </a:r>
            <a:r>
              <a:rPr sz="5400"/>
              <a:t> bases: </a:t>
            </a: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KOH</a:t>
            </a:r>
            <a:r>
              <a:rPr sz="5400"/>
              <a:t>, </a:t>
            </a: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LiOH</a:t>
            </a:r>
          </a:p>
        </p:txBody>
      </p:sp>
      <p:pic>
        <p:nvPicPr>
          <p:cNvPr id="124" name="calcium oxide picture" descr="calcium oxid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3860" y="6675119"/>
            <a:ext cx="6789421" cy="65608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125" name="Ca(OH)2 is a strong dibasic system:…"/>
          <p:cNvSpPr txBox="1"/>
          <p:nvPr/>
        </p:nvSpPr>
        <p:spPr>
          <a:xfrm>
            <a:off x="11249025" y="6753225"/>
            <a:ext cx="9189721" cy="439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Ca(OH)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rPr sz="5400"/>
              <a:t> is a strong </a:t>
            </a:r>
            <a:r>
              <a:rPr i="1"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dibasic</a:t>
            </a:r>
            <a:r>
              <a:rPr sz="5400"/>
              <a:t> system:</a:t>
            </a:r>
            <a:endParaRPr sz="5400"/>
          </a:p>
          <a:p>
            <a:pPr marL="79373" marR="79373"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CaO (lime) + H</a:t>
            </a:r>
            <a:r>
              <a:rPr baseline="-15851" sz="5400"/>
              <a:t>2</a:t>
            </a:r>
            <a:r>
              <a:rPr sz="5400"/>
              <a:t>O  --&gt;</a:t>
            </a:r>
            <a:endParaRPr sz="5400"/>
          </a:p>
          <a:p>
            <a:pPr marL="79373" marR="79373"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     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Ca(OH)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 (slaked lime)</a:t>
            </a:r>
          </a:p>
        </p:txBody>
      </p:sp>
      <p:sp>
        <p:nvSpPr>
          <p:cNvPr id="126" name="CaO"/>
          <p:cNvSpPr txBox="1"/>
          <p:nvPr/>
        </p:nvSpPr>
        <p:spPr>
          <a:xfrm>
            <a:off x="9115425" y="12071350"/>
            <a:ext cx="1695224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FBFA00"/>
              </a:buClr>
              <a:buFont typeface="Arial"/>
              <a:defRPr sz="5400">
                <a:solidFill>
                  <a:srgbClr val="FBFA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BFA00"/>
                  </a:solidFill>
                </a:uFill>
              </a:defRPr>
            </a:lvl1pPr>
          </a:lstStyle>
          <a:p>
            <a:pPr/>
            <a:r>
              <a:t>CaO</a:t>
            </a:r>
          </a:p>
        </p:txBody>
      </p:sp>
      <p:sp>
        <p:nvSpPr>
          <p:cNvPr id="127" name="Strong and Weak Acids/Bases"/>
          <p:cNvSpPr txBox="1"/>
          <p:nvPr>
            <p:ph type="title"/>
          </p:nvPr>
        </p:nvSpPr>
        <p:spPr>
          <a:xfrm>
            <a:off x="5036820" y="16002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Strong and Weak Acids/Bases</a:t>
            </a:r>
          </a:p>
        </p:txBody>
      </p:sp>
      <p:sp>
        <p:nvSpPr>
          <p:cNvPr id="128" name="Memorize the three strong monobasic bases!"/>
          <p:cNvSpPr txBox="1"/>
          <p:nvPr/>
        </p:nvSpPr>
        <p:spPr>
          <a:xfrm>
            <a:off x="12009119" y="12047219"/>
            <a:ext cx="9189721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defRPr i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</a:defRPr>
            </a:lvl1pPr>
          </a:lstStyle>
          <a:p>
            <a:pPr/>
            <a:r>
              <a:t>Memorize the three strong monobasic bases!</a:t>
            </a:r>
          </a:p>
        </p:txBody>
      </p:sp>
      <p:sp>
        <p:nvSpPr>
          <p:cNvPr id="12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5" grpId="2"/>
      <p:bldP build="whole" bldLvl="1" animBg="1" rev="0" advAuto="0" spid="124" grpId="3"/>
      <p:bldP build="p" bldLvl="1" animBg="1" rev="0" advAuto="0" spid="123" grpId="1"/>
      <p:bldP build="whole" bldLvl="1" animBg="1" rev="0" advAuto="0" spid="126" grpId="4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MX  +  H2O   ----&gt;   acidic or basic solution?…"/>
          <p:cNvSpPr txBox="1"/>
          <p:nvPr>
            <p:ph type="body" idx="1"/>
          </p:nvPr>
        </p:nvSpPr>
        <p:spPr>
          <a:xfrm>
            <a:off x="3284220" y="2324100"/>
            <a:ext cx="1538478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8D111B"/>
              </a:buClr>
              <a:buSzTx/>
              <a:buFont typeface="Arial"/>
              <a:buNone/>
              <a:defRPr i="1"/>
            </a:pP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MX  +  H</a:t>
            </a:r>
            <a:r>
              <a:rPr baseline="-15851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2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O   ----&gt;   acidic or basic solution?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solidFill>
                  <a:srgbClr val="9437FF"/>
                </a:solidFill>
              </a:rPr>
              <a:t>NH</a:t>
            </a:r>
            <a:r>
              <a:rPr baseline="-15851" sz="5400">
                <a:solidFill>
                  <a:srgbClr val="9437FF"/>
                </a:solidFill>
              </a:rPr>
              <a:t>4</a:t>
            </a:r>
            <a:r>
              <a:rPr sz="5400"/>
              <a:t>Cl(aq)  ----&gt;   </a:t>
            </a:r>
            <a:r>
              <a:rPr sz="5400">
                <a:solidFill>
                  <a:srgbClr val="9437FF"/>
                </a:solidFill>
              </a:rPr>
              <a:t>NH</a:t>
            </a:r>
            <a:r>
              <a:rPr baseline="-15851" sz="5400">
                <a:solidFill>
                  <a:srgbClr val="9437FF"/>
                </a:solidFill>
              </a:rPr>
              <a:t>4</a:t>
            </a:r>
            <a:r>
              <a:rPr baseline="30962" sz="5400">
                <a:solidFill>
                  <a:srgbClr val="9437FF"/>
                </a:solidFill>
              </a:rPr>
              <a:t>+</a:t>
            </a:r>
            <a:r>
              <a:rPr sz="5400"/>
              <a:t>(aq)  +  Cl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(b)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Reaction of </a:t>
            </a:r>
            <a:r>
              <a:rPr sz="5400">
                <a:solidFill>
                  <a:srgbClr val="9437FF"/>
                </a:solidFill>
              </a:rPr>
              <a:t>NH</a:t>
            </a:r>
            <a:r>
              <a:rPr baseline="-15851" sz="5400">
                <a:solidFill>
                  <a:srgbClr val="9437FF"/>
                </a:solidFill>
              </a:rPr>
              <a:t>4</a:t>
            </a:r>
            <a:r>
              <a:rPr baseline="30962" sz="5400">
                <a:solidFill>
                  <a:srgbClr val="9437FF"/>
                </a:solidFill>
              </a:rPr>
              <a:t>+</a:t>
            </a:r>
            <a:r>
              <a:rPr sz="5400"/>
              <a:t> with H</a:t>
            </a:r>
            <a:r>
              <a:rPr baseline="-15851" sz="5400"/>
              <a:t>2</a:t>
            </a:r>
            <a:r>
              <a:rPr sz="5400"/>
              <a:t>O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9437FF"/>
                </a:solidFill>
              </a:rPr>
              <a:t>NH</a:t>
            </a:r>
            <a:r>
              <a:rPr baseline="-15851" sz="5400">
                <a:solidFill>
                  <a:srgbClr val="9437FF"/>
                </a:solidFill>
              </a:rPr>
              <a:t>4</a:t>
            </a:r>
            <a:r>
              <a:rPr baseline="30962" sz="5400">
                <a:solidFill>
                  <a:srgbClr val="9437FF"/>
                </a:solidFill>
              </a:rPr>
              <a:t>+</a:t>
            </a:r>
            <a:r>
              <a:rPr sz="5400"/>
              <a:t>    +   H</a:t>
            </a:r>
            <a:r>
              <a:rPr baseline="-15851" sz="5400"/>
              <a:t>2</a:t>
            </a:r>
            <a:r>
              <a:rPr sz="5400"/>
              <a:t>O  ----&gt;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NH</a:t>
            </a:r>
            <a:r>
              <a:rPr baseline="-15851" sz="5400"/>
              <a:t>3</a:t>
            </a:r>
            <a:r>
              <a:rPr sz="5400"/>
              <a:t>      + 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base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base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acid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solidFill>
                  <a:srgbClr val="9437FF"/>
                </a:solidFill>
              </a:rPr>
              <a:t>NH</a:t>
            </a:r>
            <a:r>
              <a:rPr baseline="-15851" sz="5400">
                <a:solidFill>
                  <a:srgbClr val="9437FF"/>
                </a:solidFill>
              </a:rPr>
              <a:t>4</a:t>
            </a:r>
            <a:r>
              <a:rPr baseline="30962" sz="5400">
                <a:solidFill>
                  <a:srgbClr val="9437FF"/>
                </a:solidFill>
              </a:rPr>
              <a:t>+</a:t>
            </a:r>
            <a:r>
              <a:rPr sz="5400"/>
              <a:t> ion is a moderate acid (K</a:t>
            </a:r>
            <a:r>
              <a:rPr baseline="-5999" sz="5400"/>
              <a:t>a</a:t>
            </a:r>
            <a:r>
              <a:rPr sz="5400"/>
              <a:t> = 5.6 x 10</a:t>
            </a:r>
            <a:r>
              <a:rPr baseline="31999" sz="5400"/>
              <a:t>-10</a:t>
            </a:r>
            <a:r>
              <a:rPr sz="5400"/>
              <a:t>) because its conjugate base is weak.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Therefore, </a:t>
            </a:r>
            <a:r>
              <a:rPr sz="5400">
                <a:solidFill>
                  <a:srgbClr val="9437FF"/>
                </a:solidFill>
              </a:rPr>
              <a:t>NH</a:t>
            </a:r>
            <a:r>
              <a:rPr baseline="-15851" sz="5400">
                <a:solidFill>
                  <a:srgbClr val="9437FF"/>
                </a:solidFill>
              </a:rPr>
              <a:t>4</a:t>
            </a:r>
            <a:r>
              <a:rPr baseline="30962" sz="5400">
                <a:solidFill>
                  <a:srgbClr val="9437FF"/>
                </a:solidFill>
              </a:rPr>
              <a:t>+</a:t>
            </a:r>
            <a:r>
              <a:rPr sz="5400"/>
              <a:t>  ----&gt;  acidic solution</a:t>
            </a:r>
          </a:p>
        </p:txBody>
      </p:sp>
      <p:sp>
        <p:nvSpPr>
          <p:cNvPr id="473" name="Acid-Base Properties of Salts"/>
          <p:cNvSpPr txBox="1"/>
          <p:nvPr>
            <p:ph type="title"/>
          </p:nvPr>
        </p:nvSpPr>
        <p:spPr>
          <a:xfrm>
            <a:off x="3505200" y="0"/>
            <a:ext cx="17373601" cy="29032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Acid-Base Properties of Salts</a:t>
            </a:r>
          </a:p>
        </p:txBody>
      </p:sp>
      <p:pic>
        <p:nvPicPr>
          <p:cNvPr id="474" name="chemistryjokesarefun_02055e_4601268.jpg" descr="chemistryjokesarefun_02055e_4601268.jpg"/>
          <p:cNvPicPr>
            <a:picLocks noChangeAspect="1"/>
          </p:cNvPicPr>
          <p:nvPr/>
        </p:nvPicPr>
        <p:blipFill>
          <a:blip r:embed="rId2">
            <a:extLst/>
          </a:blip>
          <a:srcRect l="8263" t="14641" r="11654" b="14641"/>
          <a:stretch>
            <a:fillRect/>
          </a:stretch>
        </p:blipFill>
        <p:spPr>
          <a:xfrm>
            <a:off x="16242624" y="14592960"/>
            <a:ext cx="4873651" cy="3210576"/>
          </a:xfrm>
          <a:prstGeom prst="rect">
            <a:avLst/>
          </a:prstGeom>
          <a:ln w="12700"/>
        </p:spPr>
      </p:pic>
      <p:sp>
        <p:nvSpPr>
          <p:cNvPr id="47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2504 -0.311111" origin="layout" pathEditMode="relative">
                                      <p:cBhvr>
                                        <p:cTn id="16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474"/>
                                        </p:tgtEl>
                                      </p:cBhvr>
                                      <p:by x="134528" y="13452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72" grpId="1"/>
      <p:bldP build="whole" bldLvl="1" animBg="1" rev="0" advAuto="0" spid="474" grpId="3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Acid-Base Properties of Salts"/>
          <p:cNvSpPr txBox="1"/>
          <p:nvPr>
            <p:ph type="title"/>
          </p:nvPr>
        </p:nvSpPr>
        <p:spPr>
          <a:xfrm>
            <a:off x="5036820" y="0"/>
            <a:ext cx="14333220" cy="29032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Acid-Base Properties of Salts</a:t>
            </a:r>
          </a:p>
        </p:txBody>
      </p:sp>
      <p:sp>
        <p:nvSpPr>
          <p:cNvPr id="4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79" name="acid base properties of salt - table" descr="acid base properties of salt - tab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6680" y="2400300"/>
            <a:ext cx="16550640" cy="8915402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Rectangle"/>
          <p:cNvSpPr/>
          <p:nvPr/>
        </p:nvSpPr>
        <p:spPr>
          <a:xfrm>
            <a:off x="4716780" y="3040380"/>
            <a:ext cx="3200401" cy="617221"/>
          </a:xfrm>
          <a:prstGeom prst="rect">
            <a:avLst/>
          </a:prstGeom>
          <a:solidFill>
            <a:srgbClr val="EFE7DB"/>
          </a:solidFill>
          <a:ln w="12700"/>
        </p:spPr>
        <p:txBody>
          <a:bodyPr tIns="91439" bIns="91439" anchor="ctr"/>
          <a:lstStyle/>
          <a:p>
            <a:pPr/>
          </a:p>
        </p:txBody>
      </p:sp>
      <p:sp>
        <p:nvSpPr>
          <p:cNvPr id="481" name="Will a 0.1 M Na2CO3(aq) solution have a pH which is:…"/>
          <p:cNvSpPr txBox="1"/>
          <p:nvPr/>
        </p:nvSpPr>
        <p:spPr>
          <a:xfrm>
            <a:off x="9243059" y="14447519"/>
            <a:ext cx="18196560" cy="137414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Will a 0.1 M Na</a:t>
            </a:r>
            <a:r>
              <a:rPr b="0" baseline="-5999"/>
              <a:t>2</a:t>
            </a:r>
            <a:r>
              <a:rPr b="0"/>
              <a:t>CO</a:t>
            </a:r>
            <a:r>
              <a:rPr b="0" baseline="-5999"/>
              <a:t>3</a:t>
            </a:r>
            <a:r>
              <a:rPr b="0"/>
              <a:t>(aq) solution have a pH which is: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less than 7 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greater than 7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equal to 7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482" name="Enter your response on…"/>
          <p:cNvSpPr txBox="1"/>
          <p:nvPr/>
        </p:nvSpPr>
        <p:spPr>
          <a:xfrm>
            <a:off x="25313642" y="194081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83" name="Answer = B,…"/>
          <p:cNvSpPr txBox="1"/>
          <p:nvPr/>
        </p:nvSpPr>
        <p:spPr>
          <a:xfrm>
            <a:off x="26388855" y="5567680"/>
            <a:ext cx="10585629" cy="72470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greater than 7</a:t>
            </a:r>
          </a:p>
          <a:p>
            <a:pPr algn="ctr">
              <a:defRPr sz="5400"/>
            </a:pPr>
          </a:p>
          <a:p>
            <a:pPr algn="ctr">
              <a:defRPr b="0" i="1" sz="5400"/>
            </a:pPr>
            <a:r>
              <a:t>CO</a:t>
            </a:r>
            <a:r>
              <a:rPr baseline="-5999"/>
              <a:t>3</a:t>
            </a:r>
            <a:r>
              <a:rPr baseline="31999"/>
              <a:t>-2</a:t>
            </a:r>
            <a:r>
              <a:t>, carbonate (K</a:t>
            </a:r>
            <a:r>
              <a:rPr baseline="-5999"/>
              <a:t>b</a:t>
            </a:r>
            <a:r>
              <a:t> = 2.1 x 10</a:t>
            </a:r>
            <a:r>
              <a:rPr baseline="31999"/>
              <a:t>-4</a:t>
            </a:r>
            <a:r>
              <a:t>),</a:t>
            </a:r>
          </a:p>
          <a:p>
            <a:pPr algn="ctr">
              <a:defRPr b="0" i="1" sz="5400"/>
            </a:pPr>
            <a:r>
              <a:t>weak base,</a:t>
            </a:r>
          </a:p>
          <a:p>
            <a:pPr algn="ctr">
              <a:defRPr b="0" i="1" sz="5400"/>
            </a:pPr>
            <a:r>
              <a:t>pH &gt; 7</a:t>
            </a:r>
          </a:p>
          <a:p>
            <a:pPr algn="ctr">
              <a:defRPr b="0" i="1" sz="5400"/>
            </a:pPr>
          </a:p>
          <a:p>
            <a:pPr algn="ctr">
              <a:defRPr b="0" i="1" sz="5400"/>
            </a:pPr>
            <a:r>
              <a:t>Na</a:t>
            </a:r>
            <a:r>
              <a:rPr baseline="31999"/>
              <a:t>+</a:t>
            </a:r>
            <a:r>
              <a:t> does not affect pH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51250 -1.003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79385 -0.580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08125 0.115000" origin="layout" pathEditMode="relative">
                                      <p:cBhvr>
                                        <p:cTn id="16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2" grpId="3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alculate the pH of a 0.10 M solution of Na2CO3.…"/>
          <p:cNvSpPr txBox="1"/>
          <p:nvPr>
            <p:ph type="body" idx="1"/>
          </p:nvPr>
        </p:nvSpPr>
        <p:spPr>
          <a:xfrm>
            <a:off x="3665220" y="1988820"/>
            <a:ext cx="16756381" cy="93040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pH of a 0.10 M solution of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Na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3</a:t>
            </a:r>
            <a:r>
              <a:rPr sz="5400"/>
              <a:t>. 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Na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+</a:t>
            </a:r>
            <a:r>
              <a:rPr sz="5400"/>
              <a:t>  +  H</a:t>
            </a:r>
            <a:r>
              <a:rPr baseline="-15851" sz="5400"/>
              <a:t>2</a:t>
            </a:r>
            <a:r>
              <a:rPr sz="5400"/>
              <a:t>O  ---&gt;  neutral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3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2-</a:t>
            </a:r>
            <a:r>
              <a:rPr b="0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 </a:t>
            </a:r>
            <a:r>
              <a:rPr sz="5400"/>
              <a:t>+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H</a:t>
            </a:r>
            <a:r>
              <a:rPr baseline="-15851" sz="5400"/>
              <a:t>2</a:t>
            </a:r>
            <a:r>
              <a:rPr sz="5400"/>
              <a:t>O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b="0" sz="3600">
                <a:latin typeface="1Lanz Chemistry"/>
                <a:ea typeface="1Lanz Chemistry"/>
                <a:cs typeface="1Lanz Chemistry"/>
                <a:sym typeface="1Lanz Chemistry"/>
              </a:rPr>
              <a:t> </a:t>
            </a:r>
            <a:r>
              <a:rPr sz="5400"/>
              <a:t>HCO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+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OH</a:t>
            </a:r>
            <a:r>
              <a:rPr baseline="30962" sz="5400"/>
              <a:t>-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base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base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/>
              <a:t>K</a:t>
            </a:r>
            <a:r>
              <a:rPr baseline="-15851" sz="5400"/>
              <a:t>b</a:t>
            </a:r>
            <a:r>
              <a:rPr sz="5400"/>
              <a:t>  =  2.1 x 10</a:t>
            </a:r>
            <a:r>
              <a:rPr baseline="30962" sz="5400"/>
              <a:t>-4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Step 1.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Set up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ICE </a:t>
            </a:r>
            <a:r>
              <a:rPr sz="5400"/>
              <a:t>concentration table</a:t>
            </a:r>
          </a:p>
        </p:txBody>
      </p:sp>
      <p:sp>
        <p:nvSpPr>
          <p:cNvPr id="486" name="Acid-Base Properties of Salts"/>
          <p:cNvSpPr txBox="1"/>
          <p:nvPr>
            <p:ph type="title"/>
          </p:nvPr>
        </p:nvSpPr>
        <p:spPr>
          <a:xfrm>
            <a:off x="3665220" y="160020"/>
            <a:ext cx="16916401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Acid-Base Properties of Salts</a:t>
            </a:r>
          </a:p>
        </p:txBody>
      </p:sp>
      <p:sp>
        <p:nvSpPr>
          <p:cNvPr id="487" name="[CO32-] [HCO3-] [OH-]…"/>
          <p:cNvSpPr txBox="1"/>
          <p:nvPr/>
        </p:nvSpPr>
        <p:spPr>
          <a:xfrm>
            <a:off x="3802380" y="8526780"/>
            <a:ext cx="16322040" cy="388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	[CO</a:t>
            </a:r>
            <a:r>
              <a:rPr baseline="-15851" sz="5400"/>
              <a:t>3</a:t>
            </a:r>
            <a:r>
              <a:rPr baseline="30962" sz="5400"/>
              <a:t>2-</a:t>
            </a:r>
            <a:r>
              <a:rPr sz="5400"/>
              <a:t>]	[HCO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sz="5400"/>
              <a:t>]	[OH</a:t>
            </a:r>
            <a:r>
              <a:rPr baseline="30962" sz="5400"/>
              <a:t>-</a:t>
            </a:r>
            <a:r>
              <a:rPr sz="5400"/>
              <a:t>]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initial	0.10		0		0</a:t>
            </a:r>
            <a:endParaRPr sz="5400">
              <a:solidFill>
                <a:srgbClr val="8D111B"/>
              </a:solidFill>
              <a:uFill>
                <a:solidFill>
                  <a:srgbClr val="8D111B"/>
                </a:solidFill>
              </a:uFill>
            </a:endParaRP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change	-x		+x		+x</a:t>
            </a:r>
            <a:endParaRPr sz="5400">
              <a:solidFill>
                <a:srgbClr val="006400"/>
              </a:solidFill>
              <a:uFill>
                <a:solidFill>
                  <a:srgbClr val="006400"/>
                </a:solidFill>
              </a:uFill>
            </a:endParaRP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equilib	0.10 - x	x		x	</a:t>
            </a:r>
          </a:p>
        </p:txBody>
      </p:sp>
      <p:sp>
        <p:nvSpPr>
          <p:cNvPr id="488" name="Rectangle"/>
          <p:cNvSpPr/>
          <p:nvPr/>
        </p:nvSpPr>
        <p:spPr>
          <a:xfrm>
            <a:off x="6865620" y="9601200"/>
            <a:ext cx="10355580" cy="3497580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  <p:sp>
        <p:nvSpPr>
          <p:cNvPr id="48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00" fill="hold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alculate the pH of a 0.10 M solution of Na2CO3.…"/>
          <p:cNvSpPr txBox="1"/>
          <p:nvPr>
            <p:ph type="body" idx="1"/>
          </p:nvPr>
        </p:nvSpPr>
        <p:spPr>
          <a:xfrm>
            <a:off x="3665220" y="1988820"/>
            <a:ext cx="16756381" cy="93040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pH of a 0.10 M solution of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Na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3</a:t>
            </a:r>
            <a:r>
              <a:rPr sz="5400"/>
              <a:t>. 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Na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+</a:t>
            </a:r>
            <a:r>
              <a:rPr sz="5400"/>
              <a:t>  +  H</a:t>
            </a:r>
            <a:r>
              <a:rPr baseline="-15851" sz="5400"/>
              <a:t>2</a:t>
            </a:r>
            <a:r>
              <a:rPr sz="5400"/>
              <a:t>O  ---&gt;  neutral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3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 +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H</a:t>
            </a:r>
            <a:r>
              <a:rPr baseline="-15851" sz="5400"/>
              <a:t>2</a:t>
            </a:r>
            <a:r>
              <a:rPr sz="5400"/>
              <a:t>O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b="0" sz="3600">
                <a:latin typeface="1Lanz Chemistry"/>
                <a:ea typeface="1Lanz Chemistry"/>
                <a:cs typeface="1Lanz Chemistry"/>
                <a:sym typeface="1Lanz Chemistry"/>
              </a:rPr>
              <a:t> </a:t>
            </a:r>
            <a:r>
              <a:rPr sz="5400"/>
              <a:t>HCO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+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OH</a:t>
            </a:r>
            <a:r>
              <a:rPr baseline="30962" sz="5400"/>
              <a:t>-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base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base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/>
              <a:t>K</a:t>
            </a:r>
            <a:r>
              <a:rPr baseline="-15851" sz="5400"/>
              <a:t>b</a:t>
            </a:r>
            <a:r>
              <a:rPr sz="5400"/>
              <a:t>  =  2.1 x 10</a:t>
            </a:r>
            <a:r>
              <a:rPr baseline="30962" sz="5400"/>
              <a:t>-4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Step 2.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Solve the equilibrium expression</a:t>
            </a:r>
          </a:p>
        </p:txBody>
      </p:sp>
      <p:sp>
        <p:nvSpPr>
          <p:cNvPr id="492" name="Acid-Base Properties of Salts"/>
          <p:cNvSpPr txBox="1"/>
          <p:nvPr>
            <p:ph type="title"/>
          </p:nvPr>
        </p:nvSpPr>
        <p:spPr>
          <a:xfrm>
            <a:off x="3802380" y="160020"/>
            <a:ext cx="16756381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Acid-Base Properties of Salts</a:t>
            </a:r>
          </a:p>
        </p:txBody>
      </p:sp>
      <p:sp>
        <p:nvSpPr>
          <p:cNvPr id="493" name="Assume 0.10 - x  ≈  0.10, because 100•Kb &lt; Cb…"/>
          <p:cNvSpPr txBox="1"/>
          <p:nvPr/>
        </p:nvSpPr>
        <p:spPr>
          <a:xfrm>
            <a:off x="3665220" y="10518775"/>
            <a:ext cx="14976133" cy="212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0" i="1" sz="5400"/>
              <a:t>Assume</a:t>
            </a:r>
            <a:r>
              <a:rPr sz="5400"/>
              <a:t> 0.10 - x  ≈  0.10, </a:t>
            </a:r>
            <a:r>
              <a:rPr b="0" i="1" sz="5400"/>
              <a:t>because</a:t>
            </a:r>
            <a:r>
              <a:rPr sz="5400"/>
              <a:t> 100•K</a:t>
            </a:r>
            <a:r>
              <a:rPr baseline="-15851" sz="5400"/>
              <a:t>b</a:t>
            </a:r>
            <a:r>
              <a:rPr sz="5400"/>
              <a:t> &lt; C</a:t>
            </a:r>
            <a:r>
              <a:rPr baseline="-15851" sz="5400"/>
              <a:t>b</a:t>
            </a:r>
            <a:endParaRPr baseline="-15851"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x = [HCO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sz="5400"/>
              <a:t>] = [OH</a:t>
            </a:r>
            <a:r>
              <a:rPr baseline="30962" sz="5400"/>
              <a:t>-</a:t>
            </a:r>
            <a:r>
              <a:rPr sz="5400"/>
              <a:t>] = </a:t>
            </a:r>
            <a:r>
              <a:rPr sz="5400">
                <a:solidFill>
                  <a:srgbClr val="FF2600"/>
                </a:solidFill>
              </a:rPr>
              <a:t>[K</a:t>
            </a:r>
            <a:r>
              <a:rPr baseline="-15851" sz="5400">
                <a:solidFill>
                  <a:srgbClr val="FF2600"/>
                </a:solidFill>
              </a:rPr>
              <a:t>b</a:t>
            </a:r>
            <a:r>
              <a:rPr sz="5400">
                <a:solidFill>
                  <a:srgbClr val="FF2600"/>
                </a:solidFill>
              </a:rPr>
              <a:t> • C</a:t>
            </a:r>
            <a:r>
              <a:rPr baseline="-15851" sz="5400">
                <a:solidFill>
                  <a:srgbClr val="FF2600"/>
                </a:solidFill>
              </a:rPr>
              <a:t>b</a:t>
            </a:r>
            <a:r>
              <a:rPr sz="5400">
                <a:solidFill>
                  <a:srgbClr val="FF2600"/>
                </a:solidFill>
              </a:rPr>
              <a:t>]</a:t>
            </a:r>
            <a:r>
              <a:rPr baseline="30962" sz="5400">
                <a:solidFill>
                  <a:srgbClr val="FF2600"/>
                </a:solidFill>
              </a:rPr>
              <a:t>1/2 </a:t>
            </a:r>
            <a:r>
              <a:rPr sz="5400"/>
              <a:t>=  0.0046 M </a:t>
            </a:r>
          </a:p>
        </p:txBody>
      </p:sp>
      <p:pic>
        <p:nvPicPr>
          <p:cNvPr id="494" name="Kb expression for this problem" descr="Kb expression for this probl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6820" y="8275319"/>
            <a:ext cx="13322808" cy="2148841"/>
          </a:xfrm>
          <a:prstGeom prst="rect">
            <a:avLst/>
          </a:prstGeom>
          <a:ln w="12700"/>
        </p:spPr>
      </p:pic>
      <p:sp>
        <p:nvSpPr>
          <p:cNvPr id="4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96" name="Exact solution with quadratic: x = 0.0045, x = -0.0047"/>
          <p:cNvSpPr txBox="1"/>
          <p:nvPr/>
        </p:nvSpPr>
        <p:spPr>
          <a:xfrm>
            <a:off x="10259636" y="12818141"/>
            <a:ext cx="14013833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/>
            </a:lvl1pPr>
          </a:lstStyle>
          <a:p>
            <a:pPr/>
            <a:r>
              <a:t>Exact solution with quadratic: x = 0.0045, x = -0.0047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6" grpId="2"/>
      <p:bldP build="p" bldLvl="5" animBg="1" rev="0" advAuto="0" spid="493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alculate the pH of a 0.10 M solution of Na2CO3.…"/>
          <p:cNvSpPr txBox="1"/>
          <p:nvPr>
            <p:ph type="body" idx="1"/>
          </p:nvPr>
        </p:nvSpPr>
        <p:spPr>
          <a:xfrm>
            <a:off x="3665220" y="1988820"/>
            <a:ext cx="16756381" cy="93040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pH of a 0.10 M solution of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Na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3</a:t>
            </a:r>
            <a:r>
              <a:rPr sz="5400"/>
              <a:t>. 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Na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+</a:t>
            </a:r>
            <a:r>
              <a:rPr sz="5400"/>
              <a:t>  +  H</a:t>
            </a:r>
            <a:r>
              <a:rPr baseline="-15851" sz="5400"/>
              <a:t>2</a:t>
            </a:r>
            <a:r>
              <a:rPr sz="5400"/>
              <a:t>O  ---&gt;  neutral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3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 +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H</a:t>
            </a:r>
            <a:r>
              <a:rPr baseline="-15851" sz="5400"/>
              <a:t>2</a:t>
            </a:r>
            <a:r>
              <a:rPr sz="5400"/>
              <a:t>O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b="0" sz="3600">
                <a:latin typeface="1Lanz Chemistry"/>
                <a:ea typeface="1Lanz Chemistry"/>
                <a:cs typeface="1Lanz Chemistry"/>
                <a:sym typeface="1Lanz Chemistry"/>
              </a:rPr>
              <a:t> </a:t>
            </a:r>
            <a:r>
              <a:rPr sz="5400"/>
              <a:t>HCO</a:t>
            </a:r>
            <a:r>
              <a:rPr baseline="-15851" sz="5400"/>
              <a:t>3</a:t>
            </a:r>
            <a:r>
              <a:rPr baseline="30962" sz="5400"/>
              <a:t>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+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OH</a:t>
            </a:r>
            <a:r>
              <a:rPr baseline="30962" sz="5400"/>
              <a:t>-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base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base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/>
              <a:t>K</a:t>
            </a:r>
            <a:r>
              <a:rPr baseline="-15851" sz="5400"/>
              <a:t>b</a:t>
            </a:r>
            <a:r>
              <a:rPr sz="5400"/>
              <a:t>  =  2.1 x 10</a:t>
            </a:r>
            <a:r>
              <a:rPr baseline="30962" sz="5400"/>
              <a:t>-4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Step 3.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Calculate the pH</a:t>
            </a:r>
          </a:p>
        </p:txBody>
      </p:sp>
      <p:sp>
        <p:nvSpPr>
          <p:cNvPr id="499" name="Acid-Base Properties of Salts"/>
          <p:cNvSpPr txBox="1"/>
          <p:nvPr>
            <p:ph type="title"/>
          </p:nvPr>
        </p:nvSpPr>
        <p:spPr>
          <a:xfrm>
            <a:off x="3665220" y="160020"/>
            <a:ext cx="16916401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Acid-Base Properties of Salts</a:t>
            </a:r>
          </a:p>
        </p:txBody>
      </p:sp>
      <p:sp>
        <p:nvSpPr>
          <p:cNvPr id="500" name="[OH-]  =  0.0046 M…"/>
          <p:cNvSpPr txBox="1"/>
          <p:nvPr/>
        </p:nvSpPr>
        <p:spPr>
          <a:xfrm>
            <a:off x="3665220" y="8389619"/>
            <a:ext cx="15405159" cy="485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[OH</a:t>
            </a:r>
            <a:r>
              <a:rPr baseline="30962" sz="5400"/>
              <a:t>-</a:t>
            </a:r>
            <a:r>
              <a:rPr sz="5400"/>
              <a:t>]  =  0.0046 M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pOH  =  - log [OH</a:t>
            </a:r>
            <a:r>
              <a:rPr baseline="30962" sz="5400"/>
              <a:t>-</a:t>
            </a:r>
            <a:r>
              <a:rPr sz="5400"/>
              <a:t>]  =  2.34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pH  +  pOH = 14, 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so </a:t>
            </a:r>
            <a:r>
              <a:rPr sz="60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pH  =  11.66</a:t>
            </a:r>
            <a:r>
              <a:rPr sz="5400"/>
              <a:t>, and the solution is ________.</a:t>
            </a:r>
            <a:endParaRPr sz="5400"/>
          </a:p>
          <a:p>
            <a:pPr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rPr i="1"/>
              <a:t>	or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pH = 14 + log [K</a:t>
            </a:r>
            <a:r>
              <a:rPr baseline="-1591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•C</a:t>
            </a:r>
            <a:r>
              <a:rPr baseline="-1591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  <a:r>
              <a:rPr baseline="30956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1/2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t>= 11.66</a:t>
            </a:r>
          </a:p>
        </p:txBody>
      </p:sp>
      <p:pic>
        <p:nvPicPr>
          <p:cNvPr id="501" name="c0a6c4e828114dea17c3620cd44aa0c19314bd1a2ca5b8d6b65d1294e1fba9d6.jpg" descr="c0a6c4e828114dea17c3620cd44aa0c19314bd1a2ca5b8d6b65d1294e1fba9d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13304" y="6743779"/>
            <a:ext cx="4159534" cy="5504030"/>
          </a:xfrm>
          <a:prstGeom prst="rect">
            <a:avLst/>
          </a:prstGeom>
          <a:ln w="12700"/>
        </p:spPr>
      </p:pic>
      <p:sp>
        <p:nvSpPr>
          <p:cNvPr id="5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0040 -0.015556" origin="layout" pathEditMode="relative">
                                      <p:cBhvr>
                                        <p:cTn id="22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0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Lewis Acids &amp; Bases"/>
          <p:cNvSpPr txBox="1"/>
          <p:nvPr>
            <p:ph type="title"/>
          </p:nvPr>
        </p:nvSpPr>
        <p:spPr>
          <a:xfrm>
            <a:off x="4601888" y="-39005"/>
            <a:ext cx="15544801" cy="2903221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06" name="picture of a Lewis acid-base system" descr="picture of a Lewis acid-base system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35" y="2240567"/>
            <a:ext cx="15080956" cy="114762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507" name="Nickel bis(dimethylglyoximate)"/>
          <p:cNvSpPr txBox="1"/>
          <p:nvPr/>
        </p:nvSpPr>
        <p:spPr>
          <a:xfrm>
            <a:off x="-107530" y="12700635"/>
            <a:ext cx="10272349" cy="108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0" marR="0" algn="ctr" defTabSz="457200">
              <a:defRPr b="0" i="1" sz="5900">
                <a:solidFill>
                  <a:srgbClr val="202122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Nickel bis(dimethylglyoximate)</a:t>
            </a:r>
          </a:p>
        </p:txBody>
      </p:sp>
      <p:pic>
        <p:nvPicPr>
          <p:cNvPr id="508" name="IMG_9924.JPG" descr="IMG_99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30436" y="2797537"/>
            <a:ext cx="7571985" cy="6286617"/>
          </a:xfrm>
          <a:prstGeom prst="rect">
            <a:avLst/>
          </a:prstGeom>
          <a:ln w="12700"/>
        </p:spPr>
      </p:pic>
      <p:sp>
        <p:nvSpPr>
          <p:cNvPr id="509" name="Clifford and Aiden with red…"/>
          <p:cNvSpPr txBox="1"/>
          <p:nvPr/>
        </p:nvSpPr>
        <p:spPr>
          <a:xfrm>
            <a:off x="15642933" y="9052132"/>
            <a:ext cx="7946992" cy="206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 b="0" i="1" sz="4400"/>
            </a:pPr>
            <a:r>
              <a:t>Clifford and Aiden with red </a:t>
            </a:r>
          </a:p>
          <a:p>
            <a:pPr algn="ctr">
              <a:defRPr b="0" i="1" sz="4400"/>
            </a:pPr>
            <a:r>
              <a:t>Nickel bis(dimethylglyoximate) </a:t>
            </a:r>
          </a:p>
          <a:p>
            <a:pPr algn="ctr">
              <a:defRPr b="0" i="1" sz="4400"/>
            </a:pPr>
            <a:r>
              <a:t>solution (April 2023)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Lewis acid = electron pair acceptor (BF3)"/>
          <p:cNvSpPr txBox="1"/>
          <p:nvPr>
            <p:ph type="body" sz="half" idx="1"/>
          </p:nvPr>
        </p:nvSpPr>
        <p:spPr>
          <a:xfrm>
            <a:off x="2997200" y="2633980"/>
            <a:ext cx="10355580" cy="7383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Lewis acid = electron pair acceptor (BF</a:t>
            </a:r>
            <a:r>
              <a:rPr baseline="-15743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)</a:t>
            </a:r>
          </a:p>
        </p:txBody>
      </p:sp>
      <p:sp>
        <p:nvSpPr>
          <p:cNvPr id="512" name="Lewis Acids &amp; Bases"/>
          <p:cNvSpPr txBox="1"/>
          <p:nvPr>
            <p:ph type="title"/>
          </p:nvPr>
        </p:nvSpPr>
        <p:spPr>
          <a:xfrm>
            <a:off x="5036820" y="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13" name="Line"/>
          <p:cNvSpPr/>
          <p:nvPr/>
        </p:nvSpPr>
        <p:spPr>
          <a:xfrm>
            <a:off x="4465320" y="1988820"/>
            <a:ext cx="15590521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14" name="17M11AN30-1.mov" descr="17M11AN3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059639" y="7910831"/>
            <a:ext cx="5464393" cy="4091940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Lewis base =…"/>
          <p:cNvSpPr txBox="1"/>
          <p:nvPr/>
        </p:nvSpPr>
        <p:spPr>
          <a:xfrm>
            <a:off x="4579620" y="8172450"/>
            <a:ext cx="8709660" cy="35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60000"/>
              </a:lnSpc>
              <a:spcBef>
                <a:spcPts val="2700"/>
              </a:spcBef>
              <a:buClr>
                <a:srgbClr val="003DAF"/>
              </a:buClr>
              <a:buFont typeface="Arial"/>
            </a:pPr>
            <a:r>
              <a:rPr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Lewis base =</a:t>
            </a:r>
            <a:endParaRPr sz="78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>
              <a:lnSpc>
                <a:spcPct val="60000"/>
              </a:lnSpc>
              <a:spcBef>
                <a:spcPts val="2700"/>
              </a:spcBef>
              <a:buClr>
                <a:srgbClr val="003DAF"/>
              </a:buClr>
              <a:buFont typeface="Arial"/>
            </a:pPr>
            <a:r>
              <a:rPr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electron pair</a:t>
            </a:r>
            <a:endParaRPr sz="78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>
              <a:lnSpc>
                <a:spcPct val="60000"/>
              </a:lnSpc>
              <a:spcBef>
                <a:spcPts val="2700"/>
              </a:spcBef>
              <a:buClr>
                <a:srgbClr val="003DAF"/>
              </a:buClr>
              <a:buFont typeface="Arial"/>
            </a:pPr>
            <a:r>
              <a:rPr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donor (NH</a:t>
            </a:r>
            <a:r>
              <a:rPr baseline="-15743"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)</a:t>
            </a:r>
          </a:p>
        </p:txBody>
      </p:sp>
      <p:pic>
        <p:nvPicPr>
          <p:cNvPr id="516" name="17M11AN20-1.mov" descr="17M11AN2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723619" y="2446020"/>
            <a:ext cx="5464052" cy="4549140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01042 0.001852" origin="layout" pathEditMode="relative">
                                      <p:cBhvr>
                                        <p:cTn id="15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514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5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14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516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5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16"/>
                  </p:tgtEl>
                </p:cond>
              </p:nextCondLst>
            </p:seq>
          </p:childTnLst>
        </p:cTn>
      </p:par>
    </p:tnLst>
    <p:bldLst>
      <p:bldP build="whole" bldLvl="1" animBg="1" rev="0" advAuto="0" spid="515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Lewis Acids &amp; Bases"/>
          <p:cNvSpPr txBox="1"/>
          <p:nvPr>
            <p:ph type="title"/>
          </p:nvPr>
        </p:nvSpPr>
        <p:spPr>
          <a:xfrm>
            <a:off x="5036820" y="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20" name="Line"/>
          <p:cNvSpPr/>
          <p:nvPr/>
        </p:nvSpPr>
        <p:spPr>
          <a:xfrm>
            <a:off x="4465320" y="1988820"/>
            <a:ext cx="15590521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21" name="17M11AN10-1.mov" descr="17M11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05200" y="4572000"/>
            <a:ext cx="8211542" cy="5006340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New bond formed using electron pair from the Lewis base.…"/>
          <p:cNvSpPr txBox="1"/>
          <p:nvPr>
            <p:ph type="body" sz="half" idx="1"/>
          </p:nvPr>
        </p:nvSpPr>
        <p:spPr>
          <a:xfrm>
            <a:off x="12192000" y="2903220"/>
            <a:ext cx="8526780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New bond formed using electron pair from the Lewis base.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Coordinate covalent bond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Notice geometry change on reaction.</a:t>
            </a:r>
          </a:p>
        </p:txBody>
      </p:sp>
      <p:sp>
        <p:nvSpPr>
          <p:cNvPr id="5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750" fill="hold"/>
                                        <p:tgtEl>
                                          <p:spTgt spid="5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521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5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21"/>
                  </p:tgtEl>
                </p:cond>
              </p:nextCondLst>
            </p:seq>
          </p:childTnLst>
        </p:cTn>
      </p:par>
    </p:tnLst>
    <p:bldLst>
      <p:bldP build="p" bldLvl="1" animBg="1" rev="0" advAuto="0" spid="522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Lewis Acids &amp; Bases"/>
          <p:cNvSpPr txBox="1"/>
          <p:nvPr>
            <p:ph type="title"/>
          </p:nvPr>
        </p:nvSpPr>
        <p:spPr>
          <a:xfrm>
            <a:off x="5173980" y="4274820"/>
            <a:ext cx="14333220" cy="2286001"/>
          </a:xfrm>
          <a:prstGeom prst="rect">
            <a:avLst/>
          </a:prstGeom>
        </p:spPr>
        <p:txBody>
          <a:bodyPr/>
          <a:lstStyle/>
          <a:p>
            <a:pPr/>
            <a:r>
              <a:t>Lewis Acids &amp; Bases</a:t>
            </a:r>
          </a:p>
        </p:txBody>
      </p:sp>
      <p:sp>
        <p:nvSpPr>
          <p:cNvPr id="52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27" name="examples of Lewis acids and bases interacting" descr="examples of Lewis acids and bases interacti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9850" y="3032125"/>
            <a:ext cx="14052551" cy="993775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Lewis Acids &amp; Bases"/>
          <p:cNvSpPr txBox="1"/>
          <p:nvPr/>
        </p:nvSpPr>
        <p:spPr>
          <a:xfrm>
            <a:off x="5036820" y="389890"/>
            <a:ext cx="14356081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79373" marR="79373" algn="ctr">
              <a:lnSpc>
                <a:spcPct val="90000"/>
              </a:lnSpc>
              <a:buClr>
                <a:srgbClr val="8D111B"/>
              </a:buClr>
              <a:buFont typeface="Arial"/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29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0" name="Which of the following is a Lewis acid?…"/>
          <p:cNvSpPr txBox="1"/>
          <p:nvPr/>
        </p:nvSpPr>
        <p:spPr>
          <a:xfrm>
            <a:off x="9243059" y="14447519"/>
            <a:ext cx="18196560" cy="144703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of the following is a Lewis acid?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CH</a:t>
            </a:r>
            <a:r>
              <a:rPr b="0" baseline="-5999" sz="5000"/>
              <a:t>3</a:t>
            </a:r>
            <a:r>
              <a:rPr b="0" sz="5000"/>
              <a:t>NH</a:t>
            </a:r>
            <a:r>
              <a:rPr b="0" baseline="-5999" sz="5000"/>
              <a:t>2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Ag</a:t>
            </a:r>
            <a:r>
              <a:rPr b="0" baseline="31999" sz="5000"/>
              <a:t>+</a:t>
            </a:r>
            <a:r>
              <a:rPr b="0" sz="5000"/>
              <a:t> in Ag(NH</a:t>
            </a:r>
            <a:r>
              <a:rPr b="0" baseline="-5999" sz="5000"/>
              <a:t>3</a:t>
            </a:r>
            <a:r>
              <a:rPr b="0" sz="5000"/>
              <a:t>)</a:t>
            </a:r>
            <a:r>
              <a:rPr b="0" baseline="-5999" sz="5000"/>
              <a:t>2</a:t>
            </a:r>
            <a:r>
              <a:rPr b="0" baseline="31999" sz="5000"/>
              <a:t>+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CO</a:t>
            </a:r>
            <a:endParaRPr b="0" sz="5000"/>
          </a:p>
          <a:p>
            <a:pPr marL="476933" indent="-268653">
              <a:buSzPct val="100000"/>
              <a:buAutoNum type="alphaUcPeriod" startAt="1"/>
            </a:pPr>
            <a:r>
              <a:rPr b="0" sz="5000"/>
              <a:t> ClO</a:t>
            </a:r>
            <a:r>
              <a:rPr b="0" baseline="31999" sz="5000"/>
              <a:t>-1</a:t>
            </a:r>
            <a:r>
              <a:rPr b="0" sz="5000"/>
              <a:t> 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531" name="Enter your response on…"/>
          <p:cNvSpPr txBox="1"/>
          <p:nvPr/>
        </p:nvSpPr>
        <p:spPr>
          <a:xfrm>
            <a:off x="25313642" y="211683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32" name="Answer = B,…"/>
          <p:cNvSpPr txBox="1"/>
          <p:nvPr/>
        </p:nvSpPr>
        <p:spPr>
          <a:xfrm>
            <a:off x="24589064" y="8343900"/>
            <a:ext cx="7682811" cy="5672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sz="5400"/>
            </a:pPr>
            <a:r>
              <a:t>Ag</a:t>
            </a:r>
            <a:r>
              <a:rPr baseline="31999"/>
              <a:t>+</a:t>
            </a:r>
            <a:r>
              <a:t> in Ag(NH</a:t>
            </a:r>
            <a:r>
              <a:rPr baseline="-5999"/>
              <a:t>3</a:t>
            </a:r>
            <a:r>
              <a:t>)</a:t>
            </a:r>
            <a:r>
              <a:rPr baseline="-5999"/>
              <a:t>2</a:t>
            </a:r>
            <a:r>
              <a:rPr baseline="31999"/>
              <a:t>+</a:t>
            </a:r>
          </a:p>
          <a:p>
            <a:pPr algn="ctr">
              <a:defRPr sz="5400"/>
            </a:pPr>
          </a:p>
          <a:p>
            <a:pPr algn="ctr">
              <a:defRPr b="0" i="1" sz="5400"/>
            </a:pPr>
            <a:r>
              <a:t>Transition metals often</a:t>
            </a:r>
          </a:p>
          <a:p>
            <a:pPr algn="ctr">
              <a:defRPr b="0" i="1" sz="5400"/>
            </a:pPr>
            <a:r>
              <a:t>great Lewis acids due to</a:t>
            </a:r>
          </a:p>
          <a:p>
            <a:pPr algn="ctr">
              <a:defRPr b="0" i="1" sz="5400"/>
            </a:pPr>
            <a:r>
              <a:t>unused d-orbitals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37187 -1.011667" origin="layout" pathEditMode="relative">
                                      <p:cBhvr>
                                        <p:cTn id="6" dur="10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73760 -0.713333" origin="layout" pathEditMode="relative">
                                      <p:cBhvr>
                                        <p:cTn id="9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1562 -0.036667" origin="layout" pathEditMode="relative">
                                      <p:cBhvr>
                                        <p:cTn id="16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1" grpId="3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he combination of metal ions (Lewis acids) with Lewis bases such as H2O and NH3     ------&gt; COMPLEX IONS…"/>
          <p:cNvSpPr txBox="1"/>
          <p:nvPr>
            <p:ph type="body" sz="half" idx="1"/>
          </p:nvPr>
        </p:nvSpPr>
        <p:spPr>
          <a:xfrm>
            <a:off x="4259580" y="2583180"/>
            <a:ext cx="9235440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combination of metal ions (Lewis acids) with Lewis bases such as H</a:t>
            </a:r>
            <a:r>
              <a:rPr baseline="-15851" sz="5400"/>
              <a:t>2</a:t>
            </a:r>
            <a:r>
              <a:rPr sz="5400"/>
              <a:t>O and NH</a:t>
            </a:r>
            <a:r>
              <a:rPr baseline="-15851" sz="5400"/>
              <a:t>3</a:t>
            </a: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   ------&gt;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COMPLEX IONS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</a:pPr>
            <a:r>
              <a:rPr i="1" sz="5400"/>
              <a:t>All</a:t>
            </a:r>
            <a:r>
              <a:rPr sz="5400"/>
              <a:t> metal ions form complex ions with water and are of the type        [M(H</a:t>
            </a:r>
            <a:r>
              <a:rPr baseline="-15851" sz="5400"/>
              <a:t>2</a:t>
            </a:r>
            <a:r>
              <a:rPr sz="5400"/>
              <a:t>O)</a:t>
            </a:r>
            <a:r>
              <a:rPr baseline="-15851"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x</a:t>
            </a:r>
            <a:r>
              <a:rPr sz="5400"/>
              <a:t>]</a:t>
            </a:r>
            <a:r>
              <a:rPr baseline="30962" sz="5400"/>
              <a:t>n+</a:t>
            </a:r>
            <a:r>
              <a:rPr sz="5400"/>
              <a:t> where </a:t>
            </a:r>
            <a:r>
              <a:rPr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x</a:t>
            </a:r>
            <a:r>
              <a:rPr sz="5400"/>
              <a:t> = 4 and 6.</a:t>
            </a:r>
          </a:p>
        </p:txBody>
      </p:sp>
      <p:grpSp>
        <p:nvGrpSpPr>
          <p:cNvPr id="537" name="Group"/>
          <p:cNvGrpSpPr/>
          <p:nvPr/>
        </p:nvGrpSpPr>
        <p:grpSpPr>
          <a:xfrm>
            <a:off x="13472160" y="2331720"/>
            <a:ext cx="5440681" cy="5440680"/>
            <a:chOff x="0" y="0"/>
            <a:chExt cx="5440679" cy="5440679"/>
          </a:xfrm>
        </p:grpSpPr>
        <p:sp>
          <p:nvSpPr>
            <p:cNvPr id="535" name="Square"/>
            <p:cNvSpPr/>
            <p:nvPr/>
          </p:nvSpPr>
          <p:spPr>
            <a:xfrm>
              <a:off x="0" y="0"/>
              <a:ext cx="5440680" cy="5440680"/>
            </a:xfrm>
            <a:prstGeom prst="rect">
              <a:avLst/>
            </a:prstGeom>
            <a:solidFill>
              <a:srgbClr val="A2A2A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36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440680" cy="54406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  <p:pic>
        <p:nvPicPr>
          <p:cNvPr id="538" name="a Lewis acid base system with copper" descr="a Lewis acid base system with copper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20750" y="8267700"/>
            <a:ext cx="5276850" cy="50641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539" name="[Cu(NH3)4]2+"/>
          <p:cNvSpPr txBox="1"/>
          <p:nvPr/>
        </p:nvSpPr>
        <p:spPr>
          <a:xfrm>
            <a:off x="18891336" y="8392403"/>
            <a:ext cx="3977641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t> [Cu(NH</a:t>
            </a:r>
            <a:r>
              <a:rPr baseline="-15913"/>
              <a:t>3</a:t>
            </a:r>
            <a:r>
              <a:t>)</a:t>
            </a:r>
            <a:r>
              <a:rPr baseline="-15913"/>
              <a:t>4</a:t>
            </a:r>
            <a:r>
              <a:t>]</a:t>
            </a:r>
            <a:r>
              <a:rPr baseline="30956"/>
              <a:t>2+</a:t>
            </a:r>
          </a:p>
        </p:txBody>
      </p:sp>
      <p:sp>
        <p:nvSpPr>
          <p:cNvPr id="540" name="Lewis Acids &amp; Bases"/>
          <p:cNvSpPr txBox="1"/>
          <p:nvPr>
            <p:ph type="title"/>
          </p:nvPr>
        </p:nvSpPr>
        <p:spPr>
          <a:xfrm>
            <a:off x="5036820" y="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41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43" name="[Co(H2O)6]3+"/>
          <p:cNvSpPr txBox="1"/>
          <p:nvPr/>
        </p:nvSpPr>
        <p:spPr>
          <a:xfrm>
            <a:off x="19085142" y="2583180"/>
            <a:ext cx="397764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t> [Co(H</a:t>
            </a:r>
            <a:r>
              <a:rPr baseline="-15913"/>
              <a:t>2</a:t>
            </a:r>
            <a:r>
              <a:t>O)</a:t>
            </a:r>
            <a:r>
              <a:rPr baseline="-15913"/>
              <a:t>6</a:t>
            </a:r>
            <a:r>
              <a:t>]</a:t>
            </a:r>
            <a:r>
              <a:rPr baseline="30956"/>
              <a:t>3+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3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Weak base:  less than 100% ionized in water…"/>
          <p:cNvSpPr txBox="1"/>
          <p:nvPr>
            <p:ph type="body" idx="1"/>
          </p:nvPr>
        </p:nvSpPr>
        <p:spPr>
          <a:xfrm>
            <a:off x="4876800" y="2446020"/>
            <a:ext cx="15247620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3DAF"/>
              </a:buClr>
              <a:buSzTx/>
              <a:buFont typeface="Arial"/>
              <a:buNone/>
            </a:pP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Weak base:</a:t>
            </a:r>
            <a:r>
              <a:rPr sz="6000"/>
              <a:t>  less than 100% ionized in water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One of the best known weak bases is </a:t>
            </a:r>
            <a:r>
              <a:rPr sz="60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ammonia, NH</a:t>
            </a:r>
            <a:r>
              <a:rPr baseline="-5999" sz="60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3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NH</a:t>
            </a:r>
            <a:r>
              <a:rPr baseline="-15851" sz="5400"/>
              <a:t>3</a:t>
            </a:r>
            <a:r>
              <a:rPr sz="5400"/>
              <a:t>(aq) + H</a:t>
            </a:r>
            <a:r>
              <a:rPr baseline="-15851" sz="5400"/>
              <a:t>2</a:t>
            </a:r>
            <a:r>
              <a:rPr sz="5400"/>
              <a:t>O(liq) </a:t>
            </a:r>
            <a:r>
              <a:rPr b="0" sz="72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7200">
                <a:solidFill>
                  <a:srgbClr val="852E00"/>
                </a:solidFill>
                <a:uFill>
                  <a:solidFill>
                    <a:srgbClr val="852E00"/>
                  </a:solidFill>
                </a:uFill>
              </a:rPr>
              <a:t> </a:t>
            </a:r>
            <a:r>
              <a:rPr sz="5400"/>
              <a:t>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(aq) + OH</a:t>
            </a:r>
            <a:r>
              <a:rPr baseline="30962" sz="5400"/>
              <a:t>-</a:t>
            </a:r>
            <a:r>
              <a:rPr sz="5400"/>
              <a:t>(aq)</a:t>
            </a:r>
          </a:p>
        </p:txBody>
      </p:sp>
      <p:pic>
        <p:nvPicPr>
          <p:cNvPr id="132" name="ammonia structure" descr="ammonia stru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1080" y="8229600"/>
            <a:ext cx="6149341" cy="47320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133" name="17M02AN20-1.mov" descr="17M02AN2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963400" y="7934325"/>
            <a:ext cx="7754109" cy="500634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trong and Weak Acids/Bases"/>
          <p:cNvSpPr txBox="1"/>
          <p:nvPr>
            <p:ph type="title"/>
          </p:nvPr>
        </p:nvSpPr>
        <p:spPr>
          <a:xfrm>
            <a:off x="5036820" y="16002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Strong and Weak Acids/Bases</a:t>
            </a:r>
          </a:p>
        </p:txBody>
      </p:sp>
      <p:sp>
        <p:nvSpPr>
          <p:cNvPr id="1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66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13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build="p" bldLvl="1" animBg="1" rev="0" advAuto="0" spid="131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lewis acid base system with Cu" descr="lewis acid base system with Cu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78400" y="2286000"/>
            <a:ext cx="3360421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546" name="what the Cu complex ion solution looks like" descr="what the Cu complex ion solution looks lik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5200" y="6240779"/>
            <a:ext cx="3092451" cy="473202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A2A2A2">
                <a:alpha val="74996"/>
              </a:srgbClr>
            </a:outerShdw>
          </a:effectLst>
        </p:spPr>
      </p:pic>
      <p:pic>
        <p:nvPicPr>
          <p:cNvPr id="547" name="17M12AN10-1.mov" descr="17M12AN10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180819" y="5326379"/>
            <a:ext cx="5920741" cy="7775738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Add NH3 to light blue [Cu(H2O)4]2+ ------&gt;…"/>
          <p:cNvSpPr txBox="1"/>
          <p:nvPr>
            <p:ph type="body" idx="1"/>
          </p:nvPr>
        </p:nvSpPr>
        <p:spPr>
          <a:xfrm>
            <a:off x="4122420" y="2583180"/>
            <a:ext cx="13898881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Add NH</a:t>
            </a:r>
            <a:r>
              <a:rPr baseline="-15851" sz="5400"/>
              <a:t>3</a:t>
            </a:r>
            <a:r>
              <a:rPr sz="5400"/>
              <a:t> to light blue [Cu(H</a:t>
            </a:r>
            <a:r>
              <a:rPr baseline="-15851" sz="5400"/>
              <a:t>2</a:t>
            </a:r>
            <a:r>
              <a:rPr sz="5400"/>
              <a:t>O)</a:t>
            </a:r>
            <a:r>
              <a:rPr baseline="-15851" sz="5400"/>
              <a:t>4</a:t>
            </a:r>
            <a:r>
              <a:rPr sz="5400"/>
              <a:t>]</a:t>
            </a:r>
            <a:r>
              <a:rPr baseline="30962" sz="5400"/>
              <a:t>2+</a:t>
            </a:r>
            <a:r>
              <a:rPr sz="5400"/>
              <a:t> ------&gt;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light blue Cu(OH)</a:t>
            </a:r>
            <a:r>
              <a:rPr baseline="-15851" sz="5400"/>
              <a:t>2</a:t>
            </a:r>
            <a:r>
              <a:rPr sz="5400"/>
              <a:t> and then deep blue [Cu(NH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4</a:t>
            </a:r>
            <a:r>
              <a:rPr sz="5400"/>
              <a:t>]</a:t>
            </a:r>
            <a:r>
              <a:rPr baseline="30962" sz="5400"/>
              <a:t>2+</a:t>
            </a:r>
          </a:p>
        </p:txBody>
      </p:sp>
      <p:sp>
        <p:nvSpPr>
          <p:cNvPr id="549" name="Lewis Acids &amp; Bases"/>
          <p:cNvSpPr txBox="1"/>
          <p:nvPr>
            <p:ph type="title"/>
          </p:nvPr>
        </p:nvSpPr>
        <p:spPr>
          <a:xfrm>
            <a:off x="5036820" y="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50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51" name="17M12VD1-1.mov" descr="17M12VD1-1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7162800" y="8686800"/>
            <a:ext cx="5289804" cy="4069080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6" fill="hold"/>
                                        <p:tgtEl>
                                          <p:spTgt spid="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466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3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50" fill="hold"/>
                                        <p:tgtEl>
                                          <p:spTgt spid="5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547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5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7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551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5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1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he Fe2+ in heme can interact with O2 or CO in a Lewis acid-base reaction."/>
          <p:cNvSpPr txBox="1"/>
          <p:nvPr>
            <p:ph type="body" idx="1"/>
          </p:nvPr>
        </p:nvSpPr>
        <p:spPr>
          <a:xfrm>
            <a:off x="5036820" y="2903220"/>
            <a:ext cx="14333220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Fe</a:t>
            </a:r>
            <a:r>
              <a:rPr baseline="30962" sz="5400"/>
              <a:t>2+</a:t>
            </a:r>
            <a:r>
              <a:rPr sz="5400"/>
              <a:t> in heme can interact with O</a:t>
            </a:r>
            <a:r>
              <a:rPr baseline="-15851" sz="5400"/>
              <a:t>2</a:t>
            </a:r>
            <a:r>
              <a:rPr sz="5400"/>
              <a:t> or CO in a Lewis acid-base reaction.</a:t>
            </a:r>
          </a:p>
        </p:txBody>
      </p:sp>
      <p:pic>
        <p:nvPicPr>
          <p:cNvPr id="555" name="heme picture" descr="hem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20400" y="4594860"/>
            <a:ext cx="8778241" cy="845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556" name="17S12AN10-1.mov" descr="17S12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940300" y="6540500"/>
            <a:ext cx="5029201" cy="4572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557" name="Lewis Acids &amp; Bases"/>
          <p:cNvSpPr txBox="1"/>
          <p:nvPr>
            <p:ph type="title"/>
          </p:nvPr>
        </p:nvSpPr>
        <p:spPr>
          <a:xfrm>
            <a:off x="5036820" y="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58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5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Many complex ions containing water undergo HYDROLYSIS to give acidic solutions.…"/>
          <p:cNvSpPr txBox="1"/>
          <p:nvPr>
            <p:ph type="body" idx="1"/>
          </p:nvPr>
        </p:nvSpPr>
        <p:spPr>
          <a:xfrm>
            <a:off x="3962400" y="2903220"/>
            <a:ext cx="1645920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Many complex ions containing water undergo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HYDROLYSIS</a:t>
            </a:r>
            <a:r>
              <a:rPr sz="5400"/>
              <a:t> to give acidic solutions.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[Cu(H</a:t>
            </a:r>
            <a:r>
              <a:rPr baseline="-15851" sz="5400"/>
              <a:t>2</a:t>
            </a:r>
            <a:r>
              <a:rPr sz="5400"/>
              <a:t>O)</a:t>
            </a:r>
            <a:r>
              <a:rPr baseline="-15851" sz="5400"/>
              <a:t>4</a:t>
            </a:r>
            <a:r>
              <a:rPr sz="5400"/>
              <a:t>]</a:t>
            </a:r>
            <a:r>
              <a:rPr baseline="30962" sz="5400"/>
              <a:t>2+</a:t>
            </a:r>
            <a:r>
              <a:rPr sz="5400"/>
              <a:t> + H</a:t>
            </a:r>
            <a:r>
              <a:rPr baseline="-15851" sz="5400"/>
              <a:t>2</a:t>
            </a:r>
            <a:r>
              <a:rPr sz="5400"/>
              <a:t>O ---&gt;  [Cu(H</a:t>
            </a:r>
            <a:r>
              <a:rPr baseline="-15851" sz="5400"/>
              <a:t>2</a:t>
            </a:r>
            <a:r>
              <a:rPr sz="5400"/>
              <a:t>O)</a:t>
            </a:r>
            <a:r>
              <a:rPr baseline="-15851" sz="5400"/>
              <a:t>3</a:t>
            </a:r>
            <a:r>
              <a:rPr sz="5400"/>
              <a:t>(OH)]</a:t>
            </a:r>
            <a:r>
              <a:rPr baseline="30962" sz="5400"/>
              <a:t>+</a:t>
            </a:r>
            <a:r>
              <a:rPr sz="5400"/>
              <a:t> + H</a:t>
            </a:r>
            <a:r>
              <a:rPr baseline="-15851" sz="5400"/>
              <a:t>3</a:t>
            </a:r>
            <a:r>
              <a:rPr sz="5400"/>
              <a:t>O</a:t>
            </a:r>
            <a:r>
              <a:rPr baseline="30962" sz="5400"/>
              <a:t>+</a:t>
            </a:r>
          </a:p>
        </p:txBody>
      </p:sp>
      <p:pic>
        <p:nvPicPr>
          <p:cNvPr id="562" name="hydrolysis example for Lewis acids and bases" descr="hydrolysis example for Lewis acids and bas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6680" y="6332220"/>
            <a:ext cx="16847822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Lewis Acids &amp; Bases"/>
          <p:cNvSpPr txBox="1"/>
          <p:nvPr>
            <p:ph type="title"/>
          </p:nvPr>
        </p:nvSpPr>
        <p:spPr>
          <a:xfrm>
            <a:off x="5036820" y="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64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5" name="Line"/>
          <p:cNvSpPr/>
          <p:nvPr/>
        </p:nvSpPr>
        <p:spPr>
          <a:xfrm>
            <a:off x="10843259" y="9144000"/>
            <a:ext cx="1463041" cy="317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6" name="This explains why water solutions of transition metals are acidic."/>
          <p:cNvSpPr txBox="1"/>
          <p:nvPr/>
        </p:nvSpPr>
        <p:spPr>
          <a:xfrm>
            <a:off x="7917180" y="11887200"/>
            <a:ext cx="13121640" cy="157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buClr>
                <a:srgbClr val="000000"/>
              </a:buClr>
              <a:buFont typeface="Arial"/>
            </a:pPr>
            <a:r>
              <a:t>This explains why water solutions of transition metals are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acidic</a:t>
            </a:r>
            <a:r>
              <a:t>.</a:t>
            </a:r>
          </a:p>
        </p:txBody>
      </p:sp>
      <p:sp>
        <p:nvSpPr>
          <p:cNvPr id="567" name="This is a Ka expression"/>
          <p:cNvSpPr txBox="1"/>
          <p:nvPr/>
        </p:nvSpPr>
        <p:spPr>
          <a:xfrm>
            <a:off x="17314581" y="5694428"/>
            <a:ext cx="6107104" cy="775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 sz="4200">
                <a:solidFill>
                  <a:srgbClr val="0433FF"/>
                </a:solidFill>
              </a:defRPr>
            </a:pPr>
            <a:r>
              <a:t>This is a K</a:t>
            </a:r>
            <a:r>
              <a:rPr baseline="-5999"/>
              <a:t>a</a:t>
            </a:r>
            <a:r>
              <a:t> expression</a:t>
            </a:r>
          </a:p>
        </p:txBody>
      </p:sp>
      <p:sp>
        <p:nvSpPr>
          <p:cNvPr id="568" name="Will a 0.1 M FeCl3(aq) solution have a pH which is:…"/>
          <p:cNvSpPr txBox="1"/>
          <p:nvPr/>
        </p:nvSpPr>
        <p:spPr>
          <a:xfrm>
            <a:off x="9220200" y="14287500"/>
            <a:ext cx="18196560" cy="137414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Will a 0.1 M FeCl</a:t>
            </a:r>
            <a:r>
              <a:rPr b="0" baseline="-5999"/>
              <a:t>3</a:t>
            </a:r>
            <a:r>
              <a:rPr b="0"/>
              <a:t>(aq) solution have a pH which is: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less than 7 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greater than 7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equal to 7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569" name="Answer = A,…"/>
          <p:cNvSpPr txBox="1"/>
          <p:nvPr/>
        </p:nvSpPr>
        <p:spPr>
          <a:xfrm>
            <a:off x="27332909" y="7485380"/>
            <a:ext cx="9955863" cy="64596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</a:p>
          <a:p>
            <a:pPr algn="ctr">
              <a:defRPr sz="5400"/>
            </a:pPr>
            <a:r>
              <a:t>less than 7</a:t>
            </a:r>
          </a:p>
          <a:p>
            <a:pPr algn="ctr">
              <a:defRPr sz="5400"/>
            </a:pPr>
          </a:p>
          <a:p>
            <a:pPr algn="ctr">
              <a:defRPr b="0" i="1" sz="5400"/>
            </a:pPr>
            <a:r>
              <a:t>Transition metal solutions acidic</a:t>
            </a:r>
          </a:p>
          <a:p>
            <a:pPr algn="ctr">
              <a:defRPr b="0" i="1" sz="5400"/>
            </a:pPr>
            <a:r>
              <a:t>due to hydrolysis</a:t>
            </a:r>
          </a:p>
          <a:p>
            <a:pPr algn="ctr">
              <a:defRPr b="0" i="1" sz="5400"/>
            </a:pPr>
          </a:p>
          <a:p>
            <a:pPr algn="ctr">
              <a:defRPr b="0" i="1" sz="5400"/>
            </a:pPr>
            <a:r>
              <a:t>Cl</a:t>
            </a:r>
            <a:r>
              <a:rPr baseline="31999"/>
              <a:t>-1</a:t>
            </a:r>
            <a:r>
              <a:t> does not affect pH</a:t>
            </a:r>
          </a:p>
        </p:txBody>
      </p:sp>
      <p:sp>
        <p:nvSpPr>
          <p:cNvPr id="570" name="Enter your response on…"/>
          <p:cNvSpPr txBox="1"/>
          <p:nvPr/>
        </p:nvSpPr>
        <p:spPr>
          <a:xfrm>
            <a:off x="25290781" y="202082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7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37187 -1.001667" origin="layout" pathEditMode="relative">
                                      <p:cBhvr>
                                        <p:cTn id="29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74698 -0.670000" origin="layout" pathEditMode="relative">
                                      <p:cBhvr>
                                        <p:cTn id="32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35417 -0.022926" origin="layout" pathEditMode="relative">
                                      <p:cBhvr>
                                        <p:cTn id="39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61" grpId="1"/>
      <p:bldP build="whole" bldLvl="1" animBg="1" rev="0" advAuto="0" spid="565" grpId="3"/>
      <p:bldP build="whole" bldLvl="1" animBg="1" rev="0" advAuto="0" spid="567" grpId="5"/>
      <p:bldP build="whole" bldLvl="1" animBg="1" rev="0" advAuto="0" spid="566" grpId="4"/>
      <p:bldP build="whole" bldLvl="1" animBg="1" rev="0" advAuto="0" spid="570" grpId="8"/>
      <p:bldP build="whole" bldLvl="1" animBg="1" rev="0" advAuto="0" spid="562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Lewis acid &amp; base theory explains AMPHOTERIC nature of some metal hydroxides.…"/>
          <p:cNvSpPr txBox="1"/>
          <p:nvPr>
            <p:ph type="body" idx="1"/>
          </p:nvPr>
        </p:nvSpPr>
        <p:spPr>
          <a:xfrm>
            <a:off x="4579620" y="2446020"/>
            <a:ext cx="1463040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Lewis acid &amp; base theory explains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AMPHOTERIC</a:t>
            </a:r>
            <a:r>
              <a:rPr sz="7200"/>
              <a:t> </a:t>
            </a:r>
            <a:r>
              <a:rPr sz="5400"/>
              <a:t>nature of some metal hydroxides.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Al(OH)</a:t>
            </a:r>
            <a:r>
              <a:rPr baseline="-1585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</a:t>
            </a: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(s)</a:t>
            </a:r>
            <a:r>
              <a:rPr sz="5400"/>
              <a:t> + 3 H</a:t>
            </a:r>
            <a:r>
              <a:rPr baseline="30962" sz="5400"/>
              <a:t>+</a:t>
            </a:r>
            <a:r>
              <a:rPr sz="5400"/>
              <a:t>  --&gt;  Al</a:t>
            </a:r>
            <a:r>
              <a:rPr baseline="30962" sz="5400"/>
              <a:t>3+</a:t>
            </a:r>
            <a:r>
              <a:rPr sz="5400"/>
              <a:t>  +  3 H</a:t>
            </a:r>
            <a:r>
              <a:rPr baseline="-15851" sz="5400"/>
              <a:t>2</a:t>
            </a:r>
            <a:r>
              <a:rPr sz="5400"/>
              <a:t>O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Here Al(OH)</a:t>
            </a:r>
            <a:r>
              <a:rPr baseline="-15851" sz="5400"/>
              <a:t>3</a:t>
            </a:r>
            <a:r>
              <a:rPr sz="5400"/>
              <a:t> is a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Brønsted base.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Al(OH)</a:t>
            </a:r>
            <a:r>
              <a:rPr baseline="-1585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</a:t>
            </a: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(s)</a:t>
            </a:r>
            <a:r>
              <a:rPr sz="5400"/>
              <a:t>   +   OH</a:t>
            </a:r>
            <a:r>
              <a:rPr baseline="30962" sz="5400"/>
              <a:t>-</a:t>
            </a:r>
            <a:r>
              <a:rPr sz="5400"/>
              <a:t>  --&gt;  Al(OH)</a:t>
            </a:r>
            <a:r>
              <a:rPr baseline="-15851" sz="5400"/>
              <a:t>4</a:t>
            </a:r>
            <a:r>
              <a:rPr baseline="30962" sz="5400"/>
              <a:t>-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Here Al(OH)</a:t>
            </a:r>
            <a:r>
              <a:rPr baseline="-15851" sz="5400"/>
              <a:t>3</a:t>
            </a:r>
            <a:r>
              <a:rPr sz="5400"/>
              <a:t> is a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Lewis acid.</a:t>
            </a:r>
          </a:p>
        </p:txBody>
      </p:sp>
      <p:grpSp>
        <p:nvGrpSpPr>
          <p:cNvPr id="576" name="Group"/>
          <p:cNvGrpSpPr/>
          <p:nvPr/>
        </p:nvGrpSpPr>
        <p:grpSpPr>
          <a:xfrm>
            <a:off x="5873750" y="10264140"/>
            <a:ext cx="5553076" cy="1348741"/>
            <a:chOff x="0" y="0"/>
            <a:chExt cx="5553075" cy="1348739"/>
          </a:xfrm>
        </p:grpSpPr>
        <p:sp>
          <p:nvSpPr>
            <p:cNvPr id="574" name="Rectangle"/>
            <p:cNvSpPr/>
            <p:nvPr/>
          </p:nvSpPr>
          <p:spPr>
            <a:xfrm>
              <a:off x="0" y="0"/>
              <a:ext cx="5553075" cy="1348740"/>
            </a:xfrm>
            <a:prstGeom prst="rect">
              <a:avLst/>
            </a:prstGeom>
            <a:solidFill>
              <a:srgbClr val="CCD8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75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53076" cy="13487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7" name="Lewis Acids &amp; Bases"/>
          <p:cNvSpPr txBox="1"/>
          <p:nvPr>
            <p:ph type="title"/>
          </p:nvPr>
        </p:nvSpPr>
        <p:spPr>
          <a:xfrm>
            <a:off x="5036820" y="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78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79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49859" y="2339975"/>
            <a:ext cx="17990820" cy="1011872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A2A2A2">
                <a:alpha val="74996"/>
              </a:srgbClr>
            </a:outerShdw>
          </a:effectLst>
        </p:spPr>
      </p:pic>
      <p:sp>
        <p:nvSpPr>
          <p:cNvPr id="58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53125 0.013333" origin="layout" pathEditMode="relative">
                                      <p:cBhvr>
                                        <p:cTn id="32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73" grpId="1"/>
      <p:bldP build="whole" bldLvl="1" animBg="1" rev="0" advAuto="0" spid="576" grpId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Many complex ions are very stable.…"/>
          <p:cNvSpPr txBox="1"/>
          <p:nvPr>
            <p:ph type="body" sz="half" idx="1"/>
          </p:nvPr>
        </p:nvSpPr>
        <p:spPr>
          <a:xfrm>
            <a:off x="3733800" y="2743200"/>
            <a:ext cx="11041380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Many complex ions are very stable.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Cu</a:t>
            </a:r>
            <a:r>
              <a:rPr baseline="30962" sz="5400"/>
              <a:t>2+</a:t>
            </a:r>
            <a:r>
              <a:rPr sz="5400"/>
              <a:t> +  4 NH</a:t>
            </a:r>
            <a:r>
              <a:rPr baseline="-15851" sz="5400"/>
              <a:t>3</a:t>
            </a:r>
            <a:r>
              <a:rPr sz="5400"/>
              <a:t>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 </a:t>
            </a:r>
            <a:r>
              <a:rPr sz="5400"/>
              <a:t>[Cu(NH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4</a:t>
            </a:r>
            <a:r>
              <a:rPr sz="5400"/>
              <a:t>]</a:t>
            </a:r>
            <a:r>
              <a:rPr baseline="30962" sz="5400"/>
              <a:t>2+</a:t>
            </a:r>
            <a:r>
              <a:rPr sz="5400"/>
              <a:t>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 for the reaction is called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5500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formation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or a "formation constant"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Here K</a:t>
            </a:r>
            <a:r>
              <a:rPr baseline="-15851" sz="5400"/>
              <a:t>f</a:t>
            </a:r>
            <a:r>
              <a:rPr sz="5400"/>
              <a:t>  =  6.8 x 10</a:t>
            </a:r>
            <a:r>
              <a:rPr baseline="30962" sz="5400"/>
              <a:t>12</a:t>
            </a:r>
            <a:r>
              <a:rPr sz="5400"/>
              <a:t>. Reaction is strongly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product-favored</a:t>
            </a:r>
            <a:r>
              <a:rPr sz="5400"/>
              <a:t>.</a:t>
            </a:r>
          </a:p>
        </p:txBody>
      </p:sp>
      <p:pic>
        <p:nvPicPr>
          <p:cNvPr id="583" name="description of Cu as a Lewis acid" descr="description of Cu as a Lewis acid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85888" y="6507088"/>
            <a:ext cx="7454117" cy="71549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584" name="Lewis Acids &amp; Bases"/>
          <p:cNvSpPr txBox="1"/>
          <p:nvPr>
            <p:ph type="title"/>
          </p:nvPr>
        </p:nvSpPr>
        <p:spPr>
          <a:xfrm>
            <a:off x="503682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85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86" name="Cu as a Lewis acid" descr="Cu as a Lewis acid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77200" y="-85810"/>
            <a:ext cx="3669235" cy="5602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Kf expression for complex ion with Cu" descr="Kf expression for complex ion with Cu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8280" y="11338338"/>
            <a:ext cx="5222956" cy="2223635"/>
          </a:xfrm>
          <a:prstGeom prst="rect">
            <a:avLst/>
          </a:prstGeom>
          <a:ln w="12700"/>
        </p:spPr>
      </p:pic>
      <p:sp>
        <p:nvSpPr>
          <p:cNvPr id="5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roup"/>
          <p:cNvGrpSpPr/>
          <p:nvPr/>
        </p:nvGrpSpPr>
        <p:grpSpPr>
          <a:xfrm>
            <a:off x="12836821" y="3741794"/>
            <a:ext cx="11648935" cy="9921777"/>
            <a:chOff x="0" y="0"/>
            <a:chExt cx="11648933" cy="9921775"/>
          </a:xfrm>
        </p:grpSpPr>
        <p:sp>
          <p:nvSpPr>
            <p:cNvPr id="590" name="Rectangle"/>
            <p:cNvSpPr/>
            <p:nvPr/>
          </p:nvSpPr>
          <p:spPr>
            <a:xfrm>
              <a:off x="0" y="0"/>
              <a:ext cx="11648934" cy="9921776"/>
            </a:xfrm>
            <a:prstGeom prst="rect">
              <a:avLst/>
            </a:prstGeom>
            <a:solidFill>
              <a:srgbClr val="A2A2A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91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648934" cy="99217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  <p:sp>
        <p:nvSpPr>
          <p:cNvPr id="593" name="AgCl(s)"/>
          <p:cNvSpPr txBox="1"/>
          <p:nvPr/>
        </p:nvSpPr>
        <p:spPr>
          <a:xfrm>
            <a:off x="11155458" y="12865734"/>
            <a:ext cx="2073084" cy="7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sz="3800"/>
            </a:lvl1pPr>
          </a:lstStyle>
          <a:p>
            <a:pPr/>
            <a:r>
              <a:t>AgCl(s)</a:t>
            </a:r>
          </a:p>
        </p:txBody>
      </p:sp>
      <p:sp>
        <p:nvSpPr>
          <p:cNvPr id="594" name="Lewis Acids &amp; Bases"/>
          <p:cNvSpPr txBox="1"/>
          <p:nvPr>
            <p:ph type="title"/>
          </p:nvPr>
        </p:nvSpPr>
        <p:spPr>
          <a:xfrm>
            <a:off x="503682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595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9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97" name="Formation of complex ions explains why you can dissolve a precipitate by forming a complex ion.…"/>
          <p:cNvSpPr txBox="1"/>
          <p:nvPr>
            <p:ph type="body" sz="half" idx="1"/>
          </p:nvPr>
        </p:nvSpPr>
        <p:spPr>
          <a:xfrm>
            <a:off x="449580" y="2532380"/>
            <a:ext cx="15704820" cy="562837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Formation of complex ions explains why you can dissolve a precipitate by forming a complex ion.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6000"/>
              <a:t>AgCl(s) + 2 NH</a:t>
            </a:r>
            <a:r>
              <a:rPr baseline="-16133" sz="6000"/>
              <a:t>3</a:t>
            </a:r>
            <a:r>
              <a:rPr sz="6000"/>
              <a:t> </a:t>
            </a:r>
            <a:r>
              <a:rPr b="0" sz="6000">
                <a:latin typeface="1Lanz Chemistry"/>
                <a:ea typeface="1Lanz Chemistry"/>
                <a:cs typeface="1Lanz Chemistry"/>
                <a:sym typeface="1Lanz Chemistry"/>
              </a:rPr>
              <a:t>qe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6000"/>
              <a:t> </a:t>
            </a: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6000"/>
              <a:t>Ag(NH</a:t>
            </a:r>
            <a:r>
              <a:rPr baseline="-16133" sz="6000"/>
              <a:t>3</a:t>
            </a:r>
            <a:r>
              <a:rPr sz="6000"/>
              <a:t>)</a:t>
            </a:r>
            <a:r>
              <a:rPr baseline="-16133" sz="6000"/>
              <a:t>2</a:t>
            </a:r>
            <a:r>
              <a:rPr baseline="30933" sz="6000"/>
              <a:t>+  </a:t>
            </a:r>
            <a:r>
              <a:rPr sz="6000"/>
              <a:t>+  Cl</a:t>
            </a:r>
            <a:r>
              <a:rPr baseline="30933" sz="6000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Formation of complex ions explains why you can dissolve a precipitate by forming a complex ion.…"/>
          <p:cNvSpPr txBox="1"/>
          <p:nvPr>
            <p:ph type="body" idx="1"/>
          </p:nvPr>
        </p:nvSpPr>
        <p:spPr>
          <a:xfrm>
            <a:off x="608338" y="2583180"/>
            <a:ext cx="21792661" cy="10015997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t>Formation of complex ions explains why you can dissolve a precipitate by forming a complex ion.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t>AgCl(s)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Ag</a:t>
            </a:r>
            <a:r>
              <a:rPr baseline="31200"/>
              <a:t>+</a:t>
            </a:r>
            <a:r>
              <a:t>  +  Cl</a:t>
            </a:r>
            <a:r>
              <a:rPr baseline="31200"/>
              <a:t>-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    </a:t>
            </a:r>
            <a:r>
              <a:t>   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t>= 1.8 x 10</a:t>
            </a:r>
            <a:r>
              <a:rPr baseline="31200"/>
              <a:t>-10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t>Ag</a:t>
            </a:r>
            <a:r>
              <a:rPr baseline="31200"/>
              <a:t>+</a:t>
            </a:r>
            <a:r>
              <a:t>  +  2 NH</a:t>
            </a:r>
            <a:r>
              <a:rPr baseline="-13600"/>
              <a:t>3</a:t>
            </a:r>
            <a:r>
              <a:t>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Ag(NH</a:t>
            </a:r>
            <a:r>
              <a:rPr baseline="-13600"/>
              <a:t>3</a:t>
            </a:r>
            <a:r>
              <a:t>)</a:t>
            </a:r>
            <a:r>
              <a:rPr baseline="-13600"/>
              <a:t>2</a:t>
            </a:r>
            <a:r>
              <a:rPr baseline="31200"/>
              <a:t>+</a:t>
            </a:r>
            <a:r>
              <a:t>    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form</a:t>
            </a:r>
            <a:r>
              <a:t> = 1.6 x 10</a:t>
            </a:r>
            <a:r>
              <a:rPr baseline="31200"/>
              <a:t>7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t>-------------------------------------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t>AgCl(s) + 2 NH</a:t>
            </a:r>
            <a:r>
              <a:rPr baseline="-13600"/>
              <a:t>3</a:t>
            </a:r>
            <a:r>
              <a:t>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Ag(NH</a:t>
            </a:r>
            <a:r>
              <a:rPr baseline="-13600"/>
              <a:t>3</a:t>
            </a:r>
            <a:r>
              <a:t>)</a:t>
            </a:r>
            <a:r>
              <a:rPr baseline="-13600"/>
              <a:t>2</a:t>
            </a:r>
            <a:r>
              <a:rPr baseline="31200"/>
              <a:t>+  </a:t>
            </a:r>
            <a:r>
              <a:t>+  Cl</a:t>
            </a:r>
            <a:r>
              <a:rPr baseline="31200"/>
              <a:t>-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t>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           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net</a:t>
            </a:r>
            <a:r>
              <a:t>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  <a:r>
              <a:t> •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form</a:t>
            </a:r>
            <a:r>
              <a:t>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2.9 x 10</a:t>
            </a:r>
            <a:r>
              <a:rPr baseline="31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-3</a:t>
            </a:r>
          </a:p>
        </p:txBody>
      </p:sp>
      <p:sp>
        <p:nvSpPr>
          <p:cNvPr id="600" name="Lewis Acids &amp; Bases"/>
          <p:cNvSpPr txBox="1"/>
          <p:nvPr>
            <p:ph type="title"/>
          </p:nvPr>
        </p:nvSpPr>
        <p:spPr>
          <a:xfrm>
            <a:off x="503682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lvl1pPr>
          </a:lstStyle>
          <a:p>
            <a:pPr/>
            <a:r>
              <a:t>Lewis Acids &amp; Bases</a:t>
            </a:r>
          </a:p>
        </p:txBody>
      </p:sp>
      <p:sp>
        <p:nvSpPr>
          <p:cNvPr id="601" name="Line"/>
          <p:cNvSpPr/>
          <p:nvPr/>
        </p:nvSpPr>
        <p:spPr>
          <a:xfrm>
            <a:off x="4328160" y="1988820"/>
            <a:ext cx="15750540" cy="3176"/>
          </a:xfrm>
          <a:prstGeom prst="line">
            <a:avLst/>
          </a:prstGeom>
          <a:ln w="88900">
            <a:solidFill>
              <a:srgbClr val="8D111B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99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Hints for This Chapter"/>
          <p:cNvSpPr txBox="1"/>
          <p:nvPr>
            <p:ph type="title"/>
          </p:nvPr>
        </p:nvSpPr>
        <p:spPr>
          <a:xfrm>
            <a:off x="11680190" y="-30480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i="1" sz="7800">
                <a:solidFill>
                  <a:srgbClr val="9D36F6"/>
                </a:solidFill>
                <a:uFill>
                  <a:solidFill>
                    <a:srgbClr val="9D36F6"/>
                  </a:solidFill>
                </a:uFill>
              </a:defRPr>
            </a:lvl1pPr>
          </a:lstStyle>
          <a:p>
            <a:pPr/>
            <a:r>
              <a:t>Hints for This Chapter</a:t>
            </a:r>
          </a:p>
        </p:txBody>
      </p:sp>
      <p:sp>
        <p:nvSpPr>
          <p:cNvPr id="605" name="pH(strong acid) = - log Ca…"/>
          <p:cNvSpPr txBox="1"/>
          <p:nvPr>
            <p:ph type="body" idx="1"/>
          </p:nvPr>
        </p:nvSpPr>
        <p:spPr>
          <a:xfrm>
            <a:off x="2192020" y="1841500"/>
            <a:ext cx="20760326" cy="11937886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003DAF"/>
              </a:buClr>
              <a:buSzTx/>
              <a:buFont typeface="Arial"/>
              <a:buNone/>
              <a:defRPr sz="7000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pH</a:t>
            </a:r>
            <a:r>
              <a:rPr baseline="-13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(strong acid)</a:t>
            </a:r>
            <a:r>
              <a:t> =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- log C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a</a:t>
            </a:r>
          </a:p>
          <a:p>
            <a:pPr marL="650874" indent="-571500" algn="ctr">
              <a:buClr>
                <a:srgbClr val="003DAF"/>
              </a:buClr>
              <a:buSzTx/>
              <a:buFont typeface="Arial"/>
              <a:buNone/>
              <a:defRPr sz="7000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pH</a:t>
            </a:r>
            <a:r>
              <a:rPr baseline="-13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(strong base)</a:t>
            </a:r>
            <a:r>
              <a:t> =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14 + log C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b</a:t>
            </a:r>
          </a:p>
          <a:p>
            <a:pPr marL="650874" indent="-571500" algn="ctr">
              <a:buClr>
                <a:srgbClr val="003DAF"/>
              </a:buClr>
              <a:buSzTx/>
              <a:buFont typeface="Arial"/>
              <a:buNone/>
              <a:defRPr sz="7000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pH</a:t>
            </a:r>
            <a:r>
              <a:rPr baseline="-13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(weak acid)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</a:t>
            </a:r>
            <a:r>
              <a:t>=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- log [K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a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*C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a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]</a:t>
            </a:r>
            <a:r>
              <a:rPr baseline="31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1/2</a:t>
            </a:r>
          </a:p>
          <a:p>
            <a:pPr marL="650874" indent="-571500" algn="ctr">
              <a:buClr>
                <a:srgbClr val="003DAF"/>
              </a:buClr>
              <a:buSzTx/>
              <a:buFont typeface="Arial"/>
              <a:buNone/>
              <a:defRPr sz="7000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pH</a:t>
            </a:r>
            <a:r>
              <a:rPr baseline="-13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(weak base)</a:t>
            </a:r>
            <a:r>
              <a:t> =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14 + log [K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b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*C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b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]</a:t>
            </a:r>
            <a:r>
              <a:rPr baseline="31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1/2</a:t>
            </a:r>
          </a:p>
          <a:p>
            <a:pPr marL="650874" indent="-571500" algn="ctr">
              <a:buClr>
                <a:srgbClr val="F33126"/>
              </a:buClr>
              <a:buSzTx/>
              <a:buFont typeface="Arial"/>
              <a:buNone/>
              <a:defRPr sz="7000"/>
            </a:pP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14 = pH + pOH = pK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a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+ pK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b</a:t>
            </a:r>
          </a:p>
          <a:p>
            <a:pPr marL="650874" indent="-571500" algn="ctr">
              <a:buClr>
                <a:srgbClr val="F33126"/>
              </a:buClr>
              <a:buSzTx/>
              <a:buFont typeface="Arial"/>
              <a:buNone/>
              <a:defRPr sz="7000"/>
            </a:pP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K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w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= 1.00 * 10</a:t>
            </a:r>
            <a:r>
              <a:rPr baseline="31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-14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= [H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3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O</a:t>
            </a:r>
            <a:r>
              <a:rPr baseline="31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+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][OH</a:t>
            </a:r>
            <a:r>
              <a:rPr baseline="31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-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] = K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a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*K</a:t>
            </a:r>
            <a:r>
              <a:rPr baseline="-13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b</a:t>
            </a:r>
            <a:r>
              <a:t> (25 °C)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rPr i="1"/>
              <a:t>Know</a:t>
            </a:r>
            <a:r>
              <a:t> equivalence point pH values for different titrations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rPr i="1"/>
              <a:t>Know</a:t>
            </a:r>
            <a:r>
              <a:t> how to use formation constants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sz="7000"/>
            </a:pPr>
            <a:r>
              <a:rPr i="1"/>
              <a:t>Understand</a:t>
            </a:r>
            <a:r>
              <a:t> Lewis acid/base theory</a:t>
            </a:r>
          </a:p>
        </p:txBody>
      </p:sp>
      <p:sp>
        <p:nvSpPr>
          <p:cNvPr id="60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silly chemistry science fair picture" descr="silly chemistry science fair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85260" y="2428663"/>
            <a:ext cx="7564089" cy="11206058"/>
          </a:xfrm>
          <a:prstGeom prst="rect">
            <a:avLst/>
          </a:prstGeom>
          <a:ln w="12700"/>
        </p:spPr>
      </p:pic>
      <p:sp>
        <p:nvSpPr>
          <p:cNvPr id="609" name="End of Chapter 14 Part I"/>
          <p:cNvSpPr txBox="1"/>
          <p:nvPr>
            <p:ph type="title"/>
          </p:nvPr>
        </p:nvSpPr>
        <p:spPr>
          <a:xfrm>
            <a:off x="-500380" y="-203200"/>
            <a:ext cx="16795234" cy="4114801"/>
          </a:xfrm>
          <a:prstGeom prst="rect">
            <a:avLst/>
          </a:prstGeom>
        </p:spPr>
        <p:txBody>
          <a:bodyPr/>
          <a:lstStyle>
            <a:lvl1pPr>
              <a:defRPr sz="10000">
                <a:solidFill>
                  <a:srgbClr val="9D36F6"/>
                </a:solidFill>
                <a:uFill>
                  <a:solidFill>
                    <a:srgbClr val="9D36F6"/>
                  </a:solidFill>
                </a:uFill>
              </a:defRPr>
            </a:lvl1pPr>
          </a:lstStyle>
          <a:p>
            <a:pPr/>
            <a:r>
              <a:t>End of Chapter 14 Part I</a:t>
            </a:r>
          </a:p>
        </p:txBody>
      </p:sp>
      <p:sp>
        <p:nvSpPr>
          <p:cNvPr id="610" name="See:…"/>
          <p:cNvSpPr txBox="1"/>
          <p:nvPr>
            <p:ph type="body" sz="half" idx="1"/>
          </p:nvPr>
        </p:nvSpPr>
        <p:spPr>
          <a:xfrm>
            <a:off x="1358900" y="3330951"/>
            <a:ext cx="11887201" cy="1037673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 sz="6000"/>
            </a:pPr>
            <a:r>
              <a:t>See:</a:t>
            </a:r>
          </a:p>
          <a:p>
            <a:pPr>
              <a:buClr>
                <a:srgbClr val="000000"/>
              </a:buClr>
              <a:buFont typeface="Arial"/>
              <a:defRPr b="0" i="1" sz="6000"/>
            </a:pPr>
            <a:r>
              <a:rPr u="sng">
                <a:hlinkClick r:id="rId3" invalidUrl="" action="" tgtFrame="" tooltip="" history="1" highlightClick="0" endSnd="0"/>
              </a:rPr>
              <a:t>Chapter Fourteen Part I Study Guide</a:t>
            </a:r>
          </a:p>
          <a:p>
            <a:pPr>
              <a:buClr>
                <a:srgbClr val="000000"/>
              </a:buClr>
              <a:buFont typeface="Arial"/>
              <a:defRPr b="0" i="1" sz="6000"/>
            </a:pPr>
            <a:r>
              <a:rPr u="sng">
                <a:hlinkClick r:id="rId4" invalidUrl="" action="" tgtFrame="" tooltip="" history="1" highlightClick="0" endSnd="0"/>
              </a:rPr>
              <a:t>Chapter Fourteen Part I Concept Guide</a:t>
            </a:r>
          </a:p>
          <a:p>
            <a:pPr>
              <a:buClr>
                <a:srgbClr val="000000"/>
              </a:buClr>
              <a:buFont typeface="Arial"/>
              <a:defRPr b="0" i="1" sz="6000"/>
            </a:pPr>
            <a:r>
              <a:rPr u="sng">
                <a:hlinkClick r:id="rId5" invalidUrl="" action="" tgtFrame="" tooltip="" history="1" highlightClick="0" endSnd="0"/>
              </a:rPr>
              <a:t>Types of Equilibrium Constants</a:t>
            </a:r>
          </a:p>
          <a:p>
            <a:pPr>
              <a:buClr>
                <a:srgbClr val="000000"/>
              </a:buClr>
              <a:buFont typeface="Arial"/>
              <a:defRPr b="0" i="1" sz="6000"/>
            </a:pPr>
            <a:r>
              <a:t>Important Equations (following this slide)</a:t>
            </a:r>
          </a:p>
          <a:p>
            <a:pPr>
              <a:buClr>
                <a:srgbClr val="000000"/>
              </a:buClr>
              <a:buFont typeface="Arial"/>
              <a:defRPr b="0" i="1" sz="6000"/>
            </a:pPr>
            <a:r>
              <a:t>End of Chapter Problems (following this slide)</a:t>
            </a:r>
          </a:p>
        </p:txBody>
      </p:sp>
      <p:sp>
        <p:nvSpPr>
          <p:cNvPr id="61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Important Equations, Constants, and Handouts…"/>
          <p:cNvSpPr txBox="1"/>
          <p:nvPr/>
        </p:nvSpPr>
        <p:spPr>
          <a:xfrm>
            <a:off x="662473" y="276414"/>
            <a:ext cx="1335660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i="1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614" name="Handouts:…"/>
          <p:cNvSpPr txBox="1"/>
          <p:nvPr/>
        </p:nvSpPr>
        <p:spPr>
          <a:xfrm>
            <a:off x="13454340" y="10793643"/>
            <a:ext cx="12943773" cy="263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i="1" sz="3600"/>
            </a:pPr>
            <a:r>
              <a:t>Handouts: </a:t>
            </a:r>
          </a:p>
          <a:p>
            <a:pPr marL="492760" indent="-411480"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i="1" sz="3600"/>
            </a:pPr>
            <a:r>
              <a:rPr u="sng">
                <a:hlinkClick r:id="rId2" invalidUrl="" action="" tgtFrame="" tooltip="" history="1" highlightClick="0" endSnd="0"/>
              </a:rPr>
              <a:t>Manipulating Equilibrium Constant Expressions</a:t>
            </a:r>
          </a:p>
          <a:p>
            <a:pPr marL="492760" indent="-411480"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i="1" sz="3600"/>
            </a:pPr>
            <a:r>
              <a:rPr u="sng">
                <a:hlinkClick r:id="rId3" invalidUrl="" action="" tgtFrame="" tooltip="" history="1" highlightClick="0" endSnd="0"/>
              </a:rPr>
              <a:t>Types of Equilibrium Constants</a:t>
            </a:r>
          </a:p>
          <a:p>
            <a:pPr marL="492760" indent="-411480"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i="1" sz="3600"/>
            </a:pPr>
            <a:r>
              <a:t>Table of K</a:t>
            </a:r>
            <a:r>
              <a:rPr baseline="-5999"/>
              <a:t>a</a:t>
            </a:r>
            <a:r>
              <a:t> and K</a:t>
            </a:r>
            <a:r>
              <a:rPr baseline="-5999"/>
              <a:t>b</a:t>
            </a:r>
            <a:r>
              <a:t> values in Problem Set #2</a:t>
            </a:r>
          </a:p>
        </p:txBody>
      </p:sp>
      <p:sp>
        <p:nvSpPr>
          <p:cNvPr id="615" name="pH(strong acid) = - log Ca…"/>
          <p:cNvSpPr txBox="1"/>
          <p:nvPr>
            <p:ph type="body" sz="quarter" idx="4294967295"/>
          </p:nvPr>
        </p:nvSpPr>
        <p:spPr>
          <a:xfrm>
            <a:off x="873307" y="2270690"/>
            <a:ext cx="11014273" cy="5525334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3DAF"/>
              </a:buClr>
              <a:buSzTx/>
              <a:buFont typeface="Arial"/>
              <a:buNone/>
              <a:defRPr sz="3800"/>
            </a:pPr>
            <a:r>
              <a:rPr>
                <a:uFill>
                  <a:solidFill>
                    <a:srgbClr val="003DAF"/>
                  </a:solidFill>
                </a:uFill>
              </a:rPr>
              <a:t>pH</a:t>
            </a:r>
            <a:r>
              <a:rPr baseline="-20000">
                <a:uFill>
                  <a:solidFill>
                    <a:srgbClr val="003DAF"/>
                  </a:solidFill>
                </a:uFill>
              </a:rPr>
              <a:t>(strong acid)</a:t>
            </a:r>
            <a:r>
              <a:t> = </a:t>
            </a:r>
            <a:r>
              <a:rPr>
                <a:uFill>
                  <a:solidFill>
                    <a:srgbClr val="F33126"/>
                  </a:solidFill>
                </a:uFill>
              </a:rPr>
              <a:t>- log C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a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  <a:defRPr sz="3800"/>
            </a:pPr>
            <a:r>
              <a:rPr>
                <a:uFill>
                  <a:solidFill>
                    <a:srgbClr val="003DAF"/>
                  </a:solidFill>
                </a:uFill>
              </a:rPr>
              <a:t>pH</a:t>
            </a:r>
            <a:r>
              <a:rPr baseline="-20000">
                <a:uFill>
                  <a:solidFill>
                    <a:srgbClr val="003DAF"/>
                  </a:solidFill>
                </a:uFill>
              </a:rPr>
              <a:t>(strong base)</a:t>
            </a:r>
            <a:r>
              <a:t> = </a:t>
            </a:r>
            <a:r>
              <a:rPr>
                <a:uFill>
                  <a:solidFill>
                    <a:srgbClr val="F33126"/>
                  </a:solidFill>
                </a:uFill>
              </a:rPr>
              <a:t>14 + log C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b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  <a:defRPr sz="3800"/>
            </a:pPr>
            <a:r>
              <a:rPr>
                <a:uFill>
                  <a:solidFill>
                    <a:srgbClr val="003DAF"/>
                  </a:solidFill>
                </a:uFill>
              </a:rPr>
              <a:t>pH</a:t>
            </a:r>
            <a:r>
              <a:rPr baseline="-20000">
                <a:uFill>
                  <a:solidFill>
                    <a:srgbClr val="003DAF"/>
                  </a:solidFill>
                </a:uFill>
              </a:rPr>
              <a:t>(weak acid)</a:t>
            </a:r>
            <a:r>
              <a:rPr>
                <a:uFill>
                  <a:solidFill>
                    <a:srgbClr val="003DAF"/>
                  </a:solidFill>
                </a:uFill>
              </a:rPr>
              <a:t> </a:t>
            </a:r>
            <a:r>
              <a:t>= </a:t>
            </a:r>
            <a:r>
              <a:rPr>
                <a:uFill>
                  <a:solidFill>
                    <a:srgbClr val="F33126"/>
                  </a:solidFill>
                </a:uFill>
              </a:rPr>
              <a:t>- log [K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a</a:t>
            </a:r>
            <a:r>
              <a:rPr>
                <a:uFill>
                  <a:solidFill>
                    <a:srgbClr val="F33126"/>
                  </a:solidFill>
                </a:uFill>
              </a:rPr>
              <a:t>*C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a</a:t>
            </a:r>
            <a:r>
              <a:rPr>
                <a:uFill>
                  <a:solidFill>
                    <a:srgbClr val="F33126"/>
                  </a:solidFill>
                </a:uFill>
              </a:rPr>
              <a:t>]</a:t>
            </a:r>
            <a:r>
              <a:rPr baseline="30526">
                <a:uFill>
                  <a:solidFill>
                    <a:srgbClr val="F33126"/>
                  </a:solidFill>
                </a:uFill>
              </a:rPr>
              <a:t>1/2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  <a:defRPr sz="3800"/>
            </a:pPr>
            <a:r>
              <a:rPr>
                <a:uFill>
                  <a:solidFill>
                    <a:srgbClr val="003DAF"/>
                  </a:solidFill>
                </a:uFill>
              </a:rPr>
              <a:t>pH</a:t>
            </a:r>
            <a:r>
              <a:rPr baseline="-20000">
                <a:uFill>
                  <a:solidFill>
                    <a:srgbClr val="003DAF"/>
                  </a:solidFill>
                </a:uFill>
              </a:rPr>
              <a:t>(weak base)</a:t>
            </a:r>
            <a:r>
              <a:t> = </a:t>
            </a:r>
            <a:r>
              <a:rPr>
                <a:uFill>
                  <a:solidFill>
                    <a:srgbClr val="F33126"/>
                  </a:solidFill>
                </a:uFill>
              </a:rPr>
              <a:t>14 + log [K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b</a:t>
            </a:r>
            <a:r>
              <a:rPr>
                <a:uFill>
                  <a:solidFill>
                    <a:srgbClr val="F33126"/>
                  </a:solidFill>
                </a:uFill>
              </a:rPr>
              <a:t>*C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b</a:t>
            </a:r>
            <a:r>
              <a:rPr>
                <a:uFill>
                  <a:solidFill>
                    <a:srgbClr val="F33126"/>
                  </a:solidFill>
                </a:uFill>
              </a:rPr>
              <a:t>]</a:t>
            </a:r>
            <a:r>
              <a:rPr baseline="30526">
                <a:uFill>
                  <a:solidFill>
                    <a:srgbClr val="F33126"/>
                  </a:solidFill>
                </a:uFill>
              </a:rPr>
              <a:t>1/2</a:t>
            </a:r>
          </a:p>
          <a:p>
            <a:pPr marL="650874" indent="-571500">
              <a:buClr>
                <a:srgbClr val="F33126"/>
              </a:buClr>
              <a:buSzTx/>
              <a:buFont typeface="Arial"/>
              <a:buNone/>
              <a:defRPr sz="3800"/>
            </a:pPr>
            <a:r>
              <a:rPr>
                <a:uFill>
                  <a:solidFill>
                    <a:srgbClr val="F33126"/>
                  </a:solidFill>
                </a:uFill>
              </a:rPr>
              <a:t>14 = pH + pOH = pK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a</a:t>
            </a:r>
            <a:r>
              <a:rPr>
                <a:uFill>
                  <a:solidFill>
                    <a:srgbClr val="F33126"/>
                  </a:solidFill>
                </a:uFill>
              </a:rPr>
              <a:t> + pK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b</a:t>
            </a:r>
          </a:p>
          <a:p>
            <a:pPr marL="650874" indent="-571500">
              <a:buClr>
                <a:srgbClr val="F33126"/>
              </a:buClr>
              <a:buSzTx/>
              <a:buFont typeface="Arial"/>
              <a:buNone/>
              <a:defRPr sz="3800"/>
            </a:pPr>
            <a:r>
              <a:rPr>
                <a:uFill>
                  <a:solidFill>
                    <a:srgbClr val="F33126"/>
                  </a:solidFill>
                </a:uFill>
              </a:rPr>
              <a:t>K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w</a:t>
            </a:r>
            <a:r>
              <a:rPr>
                <a:uFill>
                  <a:solidFill>
                    <a:srgbClr val="F33126"/>
                  </a:solidFill>
                </a:uFill>
              </a:rPr>
              <a:t> = 1.00 * 10</a:t>
            </a:r>
            <a:r>
              <a:rPr baseline="30526">
                <a:uFill>
                  <a:solidFill>
                    <a:srgbClr val="F33126"/>
                  </a:solidFill>
                </a:uFill>
              </a:rPr>
              <a:t>-14</a:t>
            </a:r>
            <a:r>
              <a:rPr>
                <a:uFill>
                  <a:solidFill>
                    <a:srgbClr val="F33126"/>
                  </a:solidFill>
                </a:uFill>
              </a:rPr>
              <a:t> = [H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3</a:t>
            </a:r>
            <a:r>
              <a:rPr>
                <a:uFill>
                  <a:solidFill>
                    <a:srgbClr val="F33126"/>
                  </a:solidFill>
                </a:uFill>
              </a:rPr>
              <a:t>O</a:t>
            </a:r>
            <a:r>
              <a:rPr baseline="30526">
                <a:uFill>
                  <a:solidFill>
                    <a:srgbClr val="F33126"/>
                  </a:solidFill>
                </a:uFill>
              </a:rPr>
              <a:t>+</a:t>
            </a:r>
            <a:r>
              <a:rPr>
                <a:uFill>
                  <a:solidFill>
                    <a:srgbClr val="F33126"/>
                  </a:solidFill>
                </a:uFill>
              </a:rPr>
              <a:t>][OH</a:t>
            </a:r>
            <a:r>
              <a:rPr baseline="30526">
                <a:uFill>
                  <a:solidFill>
                    <a:srgbClr val="F33126"/>
                  </a:solidFill>
                </a:uFill>
              </a:rPr>
              <a:t>-</a:t>
            </a:r>
            <a:r>
              <a:rPr>
                <a:uFill>
                  <a:solidFill>
                    <a:srgbClr val="F33126"/>
                  </a:solidFill>
                </a:uFill>
              </a:rPr>
              <a:t>] = K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a</a:t>
            </a:r>
            <a:r>
              <a:rPr>
                <a:uFill>
                  <a:solidFill>
                    <a:srgbClr val="F33126"/>
                  </a:solidFill>
                </a:uFill>
              </a:rPr>
              <a:t>*K</a:t>
            </a:r>
            <a:r>
              <a:rPr baseline="-20000">
                <a:uFill>
                  <a:solidFill>
                    <a:srgbClr val="F33126"/>
                  </a:solidFill>
                </a:uFill>
              </a:rPr>
              <a:t>b</a:t>
            </a:r>
            <a:r>
              <a:t> (25 °C)</a:t>
            </a:r>
          </a:p>
        </p:txBody>
      </p:sp>
      <p:grpSp>
        <p:nvGrpSpPr>
          <p:cNvPr id="618" name="Group"/>
          <p:cNvGrpSpPr/>
          <p:nvPr/>
        </p:nvGrpSpPr>
        <p:grpSpPr>
          <a:xfrm>
            <a:off x="13111598" y="2322940"/>
            <a:ext cx="8431769" cy="2472422"/>
            <a:chOff x="0" y="0"/>
            <a:chExt cx="8431768" cy="2472421"/>
          </a:xfrm>
        </p:grpSpPr>
        <p:pic>
          <p:nvPicPr>
            <p:cNvPr id="616" name="temp.pdf" descr="temp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5531" b="0"/>
            <a:stretch>
              <a:fillRect/>
            </a:stretch>
          </p:blipFill>
          <p:spPr>
            <a:xfrm>
              <a:off x="1414927" y="804864"/>
              <a:ext cx="5122330" cy="166755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617" name="HOAc  +  H2O  qe  H3O+  +  OAc-"/>
            <p:cNvSpPr txBox="1"/>
            <p:nvPr/>
          </p:nvSpPr>
          <p:spPr>
            <a:xfrm>
              <a:off x="0" y="0"/>
              <a:ext cx="8431769" cy="989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marL="650874" marR="79373" indent="-571500">
                <a:lnSpc>
                  <a:spcPct val="90000"/>
                </a:lnSpc>
                <a:spcBef>
                  <a:spcPts val="1600"/>
                </a:spcBef>
                <a:buClr>
                  <a:srgbClr val="000000"/>
                </a:buClr>
                <a:buFont typeface="Arial"/>
                <a:defRPr sz="3800"/>
              </a:pPr>
              <a:r>
                <a:t>HOAc  +  H</a:t>
              </a:r>
              <a:r>
                <a:rPr baseline="-20000"/>
                <a:t>2</a:t>
              </a:r>
              <a:r>
                <a:t>O  </a:t>
              </a:r>
              <a:r>
                <a:rPr b="0">
                  <a:latin typeface="1Lanz Chemistry"/>
                  <a:ea typeface="1Lanz Chemistry"/>
                  <a:cs typeface="1Lanz Chemistry"/>
                  <a:sym typeface="1Lanz Chemistry"/>
                </a:rPr>
                <a:t>qe</a:t>
              </a:r>
              <a:r>
                <a:t>  H</a:t>
              </a:r>
              <a:r>
                <a:rPr baseline="-20000"/>
                <a:t>3</a:t>
              </a:r>
              <a:r>
                <a:t>O</a:t>
              </a:r>
              <a:r>
                <a:rPr baseline="30526"/>
                <a:t>+</a:t>
              </a:r>
              <a:r>
                <a:t>  +  OAc</a:t>
              </a:r>
              <a:r>
                <a:rPr baseline="30526"/>
                <a:t>-</a:t>
              </a:r>
            </a:p>
          </p:txBody>
        </p:sp>
      </p:grpSp>
      <p:pic>
        <p:nvPicPr>
          <p:cNvPr id="619" name="generic Kb expression" descr="generic Kb expressi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56557" y="5204161"/>
            <a:ext cx="7141848" cy="2423758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Acid-Base Theory: Brønsted theory, conjugate acid and base, strong and weak acids and bases, know the 8 strong acids and bases!, autoionization, Lewis theory, electron pair acceptor and donator, salt acidity/basicity, formation constants (Kf)"/>
          <p:cNvSpPr txBox="1"/>
          <p:nvPr/>
        </p:nvSpPr>
        <p:spPr>
          <a:xfrm>
            <a:off x="965057" y="7809562"/>
            <a:ext cx="13442306" cy="321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defRPr sz="4200"/>
            </a:pPr>
            <a:r>
              <a:rPr>
                <a:solidFill>
                  <a:srgbClr val="FF2600"/>
                </a:solidFill>
              </a:rPr>
              <a:t>Acid-Base Theory:</a:t>
            </a:r>
            <a:r>
              <a:t> Brønsted theory, conjugate acid </a:t>
            </a:r>
            <a:r>
              <a:rPr b="0" i="1"/>
              <a:t>and</a:t>
            </a:r>
            <a:r>
              <a:t> base, strong </a:t>
            </a:r>
            <a:r>
              <a:rPr b="0" i="1"/>
              <a:t>and</a:t>
            </a:r>
            <a:r>
              <a:t> weak acids </a:t>
            </a:r>
            <a:r>
              <a:rPr b="0" i="1"/>
              <a:t>and</a:t>
            </a:r>
            <a:r>
              <a:t> bases, </a:t>
            </a:r>
            <a:r>
              <a:rPr b="0" i="1"/>
              <a:t>know the</a:t>
            </a:r>
            <a:r>
              <a:t> 8 strong acids </a:t>
            </a:r>
            <a:r>
              <a:rPr b="0" i="1"/>
              <a:t>and</a:t>
            </a:r>
            <a:r>
              <a:t> bases!, autoionization, Lewis theory, electron pair acceptor </a:t>
            </a:r>
            <a:r>
              <a:rPr b="0" i="1"/>
              <a:t>and</a:t>
            </a:r>
            <a:r>
              <a:t> donator, salt acidity/basicity, formation constants (K</a:t>
            </a:r>
            <a:r>
              <a:rPr baseline="-5999"/>
              <a:t>f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CID-BASE THEORIES"/>
          <p:cNvSpPr txBox="1"/>
          <p:nvPr>
            <p:ph type="title"/>
          </p:nvPr>
        </p:nvSpPr>
        <p:spPr>
          <a:xfrm>
            <a:off x="4876800" y="914400"/>
            <a:ext cx="14470381" cy="18288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ACID-BASE THEORIES</a:t>
            </a:r>
          </a:p>
        </p:txBody>
      </p:sp>
      <p:sp>
        <p:nvSpPr>
          <p:cNvPr id="138" name="The most general theory for common aqueous acids and bases is the BRØNSTED - LOWRY theory…"/>
          <p:cNvSpPr txBox="1"/>
          <p:nvPr>
            <p:ph type="body" idx="1"/>
          </p:nvPr>
        </p:nvSpPr>
        <p:spPr>
          <a:xfrm>
            <a:off x="3962400" y="2743200"/>
            <a:ext cx="15841981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most general theory for common aqueous acids and bases is the </a:t>
            </a:r>
            <a:r>
              <a:rPr sz="7200"/>
              <a:t>BRØNSTED - LOWRY </a:t>
            </a:r>
            <a:r>
              <a:rPr sz="5400"/>
              <a:t>theory</a:t>
            </a:r>
          </a:p>
          <a:p>
            <a:pPr marL="650874" indent="-571500">
              <a:buClr>
                <a:srgbClr val="F33126"/>
              </a:buClr>
              <a:buSzTx/>
              <a:buFont typeface="Arial"/>
              <a:buNone/>
            </a:pPr>
            <a:r>
              <a:rPr sz="7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ACIDS DONATE H</a:t>
            </a:r>
            <a:r>
              <a:rPr baseline="31000" sz="7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+</a:t>
            </a:r>
            <a:r>
              <a:rPr sz="7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IONS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7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BASES ACCEPT H</a:t>
            </a:r>
            <a:r>
              <a:rPr baseline="31000" sz="7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+</a:t>
            </a:r>
            <a:r>
              <a:rPr sz="7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IONS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  <a:defRPr sz="7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  <a:defRPr b="0" i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  <a:defRPr b="0" i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i="1"/>
              <a:t>See </a:t>
            </a:r>
            <a:r>
              <a:rPr b="0" i="1" u="sng">
                <a:hlinkClick r:id="rId3" invalidUrl="" action="" tgtFrame="" tooltip="" history="1" highlightClick="0" endSnd="0"/>
              </a:rPr>
              <a:t>Br</a:t>
            </a:r>
            <a:r>
              <a:rPr b="0" u="sng">
                <a:hlinkClick r:id="rId3" invalidUrl="" action="" tgtFrame="" tooltip="" history="1" highlightClick="0" endSnd="0"/>
              </a:rPr>
              <a:t>ø</a:t>
            </a:r>
            <a:r>
              <a:rPr b="0" i="1" u="sng">
                <a:hlinkClick r:id="rId3" invalidUrl="" action="" tgtFrame="" tooltip="" history="1" highlightClick="0" endSnd="0"/>
              </a:rPr>
              <a:t>nsted Acids and Bases Handout</a:t>
            </a:r>
          </a:p>
        </p:txBody>
      </p:sp>
      <p:sp>
        <p:nvSpPr>
          <p:cNvPr id="1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40" name="person pointing at concept" descr="person pointing at concept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81425" y="4568825"/>
            <a:ext cx="3311525" cy="6407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38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623" name="An aqueous solution has a pH of 3.75. What is the hydronium ion concentration of the solution? What is the hydroxide ion concentration of the solution?  Is it acidic or basic?…"/>
          <p:cNvSpPr txBox="1"/>
          <p:nvPr/>
        </p:nvSpPr>
        <p:spPr>
          <a:xfrm>
            <a:off x="3699068" y="2405653"/>
            <a:ext cx="16985864" cy="890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An aqueous solution has a pH of 3.75. What is the hydronium ion concentration of the solution? What is the hydroxide ion concentration of the solution?  Is it acidic or basic?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What is the pH of a 0.0015 M solution of Ba(OH)</a:t>
            </a:r>
            <a:r>
              <a:rPr baseline="-5999"/>
              <a:t>2</a:t>
            </a:r>
            <a:r>
              <a:t>? 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Epinephrine hydrochloride has a p</a:t>
            </a:r>
            <a:r>
              <a:rPr i="1"/>
              <a:t>K</a:t>
            </a:r>
            <a:r>
              <a:rPr baseline="-5999"/>
              <a:t>a</a:t>
            </a:r>
            <a:r>
              <a:t> value of 9.53. What is the value of </a:t>
            </a:r>
            <a:r>
              <a:rPr i="1"/>
              <a:t>K</a:t>
            </a:r>
            <a:r>
              <a:rPr baseline="-5999"/>
              <a:t>a</a:t>
            </a:r>
            <a:r>
              <a:t>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A weak base has </a:t>
            </a:r>
            <a:r>
              <a:rPr i="1"/>
              <a:t>K</a:t>
            </a:r>
            <a:r>
              <a:rPr baseline="-5999"/>
              <a:t>b</a:t>
            </a:r>
            <a:r>
              <a:t> = 4.7 x 10</a:t>
            </a:r>
            <a:r>
              <a:rPr baseline="31999"/>
              <a:t>-11</a:t>
            </a:r>
            <a:r>
              <a:t>. What is the value of </a:t>
            </a:r>
            <a:r>
              <a:rPr i="1"/>
              <a:t>K</a:t>
            </a:r>
            <a:r>
              <a:rPr baseline="-5999"/>
              <a:t>a</a:t>
            </a:r>
            <a:r>
              <a:t> for the conjugate acid?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A 0.015 M solution of hydrogen cyanate, HOCN, has a pH of 2.67. What is the hydronium ion concentration in the solution? What is the ionization constant, </a:t>
            </a:r>
            <a:r>
              <a:rPr i="1"/>
              <a:t>K</a:t>
            </a:r>
            <a:r>
              <a:rPr baseline="-5999"/>
              <a:t>a</a:t>
            </a:r>
            <a:r>
              <a:t>, for the acid? 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A 0.015 M solution of a base has a pH of 10.09.  What are the hydronium and hydroxide ion concentrations of this solution?  What is the value of </a:t>
            </a:r>
            <a:r>
              <a:rPr i="1"/>
              <a:t>K</a:t>
            </a:r>
            <a:r>
              <a:rPr baseline="-5999" i="1"/>
              <a:t>b</a:t>
            </a:r>
            <a:r>
              <a:t> for this base?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Which of the following substances should be classified as a Lewis acid and a Lewis base: Fe</a:t>
            </a:r>
            <a:r>
              <a:rPr baseline="31999"/>
              <a:t>2+</a:t>
            </a:r>
            <a:r>
              <a:t>(aq), CH</a:t>
            </a:r>
            <a:r>
              <a:rPr baseline="-5999"/>
              <a:t>3</a:t>
            </a:r>
            <a:r>
              <a:t>NH</a:t>
            </a:r>
            <a:r>
              <a:rPr baseline="-5999"/>
              <a:t>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626" name="[H3O+] = 1.8 × 10–4 M, [OH-] = 5.6 × 10–11 M, acidic…"/>
          <p:cNvSpPr txBox="1"/>
          <p:nvPr/>
        </p:nvSpPr>
        <p:spPr>
          <a:xfrm>
            <a:off x="3750298" y="2748294"/>
            <a:ext cx="16883404" cy="4619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[H</a:t>
            </a:r>
            <a:r>
              <a:rPr baseline="-5999"/>
              <a:t>3</a:t>
            </a:r>
            <a:r>
              <a:t>O</a:t>
            </a:r>
            <a:r>
              <a:rPr baseline="31999"/>
              <a:t>+</a:t>
            </a:r>
            <a:r>
              <a:t>] = 1.8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´</a:t>
            </a:r>
            <a:r>
              <a:t> 10</a:t>
            </a:r>
            <a:r>
              <a:rPr baseline="31999"/>
              <a:t>–4</a:t>
            </a:r>
            <a:r>
              <a:t> M, [OH</a:t>
            </a:r>
            <a:r>
              <a:rPr baseline="31999"/>
              <a:t>-</a:t>
            </a:r>
            <a:r>
              <a:t>] = 5.6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´</a:t>
            </a:r>
            <a:r>
              <a:t> 10</a:t>
            </a:r>
            <a:r>
              <a:rPr baseline="31999"/>
              <a:t>–11</a:t>
            </a:r>
            <a:r>
              <a:t> M, acidic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11.48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3.0 x 10</a:t>
            </a:r>
            <a:r>
              <a:rPr baseline="31999"/>
              <a:t>–10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2.1 x 10</a:t>
            </a:r>
            <a:r>
              <a:rPr baseline="31999"/>
              <a:t>–4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0.0021 M, 3.6 x 10</a:t>
            </a:r>
            <a:r>
              <a:rPr baseline="31999"/>
              <a:t>–4</a:t>
            </a:r>
            <a:r>
              <a:t> (</a:t>
            </a:r>
            <a:r>
              <a:rPr i="1"/>
              <a:t>K</a:t>
            </a:r>
            <a:r>
              <a:rPr baseline="-5999"/>
              <a:t>a</a:t>
            </a:r>
            <a:r>
              <a:t> = 3.0 x 10</a:t>
            </a:r>
            <a:r>
              <a:rPr baseline="31999"/>
              <a:t>-4</a:t>
            </a:r>
            <a:r>
              <a:t> using short method)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[H</a:t>
            </a:r>
            <a:r>
              <a:rPr baseline="-5999"/>
              <a:t>3</a:t>
            </a:r>
            <a:r>
              <a:t>O</a:t>
            </a:r>
            <a:r>
              <a:rPr baseline="31999"/>
              <a:t>+</a:t>
            </a:r>
            <a:r>
              <a:t>] = 8.1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´</a:t>
            </a:r>
            <a:r>
              <a:t> 10</a:t>
            </a:r>
            <a:r>
              <a:rPr baseline="31999"/>
              <a:t>–11</a:t>
            </a:r>
            <a:r>
              <a:t> M, [OH</a:t>
            </a:r>
            <a:r>
              <a:rPr baseline="31999"/>
              <a:t>-</a:t>
            </a:r>
            <a:r>
              <a:t>] = 1.2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´</a:t>
            </a:r>
            <a:r>
              <a:t> 10</a:t>
            </a:r>
            <a:r>
              <a:rPr baseline="31999"/>
              <a:t>–4</a:t>
            </a:r>
            <a:r>
              <a:t> M, </a:t>
            </a:r>
            <a:r>
              <a:rPr i="1"/>
              <a:t>K</a:t>
            </a:r>
            <a:r>
              <a:rPr baseline="-5999" i="1"/>
              <a:t>b</a:t>
            </a:r>
            <a:r>
              <a:t> = 9.7 x 10</a:t>
            </a:r>
            <a:r>
              <a:rPr baseline="31999"/>
              <a:t>-7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Fe</a:t>
            </a:r>
            <a:r>
              <a:rPr baseline="31999"/>
              <a:t>2+</a:t>
            </a:r>
            <a:r>
              <a:t>(aq) would be a Lewis acid, CH</a:t>
            </a:r>
            <a:r>
              <a:rPr baseline="-5999"/>
              <a:t>3</a:t>
            </a:r>
            <a:r>
              <a:t>NH</a:t>
            </a:r>
            <a:r>
              <a:rPr baseline="-5999"/>
              <a:t>2 </a:t>
            </a:r>
            <a:r>
              <a:t>would be a Lewis base</a:t>
            </a:r>
            <a:endParaRPr baseline="-5999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ACID-BASE THEORIES"/>
          <p:cNvSpPr txBox="1"/>
          <p:nvPr>
            <p:ph type="title"/>
          </p:nvPr>
        </p:nvSpPr>
        <p:spPr>
          <a:xfrm>
            <a:off x="4876800" y="914400"/>
            <a:ext cx="14470381" cy="18288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ACID-BASE THEORIES</a:t>
            </a:r>
          </a:p>
        </p:txBody>
      </p:sp>
      <p:sp>
        <p:nvSpPr>
          <p:cNvPr id="145" name="The Brønsted definition means NH3 is a BASE in water - and water is itself an ACID"/>
          <p:cNvSpPr txBox="1"/>
          <p:nvPr>
            <p:ph type="body" idx="1"/>
          </p:nvPr>
        </p:nvSpPr>
        <p:spPr>
          <a:xfrm>
            <a:off x="3962400" y="2743200"/>
            <a:ext cx="15841981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Brønsted definition means NH</a:t>
            </a:r>
            <a:r>
              <a:rPr baseline="-15851" sz="5400"/>
              <a:t>3</a:t>
            </a:r>
            <a:r>
              <a:rPr sz="5400"/>
              <a:t> is a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BASE</a:t>
            </a:r>
            <a:r>
              <a:rPr sz="5400"/>
              <a:t> in water - and water is itself an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</a:p>
        </p:txBody>
      </p:sp>
      <p:sp>
        <p:nvSpPr>
          <p:cNvPr id="1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49" name="Group"/>
          <p:cNvGrpSpPr/>
          <p:nvPr/>
        </p:nvGrpSpPr>
        <p:grpSpPr>
          <a:xfrm>
            <a:off x="5721350" y="4727575"/>
            <a:ext cx="11953876" cy="1619251"/>
            <a:chOff x="0" y="0"/>
            <a:chExt cx="11953875" cy="1619250"/>
          </a:xfrm>
        </p:grpSpPr>
        <p:sp>
          <p:nvSpPr>
            <p:cNvPr id="147" name="Rectangle"/>
            <p:cNvSpPr/>
            <p:nvPr/>
          </p:nvSpPr>
          <p:spPr>
            <a:xfrm>
              <a:off x="0" y="0"/>
              <a:ext cx="11953875" cy="1619250"/>
            </a:xfrm>
            <a:prstGeom prst="rect">
              <a:avLst/>
            </a:prstGeom>
            <a:solidFill>
              <a:srgbClr val="CCD8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148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53875" cy="1619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0" name="17M02AN20-1.mov" descr="17M02AN2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848600" y="6715125"/>
            <a:ext cx="7754109" cy="5006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66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CID-BASE THEORIES"/>
          <p:cNvSpPr txBox="1"/>
          <p:nvPr>
            <p:ph type="title"/>
          </p:nvPr>
        </p:nvSpPr>
        <p:spPr>
          <a:xfrm>
            <a:off x="4876800" y="914400"/>
            <a:ext cx="14470381" cy="18288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ACID-BASE THEORIES</a:t>
            </a:r>
          </a:p>
        </p:txBody>
      </p:sp>
      <p:sp>
        <p:nvSpPr>
          <p:cNvPr id="153" name="NH3 is a BASE in water - and water is itself an ACID"/>
          <p:cNvSpPr txBox="1"/>
          <p:nvPr>
            <p:ph type="body" idx="1"/>
          </p:nvPr>
        </p:nvSpPr>
        <p:spPr>
          <a:xfrm>
            <a:off x="3962400" y="2743200"/>
            <a:ext cx="15841981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NH</a:t>
            </a:r>
            <a:r>
              <a:rPr baseline="-15851" sz="5400"/>
              <a:t>3</a:t>
            </a:r>
            <a:r>
              <a:rPr sz="5400"/>
              <a:t> is a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BASE</a:t>
            </a:r>
            <a:r>
              <a:rPr sz="5400"/>
              <a:t> in water - and water is itself an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</a:p>
        </p:txBody>
      </p:sp>
      <p:sp>
        <p:nvSpPr>
          <p:cNvPr id="1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55" name="NH3 / NH4+ is a conjugate pair - related by the gain or loss of H+…"/>
          <p:cNvSpPr txBox="1"/>
          <p:nvPr/>
        </p:nvSpPr>
        <p:spPr>
          <a:xfrm>
            <a:off x="3962400" y="8846819"/>
            <a:ext cx="15567660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NH</a:t>
            </a:r>
            <a:r>
              <a:rPr baseline="-15851" sz="5400"/>
              <a:t>3 </a:t>
            </a:r>
            <a:r>
              <a:rPr sz="5400"/>
              <a:t>/ NH</a:t>
            </a:r>
            <a:r>
              <a:rPr baseline="-15851" sz="5400"/>
              <a:t>4</a:t>
            </a:r>
            <a:r>
              <a:rPr baseline="30962" sz="5400"/>
              <a:t>+</a:t>
            </a:r>
            <a:r>
              <a:rPr sz="5400"/>
              <a:t> is a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conjugate pair</a:t>
            </a:r>
            <a:r>
              <a:rPr sz="5400"/>
              <a:t> - related by the gain or loss of H</a:t>
            </a:r>
            <a:r>
              <a:rPr baseline="30962" sz="5400"/>
              <a:t>+</a:t>
            </a:r>
            <a:endParaRPr baseline="30962" sz="5400"/>
          </a:p>
          <a:p>
            <a:pPr>
              <a:lnSpc>
                <a:spcPct val="90000"/>
              </a:lnSpc>
              <a:spcBef>
                <a:spcPts val="2500"/>
              </a:spcBef>
              <a:buClr>
                <a:srgbClr val="FF2734"/>
              </a:buClr>
              <a:buFont typeface="Arial"/>
              <a:def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Every acid has a conjugate base - and vice-versa.</a:t>
            </a:r>
          </a:p>
        </p:txBody>
      </p:sp>
      <p:pic>
        <p:nvPicPr>
          <p:cNvPr id="156" name="structures and equation for base dissociation in water" descr="structures and equation for base dissociation in water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1180" y="4411979"/>
            <a:ext cx="12595861" cy="4454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5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381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381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