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  <Override PartName="/ppt/media/media6.mov" ContentType="audio/unknown"/>
  <Override PartName="/ppt/media/image5.jpeg" ContentType="image/jpeg"/>
  <Override PartName="/ppt/media/media7.mov" ContentType="video/unknown"/>
  <Override PartName="/ppt/media/image6.jpeg" ContentType="image/jpeg"/>
  <Override PartName="/ppt/media/media8.mov" ContentType="video/unknown"/>
  <Override PartName="/ppt/media/media9.mov" ContentType="video/unknown"/>
  <Override PartName="/ppt/media/image7.jpeg" ContentType="image/jpeg"/>
  <Override PartName="/ppt/media/image8.jpeg" ContentType="image/jpeg"/>
  <Override PartName="/ppt/media/media10.mov" ContentType="video/unknown"/>
  <Override PartName="/ppt/media/media11.mov" ContentType="video/unknown"/>
  <Override PartName="/ppt/notesSlides/notesSlide1.xml" ContentType="application/vnd.openxmlformats-officedocument.presentationml.notesSlide+xml"/>
  <Override PartName="/ppt/media/image9.jpeg" ContentType="image/jpeg"/>
  <Override PartName="/ppt/media/media12.mov" ContentType="video/unknown"/>
  <Override PartName="/ppt/media/media13.mov" ContentType="video/unknown"/>
  <Override PartName="/ppt/media/media14.mov" ContentType="video/unknown"/>
  <Override PartName="/ppt/media/media15.mov" ContentType="video/unknown"/>
  <Override PartName="/ppt/media/media16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81280" marR="81280" indent="3429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81280" marR="81280" indent="685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81280" marR="81280" indent="10287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81280" marR="8128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81280" marR="81280" indent="17145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81280" marR="81280" indent="2057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81280" marR="81280" indent="24003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81280" marR="8128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Shape 4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exothermic reaction (can't get T too high, high pressure (pushes molecules together), http://www.chemguide.co.uk/physical/equilibria/haber.html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xfrm>
            <a:off x="17707337" y="12504419"/>
            <a:ext cx="704126" cy="70132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/>
          <p:nvPr>
            <p:ph type="sldNum" sz="quarter" idx="2"/>
          </p:nvPr>
        </p:nvSpPr>
        <p:spPr>
          <a:xfrm>
            <a:off x="19968547" y="12833984"/>
            <a:ext cx="453054" cy="487681"/>
          </a:xfrm>
          <a:prstGeom prst="rect">
            <a:avLst/>
          </a:prstGeom>
        </p:spPr>
        <p:txBody>
          <a:bodyPr anchor="ctr"/>
          <a:lstStyle>
            <a:lvl1pPr algn="r" defTabSz="1828800">
              <a:defRPr b="0" sz="2000">
                <a:solidFill>
                  <a:srgbClr val="8989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  <a:lvl2pPr>
              <a:buClr>
                <a:srgbClr val="000000"/>
              </a:buClr>
              <a:buFont typeface="Arial"/>
            </a:lvl2pPr>
            <a:lvl3pPr>
              <a:buClr>
                <a:srgbClr val="000000"/>
              </a:buClr>
              <a:buFont typeface="Arial"/>
            </a:lvl3pPr>
            <a:lvl4pPr>
              <a:buClr>
                <a:srgbClr val="000000"/>
              </a:buClr>
              <a:buFont typeface="Arial"/>
            </a:lvl4pPr>
            <a:lvl5pPr>
              <a:buClr>
                <a:srgbClr val="000000"/>
              </a:buClr>
              <a:buFont typeface="Arial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MAR"/>
          <p:cNvSpPr txBox="1"/>
          <p:nvPr/>
        </p:nvSpPr>
        <p:spPr>
          <a:xfrm>
            <a:off x="73025" y="128238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36820" y="754380"/>
            <a:ext cx="14333220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2pPr marL="908367" indent="-411480">
              <a:spcBef>
                <a:spcPts val="1900"/>
              </a:spcBef>
              <a:buChar char="–"/>
              <a:defRPr sz="5400"/>
            </a:lvl2pPr>
            <a:lvl3pPr>
              <a:buChar char="»"/>
            </a:lvl3pPr>
            <a:lvl4pPr marL="1705201" indent="-293914">
              <a:spcBef>
                <a:spcPts val="900"/>
              </a:spcBef>
              <a:defRPr sz="2400"/>
            </a:lvl4pPr>
            <a:lvl5pPr marL="2162401" indent="-293914">
              <a:spcBef>
                <a:spcPts val="900"/>
              </a:spcBef>
              <a:buChar char="–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769305" y="12778740"/>
            <a:ext cx="845390" cy="849569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marL="0" marR="0" algn="ctr" defTabSz="116586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79373" marR="79373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79373" marR="79373" indent="228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79373" marR="79373" indent="457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79373" marR="79373" indent="685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79373" marR="79373" indent="9144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79373" marR="79373" indent="11430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79373" marR="79373" indent="1371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79373" marR="79373" indent="1600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79373" marR="79373" indent="1828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545244" marR="79373" indent="-505557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47406" marR="79373" indent="-350519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358533" marR="79373" indent="-404446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9746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6.mov"/><Relationship Id="rId3" Type="http://schemas.microsoft.com/office/2007/relationships/media" Target="../media/media6.mov"/><Relationship Id="rId4" Type="http://schemas.openxmlformats.org/officeDocument/2006/relationships/image" Target="../media/image2.tif"/><Relationship Id="rId5" Type="http://schemas.openxmlformats.org/officeDocument/2006/relationships/image" Target="../media/image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hyperlink" Target="http://mhchem.org/223/223PPT/pdf223/II1603ManipKExpress.pdf" TargetMode="External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mhchem.org/223" TargetMode="External"/><Relationship Id="rId3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mhchem.org/223/223PPT/pdf223/II1601EquilConsts.pdf" TargetMode="Externa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video" Target="../media/media7.mov"/><Relationship Id="rId4" Type="http://schemas.microsoft.com/office/2007/relationships/media" Target="../media/media7.mov"/><Relationship Id="rId5" Type="http://schemas.openxmlformats.org/officeDocument/2006/relationships/image" Target="../media/image3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8.mov"/><Relationship Id="rId3" Type="http://schemas.microsoft.com/office/2007/relationships/media" Target="../media/media8.mov"/><Relationship Id="rId4" Type="http://schemas.openxmlformats.org/officeDocument/2006/relationships/image" Target="../media/image39.png"/><Relationship Id="rId5" Type="http://schemas.openxmlformats.org/officeDocument/2006/relationships/video" Target="../media/media9.mov"/><Relationship Id="rId6" Type="http://schemas.microsoft.com/office/2007/relationships/media" Target="../media/media9.mov"/><Relationship Id="rId7" Type="http://schemas.openxmlformats.org/officeDocument/2006/relationships/image" Target="../media/image40.png"/><Relationship Id="rId8" Type="http://schemas.openxmlformats.org/officeDocument/2006/relationships/hyperlink" Target="http://mhchem.org/223/223PPT/pdf223/II1602KandQ.pdf" TargetMode="External"/><Relationship Id="rId9" Type="http://schemas.openxmlformats.org/officeDocument/2006/relationships/image" Target="../media/image4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video" Target="../media/media2.mov"/><Relationship Id="rId5" Type="http://schemas.microsoft.com/office/2007/relationships/media" Target="../media/media2.mov"/><Relationship Id="rId6" Type="http://schemas.openxmlformats.org/officeDocument/2006/relationships/image" Target="../media/image6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mhchem.org/223/223PPT/pdf223/II1604LeChatGuide.pdf" TargetMode="External"/><Relationship Id="rId3" Type="http://schemas.openxmlformats.org/officeDocument/2006/relationships/image" Target="../media/image8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video" Target="../media/media10.mov"/><Relationship Id="rId4" Type="http://schemas.microsoft.com/office/2007/relationships/media" Target="../media/media10.mov"/><Relationship Id="rId5" Type="http://schemas.openxmlformats.org/officeDocument/2006/relationships/image" Target="../media/image5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1.mov"/><Relationship Id="rId3" Type="http://schemas.microsoft.com/office/2007/relationships/media" Target="../media/media11.mov"/><Relationship Id="rId4" Type="http://schemas.openxmlformats.org/officeDocument/2006/relationships/image" Target="../media/image5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2.mov"/><Relationship Id="rId3" Type="http://schemas.microsoft.com/office/2007/relationships/media" Target="../media/media12.mov"/><Relationship Id="rId4" Type="http://schemas.openxmlformats.org/officeDocument/2006/relationships/image" Target="../media/image59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3.mov"/><Relationship Id="rId3" Type="http://schemas.microsoft.com/office/2007/relationships/media" Target="../media/media13.mov"/><Relationship Id="rId4" Type="http://schemas.openxmlformats.org/officeDocument/2006/relationships/image" Target="../media/image60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14.mov"/><Relationship Id="rId3" Type="http://schemas.microsoft.com/office/2007/relationships/media" Target="../media/media14.mov"/><Relationship Id="rId4" Type="http://schemas.openxmlformats.org/officeDocument/2006/relationships/image" Target="../media/image6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5.mov"/><Relationship Id="rId3" Type="http://schemas.microsoft.com/office/2007/relationships/media" Target="../media/media15.mov"/><Relationship Id="rId4" Type="http://schemas.openxmlformats.org/officeDocument/2006/relationships/image" Target="../media/image62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video" Target="../media/media16.mov"/><Relationship Id="rId5" Type="http://schemas.microsoft.com/office/2007/relationships/media" Target="../media/media16.mov"/><Relationship Id="rId6" Type="http://schemas.openxmlformats.org/officeDocument/2006/relationships/image" Target="../media/image66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0.png"/><Relationship Id="rId3" Type="http://schemas.openxmlformats.org/officeDocument/2006/relationships/hyperlink" Target="http://mhchem.org/223/223PPT/pdf223/II1605Chapter16StudyGui.pdf" TargetMode="External"/><Relationship Id="rId4" Type="http://schemas.openxmlformats.org/officeDocument/2006/relationships/hyperlink" Target="http://mhchem.org/223/223PPT/pdf223/III1601Chapter16CG.pdf" TargetMode="External"/><Relationship Id="rId5" Type="http://schemas.openxmlformats.org/officeDocument/2006/relationships/hyperlink" Target="http://mhchem.org/223/223PPT/pdf223/II1601EquilConsts.pdf" TargetMode="Externa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hyperlink" Target="http://mhchem.org/223/223PPT/pdf223/II1603ManipKExpress.pdf" TargetMode="External"/><Relationship Id="rId4" Type="http://schemas.openxmlformats.org/officeDocument/2006/relationships/hyperlink" Target="http://mhchem.org/223/223PPT/pdf223/II1601EquilConsts.pdf" TargetMode="External"/><Relationship Id="rId5" Type="http://schemas.openxmlformats.org/officeDocument/2006/relationships/image" Target="../media/image38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9.png"/><Relationship Id="rId5" Type="http://schemas.openxmlformats.org/officeDocument/2006/relationships/video" Target="../media/media4.mov"/><Relationship Id="rId6" Type="http://schemas.microsoft.com/office/2007/relationships/media" Target="../media/media4.mov"/><Relationship Id="rId7" Type="http://schemas.openxmlformats.org/officeDocument/2006/relationships/image" Target="../media/image10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chemistry.jpg" descr="chemistry.jpg"/>
          <p:cNvPicPr>
            <a:picLocks noChangeAspect="0"/>
          </p:cNvPicPr>
          <p:nvPr/>
        </p:nvPicPr>
        <p:blipFill>
          <a:blip r:embed="rId2">
            <a:alphaModFix amt="38000"/>
            <a:extLst/>
          </a:blip>
          <a:stretch>
            <a:fillRect/>
          </a:stretch>
        </p:blipFill>
        <p:spPr>
          <a:xfrm>
            <a:off x="-912217" y="-1753791"/>
            <a:ext cx="25753418" cy="18825966"/>
          </a:xfrm>
          <a:prstGeom prst="rect">
            <a:avLst/>
          </a:prstGeom>
          <a:ln>
            <a:miter lim="400000"/>
          </a:ln>
        </p:spPr>
      </p:pic>
      <p:sp>
        <p:nvSpPr>
          <p:cNvPr id="131" name="Principles of Chemical Reactivity: Equilibria Chapter 13"/>
          <p:cNvSpPr txBox="1"/>
          <p:nvPr>
            <p:ph type="title"/>
          </p:nvPr>
        </p:nvSpPr>
        <p:spPr>
          <a:xfrm>
            <a:off x="11277600" y="-457200"/>
            <a:ext cx="11717258" cy="5979022"/>
          </a:xfrm>
          <a:prstGeom prst="rect">
            <a:avLst/>
          </a:prstGeom>
        </p:spPr>
        <p:txBody>
          <a:bodyPr/>
          <a:lstStyle/>
          <a:p>
            <a:pPr/>
            <a:r>
              <a:rPr sz="90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</a:rPr>
              <a:t>Principles of Chemical Reactivity: Equilibria</a:t>
            </a:r>
            <a:br>
              <a:rPr b="0" sz="92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0" i="1" sz="60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</a:rPr>
              <a:t>Chapter 13</a:t>
            </a:r>
          </a:p>
        </p:txBody>
      </p:sp>
      <p:sp>
        <p:nvSpPr>
          <p:cNvPr id="13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33" name="Chemistry 223…"/>
          <p:cNvSpPr txBox="1"/>
          <p:nvPr/>
        </p:nvSpPr>
        <p:spPr>
          <a:xfrm>
            <a:off x="1894004" y="10735733"/>
            <a:ext cx="10123008" cy="2857332"/>
          </a:xfrm>
          <a:prstGeom prst="rect">
            <a:avLst/>
          </a:prstGeom>
          <a:solidFill>
            <a:srgbClr val="EBEBEB">
              <a:alpha val="5667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0874" marR="79373" indent="-571500" algn="ctr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5400"/>
            </a:pPr>
            <a:r>
              <a:t>Chemistry 223</a:t>
            </a:r>
          </a:p>
          <a:p>
            <a:pPr marL="650874" marR="79373" indent="-571500" algn="ctr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5400"/>
            </a:pPr>
            <a:r>
              <a:t>Professor Michael Russell</a:t>
            </a:r>
          </a:p>
          <a:p>
            <a:pPr marL="650874" marR="79373" indent="-571500" algn="ctr">
              <a:lnSpc>
                <a:spcPct val="90000"/>
              </a:lnSpc>
              <a:spcBef>
                <a:spcPts val="1900"/>
              </a:spcBef>
              <a:buClr>
                <a:srgbClr val="FF2734"/>
              </a:buClr>
              <a:buFont typeface="Arial"/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http://mhchem.org/223</a:t>
            </a:r>
          </a:p>
        </p:txBody>
      </p:sp>
      <p:pic>
        <p:nvPicPr>
          <p:cNvPr id="134" name="chemical explosion picture" descr="chemical explosion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77380" y="6899275"/>
            <a:ext cx="4753882" cy="684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set up your home lab picture" descr="set up your home lab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1600" y="68580"/>
            <a:ext cx="7543801" cy="610362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Last update:…"/>
          <p:cNvSpPr txBox="1"/>
          <p:nvPr/>
        </p:nvSpPr>
        <p:spPr>
          <a:xfrm>
            <a:off x="17049559" y="12748776"/>
            <a:ext cx="2247035" cy="988297"/>
          </a:xfrm>
          <a:prstGeom prst="rect">
            <a:avLst/>
          </a:prstGeom>
          <a:solidFill>
            <a:srgbClr val="FFFFFF">
              <a:alpha val="7370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marL="0" marR="0" algn="ctr">
              <a:defRPr b="0" i="1" sz="3000">
                <a:uFillTx/>
              </a:defRPr>
            </a:pPr>
            <a:r>
              <a:t>Last update:</a:t>
            </a:r>
          </a:p>
          <a:p>
            <a:pPr marL="0" marR="0" algn="ctr">
              <a:defRPr b="0" i="1" sz="3000">
                <a:uFillTx/>
              </a:defRPr>
            </a:pPr>
            <a:r>
              <a:t>4/29/24</a:t>
            </a:r>
          </a:p>
        </p:txBody>
      </p:sp>
      <p:sp>
        <p:nvSpPr>
          <p:cNvPr id="137" name="Get the CH 223 Companion…"/>
          <p:cNvSpPr txBox="1"/>
          <p:nvPr/>
        </p:nvSpPr>
        <p:spPr>
          <a:xfrm>
            <a:off x="-107073" y="7564315"/>
            <a:ext cx="9654691" cy="1779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5155" marR="45155" algn="ctr" defTabSz="1016000">
              <a:buClr>
                <a:srgbClr val="8D111B"/>
              </a:buClr>
              <a:buFont typeface="Arial"/>
              <a:defRPr i="1" sz="58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pPr>
            <a:r>
              <a:rPr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rPr>
              <a:t>Get the</a:t>
            </a:r>
            <a:r>
              <a:t> CH 223 Companion</a:t>
            </a:r>
          </a:p>
          <a:p>
            <a:pPr marL="45155" marR="45155" algn="ctr" defTabSz="1016000">
              <a:buClr>
                <a:srgbClr val="8D111B"/>
              </a:buClr>
              <a:buFont typeface="Arial"/>
              <a:defRPr i="1" sz="58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pPr>
            <a:r>
              <a:t> </a:t>
            </a:r>
            <a:r>
              <a:rPr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rPr>
              <a:t>before lab!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he Equilibrium Constant: Example"/>
          <p:cNvSpPr txBox="1"/>
          <p:nvPr>
            <p:ph type="title"/>
          </p:nvPr>
        </p:nvSpPr>
        <p:spPr>
          <a:xfrm>
            <a:off x="4122420" y="0"/>
            <a:ext cx="16299181" cy="320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The Equilibrium Constant: Example</a:t>
            </a:r>
          </a:p>
        </p:txBody>
      </p:sp>
      <p:sp>
        <p:nvSpPr>
          <p:cNvPr id="19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00" name="graph showing H2 and I2 reacting " descr="graph showing H2 and I2 reacting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6780" y="2803525"/>
            <a:ext cx="14947901" cy="106076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201" name="Product conc. increases and then becomes constant at equilibrium"/>
          <p:cNvSpPr txBox="1"/>
          <p:nvPr/>
        </p:nvSpPr>
        <p:spPr>
          <a:xfrm>
            <a:off x="12192000" y="5326379"/>
            <a:ext cx="5989320" cy="1768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sz="3600"/>
            </a:lvl1pPr>
          </a:lstStyle>
          <a:p>
            <a:pPr/>
            <a:r>
              <a:t>Product conc. increases and then becomes constant at equilibrium</a:t>
            </a:r>
          </a:p>
        </p:txBody>
      </p:sp>
      <p:sp>
        <p:nvSpPr>
          <p:cNvPr id="202" name="Reactant conc. declines and then becomes constant at equilibrium"/>
          <p:cNvSpPr txBox="1"/>
          <p:nvPr/>
        </p:nvSpPr>
        <p:spPr>
          <a:xfrm>
            <a:off x="12192000" y="8846819"/>
            <a:ext cx="5989320" cy="1768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sz="3600"/>
            </a:lvl1pPr>
          </a:lstStyle>
          <a:p>
            <a:pPr/>
            <a:r>
              <a:t>Reactant conc. declines and then becomes constant at equilibrium</a:t>
            </a:r>
          </a:p>
        </p:txBody>
      </p:sp>
      <p:grpSp>
        <p:nvGrpSpPr>
          <p:cNvPr id="207" name="Group"/>
          <p:cNvGrpSpPr/>
          <p:nvPr/>
        </p:nvGrpSpPr>
        <p:grpSpPr>
          <a:xfrm>
            <a:off x="12192000" y="4187825"/>
            <a:ext cx="6215277" cy="7245350"/>
            <a:chOff x="0" y="0"/>
            <a:chExt cx="6215276" cy="7245349"/>
          </a:xfrm>
        </p:grpSpPr>
        <p:sp>
          <p:nvSpPr>
            <p:cNvPr id="203" name="Line"/>
            <p:cNvSpPr/>
            <p:nvPr/>
          </p:nvSpPr>
          <p:spPr>
            <a:xfrm>
              <a:off x="0" y="384174"/>
              <a:ext cx="3176" cy="6858001"/>
            </a:xfrm>
            <a:prstGeom prst="line">
              <a:avLst/>
            </a:prstGeom>
            <a:noFill/>
            <a:ln w="63500" cap="flat">
              <a:solidFill>
                <a:srgbClr val="FF2734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4" name="Line"/>
            <p:cNvSpPr/>
            <p:nvPr/>
          </p:nvSpPr>
          <p:spPr>
            <a:xfrm>
              <a:off x="0" y="384174"/>
              <a:ext cx="1211580" cy="3176"/>
            </a:xfrm>
            <a:prstGeom prst="line">
              <a:avLst/>
            </a:prstGeom>
            <a:noFill/>
            <a:ln w="50800" cap="flat">
              <a:solidFill>
                <a:srgbClr val="FF273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5" name="Line"/>
            <p:cNvSpPr/>
            <p:nvPr/>
          </p:nvSpPr>
          <p:spPr>
            <a:xfrm>
              <a:off x="0" y="7242174"/>
              <a:ext cx="1211580" cy="3176"/>
            </a:xfrm>
            <a:prstGeom prst="line">
              <a:avLst/>
            </a:prstGeom>
            <a:noFill/>
            <a:ln w="50800" cap="flat">
              <a:solidFill>
                <a:srgbClr val="FF273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6" name="Equilibrium achieved"/>
            <p:cNvSpPr txBox="1"/>
            <p:nvPr/>
          </p:nvSpPr>
          <p:spPr>
            <a:xfrm>
              <a:off x="1339850" y="0"/>
              <a:ext cx="4875427" cy="701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FF2734"/>
                </a:buClr>
                <a:buFont typeface="Arial"/>
                <a:defRPr sz="36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defRPr>
              </a:lvl1pPr>
            </a:lstStyle>
            <a:p>
              <a:pPr/>
              <a:r>
                <a:t>Equilibrium achieved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1"/>
      <p:bldP build="whole" bldLvl="1" animBg="1" rev="0" advAuto="0" spid="201" grpId="2"/>
      <p:bldP build="whole" bldLvl="1" animBg="1" rev="0" advAuto="0" spid="202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he Equilibrium Constant: Example"/>
          <p:cNvSpPr txBox="1"/>
          <p:nvPr>
            <p:ph type="title"/>
          </p:nvPr>
        </p:nvSpPr>
        <p:spPr>
          <a:xfrm>
            <a:off x="4259580" y="0"/>
            <a:ext cx="16002001" cy="320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The Equilibrium Constant: Example</a:t>
            </a:r>
          </a:p>
        </p:txBody>
      </p:sp>
      <p:sp>
        <p:nvSpPr>
          <p:cNvPr id="21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11" name="graph showing H2 and I2 reacting " descr="graph showing H2 and I2 reacting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6500" y="3082925"/>
            <a:ext cx="14338301" cy="101758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grpSp>
        <p:nvGrpSpPr>
          <p:cNvPr id="230" name="Group"/>
          <p:cNvGrpSpPr/>
          <p:nvPr/>
        </p:nvGrpSpPr>
        <p:grpSpPr>
          <a:xfrm>
            <a:off x="12489180" y="6652259"/>
            <a:ext cx="8229601" cy="3213101"/>
            <a:chOff x="0" y="0"/>
            <a:chExt cx="8229600" cy="3213100"/>
          </a:xfrm>
        </p:grpSpPr>
        <p:grpSp>
          <p:nvGrpSpPr>
            <p:cNvPr id="226" name="Group"/>
            <p:cNvGrpSpPr/>
            <p:nvPr/>
          </p:nvGrpSpPr>
          <p:grpSpPr>
            <a:xfrm>
              <a:off x="0" y="0"/>
              <a:ext cx="8229600" cy="2674620"/>
              <a:chOff x="0" y="0"/>
              <a:chExt cx="8229600" cy="2674619"/>
            </a:xfrm>
          </p:grpSpPr>
          <p:sp>
            <p:nvSpPr>
              <p:cNvPr id="212" name="Rectangle"/>
              <p:cNvSpPr/>
              <p:nvPr/>
            </p:nvSpPr>
            <p:spPr>
              <a:xfrm>
                <a:off x="0" y="0"/>
                <a:ext cx="8229600" cy="2674620"/>
              </a:xfrm>
              <a:prstGeom prst="rect">
                <a:avLst/>
              </a:prstGeom>
              <a:solidFill>
                <a:srgbClr val="FEE8C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[HI]"/>
              <p:cNvSpPr/>
              <p:nvPr/>
            </p:nvSpPr>
            <p:spPr>
              <a:xfrm>
                <a:off x="434340" y="25145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Helvetica"/>
                  <a:defRPr sz="5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[HI]</a:t>
                </a:r>
              </a:p>
            </p:txBody>
          </p:sp>
          <p:sp>
            <p:nvSpPr>
              <p:cNvPr id="214" name="2"/>
              <p:cNvSpPr/>
              <p:nvPr/>
            </p:nvSpPr>
            <p:spPr>
              <a:xfrm>
                <a:off x="1515745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Helvetica"/>
                  <a:defRPr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  <p:sp>
            <p:nvSpPr>
              <p:cNvPr id="215" name="[H"/>
              <p:cNvSpPr/>
              <p:nvPr/>
            </p:nvSpPr>
            <p:spPr>
              <a:xfrm>
                <a:off x="22859" y="109727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Helvetica"/>
                  <a:defRPr sz="5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[H</a:t>
                </a:r>
              </a:p>
            </p:txBody>
          </p:sp>
          <p:sp>
            <p:nvSpPr>
              <p:cNvPr id="216" name="2"/>
              <p:cNvSpPr/>
              <p:nvPr/>
            </p:nvSpPr>
            <p:spPr>
              <a:xfrm>
                <a:off x="709295" y="128015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Helvetica"/>
                  <a:defRPr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  <p:sp>
            <p:nvSpPr>
              <p:cNvPr id="217" name="][I"/>
              <p:cNvSpPr/>
              <p:nvPr/>
            </p:nvSpPr>
            <p:spPr>
              <a:xfrm>
                <a:off x="1112520" y="109727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Helvetica"/>
                  <a:defRPr sz="5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][I</a:t>
                </a:r>
              </a:p>
            </p:txBody>
          </p:sp>
          <p:sp>
            <p:nvSpPr>
              <p:cNvPr id="218" name="2"/>
              <p:cNvSpPr/>
              <p:nvPr/>
            </p:nvSpPr>
            <p:spPr>
              <a:xfrm>
                <a:off x="1706245" y="128015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Helvetica"/>
                  <a:defRPr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  <p:sp>
            <p:nvSpPr>
              <p:cNvPr id="219" name="]"/>
              <p:cNvSpPr/>
              <p:nvPr/>
            </p:nvSpPr>
            <p:spPr>
              <a:xfrm>
                <a:off x="2109470" y="109727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Helvetica"/>
                  <a:defRPr sz="5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]</a:t>
                </a:r>
              </a:p>
            </p:txBody>
          </p:sp>
          <p:sp>
            <p:nvSpPr>
              <p:cNvPr id="220" name="Line"/>
              <p:cNvSpPr/>
              <p:nvPr/>
            </p:nvSpPr>
            <p:spPr>
              <a:xfrm>
                <a:off x="61595" y="1104265"/>
                <a:ext cx="2217421" cy="3176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defTabSz="822960">
                  <a:defRPr b="0" sz="20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1" name="Text"/>
              <p:cNvSpPr/>
              <p:nvPr/>
            </p:nvSpPr>
            <p:spPr>
              <a:xfrm>
                <a:off x="2433320" y="64007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Helvetica"/>
                  <a:defRPr sz="5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222" name="="/>
              <p:cNvSpPr/>
              <p:nvPr/>
            </p:nvSpPr>
            <p:spPr>
              <a:xfrm>
                <a:off x="2782570" y="64007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Helvetica"/>
                  <a:defRPr sz="5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223" name="55.3"/>
              <p:cNvSpPr/>
              <p:nvPr/>
            </p:nvSpPr>
            <p:spPr>
              <a:xfrm>
                <a:off x="3322320" y="64007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Helvetica"/>
                  <a:defRPr sz="5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 55.3 </a:t>
                </a:r>
              </a:p>
            </p:txBody>
          </p:sp>
          <p:sp>
            <p:nvSpPr>
              <p:cNvPr id="224" name="="/>
              <p:cNvSpPr/>
              <p:nvPr/>
            </p:nvSpPr>
            <p:spPr>
              <a:xfrm>
                <a:off x="5103494" y="64007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Helvetica"/>
                  <a:defRPr sz="5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225" name="K"/>
              <p:cNvSpPr/>
              <p:nvPr/>
            </p:nvSpPr>
            <p:spPr>
              <a:xfrm>
                <a:off x="5668645" y="64007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marL="0" marR="0">
                  <a:buClr>
                    <a:srgbClr val="000000"/>
                  </a:buClr>
                  <a:buFont typeface="Helvetica"/>
                  <a:defRPr sz="5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 K</a:t>
                </a:r>
              </a:p>
            </p:txBody>
          </p:sp>
        </p:grpSp>
        <p:sp>
          <p:nvSpPr>
            <p:cNvPr id="227" name="K"/>
            <p:cNvSpPr/>
            <p:nvPr/>
          </p:nvSpPr>
          <p:spPr>
            <a:xfrm>
              <a:off x="0" y="194310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K </a:t>
              </a:r>
            </a:p>
          </p:txBody>
        </p:sp>
        <p:sp>
          <p:nvSpPr>
            <p:cNvPr id="228" name="="/>
            <p:cNvSpPr/>
            <p:nvPr/>
          </p:nvSpPr>
          <p:spPr>
            <a:xfrm>
              <a:off x="817245" y="194310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229" name="equilibrium constant"/>
            <p:cNvSpPr/>
            <p:nvPr/>
          </p:nvSpPr>
          <p:spPr>
            <a:xfrm>
              <a:off x="1348739" y="194310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 equilibrium constant</a:t>
              </a:r>
            </a:p>
          </p:txBody>
        </p:sp>
      </p:grpSp>
      <p:grpSp>
        <p:nvGrpSpPr>
          <p:cNvPr id="235" name="Group"/>
          <p:cNvGrpSpPr/>
          <p:nvPr/>
        </p:nvGrpSpPr>
        <p:grpSpPr>
          <a:xfrm>
            <a:off x="12192000" y="4274820"/>
            <a:ext cx="6215277" cy="7237731"/>
            <a:chOff x="0" y="0"/>
            <a:chExt cx="6215276" cy="7237730"/>
          </a:xfrm>
        </p:grpSpPr>
        <p:sp>
          <p:nvSpPr>
            <p:cNvPr id="231" name="Line"/>
            <p:cNvSpPr/>
            <p:nvPr/>
          </p:nvSpPr>
          <p:spPr>
            <a:xfrm>
              <a:off x="0" y="376555"/>
              <a:ext cx="3176" cy="6858000"/>
            </a:xfrm>
            <a:prstGeom prst="line">
              <a:avLst/>
            </a:prstGeom>
            <a:noFill/>
            <a:ln w="63500" cap="flat">
              <a:solidFill>
                <a:srgbClr val="FF2734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2" name="Line"/>
            <p:cNvSpPr/>
            <p:nvPr/>
          </p:nvSpPr>
          <p:spPr>
            <a:xfrm>
              <a:off x="0" y="376555"/>
              <a:ext cx="1211580" cy="3176"/>
            </a:xfrm>
            <a:prstGeom prst="line">
              <a:avLst/>
            </a:prstGeom>
            <a:noFill/>
            <a:ln w="50800" cap="flat">
              <a:solidFill>
                <a:srgbClr val="FF273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3" name="Line"/>
            <p:cNvSpPr/>
            <p:nvPr/>
          </p:nvSpPr>
          <p:spPr>
            <a:xfrm>
              <a:off x="0" y="7234555"/>
              <a:ext cx="1211580" cy="3176"/>
            </a:xfrm>
            <a:prstGeom prst="line">
              <a:avLst/>
            </a:prstGeom>
            <a:noFill/>
            <a:ln w="50800" cap="flat">
              <a:solidFill>
                <a:srgbClr val="FF273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4" name="Equilibrium achieved"/>
            <p:cNvSpPr txBox="1"/>
            <p:nvPr/>
          </p:nvSpPr>
          <p:spPr>
            <a:xfrm>
              <a:off x="1339850" y="0"/>
              <a:ext cx="4875427" cy="701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FF2734"/>
                </a:buClr>
                <a:buFont typeface="Arial"/>
                <a:defRPr sz="36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defRPr>
              </a:lvl1pPr>
            </a:lstStyle>
            <a:p>
              <a:pPr/>
              <a:r>
                <a:t>Equilibrium achieved</a:t>
              </a:r>
            </a:p>
          </p:txBody>
        </p:sp>
      </p:grpSp>
      <p:sp>
        <p:nvSpPr>
          <p:cNvPr id="236" name="In the equilibrium region"/>
          <p:cNvSpPr txBox="1"/>
          <p:nvPr/>
        </p:nvSpPr>
        <p:spPr>
          <a:xfrm>
            <a:off x="12465050" y="5711825"/>
            <a:ext cx="5621169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FF2734"/>
              </a:buClr>
              <a:buFont typeface="Arial"/>
              <a:defRPr i="1" sz="3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In the equilibrium region</a:t>
            </a:r>
          </a:p>
        </p:txBody>
      </p:sp>
      <p:pic>
        <p:nvPicPr>
          <p:cNvPr id="237" name="temp.pdf" descr="tem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00559" y="6720840"/>
            <a:ext cx="205741" cy="29718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1"/>
      <p:bldP build="whole" bldLvl="1" animBg="1" rev="0" advAuto="0" spid="23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Determining K"/>
          <p:cNvSpPr txBox="1"/>
          <p:nvPr>
            <p:ph type="title"/>
          </p:nvPr>
        </p:nvSpPr>
        <p:spPr>
          <a:xfrm>
            <a:off x="5036820" y="617220"/>
            <a:ext cx="14470381" cy="153162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Determining K</a:t>
            </a:r>
          </a:p>
        </p:txBody>
      </p:sp>
      <p:sp>
        <p:nvSpPr>
          <p:cNvPr id="240" name="2 NOCl(g)  qe  2 NO(g)  +  Cl2(g)…"/>
          <p:cNvSpPr txBox="1"/>
          <p:nvPr>
            <p:ph type="body" idx="1"/>
          </p:nvPr>
        </p:nvSpPr>
        <p:spPr>
          <a:xfrm>
            <a:off x="5036820" y="2125980"/>
            <a:ext cx="15544801" cy="115900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2 NOCl(g)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2 NO(g)  +  Cl</a:t>
            </a:r>
            <a:r>
              <a:rPr baseline="-15851" sz="5400"/>
              <a:t>2</a:t>
            </a:r>
            <a:r>
              <a:rPr sz="5400"/>
              <a:t>(g)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Place 2.00 mol of NOCl is a 1.00 L flask. At equilibrium you find 0.66 mol/L of NO. Calculate K.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Set of a table of concentrations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(ICE)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[NOCl]</a:t>
            </a:r>
            <a:r>
              <a:rPr b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[NO]</a:t>
            </a:r>
            <a:r>
              <a:rPr b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[Cl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]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Initial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2.00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0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0</a:t>
            </a:r>
          </a:p>
          <a:p>
            <a:pPr marL="650874" indent="-571500">
              <a:buClr>
                <a:srgbClr val="852E00"/>
              </a:buClr>
              <a:buSzTx/>
              <a:buFont typeface="Arial"/>
              <a:buNone/>
              <a:defRPr sz="54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defRPr>
            </a:pPr>
            <a:r>
              <a:t>Change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		</a:t>
            </a:r>
            <a:endParaRPr b="0">
              <a:latin typeface="ＭＳ Ｐゴシック"/>
              <a:ea typeface="ＭＳ Ｐゴシック"/>
              <a:cs typeface="ＭＳ Ｐゴシック"/>
              <a:sym typeface="ＭＳ Ｐゴシック"/>
            </a:endParaRPr>
          </a:p>
          <a:p>
            <a:pPr marL="650874" indent="-571500">
              <a:buClr>
                <a:srgbClr val="831455"/>
              </a:buClr>
              <a:buSzTx/>
              <a:buFont typeface="Arial"/>
              <a:buNone/>
              <a:defRPr sz="5400">
                <a:solidFill>
                  <a:srgbClr val="831455"/>
                </a:solidFill>
                <a:uFill>
                  <a:solidFill>
                    <a:srgbClr val="831455"/>
                  </a:solidFill>
                </a:uFill>
              </a:defRPr>
            </a:pPr>
            <a:r>
              <a:t>Equilibrium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t>0.66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</a:p>
        </p:txBody>
      </p:sp>
      <p:sp>
        <p:nvSpPr>
          <p:cNvPr id="2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Determining K"/>
          <p:cNvSpPr txBox="1"/>
          <p:nvPr>
            <p:ph type="title"/>
          </p:nvPr>
        </p:nvSpPr>
        <p:spPr>
          <a:xfrm>
            <a:off x="5036820" y="617220"/>
            <a:ext cx="14470381" cy="153162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Determining K</a:t>
            </a:r>
          </a:p>
        </p:txBody>
      </p:sp>
      <p:sp>
        <p:nvSpPr>
          <p:cNvPr id="244" name="2 NOCl(g)  qe  2 NO(g)  +  Cl2(g)…"/>
          <p:cNvSpPr txBox="1"/>
          <p:nvPr>
            <p:ph type="body" idx="1"/>
          </p:nvPr>
        </p:nvSpPr>
        <p:spPr>
          <a:xfrm>
            <a:off x="5036820" y="2125980"/>
            <a:ext cx="15544801" cy="115900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2 NOCl(g)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</a:t>
            </a:r>
            <a:r>
              <a:rPr sz="5400"/>
              <a:t> 2 NO(g)  +  Cl</a:t>
            </a:r>
            <a:r>
              <a:rPr baseline="-15851" sz="5400"/>
              <a:t>2</a:t>
            </a:r>
            <a:r>
              <a:rPr sz="5400"/>
              <a:t>(g)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Place 2.00 mol of NOCl is a 1.00 L flask. At equilibrium you find 0.66 mol/L of NO. Calculate K.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Set of a table of concentrations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(ICE)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[NOCl]</a:t>
            </a:r>
            <a:r>
              <a:rPr b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[NO]</a:t>
            </a:r>
            <a:r>
              <a:rPr b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[Cl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]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Initial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2.00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0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0</a:t>
            </a:r>
          </a:p>
          <a:p>
            <a:pPr marL="650874" indent="-571500">
              <a:buClr>
                <a:srgbClr val="852E00"/>
              </a:buClr>
              <a:buSzTx/>
              <a:buFont typeface="Arial"/>
              <a:buNone/>
              <a:defRPr sz="54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defRPr>
            </a:pPr>
            <a:r>
              <a:t>Change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-0.66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+0.66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+0.33</a:t>
            </a:r>
          </a:p>
          <a:p>
            <a:pPr marL="650874" indent="-571500">
              <a:buClr>
                <a:srgbClr val="831455"/>
              </a:buClr>
              <a:buSzTx/>
              <a:buFont typeface="Arial"/>
              <a:buNone/>
              <a:defRPr sz="5400">
                <a:solidFill>
                  <a:srgbClr val="831455"/>
                </a:solidFill>
                <a:uFill>
                  <a:solidFill>
                    <a:srgbClr val="831455"/>
                  </a:solidFill>
                </a:uFill>
              </a:defRPr>
            </a:pPr>
            <a:r>
              <a:t>Equilibrium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1.34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0.66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0.33</a:t>
            </a:r>
          </a:p>
        </p:txBody>
      </p:sp>
      <p:sp>
        <p:nvSpPr>
          <p:cNvPr id="24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46" name="How to remember ICE:"/>
          <p:cNvSpPr txBox="1"/>
          <p:nvPr/>
        </p:nvSpPr>
        <p:spPr>
          <a:xfrm>
            <a:off x="7002780" y="12184379"/>
            <a:ext cx="7641623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1C3AFF"/>
              </a:buClr>
              <a:buFont typeface="Arial"/>
            </a:pPr>
            <a:r>
              <a:rPr i="1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How to remember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ICE</a:t>
            </a:r>
            <a:r>
              <a:rPr i="1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:</a:t>
            </a:r>
          </a:p>
        </p:txBody>
      </p:sp>
      <p:pic>
        <p:nvPicPr>
          <p:cNvPr id="247" name="IceIceBaby.mov" descr="IceIceBaby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752819" y="11841479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Rectangle"/>
          <p:cNvSpPr/>
          <p:nvPr/>
        </p:nvSpPr>
        <p:spPr>
          <a:xfrm>
            <a:off x="18117025" y="11706938"/>
            <a:ext cx="2921795" cy="2254807"/>
          </a:xfrm>
          <a:prstGeom prst="rect">
            <a:avLst/>
          </a:prstGeom>
          <a:solidFill>
            <a:srgbClr val="FFFFFF"/>
          </a:solidFill>
          <a:ln w="12700"/>
        </p:spPr>
        <p:txBody>
          <a:bodyPr tIns="91439" bIns="91439" anchor="ctr"/>
          <a:lstStyle/>
          <a:p>
            <a:pPr/>
          </a:p>
        </p:txBody>
      </p:sp>
      <p:pic>
        <p:nvPicPr>
          <p:cNvPr id="249" name="149610746_381911283125843_6169282180609058722_n.jpg" descr="149610746_381911283125843_6169282180609058722_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54200" y="217947"/>
            <a:ext cx="5049123" cy="6964307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706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25225 -0.014815" origin="layout" pathEditMode="relative">
                                      <p:cBhvr>
                                        <p:cTn id="14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47"/>
                </p:tgtEl>
              </p:cMediaNode>
            </p:audio>
          </p:childTnLst>
        </p:cTn>
      </p:par>
    </p:tnLst>
    <p:bldLst>
      <p:bldP build="whole" bldLvl="1" animBg="1" rev="0" advAuto="0" spid="24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Determining K"/>
          <p:cNvSpPr txBox="1"/>
          <p:nvPr>
            <p:ph type="title"/>
          </p:nvPr>
        </p:nvSpPr>
        <p:spPr>
          <a:xfrm>
            <a:off x="5036820" y="617220"/>
            <a:ext cx="14470381" cy="153162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Determining K</a:t>
            </a:r>
          </a:p>
        </p:txBody>
      </p:sp>
      <p:sp>
        <p:nvSpPr>
          <p:cNvPr id="252" name="2 NOCl(g)  qe  2 NO(g)  +  Cl2(g)…"/>
          <p:cNvSpPr txBox="1"/>
          <p:nvPr>
            <p:ph type="body" idx="1"/>
          </p:nvPr>
        </p:nvSpPr>
        <p:spPr>
          <a:xfrm>
            <a:off x="5036820" y="2125980"/>
            <a:ext cx="15544801" cy="115900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2 NOCl(g)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2 NO(g)  +  Cl</a:t>
            </a:r>
            <a:r>
              <a:rPr baseline="-15851" sz="5400"/>
              <a:t>2</a:t>
            </a:r>
            <a:r>
              <a:rPr sz="5400"/>
              <a:t>(g)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[NOCl]</a:t>
            </a:r>
            <a:r>
              <a:rPr b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[NO]</a:t>
            </a:r>
            <a:r>
              <a:rPr b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[Cl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]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Initial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2.00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0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0</a:t>
            </a:r>
          </a:p>
          <a:p>
            <a:pPr marL="650874" indent="-571500">
              <a:buClr>
                <a:srgbClr val="852E00"/>
              </a:buClr>
              <a:buSzTx/>
              <a:buFont typeface="Arial"/>
              <a:buNone/>
              <a:defRPr sz="54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defRPr>
            </a:pPr>
            <a:r>
              <a:t>Change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-0.66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+0.66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+0.33</a:t>
            </a:r>
          </a:p>
          <a:p>
            <a:pPr marL="650874" indent="-571500">
              <a:buClr>
                <a:srgbClr val="831455"/>
              </a:buClr>
              <a:buSzTx/>
              <a:buFont typeface="Arial"/>
              <a:buNone/>
              <a:defRPr sz="5400">
                <a:solidFill>
                  <a:srgbClr val="831455"/>
                </a:solidFill>
                <a:uFill>
                  <a:solidFill>
                    <a:srgbClr val="831455"/>
                  </a:solidFill>
                </a:uFill>
              </a:defRPr>
            </a:pPr>
            <a:r>
              <a:t>Equilibrium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1.34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0.66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0.33</a:t>
            </a:r>
          </a:p>
        </p:txBody>
      </p:sp>
      <p:sp>
        <p:nvSpPr>
          <p:cNvPr id="25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54" name="equilibrium expression" descr="equilibrium expressio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0120" y="7612380"/>
            <a:ext cx="6858001" cy="2743201"/>
          </a:xfrm>
          <a:prstGeom prst="rect">
            <a:avLst/>
          </a:prstGeom>
          <a:ln w="12700"/>
        </p:spPr>
      </p:pic>
      <p:pic>
        <p:nvPicPr>
          <p:cNvPr id="255" name="equilibrium calculation" descr="equilibrium calculatio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2460" y="10555406"/>
            <a:ext cx="16139160" cy="2730008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1"/>
      <p:bldP build="whole" bldLvl="1" animBg="1" rev="0" advAuto="0" spid="25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Writing and Manipulating K Expres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lvl1pPr>
          </a:lstStyle>
          <a:p>
            <a:pPr/>
            <a:r>
              <a:t>Writing and Manipulating K Expressions</a:t>
            </a:r>
          </a:p>
        </p:txBody>
      </p:sp>
      <p:sp>
        <p:nvSpPr>
          <p:cNvPr id="258" name="Solids and liquids NEVER appear in equilibrium expressions.…"/>
          <p:cNvSpPr txBox="1"/>
          <p:nvPr>
            <p:ph type="body" sz="quarter" idx="1"/>
          </p:nvPr>
        </p:nvSpPr>
        <p:spPr>
          <a:xfrm>
            <a:off x="1394103" y="5021579"/>
            <a:ext cx="11178897" cy="4472167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Solids and liquids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NEVER</a:t>
            </a:r>
            <a:r>
              <a:rPr sz="5400"/>
              <a:t> appear in equilibrium expressions.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S(s)  +  O</a:t>
            </a:r>
            <a:r>
              <a:rPr baseline="-15851" sz="5400"/>
              <a:t>2</a:t>
            </a:r>
            <a:r>
              <a:rPr sz="5400"/>
              <a:t>(g)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</a:t>
            </a:r>
            <a:r>
              <a:rPr sz="5400"/>
              <a:t> SO</a:t>
            </a:r>
            <a:r>
              <a:rPr baseline="-15851" sz="5400"/>
              <a:t>2</a:t>
            </a:r>
            <a:r>
              <a:rPr sz="5400"/>
              <a:t>(g)</a:t>
            </a:r>
          </a:p>
        </p:txBody>
      </p:sp>
      <p:sp>
        <p:nvSpPr>
          <p:cNvPr id="2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262" name="Group"/>
          <p:cNvGrpSpPr/>
          <p:nvPr/>
        </p:nvGrpSpPr>
        <p:grpSpPr>
          <a:xfrm>
            <a:off x="11917680" y="4320540"/>
            <a:ext cx="7818120" cy="7818120"/>
            <a:chOff x="0" y="0"/>
            <a:chExt cx="7818119" cy="7818119"/>
          </a:xfrm>
        </p:grpSpPr>
        <p:sp>
          <p:nvSpPr>
            <p:cNvPr id="260" name="Square"/>
            <p:cNvSpPr/>
            <p:nvPr/>
          </p:nvSpPr>
          <p:spPr>
            <a:xfrm>
              <a:off x="0" y="0"/>
              <a:ext cx="7818120" cy="78181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261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818120" cy="78181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</p:pic>
      </p:grpSp>
      <p:grpSp>
        <p:nvGrpSpPr>
          <p:cNvPr id="265" name="Group"/>
          <p:cNvGrpSpPr/>
          <p:nvPr/>
        </p:nvGrpSpPr>
        <p:grpSpPr>
          <a:xfrm>
            <a:off x="16603980" y="3360420"/>
            <a:ext cx="3977641" cy="2409826"/>
            <a:chOff x="0" y="0"/>
            <a:chExt cx="3977639" cy="2409825"/>
          </a:xfrm>
        </p:grpSpPr>
        <p:sp>
          <p:nvSpPr>
            <p:cNvPr id="263" name="Rectangle"/>
            <p:cNvSpPr/>
            <p:nvPr/>
          </p:nvSpPr>
          <p:spPr>
            <a:xfrm>
              <a:off x="0" y="0"/>
              <a:ext cx="3977640" cy="2409825"/>
            </a:xfrm>
            <a:prstGeom prst="rect">
              <a:avLst/>
            </a:prstGeom>
            <a:solidFill>
              <a:srgbClr val="CCD8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264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977640" cy="2409825"/>
            </a:xfrm>
            <a:prstGeom prst="rect">
              <a:avLst/>
            </a:prstGeom>
            <a:ln w="50800" cap="flat">
              <a:solidFill>
                <a:srgbClr val="0433FF"/>
              </a:solidFill>
              <a:prstDash val="solid"/>
              <a:miter lim="400000"/>
            </a:ln>
            <a:effectLst/>
          </p:spPr>
        </p:pic>
      </p:grpSp>
      <p:pic>
        <p:nvPicPr>
          <p:cNvPr id="266" name="equilibrium expression for SO2" descr="equilibrium expression for SO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56760" y="9944100"/>
            <a:ext cx="5303520" cy="310896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ammonia" descr="ammo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4819" y="3749040"/>
            <a:ext cx="10385905" cy="7735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equilibrium expression for NH3" descr="equilibrium expression for NH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2340" y="10195559"/>
            <a:ext cx="9086524" cy="3383281"/>
          </a:xfrm>
          <a:prstGeom prst="rect">
            <a:avLst/>
          </a:prstGeom>
          <a:ln w="12700"/>
        </p:spPr>
      </p:pic>
      <p:sp>
        <p:nvSpPr>
          <p:cNvPr id="270" name="Writing and Manipulating K Expres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lvl1pPr>
          </a:lstStyle>
          <a:p>
            <a:pPr/>
            <a:r>
              <a:t>Writing and Manipulating K Expressions</a:t>
            </a:r>
          </a:p>
        </p:txBody>
      </p:sp>
      <p:sp>
        <p:nvSpPr>
          <p:cNvPr id="271" name="Solids and liquids NEVER appear in equilibrium expressions.…"/>
          <p:cNvSpPr txBox="1"/>
          <p:nvPr>
            <p:ph type="body" sz="half" idx="1"/>
          </p:nvPr>
        </p:nvSpPr>
        <p:spPr>
          <a:xfrm>
            <a:off x="1643380" y="3878579"/>
            <a:ext cx="9441180" cy="976122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Solids and liquids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NEVER</a:t>
            </a:r>
            <a:r>
              <a:rPr sz="5400"/>
              <a:t> appear in equilibrium expressions.</a:t>
            </a:r>
          </a:p>
          <a:p>
            <a:pPr marL="650874" indent="-571500">
              <a:lnSpc>
                <a:spcPct val="110000"/>
              </a:lnSpc>
              <a:spcBef>
                <a:spcPts val="78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NH</a:t>
            </a:r>
            <a:r>
              <a:rPr baseline="-15851" sz="5400"/>
              <a:t>3</a:t>
            </a:r>
            <a:r>
              <a:rPr sz="5400"/>
              <a:t>(aq)  +  H</a:t>
            </a:r>
            <a:r>
              <a:rPr baseline="-15851" sz="5400"/>
              <a:t>2</a:t>
            </a:r>
            <a:r>
              <a:rPr sz="5400"/>
              <a:t>O(liq)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NH</a:t>
            </a:r>
            <a:r>
              <a:rPr baseline="-15851" sz="5400"/>
              <a:t>4</a:t>
            </a:r>
            <a:r>
              <a:rPr baseline="30962" sz="5400"/>
              <a:t>+</a:t>
            </a:r>
            <a:r>
              <a:rPr sz="5400"/>
              <a:t>(aq)  +  OH</a:t>
            </a:r>
            <a:r>
              <a:rPr baseline="30962" sz="5400"/>
              <a:t>-</a:t>
            </a:r>
            <a:r>
              <a:rPr sz="5400"/>
              <a:t>(aq)</a:t>
            </a:r>
          </a:p>
        </p:txBody>
      </p:sp>
      <p:sp>
        <p:nvSpPr>
          <p:cNvPr id="27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73" name="Which of the following is the correct form of the equilibrium constant expression for the reaction below?…"/>
          <p:cNvSpPr txBox="1"/>
          <p:nvPr/>
        </p:nvSpPr>
        <p:spPr>
          <a:xfrm>
            <a:off x="10934700" y="14264639"/>
            <a:ext cx="13716000" cy="146558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Which of the following is the correct form of the equilibrium constant expression for the reaction below?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br>
              <a:rPr b="0"/>
            </a:br>
            <a:r>
              <a:rPr b="0"/>
              <a:t>2 K(s) + 2 H</a:t>
            </a:r>
            <a:r>
              <a:rPr b="0" baseline="-5999"/>
              <a:t>2</a:t>
            </a:r>
            <a:r>
              <a:rPr b="0"/>
              <a:t>O(l) ⇌ 2 KOH(aq) + H</a:t>
            </a:r>
            <a:r>
              <a:rPr b="0" baseline="-16640"/>
              <a:t>2</a:t>
            </a:r>
            <a:r>
              <a:rPr b="0"/>
              <a:t>(g)</a:t>
            </a:r>
          </a:p>
          <a:p>
            <a:pPr/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/>
              <a:t>K = </a:t>
            </a:r>
            <a:r>
              <a:rPr b="0" sz="5000"/>
              <a:t>[H</a:t>
            </a:r>
            <a:r>
              <a:rPr b="0" baseline="-5999" sz="5000"/>
              <a:t>2</a:t>
            </a:r>
            <a:r>
              <a:rPr b="0" sz="5000"/>
              <a:t>] / [K]</a:t>
            </a:r>
            <a:r>
              <a:rPr b="0" baseline="30879" sz="5000"/>
              <a:t>2</a:t>
            </a:r>
            <a:r>
              <a:rPr b="0" sz="5000"/>
              <a:t>[H</a:t>
            </a:r>
            <a:r>
              <a:rPr b="0" baseline="-16640" sz="5000"/>
              <a:t>2</a:t>
            </a:r>
            <a:r>
              <a:rPr b="0" sz="5000"/>
              <a:t>O]</a:t>
            </a:r>
            <a:r>
              <a:rPr b="0" baseline="31999" sz="5000"/>
              <a:t>2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K = </a:t>
            </a:r>
            <a:r>
              <a:rPr b="0" sz="5000"/>
              <a:t>[KOH]</a:t>
            </a:r>
            <a:r>
              <a:rPr b="0" baseline="30879" sz="5000"/>
              <a:t>2</a:t>
            </a:r>
            <a:r>
              <a:rPr b="0" sz="5000"/>
              <a:t>[H</a:t>
            </a:r>
            <a:r>
              <a:rPr b="0" baseline="-5999" sz="5000"/>
              <a:t>2</a:t>
            </a:r>
            <a:r>
              <a:rPr b="0" sz="5000"/>
              <a:t>] / [H</a:t>
            </a:r>
            <a:r>
              <a:rPr b="0" baseline="-16640" sz="5000"/>
              <a:t>2</a:t>
            </a:r>
            <a:r>
              <a:rPr b="0" sz="5000"/>
              <a:t>O]</a:t>
            </a:r>
            <a:r>
              <a:rPr b="0" baseline="31999" sz="5000"/>
              <a:t>2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K = </a:t>
            </a:r>
            <a:r>
              <a:rPr b="0" sz="5000"/>
              <a:t>[KOH]</a:t>
            </a:r>
            <a:r>
              <a:rPr b="0" baseline="30879" sz="5000"/>
              <a:t>2</a:t>
            </a:r>
            <a:r>
              <a:rPr b="0" sz="5000"/>
              <a:t>[H</a:t>
            </a:r>
            <a:r>
              <a:rPr b="0" baseline="-5999" sz="5000"/>
              <a:t>2</a:t>
            </a:r>
            <a:r>
              <a:rPr b="0" sz="5000"/>
              <a:t>] / [K]</a:t>
            </a:r>
            <a:r>
              <a:rPr b="0" baseline="30879" sz="5000"/>
              <a:t>2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K = </a:t>
            </a:r>
            <a:r>
              <a:rPr b="0" sz="5000"/>
              <a:t>[KOH][H</a:t>
            </a:r>
            <a:r>
              <a:rPr b="0" baseline="-5999" sz="5000"/>
              <a:t>2</a:t>
            </a:r>
            <a:r>
              <a:rPr b="0" sz="5000"/>
              <a:t>]</a:t>
            </a:r>
            <a:r>
              <a:rPr b="0" baseline="31999" sz="5000"/>
              <a:t>1/2</a:t>
            </a:r>
            <a:r>
              <a:rPr b="0" sz="5000"/>
              <a:t> / [K][H</a:t>
            </a:r>
            <a:r>
              <a:rPr b="0" baseline="-16640" sz="5000"/>
              <a:t>2</a:t>
            </a:r>
            <a:r>
              <a:rPr b="0" sz="5000"/>
              <a:t>O]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K = </a:t>
            </a:r>
            <a:r>
              <a:rPr b="0" sz="5000"/>
              <a:t>[KOH]</a:t>
            </a:r>
            <a:r>
              <a:rPr b="0" baseline="30879" sz="5000"/>
              <a:t>2</a:t>
            </a:r>
            <a:r>
              <a:rPr b="0" sz="5000"/>
              <a:t>[H</a:t>
            </a:r>
            <a:r>
              <a:rPr b="0" baseline="-5999" sz="5000"/>
              <a:t>2</a:t>
            </a:r>
            <a:r>
              <a:rPr b="0" sz="5000"/>
              <a:t>] 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274" name="Enter your response on…"/>
          <p:cNvSpPr txBox="1"/>
          <p:nvPr/>
        </p:nvSpPr>
        <p:spPr>
          <a:xfrm>
            <a:off x="25130760" y="142646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75" name="Answer = E,…"/>
          <p:cNvSpPr txBox="1"/>
          <p:nvPr/>
        </p:nvSpPr>
        <p:spPr>
          <a:xfrm>
            <a:off x="24189627" y="17099280"/>
            <a:ext cx="5509884" cy="411166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E</a:t>
            </a:r>
            <a:r>
              <a:t>,</a:t>
            </a:r>
          </a:p>
          <a:p>
            <a:pPr algn="ctr">
              <a:defRPr sz="5400"/>
            </a:pPr>
            <a:r>
              <a:t>K = [KOH]</a:t>
            </a:r>
            <a:r>
              <a:rPr baseline="30962"/>
              <a:t>2</a:t>
            </a:r>
            <a:r>
              <a:t>[H</a:t>
            </a:r>
            <a:r>
              <a:rPr baseline="-5999"/>
              <a:t>2</a:t>
            </a:r>
            <a:r>
              <a:t>]</a:t>
            </a:r>
            <a:endParaRPr baseline="30962"/>
          </a:p>
          <a:p>
            <a:pPr algn="ctr">
              <a:defRPr sz="5400"/>
            </a:pPr>
            <a:endParaRPr baseline="30962"/>
          </a:p>
          <a:p>
            <a:pPr algn="ctr">
              <a:defRPr b="0" i="1" sz="5400"/>
            </a:pPr>
            <a:r>
              <a:rPr baseline="-1037"/>
              <a:t>do not include</a:t>
            </a:r>
            <a:endParaRPr baseline="-1037"/>
          </a:p>
          <a:p>
            <a:pPr algn="ctr">
              <a:defRPr b="0" i="1" sz="5400"/>
            </a:pPr>
            <a:r>
              <a:rPr baseline="-1037"/>
              <a:t>solids and liquids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08438 -1.023333" origin="layout" pathEditMode="relative">
                                      <p:cBhvr>
                                        <p:cTn id="6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55008 -0.210000" origin="layout" pathEditMode="relative">
                                      <p:cBhvr>
                                        <p:cTn id="9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79377 -0.603333" origin="layout" pathEditMode="relative">
                                      <p:cBhvr>
                                        <p:cTn id="16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Writing and Manipulating K Expressions"/>
          <p:cNvSpPr txBox="1"/>
          <p:nvPr>
            <p:ph type="title"/>
          </p:nvPr>
        </p:nvSpPr>
        <p:spPr>
          <a:xfrm>
            <a:off x="4876800" y="29718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Writing and Manipulating K Expressions</a:t>
            </a:r>
          </a:p>
        </p:txBody>
      </p:sp>
      <p:sp>
        <p:nvSpPr>
          <p:cNvPr id="278" name="Adding equations for reactions…"/>
          <p:cNvSpPr txBox="1"/>
          <p:nvPr>
            <p:ph type="body" idx="1"/>
          </p:nvPr>
        </p:nvSpPr>
        <p:spPr>
          <a:xfrm>
            <a:off x="3962400" y="2903220"/>
            <a:ext cx="15841981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B800"/>
              </a:buClr>
              <a:buSzTx/>
              <a:buFont typeface="Arial"/>
              <a:buNone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Adding equations for reactions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S(s)  +  O</a:t>
            </a:r>
            <a:r>
              <a:rPr baseline="-15851" sz="5400"/>
              <a:t>2</a:t>
            </a:r>
            <a:r>
              <a:rPr sz="5400"/>
              <a:t>(g)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SO</a:t>
            </a:r>
            <a:r>
              <a:rPr baseline="-15851" sz="5400"/>
              <a:t>2</a:t>
            </a:r>
            <a:r>
              <a:rPr sz="5400"/>
              <a:t>(g)    K</a:t>
            </a:r>
            <a:r>
              <a:rPr baseline="-15851" sz="5400"/>
              <a:t>1</a:t>
            </a:r>
            <a:r>
              <a:rPr sz="5400"/>
              <a:t> = [SO</a:t>
            </a:r>
            <a:r>
              <a:rPr baseline="-15851" sz="5400"/>
              <a:t>2</a:t>
            </a:r>
            <a:r>
              <a:rPr sz="5400"/>
              <a:t>] / [O</a:t>
            </a:r>
            <a:r>
              <a:rPr baseline="-15851" sz="5400"/>
              <a:t>2</a:t>
            </a:r>
            <a:r>
              <a:rPr sz="5400"/>
              <a:t>]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  SO</a:t>
            </a:r>
            <a:r>
              <a:rPr baseline="-15851" sz="5400"/>
              <a:t>2</a:t>
            </a:r>
            <a:r>
              <a:rPr sz="5400"/>
              <a:t>(g)  +  1/2 O</a:t>
            </a:r>
            <a:r>
              <a:rPr baseline="-15851" sz="5400"/>
              <a:t>2</a:t>
            </a:r>
            <a:r>
              <a:rPr sz="5400"/>
              <a:t>(g)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</a:t>
            </a:r>
            <a:r>
              <a:rPr sz="5400"/>
              <a:t> SO</a:t>
            </a:r>
            <a:r>
              <a:rPr baseline="-15851" sz="5400"/>
              <a:t>3</a:t>
            </a:r>
            <a:r>
              <a:rPr sz="5400"/>
              <a:t>(g)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6000"/>
              <a:t> </a:t>
            </a:r>
            <a:r>
              <a:rPr b="0" sz="60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/>
              <a:t>K</a:t>
            </a:r>
            <a:r>
              <a:rPr baseline="-15851" sz="5400"/>
              <a:t>2</a:t>
            </a:r>
            <a:r>
              <a:rPr sz="5400"/>
              <a:t> = [SO</a:t>
            </a:r>
            <a:r>
              <a:rPr baseline="-15851" sz="5400"/>
              <a:t>3</a:t>
            </a:r>
            <a:r>
              <a:rPr sz="5400"/>
              <a:t>] / [SO</a:t>
            </a:r>
            <a:r>
              <a:rPr baseline="-15851" sz="5400"/>
              <a:t>2</a:t>
            </a:r>
            <a:r>
              <a:rPr sz="5400"/>
              <a:t>][O</a:t>
            </a:r>
            <a:r>
              <a:rPr baseline="-15851" sz="5400"/>
              <a:t>2</a:t>
            </a:r>
            <a:r>
              <a:rPr sz="5400"/>
              <a:t>]</a:t>
            </a:r>
            <a:r>
              <a:rPr baseline="30962" sz="5400"/>
              <a:t>1/2</a:t>
            </a:r>
          </a:p>
          <a:p>
            <a:pPr marL="650874" indent="-571500">
              <a:lnSpc>
                <a:spcPct val="110000"/>
              </a:lnSpc>
              <a:buClr>
                <a:srgbClr val="00B800"/>
              </a:buClr>
              <a:buSzTx/>
              <a:buFont typeface="Helvetica"/>
              <a:buNone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NET EQUATION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Helvetica"/>
              <a:buNone/>
            </a:pPr>
            <a:r>
              <a:rPr sz="5400">
                <a:latin typeface="Helvetica"/>
                <a:ea typeface="Helvetica"/>
                <a:cs typeface="Helvetica"/>
                <a:sym typeface="Helvetica"/>
              </a:rPr>
              <a:t> 	</a:t>
            </a:r>
            <a:r>
              <a:rPr sz="5400"/>
              <a:t>S(s)  +  3/2 O</a:t>
            </a:r>
            <a:r>
              <a:rPr baseline="-15851" sz="5400"/>
              <a:t>2</a:t>
            </a:r>
            <a:r>
              <a:rPr sz="5400"/>
              <a:t>(g)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SO</a:t>
            </a:r>
            <a:r>
              <a:rPr baseline="-15851" sz="5400"/>
              <a:t>3</a:t>
            </a:r>
            <a:r>
              <a:rPr sz="5400"/>
              <a:t>(g)</a:t>
            </a:r>
          </a:p>
        </p:txBody>
      </p:sp>
      <p:sp>
        <p:nvSpPr>
          <p:cNvPr id="27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80" name="equilibrium expression for SO3" descr="equilibrium expression for SO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83140" y="10309859"/>
            <a:ext cx="11887201" cy="3157539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78" grpId="1"/>
      <p:bldP build="whole" bldLvl="1" animBg="1" rev="0" advAuto="0" spid="28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Writing and Manipulating K Expressions"/>
          <p:cNvSpPr txBox="1"/>
          <p:nvPr>
            <p:ph type="title"/>
          </p:nvPr>
        </p:nvSpPr>
        <p:spPr>
          <a:xfrm>
            <a:off x="4876800" y="29718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Writing and Manipulating K Expressions</a:t>
            </a:r>
          </a:p>
        </p:txBody>
      </p:sp>
      <p:sp>
        <p:nvSpPr>
          <p:cNvPr id="283" name="Changing coefficients…"/>
          <p:cNvSpPr txBox="1"/>
          <p:nvPr>
            <p:ph type="body" idx="1"/>
          </p:nvPr>
        </p:nvSpPr>
        <p:spPr>
          <a:xfrm>
            <a:off x="3962400" y="2903220"/>
            <a:ext cx="15841981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6400"/>
              </a:buClr>
              <a:buSzTx/>
              <a:buFont typeface="Arial"/>
              <a:buNone/>
              <a:def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defRPr>
            </a:pPr>
            <a:r>
              <a:t>Changing coefficients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S(s)  +  3/2 O</a:t>
            </a:r>
            <a:r>
              <a:rPr baseline="-15851" sz="5400"/>
              <a:t>2</a:t>
            </a:r>
            <a:r>
              <a:rPr sz="5400"/>
              <a:t>(g)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SO</a:t>
            </a:r>
            <a:r>
              <a:rPr baseline="-15851" sz="5400"/>
              <a:t>3</a:t>
            </a:r>
            <a:r>
              <a:rPr sz="5400"/>
              <a:t>(g)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  2 S(s)  +  3 O</a:t>
            </a:r>
            <a:r>
              <a:rPr baseline="-15851" sz="5400"/>
              <a:t>2</a:t>
            </a:r>
            <a:r>
              <a:rPr sz="5400"/>
              <a:t>(g)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2 SO</a:t>
            </a:r>
            <a:r>
              <a:rPr baseline="-15851" sz="5400"/>
              <a:t>3</a:t>
            </a:r>
            <a:r>
              <a:rPr sz="5400"/>
              <a:t>(g)</a:t>
            </a:r>
          </a:p>
        </p:txBody>
      </p:sp>
      <p:sp>
        <p:nvSpPr>
          <p:cNvPr id="28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85" name="equilibrium expression for SO3" descr="equilibrium expression for SO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10865" y="3497579"/>
            <a:ext cx="5862919" cy="2491741"/>
          </a:xfrm>
          <a:prstGeom prst="rect">
            <a:avLst/>
          </a:prstGeom>
          <a:ln w="12700"/>
        </p:spPr>
      </p:pic>
      <p:pic>
        <p:nvPicPr>
          <p:cNvPr id="286" name="equilibrium expression for SO3" descr="equilibrium expression for SO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14659" y="7658100"/>
            <a:ext cx="6423661" cy="2676525"/>
          </a:xfrm>
          <a:prstGeom prst="rect">
            <a:avLst/>
          </a:prstGeom>
          <a:ln w="12700"/>
        </p:spPr>
      </p:pic>
      <p:pic>
        <p:nvPicPr>
          <p:cNvPr id="287" name="equilibrium expression for SO3" descr="equilibrium expression for SO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37519" y="10287000"/>
            <a:ext cx="10218421" cy="283845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2"/>
      <p:bldP build="whole" bldLvl="1" animBg="1" rev="0" advAuto="0" spid="28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and:"/>
          <p:cNvSpPr txBox="1"/>
          <p:nvPr/>
        </p:nvSpPr>
        <p:spPr>
          <a:xfrm>
            <a:off x="5654040" y="9669780"/>
            <a:ext cx="1888739" cy="112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0" i="1" sz="6400"/>
            </a:lvl1pPr>
          </a:lstStyle>
          <a:p>
            <a:pPr/>
            <a:r>
              <a:t>and:</a:t>
            </a:r>
          </a:p>
        </p:txBody>
      </p:sp>
      <p:pic>
        <p:nvPicPr>
          <p:cNvPr id="290" name="temp.pdf" descr="tem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1228" y="9029700"/>
            <a:ext cx="7754113" cy="2423160"/>
          </a:xfrm>
          <a:prstGeom prst="rect">
            <a:avLst/>
          </a:prstGeom>
          <a:ln w="12700"/>
        </p:spPr>
      </p:pic>
      <p:sp>
        <p:nvSpPr>
          <p:cNvPr id="291" name="Writing and Manipulating K Expressions"/>
          <p:cNvSpPr txBox="1"/>
          <p:nvPr>
            <p:ph type="title"/>
          </p:nvPr>
        </p:nvSpPr>
        <p:spPr>
          <a:xfrm>
            <a:off x="4876800" y="29718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Writing and Manipulating K Expressions</a:t>
            </a:r>
          </a:p>
        </p:txBody>
      </p:sp>
      <p:sp>
        <p:nvSpPr>
          <p:cNvPr id="292" name="Changing direction…"/>
          <p:cNvSpPr txBox="1"/>
          <p:nvPr>
            <p:ph type="body" idx="1"/>
          </p:nvPr>
        </p:nvSpPr>
        <p:spPr>
          <a:xfrm>
            <a:off x="3962400" y="2903220"/>
            <a:ext cx="16916401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6400"/>
              </a:buClr>
              <a:buSzTx/>
              <a:buFont typeface="Arial"/>
              <a:buNone/>
              <a:def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defRPr>
            </a:pPr>
            <a:r>
              <a:t>Changing direction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S(s)  +  O</a:t>
            </a:r>
            <a:r>
              <a:rPr baseline="-15851" sz="5400"/>
              <a:t>2</a:t>
            </a:r>
            <a:r>
              <a:rPr sz="5400"/>
              <a:t>(g) 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SO</a:t>
            </a:r>
            <a:r>
              <a:rPr baseline="-15851" sz="5400"/>
              <a:t>2</a:t>
            </a:r>
            <a:r>
              <a:rPr sz="5400"/>
              <a:t>(g)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 SO</a:t>
            </a:r>
            <a:r>
              <a:rPr baseline="-15851" sz="5400"/>
              <a:t>2</a:t>
            </a:r>
            <a:r>
              <a:rPr sz="5400"/>
              <a:t>(g)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S(s)  +  O</a:t>
            </a:r>
            <a:r>
              <a:rPr baseline="-15851" sz="5400"/>
              <a:t>2</a:t>
            </a:r>
            <a:r>
              <a:rPr sz="5400"/>
              <a:t>(g)</a:t>
            </a:r>
          </a:p>
        </p:txBody>
      </p:sp>
      <p:sp>
        <p:nvSpPr>
          <p:cNvPr id="29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94" name="See Manipulating Equilibrium Constant Expressions"/>
          <p:cNvSpPr txBox="1"/>
          <p:nvPr/>
        </p:nvSpPr>
        <p:spPr>
          <a:xfrm>
            <a:off x="6545580" y="12344400"/>
            <a:ext cx="13931471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11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i="1"/>
            </a:pPr>
            <a:r>
              <a:t>See </a:t>
            </a:r>
            <a:r>
              <a:rPr u="sng">
                <a:hlinkClick r:id="rId3" invalidUrl="" action="" tgtFrame="" tooltip="" history="1" highlightClick="0" endSnd="0"/>
              </a:rPr>
              <a:t>Manipulating Equilibrium Constant Expressions</a:t>
            </a:r>
          </a:p>
        </p:txBody>
      </p:sp>
      <p:sp>
        <p:nvSpPr>
          <p:cNvPr id="295" name="Given that:…"/>
          <p:cNvSpPr txBox="1"/>
          <p:nvPr/>
        </p:nvSpPr>
        <p:spPr>
          <a:xfrm>
            <a:off x="11163300" y="14973300"/>
            <a:ext cx="10241280" cy="166420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i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Given that: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br>
              <a:rPr b="0"/>
            </a:br>
            <a:r>
              <a:rPr b="0" i="1"/>
              <a:t>n</a:t>
            </a:r>
            <a:r>
              <a:rPr b="0"/>
              <a:t>-butane  ⇌  </a:t>
            </a:r>
            <a:r>
              <a:rPr b="0" i="1"/>
              <a:t>iso</a:t>
            </a:r>
            <a:r>
              <a:rPr b="0"/>
              <a:t>-butane     K = 2.5</a:t>
            </a:r>
            <a:br>
              <a:rPr b="0"/>
            </a:br>
            <a:endParaRPr b="0"/>
          </a:p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What is the value of K for the </a:t>
            </a:r>
            <a:r>
              <a:rPr b="0" i="1"/>
              <a:t>reverse</a:t>
            </a:r>
            <a:r>
              <a:rPr b="0"/>
              <a:t> reaction:</a:t>
            </a:r>
            <a:endParaRPr b="0"/>
          </a:p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br>
              <a:rPr b="0"/>
            </a:br>
            <a:r>
              <a:rPr b="0" i="1"/>
              <a:t>iso</a:t>
            </a:r>
            <a:r>
              <a:rPr b="0"/>
              <a:t>-butane  ⇌  </a:t>
            </a:r>
            <a:r>
              <a:rPr b="0" i="1"/>
              <a:t>n</a:t>
            </a:r>
            <a:r>
              <a:rPr b="0"/>
              <a:t>-butane?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2.5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1.58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-2.5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0.40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1.7 x 10</a:t>
            </a:r>
            <a:r>
              <a:rPr b="0" baseline="31999"/>
              <a:t>-5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296" name="Enter your response on…"/>
          <p:cNvSpPr txBox="1"/>
          <p:nvPr/>
        </p:nvSpPr>
        <p:spPr>
          <a:xfrm>
            <a:off x="25359360" y="149733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97" name="Answer = D,…"/>
          <p:cNvSpPr txBox="1"/>
          <p:nvPr/>
        </p:nvSpPr>
        <p:spPr>
          <a:xfrm>
            <a:off x="24494074" y="17807939"/>
            <a:ext cx="5358191" cy="3317157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</a:t>
            </a:r>
          </a:p>
          <a:p>
            <a:pPr algn="ctr">
              <a:defRPr sz="5400"/>
            </a:pPr>
            <a:r>
              <a:t>0.40</a:t>
            </a:r>
            <a:endParaRPr baseline="30962"/>
          </a:p>
          <a:p>
            <a:pPr algn="ctr">
              <a:defRPr sz="5400"/>
            </a:pPr>
            <a:endParaRPr baseline="30962"/>
          </a:p>
          <a:p>
            <a:pPr algn="ctr">
              <a:defRPr b="0" i="1" sz="5400"/>
            </a:pPr>
            <a:r>
              <a:rPr baseline="-1037"/>
              <a:t>K = 1/2.5 =  0.40</a:t>
            </a:r>
          </a:p>
        </p:txBody>
      </p:sp>
      <p:pic>
        <p:nvPicPr>
          <p:cNvPr id="298" name="equilibrium expression for SO2" descr="equilibrium expression for SO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77900" y="6057900"/>
            <a:ext cx="7077456" cy="2948940"/>
          </a:xfrm>
          <a:prstGeom prst="rect">
            <a:avLst/>
          </a:prstGeom>
          <a:ln w="12700"/>
        </p:spPr>
      </p:pic>
      <p:pic>
        <p:nvPicPr>
          <p:cNvPr id="299" name="equilibrium expression for SO2" descr="equilibrium expression for SO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55732" y="3108960"/>
            <a:ext cx="5014409" cy="258318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55833 -1.077037" origin="layout" pathEditMode="relative">
                                      <p:cBhvr>
                                        <p:cTn id="22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903758 -0.250000" origin="layout" pathEditMode="relative">
                                      <p:cBhvr>
                                        <p:cTn id="25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16668 -0.571481" origin="layout" pathEditMode="relative">
                                      <p:cBhvr>
                                        <p:cTn id="3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2"/>
      <p:bldP build="whole" bldLvl="1" animBg="1" rev="0" advAuto="0" spid="296" grpId="7"/>
      <p:bldP build="whole" bldLvl="1" animBg="1" rev="0" advAuto="0" spid="298" grpId="1"/>
      <p:bldP build="whole" bldLvl="1" animBg="1" rev="0" advAuto="0" spid="290" grpId="3"/>
      <p:bldP build="whole" bldLvl="1" animBg="1" rev="0" advAuto="0" spid="294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H 223: Lectures and Labs"/>
          <p:cNvSpPr txBox="1"/>
          <p:nvPr>
            <p:ph type="title"/>
          </p:nvPr>
        </p:nvSpPr>
        <p:spPr>
          <a:xfrm>
            <a:off x="-344143" y="-578742"/>
            <a:ext cx="18373870" cy="3200401"/>
          </a:xfrm>
          <a:prstGeom prst="rect">
            <a:avLst/>
          </a:prstGeom>
        </p:spPr>
        <p:txBody>
          <a:bodyPr/>
          <a:lstStyle>
            <a:lvl1pPr>
              <a:defRPr sz="8100">
                <a:solidFill>
                  <a:srgbClr val="0433FF"/>
                </a:solidFill>
              </a:defRPr>
            </a:lvl1pPr>
          </a:lstStyle>
          <a:p>
            <a:pPr/>
            <a:r>
              <a:t>CH 223: Lectures and Labs</a:t>
            </a:r>
          </a:p>
        </p:txBody>
      </p:sp>
      <p:sp>
        <p:nvSpPr>
          <p:cNvPr id="140" name="MAR"/>
          <p:cNvSpPr txBox="1"/>
          <p:nvPr/>
        </p:nvSpPr>
        <p:spPr>
          <a:xfrm>
            <a:off x="73025" y="128238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41" name="Lectures:  MWF from 9 - 9:50 AM in AC 1303 (this room)…"/>
          <p:cNvSpPr txBox="1"/>
          <p:nvPr/>
        </p:nvSpPr>
        <p:spPr>
          <a:xfrm>
            <a:off x="1184718" y="2156460"/>
            <a:ext cx="20860594" cy="940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0" sz="4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0433FF"/>
                </a:solidFill>
                <a:latin typeface="Avenir Heavy"/>
                <a:ea typeface="Avenir Heavy"/>
                <a:cs typeface="Avenir Heavy"/>
                <a:sym typeface="Avenir Heavy"/>
              </a:rPr>
              <a:t>Lectures</a:t>
            </a:r>
            <a:r>
              <a:rPr>
                <a:solidFill>
                  <a:srgbClr val="0433FF"/>
                </a:solidFill>
              </a:rPr>
              <a:t>:</a:t>
            </a:r>
            <a:r>
              <a:t> 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MWF</a:t>
            </a:r>
            <a:r>
              <a:t> from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9 - 9:50 AM </a:t>
            </a:r>
            <a:r>
              <a:t>in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AC 1303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(this room)</a:t>
            </a:r>
          </a:p>
          <a:p>
            <a:pPr marL="626524" indent="-505557">
              <a:buClr>
                <a:srgbClr val="000000"/>
              </a:buClr>
              <a:buSzPct val="100000"/>
              <a:buFont typeface="Arial"/>
              <a:buChar char="•"/>
              <a:defRPr b="0" sz="4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Lectures recorded, available soon afterwards</a:t>
            </a:r>
          </a:p>
          <a:p>
            <a:pPr marL="626524" indent="-505557">
              <a:buClr>
                <a:srgbClr val="000000"/>
              </a:buClr>
              <a:buSzPct val="100000"/>
              <a:buFont typeface="Arial"/>
              <a:buChar char="•"/>
              <a:defRPr b="0" sz="4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Lecture notes to print available (under "Problem Sets and Handouts", </a:t>
            </a:r>
            <a:r>
              <a:rPr u="sng">
                <a:hlinkClick r:id="rId2" invalidUrl="" action="" tgtFrame="" tooltip="" history="1" highlightClick="0" endSnd="0"/>
              </a:rPr>
              <a:t>mhchem.org/223</a:t>
            </a:r>
            <a:r>
              <a:t>), get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CH 223 Companion</a:t>
            </a:r>
            <a:r>
              <a:t> as soon as possible</a:t>
            </a:r>
          </a:p>
          <a:p>
            <a:pPr>
              <a:defRPr b="0" sz="4800"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b="0" sz="4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0433FF"/>
                </a:solidFill>
                <a:latin typeface="Avenir Heavy"/>
                <a:ea typeface="Avenir Heavy"/>
                <a:cs typeface="Avenir Heavy"/>
                <a:sym typeface="Avenir Heavy"/>
              </a:rPr>
              <a:t>Labs (Section 01)</a:t>
            </a:r>
            <a:r>
              <a:rPr>
                <a:solidFill>
                  <a:srgbClr val="0433FF"/>
                </a:solidFill>
              </a:rPr>
              <a:t>:</a:t>
            </a:r>
            <a:r>
              <a:t> 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Mondays</a:t>
            </a:r>
            <a:r>
              <a:t> from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1:10 - 5 PM</a:t>
            </a:r>
          </a:p>
          <a:p>
            <a:pPr marL="626524" indent="-505557">
              <a:buClr>
                <a:srgbClr val="000000"/>
              </a:buClr>
              <a:buSzPct val="100000"/>
              <a:buFont typeface="Arial"/>
              <a:buChar char="•"/>
              <a:defRPr b="0" sz="4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Start</a:t>
            </a:r>
            <a:r>
              <a:t> in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room AC 2501</a:t>
            </a:r>
            <a:r>
              <a:t> ("the recitation")</a:t>
            </a:r>
          </a:p>
          <a:p>
            <a:pPr marL="626524" indent="-505557">
              <a:buClr>
                <a:srgbClr val="000000"/>
              </a:buClr>
              <a:buSzPct val="100000"/>
              <a:buFont typeface="Arial"/>
              <a:buChar char="•"/>
              <a:defRPr b="0" sz="4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Move to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AC 2507</a:t>
            </a:r>
            <a:r>
              <a:t> ("the lab") around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3 PM</a:t>
            </a: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marL="626524" indent="-505557">
              <a:buClr>
                <a:srgbClr val="000000"/>
              </a:buClr>
              <a:buSzPct val="100000"/>
              <a:buFont typeface="Arial"/>
              <a:buChar char="•"/>
              <a:defRPr b="0" sz="4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For first day</a:t>
            </a:r>
            <a:r>
              <a:t>,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bring a printed copy of the "Determination of an Equilibrium Constant (in class)" Lab</a:t>
            </a:r>
            <a:r>
              <a:t> (</a:t>
            </a:r>
            <a:r>
              <a:rPr u="sng">
                <a:hlinkClick r:id="rId2" invalidUrl="" action="" tgtFrame="" tooltip="" history="1" highlightClick="0" endSnd="0"/>
              </a:rPr>
              <a:t>mhchem.org/223</a:t>
            </a:r>
            <a:r>
              <a:t>), a pair of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safety glasses</a:t>
            </a:r>
            <a:r>
              <a:t> (Dollar store ok) and your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calculator</a:t>
            </a:r>
          </a:p>
        </p:txBody>
      </p:sp>
      <p:sp>
        <p:nvSpPr>
          <p:cNvPr id="142" name="...more on Monday afternoon"/>
          <p:cNvSpPr txBox="1"/>
          <p:nvPr/>
        </p:nvSpPr>
        <p:spPr>
          <a:xfrm>
            <a:off x="17517726" y="12924844"/>
            <a:ext cx="6799997" cy="73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4000"/>
            </a:lvl1pPr>
          </a:lstStyle>
          <a:p>
            <a:pPr/>
            <a:r>
              <a:t>...more on Monday afternoon</a:t>
            </a:r>
          </a:p>
        </p:txBody>
      </p:sp>
      <p:pic>
        <p:nvPicPr>
          <p:cNvPr id="143" name="GettyImages-545286316-433dd345105e4c6ebe4cdd8d2317fdaa.jpg" descr="GettyImages-545286316-433dd345105e4c6ebe4cdd8d2317fda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43904" y="-33885"/>
            <a:ext cx="5378441" cy="3585628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Kp Expressions"/>
          <p:cNvSpPr txBox="1"/>
          <p:nvPr>
            <p:ph type="title"/>
          </p:nvPr>
        </p:nvSpPr>
        <p:spPr>
          <a:xfrm>
            <a:off x="5013960" y="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lvl1pPr>
          </a:lstStyle>
          <a:p>
            <a:pPr/>
            <a:r>
              <a:t>Kp Expressions</a:t>
            </a:r>
          </a:p>
        </p:txBody>
      </p:sp>
      <p:sp>
        <p:nvSpPr>
          <p:cNvPr id="302" name="We have been writing K in terms of M (mol/L), designated by Kc…"/>
          <p:cNvSpPr txBox="1"/>
          <p:nvPr>
            <p:ph type="body" idx="1"/>
          </p:nvPr>
        </p:nvSpPr>
        <p:spPr>
          <a:xfrm>
            <a:off x="4008120" y="2171700"/>
            <a:ext cx="16002001" cy="854964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We have been writing K in terms of M (mol/L), designated by </a:t>
            </a:r>
            <a:r>
              <a: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5720"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Equilibrium constants expressed in terms of </a:t>
            </a:r>
            <a:r>
              <a:rPr sz="5400">
                <a:solidFill>
                  <a:srgbClr val="FD1C3B"/>
                </a:solidFill>
                <a:uFill>
                  <a:solidFill>
                    <a:srgbClr val="FD1C3B"/>
                  </a:solidFill>
                </a:uFill>
              </a:rPr>
              <a:t>gases</a:t>
            </a:r>
            <a:r>
              <a:rPr sz="5400"/>
              <a:t> designated </a:t>
            </a:r>
            <a:r>
              <a:rPr sz="7800">
                <a:solidFill>
                  <a:srgbClr val="FD1C3B"/>
                </a:solidFill>
                <a:uFill>
                  <a:solidFill>
                    <a:srgbClr val="FD1C3B"/>
                  </a:solidFill>
                </a:uFill>
              </a:rPr>
              <a:t>K</a:t>
            </a:r>
            <a:r>
              <a:rPr baseline="-15743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</a:t>
            </a:r>
            <a:r>
              <a:rPr sz="5400"/>
              <a:t> where all pressures in </a:t>
            </a:r>
            <a:r>
              <a:rPr sz="5400">
                <a:solidFill>
                  <a:srgbClr val="FD1C3B"/>
                </a:solidFill>
                <a:uFill>
                  <a:solidFill>
                    <a:srgbClr val="FD1C3B"/>
                  </a:solidFill>
                </a:uFill>
              </a:rPr>
              <a:t>atm</a:t>
            </a:r>
            <a:r>
              <a:rPr sz="5400"/>
              <a:t> </a:t>
            </a:r>
            <a:r>
              <a:rPr b="0" i="1" sz="5400"/>
              <a:t>(760 mm Hg = 1 atm)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b="0" i="1" sz="5400"/>
              <a:t>For:</a:t>
            </a:r>
            <a:r>
              <a:rPr sz="5400"/>
              <a:t>  N</a:t>
            </a:r>
            <a:r>
              <a:rPr baseline="-17259" sz="5400"/>
              <a:t>2</a:t>
            </a:r>
            <a:r>
              <a:rPr sz="5400"/>
              <a:t>(g) + 3 H</a:t>
            </a:r>
            <a:r>
              <a:rPr baseline="-17259" sz="5400"/>
              <a:t>2</a:t>
            </a:r>
            <a:r>
              <a:rPr sz="5400"/>
              <a:t>(g)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2 NH</a:t>
            </a:r>
            <a:r>
              <a:rPr baseline="-17259" sz="5400"/>
              <a:t>3</a:t>
            </a:r>
            <a:r>
              <a:rPr sz="5400"/>
              <a:t>(g)</a:t>
            </a:r>
          </a:p>
        </p:txBody>
      </p:sp>
      <p:sp>
        <p:nvSpPr>
          <p:cNvPr id="30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306" name="Group"/>
          <p:cNvGrpSpPr/>
          <p:nvPr/>
        </p:nvGrpSpPr>
        <p:grpSpPr>
          <a:xfrm>
            <a:off x="5562599" y="9784080"/>
            <a:ext cx="12870182" cy="3093375"/>
            <a:chOff x="0" y="0"/>
            <a:chExt cx="12870179" cy="3093373"/>
          </a:xfrm>
        </p:grpSpPr>
        <p:pic>
          <p:nvPicPr>
            <p:cNvPr id="304" name="temp.pdf" descr="temp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4300"/>
              <a:ext cx="6072188" cy="28575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305" name="temp.pdf" descr="temp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35240" y="0"/>
              <a:ext cx="5234940" cy="309337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02" grpId="1"/>
      <p:bldP build="whole" bldLvl="1" animBg="1" rev="0" advAuto="0" spid="306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onverting Kc Into Kp"/>
          <p:cNvSpPr txBox="1"/>
          <p:nvPr>
            <p:ph type="title"/>
          </p:nvPr>
        </p:nvSpPr>
        <p:spPr>
          <a:xfrm>
            <a:off x="4876800" y="457200"/>
            <a:ext cx="14333220" cy="2286001"/>
          </a:xfrm>
          <a:prstGeom prst="rect">
            <a:avLst/>
          </a:prstGeom>
        </p:spPr>
        <p:txBody>
          <a:bodyPr/>
          <a:lstStyle/>
          <a:p>
            <a:pPr>
              <a:defRPr sz="78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pPr>
            <a:r>
              <a:t>Converting K</a:t>
            </a:r>
            <a:r>
              <a:rPr baseline="-5999"/>
              <a:t>c</a:t>
            </a:r>
            <a:r>
              <a:t> Into K</a:t>
            </a:r>
            <a:r>
              <a:rPr baseline="-5999"/>
              <a:t>p</a:t>
            </a:r>
          </a:p>
        </p:txBody>
      </p:sp>
      <p:sp>
        <p:nvSpPr>
          <p:cNvPr id="309" name="Kp = Kc(RT)∆n…"/>
          <p:cNvSpPr txBox="1"/>
          <p:nvPr>
            <p:ph type="body" idx="1"/>
          </p:nvPr>
        </p:nvSpPr>
        <p:spPr>
          <a:xfrm>
            <a:off x="3962400" y="2788920"/>
            <a:ext cx="16002001" cy="10515601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lnSpc>
                <a:spcPct val="110000"/>
              </a:lnSpc>
              <a:buClr>
                <a:srgbClr val="F33126"/>
              </a:buClr>
              <a:buSzTx/>
              <a:buFont typeface="Arial"/>
              <a:buNone/>
              <a:defRPr sz="8600"/>
            </a:pP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K</a:t>
            </a:r>
            <a:r>
              <a:rPr baseline="-14837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p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 = K</a:t>
            </a:r>
            <a:r>
              <a:rPr baseline="-14837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c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(RT)</a:t>
            </a:r>
            <a:r>
              <a:rPr b="0" baseline="31069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∆</a:t>
            </a:r>
            <a:r>
              <a:rPr baseline="31069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n</a:t>
            </a:r>
          </a:p>
          <a:p>
            <a:pPr marL="650874" indent="-571500" algn="ctr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7200"/>
              <a:t>T = Temperature (K)</a:t>
            </a:r>
          </a:p>
          <a:p>
            <a:pPr marL="650874" indent="-571500" algn="ctr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7200"/>
              <a:t>R = 0.082057 L atm mol</a:t>
            </a:r>
            <a:r>
              <a:rPr baseline="31000" sz="7200"/>
              <a:t>-1</a:t>
            </a:r>
            <a:r>
              <a:rPr sz="7200"/>
              <a:t> K</a:t>
            </a:r>
            <a:r>
              <a:rPr baseline="31000" sz="7200"/>
              <a:t>-1</a:t>
            </a:r>
          </a:p>
          <a:p>
            <a:pPr marL="650874" indent="-571500" algn="ctr">
              <a:lnSpc>
                <a:spcPct val="110000"/>
              </a:lnSpc>
              <a:buClr>
                <a:srgbClr val="000000"/>
              </a:buClr>
              <a:buSzTx/>
              <a:buFont typeface="Symbol"/>
              <a:buNone/>
            </a:pPr>
            <a:r>
              <a:rPr b="0" sz="72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∆</a:t>
            </a:r>
            <a:r>
              <a:rPr sz="7200"/>
              <a:t>n = change in moles of gas</a:t>
            </a:r>
          </a:p>
          <a:p>
            <a:pPr marL="650874" indent="-571500" algn="ctr">
              <a:buClr>
                <a:srgbClr val="00B800"/>
              </a:buClr>
              <a:buSzTx/>
              <a:buFont typeface="Arial"/>
              <a:buNone/>
              <a:defRPr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Example: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N</a:t>
            </a:r>
            <a:r>
              <a:rPr baseline="-15851" sz="5400"/>
              <a:t>2</a:t>
            </a:r>
            <a:r>
              <a:rPr sz="5400"/>
              <a:t>(g)  +  3 H</a:t>
            </a:r>
            <a:r>
              <a:rPr baseline="-15851" sz="5400"/>
              <a:t>2</a:t>
            </a:r>
            <a:r>
              <a:rPr sz="5400"/>
              <a:t>(g)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2 NH</a:t>
            </a:r>
            <a:r>
              <a:rPr baseline="-15851" sz="5400"/>
              <a:t>3</a:t>
            </a:r>
            <a:r>
              <a:rPr sz="5400"/>
              <a:t>(g)</a:t>
            </a:r>
          </a:p>
          <a:p>
            <a:pPr marL="650874" indent="-571500" algn="ctr">
              <a:lnSpc>
                <a:spcPct val="110000"/>
              </a:lnSpc>
              <a:buClr>
                <a:srgbClr val="F33126"/>
              </a:buClr>
              <a:buSzTx/>
              <a:buFont typeface="Symbol"/>
              <a:buNone/>
            </a:pPr>
            <a:r>
              <a:rPr b="0" sz="7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∆</a:t>
            </a:r>
            <a:r>
              <a:rPr sz="7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n</a:t>
            </a:r>
            <a:r>
              <a:rPr sz="7200"/>
              <a:t> = 2 - 4 = </a:t>
            </a:r>
            <a:r>
              <a:rPr sz="7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-2</a:t>
            </a:r>
          </a:p>
          <a:p>
            <a:pPr marL="650874" indent="-571500" algn="ctr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b="0" i="1" sz="5400"/>
            </a:pPr>
            <a:r>
              <a:t>see: </a:t>
            </a:r>
            <a:r>
              <a:rPr u="sng">
                <a:hlinkClick r:id="rId2" invalidUrl="" action="" tgtFrame="" tooltip="" history="1" highlightClick="0" endSnd="0"/>
              </a:rPr>
              <a:t>Types of Equilibrium Constants</a:t>
            </a:r>
          </a:p>
        </p:txBody>
      </p:sp>
      <p:sp>
        <p:nvSpPr>
          <p:cNvPr id="31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0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he Meaning of K"/>
          <p:cNvSpPr txBox="1"/>
          <p:nvPr>
            <p:ph type="title"/>
          </p:nvPr>
        </p:nvSpPr>
        <p:spPr>
          <a:xfrm>
            <a:off x="3048000" y="0"/>
            <a:ext cx="18288001" cy="290322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defRPr>
            </a:lvl1pPr>
          </a:lstStyle>
          <a:p>
            <a:pPr/>
            <a:r>
              <a:t>The Meaning of K</a:t>
            </a:r>
          </a:p>
        </p:txBody>
      </p:sp>
      <p:sp>
        <p:nvSpPr>
          <p:cNvPr id="313" name="If K&gt;&gt;1, the reaction is product-favored; product predominates at equilibrium."/>
          <p:cNvSpPr txBox="1"/>
          <p:nvPr>
            <p:ph type="body" sz="quarter" idx="1"/>
          </p:nvPr>
        </p:nvSpPr>
        <p:spPr>
          <a:xfrm>
            <a:off x="12192000" y="3040380"/>
            <a:ext cx="8526780" cy="72466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If </a:t>
            </a:r>
            <a:r>
              <a:rPr i="1" sz="5400"/>
              <a:t>K</a:t>
            </a:r>
            <a:r>
              <a:rPr sz="5400"/>
              <a:t>&gt;&gt;1, the reaction is </a:t>
            </a:r>
            <a:r>
              <a:rPr i="1" sz="5400"/>
              <a:t>product-favored</a:t>
            </a:r>
            <a:r>
              <a:rPr sz="5400"/>
              <a:t>; </a:t>
            </a:r>
            <a:r>
              <a:rPr sz="54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product </a:t>
            </a:r>
            <a:r>
              <a:rPr sz="5400"/>
              <a:t>predominates at equilibrium.</a:t>
            </a:r>
          </a:p>
        </p:txBody>
      </p:sp>
      <p:sp>
        <p:nvSpPr>
          <p:cNvPr id="31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15" name="If K&lt;&lt;1, the reaction is reactant-favored; reactant predominates at equilibrium."/>
          <p:cNvSpPr txBox="1"/>
          <p:nvPr/>
        </p:nvSpPr>
        <p:spPr>
          <a:xfrm>
            <a:off x="12192000" y="8229600"/>
            <a:ext cx="8709660" cy="331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67080" indent="-685800">
              <a:spcBef>
                <a:spcPts val="1200"/>
              </a:spcBef>
              <a:buClr>
                <a:srgbClr val="D44441"/>
              </a:buClr>
              <a:buFont typeface="Arial"/>
            </a:pPr>
            <a:r>
              <a:rPr sz="5400">
                <a:solidFill>
                  <a:srgbClr val="D44441"/>
                </a:solidFill>
                <a:uFill>
                  <a:solidFill>
                    <a:srgbClr val="D44441"/>
                  </a:solidFill>
                </a:uFill>
              </a:rPr>
              <a:t>If </a:t>
            </a:r>
            <a:r>
              <a:rPr i="1" sz="5400">
                <a:solidFill>
                  <a:srgbClr val="D44441"/>
                </a:solidFill>
                <a:uFill>
                  <a:solidFill>
                    <a:srgbClr val="D44441"/>
                  </a:solidFill>
                </a:uFill>
              </a:rPr>
              <a:t>K</a:t>
            </a:r>
            <a:r>
              <a:rPr sz="5400">
                <a:solidFill>
                  <a:srgbClr val="D44441"/>
                </a:solidFill>
                <a:uFill>
                  <a:solidFill>
                    <a:srgbClr val="D44441"/>
                  </a:solidFill>
                </a:uFill>
              </a:rPr>
              <a:t>&lt;&lt;1, the reaction is </a:t>
            </a:r>
            <a:r>
              <a:rPr i="1" sz="5400">
                <a:solidFill>
                  <a:srgbClr val="D44441"/>
                </a:solidFill>
                <a:uFill>
                  <a:solidFill>
                    <a:srgbClr val="D44441"/>
                  </a:solidFill>
                </a:uFill>
              </a:rPr>
              <a:t>reactant-favored</a:t>
            </a:r>
            <a:r>
              <a:rPr sz="5400">
                <a:solidFill>
                  <a:srgbClr val="D44441"/>
                </a:solidFill>
                <a:uFill>
                  <a:solidFill>
                    <a:srgbClr val="D44441"/>
                  </a:solidFill>
                </a:uFill>
              </a:rPr>
              <a:t>; </a:t>
            </a:r>
            <a:r>
              <a:rPr sz="54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reactant </a:t>
            </a:r>
            <a:r>
              <a:rPr sz="5400">
                <a:solidFill>
                  <a:srgbClr val="D44441"/>
                </a:solidFill>
                <a:uFill>
                  <a:solidFill>
                    <a:srgbClr val="D44441"/>
                  </a:solidFill>
                </a:uFill>
              </a:rPr>
              <a:t>predominates at equilibrium.</a:t>
            </a:r>
          </a:p>
        </p:txBody>
      </p:sp>
      <p:pic>
        <p:nvPicPr>
          <p:cNvPr id="316" name="picture showing relative product and reactant amounts with corresponding K values" descr="picture showing relative product and reactant amounts with corresponding K values"/>
          <p:cNvPicPr>
            <a:picLocks noChangeAspect="0"/>
          </p:cNvPicPr>
          <p:nvPr/>
        </p:nvPicPr>
        <p:blipFill>
          <a:blip r:embed="rId2">
            <a:extLst/>
          </a:blip>
          <a:srcRect l="0" t="0" r="0" b="4474"/>
          <a:stretch>
            <a:fillRect/>
          </a:stretch>
        </p:blipFill>
        <p:spPr>
          <a:xfrm>
            <a:off x="4429125" y="2903220"/>
            <a:ext cx="7489827" cy="9761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fade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equilibrium expression for NH3" descr="equilibrium expression for NH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96940" y="4846320"/>
            <a:ext cx="13077226" cy="3223260"/>
          </a:xfrm>
          <a:prstGeom prst="rect">
            <a:avLst/>
          </a:prstGeom>
          <a:ln w="12700"/>
        </p:spPr>
      </p:pic>
      <p:sp>
        <p:nvSpPr>
          <p:cNvPr id="319" name="The Meaning of K"/>
          <p:cNvSpPr txBox="1"/>
          <p:nvPr>
            <p:ph type="title"/>
          </p:nvPr>
        </p:nvSpPr>
        <p:spPr>
          <a:xfrm>
            <a:off x="5036820" y="297180"/>
            <a:ext cx="14333220" cy="21259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Meaning of K</a:t>
            </a:r>
          </a:p>
        </p:txBody>
      </p:sp>
      <p:sp>
        <p:nvSpPr>
          <p:cNvPr id="320" name="Can tell if a reaction is product-favored or reactant-favored.…"/>
          <p:cNvSpPr txBox="1"/>
          <p:nvPr>
            <p:ph type="body" idx="1"/>
          </p:nvPr>
        </p:nvSpPr>
        <p:spPr>
          <a:xfrm>
            <a:off x="4876800" y="2446020"/>
            <a:ext cx="1447038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8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Can tell if a reaction is product-favored or reactant-favored.</a:t>
            </a:r>
          </a:p>
          <a:p>
            <a:pPr marL="650874" indent="-571500">
              <a:lnSpc>
                <a:spcPct val="8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For:    N</a:t>
            </a:r>
            <a:r>
              <a:rPr baseline="-15851" sz="5400"/>
              <a:t>2</a:t>
            </a:r>
            <a:r>
              <a:rPr sz="5400"/>
              <a:t>(g)  +  3 H</a:t>
            </a:r>
            <a:r>
              <a:rPr baseline="-15851" sz="5400"/>
              <a:t>2</a:t>
            </a:r>
            <a:r>
              <a:rPr sz="5400"/>
              <a:t>(g)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2 NH</a:t>
            </a:r>
            <a:r>
              <a:rPr baseline="-15851" sz="5400"/>
              <a:t>3</a:t>
            </a:r>
            <a:r>
              <a:rPr sz="5400"/>
              <a:t>(g)</a:t>
            </a:r>
          </a:p>
        </p:txBody>
      </p:sp>
      <p:sp>
        <p:nvSpPr>
          <p:cNvPr id="32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22" name="Conc. of products is much greater than that of reactants at equilibrium.…"/>
          <p:cNvSpPr txBox="1"/>
          <p:nvPr/>
        </p:nvSpPr>
        <p:spPr>
          <a:xfrm>
            <a:off x="4945380" y="8275319"/>
            <a:ext cx="13738860" cy="395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Conc. of products is 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much greater</a:t>
            </a:r>
            <a:r>
              <a:rPr sz="5400"/>
              <a:t> than that of reactants at equilibrium. </a:t>
            </a:r>
            <a:endParaRPr sz="5400"/>
          </a:p>
          <a:p>
            <a:pPr>
              <a:lnSpc>
                <a:spcPct val="8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The reaction is strongly 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product-favored</a:t>
            </a:r>
            <a:r>
              <a:rPr sz="5400"/>
              <a:t>.</a:t>
            </a:r>
          </a:p>
        </p:txBody>
      </p:sp>
      <p:sp>
        <p:nvSpPr>
          <p:cNvPr id="323" name="Rectangle"/>
          <p:cNvSpPr/>
          <p:nvPr/>
        </p:nvSpPr>
        <p:spPr>
          <a:xfrm>
            <a:off x="24919939" y="4220527"/>
            <a:ext cx="17213581" cy="5783581"/>
          </a:xfrm>
          <a:prstGeom prst="rect">
            <a:avLst/>
          </a:prstGeom>
          <a:gradFill>
            <a:gsLst>
              <a:gs pos="0">
                <a:srgbClr val="555555"/>
              </a:gs>
              <a:gs pos="100000">
                <a:srgbClr val="A2A2A2"/>
              </a:gs>
            </a:gsLst>
            <a:lin ang="16200000"/>
          </a:gradFill>
          <a:ln w="12700"/>
        </p:spPr>
        <p:txBody>
          <a:bodyPr tIns="91439" bIns="91439" anchor="ctr"/>
          <a:lstStyle/>
          <a:p>
            <a:pPr/>
          </a:p>
        </p:txBody>
      </p:sp>
      <p:pic>
        <p:nvPicPr>
          <p:cNvPr id="324" name="16M05VD1-1.mov" descr="16M05VD1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5521919" y="4823460"/>
            <a:ext cx="6103621" cy="4577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60859 -0.018542" origin="layout" pathEditMode="relative">
                                      <p:cBhvr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withEffect" presetSubtype="0" presetID="6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323"/>
                                        </p:tgtEl>
                                      </p:cBhvr>
                                      <p:by x="106409" y="10640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63542 -0.005556" origin="layout" pathEditMode="relative">
                                      <p:cBhvr>
                                        <p:cTn id="18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mediacall" nodeType="after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99" fill="hold"/>
                                        <p:tgtEl>
                                          <p:spTgt spid="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2" fill="hold" display="0">
                  <p:stCondLst>
                    <p:cond delay="indefinite"/>
                  </p:stCondLst>
                </p:cTn>
                <p:tgtEl>
                  <p:spTgt spid="324"/>
                </p:tgtEl>
              </p:cMediaNode>
            </p:video>
            <p:seq concurrent="1" prevAc="none" nextAc="seek">
              <p:cTn id="23" evtFilter="cancelBubble" nodeType="interactiveSeq" restart="whenNotActive" fill="hold">
                <p:stCondLst>
                  <p:cond delay="0" evt="onClick">
                    <p:tgtEl>
                      <p:spTgt spid="32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4"/>
                  </p:tgtEl>
                </p:cond>
              </p:nextCondLst>
            </p:seq>
          </p:childTnLst>
        </p:cTn>
      </p:par>
    </p:tnLst>
    <p:bldLst>
      <p:bldP build="whole" bldLvl="1" animBg="1" rev="0" advAuto="0" spid="323" grpId="3"/>
      <p:bldP build="whole" bldLvl="1" animBg="1" rev="0" advAuto="0" spid="3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he Meaning of K"/>
          <p:cNvSpPr txBox="1"/>
          <p:nvPr>
            <p:ph type="title"/>
          </p:nvPr>
        </p:nvSpPr>
        <p:spPr>
          <a:xfrm>
            <a:off x="-1363980" y="119380"/>
            <a:ext cx="14333220" cy="2125981"/>
          </a:xfrm>
          <a:prstGeom prst="rect">
            <a:avLst/>
          </a:prstGeom>
        </p:spPr>
        <p:txBody>
          <a:bodyPr/>
          <a:lstStyle>
            <a:lvl1pPr>
              <a:defRPr sz="10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Meaning of K</a:t>
            </a:r>
          </a:p>
        </p:txBody>
      </p:sp>
      <p:sp>
        <p:nvSpPr>
          <p:cNvPr id="327" name="For:   AgCl(s)qeAg+(aq)  +  Cl-(aq)…"/>
          <p:cNvSpPr txBox="1"/>
          <p:nvPr>
            <p:ph type="body" sz="half" idx="1"/>
          </p:nvPr>
        </p:nvSpPr>
        <p:spPr>
          <a:xfrm>
            <a:off x="2670274" y="2446020"/>
            <a:ext cx="12264926" cy="8686801"/>
          </a:xfrm>
          <a:prstGeom prst="rect">
            <a:avLst/>
          </a:prstGeom>
        </p:spPr>
        <p:txBody>
          <a:bodyPr/>
          <a:lstStyle/>
          <a:p>
            <a:pPr marL="650874" indent="-571500">
              <a:spcBef>
                <a:spcPts val="46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/>
              <a:t>For:   AgCl(s)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Ag</a:t>
            </a:r>
            <a:r>
              <a:rPr baseline="30962" sz="5400"/>
              <a:t>+</a:t>
            </a:r>
            <a:r>
              <a:rPr sz="5400"/>
              <a:t>(aq)  +  Cl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spcBef>
                <a:spcPts val="46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i="1" sz="5400"/>
              <a:t>K</a:t>
            </a:r>
            <a:r>
              <a:rPr baseline="-15851" sz="5400"/>
              <a:t>c</a:t>
            </a:r>
            <a:r>
              <a:rPr sz="5400"/>
              <a:t> = [Ag</a:t>
            </a:r>
            <a:r>
              <a:rPr baseline="30962" sz="5400"/>
              <a:t>+</a:t>
            </a:r>
            <a:r>
              <a:rPr sz="5400"/>
              <a:t>] [Cl</a:t>
            </a:r>
            <a:r>
              <a:rPr baseline="30962" sz="5400"/>
              <a:t>-</a:t>
            </a:r>
            <a:r>
              <a:rPr sz="5400"/>
              <a:t>]  =  1.8 x 10</a:t>
            </a:r>
            <a:r>
              <a:rPr baseline="30962" sz="5400"/>
              <a:t>-5</a:t>
            </a:r>
          </a:p>
          <a:p>
            <a:pPr marL="650874" indent="-571500">
              <a:spcBef>
                <a:spcPts val="62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Conc. of products is 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much less</a:t>
            </a:r>
            <a:r>
              <a:rPr sz="5400"/>
              <a:t> than that of reactants at equilibrium. </a:t>
            </a:r>
          </a:p>
          <a:p>
            <a:pPr marL="650874" indent="-571500">
              <a:spcBef>
                <a:spcPts val="46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The reaction is strongly 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reactant-favored</a:t>
            </a:r>
            <a:r>
              <a:rPr sz="5400"/>
              <a:t>.</a:t>
            </a:r>
          </a:p>
        </p:txBody>
      </p:sp>
      <p:sp>
        <p:nvSpPr>
          <p:cNvPr id="32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331" name="Group"/>
          <p:cNvGrpSpPr/>
          <p:nvPr/>
        </p:nvGrpSpPr>
        <p:grpSpPr>
          <a:xfrm>
            <a:off x="16035019" y="598784"/>
            <a:ext cx="5738216" cy="8456316"/>
            <a:chOff x="0" y="0"/>
            <a:chExt cx="5738214" cy="8456315"/>
          </a:xfrm>
        </p:grpSpPr>
        <p:sp>
          <p:nvSpPr>
            <p:cNvPr id="329" name="Rectangle"/>
            <p:cNvSpPr/>
            <p:nvPr/>
          </p:nvSpPr>
          <p:spPr>
            <a:xfrm>
              <a:off x="0" y="0"/>
              <a:ext cx="5738215" cy="845631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330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738215" cy="84563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</p:pic>
      </p:grpSp>
      <p:sp>
        <p:nvSpPr>
          <p:cNvPr id="332" name="The reverse reaction…"/>
          <p:cNvSpPr/>
          <p:nvPr/>
        </p:nvSpPr>
        <p:spPr>
          <a:xfrm>
            <a:off x="13572232" y="9255125"/>
            <a:ext cx="10307865" cy="535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Helvetica"/>
              <a:defRPr b="0" i="1"/>
            </a:pPr>
            <a:r>
              <a:t>The reverse reaction</a:t>
            </a:r>
          </a:p>
          <a:p>
            <a:pPr marL="79373" marR="79373" algn="ctr">
              <a:buClr>
                <a:srgbClr val="000000"/>
              </a:buClr>
              <a:buFont typeface="Helvetica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Ag</a:t>
            </a:r>
            <a:r>
              <a:rPr baseline="30956">
                <a:latin typeface="Helvetica"/>
                <a:ea typeface="Helvetica"/>
                <a:cs typeface="Helvetica"/>
                <a:sym typeface="Helvetica"/>
              </a:rPr>
              <a:t>+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(aq)  +  Cl</a:t>
            </a:r>
            <a:r>
              <a:rPr baseline="30956">
                <a:latin typeface="Helvetica"/>
                <a:ea typeface="Helvetica"/>
                <a:cs typeface="Helvetica"/>
                <a:sym typeface="Helvetica"/>
              </a:rPr>
              <a:t>-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(aq)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AgCl(s)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marL="79373" marR="79373" algn="ctr">
              <a:buClr>
                <a:srgbClr val="000000"/>
              </a:buClr>
              <a:buFont typeface="Helvetica"/>
              <a:defRPr b="0" i="1">
                <a:latin typeface="Helvetica"/>
                <a:ea typeface="Helvetica"/>
                <a:cs typeface="Helvetica"/>
                <a:sym typeface="Helvetica"/>
              </a:defRPr>
            </a:pPr>
            <a:r>
              <a:t>is </a:t>
            </a:r>
            <a:r>
              <a:rPr b="1"/>
              <a:t>product-favored,</a:t>
            </a:r>
            <a:endParaRPr b="1"/>
          </a:p>
          <a:p>
            <a:pPr marL="79373" marR="79373" algn="ctr">
              <a:buClr>
                <a:srgbClr val="000000"/>
              </a:buClr>
              <a:buFont typeface="Helvetica"/>
              <a:defRPr b="0" i="1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marL="650874" marR="79373" indent="-571500">
              <a:lnSpc>
                <a:spcPct val="90000"/>
              </a:lnSpc>
              <a:spcBef>
                <a:spcPts val="4600"/>
              </a:spcBef>
              <a:buClr>
                <a:srgbClr val="000000"/>
              </a:buClr>
              <a:buFont typeface="Arial"/>
            </a:pPr>
            <a:r>
              <a:rPr i="1" sz="5400"/>
              <a:t>K</a:t>
            </a:r>
            <a:r>
              <a:rPr baseline="-15851" sz="5400"/>
              <a:t>rev</a:t>
            </a:r>
            <a:r>
              <a:rPr sz="5400"/>
              <a:t> </a:t>
            </a:r>
            <a:r>
              <a:rPr b="0" i="1" sz="5400"/>
              <a:t>= 1/1.8 x 10</a:t>
            </a:r>
            <a:r>
              <a:rPr b="0" baseline="30962" i="1" sz="5400"/>
              <a:t>-5</a:t>
            </a:r>
            <a:r>
              <a:rPr b="0" i="1" sz="5400"/>
              <a:t> =</a:t>
            </a:r>
            <a:r>
              <a:rPr sz="5400"/>
              <a:t> 5.6 x 10</a:t>
            </a:r>
            <a:r>
              <a:rPr baseline="30962" sz="5400"/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2" grpId="2"/>
      <p:bldP build="p" bldLvl="1" animBg="1" rev="0" advAuto="0" spid="32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roduct- or Reactant Favor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Product- or Reactant Favored</a:t>
            </a:r>
          </a:p>
        </p:txBody>
      </p:sp>
      <p:sp>
        <p:nvSpPr>
          <p:cNvPr id="33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36" name="equilibrium expression when product favored" descr="equilibrium expression when product favored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7150" y="3954779"/>
            <a:ext cx="7715252" cy="565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equilibrium expression when reactant favored" descr="equilibrium expression when reactant favored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49200" y="3990975"/>
            <a:ext cx="7734300" cy="5610225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Product-favored…"/>
          <p:cNvSpPr txBox="1"/>
          <p:nvPr/>
        </p:nvSpPr>
        <p:spPr>
          <a:xfrm>
            <a:off x="5020310" y="10218419"/>
            <a:ext cx="5583553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FF2734"/>
              </a:buClr>
              <a:buFont typeface="Arial"/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Product-favored</a:t>
            </a:r>
          </a:p>
          <a:p>
            <a:pPr algn="ctr">
              <a:buClr>
                <a:srgbClr val="FF2734"/>
              </a:buClr>
              <a:buFont typeface="Arial"/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 K &gt; 1</a:t>
            </a:r>
          </a:p>
        </p:txBody>
      </p:sp>
      <p:sp>
        <p:nvSpPr>
          <p:cNvPr id="339" name="Reactant-favored…"/>
          <p:cNvSpPr txBox="1"/>
          <p:nvPr/>
        </p:nvSpPr>
        <p:spPr>
          <a:xfrm>
            <a:off x="13403580" y="10218419"/>
            <a:ext cx="5889283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433FF"/>
              </a:buClr>
              <a:buFont typeface="Arial"/>
              <a:defRPr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t>Reactant-favored</a:t>
            </a:r>
          </a:p>
          <a:p>
            <a:pPr algn="ctr">
              <a:buClr>
                <a:srgbClr val="0433FF"/>
              </a:buClr>
              <a:buFont typeface="Arial"/>
              <a:defRPr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t>K &lt; 1</a:t>
            </a:r>
          </a:p>
        </p:txBody>
      </p:sp>
      <p:sp>
        <p:nvSpPr>
          <p:cNvPr id="340" name="Given the following reactions: (a)  2 NO2(g) ⇌ N2O4(g)        K = 180 (b)  Fe(OH)2(s) ⇌ Fe2+(aq) + 2 OH–(aq)      K = 7.9 x 10-15…"/>
          <p:cNvSpPr txBox="1"/>
          <p:nvPr/>
        </p:nvSpPr>
        <p:spPr>
          <a:xfrm>
            <a:off x="6888480" y="14630400"/>
            <a:ext cx="18288001" cy="145846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i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Given the following reactions:</a:t>
            </a:r>
            <a:br>
              <a:rPr b="0" i="0"/>
            </a:br>
            <a:r>
              <a:rPr b="0" i="0"/>
              <a:t>(a)  2 NO</a:t>
            </a:r>
            <a:r>
              <a:rPr b="0" baseline="-15119" i="0"/>
              <a:t>2</a:t>
            </a:r>
            <a:r>
              <a:rPr b="0" i="0"/>
              <a:t>(g) ⇌ N</a:t>
            </a:r>
            <a:r>
              <a:rPr b="0" baseline="-15119" i="0"/>
              <a:t>2</a:t>
            </a:r>
            <a:r>
              <a:rPr b="0" i="0"/>
              <a:t>O</a:t>
            </a:r>
            <a:r>
              <a:rPr b="0" baseline="-15119" i="0"/>
              <a:t>4</a:t>
            </a:r>
            <a:r>
              <a:rPr b="0" i="0"/>
              <a:t>(g)    		 	K = 180</a:t>
            </a:r>
            <a:br>
              <a:rPr b="0" i="0"/>
            </a:br>
            <a:r>
              <a:rPr b="0" i="0"/>
              <a:t>(b)  Fe(OH)</a:t>
            </a:r>
            <a:r>
              <a:rPr b="0" baseline="-15119" i="0"/>
              <a:t>2</a:t>
            </a:r>
            <a:r>
              <a:rPr b="0" i="0"/>
              <a:t>(s) ⇌ Fe</a:t>
            </a:r>
            <a:r>
              <a:rPr b="0" baseline="31039" i="0"/>
              <a:t>2+</a:t>
            </a:r>
            <a:r>
              <a:rPr b="0" i="0"/>
              <a:t>(aq) + 2 OH</a:t>
            </a:r>
            <a:r>
              <a:rPr b="0" baseline="31039" i="0"/>
              <a:t>–</a:t>
            </a:r>
            <a:r>
              <a:rPr b="0" i="0"/>
              <a:t>(aq)     	K = 7.9 x 10</a:t>
            </a:r>
            <a:r>
              <a:rPr b="0" baseline="31039" i="0"/>
              <a:t>-15</a:t>
            </a:r>
            <a:endParaRPr b="0" i="0"/>
          </a:p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Which statement is true?</a:t>
            </a:r>
            <a:endParaRPr b="0"/>
          </a:p>
          <a:p>
            <a:pPr/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Both reactions are product-favored.</a:t>
            </a:r>
            <a:endParaRPr b="0" sz="5000"/>
          </a:p>
          <a:p>
            <a:pPr marL="476933" indent="-268653">
              <a:buSzPct val="100000"/>
              <a:buAutoNum type="alphaUcPeriod" startAt="1"/>
            </a:pPr>
            <a:r>
              <a:rPr b="0" sz="5000"/>
              <a:t> </a:t>
            </a:r>
            <a:r>
              <a:rPr b="0"/>
              <a:t>Both reactions are reactant-favored. 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Reaction (a) is product-favored and reaction (b) is reactant-favored.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Reaction (a) is reactant-favored and reaction (b) is product-favored.</a:t>
            </a:r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341" name="Enter your response on…"/>
          <p:cNvSpPr txBox="1"/>
          <p:nvPr/>
        </p:nvSpPr>
        <p:spPr>
          <a:xfrm>
            <a:off x="25359360" y="1616201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42" name="Answer = C,…"/>
          <p:cNvSpPr txBox="1"/>
          <p:nvPr/>
        </p:nvSpPr>
        <p:spPr>
          <a:xfrm>
            <a:off x="21161515" y="18996659"/>
            <a:ext cx="12023309" cy="40974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</a:t>
            </a:r>
          </a:p>
          <a:p>
            <a:pPr algn="ctr">
              <a:defRPr sz="5400"/>
            </a:pPr>
            <a:r>
              <a:t>Reaction (a) is product-favored and </a:t>
            </a:r>
          </a:p>
          <a:p>
            <a:pPr algn="ctr">
              <a:defRPr sz="5400"/>
            </a:pPr>
            <a:r>
              <a:t>reaction (b) is reactant favored</a:t>
            </a:r>
            <a:endParaRPr baseline="30962"/>
          </a:p>
          <a:p>
            <a:pPr algn="ctr">
              <a:defRPr sz="5400"/>
            </a:pPr>
            <a:endParaRPr baseline="30962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7188 -1.03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25009 -0.323333" origin="layout" pathEditMode="relative">
                                      <p:cBhvr>
                                        <p:cTn id="9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93752 -0.593333" origin="layout" pathEditMode="relative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" grpId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he Reaction Quotient, Q"/>
          <p:cNvSpPr txBox="1"/>
          <p:nvPr>
            <p:ph type="title"/>
          </p:nvPr>
        </p:nvSpPr>
        <p:spPr>
          <a:xfrm>
            <a:off x="4579620" y="0"/>
            <a:ext cx="14790420" cy="18288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Reaction Quotient, Q</a:t>
            </a:r>
          </a:p>
        </p:txBody>
      </p:sp>
      <p:sp>
        <p:nvSpPr>
          <p:cNvPr id="345" name="All reacting chemical systems can be characterized by their REACTION QUOTIENT, Q.…"/>
          <p:cNvSpPr txBox="1"/>
          <p:nvPr>
            <p:ph type="body" sz="half" idx="1"/>
          </p:nvPr>
        </p:nvSpPr>
        <p:spPr>
          <a:xfrm>
            <a:off x="4716780" y="1828800"/>
            <a:ext cx="14470381" cy="601218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All reacting chemical systems can be characterized by their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REACTION QUOTIENT, Q</a:t>
            </a:r>
            <a:r>
              <a:rPr sz="5400"/>
              <a:t>.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i="1" sz="5400"/>
              <a:t>For:</a:t>
            </a:r>
            <a:r>
              <a:rPr sz="5400"/>
              <a:t>    a A  +  b B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c C  +  d D</a:t>
            </a:r>
          </a:p>
        </p:txBody>
      </p:sp>
      <p:sp>
        <p:nvSpPr>
          <p:cNvPr id="3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47" name="If Q = K, then system is at equilibrium.…"/>
          <p:cNvSpPr txBox="1"/>
          <p:nvPr/>
        </p:nvSpPr>
        <p:spPr>
          <a:xfrm>
            <a:off x="4419600" y="11137900"/>
            <a:ext cx="15864840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8F00"/>
              </a:buClr>
              <a:buFont typeface="Arial"/>
            </a:pPr>
            <a:r>
              <a:rPr sz="54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If Q = K, then system is at equilibrium.</a:t>
            </a:r>
            <a:endParaRPr sz="5400">
              <a:solidFill>
                <a:srgbClr val="008F00"/>
              </a:solidFill>
              <a:uFill>
                <a:solidFill>
                  <a:srgbClr val="008F00"/>
                </a:solidFill>
              </a:uFill>
            </a:endParaRPr>
          </a:p>
          <a:p>
            <a:pPr>
              <a:buClr>
                <a:srgbClr val="008F00"/>
              </a:buClr>
              <a:buFont typeface="Arial"/>
            </a:pPr>
            <a:r>
              <a:rPr sz="54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If Q </a:t>
            </a:r>
            <a:r>
              <a:rPr sz="72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≠</a:t>
            </a:r>
            <a:r>
              <a:rPr sz="54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 K, then system is not at equilibrium</a:t>
            </a:r>
          </a:p>
        </p:txBody>
      </p:sp>
      <p:pic>
        <p:nvPicPr>
          <p:cNvPr id="348" name="equation for finding Q" descr="equation for finding Q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6820" y="5943600"/>
            <a:ext cx="12344401" cy="4908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8" grpId="2"/>
      <p:bldP build="p" bldLvl="1" animBg="1" rev="0" advAuto="0" spid="345" grpId="1"/>
      <p:bldP build="whole" bldLvl="1" animBg="1" rev="0" advAuto="0" spid="347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he Reaction Quotient, Q"/>
          <p:cNvSpPr txBox="1"/>
          <p:nvPr>
            <p:ph type="title"/>
          </p:nvPr>
        </p:nvSpPr>
        <p:spPr>
          <a:xfrm>
            <a:off x="4259580" y="0"/>
            <a:ext cx="15384781" cy="18288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Reaction Quotient, Q</a:t>
            </a:r>
          </a:p>
        </p:txBody>
      </p:sp>
      <p:sp>
        <p:nvSpPr>
          <p:cNvPr id="35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52" name="graph for product favored reaction" descr="graph for product favored reaction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6500" y="3082925"/>
            <a:ext cx="14338301" cy="10175876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At any point in the reaction…"/>
          <p:cNvSpPr txBox="1"/>
          <p:nvPr/>
        </p:nvSpPr>
        <p:spPr>
          <a:xfrm>
            <a:off x="9897504" y="5949950"/>
            <a:ext cx="8113245" cy="178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t>At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any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point</a:t>
            </a:r>
            <a:r>
              <a:t> in the reaction </a:t>
            </a:r>
          </a:p>
          <a:p>
            <a:pPr algn="ctr">
              <a:buClr>
                <a:srgbClr val="000000"/>
              </a:buClr>
              <a:buFont typeface="Arial"/>
            </a:pPr>
            <a:r>
              <a:t>H</a:t>
            </a:r>
            <a:r>
              <a:rPr baseline="-15913"/>
              <a:t>2</a:t>
            </a:r>
            <a:r>
              <a:t> + I</a:t>
            </a:r>
            <a:r>
              <a:rPr baseline="-15913"/>
              <a:t>2</a:t>
            </a:r>
            <a:r>
              <a:t>  </a:t>
            </a:r>
            <a:r>
              <a:rPr b="0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t>  2 HI</a:t>
            </a:r>
          </a:p>
        </p:txBody>
      </p:sp>
      <p:grpSp>
        <p:nvGrpSpPr>
          <p:cNvPr id="369" name="Group"/>
          <p:cNvGrpSpPr/>
          <p:nvPr/>
        </p:nvGrpSpPr>
        <p:grpSpPr>
          <a:xfrm>
            <a:off x="9151620" y="7612380"/>
            <a:ext cx="10414001" cy="2550161"/>
            <a:chOff x="0" y="0"/>
            <a:chExt cx="10414000" cy="2550159"/>
          </a:xfrm>
        </p:grpSpPr>
        <p:sp>
          <p:nvSpPr>
            <p:cNvPr id="354" name="Rectangle"/>
            <p:cNvSpPr/>
            <p:nvPr/>
          </p:nvSpPr>
          <p:spPr>
            <a:xfrm>
              <a:off x="0" y="91439"/>
              <a:ext cx="9372600" cy="1760221"/>
            </a:xfrm>
            <a:prstGeom prst="rect">
              <a:avLst/>
            </a:prstGeom>
            <a:solidFill>
              <a:srgbClr val="FEE8C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355" name="Q"/>
            <p:cNvSpPr/>
            <p:nvPr/>
          </p:nvSpPr>
          <p:spPr>
            <a:xfrm>
              <a:off x="0" y="64007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FF2734"/>
                </a:buClr>
                <a:buFont typeface="Helvetica"/>
                <a:defRPr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Q</a:t>
              </a:r>
            </a:p>
          </p:txBody>
        </p:sp>
        <p:sp>
          <p:nvSpPr>
            <p:cNvPr id="356" name="="/>
            <p:cNvSpPr/>
            <p:nvPr/>
          </p:nvSpPr>
          <p:spPr>
            <a:xfrm>
              <a:off x="662939" y="66293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Symbol"/>
                <a:defRPr b="0"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357" name="reaction"/>
            <p:cNvSpPr/>
            <p:nvPr/>
          </p:nvSpPr>
          <p:spPr>
            <a:xfrm>
              <a:off x="1120139" y="64007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FF2734"/>
                </a:buClr>
                <a:buFont typeface="Helvetica"/>
                <a:defRPr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reaction</a:t>
              </a:r>
            </a:p>
          </p:txBody>
        </p:sp>
        <p:sp>
          <p:nvSpPr>
            <p:cNvPr id="358" name="quotient"/>
            <p:cNvSpPr/>
            <p:nvPr/>
          </p:nvSpPr>
          <p:spPr>
            <a:xfrm>
              <a:off x="3497579" y="64007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0" marR="0">
                <a:buClr>
                  <a:srgbClr val="000000"/>
                </a:buClr>
                <a:buFont typeface="Helvetica"/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 </a:t>
              </a:r>
              <a:r>
                <a:rPr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quotient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 </a:t>
              </a:r>
            </a:p>
          </p:txBody>
        </p:sp>
        <p:sp>
          <p:nvSpPr>
            <p:cNvPr id="359" name="="/>
            <p:cNvSpPr/>
            <p:nvPr/>
          </p:nvSpPr>
          <p:spPr>
            <a:xfrm>
              <a:off x="6400800" y="64007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360" name="Text"/>
            <p:cNvSpPr/>
            <p:nvPr/>
          </p:nvSpPr>
          <p:spPr>
            <a:xfrm>
              <a:off x="6903719" y="64007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361" name="[HI]"/>
            <p:cNvSpPr/>
            <p:nvPr/>
          </p:nvSpPr>
          <p:spPr>
            <a:xfrm>
              <a:off x="7566659" y="2514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[HI]</a:t>
              </a:r>
            </a:p>
          </p:txBody>
        </p:sp>
        <p:sp>
          <p:nvSpPr>
            <p:cNvPr id="362" name="2"/>
            <p:cNvSpPr/>
            <p:nvPr/>
          </p:nvSpPr>
          <p:spPr>
            <a:xfrm>
              <a:off x="857250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 sz="4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363" name="Line"/>
            <p:cNvSpPr/>
            <p:nvPr/>
          </p:nvSpPr>
          <p:spPr>
            <a:xfrm>
              <a:off x="7178040" y="1071245"/>
              <a:ext cx="2103121" cy="317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4" name="[H"/>
            <p:cNvSpPr/>
            <p:nvPr/>
          </p:nvSpPr>
          <p:spPr>
            <a:xfrm>
              <a:off x="7178040" y="109727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[H</a:t>
              </a:r>
            </a:p>
          </p:txBody>
        </p:sp>
        <p:sp>
          <p:nvSpPr>
            <p:cNvPr id="365" name="][I"/>
            <p:cNvSpPr/>
            <p:nvPr/>
          </p:nvSpPr>
          <p:spPr>
            <a:xfrm>
              <a:off x="8206740" y="109727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][I</a:t>
              </a:r>
            </a:p>
          </p:txBody>
        </p:sp>
        <p:sp>
          <p:nvSpPr>
            <p:cNvPr id="366" name="2"/>
            <p:cNvSpPr/>
            <p:nvPr/>
          </p:nvSpPr>
          <p:spPr>
            <a:xfrm>
              <a:off x="8755379" y="12801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 sz="4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367" name="]"/>
            <p:cNvSpPr/>
            <p:nvPr/>
          </p:nvSpPr>
          <p:spPr>
            <a:xfrm>
              <a:off x="9144000" y="109727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]</a:t>
              </a:r>
            </a:p>
          </p:txBody>
        </p:sp>
        <p:sp>
          <p:nvSpPr>
            <p:cNvPr id="368" name="2"/>
            <p:cNvSpPr/>
            <p:nvPr/>
          </p:nvSpPr>
          <p:spPr>
            <a:xfrm>
              <a:off x="7772400" y="123443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 sz="4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" grpId="2"/>
      <p:bldP build="whole" bldLvl="1" animBg="1" rev="0" advAuto="0" spid="35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comparison of K and Q values" descr="comparison of K and Q values"/>
          <p:cNvPicPr>
            <a:picLocks noChangeAspect="0"/>
          </p:cNvPicPr>
          <p:nvPr/>
        </p:nvPicPr>
        <p:blipFill>
          <a:blip r:embed="rId2">
            <a:extLst/>
          </a:blip>
          <a:srcRect l="0" t="15937" r="0" b="24063"/>
          <a:stretch>
            <a:fillRect/>
          </a:stretch>
        </p:blipFill>
        <p:spPr>
          <a:xfrm>
            <a:off x="4716780" y="6240779"/>
            <a:ext cx="16162020" cy="727075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The Reaction Quotient, Q"/>
          <p:cNvSpPr txBox="1"/>
          <p:nvPr>
            <p:ph type="title"/>
          </p:nvPr>
        </p:nvSpPr>
        <p:spPr>
          <a:xfrm>
            <a:off x="4579620" y="0"/>
            <a:ext cx="14790420" cy="18288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Reaction Quotient, Q</a:t>
            </a:r>
          </a:p>
        </p:txBody>
      </p:sp>
      <p:sp>
        <p:nvSpPr>
          <p:cNvPr id="373" name="Comparing Q and K:…"/>
          <p:cNvSpPr txBox="1"/>
          <p:nvPr>
            <p:ph type="body" sz="half" idx="1"/>
          </p:nvPr>
        </p:nvSpPr>
        <p:spPr>
          <a:xfrm>
            <a:off x="3505200" y="2125980"/>
            <a:ext cx="17533621" cy="601218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i="1" sz="6000"/>
              <a:t>Comparing 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Q</a:t>
            </a:r>
            <a:r>
              <a:rPr i="1" sz="6000"/>
              <a:t> and 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K:</a:t>
            </a:r>
          </a:p>
          <a:p>
            <a:pPr marL="650874" indent="-571500">
              <a:lnSpc>
                <a:spcPct val="100000"/>
              </a:lnSpc>
              <a:buClr>
                <a:srgbClr val="FF2734"/>
              </a:buClr>
              <a:buSzTx/>
              <a:buFont typeface="Arial"/>
              <a:buNone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Q &lt; K</a:t>
            </a:r>
            <a:r>
              <a:rPr sz="6000"/>
              <a:t>, reaction </a:t>
            </a:r>
            <a:r>
              <a:rPr sz="60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shifts to the products (right)</a:t>
            </a:r>
          </a:p>
          <a:p>
            <a:pPr marL="650874" indent="-571500">
              <a:lnSpc>
                <a:spcPct val="100000"/>
              </a:lnSpc>
              <a:buClr>
                <a:srgbClr val="FF2734"/>
              </a:buClr>
              <a:buSzTx/>
              <a:buFont typeface="Arial"/>
              <a:buNone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Q &gt; K</a:t>
            </a:r>
            <a:r>
              <a:rPr sz="6000"/>
              <a:t>, reaction </a:t>
            </a:r>
            <a:r>
              <a:rPr sz="60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shifts to the reactants (left)</a:t>
            </a:r>
          </a:p>
          <a:p>
            <a:pPr marL="650874" indent="-571500">
              <a:lnSpc>
                <a:spcPct val="100000"/>
              </a:lnSpc>
              <a:buClr>
                <a:srgbClr val="FF2734"/>
              </a:buClr>
              <a:buSzTx/>
              <a:buFont typeface="Arial"/>
              <a:buNone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Q = K</a:t>
            </a:r>
            <a:r>
              <a:rPr sz="6000"/>
              <a:t>, reaction is </a:t>
            </a:r>
            <a:r>
              <a:rPr sz="60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at equilibrium</a:t>
            </a:r>
          </a:p>
        </p:txBody>
      </p:sp>
      <p:sp>
        <p:nvSpPr>
          <p:cNvPr id="37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he Reaction Quotient, Q"/>
          <p:cNvSpPr txBox="1"/>
          <p:nvPr>
            <p:ph type="title"/>
          </p:nvPr>
        </p:nvSpPr>
        <p:spPr>
          <a:xfrm>
            <a:off x="4876800" y="457200"/>
            <a:ext cx="14333220" cy="16002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Reaction Quotient, Q</a:t>
            </a:r>
          </a:p>
        </p:txBody>
      </p:sp>
      <p:sp>
        <p:nvSpPr>
          <p:cNvPr id="377" name="We can use Q to tell if a reaction is at equilibrium. If not at equilibrium, we can predict which way the reaction will move to approach equilibrium."/>
          <p:cNvSpPr txBox="1"/>
          <p:nvPr>
            <p:ph type="body" idx="1"/>
          </p:nvPr>
        </p:nvSpPr>
        <p:spPr>
          <a:xfrm>
            <a:off x="4876800" y="1828800"/>
            <a:ext cx="14630400" cy="1204722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We can use Q to tell if a reaction is at equilibrium. If not at equilibrium, we can predict which way the reaction will move to approach equilibrium.</a:t>
            </a:r>
          </a:p>
        </p:txBody>
      </p:sp>
      <p:sp>
        <p:nvSpPr>
          <p:cNvPr id="37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79" name="16M09AN10-1.mov" descr="16M09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105400" y="9372600"/>
            <a:ext cx="3178568" cy="2263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16M09AN20-1.mov" descr="16M09AN2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078200" y="9372600"/>
            <a:ext cx="3178568" cy="226314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ee Understanding K and Q Handout"/>
          <p:cNvSpPr txBox="1"/>
          <p:nvPr/>
        </p:nvSpPr>
        <p:spPr>
          <a:xfrm>
            <a:off x="8831580" y="12504419"/>
            <a:ext cx="11724611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b="0" i="1" sz="5400"/>
              <a:t>see </a:t>
            </a:r>
            <a:r>
              <a:rPr b="0" i="1" sz="5400" u="sng">
                <a:hlinkClick r:id="rId8" invalidUrl="" action="" tgtFrame="" tooltip="" history="1" highlightClick="0" endSnd="0"/>
              </a:rPr>
              <a:t>Understanding K and Q Handout</a:t>
            </a:r>
            <a:r>
              <a:rPr sz="5400" u="sng">
                <a:hlinkClick r:id="rId8" invalidUrl="" action="" tgtFrame="" tooltip="" history="1" highlightClick="0" endSnd="0"/>
              </a:rPr>
              <a:t> </a:t>
            </a:r>
          </a:p>
        </p:txBody>
      </p:sp>
      <p:pic>
        <p:nvPicPr>
          <p:cNvPr id="382" name="butane to isobutane equilibrium" descr="butane to isobutane equilibrium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25440" y="4868538"/>
            <a:ext cx="13235940" cy="7361562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33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33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66"/>
                            </p:stCondLst>
                            <p:childTnLst>
                              <p:par>
                                <p:cTn id="11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379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37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9"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80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38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0"/>
                  </p:tgtEl>
                </p:cond>
              </p:nextCondLst>
            </p:seq>
          </p:childTnLst>
        </p:cTn>
      </p:par>
    </p:tnLst>
    <p:bldLst>
      <p:bldP build="whole" bldLvl="1" animBg="1" rev="0" advAuto="0" spid="381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HEMICAL EQUILIBRIUM"/>
          <p:cNvSpPr txBox="1"/>
          <p:nvPr>
            <p:ph type="title"/>
          </p:nvPr>
        </p:nvSpPr>
        <p:spPr>
          <a:xfrm>
            <a:off x="10203180" y="914400"/>
            <a:ext cx="10355580" cy="54864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EC5970"/>
                </a:solidFill>
                <a:uFill>
                  <a:solidFill>
                    <a:srgbClr val="EC5970"/>
                  </a:solidFill>
                </a:uFill>
              </a:defRPr>
            </a:lvl1pPr>
          </a:lstStyle>
          <a:p>
            <a:pPr/>
            <a:r>
              <a:t>CHEMICAL EQUILIBRIUM</a:t>
            </a:r>
          </a:p>
        </p:txBody>
      </p:sp>
      <p:sp>
        <p:nvSpPr>
          <p:cNvPr id="1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47" name="16M02AN10-1.mov" descr="16M02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351020" y="1897380"/>
            <a:ext cx="6835776" cy="9578976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qe = Bi-directional…"/>
          <p:cNvSpPr txBox="1"/>
          <p:nvPr/>
        </p:nvSpPr>
        <p:spPr>
          <a:xfrm>
            <a:off x="12620625" y="8686800"/>
            <a:ext cx="6897469" cy="205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lnSpc>
                <a:spcPct val="90000"/>
              </a:lnSpc>
              <a:spcBef>
                <a:spcPts val="2300"/>
              </a:spcBef>
              <a:buClr>
                <a:srgbClr val="FF2734"/>
              </a:buClr>
              <a:buFont typeface="1Lanz Chemistry"/>
            </a:pPr>
            <a: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= Bi-directional</a:t>
            </a:r>
            <a:endParaRPr sz="5400"/>
          </a:p>
          <a:p>
            <a:pPr marL="79373" marR="79373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5400"/>
            </a:pPr>
            <a:r>
              <a:t>		</a:t>
            </a:r>
            <a:r>
              <a:t>arrow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5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butane to isobutane equilibrium - calculate with Q" descr="butane to isobutane equilibrium - calculate with Q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1921" y="8366759"/>
            <a:ext cx="12916639" cy="2651761"/>
          </a:xfrm>
          <a:prstGeom prst="rect">
            <a:avLst/>
          </a:prstGeom>
          <a:ln w="12700"/>
        </p:spPr>
      </p:pic>
      <p:pic>
        <p:nvPicPr>
          <p:cNvPr id="385" name="butane to isobutane equilibrium" descr="butane to isobutane equilibriu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3860" y="2308860"/>
            <a:ext cx="9742798" cy="5394960"/>
          </a:xfrm>
          <a:prstGeom prst="rect">
            <a:avLst/>
          </a:prstGeom>
          <a:ln w="12700"/>
        </p:spPr>
      </p:pic>
      <p:sp>
        <p:nvSpPr>
          <p:cNvPr id="386" name="The Reaction Quotient, Q"/>
          <p:cNvSpPr txBox="1"/>
          <p:nvPr>
            <p:ph type="title"/>
          </p:nvPr>
        </p:nvSpPr>
        <p:spPr>
          <a:xfrm>
            <a:off x="4876800" y="0"/>
            <a:ext cx="14333220" cy="21259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Reaction Quotient, Q</a:t>
            </a:r>
          </a:p>
        </p:txBody>
      </p:sp>
      <p:sp>
        <p:nvSpPr>
          <p:cNvPr id="387" name="To  [iso]!     Q = 2.3, Q &lt; K, reaction will shift to &quot;right&quot; (product side, or [iso])"/>
          <p:cNvSpPr txBox="1"/>
          <p:nvPr>
            <p:ph type="body" sz="quarter" idx="1"/>
          </p:nvPr>
        </p:nvSpPr>
        <p:spPr>
          <a:xfrm>
            <a:off x="4579620" y="11727179"/>
            <a:ext cx="16299181" cy="19888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To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[iso]</a:t>
            </a:r>
            <a:r>
              <a:rPr sz="5400"/>
              <a:t>!     Q = 2.3, Q &lt; K, reaction will shift to "right" (product side, or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[iso]</a:t>
            </a:r>
            <a:r>
              <a:rPr sz="5400"/>
              <a:t>)</a:t>
            </a:r>
          </a:p>
        </p:txBody>
      </p:sp>
      <p:sp>
        <p:nvSpPr>
          <p:cNvPr id="38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89" name="If [iso] = 0.35 M and [n] = 0.15 M, are you at equilibrium?…"/>
          <p:cNvSpPr txBox="1"/>
          <p:nvPr/>
        </p:nvSpPr>
        <p:spPr>
          <a:xfrm>
            <a:off x="14317980" y="2286000"/>
            <a:ext cx="6583680" cy="5457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b="0" sz="5400"/>
              <a:t>If 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[iso]</a:t>
            </a:r>
            <a:r>
              <a:rPr b="0" sz="5400"/>
              <a:t> = 0.35 M and </a:t>
            </a:r>
            <a:r>
              <a:rPr b="0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[n]</a:t>
            </a:r>
            <a:r>
              <a:rPr b="0" sz="5400"/>
              <a:t> = 0.15 M, are you at equilibrium?</a:t>
            </a:r>
            <a:endParaRPr b="0"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0" sz="5400"/>
            </a:pPr>
            <a:r>
              <a:t>Which way does the reaction "shift" to approach equilibrium?</a:t>
            </a:r>
          </a:p>
        </p:txBody>
      </p:sp>
      <p:sp>
        <p:nvSpPr>
          <p:cNvPr id="390" name="Given that:…"/>
          <p:cNvSpPr txBox="1"/>
          <p:nvPr/>
        </p:nvSpPr>
        <p:spPr>
          <a:xfrm>
            <a:off x="8008620" y="14241780"/>
            <a:ext cx="17762221" cy="141732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i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Given that:</a:t>
            </a:r>
            <a:endParaRPr b="0"/>
          </a:p>
          <a:p>
            <a:pPr algn="ctr">
              <a:defRPr i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n</a:t>
            </a:r>
            <a:r>
              <a:rPr b="0"/>
              <a:t>-butane  ⇌  </a:t>
            </a:r>
            <a:r>
              <a:rPr b="0"/>
              <a:t>iso</a:t>
            </a:r>
            <a:r>
              <a:rPr b="0"/>
              <a:t>-butane     K = 2.5</a:t>
            </a:r>
            <a:endParaRPr b="0"/>
          </a:p>
          <a:p>
            <a:pPr>
              <a:defRPr i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and if:</a:t>
            </a:r>
            <a:endParaRPr b="0" i="0"/>
          </a:p>
          <a:p>
            <a:pPr algn="ctr">
              <a:defRPr i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 i="0"/>
              <a:t>[</a:t>
            </a:r>
            <a:r>
              <a:rPr b="0"/>
              <a:t>n</a:t>
            </a:r>
            <a:r>
              <a:rPr b="0" i="0"/>
              <a:t>-butane] = 0.020 M </a:t>
            </a:r>
            <a:r>
              <a:rPr b="0"/>
              <a:t>and</a:t>
            </a:r>
            <a:r>
              <a:rPr b="0" i="0"/>
              <a:t> [</a:t>
            </a:r>
            <a:r>
              <a:rPr b="0"/>
              <a:t>iso</a:t>
            </a:r>
            <a:r>
              <a:rPr b="0" i="0"/>
              <a:t>-butane] = 0.030 M </a:t>
            </a:r>
            <a:endParaRPr b="0"/>
          </a:p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 b="0"/>
          </a:p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Is this reaction at eqiulibrium?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yes, it is at equilibrium (Q = K)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no, more reactants than products (Q &lt; K)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no, more products than reactants (Q &gt; K)</a:t>
            </a:r>
            <a:endParaRPr b="0" sz="5000"/>
          </a:p>
          <a:p>
            <a:pPr marL="476933" indent="-268653">
              <a:buSzPct val="100000"/>
              <a:buAutoNum type="alphaUcPeriod" startAt="1"/>
            </a:pPr>
            <a:r>
              <a:rPr b="0" sz="5000"/>
              <a:t> more information is needed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391" name="Enter your response on…"/>
          <p:cNvSpPr txBox="1"/>
          <p:nvPr/>
        </p:nvSpPr>
        <p:spPr>
          <a:xfrm>
            <a:off x="22204679" y="15727680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92" name="Answer = B,…"/>
          <p:cNvSpPr txBox="1"/>
          <p:nvPr/>
        </p:nvSpPr>
        <p:spPr>
          <a:xfrm>
            <a:off x="20452842" y="18608039"/>
            <a:ext cx="13989291" cy="411166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algn="ctr">
              <a:defRPr sz="5400"/>
            </a:pPr>
            <a:r>
              <a:t>no, more reactants than products (Q &lt; K)</a:t>
            </a:r>
            <a:endParaRPr baseline="30962"/>
          </a:p>
          <a:p>
            <a:pPr algn="ctr">
              <a:defRPr sz="5400"/>
            </a:pPr>
            <a:endParaRPr baseline="30962"/>
          </a:p>
          <a:p>
            <a:pPr algn="ctr">
              <a:defRPr b="0" i="1" sz="5400"/>
            </a:pPr>
            <a:r>
              <a:rPr baseline="-1037"/>
              <a:t>Q = 0.030 / 0.020 =  1.5</a:t>
            </a:r>
            <a:endParaRPr baseline="-1037"/>
          </a:p>
          <a:p>
            <a:pPr algn="ctr">
              <a:defRPr b="0" i="1" sz="5400"/>
            </a:pPr>
            <a:r>
              <a:rPr baseline="-1037"/>
              <a:t>Q (1.5) &lt; K (2.5), move to right (product) side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0312 -0.998333" origin="layout" pathEditMode="relative">
                                      <p:cBhvr>
                                        <p:cTn id="21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65946 -0.348333" origin="layout" pathEditMode="relative">
                                      <p:cBhvr>
                                        <p:cTn id="24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50627 -0.693333" origin="layout" pathEditMode="relative">
                                      <p:cBhvr>
                                        <p:cTn id="3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4" grpId="1"/>
      <p:bldP build="whole" bldLvl="1" animBg="1" rev="0" advAuto="0" spid="391" grpId="5"/>
      <p:bldP build="p" bldLvl="1" animBg="1" rev="0" advAuto="0" spid="387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ypical Calcul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831455"/>
                </a:solidFill>
                <a:uFill>
                  <a:solidFill>
                    <a:srgbClr val="831455"/>
                  </a:solidFill>
                </a:uFill>
              </a:defRPr>
            </a:lvl1pPr>
          </a:lstStyle>
          <a:p>
            <a:pPr/>
            <a:r>
              <a:t>Typical Calculations</a:t>
            </a:r>
          </a:p>
        </p:txBody>
      </p:sp>
      <p:sp>
        <p:nvSpPr>
          <p:cNvPr id="395" name="H2(g)  +  I2(g) qe 2 HI(g)…"/>
          <p:cNvSpPr txBox="1"/>
          <p:nvPr>
            <p:ph type="body" idx="1"/>
          </p:nvPr>
        </p:nvSpPr>
        <p:spPr>
          <a:xfrm>
            <a:off x="3985260" y="3909060"/>
            <a:ext cx="16459201" cy="97612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6000"/>
              <a:t>H</a:t>
            </a:r>
            <a:r>
              <a:rPr baseline="-16133" sz="6000"/>
              <a:t>2</a:t>
            </a:r>
            <a:r>
              <a:rPr sz="6000"/>
              <a:t>(g)  +  I</a:t>
            </a:r>
            <a:r>
              <a:rPr baseline="-16133" sz="6000"/>
              <a:t>2</a:t>
            </a:r>
            <a:r>
              <a:rPr sz="6000"/>
              <a:t>(g)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6000"/>
              <a:t> 2 HI(g)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Place 1.00 mol each of H</a:t>
            </a:r>
            <a:r>
              <a:rPr baseline="-15851" sz="5400"/>
              <a:t>2</a:t>
            </a:r>
            <a:r>
              <a:rPr sz="5400"/>
              <a:t> and I</a:t>
            </a:r>
            <a:r>
              <a:rPr baseline="-15851" sz="5400"/>
              <a:t>2</a:t>
            </a:r>
            <a:r>
              <a:rPr sz="5400"/>
              <a:t> in a 1.00 L flask. Calc. equilibrium concentrations.</a:t>
            </a:r>
          </a:p>
        </p:txBody>
      </p:sp>
      <p:sp>
        <p:nvSpPr>
          <p:cNvPr id="39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399" name="Group"/>
          <p:cNvGrpSpPr/>
          <p:nvPr/>
        </p:nvGrpSpPr>
        <p:grpSpPr>
          <a:xfrm>
            <a:off x="13865225" y="4732020"/>
            <a:ext cx="7470775" cy="3360421"/>
            <a:chOff x="0" y="0"/>
            <a:chExt cx="7470775" cy="3360420"/>
          </a:xfrm>
        </p:grpSpPr>
        <p:pic>
          <p:nvPicPr>
            <p:cNvPr id="397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470775" cy="33604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8" name="qe"/>
            <p:cNvSpPr txBox="1"/>
            <p:nvPr/>
          </p:nvSpPr>
          <p:spPr>
            <a:xfrm>
              <a:off x="2898774" y="1211579"/>
              <a:ext cx="1851661" cy="1008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79373" marR="79373">
                <a:lnSpc>
                  <a:spcPct val="90000"/>
                </a:lnSpc>
                <a:spcBef>
                  <a:spcPts val="2000"/>
                </a:spcBef>
                <a:buClr>
                  <a:srgbClr val="000000"/>
                </a:buClr>
                <a:buFont typeface="1Lanz Chemistry"/>
                <a:defRPr b="0" sz="5400">
                  <a:effectLst>
                    <a:outerShdw sx="100000" sy="100000" kx="0" ky="0" algn="b" rotWithShape="0" blurRad="12700" dist="25400" dir="2700000">
                      <a:srgbClr val="CBCBCB"/>
                    </a:outerShdw>
                  </a:effectLst>
                  <a:latin typeface="1Lanz Chemistry"/>
                  <a:ea typeface="1Lanz Chemistry"/>
                  <a:cs typeface="1Lanz Chemistry"/>
                  <a:sym typeface="1Lanz Chemistry"/>
                </a:defRPr>
              </a:lvl1pPr>
            </a:lstStyle>
            <a:p>
              <a:pPr/>
              <a:r>
                <a:t>qe</a:t>
              </a:r>
            </a:p>
          </p:txBody>
        </p:sp>
      </p:grpSp>
      <p:pic>
        <p:nvPicPr>
          <p:cNvPr id="400" name="equilibrium expression" descr="equilibrium expressio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28229" y="5327848"/>
            <a:ext cx="8329531" cy="267462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H2(g)  +  I2(g) qe 2 HI(g), Kc = 55.3"/>
          <p:cNvSpPr txBox="1"/>
          <p:nvPr>
            <p:ph type="title"/>
          </p:nvPr>
        </p:nvSpPr>
        <p:spPr>
          <a:xfrm>
            <a:off x="4876800" y="297180"/>
            <a:ext cx="14470381" cy="2743201"/>
          </a:xfrm>
          <a:prstGeom prst="rect">
            <a:avLst/>
          </a:prstGeom>
        </p:spPr>
        <p:txBody>
          <a:bodyPr/>
          <a:lstStyle/>
          <a:p>
            <a:pPr/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H</a:t>
            </a:r>
            <a:r>
              <a:rPr baseline="-16133"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2</a:t>
            </a:r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(g)  +  I</a:t>
            </a:r>
            <a:r>
              <a:rPr baseline="-16133"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2</a:t>
            </a:r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(g) </a:t>
            </a:r>
            <a:r>
              <a:rPr b="0" sz="6000">
                <a:solidFill>
                  <a:srgbClr val="6420A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6420A4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 2 HI(g), K</a:t>
            </a:r>
            <a:r>
              <a:rPr baseline="-16133"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c</a:t>
            </a:r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 = 55.3</a:t>
            </a:r>
          </a:p>
        </p:txBody>
      </p:sp>
      <p:sp>
        <p:nvSpPr>
          <p:cNvPr id="403" name="Step 1.  Set up ICE table to define EQUILIBRIUM concentrations."/>
          <p:cNvSpPr txBox="1"/>
          <p:nvPr>
            <p:ph type="body" idx="1"/>
          </p:nvPr>
        </p:nvSpPr>
        <p:spPr>
          <a:xfrm>
            <a:off x="5036820" y="3040380"/>
            <a:ext cx="14333220" cy="106756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Step 1.  Set up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ICE </a:t>
            </a:r>
            <a:r>
              <a:rPr sz="5400"/>
              <a:t>table to define EQUILIBRIUM concentrations.</a:t>
            </a:r>
          </a:p>
        </p:txBody>
      </p:sp>
      <p:sp>
        <p:nvSpPr>
          <p:cNvPr id="40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05" name="[H2]  [I2]  [HI]…"/>
          <p:cNvSpPr txBox="1"/>
          <p:nvPr/>
        </p:nvSpPr>
        <p:spPr>
          <a:xfrm>
            <a:off x="4716780" y="5189220"/>
            <a:ext cx="14196060" cy="436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		[H</a:t>
            </a:r>
            <a:r>
              <a:rPr baseline="-15851" sz="5400"/>
              <a:t>2</a:t>
            </a:r>
            <a:r>
              <a:rPr sz="5400"/>
              <a:t>]		[I</a:t>
            </a:r>
            <a:r>
              <a:rPr baseline="-15851" sz="5400"/>
              <a:t>2</a:t>
            </a:r>
            <a:r>
              <a:rPr sz="5400"/>
              <a:t>]		[HI]</a:t>
            </a:r>
            <a:endParaRPr sz="5400"/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0B8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Initial 	1.00		1.00		0</a:t>
            </a:r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259ED"/>
              </a:buClr>
              <a:buFont typeface="Arial"/>
              <a:defRPr sz="54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pPr>
            <a:r>
              <a:t>Change	-x		-x		+2x</a:t>
            </a:r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FF2734"/>
              </a:buClr>
              <a:buFont typeface="Arial"/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Equilib	1.00-x	1.00-x	2x</a:t>
            </a:r>
          </a:p>
        </p:txBody>
      </p:sp>
      <p:sp>
        <p:nvSpPr>
          <p:cNvPr id="406" name="where x is defined as am't of H2 and I2 consumed on approaching equilibrium."/>
          <p:cNvSpPr txBox="1"/>
          <p:nvPr/>
        </p:nvSpPr>
        <p:spPr>
          <a:xfrm>
            <a:off x="4692650" y="10299700"/>
            <a:ext cx="1437894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sz="5400"/>
              <a:t>where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x</a:t>
            </a:r>
            <a:r>
              <a:rPr sz="5400"/>
              <a:t> is defined as am't of H</a:t>
            </a:r>
            <a:r>
              <a:rPr baseline="-15851" sz="5400"/>
              <a:t>2</a:t>
            </a:r>
            <a:r>
              <a:rPr sz="5400"/>
              <a:t> and I</a:t>
            </a:r>
            <a:r>
              <a:rPr baseline="-15851" sz="5400"/>
              <a:t>2</a:t>
            </a:r>
            <a:r>
              <a:rPr sz="5400"/>
              <a:t> consumed on approaching equilibrium.</a:t>
            </a:r>
          </a:p>
        </p:txBody>
      </p:sp>
      <p:sp>
        <p:nvSpPr>
          <p:cNvPr id="407" name="Rectangle"/>
          <p:cNvSpPr/>
          <p:nvPr/>
        </p:nvSpPr>
        <p:spPr>
          <a:xfrm>
            <a:off x="7917180" y="6560819"/>
            <a:ext cx="9761220" cy="3360421"/>
          </a:xfrm>
          <a:prstGeom prst="rect">
            <a:avLst/>
          </a:prstGeom>
          <a:solidFill>
            <a:srgbClr val="FFFFFF"/>
          </a:solidFill>
          <a:ln w="12700"/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500" fill="hold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5" grpId="1"/>
      <p:bldP build="whole" bldLvl="1" animBg="1" rev="0" advAuto="0" spid="406" grpId="3"/>
      <p:bldP build="whole" bldLvl="1" animBg="1" rev="0" advAuto="0" spid="407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H2(g)  +  I2(g) qe 2 HI(g), Kc = 55.3"/>
          <p:cNvSpPr txBox="1"/>
          <p:nvPr>
            <p:ph type="title"/>
          </p:nvPr>
        </p:nvSpPr>
        <p:spPr>
          <a:xfrm>
            <a:off x="4876800" y="617220"/>
            <a:ext cx="14470381" cy="2125981"/>
          </a:xfrm>
          <a:prstGeom prst="rect">
            <a:avLst/>
          </a:prstGeom>
        </p:spPr>
        <p:txBody>
          <a:bodyPr/>
          <a:lstStyle/>
          <a:p>
            <a:pPr/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H</a:t>
            </a:r>
            <a:r>
              <a:rPr baseline="-16133"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2</a:t>
            </a:r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(g)  +  I</a:t>
            </a:r>
            <a:r>
              <a:rPr baseline="-16133"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2</a:t>
            </a:r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(g) </a:t>
            </a:r>
            <a:r>
              <a:rPr b="0"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 2 HI(g), K</a:t>
            </a:r>
            <a:r>
              <a:rPr baseline="-16133"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c</a:t>
            </a:r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 = 55.3</a:t>
            </a:r>
          </a:p>
        </p:txBody>
      </p:sp>
      <p:sp>
        <p:nvSpPr>
          <p:cNvPr id="410" name="Step 2.  Put equilibrium concentrations into Kc expression."/>
          <p:cNvSpPr txBox="1"/>
          <p:nvPr>
            <p:ph type="body" idx="1"/>
          </p:nvPr>
        </p:nvSpPr>
        <p:spPr>
          <a:xfrm>
            <a:off x="5013960" y="2423160"/>
            <a:ext cx="14333220" cy="1097280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Step 2.  Put equilibrium concentrations into K</a:t>
            </a:r>
            <a:r>
              <a:rPr baseline="-15851" sz="5400"/>
              <a:t>c</a:t>
            </a:r>
            <a:r>
              <a:rPr sz="5400"/>
              <a:t> expression.</a:t>
            </a:r>
          </a:p>
        </p:txBody>
      </p:sp>
      <p:sp>
        <p:nvSpPr>
          <p:cNvPr id="41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12" name="equilibrium expression" descr="equilibrium expressio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2500" y="4251960"/>
            <a:ext cx="15659101" cy="362183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H2(g)  +  I2(g) qe 2 HI(g), Kc = 55.3"/>
          <p:cNvSpPr txBox="1"/>
          <p:nvPr>
            <p:ph type="title"/>
          </p:nvPr>
        </p:nvSpPr>
        <p:spPr>
          <a:xfrm>
            <a:off x="4876800" y="617220"/>
            <a:ext cx="14470381" cy="2125981"/>
          </a:xfrm>
          <a:prstGeom prst="rect">
            <a:avLst/>
          </a:prstGeom>
        </p:spPr>
        <p:txBody>
          <a:bodyPr/>
          <a:lstStyle/>
          <a:p>
            <a:pPr/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H</a:t>
            </a:r>
            <a:r>
              <a:rPr baseline="-16133"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2</a:t>
            </a:r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(g)  +  I</a:t>
            </a:r>
            <a:r>
              <a:rPr baseline="-16133"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2</a:t>
            </a:r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(g) </a:t>
            </a:r>
            <a:r>
              <a:rPr b="0"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 2 HI(g), K</a:t>
            </a:r>
            <a:r>
              <a:rPr baseline="-16133"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c</a:t>
            </a:r>
            <a:r>
              <a:rPr sz="60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 = 55.3</a:t>
            </a:r>
          </a:p>
        </p:txBody>
      </p:sp>
      <p:sp>
        <p:nvSpPr>
          <p:cNvPr id="415" name="Step 3.  Solve Kc expression - take square root of both sides."/>
          <p:cNvSpPr txBox="1"/>
          <p:nvPr>
            <p:ph type="body" sz="quarter" idx="1"/>
          </p:nvPr>
        </p:nvSpPr>
        <p:spPr>
          <a:xfrm>
            <a:off x="5036820" y="2743200"/>
            <a:ext cx="14333220" cy="212598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Step 3.  Solve K</a:t>
            </a:r>
            <a:r>
              <a:rPr baseline="-15851" sz="5400"/>
              <a:t>c</a:t>
            </a:r>
            <a:r>
              <a:rPr sz="5400"/>
              <a:t> expression - take square root of both sides.</a:t>
            </a:r>
          </a:p>
        </p:txBody>
      </p:sp>
      <p:sp>
        <p:nvSpPr>
          <p:cNvPr id="41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17" name="7.44 (1.00 - x) = 2x…"/>
          <p:cNvSpPr txBox="1"/>
          <p:nvPr/>
        </p:nvSpPr>
        <p:spPr>
          <a:xfrm>
            <a:off x="4991100" y="6583680"/>
            <a:ext cx="8327422" cy="4271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5400"/>
            </a:pPr>
            <a:r>
              <a:t>7.44 (1.00 - x) = 2x</a:t>
            </a:r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5400"/>
            </a:pPr>
            <a:r>
              <a:t>7.44 - 7.44x = 2x</a:t>
            </a:r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5400"/>
            </a:pPr>
            <a:r>
              <a: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x </a:t>
            </a:r>
            <a:r>
              <a:t> =  7.44 / 9.44 = </a:t>
            </a:r>
            <a:r>
              <a: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0.788</a:t>
            </a:r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5400"/>
            </a:pPr>
            <a:r>
              <a:t>Therefore, at equilibrium</a:t>
            </a:r>
          </a:p>
        </p:txBody>
      </p:sp>
      <p:grpSp>
        <p:nvGrpSpPr>
          <p:cNvPr id="420" name="Group"/>
          <p:cNvGrpSpPr/>
          <p:nvPr/>
        </p:nvGrpSpPr>
        <p:grpSpPr>
          <a:xfrm>
            <a:off x="5128260" y="10949940"/>
            <a:ext cx="11109961" cy="2446021"/>
            <a:chOff x="0" y="0"/>
            <a:chExt cx="11109959" cy="2446019"/>
          </a:xfrm>
        </p:grpSpPr>
        <p:sp>
          <p:nvSpPr>
            <p:cNvPr id="418" name="Rectangle"/>
            <p:cNvSpPr/>
            <p:nvPr/>
          </p:nvSpPr>
          <p:spPr>
            <a:xfrm>
              <a:off x="0" y="0"/>
              <a:ext cx="11109960" cy="2446020"/>
            </a:xfrm>
            <a:prstGeom prst="rect">
              <a:avLst/>
            </a:prstGeom>
            <a:solidFill>
              <a:srgbClr val="E9CCFF"/>
            </a:solidFill>
            <a:ln w="12700" cap="flat">
              <a:noFill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19" name="[H2]  =  [I2]  =  1.00 - x  =  0.21 M…"/>
            <p:cNvSpPr txBox="1"/>
            <p:nvPr/>
          </p:nvSpPr>
          <p:spPr>
            <a:xfrm>
              <a:off x="388619" y="137159"/>
              <a:ext cx="10294855" cy="2129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ts val="1900"/>
                </a:spcBef>
                <a:buClr>
                  <a:srgbClr val="000000"/>
                </a:buClr>
                <a:buFont typeface="Arial"/>
              </a:pPr>
              <a:r>
                <a:rPr sz="5400"/>
                <a:t>[H</a:t>
              </a:r>
              <a:r>
                <a:rPr baseline="-15851" sz="5400"/>
                <a:t>2</a:t>
              </a:r>
              <a:r>
                <a:rPr sz="5400"/>
                <a:t>]  =  [I</a:t>
              </a:r>
              <a:r>
                <a:rPr baseline="-15851" sz="5400"/>
                <a:t>2</a:t>
              </a:r>
              <a:r>
                <a:rPr sz="5400"/>
                <a:t>]  =  1.00 - x  =  0.21 M</a:t>
              </a:r>
              <a:endParaRPr sz="5400"/>
            </a:p>
            <a:p>
              <a:pPr>
                <a:lnSpc>
                  <a:spcPct val="110000"/>
                </a:lnSpc>
                <a:spcBef>
                  <a:spcPts val="1900"/>
                </a:spcBef>
                <a:buClr>
                  <a:srgbClr val="000000"/>
                </a:buClr>
                <a:buFont typeface="Arial"/>
                <a:defRPr sz="5400"/>
              </a:pPr>
              <a:r>
                <a:t>[HI]  =  2x  =  1.58 M</a:t>
              </a:r>
            </a:p>
          </p:txBody>
        </p:sp>
      </p:grpSp>
      <p:pic>
        <p:nvPicPr>
          <p:cNvPr id="421" name="equilibrium expression" descr="equilibrium expressio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2560" y="4503420"/>
            <a:ext cx="5143501" cy="194449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7" grpId="1"/>
      <p:bldP build="whole" bldLvl="1" animBg="1" rev="0" advAuto="0" spid="420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N2O4 and NO2 molecules" descr="N2O4 and NO2 molecul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1819" y="5326379"/>
            <a:ext cx="9669781" cy="4537076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Nitrogen Dioxide Equilibrium  N2O4(g) qe 2 NO2(g)"/>
          <p:cNvSpPr txBox="1"/>
          <p:nvPr>
            <p:ph type="title"/>
          </p:nvPr>
        </p:nvSpPr>
        <p:spPr>
          <a:xfrm>
            <a:off x="10203180" y="0"/>
            <a:ext cx="10972801" cy="610362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9000"/>
              </a:spcBef>
            </a:pPr>
            <a:r>
              <a:rPr sz="92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Nitrogen Dioxide Equilibrium</a:t>
            </a:r>
            <a:br>
              <a:rPr b="0" sz="92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br>
              <a:rPr b="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N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O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4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(g) </a:t>
            </a:r>
            <a:r>
              <a:rPr b="0" sz="60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 2 NO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(g)</a:t>
            </a:r>
          </a:p>
        </p:txBody>
      </p:sp>
      <p:sp>
        <p:nvSpPr>
          <p:cNvPr id="42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428" name="Group"/>
          <p:cNvGrpSpPr/>
          <p:nvPr/>
        </p:nvGrpSpPr>
        <p:grpSpPr>
          <a:xfrm>
            <a:off x="3345180" y="297180"/>
            <a:ext cx="5120641" cy="9966961"/>
            <a:chOff x="0" y="0"/>
            <a:chExt cx="5120639" cy="9966959"/>
          </a:xfrm>
        </p:grpSpPr>
        <p:sp>
          <p:nvSpPr>
            <p:cNvPr id="426" name="Rectangle"/>
            <p:cNvSpPr/>
            <p:nvPr/>
          </p:nvSpPr>
          <p:spPr>
            <a:xfrm>
              <a:off x="0" y="0"/>
              <a:ext cx="5120640" cy="99669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427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120640" cy="9966960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</p:pic>
      </p:grpSp>
      <p:sp>
        <p:nvSpPr>
          <p:cNvPr id="429" name="qe"/>
          <p:cNvSpPr txBox="1"/>
          <p:nvPr/>
        </p:nvSpPr>
        <p:spPr>
          <a:xfrm>
            <a:off x="14144625" y="6560819"/>
            <a:ext cx="1733877" cy="112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lnSpc>
                <a:spcPct val="90000"/>
              </a:lnSpc>
              <a:spcBef>
                <a:spcPts val="77200"/>
              </a:spcBef>
              <a:buClr>
                <a:srgbClr val="000000"/>
              </a:buClr>
              <a:buFont typeface="1Lanz Chemistry"/>
              <a:defRPr b="0" sz="60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1Lanz Chemistry"/>
                <a:ea typeface="1Lanz Chemistry"/>
                <a:cs typeface="1Lanz Chemistry"/>
                <a:sym typeface="1Lanz Chemistry"/>
              </a:defRPr>
            </a:lvl1pPr>
          </a:lstStyle>
          <a:p>
            <a:pPr/>
            <a:r>
              <a:t>qe</a:t>
            </a:r>
          </a:p>
        </p:txBody>
      </p:sp>
      <p:pic>
        <p:nvPicPr>
          <p:cNvPr id="430" name="N2O4 colors with NO2" descr="N2O4 colors with NO2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97340" y="9464040"/>
            <a:ext cx="11978640" cy="4091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Nitrogen Dioxide Equilibrium N2O4(g)  qe  2 NO2(g)"/>
          <p:cNvSpPr txBox="1"/>
          <p:nvPr>
            <p:ph type="title"/>
          </p:nvPr>
        </p:nvSpPr>
        <p:spPr>
          <a:xfrm>
            <a:off x="5036820" y="0"/>
            <a:ext cx="14333220" cy="4732020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Nitrogen Dioxide Equilibrium</a:t>
            </a:r>
            <a:br>
              <a:rPr b="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N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O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4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(g)  </a:t>
            </a:r>
            <a:r>
              <a:rPr b="0" sz="60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  2 NO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(g)</a:t>
            </a:r>
          </a:p>
        </p:txBody>
      </p:sp>
      <p:sp>
        <p:nvSpPr>
          <p:cNvPr id="433" name="If initial concentration of N2O4 is 0.50 M, what are the equilibrium concentrations?…"/>
          <p:cNvSpPr txBox="1"/>
          <p:nvPr>
            <p:ph type="body" sz="half" idx="1"/>
          </p:nvPr>
        </p:nvSpPr>
        <p:spPr>
          <a:xfrm>
            <a:off x="3802380" y="6400800"/>
            <a:ext cx="16916401" cy="731520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If initial concentration of N</a:t>
            </a:r>
            <a:r>
              <a:rPr baseline="-15851" sz="5400"/>
              <a:t>2</a:t>
            </a:r>
            <a:r>
              <a:rPr sz="5400"/>
              <a:t>O</a:t>
            </a:r>
            <a:r>
              <a:rPr baseline="-15851" sz="5400"/>
              <a:t>4</a:t>
            </a:r>
            <a:r>
              <a:rPr sz="5400"/>
              <a:t> is 0.50 M, what are the equilibrium concentrations?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Step 1.   Set up an equilibrium table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	</a:t>
            </a:r>
            <a:r>
              <a:rPr sz="5400"/>
              <a:t>[N</a:t>
            </a:r>
            <a:r>
              <a:rPr baseline="-15851" sz="5400"/>
              <a:t>2</a:t>
            </a:r>
            <a:r>
              <a:rPr sz="5400"/>
              <a:t>O</a:t>
            </a:r>
            <a:r>
              <a:rPr baseline="-15851" sz="5400"/>
              <a:t>4</a:t>
            </a:r>
            <a:r>
              <a:rPr sz="5400"/>
              <a:t>]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/>
              <a:t>[NO</a:t>
            </a:r>
            <a:r>
              <a:rPr baseline="-15851" sz="5400"/>
              <a:t>2</a:t>
            </a:r>
            <a:r>
              <a:rPr sz="5400"/>
              <a:t>]</a:t>
            </a:r>
          </a:p>
          <a:p>
            <a:pPr marL="650874" indent="-571500">
              <a:buClr>
                <a:srgbClr val="852E00"/>
              </a:buClr>
              <a:buSzTx/>
              <a:buFont typeface="Arial"/>
              <a:buNone/>
              <a:defRPr sz="54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defRPr>
            </a:pPr>
            <a:r>
              <a:t>Initial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t>0.50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t>0</a:t>
            </a:r>
          </a:p>
          <a:p>
            <a:pPr marL="650874" indent="-571500">
              <a:buClr>
                <a:srgbClr val="006400"/>
              </a:buClr>
              <a:buSzTx/>
              <a:buFont typeface="Arial"/>
              <a:buNone/>
              <a:def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defRPr>
            </a:pPr>
            <a:r>
              <a:t>Change</a:t>
            </a:r>
          </a:p>
          <a:p>
            <a:pPr marL="650874" indent="-571500">
              <a:buClr>
                <a:srgbClr val="8D111B"/>
              </a:buClr>
              <a:buSzTx/>
              <a:buFont typeface="Arial"/>
              <a:buNone/>
              <a:def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pPr>
            <a:r>
              <a:t>Equilib</a:t>
            </a:r>
          </a:p>
        </p:txBody>
      </p:sp>
      <p:sp>
        <p:nvSpPr>
          <p:cNvPr id="43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35" name="equilibrium expression for NO2" descr="equilibrium expression for NO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2400" y="3200400"/>
            <a:ext cx="15681960" cy="3430429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"/>
                            </p:stCondLst>
                            <p:childTnLst>
                              <p:par>
                                <p:cTn id="3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"/>
                            </p:stCondLst>
                            <p:childTnLst>
                              <p:par>
                                <p:cTn id="3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3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Nitrogen Dioxide Equilibrium N2O4(g)  qe  2 NO2(g)"/>
          <p:cNvSpPr txBox="1"/>
          <p:nvPr>
            <p:ph type="title"/>
          </p:nvPr>
        </p:nvSpPr>
        <p:spPr>
          <a:xfrm>
            <a:off x="5036820" y="0"/>
            <a:ext cx="14333220" cy="4732020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Nitrogen Dioxide Equilibrium</a:t>
            </a:r>
            <a:br>
              <a:rPr b="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N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O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4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(g)  </a:t>
            </a:r>
            <a:r>
              <a:rPr b="0" sz="60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  2 NO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(g)</a:t>
            </a:r>
          </a:p>
        </p:txBody>
      </p:sp>
      <p:sp>
        <p:nvSpPr>
          <p:cNvPr id="438" name="If initial concentration of N2O4 is 0.50 M, what are the equilibrium concentrations?…"/>
          <p:cNvSpPr txBox="1"/>
          <p:nvPr>
            <p:ph type="body" sz="half" idx="1"/>
          </p:nvPr>
        </p:nvSpPr>
        <p:spPr>
          <a:xfrm>
            <a:off x="3802380" y="6400800"/>
            <a:ext cx="16916401" cy="731520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If initial concentration of N</a:t>
            </a:r>
            <a:r>
              <a:rPr baseline="-15851" sz="5400"/>
              <a:t>2</a:t>
            </a:r>
            <a:r>
              <a:rPr sz="5400"/>
              <a:t>O</a:t>
            </a:r>
            <a:r>
              <a:rPr baseline="-15851" sz="5400"/>
              <a:t>4</a:t>
            </a:r>
            <a:r>
              <a:rPr sz="5400"/>
              <a:t> is 0.50 M, what are the equilibrium concentrations?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Step 1.   Set up an equilibrium table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	</a:t>
            </a:r>
            <a:r>
              <a:rPr sz="5400"/>
              <a:t>[N</a:t>
            </a:r>
            <a:r>
              <a:rPr baseline="-15851" sz="5400"/>
              <a:t>2</a:t>
            </a:r>
            <a:r>
              <a:rPr sz="5400"/>
              <a:t>O</a:t>
            </a:r>
            <a:r>
              <a:rPr baseline="-15851" sz="5400"/>
              <a:t>4</a:t>
            </a:r>
            <a:r>
              <a:rPr sz="5400"/>
              <a:t>]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/>
              <a:t>[NO</a:t>
            </a:r>
            <a:r>
              <a:rPr baseline="-15851" sz="5400"/>
              <a:t>2</a:t>
            </a:r>
            <a:r>
              <a:rPr sz="5400"/>
              <a:t>]</a:t>
            </a:r>
          </a:p>
          <a:p>
            <a:pPr marL="650874" indent="-571500">
              <a:buClr>
                <a:srgbClr val="852E00"/>
              </a:buClr>
              <a:buSzTx/>
              <a:buFont typeface="Arial"/>
              <a:buNone/>
              <a:defRPr sz="54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defRPr>
            </a:pPr>
            <a:r>
              <a:t>Initial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t>0.50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t>0</a:t>
            </a:r>
          </a:p>
          <a:p>
            <a:pPr marL="650874" indent="-571500">
              <a:buClr>
                <a:srgbClr val="006400"/>
              </a:buClr>
              <a:buSzTx/>
              <a:buFont typeface="Arial"/>
              <a:buNone/>
              <a:def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defRPr>
            </a:pPr>
            <a:r>
              <a:t>Change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t>-x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t>+2x</a:t>
            </a:r>
          </a:p>
          <a:p>
            <a:pPr marL="650874" indent="-571500">
              <a:buClr>
                <a:srgbClr val="8D111B"/>
              </a:buClr>
              <a:buSzTx/>
              <a:buFont typeface="Arial"/>
              <a:buNone/>
              <a:def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pPr>
            <a:r>
              <a:t>Equilib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t>0.50 - x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2x</a:t>
            </a:r>
          </a:p>
        </p:txBody>
      </p:sp>
      <p:sp>
        <p:nvSpPr>
          <p:cNvPr id="43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40" name="equilibrium expression" descr="equilibrium expressio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2400" y="3200400"/>
            <a:ext cx="15681960" cy="3430429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Nitrogen Dioxide Equilibrium N2O4(g)  qe  2 NO2(g)"/>
          <p:cNvSpPr txBox="1"/>
          <p:nvPr>
            <p:ph type="title"/>
          </p:nvPr>
        </p:nvSpPr>
        <p:spPr>
          <a:xfrm>
            <a:off x="5036820" y="457200"/>
            <a:ext cx="14333220" cy="258318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Nitrogen Dioxide Equilibrium</a:t>
            </a:r>
            <a:br>
              <a:rPr b="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N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O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4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(g)  </a:t>
            </a:r>
            <a:r>
              <a:rPr b="0" sz="60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  2 NO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(g)</a:t>
            </a:r>
          </a:p>
        </p:txBody>
      </p:sp>
      <p:sp>
        <p:nvSpPr>
          <p:cNvPr id="443" name="Step 2.   Substitute into Kc expression and solve.…"/>
          <p:cNvSpPr txBox="1"/>
          <p:nvPr>
            <p:ph type="body" idx="1"/>
          </p:nvPr>
        </p:nvSpPr>
        <p:spPr>
          <a:xfrm>
            <a:off x="3505200" y="3040380"/>
            <a:ext cx="16916401" cy="106756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Step 2.   Substitute into K</a:t>
            </a:r>
            <a:r>
              <a:rPr baseline="-15851" sz="5400"/>
              <a:t>c</a:t>
            </a:r>
            <a:r>
              <a:rPr sz="5400"/>
              <a:t> expression and solve.</a:t>
            </a:r>
          </a:p>
          <a:p>
            <a:pPr marL="650874" indent="-571500">
              <a:spcBef>
                <a:spcPts val="193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/>
              <a:t>Rearrange:  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0.0059 (0.50 - x)  =  4x</a:t>
            </a:r>
            <a:r>
              <a:rPr baseline="30962" sz="5400"/>
              <a:t>2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</a:t>
            </a:r>
            <a:r>
              <a:rPr sz="5400"/>
              <a:t>0.0029 - 0.0059x =  4x</a:t>
            </a:r>
            <a:r>
              <a:rPr baseline="30962" sz="5400"/>
              <a:t>2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</a:t>
            </a:r>
            <a:r>
              <a:rPr sz="5400"/>
              <a:t>4x</a:t>
            </a:r>
            <a:r>
              <a:rPr baseline="30962" sz="5400"/>
              <a:t>2</a:t>
            </a:r>
            <a:r>
              <a:rPr sz="5400"/>
              <a:t>  +  0.0059x  -  0.0029  = 0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This is a 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QUADRATIC EQUATION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ax</a:t>
            </a:r>
            <a:r>
              <a:rPr baseline="30962" sz="5400"/>
              <a:t>2</a:t>
            </a:r>
            <a:r>
              <a:rPr sz="5400"/>
              <a:t>   +   bx   +   c  =  0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a  =  4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b  =  0.0059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c  =  -0.0029</a:t>
            </a:r>
          </a:p>
        </p:txBody>
      </p:sp>
      <p:sp>
        <p:nvSpPr>
          <p:cNvPr id="44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45" name="equilibrium expression" descr="equilibrium expressio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5360" y="3726179"/>
            <a:ext cx="14335180" cy="2834641"/>
          </a:xfrm>
          <a:prstGeom prst="rect">
            <a:avLst/>
          </a:prstGeom>
          <a:ln w="12700"/>
        </p:spPr>
      </p:pic>
      <p:sp>
        <p:nvSpPr>
          <p:cNvPr id="446" name="CH 223: report both values of x when…"/>
          <p:cNvSpPr txBox="1"/>
          <p:nvPr/>
        </p:nvSpPr>
        <p:spPr>
          <a:xfrm>
            <a:off x="14116247" y="12262516"/>
            <a:ext cx="10211969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r">
              <a:defRPr b="0" i="1"/>
            </a:pPr>
            <a:r>
              <a:t>CH 223: report </a:t>
            </a:r>
            <a:r>
              <a:rPr b="1"/>
              <a:t>both</a:t>
            </a:r>
            <a:r>
              <a:t> values of x when </a:t>
            </a:r>
          </a:p>
          <a:p>
            <a:pPr algn="r">
              <a:defRPr b="0" i="1"/>
            </a:pPr>
            <a:r>
              <a:t>performing quadratic calculations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6" grpId="2"/>
      <p:bldP build="p" bldLvl="1" animBg="1" rev="0" advAuto="0" spid="44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Nitrogen Dioxide Equilibrium N2O4(g)  qe  2 NO2(g)"/>
          <p:cNvSpPr txBox="1"/>
          <p:nvPr>
            <p:ph type="title"/>
          </p:nvPr>
        </p:nvSpPr>
        <p:spPr>
          <a:xfrm>
            <a:off x="5036820" y="457200"/>
            <a:ext cx="14333220" cy="258318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Nitrogen Dioxide Equilibrium</a:t>
            </a:r>
            <a:br>
              <a:rPr b="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N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O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4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(g)  </a:t>
            </a:r>
            <a:r>
              <a:rPr b="0" sz="60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  2 NO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(g)</a:t>
            </a:r>
          </a:p>
        </p:txBody>
      </p:sp>
      <p:sp>
        <p:nvSpPr>
          <p:cNvPr id="449" name="Solve the quadratic equation for x.…"/>
          <p:cNvSpPr txBox="1"/>
          <p:nvPr>
            <p:ph type="body" idx="1"/>
          </p:nvPr>
        </p:nvSpPr>
        <p:spPr>
          <a:xfrm>
            <a:off x="4122420" y="3040380"/>
            <a:ext cx="17213581" cy="106756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Solve the quadratic equation for x.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ax</a:t>
            </a:r>
            <a:r>
              <a:rPr baseline="30962" sz="5400"/>
              <a:t>2</a:t>
            </a:r>
            <a:r>
              <a:rPr sz="5400"/>
              <a:t>   +   bx   +   c  =  0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a  =  4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b  =  0.0059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c  =  -0.0029</a:t>
            </a:r>
          </a:p>
        </p:txBody>
      </p:sp>
      <p:sp>
        <p:nvSpPr>
          <p:cNvPr id="45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51" name="x  =  -0.00074  ±  1/8(0.046)1/2 = -0.00074  ± 0.027"/>
          <p:cNvSpPr txBox="1"/>
          <p:nvPr/>
        </p:nvSpPr>
        <p:spPr>
          <a:xfrm>
            <a:off x="4122420" y="11612879"/>
            <a:ext cx="1559194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x  =  -0.00074  ±  1/8(0.046)</a:t>
            </a:r>
            <a:r>
              <a:rPr baseline="30962" sz="5400"/>
              <a:t>1/2</a:t>
            </a:r>
            <a:r>
              <a:rPr sz="5400"/>
              <a:t> = -0.00074  ± 0.027</a:t>
            </a:r>
          </a:p>
        </p:txBody>
      </p:sp>
      <p:pic>
        <p:nvPicPr>
          <p:cNvPr id="452" name="temp.pdf" descr="tem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11440" y="5852159"/>
            <a:ext cx="7982060" cy="2766061"/>
          </a:xfrm>
          <a:prstGeom prst="rect">
            <a:avLst/>
          </a:prstGeom>
          <a:ln w="12700"/>
        </p:spPr>
      </p:pic>
      <p:pic>
        <p:nvPicPr>
          <p:cNvPr id="453" name="quadratic equation example" descr="quadratic equation exampl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2380" y="8760931"/>
            <a:ext cx="16230601" cy="2859678"/>
          </a:xfrm>
          <a:prstGeom prst="rect">
            <a:avLst/>
          </a:prstGeom>
          <a:ln w="12700"/>
        </p:spPr>
      </p:pic>
      <p:sp>
        <p:nvSpPr>
          <p:cNvPr id="454" name="Rectangle"/>
          <p:cNvSpPr/>
          <p:nvPr/>
        </p:nvSpPr>
        <p:spPr>
          <a:xfrm>
            <a:off x="7071359" y="5875020"/>
            <a:ext cx="9349741" cy="2697480"/>
          </a:xfrm>
          <a:prstGeom prst="rect">
            <a:avLst/>
          </a:prstGeom>
          <a:solidFill>
            <a:srgbClr val="FFD479">
              <a:alpha val="23000"/>
            </a:srgbClr>
          </a:solidFill>
          <a:ln w="12700"/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1" grpId="2"/>
      <p:bldP build="whole" bldLvl="1" animBg="1" rev="0" advAuto="0" spid="45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roperties of an Equilibrium"/>
          <p:cNvSpPr txBox="1"/>
          <p:nvPr>
            <p:ph type="title"/>
          </p:nvPr>
        </p:nvSpPr>
        <p:spPr>
          <a:xfrm>
            <a:off x="4259580" y="160020"/>
            <a:ext cx="16299181" cy="198882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lvl1pPr>
          </a:lstStyle>
          <a:p>
            <a:pPr/>
            <a:r>
              <a:t>Properties of an Equilibrium </a:t>
            </a:r>
          </a:p>
        </p:txBody>
      </p:sp>
      <p:sp>
        <p:nvSpPr>
          <p:cNvPr id="151" name="Equilibrium systems are…"/>
          <p:cNvSpPr txBox="1"/>
          <p:nvPr>
            <p:ph type="body" sz="quarter" idx="1"/>
          </p:nvPr>
        </p:nvSpPr>
        <p:spPr>
          <a:xfrm>
            <a:off x="4579620" y="2125980"/>
            <a:ext cx="9304020" cy="5943601"/>
          </a:xfrm>
          <a:prstGeom prst="rect">
            <a:avLst/>
          </a:prstGeom>
          <a:solidFill>
            <a:srgbClr val="FFD1D8"/>
          </a:solidFill>
          <a:effectLst>
            <a:outerShdw sx="100000" sy="100000" kx="0" ky="0" algn="b" rotWithShape="0" blurRad="114300" dist="177800" dir="2700000">
              <a:srgbClr val="A2A2A2"/>
            </a:outerShdw>
          </a:effectLst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Equilibrium systems are</a:t>
            </a:r>
          </a:p>
          <a:p>
            <a:pPr marL="633167" indent="-593480">
              <a:buClr>
                <a:srgbClr val="00B800"/>
              </a:buClr>
              <a:buFont typeface="Arial"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DYNAMIC</a:t>
            </a:r>
            <a:r>
              <a:rPr sz="5400"/>
              <a:t> (in constant motion)</a:t>
            </a:r>
          </a:p>
          <a:p>
            <a:pPr marL="633167" indent="-593480">
              <a:buClr>
                <a:srgbClr val="00B800"/>
              </a:buClr>
              <a:buFont typeface="Arial"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REVERSIBLE</a:t>
            </a:r>
            <a:r>
              <a:rPr sz="5400"/>
              <a:t> </a:t>
            </a:r>
          </a:p>
          <a:p>
            <a:pPr marL="633167" indent="-593480">
              <a:buClr>
                <a:srgbClr val="000000"/>
              </a:buClr>
              <a:buFont typeface="Arial"/>
            </a:pPr>
            <a:r>
              <a:rPr sz="5400"/>
              <a:t>can be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approached</a:t>
            </a:r>
            <a:r>
              <a:rPr sz="5400"/>
              <a:t> from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either direction</a:t>
            </a:r>
          </a:p>
        </p:txBody>
      </p:sp>
      <p:sp>
        <p:nvSpPr>
          <p:cNvPr id="1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53" name="Pink to blue…"/>
          <p:cNvSpPr txBox="1"/>
          <p:nvPr/>
        </p:nvSpPr>
        <p:spPr>
          <a:xfrm>
            <a:off x="4086225" y="8566150"/>
            <a:ext cx="16270929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FF2F92"/>
              </a:buClr>
              <a:buFont typeface="Arial"/>
            </a:pPr>
            <a:r>
              <a:rPr sz="5400">
                <a:solidFill>
                  <a:srgbClr val="FF2F92"/>
                </a:solidFill>
                <a:uFill>
                  <a:solidFill>
                    <a:srgbClr val="FF2F92"/>
                  </a:solidFill>
                </a:uFill>
              </a:rPr>
              <a:t>Pink</a:t>
            </a:r>
            <a:r>
              <a:rPr sz="5400"/>
              <a:t> to </a:t>
            </a:r>
            <a:r>
              <a:rPr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blue</a:t>
            </a:r>
            <a:endParaRPr sz="5400">
              <a:solidFill>
                <a:srgbClr val="0433FF"/>
              </a:solidFill>
              <a:uFill>
                <a:solidFill>
                  <a:srgbClr val="0433FF"/>
                </a:solidFill>
              </a:uFill>
            </a:endParaRPr>
          </a:p>
          <a:p>
            <a:pPr marL="79373" marR="79373">
              <a:buClr>
                <a:srgbClr val="FF379A"/>
              </a:buClr>
              <a:buFont typeface="Arial"/>
            </a:pPr>
            <a:r>
              <a:rPr sz="5400">
                <a:solidFill>
                  <a:srgbClr val="FF379A"/>
                </a:solidFill>
                <a:uFill>
                  <a:solidFill>
                    <a:srgbClr val="FF379A"/>
                  </a:solidFill>
                </a:uFill>
              </a:rPr>
              <a:t>Co(H</a:t>
            </a:r>
            <a:r>
              <a:rPr baseline="-15851" sz="5400">
                <a:solidFill>
                  <a:srgbClr val="FF379A"/>
                </a:solidFill>
                <a:uFill>
                  <a:solidFill>
                    <a:srgbClr val="FF379A"/>
                  </a:solidFill>
                </a:uFill>
              </a:rPr>
              <a:t>2</a:t>
            </a:r>
            <a:r>
              <a:rPr sz="5400">
                <a:solidFill>
                  <a:srgbClr val="FF379A"/>
                </a:solidFill>
                <a:uFill>
                  <a:solidFill>
                    <a:srgbClr val="FF379A"/>
                  </a:solidFill>
                </a:uFill>
              </a:rPr>
              <a:t>O)</a:t>
            </a:r>
            <a:r>
              <a:rPr baseline="-15851" sz="5400">
                <a:solidFill>
                  <a:srgbClr val="FF379A"/>
                </a:solidFill>
                <a:uFill>
                  <a:solidFill>
                    <a:srgbClr val="FF379A"/>
                  </a:solidFill>
                </a:uFill>
              </a:rPr>
              <a:t>6</a:t>
            </a:r>
            <a:r>
              <a:rPr sz="5400">
                <a:solidFill>
                  <a:srgbClr val="FF379A"/>
                </a:solidFill>
                <a:uFill>
                  <a:solidFill>
                    <a:srgbClr val="FF379A"/>
                  </a:solidFill>
                </a:uFill>
              </a:rPr>
              <a:t>Cl</a:t>
            </a:r>
            <a:r>
              <a:rPr baseline="-15851" sz="5400">
                <a:solidFill>
                  <a:srgbClr val="FF379A"/>
                </a:solidFill>
                <a:uFill>
                  <a:solidFill>
                    <a:srgbClr val="FF379A"/>
                  </a:solidFill>
                </a:uFill>
              </a:rPr>
              <a:t>2</a:t>
            </a:r>
            <a:r>
              <a:rPr sz="5400"/>
              <a:t>  +  2 Cl</a:t>
            </a:r>
            <a:r>
              <a:rPr baseline="30962" sz="5400"/>
              <a:t>-1</a:t>
            </a:r>
            <a:r>
              <a:rPr sz="5400"/>
              <a:t>  ---&gt;  </a:t>
            </a:r>
            <a:r>
              <a:rPr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Co(H</a:t>
            </a:r>
            <a:r>
              <a:rPr baseline="-15851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2</a:t>
            </a:r>
            <a:r>
              <a:rPr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O)</a:t>
            </a:r>
            <a:r>
              <a:rPr baseline="-15851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2</a:t>
            </a:r>
            <a:r>
              <a:rPr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Cl</a:t>
            </a:r>
            <a:r>
              <a:rPr baseline="-15851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4</a:t>
            </a:r>
            <a:r>
              <a:rPr baseline="30962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2-</a:t>
            </a:r>
            <a:r>
              <a:rPr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 </a:t>
            </a:r>
            <a:r>
              <a:rPr sz="5400"/>
              <a:t>  +  4 H</a:t>
            </a:r>
            <a:r>
              <a:rPr baseline="-15851" sz="5400"/>
              <a:t>2</a:t>
            </a:r>
            <a:r>
              <a:rPr sz="5400"/>
              <a:t>O</a:t>
            </a:r>
          </a:p>
        </p:txBody>
      </p:sp>
      <p:sp>
        <p:nvSpPr>
          <p:cNvPr id="154" name="Blue to pink…"/>
          <p:cNvSpPr txBox="1"/>
          <p:nvPr/>
        </p:nvSpPr>
        <p:spPr>
          <a:xfrm>
            <a:off x="4086225" y="10699750"/>
            <a:ext cx="1682496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0433FF"/>
              </a:buClr>
              <a:buFont typeface="Arial"/>
            </a:pPr>
            <a:r>
              <a:rPr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Blue</a:t>
            </a:r>
            <a:r>
              <a:rPr sz="5400"/>
              <a:t> to </a:t>
            </a:r>
            <a:r>
              <a:rPr sz="5400">
                <a:solidFill>
                  <a:srgbClr val="FF2F92"/>
                </a:solidFill>
                <a:uFill>
                  <a:solidFill>
                    <a:srgbClr val="FF2F92"/>
                  </a:solidFill>
                </a:uFill>
              </a:rPr>
              <a:t>pink</a:t>
            </a:r>
            <a:endParaRPr sz="5400">
              <a:solidFill>
                <a:srgbClr val="FF2F92"/>
              </a:solidFill>
              <a:uFill>
                <a:solidFill>
                  <a:srgbClr val="FF2F92"/>
                </a:solidFill>
              </a:uFill>
            </a:endParaRPr>
          </a:p>
          <a:p>
            <a:pPr marL="79373" marR="79373">
              <a:buClr>
                <a:srgbClr val="1C3AFF"/>
              </a:buClr>
              <a:buFont typeface="Arial"/>
            </a:pPr>
            <a:r>
              <a:rPr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Co(H</a:t>
            </a:r>
            <a:r>
              <a:rPr baseline="-15851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2</a:t>
            </a:r>
            <a:r>
              <a:rPr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O)</a:t>
            </a:r>
            <a:r>
              <a:rPr baseline="-15851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2</a:t>
            </a:r>
            <a:r>
              <a:rPr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Cl</a:t>
            </a:r>
            <a:r>
              <a:rPr baseline="-15851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4</a:t>
            </a:r>
            <a:r>
              <a:rPr baseline="30962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2-</a:t>
            </a:r>
            <a:r>
              <a:rPr sz="5400"/>
              <a:t>  +  4 H</a:t>
            </a:r>
            <a:r>
              <a:rPr baseline="-15851" sz="5400"/>
              <a:t>2</a:t>
            </a:r>
            <a:r>
              <a:rPr sz="5400"/>
              <a:t>O ---&gt;  </a:t>
            </a:r>
            <a:r>
              <a:rPr sz="5400">
                <a:solidFill>
                  <a:srgbClr val="FF379A"/>
                </a:solidFill>
                <a:uFill>
                  <a:solidFill>
                    <a:srgbClr val="FF379A"/>
                  </a:solidFill>
                </a:uFill>
              </a:rPr>
              <a:t>Co(H</a:t>
            </a:r>
            <a:r>
              <a:rPr baseline="-15851" sz="5400">
                <a:solidFill>
                  <a:srgbClr val="FF379A"/>
                </a:solidFill>
                <a:uFill>
                  <a:solidFill>
                    <a:srgbClr val="FF379A"/>
                  </a:solidFill>
                </a:uFill>
              </a:rPr>
              <a:t>2</a:t>
            </a:r>
            <a:r>
              <a:rPr sz="5400">
                <a:solidFill>
                  <a:srgbClr val="FF379A"/>
                </a:solidFill>
                <a:uFill>
                  <a:solidFill>
                    <a:srgbClr val="FF379A"/>
                  </a:solidFill>
                </a:uFill>
              </a:rPr>
              <a:t>O)</a:t>
            </a:r>
            <a:r>
              <a:rPr baseline="-15851" sz="5400">
                <a:solidFill>
                  <a:srgbClr val="FF379A"/>
                </a:solidFill>
                <a:uFill>
                  <a:solidFill>
                    <a:srgbClr val="FF379A"/>
                  </a:solidFill>
                </a:uFill>
              </a:rPr>
              <a:t>6</a:t>
            </a:r>
            <a:r>
              <a:rPr sz="5400">
                <a:solidFill>
                  <a:srgbClr val="FF379A"/>
                </a:solidFill>
                <a:uFill>
                  <a:solidFill>
                    <a:srgbClr val="FF379A"/>
                  </a:solidFill>
                </a:uFill>
              </a:rPr>
              <a:t>Cl</a:t>
            </a:r>
            <a:r>
              <a:rPr baseline="-15851" sz="5400">
                <a:solidFill>
                  <a:srgbClr val="FF379A"/>
                </a:solidFill>
                <a:uFill>
                  <a:solidFill>
                    <a:srgbClr val="FF379A"/>
                  </a:solidFill>
                </a:uFill>
              </a:rPr>
              <a:t>2</a:t>
            </a:r>
            <a:r>
              <a:rPr sz="5400"/>
              <a:t>  + 2 Cl</a:t>
            </a:r>
            <a:r>
              <a:rPr baseline="30962" sz="5400"/>
              <a:t>-1</a:t>
            </a:r>
          </a:p>
        </p:txBody>
      </p:sp>
      <p:pic>
        <p:nvPicPr>
          <p:cNvPr id="155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06600" y="2217420"/>
            <a:ext cx="4389120" cy="56235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156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83739" y="2125980"/>
            <a:ext cx="4411981" cy="56921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157" name="16Z01VD1-1.mov" descr="16Z01VD1-1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5095200" y="2246514"/>
            <a:ext cx="4480560" cy="5702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3" dur="500" fill="hold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00000 0.003704" origin="layout" pathEditMode="relative">
                                      <p:cBhvr>
                                        <p:cTn id="4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Class="mediacall" nodeType="afterEffect" presetSubtype="0" presetID="1" grpId="9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000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9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  <p:seq concurrent="1" prevAc="none" nextAc="seek">
              <p:cTn id="50" evtFilter="cancelBubble" nodeType="interactiveSeq" restart="whenNotActive" fill="hold">
                <p:stCondLst>
                  <p:cond delay="0" evt="onClick">
                    <p:tgtEl>
                      <p:spTgt spid="1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6"/>
      <p:bldP build="whole" bldLvl="1" animBg="1" rev="0" advAuto="0" spid="156" grpId="3"/>
      <p:bldP build="whole" bldLvl="1" animBg="1" rev="0" advAuto="0" spid="153" grpId="2"/>
      <p:bldP build="whole" bldLvl="1" animBg="1" rev="0" advAuto="0" spid="156" grpId="5"/>
      <p:bldP build="p" bldLvl="1" animBg="1" rev="0" advAuto="0" spid="151" grpId="1"/>
      <p:bldP build="whole" bldLvl="1" animBg="1" rev="0" advAuto="0" spid="154" grpId="4"/>
      <p:bldP build="whole" bldLvl="1" animBg="1" rev="0" advAuto="0" spid="155" grpId="7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Nitrogen Dioxide Equilibrium N2O4(g)  qe  2 NO2(g)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Nitrogen Dioxide Equilibrium</a:t>
            </a:r>
            <a:br>
              <a:rPr b="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N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O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4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(g)  </a:t>
            </a:r>
            <a:r>
              <a:rPr b="0" sz="60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  2 NO</a:t>
            </a:r>
            <a:r>
              <a:rPr baseline="-155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(g)</a:t>
            </a:r>
          </a:p>
        </p:txBody>
      </p:sp>
      <p:sp>
        <p:nvSpPr>
          <p:cNvPr id="457" name="x  =  -0.00074  ±  1/8(0.046)1/2 = -0.00074  ± 0.027…"/>
          <p:cNvSpPr txBox="1"/>
          <p:nvPr>
            <p:ph type="body" sz="half" idx="1"/>
          </p:nvPr>
        </p:nvSpPr>
        <p:spPr>
          <a:xfrm>
            <a:off x="3665220" y="6240779"/>
            <a:ext cx="16619220" cy="74752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x  =  -0.00074  ±  1/8(0.046)</a:t>
            </a:r>
            <a:r>
              <a:rPr baseline="30962" sz="5400"/>
              <a:t>1/2</a:t>
            </a:r>
            <a:r>
              <a:rPr sz="5400"/>
              <a:t> = -0.00074  ± 0.027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x  =  0.026   or   -0.028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But a </a:t>
            </a:r>
            <a:r>
              <a:rPr i="1" sz="5400"/>
              <a:t>negative</a:t>
            </a:r>
            <a:r>
              <a:rPr sz="5400"/>
              <a:t> value is not reasonable.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b="0"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i="1"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Conclusion: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x = 0.026</a:t>
            </a:r>
          </a:p>
          <a:p>
            <a:pPr marL="650874" indent="-571500">
              <a:buClr>
                <a:srgbClr val="8D111B"/>
              </a:buClr>
              <a:buSzTx/>
              <a:buFont typeface="Arial"/>
              <a:buNone/>
            </a:pP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 </a:t>
            </a:r>
            <a:r>
              <a:rPr b="0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[N</a:t>
            </a:r>
            <a:r>
              <a:rPr baseline="-15851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2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O</a:t>
            </a:r>
            <a:r>
              <a:rPr baseline="-15851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4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]  =  0.50 - x  =  0.47 M</a:t>
            </a:r>
          </a:p>
          <a:p>
            <a:pPr marL="650874" indent="-571500">
              <a:buClr>
                <a:srgbClr val="006400"/>
              </a:buClr>
              <a:buSzTx/>
              <a:buFont typeface="Arial"/>
              <a:buNone/>
            </a:pP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 </a:t>
            </a:r>
            <a:r>
              <a:rPr b="0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[NO</a:t>
            </a:r>
            <a:r>
              <a:rPr baseline="-15851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2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]  =  2x  =  0.052 M</a:t>
            </a:r>
          </a:p>
        </p:txBody>
      </p:sp>
      <p:sp>
        <p:nvSpPr>
          <p:cNvPr id="45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59" name="quadratic equation example" descr="quadratic equation exampl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0960" y="3205951"/>
            <a:ext cx="16230601" cy="2859678"/>
          </a:xfrm>
          <a:prstGeom prst="rect">
            <a:avLst/>
          </a:prstGeom>
          <a:ln w="12700"/>
        </p:spPr>
      </p:pic>
      <p:sp>
        <p:nvSpPr>
          <p:cNvPr id="460" name="CH 223: report both values of x when…"/>
          <p:cNvSpPr txBox="1"/>
          <p:nvPr/>
        </p:nvSpPr>
        <p:spPr>
          <a:xfrm>
            <a:off x="14116247" y="12135516"/>
            <a:ext cx="10211969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r">
              <a:defRPr b="0" i="1"/>
            </a:pPr>
            <a:r>
              <a:t>CH 223: report </a:t>
            </a:r>
            <a:r>
              <a:rPr b="1"/>
              <a:t>both</a:t>
            </a:r>
            <a:r>
              <a:t> values of x when </a:t>
            </a:r>
          </a:p>
          <a:p>
            <a:pPr algn="r">
              <a:defRPr b="0" i="1"/>
            </a:pPr>
            <a:r>
              <a:t>performing quadratic calculations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5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Le Chatelier's Principle"/>
          <p:cNvSpPr txBox="1"/>
          <p:nvPr>
            <p:ph type="title"/>
          </p:nvPr>
        </p:nvSpPr>
        <p:spPr>
          <a:xfrm>
            <a:off x="8982286" y="-811954"/>
            <a:ext cx="15949567" cy="3200401"/>
          </a:xfrm>
          <a:prstGeom prst="rect">
            <a:avLst/>
          </a:prstGeom>
        </p:spPr>
        <p:txBody>
          <a:bodyPr/>
          <a:lstStyle>
            <a:lvl1pPr>
              <a:defRPr sz="10900">
                <a:solidFill>
                  <a:srgbClr val="005F59"/>
                </a:solidFill>
                <a:uFill>
                  <a:solidFill>
                    <a:srgbClr val="005F5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Le Chatelier's Principle</a:t>
            </a:r>
          </a:p>
        </p:txBody>
      </p:sp>
      <p:sp>
        <p:nvSpPr>
          <p:cNvPr id="463" name="Temperature, changes in volume, changes in pressure and changes in concentration affect equilibria.…"/>
          <p:cNvSpPr txBox="1"/>
          <p:nvPr>
            <p:ph type="body" idx="1"/>
          </p:nvPr>
        </p:nvSpPr>
        <p:spPr>
          <a:xfrm>
            <a:off x="414020" y="1855046"/>
            <a:ext cx="17766442" cy="12857232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73A4FE"/>
              </a:buClr>
              <a:buSzTx/>
              <a:buFont typeface="Arial"/>
              <a:buNone/>
              <a:defRPr sz="7900"/>
            </a:pPr>
            <a:r>
              <a:rPr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Temperature</a:t>
            </a:r>
            <a:r>
              <a:t>, </a:t>
            </a:r>
            <a:r>
              <a:rPr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changes in volume</a:t>
            </a:r>
            <a:r>
              <a:t>,</a:t>
            </a:r>
            <a:r>
              <a:rPr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 changes in pressure</a:t>
            </a:r>
            <a:r>
              <a:t> and </a:t>
            </a:r>
            <a:r>
              <a:rPr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changes in concentration</a:t>
            </a:r>
            <a:r>
              <a:t> affect equilibria.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7900"/>
            </a:pPr>
            <a:r>
              <a:t>The outcome is governed by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LE CHATELIER'S PRINCIPLE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7900"/>
            </a:pPr>
            <a:r>
              <a:t>"...if a system at equilibrium is disturbed, the system tends to shift its equilibrium position to counter the effect of the disturbance."</a:t>
            </a:r>
          </a:p>
        </p:txBody>
      </p:sp>
      <p:sp>
        <p:nvSpPr>
          <p:cNvPr id="46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65" name="Lechatelier.jpg" descr="Lechateli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62318" y="6879777"/>
            <a:ext cx="4529919" cy="4684788"/>
          </a:xfrm>
          <a:prstGeom prst="rect">
            <a:avLst/>
          </a:prstGeom>
          <a:ln w="12700"/>
        </p:spPr>
      </p:pic>
      <p:sp>
        <p:nvSpPr>
          <p:cNvPr id="466" name="Henri Le Chatelier,…"/>
          <p:cNvSpPr txBox="1"/>
          <p:nvPr/>
        </p:nvSpPr>
        <p:spPr>
          <a:xfrm>
            <a:off x="18642832" y="11891041"/>
            <a:ext cx="5568892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ctr">
              <a:defRPr i="1"/>
            </a:pPr>
            <a:r>
              <a:t>Henri Le Chatelier, </a:t>
            </a:r>
          </a:p>
          <a:p>
            <a:pPr algn="ctr">
              <a:defRPr i="1"/>
            </a:pPr>
            <a:r>
              <a:t>1850 - 1936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6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onsider the fizz in a soft drink   CO2(g) + H2O(liq) qe CO2(aq) + heat…"/>
          <p:cNvSpPr txBox="1"/>
          <p:nvPr>
            <p:ph type="body" idx="1"/>
          </p:nvPr>
        </p:nvSpPr>
        <p:spPr>
          <a:xfrm>
            <a:off x="685800" y="2159000"/>
            <a:ext cx="15841981" cy="1122426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Consider the fizz in a soft drink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rPr sz="5400"/>
              <a:t>CO</a:t>
            </a:r>
            <a:r>
              <a:rPr baseline="-15851" sz="5400"/>
              <a:t>2</a:t>
            </a:r>
            <a:r>
              <a:rPr sz="5400"/>
              <a:t>(g) + H</a:t>
            </a:r>
            <a:r>
              <a:rPr baseline="-15851" sz="5400"/>
              <a:t>2</a:t>
            </a:r>
            <a:r>
              <a:rPr sz="5400"/>
              <a:t>O(liq)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CO</a:t>
            </a:r>
            <a:r>
              <a:rPr baseline="-15851" sz="5400"/>
              <a:t>2</a:t>
            </a:r>
            <a:r>
              <a:rPr sz="5400"/>
              <a:t>(aq) +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heat</a:t>
            </a:r>
            <a:endParaRPr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Decrease T</a:t>
            </a:r>
            <a:r>
              <a:rPr sz="5400"/>
              <a:t>. </a:t>
            </a:r>
            <a:r>
              <a:rPr b="0" i="1" sz="5400"/>
              <a:t>What happens to equilibrium position? To value of </a:t>
            </a:r>
            <a:r>
              <a:rPr b="0"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K</a:t>
            </a:r>
            <a:r>
              <a:rPr b="0" i="1" sz="5400"/>
              <a:t>?</a:t>
            </a:r>
            <a:endParaRPr b="0" i="1"/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K</a:t>
            </a:r>
            <a:r>
              <a:rPr sz="5400"/>
              <a:t> = [CO</a:t>
            </a:r>
            <a:r>
              <a:rPr baseline="-15851" sz="5400"/>
              <a:t>2</a:t>
            </a:r>
            <a:r>
              <a:rPr sz="5400"/>
              <a:t>] / P (CO</a:t>
            </a:r>
            <a:r>
              <a:rPr baseline="-15851" sz="5400"/>
              <a:t>2</a:t>
            </a:r>
            <a:r>
              <a:rPr sz="5400"/>
              <a:t>)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	</a:t>
            </a:r>
            <a:endParaRPr b="0" sz="5400">
              <a:latin typeface="ＭＳ Ｐゴシック"/>
              <a:ea typeface="ＭＳ Ｐゴシック"/>
              <a:cs typeface="ＭＳ Ｐゴシック"/>
              <a:sym typeface="ＭＳ Ｐゴシック"/>
            </a:endParaRP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K </a:t>
            </a:r>
            <a:r>
              <a:rPr i="1" sz="5400"/>
              <a:t>increases</a:t>
            </a:r>
            <a:r>
              <a:rPr sz="5400"/>
              <a:t> as T goes down because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/>
              <a:t>[CO</a:t>
            </a:r>
            <a:r>
              <a:rPr baseline="-15851" sz="5400"/>
              <a:t>2</a:t>
            </a:r>
            <a:r>
              <a:rPr sz="5400"/>
              <a:t>] increases </a:t>
            </a:r>
            <a:r>
              <a:rPr b="0" i="1" sz="5400"/>
              <a:t>and</a:t>
            </a:r>
            <a:r>
              <a:rPr sz="5400"/>
              <a:t> P(CO</a:t>
            </a:r>
            <a:r>
              <a:rPr baseline="-15851" sz="5400"/>
              <a:t>2</a:t>
            </a:r>
            <a:r>
              <a:rPr sz="5400"/>
              <a:t>) decreases.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Increase T</a:t>
            </a:r>
            <a:r>
              <a:rPr sz="5400"/>
              <a:t>. </a:t>
            </a:r>
            <a:r>
              <a:rPr b="0" i="1" sz="5400"/>
              <a:t>Now what?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Equilibrium shifts left </a:t>
            </a:r>
            <a:r>
              <a:rPr b="0" i="1" sz="5400"/>
              <a:t>and</a:t>
            </a:r>
            <a:r>
              <a:rPr sz="5400"/>
              <a:t>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K</a:t>
            </a:r>
            <a:r>
              <a:rPr sz="5400"/>
              <a:t> </a:t>
            </a:r>
            <a:r>
              <a:rPr i="1" sz="5400"/>
              <a:t>decreases</a:t>
            </a:r>
            <a:r>
              <a:rPr sz="5400"/>
              <a:t>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i="1"/>
            </a:pPr>
            <a:r>
              <a:t>see:  </a:t>
            </a:r>
            <a:r>
              <a:rPr u="sng">
                <a:hlinkClick r:id="rId2" invalidUrl="" action="" tgtFrame="" tooltip="" history="1" highlightClick="0" endSnd="0"/>
              </a:rPr>
              <a:t>Le Chatelier's Guide</a:t>
            </a:r>
          </a:p>
        </p:txBody>
      </p:sp>
      <p:sp>
        <p:nvSpPr>
          <p:cNvPr id="46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70" name="Temperature effects change the numeric value of K"/>
          <p:cNvSpPr txBox="1"/>
          <p:nvPr/>
        </p:nvSpPr>
        <p:spPr>
          <a:xfrm>
            <a:off x="779463" y="259"/>
            <a:ext cx="227014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8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Temperature effects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change the numeric value of K</a:t>
            </a:r>
          </a:p>
        </p:txBody>
      </p:sp>
      <p:pic>
        <p:nvPicPr>
          <p:cNvPr id="471" name="FBI carbonated soft drinks.jpg" descr="FBI carbonated soft drink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19707" y="8429491"/>
            <a:ext cx="10135136" cy="5265007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68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equilibrium expression" descr="equilibrium expressio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4214" y="6812280"/>
            <a:ext cx="5578493" cy="2674621"/>
          </a:xfrm>
          <a:prstGeom prst="rect">
            <a:avLst/>
          </a:prstGeom>
          <a:ln w="12700"/>
        </p:spPr>
      </p:pic>
      <p:sp>
        <p:nvSpPr>
          <p:cNvPr id="474" name="Temperature Effects on Equilibrium"/>
          <p:cNvSpPr txBox="1"/>
          <p:nvPr>
            <p:ph type="title"/>
          </p:nvPr>
        </p:nvSpPr>
        <p:spPr>
          <a:xfrm>
            <a:off x="4259580" y="754380"/>
            <a:ext cx="9898380" cy="320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Temperature Effects on Equilibrium</a:t>
            </a:r>
          </a:p>
        </p:txBody>
      </p:sp>
      <p:sp>
        <p:nvSpPr>
          <p:cNvPr id="475" name="N2O4 (colorless) +  heat qe   2 NO2 (brown)…"/>
          <p:cNvSpPr txBox="1"/>
          <p:nvPr>
            <p:ph type="body" sz="half" idx="1"/>
          </p:nvPr>
        </p:nvSpPr>
        <p:spPr>
          <a:xfrm>
            <a:off x="3299460" y="3954779"/>
            <a:ext cx="10195561" cy="97612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N</a:t>
            </a:r>
            <a:r>
              <a:rPr baseline="-15851" sz="5400"/>
              <a:t>2</a:t>
            </a:r>
            <a:r>
              <a:rPr sz="5400"/>
              <a:t>O</a:t>
            </a:r>
            <a:r>
              <a:rPr baseline="-15851" sz="5400"/>
              <a:t>4</a:t>
            </a:r>
            <a:r>
              <a:rPr sz="5400"/>
              <a:t> (colorless)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heat</a:t>
            </a:r>
            <a:r>
              <a:rPr sz="5400"/>
              <a:t>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 </a:t>
            </a:r>
            <a:r>
              <a:rPr sz="54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 NO</a:t>
            </a:r>
            <a:r>
              <a:rPr baseline="-15851" sz="54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rPr sz="5400"/>
              <a:t> (brown)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∆H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sz="5400"/>
              <a:t>  =  + 57.2 kJ </a:t>
            </a:r>
            <a:r>
              <a:rPr b="0" i="1" sz="5400"/>
              <a:t>(endothermic)</a:t>
            </a:r>
          </a:p>
        </p:txBody>
      </p:sp>
      <p:sp>
        <p:nvSpPr>
          <p:cNvPr id="47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77" name="16M12AN10-1.mov" descr="16M12AN1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860780" y="2447925"/>
            <a:ext cx="6377941" cy="9582792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Kc = 0.00077 at 273 K…"/>
          <p:cNvSpPr txBox="1"/>
          <p:nvPr/>
        </p:nvSpPr>
        <p:spPr>
          <a:xfrm>
            <a:off x="4030980" y="9601200"/>
            <a:ext cx="9471316" cy="299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lnSpc>
                <a:spcPct val="90000"/>
              </a:lnSpc>
              <a:spcBef>
                <a:spcPts val="1900"/>
              </a:spcBef>
              <a:buClr>
                <a:srgbClr val="0433FF"/>
              </a:buClr>
              <a:buFont typeface="Arial"/>
            </a:pPr>
            <a:r>
              <a:rPr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K</a:t>
            </a:r>
            <a:r>
              <a:rPr baseline="-15913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c</a:t>
            </a:r>
            <a:r>
              <a:rPr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 = 0.00077 at 273 K</a:t>
            </a:r>
            <a:endParaRPr sz="5400">
              <a:solidFill>
                <a:srgbClr val="0433FF"/>
              </a:solidFill>
              <a:uFill>
                <a:solidFill>
                  <a:srgbClr val="0433FF"/>
                </a:solidFill>
              </a:uFill>
            </a:endParaRPr>
          </a:p>
          <a:p>
            <a:pPr algn="ctr">
              <a:lnSpc>
                <a:spcPct val="90000"/>
              </a:lnSpc>
              <a:spcBef>
                <a:spcPts val="1900"/>
              </a:spcBef>
              <a:buClr>
                <a:srgbClr val="00B800"/>
              </a:buClr>
              <a:buFont typeface="Arial"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K</a:t>
            </a:r>
            <a:r>
              <a:rPr baseline="-15913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 = 0.0059 at 298 K</a:t>
            </a:r>
            <a:endParaRPr sz="5400">
              <a:solidFill>
                <a:srgbClr val="00B800"/>
              </a:solidFill>
              <a:uFill>
                <a:solidFill>
                  <a:srgbClr val="00B800"/>
                </a:solidFill>
              </a:uFill>
            </a:endParaRPr>
          </a:p>
          <a:p>
            <a:pPr algn="ctr">
              <a:lnSpc>
                <a:spcPct val="90000"/>
              </a:lnSpc>
              <a:spcBef>
                <a:spcPts val="1900"/>
              </a:spcBef>
              <a:buClr>
                <a:srgbClr val="00B800"/>
              </a:buClr>
              <a:buFont typeface="Arial"/>
              <a:defRPr i="1"/>
            </a:pPr>
            <a:r>
              <a:rPr sz="5400">
                <a:uFill>
                  <a:solidFill>
                    <a:srgbClr val="00B800"/>
                  </a:solidFill>
                </a:uFill>
              </a:rPr>
              <a:t>K changes with temperature</a:t>
            </a:r>
          </a:p>
        </p:txBody>
      </p:sp>
      <p:sp>
        <p:nvSpPr>
          <p:cNvPr id="479" name="The formation of ClF3(g) is exothermic:  Cl2(g) + 3 F2(g) ⇌ 2 ClF3(g) + heat Predict the effect on the equilibrium by raising the temperature.…"/>
          <p:cNvSpPr txBox="1"/>
          <p:nvPr/>
        </p:nvSpPr>
        <p:spPr>
          <a:xfrm>
            <a:off x="7459980" y="14447519"/>
            <a:ext cx="17762220" cy="129413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i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 i="0"/>
              <a:t>The formation of ClF</a:t>
            </a:r>
            <a:r>
              <a:rPr b="0" baseline="-16640" i="0"/>
              <a:t>3</a:t>
            </a:r>
            <a:r>
              <a:rPr b="0" i="0"/>
              <a:t>(g) is exothermic:</a:t>
            </a:r>
            <a:br>
              <a:rPr b="0" i="0"/>
            </a:br>
            <a:r>
              <a:rPr b="0" i="0"/>
              <a:t>	Cl</a:t>
            </a:r>
            <a:r>
              <a:rPr b="0" baseline="-16640" i="0"/>
              <a:t>2</a:t>
            </a:r>
            <a:r>
              <a:rPr b="0" i="0"/>
              <a:t>(g) + 3 F</a:t>
            </a:r>
            <a:r>
              <a:rPr b="0" baseline="-16640" i="0"/>
              <a:t>2</a:t>
            </a:r>
            <a:r>
              <a:rPr b="0" i="0"/>
              <a:t>(g) ⇌ 2 ClF</a:t>
            </a:r>
            <a:r>
              <a:rPr b="0" baseline="-16640" i="0"/>
              <a:t>3</a:t>
            </a:r>
            <a:r>
              <a:rPr b="0" i="0"/>
              <a:t>(g) + heat</a:t>
            </a:r>
            <a:br>
              <a:rPr b="0" i="0"/>
            </a:br>
            <a:r>
              <a:rPr b="0" i="0"/>
              <a:t>Predict the effect on the equilibrium by raising the temperature.</a:t>
            </a:r>
            <a:endParaRPr b="0" i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no change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shifts left (reactant side)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shifts right (product side)</a:t>
            </a:r>
            <a:endParaRPr b="0" sz="500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480" name="Enter your response on…"/>
          <p:cNvSpPr txBox="1"/>
          <p:nvPr/>
        </p:nvSpPr>
        <p:spPr>
          <a:xfrm>
            <a:off x="21656039" y="1936241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481" name="Answer = B,…"/>
          <p:cNvSpPr txBox="1"/>
          <p:nvPr/>
        </p:nvSpPr>
        <p:spPr>
          <a:xfrm>
            <a:off x="22792063" y="22242780"/>
            <a:ext cx="8213570" cy="2529757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algn="ctr">
              <a:defRPr sz="5400"/>
            </a:pPr>
            <a:r>
              <a:t>shifts left (reactant side)</a:t>
            </a:r>
            <a:endParaRPr baseline="30962"/>
          </a:p>
          <a:p>
            <a:pPr algn="ctr">
              <a:defRPr b="0" i="1" sz="5400"/>
            </a:pPr>
            <a:r>
              <a:rPr baseline="-1037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91" fill="hold"/>
                                        <p:tgtEl>
                                          <p:spTgt spid="4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70625 -0.97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20946 -0.606667" origin="layout" pathEditMode="relative">
                                      <p:cBhvr>
                                        <p:cTn id="13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33752 -0.850000" origin="layout" pathEditMode="relative">
                                      <p:cBhvr>
                                        <p:cTn id="20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477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47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7"/>
                  </p:tgtEl>
                </p:cond>
              </p:nextCondLst>
            </p:seq>
          </p:childTnLst>
        </p:cTn>
      </p:par>
    </p:tnLst>
    <p:bldLst>
      <p:bldP build="whole" bldLvl="1" animBg="1" rev="0" advAuto="0" spid="480" grpId="4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Volume &amp; Pressure Effects on Equilibrium"/>
          <p:cNvSpPr txBox="1"/>
          <p:nvPr>
            <p:ph type="title"/>
          </p:nvPr>
        </p:nvSpPr>
        <p:spPr>
          <a:xfrm>
            <a:off x="3802380" y="0"/>
            <a:ext cx="16756381" cy="381762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Volume &amp; Pressure Effects on Equilibrium</a:t>
            </a:r>
          </a:p>
        </p:txBody>
      </p:sp>
      <p:sp>
        <p:nvSpPr>
          <p:cNvPr id="484" name="N2O4(g) +  heat qe 2 NO2(g)…"/>
          <p:cNvSpPr txBox="1"/>
          <p:nvPr>
            <p:ph type="body" idx="1"/>
          </p:nvPr>
        </p:nvSpPr>
        <p:spPr>
          <a:xfrm>
            <a:off x="371375" y="3319779"/>
            <a:ext cx="16504445" cy="993017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300"/>
            </a:pPr>
            <a:r>
              <a:t>N</a:t>
            </a:r>
            <a:r>
              <a:rPr baseline="-15650"/>
              <a:t>2</a:t>
            </a:r>
            <a:r>
              <a:t>O</a:t>
            </a:r>
            <a:r>
              <a:rPr baseline="-15650"/>
              <a:t>4</a:t>
            </a:r>
            <a:r>
              <a:t>(g) + 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heat</a:t>
            </a:r>
            <a:r>
              <a:t> </a:t>
            </a:r>
            <a:r>
              <a:rPr b="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t> 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 NO</a:t>
            </a:r>
            <a:r>
              <a:rPr baseline="-1565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</a:t>
            </a:r>
            <a:r>
              <a:t>(g)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800"/>
            </a:pPr>
            <a:r>
              <a:rPr b="0" i="1"/>
              <a:t>colorless gas</a:t>
            </a:r>
            <a:r>
              <a:t>                 </a:t>
            </a:r>
            <a:r>
              <a:rPr b="0" i="1"/>
              <a:t>brown gas</a:t>
            </a:r>
            <a:endParaRPr b="0" i="1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800"/>
            </a:pPr>
            <a:r>
              <a:rPr b="0" i="1"/>
              <a:t>                   endothermic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sz="6300"/>
            </a:pP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sz="6300"/>
            </a:pPr>
            <a:r>
              <a: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Volume</a:t>
            </a:r>
            <a:r>
              <a:t> and </a:t>
            </a:r>
            <a:r>
              <a: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Pressure</a:t>
            </a:r>
            <a:r>
              <a:t> changes affect equilibrium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300"/>
            </a:pPr>
            <a:r>
              <a:t>Larger volume / Less Pressure = more molecules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300"/>
            </a:pPr>
            <a:r>
              <a:t>Smaller volume / Higher Pressure = fewer molecules</a:t>
            </a:r>
          </a:p>
        </p:txBody>
      </p:sp>
      <p:sp>
        <p:nvSpPr>
          <p:cNvPr id="48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86" name="16M14AN10-1.mov" descr="16M14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627600" y="4114800"/>
            <a:ext cx="52832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The formation of ClF3(g) is exothermic:  Cl2(g) + 3 F2(g) ⇌ 2 ClF3(g) + heat Predict the effect on the equilibrium by decreasing the volume of the flask containing the reaction.…"/>
          <p:cNvSpPr txBox="1"/>
          <p:nvPr/>
        </p:nvSpPr>
        <p:spPr>
          <a:xfrm>
            <a:off x="7962900" y="14630400"/>
            <a:ext cx="17762220" cy="129413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i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 i="0"/>
              <a:t>The formation of ClF</a:t>
            </a:r>
            <a:r>
              <a:rPr b="0" baseline="-16640" i="0"/>
              <a:t>3</a:t>
            </a:r>
            <a:r>
              <a:rPr b="0" i="0"/>
              <a:t>(g) is exothermic:</a:t>
            </a:r>
            <a:br>
              <a:rPr b="0" i="0"/>
            </a:br>
            <a:r>
              <a:rPr b="0" i="0"/>
              <a:t>	Cl</a:t>
            </a:r>
            <a:r>
              <a:rPr b="0" baseline="-16640" i="0"/>
              <a:t>2</a:t>
            </a:r>
            <a:r>
              <a:rPr b="0" i="0"/>
              <a:t>(g) + 3 F</a:t>
            </a:r>
            <a:r>
              <a:rPr b="0" baseline="-16640" i="0"/>
              <a:t>2</a:t>
            </a:r>
            <a:r>
              <a:rPr b="0" i="0"/>
              <a:t>(g) ⇌ 2 ClF</a:t>
            </a:r>
            <a:r>
              <a:rPr b="0" baseline="-16640" i="0"/>
              <a:t>3</a:t>
            </a:r>
            <a:r>
              <a:rPr b="0" i="0"/>
              <a:t>(g) + heat</a:t>
            </a:r>
            <a:br>
              <a:rPr b="0" i="0"/>
            </a:br>
            <a:r>
              <a:rPr b="0" i="0"/>
              <a:t>Predict the effect on the equilibrium by decreasing the volume of the flask containing the reaction.</a:t>
            </a:r>
            <a:endParaRPr b="0" i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no change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shifts left (reactant side)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shifts right (product side)</a:t>
            </a:r>
            <a:endParaRPr b="0" sz="500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488" name="Enter your response on…"/>
          <p:cNvSpPr txBox="1"/>
          <p:nvPr/>
        </p:nvSpPr>
        <p:spPr>
          <a:xfrm>
            <a:off x="22158960" y="184023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489" name="Answer = C,…"/>
          <p:cNvSpPr txBox="1"/>
          <p:nvPr/>
        </p:nvSpPr>
        <p:spPr>
          <a:xfrm>
            <a:off x="23105452" y="21282659"/>
            <a:ext cx="8592635" cy="2529757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</a:t>
            </a:r>
          </a:p>
          <a:p>
            <a:pPr algn="ctr">
              <a:defRPr sz="5400"/>
            </a:pPr>
            <a:r>
              <a:t>shifts right (product side)</a:t>
            </a:r>
            <a:endParaRPr baseline="30962"/>
          </a:p>
          <a:p>
            <a:pPr algn="ctr">
              <a:defRPr b="0" i="1" sz="5400"/>
            </a:pPr>
            <a:r>
              <a:rPr baseline="-1037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0" fill="hold"/>
                                        <p:tgtEl>
                                          <p:spTgt spid="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1250 -0.843333" origin="layout" pathEditMode="relative">
                                      <p:cBhvr>
                                        <p:cTn id="10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20946 -0.515000" origin="layout" pathEditMode="relative">
                                      <p:cBhvr>
                                        <p:cTn id="13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49689 -0.738333" origin="layout" pathEditMode="relative">
                                      <p:cBhvr>
                                        <p:cTn id="20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486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48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86"/>
                  </p:tgtEl>
                </p:cond>
              </p:nextCondLst>
            </p:seq>
          </p:childTnLst>
        </p:cTn>
      </p:par>
    </p:tnLst>
    <p:bldLst>
      <p:bldP build="whole" bldLvl="1" animBg="1" rev="0" advAuto="0" spid="488" grpId="4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NH3 production example" descr="NH3 production example"/>
          <p:cNvPicPr>
            <a:picLocks noChangeAspect="0"/>
          </p:cNvPicPr>
          <p:nvPr/>
        </p:nvPicPr>
        <p:blipFill>
          <a:blip r:embed="rId3">
            <a:extLst/>
          </a:blip>
          <a:srcRect l="10344" t="0" r="8103" b="0"/>
          <a:stretch>
            <a:fillRect/>
          </a:stretch>
        </p:blipFill>
        <p:spPr>
          <a:xfrm>
            <a:off x="3345180" y="114300"/>
            <a:ext cx="10812780" cy="9944101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N2(g) + 3 H2(g) qe 2 NH3(g)…"/>
          <p:cNvSpPr txBox="1"/>
          <p:nvPr>
            <p:ph type="body" sz="quarter" idx="1"/>
          </p:nvPr>
        </p:nvSpPr>
        <p:spPr>
          <a:xfrm>
            <a:off x="3962400" y="10812779"/>
            <a:ext cx="16002001" cy="2903221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buClr>
                <a:srgbClr val="000000"/>
              </a:buClr>
              <a:buSzTx/>
              <a:buFont typeface="Arial"/>
              <a:buNone/>
            </a:pPr>
            <a:r>
              <a:rPr sz="6000"/>
              <a:t>N</a:t>
            </a:r>
            <a:r>
              <a:rPr baseline="-16133" sz="6000"/>
              <a:t>2</a:t>
            </a:r>
            <a:r>
              <a:rPr sz="6000"/>
              <a:t>(g) + 3 H</a:t>
            </a:r>
            <a:r>
              <a:rPr baseline="-16133" sz="6000"/>
              <a:t>2</a:t>
            </a:r>
            <a:r>
              <a:rPr sz="6000"/>
              <a:t>(g) </a:t>
            </a:r>
            <a:r>
              <a:rPr b="0" sz="60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6000"/>
              <a:t> 2 NH</a:t>
            </a:r>
            <a:r>
              <a:rPr baseline="-16133" sz="6000"/>
              <a:t>3</a:t>
            </a:r>
            <a:r>
              <a:rPr sz="6000"/>
              <a:t>(g)    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</a:pPr>
            <a:r>
              <a:rPr sz="6000"/>
              <a:t>K  =  </a:t>
            </a:r>
            <a:r>
              <a:rPr sz="6000">
                <a:solidFill>
                  <a:srgbClr val="F02300"/>
                </a:solidFill>
                <a:uFill>
                  <a:solidFill>
                    <a:srgbClr val="F02300"/>
                  </a:solidFill>
                </a:uFill>
              </a:rPr>
              <a:t>3.5 x 10</a:t>
            </a:r>
            <a:r>
              <a:rPr baseline="30933" sz="6000">
                <a:solidFill>
                  <a:srgbClr val="F02300"/>
                </a:solidFill>
                <a:uFill>
                  <a:solidFill>
                    <a:srgbClr val="F02300"/>
                  </a:solidFill>
                </a:uFill>
              </a:rPr>
              <a:t>8</a:t>
            </a:r>
            <a:r>
              <a:rPr sz="6000"/>
              <a:t> at 298 K</a:t>
            </a:r>
          </a:p>
        </p:txBody>
      </p:sp>
      <p:sp>
        <p:nvSpPr>
          <p:cNvPr id="493" name="NH3 Production"/>
          <p:cNvSpPr txBox="1"/>
          <p:nvPr>
            <p:ph type="title"/>
          </p:nvPr>
        </p:nvSpPr>
        <p:spPr>
          <a:xfrm>
            <a:off x="15679419" y="228600"/>
            <a:ext cx="8229601" cy="3497581"/>
          </a:xfrm>
          <a:prstGeom prst="rect">
            <a:avLst/>
          </a:prstGeom>
        </p:spPr>
        <p:txBody>
          <a:bodyPr/>
          <a:lstStyle/>
          <a:p>
            <a:pPr/>
            <a:r>
              <a:rPr sz="108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NH</a:t>
            </a:r>
            <a:r>
              <a:rPr baseline="-15500" sz="108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3</a:t>
            </a:r>
            <a:r>
              <a:rPr sz="108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 Production</a:t>
            </a:r>
          </a:p>
        </p:txBody>
      </p:sp>
      <p:sp>
        <p:nvSpPr>
          <p:cNvPr id="494" name="Catalyst for the Haber-Frisch reaction is mostly Fe with some KOH"/>
          <p:cNvSpPr txBox="1"/>
          <p:nvPr/>
        </p:nvSpPr>
        <p:spPr>
          <a:xfrm>
            <a:off x="14775180" y="4869179"/>
            <a:ext cx="5669281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spcBef>
                <a:spcPts val="2800"/>
              </a:spcBef>
              <a:buClr>
                <a:srgbClr val="000000"/>
              </a:buClr>
              <a:buFont typeface="Arial"/>
            </a:pPr>
            <a:r>
              <a:rPr i="1"/>
              <a:t>Catalyst for the Haber-Frisch reaction is mostly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Fe </a:t>
            </a:r>
            <a:r>
              <a:rPr i="1"/>
              <a:t>with some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KOH</a:t>
            </a:r>
          </a:p>
        </p:txBody>
      </p:sp>
      <p:sp>
        <p:nvSpPr>
          <p:cNvPr id="49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4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EQUILIBRIUM AND EXTERNAL EFFECTS"/>
          <p:cNvSpPr txBox="1"/>
          <p:nvPr>
            <p:ph type="title"/>
          </p:nvPr>
        </p:nvSpPr>
        <p:spPr>
          <a:xfrm>
            <a:off x="3505200" y="457200"/>
            <a:ext cx="17213581" cy="182880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005F59"/>
                </a:solidFill>
                <a:uFill>
                  <a:solidFill>
                    <a:srgbClr val="005F59"/>
                  </a:solidFill>
                </a:uFill>
              </a:defRPr>
            </a:lvl1pPr>
          </a:lstStyle>
          <a:p>
            <a:pPr/>
            <a:r>
              <a:t>EQUILIBRIUM AND EXTERNAL EFFECTS</a:t>
            </a:r>
          </a:p>
        </p:txBody>
      </p:sp>
      <p:sp>
        <p:nvSpPr>
          <p:cNvPr id="500" name="Concentration changes ---&gt;  no change in K - only the position of equilibrium changes.…"/>
          <p:cNvSpPr txBox="1"/>
          <p:nvPr>
            <p:ph type="body" idx="1"/>
          </p:nvPr>
        </p:nvSpPr>
        <p:spPr>
          <a:xfrm>
            <a:off x="3962400" y="2286000"/>
            <a:ext cx="15841981" cy="114300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i="1" sz="7200"/>
              <a:t>Concentration changes</a:t>
            </a:r>
            <a:r>
              <a:rPr sz="5400"/>
              <a:t> </a:t>
            </a:r>
            <a:r>
              <a:rPr sz="7200"/>
              <a:t>---&gt;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no change in K </a:t>
            </a:r>
            <a:r>
              <a:rPr sz="7200"/>
              <a:t>- only the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i="1"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position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sz="7200"/>
              <a:t>of equilibrium changes.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7200"/>
            </a:pPr>
            <a:r>
              <a:t>We can use the "water U-tube" to demonstrate this phenomena (and connect to Haber-Frisch)</a:t>
            </a:r>
          </a:p>
        </p:txBody>
      </p:sp>
      <p:sp>
        <p:nvSpPr>
          <p:cNvPr id="50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02" name="water U-tube" descr="water U-tub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74206" y="8846818"/>
            <a:ext cx="8007513" cy="4823461"/>
          </a:xfrm>
          <a:prstGeom prst="rect">
            <a:avLst/>
          </a:prstGeom>
          <a:ln w="12700"/>
        </p:spPr>
      </p:pic>
      <p:sp>
        <p:nvSpPr>
          <p:cNvPr id="503" name="Water U-tube"/>
          <p:cNvSpPr txBox="1"/>
          <p:nvPr/>
        </p:nvSpPr>
        <p:spPr>
          <a:xfrm>
            <a:off x="10683240" y="12595859"/>
            <a:ext cx="3974490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i="1"/>
            </a:lvl1pPr>
          </a:lstStyle>
          <a:p>
            <a:pPr/>
            <a:r>
              <a:t>Water U-tube</a:t>
            </a:r>
          </a:p>
        </p:txBody>
      </p:sp>
      <p:sp>
        <p:nvSpPr>
          <p:cNvPr id="504" name="N2(g) + 3 H2(g) qe 2 NH3(g)"/>
          <p:cNvSpPr txBox="1"/>
          <p:nvPr/>
        </p:nvSpPr>
        <p:spPr>
          <a:xfrm>
            <a:off x="182880" y="9593578"/>
            <a:ext cx="16002001" cy="290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algn="ct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>
                <a:solidFill>
                  <a:srgbClr val="0433FF"/>
                </a:solidFill>
              </a:defRPr>
            </a:pPr>
            <a:r>
              <a:rPr sz="6000"/>
              <a:t>N</a:t>
            </a:r>
            <a:r>
              <a:rPr baseline="-16133" sz="6000"/>
              <a:t>2</a:t>
            </a:r>
            <a:r>
              <a:rPr sz="6000"/>
              <a:t>(g) + 3 H</a:t>
            </a:r>
            <a:r>
              <a:rPr baseline="-16133" sz="6000"/>
              <a:t>2</a:t>
            </a:r>
            <a:r>
              <a:rPr sz="6000"/>
              <a:t>(g) </a:t>
            </a:r>
            <a:r>
              <a:rPr b="0" sz="60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6000"/>
              <a:t> 2 NH</a:t>
            </a:r>
            <a:r>
              <a:rPr baseline="-16133" sz="6000"/>
              <a:t>3</a:t>
            </a:r>
            <a:r>
              <a:rPr sz="6000"/>
              <a:t>(g)</a:t>
            </a:r>
          </a:p>
        </p:txBody>
      </p:sp>
      <p:sp>
        <p:nvSpPr>
          <p:cNvPr id="505" name="Haber-Frisch reaction:"/>
          <p:cNvSpPr txBox="1"/>
          <p:nvPr/>
        </p:nvSpPr>
        <p:spPr>
          <a:xfrm>
            <a:off x="3048000" y="8831580"/>
            <a:ext cx="6509944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i="1"/>
            </a:lvl1pPr>
          </a:lstStyle>
          <a:p>
            <a:pPr/>
            <a:r>
              <a:t>Haber-Frisch reaction: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N2(g) + 3 H2(g) qe 2 NH3(g)"/>
          <p:cNvSpPr txBox="1"/>
          <p:nvPr/>
        </p:nvSpPr>
        <p:spPr>
          <a:xfrm>
            <a:off x="7894320" y="11675744"/>
            <a:ext cx="16002001" cy="290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algn="ct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>
                <a:solidFill>
                  <a:srgbClr val="0433FF"/>
                </a:solidFill>
              </a:defRPr>
            </a:pPr>
            <a:r>
              <a:rPr sz="6000"/>
              <a:t>N</a:t>
            </a:r>
            <a:r>
              <a:rPr baseline="-16133" sz="6000"/>
              <a:t>2</a:t>
            </a:r>
            <a:r>
              <a:rPr sz="6000"/>
              <a:t>(g) + 3 H</a:t>
            </a:r>
            <a:r>
              <a:rPr baseline="-16133" sz="6000"/>
              <a:t>2</a:t>
            </a:r>
            <a:r>
              <a:rPr sz="6000"/>
              <a:t>(g) </a:t>
            </a:r>
            <a:r>
              <a:rPr b="0" sz="60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6000"/>
              <a:t> 2 NH</a:t>
            </a:r>
            <a:r>
              <a:rPr baseline="-16133" sz="6000"/>
              <a:t>3</a:t>
            </a:r>
            <a:r>
              <a:rPr sz="6000"/>
              <a:t>(g)</a:t>
            </a:r>
          </a:p>
        </p:txBody>
      </p:sp>
      <p:sp>
        <p:nvSpPr>
          <p:cNvPr id="508" name="Haber-Frisch reaction:  adding N2 or H2,…"/>
          <p:cNvSpPr txBox="1"/>
          <p:nvPr/>
        </p:nvSpPr>
        <p:spPr>
          <a:xfrm>
            <a:off x="3337573" y="10788212"/>
            <a:ext cx="11421921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i="1"/>
            </a:pPr>
            <a:r>
              <a:t>Haber-Frisch reaction:  adding N</a:t>
            </a:r>
            <a:r>
              <a:rPr baseline="-5999"/>
              <a:t>2</a:t>
            </a:r>
            <a:r>
              <a:t> or H</a:t>
            </a:r>
            <a:r>
              <a:rPr baseline="-5999"/>
              <a:t>2</a:t>
            </a:r>
            <a:r>
              <a:t>, </a:t>
            </a:r>
          </a:p>
          <a:p>
            <a:pPr>
              <a:defRPr i="1"/>
            </a:pPr>
            <a:r>
              <a:t>reaction moves to right</a:t>
            </a:r>
          </a:p>
        </p:txBody>
      </p:sp>
      <p:sp>
        <p:nvSpPr>
          <p:cNvPr id="509" name="Le Chatelier's Principle"/>
          <p:cNvSpPr txBox="1"/>
          <p:nvPr>
            <p:ph type="title"/>
          </p:nvPr>
        </p:nvSpPr>
        <p:spPr>
          <a:xfrm>
            <a:off x="5036820" y="0"/>
            <a:ext cx="14333220" cy="47320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defRPr>
            </a:lvl1pPr>
          </a:lstStyle>
          <a:p>
            <a:pPr/>
            <a:r>
              <a:t>Le Chatelier's Principle</a:t>
            </a:r>
          </a:p>
        </p:txBody>
      </p:sp>
      <p:sp>
        <p:nvSpPr>
          <p:cNvPr id="510" name="Adding a &quot;reactant&quot; to a chemical system."/>
          <p:cNvSpPr txBox="1"/>
          <p:nvPr>
            <p:ph type="body" sz="quarter" idx="1"/>
          </p:nvPr>
        </p:nvSpPr>
        <p:spPr>
          <a:xfrm>
            <a:off x="5036820" y="9441180"/>
            <a:ext cx="14333220" cy="4274821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Adding a "reactant" to a chemical system.</a:t>
            </a:r>
          </a:p>
        </p:txBody>
      </p:sp>
      <p:sp>
        <p:nvSpPr>
          <p:cNvPr id="51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12" name="16M11AN10-1.mov" descr="16M11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746625" y="3438525"/>
            <a:ext cx="15072382" cy="5463541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The formation of ClF3(g) is exothermic:  Cl2(g) + 3 F2(g) ⇌ 2 ClF3(g) + heat Predict the effect on the equilibrium of adding Cl2.…"/>
          <p:cNvSpPr txBox="1"/>
          <p:nvPr/>
        </p:nvSpPr>
        <p:spPr>
          <a:xfrm>
            <a:off x="8031480" y="15019019"/>
            <a:ext cx="17762220" cy="123215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i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 i="0"/>
              <a:t>The formation of ClF</a:t>
            </a:r>
            <a:r>
              <a:rPr b="0" baseline="-16640" i="0"/>
              <a:t>3</a:t>
            </a:r>
            <a:r>
              <a:rPr b="0" i="0"/>
              <a:t>(g) is exothermic:</a:t>
            </a:r>
            <a:br>
              <a:rPr b="0" i="0"/>
            </a:br>
            <a:r>
              <a:rPr b="0" i="0"/>
              <a:t>	Cl</a:t>
            </a:r>
            <a:r>
              <a:rPr b="0" baseline="-16640" i="0"/>
              <a:t>2</a:t>
            </a:r>
            <a:r>
              <a:rPr b="0" i="0"/>
              <a:t>(g) + 3 F</a:t>
            </a:r>
            <a:r>
              <a:rPr b="0" baseline="-16640" i="0"/>
              <a:t>2</a:t>
            </a:r>
            <a:r>
              <a:rPr b="0" i="0"/>
              <a:t>(g) ⇌ 2 ClF</a:t>
            </a:r>
            <a:r>
              <a:rPr b="0" baseline="-16640" i="0"/>
              <a:t>3</a:t>
            </a:r>
            <a:r>
              <a:rPr b="0" i="0"/>
              <a:t>(g) + heat</a:t>
            </a:r>
            <a:br>
              <a:rPr b="0" i="0"/>
            </a:br>
            <a:r>
              <a:rPr b="0" i="0"/>
              <a:t>Predict the effect on the equilibrium of adding Cl</a:t>
            </a:r>
            <a:r>
              <a:rPr b="0" baseline="-16640" i="0"/>
              <a:t>2</a:t>
            </a:r>
            <a:r>
              <a:rPr b="0" i="0"/>
              <a:t>.</a:t>
            </a:r>
            <a:endParaRPr b="0" i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no change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shifts left (reactant side)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shifts right (product side)</a:t>
            </a:r>
            <a:endParaRPr b="0" sz="500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514" name="Enter your response on…"/>
          <p:cNvSpPr txBox="1"/>
          <p:nvPr/>
        </p:nvSpPr>
        <p:spPr>
          <a:xfrm>
            <a:off x="22227539" y="172593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515" name="Answer = C,…"/>
          <p:cNvSpPr txBox="1"/>
          <p:nvPr/>
        </p:nvSpPr>
        <p:spPr>
          <a:xfrm>
            <a:off x="23174031" y="20139659"/>
            <a:ext cx="8592634" cy="2529757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</a:t>
            </a:r>
          </a:p>
          <a:p>
            <a:pPr algn="ctr">
              <a:defRPr sz="5400"/>
            </a:pPr>
            <a:r>
              <a:t>shifts right (product side)</a:t>
            </a:r>
            <a:endParaRPr baseline="30962"/>
          </a:p>
          <a:p>
            <a:pPr algn="ctr">
              <a:defRPr b="0" i="1" sz="5400"/>
            </a:pPr>
            <a:r>
              <a:rPr baseline="-1037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3" fill="hold"/>
                                        <p:tgtEl>
                                          <p:spTgt spid="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4062 -0.993333" origin="layout" pathEditMode="relative">
                                      <p:cBhvr>
                                        <p:cTn id="10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33133 -0.415000" origin="layout" pathEditMode="relative">
                                      <p:cBhvr>
                                        <p:cTn id="13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50627 -0.693333" origin="layout" pathEditMode="relative">
                                      <p:cBhvr>
                                        <p:cTn id="20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512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5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12"/>
                  </p:tgtEl>
                </p:cond>
              </p:nextCondLst>
            </p:seq>
          </p:childTnLst>
        </p:cTn>
      </p:par>
    </p:tnLst>
    <p:bldLst>
      <p:bldP build="whole" bldLvl="1" animBg="1" rev="0" advAuto="0" spid="514" grpId="4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N2(g) + 3 H2(g) qe 2 NH3(g)"/>
          <p:cNvSpPr txBox="1"/>
          <p:nvPr/>
        </p:nvSpPr>
        <p:spPr>
          <a:xfrm>
            <a:off x="7894320" y="11675744"/>
            <a:ext cx="16002001" cy="290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algn="ct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>
                <a:solidFill>
                  <a:srgbClr val="0433FF"/>
                </a:solidFill>
              </a:defRPr>
            </a:pPr>
            <a:r>
              <a:rPr sz="6000"/>
              <a:t>N</a:t>
            </a:r>
            <a:r>
              <a:rPr baseline="-16133" sz="6000"/>
              <a:t>2</a:t>
            </a:r>
            <a:r>
              <a:rPr sz="6000"/>
              <a:t>(g) + 3 H</a:t>
            </a:r>
            <a:r>
              <a:rPr baseline="-16133" sz="6000"/>
              <a:t>2</a:t>
            </a:r>
            <a:r>
              <a:rPr sz="6000"/>
              <a:t>(g) </a:t>
            </a:r>
            <a:r>
              <a:rPr b="0" sz="60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6000"/>
              <a:t> 2 NH</a:t>
            </a:r>
            <a:r>
              <a:rPr baseline="-16133" sz="6000"/>
              <a:t>3</a:t>
            </a:r>
            <a:r>
              <a:rPr sz="6000"/>
              <a:t>(g)</a:t>
            </a:r>
          </a:p>
        </p:txBody>
      </p:sp>
      <p:sp>
        <p:nvSpPr>
          <p:cNvPr id="518" name="Haber-Frisch reaction:  removing N2 or H2,…"/>
          <p:cNvSpPr txBox="1"/>
          <p:nvPr/>
        </p:nvSpPr>
        <p:spPr>
          <a:xfrm>
            <a:off x="3337573" y="10788212"/>
            <a:ext cx="12136768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i="1"/>
            </a:pPr>
            <a:r>
              <a:t>Haber-Frisch reaction:  removing N</a:t>
            </a:r>
            <a:r>
              <a:rPr baseline="-5999"/>
              <a:t>2</a:t>
            </a:r>
            <a:r>
              <a:t> or H</a:t>
            </a:r>
            <a:r>
              <a:rPr baseline="-5999"/>
              <a:t>2</a:t>
            </a:r>
            <a:r>
              <a:t>, </a:t>
            </a:r>
          </a:p>
          <a:p>
            <a:pPr>
              <a:defRPr i="1"/>
            </a:pPr>
            <a:r>
              <a:t>reaction moves to left</a:t>
            </a:r>
          </a:p>
        </p:txBody>
      </p:sp>
      <p:sp>
        <p:nvSpPr>
          <p:cNvPr id="519" name="Le Chatelier's Principle"/>
          <p:cNvSpPr txBox="1"/>
          <p:nvPr>
            <p:ph type="title"/>
          </p:nvPr>
        </p:nvSpPr>
        <p:spPr>
          <a:xfrm>
            <a:off x="5036820" y="0"/>
            <a:ext cx="14333220" cy="47320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defRPr>
            </a:lvl1pPr>
          </a:lstStyle>
          <a:p>
            <a:pPr/>
            <a:r>
              <a:t>Le Chatelier's Principle</a:t>
            </a:r>
          </a:p>
        </p:txBody>
      </p:sp>
      <p:sp>
        <p:nvSpPr>
          <p:cNvPr id="520" name="Removing a &quot;reactant&quot; from a chemical system."/>
          <p:cNvSpPr txBox="1"/>
          <p:nvPr>
            <p:ph type="body" sz="half" idx="1"/>
          </p:nvPr>
        </p:nvSpPr>
        <p:spPr>
          <a:xfrm>
            <a:off x="5036820" y="9441180"/>
            <a:ext cx="16250127" cy="4274821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Removing a "reactant" from a chemical system.</a:t>
            </a:r>
          </a:p>
        </p:txBody>
      </p:sp>
      <p:sp>
        <p:nvSpPr>
          <p:cNvPr id="52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22" name="16M11AN20-1.mov" descr="16M11AN2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797425" y="3360420"/>
            <a:ext cx="15072382" cy="5463540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The formation of ClF3(g) is exothermic:  Cl2(g) + 3 F2(g) ⇌ 2 ClF3(g) + heat Predict the effect on the equilibrium of removing F2.…"/>
          <p:cNvSpPr txBox="1"/>
          <p:nvPr/>
        </p:nvSpPr>
        <p:spPr>
          <a:xfrm>
            <a:off x="4968240" y="14104619"/>
            <a:ext cx="17762220" cy="123215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i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 i="0"/>
              <a:t>The formation of ClF</a:t>
            </a:r>
            <a:r>
              <a:rPr b="0" baseline="-16640" i="0"/>
              <a:t>3</a:t>
            </a:r>
            <a:r>
              <a:rPr b="0" i="0"/>
              <a:t>(g) is exothermic:</a:t>
            </a:r>
            <a:br>
              <a:rPr b="0" i="0"/>
            </a:br>
            <a:r>
              <a:rPr b="0" i="0"/>
              <a:t>	Cl</a:t>
            </a:r>
            <a:r>
              <a:rPr b="0" baseline="-16640" i="0"/>
              <a:t>2</a:t>
            </a:r>
            <a:r>
              <a:rPr b="0" i="0"/>
              <a:t>(g) + 3 F</a:t>
            </a:r>
            <a:r>
              <a:rPr b="0" baseline="-16640" i="0"/>
              <a:t>2</a:t>
            </a:r>
            <a:r>
              <a:rPr b="0" i="0"/>
              <a:t>(g) ⇌ 2 ClF</a:t>
            </a:r>
            <a:r>
              <a:rPr b="0" baseline="-16640" i="0"/>
              <a:t>3</a:t>
            </a:r>
            <a:r>
              <a:rPr b="0" i="0"/>
              <a:t>(g) + heat</a:t>
            </a:r>
            <a:br>
              <a:rPr b="0" i="0"/>
            </a:br>
            <a:r>
              <a:rPr b="0" i="0"/>
              <a:t>Predict the effect on the equilibrium of removing F</a:t>
            </a:r>
            <a:r>
              <a:rPr b="0" baseline="-16640" i="0"/>
              <a:t>2</a:t>
            </a:r>
            <a:r>
              <a:rPr b="0" i="0"/>
              <a:t>.</a:t>
            </a:r>
            <a:endParaRPr b="0" i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no change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shifts left (reactant side)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shifts right (product side)</a:t>
            </a:r>
            <a:endParaRPr b="0" sz="500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524" name="Enter your response on…"/>
          <p:cNvSpPr txBox="1"/>
          <p:nvPr/>
        </p:nvSpPr>
        <p:spPr>
          <a:xfrm>
            <a:off x="19164299" y="1787651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525" name="Answer = B,…"/>
          <p:cNvSpPr txBox="1"/>
          <p:nvPr/>
        </p:nvSpPr>
        <p:spPr>
          <a:xfrm>
            <a:off x="20300324" y="20756880"/>
            <a:ext cx="8213569" cy="2529757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algn="ctr">
              <a:defRPr sz="5400"/>
            </a:pPr>
            <a:r>
              <a:t>shifts left (reactant side)</a:t>
            </a:r>
            <a:endParaRPr baseline="30962"/>
          </a:p>
          <a:p>
            <a:pPr algn="ctr">
              <a:defRPr b="0" i="1" sz="5400"/>
            </a:pPr>
            <a:r>
              <a:rPr baseline="-1037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3" fill="hold"/>
                                        <p:tgtEl>
                                          <p:spTgt spid="5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8750 -0.926667" origin="layout" pathEditMode="relative">
                                      <p:cBhvr>
                                        <p:cTn id="10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27196 -0.478333" origin="layout" pathEditMode="relative">
                                      <p:cBhvr>
                                        <p:cTn id="13" dur="1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50627 -0.693333" origin="layout" pathEditMode="relative">
                                      <p:cBhvr>
                                        <p:cTn id="20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522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52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22"/>
                  </p:tgtEl>
                </p:cond>
              </p:nextCondLst>
            </p:seq>
          </p:childTnLst>
        </p:cTn>
      </p:par>
    </p:tnLst>
    <p:bldLst>
      <p:bldP build="whole" bldLvl="1" animBg="1" rev="0" advAuto="0" spid="524" grpId="4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N2(g) + 3 H2(g) qe 2 NH3(g)"/>
          <p:cNvSpPr txBox="1"/>
          <p:nvPr/>
        </p:nvSpPr>
        <p:spPr>
          <a:xfrm>
            <a:off x="7894320" y="11675744"/>
            <a:ext cx="16002001" cy="290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algn="ct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>
                <a:solidFill>
                  <a:srgbClr val="0433FF"/>
                </a:solidFill>
              </a:defRPr>
            </a:pPr>
            <a:r>
              <a:rPr sz="6000"/>
              <a:t>N</a:t>
            </a:r>
            <a:r>
              <a:rPr baseline="-16133" sz="6000"/>
              <a:t>2</a:t>
            </a:r>
            <a:r>
              <a:rPr sz="6000"/>
              <a:t>(g) + 3 H</a:t>
            </a:r>
            <a:r>
              <a:rPr baseline="-16133" sz="6000"/>
              <a:t>2</a:t>
            </a:r>
            <a:r>
              <a:rPr sz="6000"/>
              <a:t>(g) </a:t>
            </a:r>
            <a:r>
              <a:rPr b="0" sz="60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6000"/>
              <a:t> 2 NH</a:t>
            </a:r>
            <a:r>
              <a:rPr baseline="-16133" sz="6000"/>
              <a:t>3</a:t>
            </a:r>
            <a:r>
              <a:rPr sz="6000"/>
              <a:t>(g)</a:t>
            </a:r>
          </a:p>
        </p:txBody>
      </p:sp>
      <p:sp>
        <p:nvSpPr>
          <p:cNvPr id="528" name="Haber-Frisch reaction:  adding NH3,…"/>
          <p:cNvSpPr txBox="1"/>
          <p:nvPr/>
        </p:nvSpPr>
        <p:spPr>
          <a:xfrm>
            <a:off x="3337573" y="10788212"/>
            <a:ext cx="10296499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i="1"/>
            </a:pPr>
            <a:r>
              <a:t>Haber-Frisch reaction:  adding NH</a:t>
            </a:r>
            <a:r>
              <a:rPr baseline="-5999"/>
              <a:t>3</a:t>
            </a:r>
            <a:r>
              <a:t>, </a:t>
            </a:r>
          </a:p>
          <a:p>
            <a:pPr>
              <a:defRPr i="1"/>
            </a:pPr>
            <a:r>
              <a:t>reaction moves to left</a:t>
            </a:r>
          </a:p>
        </p:txBody>
      </p:sp>
      <p:sp>
        <p:nvSpPr>
          <p:cNvPr id="529" name="Le Chatelier's Principle"/>
          <p:cNvSpPr txBox="1"/>
          <p:nvPr>
            <p:ph type="title"/>
          </p:nvPr>
        </p:nvSpPr>
        <p:spPr>
          <a:xfrm>
            <a:off x="5036820" y="0"/>
            <a:ext cx="14333220" cy="47320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defRPr>
            </a:lvl1pPr>
          </a:lstStyle>
          <a:p>
            <a:pPr/>
            <a:r>
              <a:t>Le Chatelier's Principle</a:t>
            </a:r>
          </a:p>
        </p:txBody>
      </p:sp>
      <p:sp>
        <p:nvSpPr>
          <p:cNvPr id="530" name="Adding a &quot;product&quot; to a chemical system."/>
          <p:cNvSpPr txBox="1"/>
          <p:nvPr>
            <p:ph type="body" sz="quarter" idx="1"/>
          </p:nvPr>
        </p:nvSpPr>
        <p:spPr>
          <a:xfrm>
            <a:off x="5036820" y="9441180"/>
            <a:ext cx="14333220" cy="4274821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Adding a "product" to a chemical system.</a:t>
            </a:r>
          </a:p>
        </p:txBody>
      </p:sp>
      <p:sp>
        <p:nvSpPr>
          <p:cNvPr id="53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32" name="16M11AN30-1.mov" descr="16M11AN3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746625" y="3360420"/>
            <a:ext cx="15072382" cy="5463540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The formation of ClF3(g) is exothermic:  Cl2(g) + 3 F2(g) ⇌ 2 ClF3(g) + heat Predict the effect on the equilibrium of adding ClF3.…"/>
          <p:cNvSpPr txBox="1"/>
          <p:nvPr/>
        </p:nvSpPr>
        <p:spPr>
          <a:xfrm>
            <a:off x="8031480" y="14058900"/>
            <a:ext cx="17762220" cy="123215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i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 i="0"/>
              <a:t>The formation of ClF</a:t>
            </a:r>
            <a:r>
              <a:rPr b="0" baseline="-16640" i="0"/>
              <a:t>3</a:t>
            </a:r>
            <a:r>
              <a:rPr b="0" i="0"/>
              <a:t>(g) is exothermic:</a:t>
            </a:r>
            <a:br>
              <a:rPr b="0" i="0"/>
            </a:br>
            <a:r>
              <a:rPr b="0" i="0"/>
              <a:t>	Cl</a:t>
            </a:r>
            <a:r>
              <a:rPr b="0" baseline="-16640" i="0"/>
              <a:t>2</a:t>
            </a:r>
            <a:r>
              <a:rPr b="0" i="0"/>
              <a:t>(g) + 3 F</a:t>
            </a:r>
            <a:r>
              <a:rPr b="0" baseline="-16640" i="0"/>
              <a:t>2</a:t>
            </a:r>
            <a:r>
              <a:rPr b="0" i="0"/>
              <a:t>(g) ⇌ 2 ClF</a:t>
            </a:r>
            <a:r>
              <a:rPr b="0" baseline="-16640" i="0"/>
              <a:t>3</a:t>
            </a:r>
            <a:r>
              <a:rPr b="0" i="0"/>
              <a:t>(g) + heat</a:t>
            </a:r>
            <a:br>
              <a:rPr b="0" i="0"/>
            </a:br>
            <a:r>
              <a:rPr b="0" i="0"/>
              <a:t>Predict the effect on the equilibrium of adding ClF</a:t>
            </a:r>
            <a:r>
              <a:rPr b="0" baseline="-16640" i="0"/>
              <a:t>3</a:t>
            </a:r>
            <a:r>
              <a:rPr b="0" i="0"/>
              <a:t>.</a:t>
            </a:r>
            <a:endParaRPr b="0" i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no change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shifts left (reactant side)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shifts right (product side)</a:t>
            </a:r>
            <a:endParaRPr b="0" sz="500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534" name="Enter your response on…"/>
          <p:cNvSpPr txBox="1"/>
          <p:nvPr/>
        </p:nvSpPr>
        <p:spPr>
          <a:xfrm>
            <a:off x="22227539" y="178308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535" name="Answer = B,…"/>
          <p:cNvSpPr txBox="1"/>
          <p:nvPr/>
        </p:nvSpPr>
        <p:spPr>
          <a:xfrm>
            <a:off x="23363563" y="20711159"/>
            <a:ext cx="8213570" cy="2529757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algn="ctr">
              <a:defRPr sz="5400"/>
            </a:pPr>
            <a:r>
              <a:t>shifts left (reactant side)</a:t>
            </a:r>
            <a:endParaRPr baseline="30962"/>
          </a:p>
          <a:p>
            <a:pPr algn="ctr">
              <a:defRPr b="0" i="1" sz="5400"/>
            </a:pPr>
            <a:r>
              <a:rPr baseline="-1037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6" fill="hold"/>
                                        <p:tgtEl>
                                          <p:spTgt spid="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4062 -0.923333" origin="layout" pathEditMode="relative">
                                      <p:cBhvr>
                                        <p:cTn id="10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33133 -0.448333" origin="layout" pathEditMode="relative">
                                      <p:cBhvr>
                                        <p:cTn id="13" dur="1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50627 -0.693333" origin="layout" pathEditMode="relative">
                                      <p:cBhvr>
                                        <p:cTn id="20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532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53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32"/>
                  </p:tgtEl>
                </p:cond>
              </p:nextCondLst>
            </p:seq>
          </p:childTnLst>
        </p:cTn>
      </p:par>
    </p:tnLst>
    <p:bldLst>
      <p:bldP build="whole" bldLvl="1" animBg="1" rev="0" advAuto="0" spid="534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hemical Equilibrium Fe3+  +  SCN- qe FeSCN2+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Chemical Equilibrium</a:t>
            </a:r>
            <a:b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Fe</a:t>
            </a:r>
            <a:r>
              <a:rPr baseline="31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3+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+  SCN</a:t>
            </a:r>
            <a:r>
              <a:rPr baseline="31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FeSCN</a:t>
            </a:r>
            <a:r>
              <a:rPr baseline="31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2+</a:t>
            </a:r>
          </a:p>
        </p:txBody>
      </p:sp>
      <p:sp>
        <p:nvSpPr>
          <p:cNvPr id="16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167" name="Group"/>
          <p:cNvGrpSpPr/>
          <p:nvPr/>
        </p:nvGrpSpPr>
        <p:grpSpPr>
          <a:xfrm>
            <a:off x="833578" y="3817620"/>
            <a:ext cx="19892823" cy="4988403"/>
            <a:chOff x="0" y="0"/>
            <a:chExt cx="19892821" cy="4988402"/>
          </a:xfrm>
        </p:grpSpPr>
        <p:grpSp>
          <p:nvGrpSpPr>
            <p:cNvPr id="165" name="Group"/>
            <p:cNvGrpSpPr/>
            <p:nvPr/>
          </p:nvGrpSpPr>
          <p:grpSpPr>
            <a:xfrm>
              <a:off x="0" y="0"/>
              <a:ext cx="19892822" cy="4988403"/>
              <a:chOff x="0" y="0"/>
              <a:chExt cx="19892821" cy="4988402"/>
            </a:xfrm>
          </p:grpSpPr>
          <p:pic>
            <p:nvPicPr>
              <p:cNvPr id="161" name="image.png" descr="imag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9892822" cy="49884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2" name="Line"/>
              <p:cNvSpPr/>
              <p:nvPr/>
            </p:nvSpPr>
            <p:spPr>
              <a:xfrm>
                <a:off x="10473744" y="2735452"/>
                <a:ext cx="2078945" cy="3801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defTabSz="822960">
                  <a:defRPr b="0" sz="20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63" name="+"/>
              <p:cNvSpPr txBox="1"/>
              <p:nvPr/>
            </p:nvSpPr>
            <p:spPr>
              <a:xfrm>
                <a:off x="5269546" y="2293221"/>
                <a:ext cx="861501" cy="12375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marL="79373" marR="79373">
                  <a:buClr>
                    <a:srgbClr val="000000"/>
                  </a:buClr>
                  <a:buFont typeface="Arial"/>
                  <a:defRPr sz="6000"/>
                </a:lvl1pPr>
              </a:lstStyle>
              <a:p>
                <a:pPr/>
                <a:r>
                  <a:t>+</a:t>
                </a:r>
              </a:p>
            </p:txBody>
          </p:sp>
          <p:sp>
            <p:nvSpPr>
              <p:cNvPr id="164" name="Line"/>
              <p:cNvSpPr/>
              <p:nvPr/>
            </p:nvSpPr>
            <p:spPr>
              <a:xfrm flipH="1">
                <a:off x="10419036" y="3282543"/>
                <a:ext cx="2188363" cy="3800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defTabSz="822960">
                  <a:defRPr b="0" sz="20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pic>
          <p:nvPicPr>
            <p:cNvPr id="166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859469" y="131453"/>
              <a:ext cx="2024236" cy="1683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8" name="Group"/>
          <p:cNvSpPr txBox="1"/>
          <p:nvPr/>
        </p:nvSpPr>
        <p:spPr>
          <a:xfrm>
            <a:off x="1260930" y="8767613"/>
            <a:ext cx="22303624" cy="187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sz="5400"/>
              <a:t>Fe(H</a:t>
            </a:r>
            <a:r>
              <a:rPr baseline="-15851" sz="5400"/>
              <a:t>2</a:t>
            </a:r>
            <a:r>
              <a:rPr sz="5400"/>
              <a:t>O)</a:t>
            </a:r>
            <a:r>
              <a:rPr baseline="-15851" sz="5400"/>
              <a:t>6</a:t>
            </a:r>
            <a:r>
              <a:rPr baseline="30962" sz="5400"/>
              <a:t>3+           </a:t>
            </a:r>
            <a:r>
              <a:rPr sz="5400"/>
              <a:t>+     SCN</a:t>
            </a:r>
            <a:r>
              <a:rPr baseline="30962" sz="5400"/>
              <a:t>-                 </a:t>
            </a:r>
            <a:r>
              <a:rPr baseline="31066" sz="6000"/>
              <a:t>  </a:t>
            </a:r>
            <a:r>
              <a:rPr b="0" sz="60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t>         </a:t>
            </a:r>
            <a:r>
              <a:rPr sz="5400"/>
              <a:t>Fe(SCN)(H</a:t>
            </a:r>
            <a:r>
              <a:rPr baseline="-15851" sz="5400"/>
              <a:t>2</a:t>
            </a:r>
            <a:r>
              <a:rPr sz="5400"/>
              <a:t>O)</a:t>
            </a:r>
            <a:r>
              <a:rPr baseline="-15851" sz="5400"/>
              <a:t>5</a:t>
            </a:r>
            <a:r>
              <a:rPr baseline="30962" sz="5400"/>
              <a:t>2+  </a:t>
            </a:r>
            <a:r>
              <a:rPr sz="5400"/>
              <a:t>+  H</a:t>
            </a:r>
            <a:r>
              <a:rPr baseline="-15851" sz="5400"/>
              <a:t>2</a:t>
            </a:r>
            <a:r>
              <a:rPr sz="5400"/>
              <a:t>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N2(g) + 3 H2(g) qe 2 NH3(g)"/>
          <p:cNvSpPr txBox="1"/>
          <p:nvPr/>
        </p:nvSpPr>
        <p:spPr>
          <a:xfrm>
            <a:off x="7894320" y="11675744"/>
            <a:ext cx="16002001" cy="290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algn="ct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>
                <a:solidFill>
                  <a:srgbClr val="0433FF"/>
                </a:solidFill>
              </a:defRPr>
            </a:pPr>
            <a:r>
              <a:rPr sz="6000"/>
              <a:t>N</a:t>
            </a:r>
            <a:r>
              <a:rPr baseline="-16133" sz="6000"/>
              <a:t>2</a:t>
            </a:r>
            <a:r>
              <a:rPr sz="6000"/>
              <a:t>(g) + 3 H</a:t>
            </a:r>
            <a:r>
              <a:rPr baseline="-16133" sz="6000"/>
              <a:t>2</a:t>
            </a:r>
            <a:r>
              <a:rPr sz="6000"/>
              <a:t>(g) </a:t>
            </a:r>
            <a:r>
              <a:rPr b="0" sz="60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6000"/>
              <a:t> 2 NH</a:t>
            </a:r>
            <a:r>
              <a:rPr baseline="-16133" sz="6000"/>
              <a:t>3</a:t>
            </a:r>
            <a:r>
              <a:rPr sz="6000"/>
              <a:t>(g)</a:t>
            </a:r>
          </a:p>
        </p:txBody>
      </p:sp>
      <p:sp>
        <p:nvSpPr>
          <p:cNvPr id="538" name="Haber-Frisch reaction:  removing NH3,…"/>
          <p:cNvSpPr txBox="1"/>
          <p:nvPr/>
        </p:nvSpPr>
        <p:spPr>
          <a:xfrm>
            <a:off x="3337573" y="10788212"/>
            <a:ext cx="11011346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i="1"/>
            </a:pPr>
            <a:r>
              <a:t>Haber-Frisch reaction:  removing NH</a:t>
            </a:r>
            <a:r>
              <a:rPr baseline="-5999"/>
              <a:t>3</a:t>
            </a:r>
            <a:r>
              <a:t>, </a:t>
            </a:r>
          </a:p>
          <a:p>
            <a:pPr>
              <a:defRPr i="1"/>
            </a:pPr>
            <a:r>
              <a:t>reaction moves to right</a:t>
            </a:r>
          </a:p>
        </p:txBody>
      </p:sp>
      <p:sp>
        <p:nvSpPr>
          <p:cNvPr id="539" name="Le Chatelier's Principle"/>
          <p:cNvSpPr txBox="1"/>
          <p:nvPr>
            <p:ph type="title"/>
          </p:nvPr>
        </p:nvSpPr>
        <p:spPr>
          <a:xfrm>
            <a:off x="5036820" y="0"/>
            <a:ext cx="14333220" cy="47320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defRPr>
            </a:lvl1pPr>
          </a:lstStyle>
          <a:p>
            <a:pPr/>
            <a:r>
              <a:t>Le Chatelier's Principle</a:t>
            </a:r>
          </a:p>
        </p:txBody>
      </p:sp>
      <p:sp>
        <p:nvSpPr>
          <p:cNvPr id="540" name="Removing a &quot;product&quot; from a chemical system."/>
          <p:cNvSpPr txBox="1"/>
          <p:nvPr>
            <p:ph type="body" sz="half" idx="1"/>
          </p:nvPr>
        </p:nvSpPr>
        <p:spPr>
          <a:xfrm>
            <a:off x="5036820" y="9441180"/>
            <a:ext cx="16219885" cy="4274821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Removing a "product" from a chemical system.</a:t>
            </a:r>
          </a:p>
        </p:txBody>
      </p:sp>
      <p:sp>
        <p:nvSpPr>
          <p:cNvPr id="5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42" name="16M11AN40-1.mov" descr="16M11AN4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645025" y="3409950"/>
            <a:ext cx="15072382" cy="5463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0" fill="hold"/>
                                        <p:tgtEl>
                                          <p:spTgt spid="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4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Butane-Isobutane Equilibrium"/>
          <p:cNvSpPr txBox="1"/>
          <p:nvPr>
            <p:ph type="title"/>
          </p:nvPr>
        </p:nvSpPr>
        <p:spPr>
          <a:xfrm>
            <a:off x="13403580" y="1531620"/>
            <a:ext cx="7018020" cy="381762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Butane-Isobutane Equilibrium</a:t>
            </a:r>
          </a:p>
        </p:txBody>
      </p:sp>
      <p:sp>
        <p:nvSpPr>
          <p:cNvPr id="54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46" name="butane" descr="buta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580" y="617220"/>
            <a:ext cx="7566660" cy="502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isobutane" descr="isobuta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4020" y="6775450"/>
            <a:ext cx="6626226" cy="6054726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Line"/>
          <p:cNvSpPr/>
          <p:nvPr/>
        </p:nvSpPr>
        <p:spPr>
          <a:xfrm>
            <a:off x="8374380" y="5349240"/>
            <a:ext cx="3176" cy="116586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49" name="Line"/>
          <p:cNvSpPr/>
          <p:nvPr/>
        </p:nvSpPr>
        <p:spPr>
          <a:xfrm flipV="1">
            <a:off x="8991600" y="5486400"/>
            <a:ext cx="3176" cy="1211580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50" name="butane"/>
          <p:cNvSpPr txBox="1"/>
          <p:nvPr/>
        </p:nvSpPr>
        <p:spPr>
          <a:xfrm>
            <a:off x="10182225" y="4543425"/>
            <a:ext cx="2233327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</a:lvl1pPr>
          </a:lstStyle>
          <a:p>
            <a:pPr/>
            <a:r>
              <a:t>butane</a:t>
            </a:r>
          </a:p>
        </p:txBody>
      </p:sp>
      <p:sp>
        <p:nvSpPr>
          <p:cNvPr id="551" name="isobutane"/>
          <p:cNvSpPr txBox="1"/>
          <p:nvPr/>
        </p:nvSpPr>
        <p:spPr>
          <a:xfrm>
            <a:off x="10182225" y="8201025"/>
            <a:ext cx="3092072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</a:lvl1pPr>
          </a:lstStyle>
          <a:p>
            <a:pPr/>
            <a:r>
              <a:t>isobutane</a:t>
            </a:r>
          </a:p>
        </p:txBody>
      </p:sp>
      <p:pic>
        <p:nvPicPr>
          <p:cNvPr id="552" name="butane equilibrium" descr="butane equilibriu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09119" y="5829300"/>
            <a:ext cx="9098281" cy="2544435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Butane  qe  Isobutane"/>
          <p:cNvSpPr txBox="1"/>
          <p:nvPr>
            <p:ph type="title"/>
          </p:nvPr>
        </p:nvSpPr>
        <p:spPr>
          <a:xfrm>
            <a:off x="4876800" y="754380"/>
            <a:ext cx="14333220" cy="153162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Butane 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Isobutane</a:t>
            </a:r>
          </a:p>
        </p:txBody>
      </p:sp>
      <p:grpSp>
        <p:nvGrpSpPr>
          <p:cNvPr id="559" name="Group"/>
          <p:cNvGrpSpPr/>
          <p:nvPr/>
        </p:nvGrpSpPr>
        <p:grpSpPr>
          <a:xfrm>
            <a:off x="15230475" y="5578475"/>
            <a:ext cx="4673601" cy="7390131"/>
            <a:chOff x="0" y="0"/>
            <a:chExt cx="4673600" cy="7390129"/>
          </a:xfrm>
        </p:grpSpPr>
        <p:pic>
          <p:nvPicPr>
            <p:cNvPr id="555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14851" cy="2990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23900" y="3778250"/>
              <a:ext cx="3949701" cy="3611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7" name="Line"/>
            <p:cNvSpPr/>
            <p:nvPr/>
          </p:nvSpPr>
          <p:spPr>
            <a:xfrm>
              <a:off x="2287904" y="3073399"/>
              <a:ext cx="3176" cy="67945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8" name="Line"/>
            <p:cNvSpPr/>
            <p:nvPr/>
          </p:nvSpPr>
          <p:spPr>
            <a:xfrm flipV="1">
              <a:off x="2745104" y="3047999"/>
              <a:ext cx="3176" cy="73025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560" name="butane"/>
          <p:cNvSpPr txBox="1"/>
          <p:nvPr/>
        </p:nvSpPr>
        <p:spPr>
          <a:xfrm>
            <a:off x="14601825" y="6051550"/>
            <a:ext cx="1783739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3600"/>
            </a:lvl1pPr>
          </a:lstStyle>
          <a:p>
            <a:pPr/>
            <a:r>
              <a:t>butane</a:t>
            </a:r>
          </a:p>
        </p:txBody>
      </p:sp>
      <p:sp>
        <p:nvSpPr>
          <p:cNvPr id="561" name="isobutane"/>
          <p:cNvSpPr txBox="1"/>
          <p:nvPr/>
        </p:nvSpPr>
        <p:spPr>
          <a:xfrm>
            <a:off x="18716625" y="9709150"/>
            <a:ext cx="2444313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3600"/>
            </a:lvl1pPr>
          </a:lstStyle>
          <a:p>
            <a:pPr/>
            <a:r>
              <a:t>isobutane</a:t>
            </a:r>
          </a:p>
        </p:txBody>
      </p:sp>
      <p:sp>
        <p:nvSpPr>
          <p:cNvPr id="562" name="Assume you are at equilibrium with [iso] = 1.25 M and [butane] = 0.50 M. Now add 1.50 M butane. When the system comes to equilibrium again, what are [iso] and [butane]? K = 2.50"/>
          <p:cNvSpPr txBox="1"/>
          <p:nvPr>
            <p:ph type="body" idx="1"/>
          </p:nvPr>
        </p:nvSpPr>
        <p:spPr>
          <a:xfrm>
            <a:off x="3962400" y="2125980"/>
            <a:ext cx="16299181" cy="100584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Assume you are at equilibrium with [iso] = 1.25 M and [butane] = 0.50 M. Now add 1.50 M butane. When the system comes to equilibrium again, what are [iso] and [butane]? 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 = 2.50</a:t>
            </a:r>
          </a:p>
        </p:txBody>
      </p:sp>
      <p:sp>
        <p:nvSpPr>
          <p:cNvPr id="56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64" name="16M13AN10-1.mov" descr="16M13AN10-1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716780" y="7155180"/>
            <a:ext cx="7315201" cy="528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6" fill="hold"/>
                                        <p:tgtEl>
                                          <p:spTgt spid="5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6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Assume you are at equilibrium with [iso] = 1.25 M and [butane] = 0.50 M. Now add 1.50 M butane. When the system comes to equilibrium again, what are [iso] and [butane]? K = 2.50"/>
          <p:cNvSpPr txBox="1"/>
          <p:nvPr>
            <p:ph type="body" idx="1"/>
          </p:nvPr>
        </p:nvSpPr>
        <p:spPr>
          <a:xfrm>
            <a:off x="3962400" y="2125980"/>
            <a:ext cx="16299181" cy="100584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t>Assume you are at equilibrium with [iso] = 1.25 M and [butane] = 0.50 M. Now add 1.50 M butane. When the system comes to equilibrium again, what are [iso] and [butane]?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 = 2.50</a:t>
            </a:r>
          </a:p>
        </p:txBody>
      </p:sp>
      <p:sp>
        <p:nvSpPr>
          <p:cNvPr id="567" name="Butane  qe  Isobutane"/>
          <p:cNvSpPr txBox="1"/>
          <p:nvPr>
            <p:ph type="title"/>
          </p:nvPr>
        </p:nvSpPr>
        <p:spPr>
          <a:xfrm>
            <a:off x="5036820" y="297180"/>
            <a:ext cx="14333220" cy="228600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Butane 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Isobutane</a:t>
            </a:r>
          </a:p>
        </p:txBody>
      </p:sp>
      <p:sp>
        <p:nvSpPr>
          <p:cNvPr id="568" name="Q is LESS THAN K. Therefore, the reaction   will shift to the ____________."/>
          <p:cNvSpPr txBox="1"/>
          <p:nvPr/>
        </p:nvSpPr>
        <p:spPr>
          <a:xfrm>
            <a:off x="3962400" y="11269979"/>
            <a:ext cx="15407640" cy="165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Q is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LESS THAN</a:t>
            </a:r>
            <a:r>
              <a:rPr sz="5400"/>
              <a:t> K. Therefore, the reaction 		will shift to the ____________.</a:t>
            </a:r>
          </a:p>
        </p:txBody>
      </p:sp>
      <p:sp>
        <p:nvSpPr>
          <p:cNvPr id="569" name="Solution…"/>
          <p:cNvSpPr txBox="1"/>
          <p:nvPr/>
        </p:nvSpPr>
        <p:spPr>
          <a:xfrm>
            <a:off x="3802380" y="5486400"/>
            <a:ext cx="16642081" cy="2613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73A4FE"/>
              </a:buClr>
              <a:buFont typeface="Arial"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5400"/>
            </a:pPr>
            <a:r>
              <a:t>Calculate Q immediately after adding more butane and compare with K.</a:t>
            </a:r>
          </a:p>
        </p:txBody>
      </p:sp>
      <p:pic>
        <p:nvPicPr>
          <p:cNvPr id="570" name="butane isobutane Q expression" descr="butane isobutane Q expressio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5300" y="8343900"/>
            <a:ext cx="15819121" cy="2677082"/>
          </a:xfrm>
          <a:prstGeom prst="rect">
            <a:avLst/>
          </a:prstGeom>
          <a:ln w="12700"/>
        </p:spPr>
      </p:pic>
      <p:sp>
        <p:nvSpPr>
          <p:cNvPr id="57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8" grpId="2"/>
      <p:bldP build="whole" bldLvl="1" animBg="1" rev="0" advAuto="0" spid="570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You are at equilibrium with [iso] = 1.25 M and [butane] = 0.50 M. Now add 1.50 M butane.…"/>
          <p:cNvSpPr txBox="1"/>
          <p:nvPr>
            <p:ph type="body" idx="1"/>
          </p:nvPr>
        </p:nvSpPr>
        <p:spPr>
          <a:xfrm>
            <a:off x="3962400" y="2125980"/>
            <a:ext cx="16299181" cy="100584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You are at equilibrium with [iso] = 1.25 M and [butane] = 0.50 M. Now add 1.50 M butane. 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Q is less than K, so equilibrium shifts right - away from butane and toward isobutane.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Set up concentration (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ICE</a:t>
            </a:r>
            <a:r>
              <a:rPr sz="5400"/>
              <a:t>) table</a:t>
            </a:r>
          </a:p>
        </p:txBody>
      </p:sp>
      <p:sp>
        <p:nvSpPr>
          <p:cNvPr id="574" name="Butane  qe  Isobutane"/>
          <p:cNvSpPr txBox="1"/>
          <p:nvPr>
            <p:ph type="title"/>
          </p:nvPr>
        </p:nvSpPr>
        <p:spPr>
          <a:xfrm>
            <a:off x="5036820" y="297180"/>
            <a:ext cx="14333220" cy="228600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Butane 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Isobutane</a:t>
            </a:r>
          </a:p>
        </p:txBody>
      </p:sp>
      <p:sp>
        <p:nvSpPr>
          <p:cNvPr id="575" name="[butane]  [isobutane]…"/>
          <p:cNvSpPr txBox="1"/>
          <p:nvPr/>
        </p:nvSpPr>
        <p:spPr>
          <a:xfrm>
            <a:off x="3802380" y="8229600"/>
            <a:ext cx="16779240" cy="381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5400"/>
            </a:pPr>
            <a:r>
              <a:t> 			[butane]		[isobutane]</a:t>
            </a:r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8D111B"/>
              </a:buClr>
              <a:buFont typeface="Arial"/>
              <a:def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pPr>
            <a:r>
              <a:t>Initial		0.50 + 1.50		1.25</a:t>
            </a:r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5F59"/>
              </a:buClr>
              <a:buFont typeface="Arial"/>
              <a:defRPr sz="5400">
                <a:solidFill>
                  <a:srgbClr val="005F59"/>
                </a:solidFill>
                <a:uFill>
                  <a:solidFill>
                    <a:srgbClr val="005F59"/>
                  </a:solidFill>
                </a:uFill>
              </a:defRPr>
            </a:pPr>
            <a:r>
              <a:t>Change		- x 			+ x</a:t>
            </a:r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  <a:r>
              <a:t>Equilibrium	2.00 - x		1.25 + x</a:t>
            </a:r>
          </a:p>
        </p:txBody>
      </p:sp>
      <p:sp>
        <p:nvSpPr>
          <p:cNvPr id="576" name="Rectangle"/>
          <p:cNvSpPr/>
          <p:nvPr/>
        </p:nvSpPr>
        <p:spPr>
          <a:xfrm>
            <a:off x="8831580" y="9304019"/>
            <a:ext cx="10058401" cy="3040381"/>
          </a:xfrm>
          <a:prstGeom prst="rect">
            <a:avLst/>
          </a:prstGeom>
          <a:solidFill>
            <a:srgbClr val="FFFFFF"/>
          </a:solidFill>
          <a:ln w="12700"/>
        </p:spPr>
        <p:txBody>
          <a:bodyPr tIns="91439" bIns="91439" anchor="ctr"/>
          <a:lstStyle/>
          <a:p>
            <a:pPr/>
          </a:p>
        </p:txBody>
      </p:sp>
      <p:sp>
        <p:nvSpPr>
          <p:cNvPr id="57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5" grpId="2"/>
      <p:bldP build="whole" bldLvl="1" animBg="1" rev="0" advAuto="0" spid="576" grpId="3"/>
      <p:bldP build="p" bldLvl="1" animBg="1" rev="0" advAuto="0" spid="573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You are at equilibrium with [iso] = 1.25 M and [butane] = 0.50 M. Now add 1.50 M butane.…"/>
          <p:cNvSpPr txBox="1"/>
          <p:nvPr>
            <p:ph type="body" idx="1"/>
          </p:nvPr>
        </p:nvSpPr>
        <p:spPr>
          <a:xfrm>
            <a:off x="3962400" y="2125980"/>
            <a:ext cx="16299181" cy="100584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You are at equilibrium with [iso] = 1.25 M and [butane] = 0.50 M. Now add 1.50 M butane. 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</p:txBody>
      </p:sp>
      <p:sp>
        <p:nvSpPr>
          <p:cNvPr id="580" name="Butane  qe  Isobutane"/>
          <p:cNvSpPr txBox="1"/>
          <p:nvPr>
            <p:ph type="title"/>
          </p:nvPr>
        </p:nvSpPr>
        <p:spPr>
          <a:xfrm>
            <a:off x="5036820" y="297180"/>
            <a:ext cx="14333220" cy="228600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Butane 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Isobutane</a:t>
            </a:r>
          </a:p>
        </p:txBody>
      </p:sp>
      <p:sp>
        <p:nvSpPr>
          <p:cNvPr id="581" name="x = 1.07 M…"/>
          <p:cNvSpPr txBox="1"/>
          <p:nvPr/>
        </p:nvSpPr>
        <p:spPr>
          <a:xfrm>
            <a:off x="4122420" y="8069580"/>
            <a:ext cx="15746810" cy="393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x = 1.07 M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At the new equilibrium position, 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  [butane]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0.93 M</a:t>
            </a:r>
            <a:r>
              <a:rPr sz="5400"/>
              <a:t> and [isobutane]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2.32 M</a:t>
            </a:r>
            <a:r>
              <a:rPr sz="5400"/>
              <a:t> </a:t>
            </a:r>
            <a:endParaRPr sz="5400"/>
          </a:p>
          <a:p>
            <a:pPr>
              <a:lnSpc>
                <a:spcPct val="90000"/>
              </a:lnSpc>
              <a:spcBef>
                <a:spcPts val="2200"/>
              </a:spcBef>
              <a:buClr>
                <a:srgbClr val="006400"/>
              </a:buClr>
              <a:buFont typeface="Arial"/>
              <a:defRPr sz="60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defRPr>
            </a:pPr>
            <a:r>
              <a:t>Equilibrium has shifted toward isobutane.</a:t>
            </a:r>
          </a:p>
        </p:txBody>
      </p:sp>
      <p:pic>
        <p:nvPicPr>
          <p:cNvPr id="582" name="butane isobutane expression" descr="butane isobutane expressio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0529" y="4570414"/>
            <a:ext cx="17625060" cy="3362007"/>
          </a:xfrm>
          <a:prstGeom prst="rect">
            <a:avLst/>
          </a:prstGeom>
          <a:ln w="12700"/>
        </p:spPr>
      </p:pic>
      <p:sp>
        <p:nvSpPr>
          <p:cNvPr id="58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81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Le Chatelier's Principle - Overview"/>
          <p:cNvSpPr txBox="1"/>
          <p:nvPr>
            <p:ph type="title"/>
          </p:nvPr>
        </p:nvSpPr>
        <p:spPr>
          <a:xfrm>
            <a:off x="6088380" y="297180"/>
            <a:ext cx="16459201" cy="2903221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Le Chatelier's Principle - Overview</a:t>
            </a:r>
          </a:p>
        </p:txBody>
      </p:sp>
      <p:sp>
        <p:nvSpPr>
          <p:cNvPr id="586" name="Change T…"/>
          <p:cNvSpPr txBox="1"/>
          <p:nvPr>
            <p:ph type="body" idx="1"/>
          </p:nvPr>
        </p:nvSpPr>
        <p:spPr>
          <a:xfrm>
            <a:off x="4122420" y="3200400"/>
            <a:ext cx="16459201" cy="10515600"/>
          </a:xfrm>
          <a:prstGeom prst="rect">
            <a:avLst/>
          </a:prstGeom>
        </p:spPr>
        <p:txBody>
          <a:bodyPr/>
          <a:lstStyle/>
          <a:p>
            <a:pPr marL="0" indent="39686">
              <a:buClr>
                <a:srgbClr val="0433FF"/>
              </a:buClr>
              <a:buSzTx/>
              <a:buFont typeface="Arial"/>
              <a:buNone/>
            </a:pPr>
            <a:r>
              <a:rPr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Change T</a:t>
            </a:r>
            <a:r>
              <a:rPr sz="6000"/>
              <a:t> </a:t>
            </a:r>
          </a:p>
          <a:p>
            <a:pPr lvl="1" marL="847406" indent="-350519">
              <a:buClr>
                <a:srgbClr val="000000"/>
              </a:buClr>
              <a:buFont typeface="Arial"/>
              <a:buChar char="•"/>
            </a:pPr>
            <a:r>
              <a:rPr sz="4600"/>
              <a:t> </a:t>
            </a:r>
            <a:r>
              <a:rPr sz="4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changes the value of K </a:t>
            </a:r>
            <a:endParaRPr sz="4600">
              <a:solidFill>
                <a:srgbClr val="00B800"/>
              </a:solidFill>
              <a:uFill>
                <a:solidFill>
                  <a:srgbClr val="00B800"/>
                </a:solidFill>
              </a:uFill>
            </a:endParaRPr>
          </a:p>
          <a:p>
            <a:pPr lvl="1" marL="847406" indent="-350519">
              <a:buClr>
                <a:srgbClr val="000000"/>
              </a:buClr>
              <a:buFont typeface="Arial"/>
              <a:buChar char="•"/>
            </a:pPr>
            <a:r>
              <a:rPr sz="4600"/>
              <a:t> changes observed in </a:t>
            </a:r>
            <a:r>
              <a:rPr sz="4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</a:t>
            </a:r>
            <a:r>
              <a:rPr sz="4600"/>
              <a:t>, </a:t>
            </a:r>
            <a:r>
              <a:rPr sz="4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V</a:t>
            </a:r>
            <a:r>
              <a:rPr sz="4600"/>
              <a:t> or </a:t>
            </a:r>
            <a:r>
              <a:rPr sz="4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concentrations</a:t>
            </a:r>
            <a:r>
              <a:rPr sz="4600"/>
              <a:t> at equilibrium</a:t>
            </a:r>
            <a:endParaRPr sz="4600"/>
          </a:p>
          <a:p>
            <a:pPr lvl="1" marL="0" indent="496887">
              <a:buClr>
                <a:srgbClr val="000000"/>
              </a:buClr>
              <a:buSzTx/>
              <a:buFont typeface="Arial"/>
              <a:buNone/>
            </a:pPr>
            <a:r>
              <a:rPr sz="4600"/>
              <a:t> </a:t>
            </a:r>
            <a:endParaRPr sz="4600">
              <a:solidFill>
                <a:srgbClr val="00B800"/>
              </a:solidFill>
              <a:uFill>
                <a:solidFill>
                  <a:srgbClr val="00B800"/>
                </a:solidFill>
              </a:uFill>
            </a:endParaRPr>
          </a:p>
          <a:p>
            <a:pPr marL="0" indent="39686">
              <a:buClr>
                <a:srgbClr val="0433FF"/>
              </a:buClr>
              <a:buSzTx/>
              <a:buFont typeface="Arial"/>
              <a:buNone/>
            </a:pPr>
            <a:r>
              <a:rPr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 Add or take away reactant or product</a:t>
            </a:r>
            <a:r>
              <a:rPr sz="6000"/>
              <a:t> </a:t>
            </a:r>
          </a:p>
          <a:p>
            <a:pPr lvl="1" marL="901333" indent="-404446">
              <a:buClr>
                <a:srgbClr val="00B800"/>
              </a:buClr>
              <a:buFont typeface="Arial"/>
              <a:buChar char="•"/>
              <a:defRPr sz="4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K does not change</a:t>
            </a:r>
          </a:p>
          <a:p>
            <a:pPr lvl="1" marL="901333" indent="-404446">
              <a:buClr>
                <a:srgbClr val="00B800"/>
              </a:buClr>
              <a:buFont typeface="Arial"/>
              <a:buChar char="•"/>
              <a:defRPr sz="4600"/>
            </a:pPr>
            <a:r>
              <a:t>Reaction adjusts to new equilibrium "position"</a:t>
            </a:r>
          </a:p>
          <a:p>
            <a:pPr lvl="1" marL="901333" indent="-404446">
              <a:buClr>
                <a:srgbClr val="000000"/>
              </a:buClr>
              <a:buFont typeface="Arial"/>
              <a:defRPr sz="4600"/>
            </a:pPr>
          </a:p>
          <a:p>
            <a:pPr marL="0" indent="39686">
              <a:buClr>
                <a:srgbClr val="0433FF"/>
              </a:buClr>
              <a:buSzTx/>
              <a:buFont typeface="Arial"/>
              <a:buNone/>
            </a:pPr>
            <a:r>
              <a:rPr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Use a catalyst</a:t>
            </a:r>
            <a:r>
              <a:rPr sz="6000"/>
              <a:t> </a:t>
            </a:r>
          </a:p>
          <a:p>
            <a:pPr lvl="1" marL="847406" indent="-350519">
              <a:buClr>
                <a:srgbClr val="000000"/>
              </a:buClr>
              <a:buFont typeface="Arial"/>
              <a:buChar char="•"/>
            </a:pPr>
            <a:r>
              <a:rPr sz="4600"/>
              <a:t>reaction comes more quickly to equilibrium. </a:t>
            </a:r>
            <a:r>
              <a:rPr sz="4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K not changed.</a:t>
            </a:r>
          </a:p>
        </p:txBody>
      </p:sp>
      <p:sp>
        <p:nvSpPr>
          <p:cNvPr id="58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590" name="Group"/>
          <p:cNvGrpSpPr/>
          <p:nvPr/>
        </p:nvGrpSpPr>
        <p:grpSpPr>
          <a:xfrm>
            <a:off x="97311" y="119380"/>
            <a:ext cx="4239945" cy="4873499"/>
            <a:chOff x="0" y="0"/>
            <a:chExt cx="4239943" cy="4873498"/>
          </a:xfrm>
        </p:grpSpPr>
        <p:sp>
          <p:nvSpPr>
            <p:cNvPr id="588" name="Rectangle"/>
            <p:cNvSpPr/>
            <p:nvPr/>
          </p:nvSpPr>
          <p:spPr>
            <a:xfrm>
              <a:off x="0" y="0"/>
              <a:ext cx="4239944" cy="487349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589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39944" cy="48734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86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scientists thinking picture" descr="scientists thinking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27300" y="2055802"/>
            <a:ext cx="9138291" cy="11665278"/>
          </a:xfrm>
          <a:prstGeom prst="rect">
            <a:avLst/>
          </a:prstGeom>
          <a:ln w="12700"/>
        </p:spPr>
      </p:pic>
      <p:sp>
        <p:nvSpPr>
          <p:cNvPr id="593" name="End of Chapter 13"/>
          <p:cNvSpPr txBox="1"/>
          <p:nvPr>
            <p:ph type="title"/>
          </p:nvPr>
        </p:nvSpPr>
        <p:spPr>
          <a:xfrm>
            <a:off x="-424180" y="-50800"/>
            <a:ext cx="14333220" cy="411480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9D36F6"/>
                </a:solidFill>
                <a:uFill>
                  <a:solidFill>
                    <a:srgbClr val="9D36F6"/>
                  </a:solidFill>
                </a:uFill>
              </a:defRPr>
            </a:lvl1pPr>
          </a:lstStyle>
          <a:p>
            <a:pPr/>
            <a:r>
              <a:t>End of Chapter 13</a:t>
            </a:r>
          </a:p>
        </p:txBody>
      </p:sp>
      <p:sp>
        <p:nvSpPr>
          <p:cNvPr id="594" name="See:…"/>
          <p:cNvSpPr txBox="1"/>
          <p:nvPr>
            <p:ph type="body" sz="half" idx="1"/>
          </p:nvPr>
        </p:nvSpPr>
        <p:spPr>
          <a:xfrm>
            <a:off x="2446020" y="5278100"/>
            <a:ext cx="9898380" cy="755654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i="1"/>
            </a:pPr>
            <a:r>
              <a:t>See: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rPr u="sng">
                <a:hlinkClick r:id="rId3" invalidUrl="" action="" tgtFrame="" tooltip="" history="1" highlightClick="0" endSnd="0"/>
              </a:rPr>
              <a:t>Chapter Thirteen Study Guide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rPr u="sng">
                <a:hlinkClick r:id="rId4" invalidUrl="" action="" tgtFrame="" tooltip="" history="1" highlightClick="0" endSnd="0"/>
              </a:rPr>
              <a:t>Chapter Thirteen Concept Guide 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rPr u="sng">
                <a:hlinkClick r:id="rId5" invalidUrl="" action="" tgtFrame="" tooltip="" history="1" highlightClick="0" endSnd="0"/>
              </a:rPr>
              <a:t>Types of Equilibrium Constants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t>Important Equations (following this slide)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t>End of Chapter Problems (following this slide)</a:t>
            </a:r>
          </a:p>
        </p:txBody>
      </p:sp>
      <p:sp>
        <p:nvSpPr>
          <p:cNvPr id="59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Important Equations, Constants, and Handouts…"/>
          <p:cNvSpPr txBox="1"/>
          <p:nvPr/>
        </p:nvSpPr>
        <p:spPr>
          <a:xfrm>
            <a:off x="592258" y="412420"/>
            <a:ext cx="13356608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i="1">
                <a:solidFill>
                  <a:srgbClr val="0433FF"/>
                </a:solidFill>
              </a:defRPr>
            </a:pPr>
            <a:r>
              <a:t>Important Equations, Constants, and Handouts</a:t>
            </a:r>
          </a:p>
          <a:p>
            <a:pPr>
              <a:defRPr i="1">
                <a:solidFill>
                  <a:srgbClr val="0433FF"/>
                </a:solidFill>
              </a:defRPr>
            </a:pPr>
            <a:r>
              <a:t>from this Chapter:</a:t>
            </a:r>
          </a:p>
        </p:txBody>
      </p:sp>
      <p:sp>
        <p:nvSpPr>
          <p:cNvPr id="598" name="Le Chatelier’s Principle"/>
          <p:cNvSpPr txBox="1"/>
          <p:nvPr/>
        </p:nvSpPr>
        <p:spPr>
          <a:xfrm>
            <a:off x="12881554" y="12499074"/>
            <a:ext cx="9606744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Le Chatelier’s Principle</a:t>
            </a:r>
          </a:p>
        </p:txBody>
      </p:sp>
      <p:pic>
        <p:nvPicPr>
          <p:cNvPr id="599" name="K example equation" descr="K example equation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2340" y="3472219"/>
            <a:ext cx="10153015" cy="3521037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for: a A  +  b B qe c C  +  d D"/>
          <p:cNvSpPr txBox="1"/>
          <p:nvPr/>
        </p:nvSpPr>
        <p:spPr>
          <a:xfrm>
            <a:off x="11351433" y="2591811"/>
            <a:ext cx="7038064" cy="76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3800"/>
            </a:pPr>
            <a:r>
              <a:rPr i="1"/>
              <a:t>for: </a:t>
            </a:r>
            <a:r>
              <a:t>a A  +  b B </a:t>
            </a:r>
            <a:r>
              <a:rPr b="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t> c C  +  d D</a:t>
            </a:r>
          </a:p>
        </p:txBody>
      </p:sp>
      <p:sp>
        <p:nvSpPr>
          <p:cNvPr id="601" name="Handouts:…"/>
          <p:cNvSpPr txBox="1"/>
          <p:nvPr/>
        </p:nvSpPr>
        <p:spPr>
          <a:xfrm>
            <a:off x="3230178" y="10211655"/>
            <a:ext cx="12943774" cy="2338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>
              <a:lnSpc>
                <a:spcPct val="11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i="1" sz="3800"/>
            </a:pPr>
            <a:r>
              <a:t>Handouts: </a:t>
            </a:r>
          </a:p>
          <a:p>
            <a:pPr marL="476134" indent="-394854">
              <a:lnSpc>
                <a:spcPct val="11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i="1" sz="3800"/>
            </a:pPr>
            <a:r>
              <a:rPr u="sng">
                <a:hlinkClick r:id="rId3" invalidUrl="" action="" tgtFrame="" tooltip="" history="1" highlightClick="0" endSnd="0"/>
              </a:rPr>
              <a:t>Manipulating Equilibrium Constant Expressions</a:t>
            </a:r>
          </a:p>
          <a:p>
            <a:pPr marL="476134" indent="-394854">
              <a:lnSpc>
                <a:spcPct val="11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i="1" sz="3800"/>
            </a:pPr>
            <a:r>
              <a:rPr u="sng">
                <a:hlinkClick r:id="rId4" invalidUrl="" action="" tgtFrame="" tooltip="" history="1" highlightClick="0" endSnd="0"/>
              </a:rPr>
              <a:t>Types of Equilibrium Constants</a:t>
            </a:r>
          </a:p>
        </p:txBody>
      </p:sp>
      <p:sp>
        <p:nvSpPr>
          <p:cNvPr id="602" name="Kp = Kc(RT)∆n…"/>
          <p:cNvSpPr txBox="1"/>
          <p:nvPr/>
        </p:nvSpPr>
        <p:spPr>
          <a:xfrm>
            <a:off x="1137815" y="5871231"/>
            <a:ext cx="9103948" cy="1973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50874" marR="79373" indent="-571500" algn="ctr">
              <a:lnSpc>
                <a:spcPct val="110000"/>
              </a:lnSpc>
              <a:spcBef>
                <a:spcPts val="1600"/>
              </a:spcBef>
              <a:buClr>
                <a:srgbClr val="F33126"/>
              </a:buClr>
              <a:buFont typeface="Arial"/>
              <a:defRPr sz="4900"/>
            </a:pP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K</a:t>
            </a:r>
            <a:r>
              <a:rPr baseline="-2151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p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 = K</a:t>
            </a:r>
            <a:r>
              <a:rPr baseline="-2151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c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(RT)</a:t>
            </a:r>
            <a:r>
              <a:rPr b="0" baseline="30367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∆</a:t>
            </a:r>
            <a:r>
              <a:rPr baseline="30367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n</a:t>
            </a:r>
          </a:p>
          <a:p>
            <a:pPr marL="650874" marR="79373" indent="-571500" algn="ctr">
              <a:lnSpc>
                <a:spcPct val="11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4900"/>
            </a:pPr>
            <a:r>
              <a:t>R = 0.082057 L atm mol</a:t>
            </a:r>
            <a:r>
              <a:rPr baseline="30530"/>
              <a:t>-1</a:t>
            </a:r>
            <a:r>
              <a:t> K</a:t>
            </a:r>
            <a:r>
              <a:rPr baseline="30530"/>
              <a:t>-1</a:t>
            </a:r>
          </a:p>
        </p:txBody>
      </p:sp>
      <p:pic>
        <p:nvPicPr>
          <p:cNvPr id="603" name="Q example equation" descr="Q example equation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05041" y="7106584"/>
            <a:ext cx="9959579" cy="3618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End of Chapter Problems:  Test Yourself"/>
          <p:cNvSpPr txBox="1"/>
          <p:nvPr/>
        </p:nvSpPr>
        <p:spPr>
          <a:xfrm>
            <a:off x="3366827" y="225050"/>
            <a:ext cx="11454250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Test Yourself</a:t>
            </a:r>
          </a:p>
        </p:txBody>
      </p:sp>
      <p:sp>
        <p:nvSpPr>
          <p:cNvPr id="606" name="Write an equilibrium constant expression for the following reaction: C(s) + CO2(g) ⇄ 2 CO(g)…"/>
          <p:cNvSpPr txBox="1"/>
          <p:nvPr/>
        </p:nvSpPr>
        <p:spPr>
          <a:xfrm>
            <a:off x="3699068" y="220130"/>
            <a:ext cx="16985864" cy="12970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>
              <a:defRPr b="0" i="1" sz="3600"/>
            </a:pPr>
          </a:p>
          <a:p>
            <a:pPr algn="ctr">
              <a:defRPr b="0" i="1" sz="3600"/>
            </a:pPr>
          </a:p>
          <a:p>
            <a:pPr marL="867470" indent="-786190">
              <a:buSzPct val="100000"/>
              <a:buAutoNum type="arabicPeriod" startAt="1"/>
              <a:defRPr b="0" sz="3600"/>
            </a:pPr>
            <a:r>
              <a:t>Write an equilibrium constant expression for the following reaction: C(s) + CO</a:t>
            </a:r>
            <a:r>
              <a:rPr baseline="-5999"/>
              <a:t>2</a:t>
            </a:r>
            <a:r>
              <a:t>(g) </a:t>
            </a:r>
            <a:r>
              <a:t>⇄</a:t>
            </a:r>
            <a:r>
              <a:t> 2 CO(g)</a:t>
            </a:r>
          </a:p>
          <a:p>
            <a:pPr marL="867470" indent="-786190">
              <a:buSzPct val="100000"/>
              <a:buAutoNum type="arabicPeriod" startAt="1"/>
              <a:defRPr b="0" sz="3600"/>
            </a:pPr>
            <a:r>
              <a:t>K = 5.6 x 10</a:t>
            </a:r>
            <a:r>
              <a:rPr baseline="31999"/>
              <a:t>-12</a:t>
            </a:r>
            <a:r>
              <a:t> at 500 K for the dissociation of iodine molecules to iodine atoms: </a:t>
            </a:r>
            <a:r>
              <a:rPr b="1"/>
              <a:t> I</a:t>
            </a:r>
            <a:r>
              <a:rPr b="1" baseline="-5999"/>
              <a:t>2</a:t>
            </a:r>
            <a:r>
              <a:rPr b="1"/>
              <a:t>(g) </a:t>
            </a:r>
            <a:r>
              <a:rPr b="1"/>
              <a:t>⇄</a:t>
            </a:r>
            <a:r>
              <a:rPr b="1"/>
              <a:t> 2 I(g)</a:t>
            </a:r>
            <a:r>
              <a:t>  A mixture has [I</a:t>
            </a:r>
            <a:r>
              <a:rPr baseline="-5999"/>
              <a:t>2</a:t>
            </a:r>
            <a:r>
              <a:t>] = 0.020 mol/L and [I] = 2.0 x 10</a:t>
            </a:r>
            <a:r>
              <a:rPr baseline="31999"/>
              <a:t>-8</a:t>
            </a:r>
            <a:r>
              <a:t> mol/L. Is the reaction at equilibrium (at 500 K)? If not, which way must the reaction proceed to reach equilibrium? </a:t>
            </a:r>
          </a:p>
          <a:p>
            <a:pPr marL="867470" indent="-786190">
              <a:buSzPct val="100000"/>
              <a:buAutoNum type="arabicPeriod" startAt="1"/>
              <a:defRPr b="0" sz="3600"/>
            </a:pPr>
            <a:r>
              <a:t>The reaction: PCl</a:t>
            </a:r>
            <a:r>
              <a:rPr baseline="-5999"/>
              <a:t>5</a:t>
            </a:r>
            <a:r>
              <a:t>(g) </a:t>
            </a:r>
            <a:r>
              <a:rPr b="1"/>
              <a:t>⇄</a:t>
            </a:r>
            <a:r>
              <a:t> PCl</a:t>
            </a:r>
            <a:r>
              <a:rPr baseline="-5999"/>
              <a:t>3</a:t>
            </a:r>
            <a:r>
              <a:t>(g) + Cl</a:t>
            </a:r>
            <a:r>
              <a:rPr baseline="-5999"/>
              <a:t>2</a:t>
            </a:r>
            <a:r>
              <a:t>(g)  was examined at 250 °C. At equilibrium, [PCl</a:t>
            </a:r>
            <a:r>
              <a:rPr baseline="-5999"/>
              <a:t>5</a:t>
            </a:r>
            <a:r>
              <a:t>] = 4.2 x 10</a:t>
            </a:r>
            <a:r>
              <a:rPr baseline="31999"/>
              <a:t>-5</a:t>
            </a:r>
            <a:r>
              <a:t> mol/L, [PCl</a:t>
            </a:r>
            <a:r>
              <a:rPr baseline="-5999"/>
              <a:t>3</a:t>
            </a:r>
            <a:r>
              <a:t>] = 1.3 x 10</a:t>
            </a:r>
            <a:r>
              <a:rPr baseline="31999"/>
              <a:t>-2</a:t>
            </a:r>
            <a:r>
              <a:t> mol/L, and [Cl</a:t>
            </a:r>
            <a:r>
              <a:rPr baseline="-5999"/>
              <a:t>2</a:t>
            </a:r>
            <a:r>
              <a:t>] = 3.9 x 10</a:t>
            </a:r>
            <a:r>
              <a:rPr baseline="31999"/>
              <a:t>-3</a:t>
            </a:r>
            <a:r>
              <a:t> mol/L. Calculate K for the reaction.</a:t>
            </a:r>
          </a:p>
          <a:p>
            <a:pPr marL="867470" indent="-786190">
              <a:buSzPct val="100000"/>
              <a:buAutoNum type="arabicPeriod" startAt="1"/>
              <a:defRPr b="0" sz="3600"/>
            </a:pPr>
            <a:r>
              <a:t>The equilibrium constant for the dissociation of iodine molecules to iodine atoms: </a:t>
            </a:r>
            <a:r>
              <a:rPr b="1"/>
              <a:t>I</a:t>
            </a:r>
            <a:r>
              <a:rPr b="1" baseline="-5999"/>
              <a:t>2</a:t>
            </a:r>
            <a:r>
              <a:rPr b="1"/>
              <a:t>(g) </a:t>
            </a:r>
            <a:r>
              <a:rPr b="1"/>
              <a:t>⇄</a:t>
            </a:r>
            <a:r>
              <a:rPr b="1"/>
              <a:t> 2 I(g) </a:t>
            </a:r>
            <a:r>
              <a:t>is 3.76 x 10</a:t>
            </a:r>
            <a:r>
              <a:rPr baseline="31999"/>
              <a:t>-3</a:t>
            </a:r>
            <a:r>
              <a:t> at 1000 K. Suppose 0.105 mol of I</a:t>
            </a:r>
            <a:r>
              <a:rPr baseline="-5999"/>
              <a:t>2</a:t>
            </a:r>
            <a:r>
              <a:t> is placed in a 12.3 L flask at 1000 K. What are the concentrations of I</a:t>
            </a:r>
            <a:r>
              <a:rPr baseline="-5999"/>
              <a:t>2</a:t>
            </a:r>
            <a:r>
              <a:t> and I when the system comes to equilibrium?</a:t>
            </a:r>
          </a:p>
          <a:p>
            <a:pPr marL="867470" indent="-786190">
              <a:buSzPct val="100000"/>
              <a:buAutoNum type="arabicPeriod" startAt="1"/>
              <a:defRPr b="0" sz="3600"/>
            </a:pPr>
            <a:r>
              <a:t>Dinitrogen trioxide decomposes to NO and NO</a:t>
            </a:r>
            <a:r>
              <a:rPr baseline="-5999"/>
              <a:t>2</a:t>
            </a:r>
            <a:r>
              <a:t> in an endothermic process (ΔH = 40.5 kJ/mol): </a:t>
            </a:r>
            <a:r>
              <a:rPr b="1"/>
              <a:t>N</a:t>
            </a:r>
            <a:r>
              <a:rPr b="1" baseline="-5999"/>
              <a:t>2</a:t>
            </a:r>
            <a:r>
              <a:rPr b="1"/>
              <a:t>O</a:t>
            </a:r>
            <a:r>
              <a:rPr b="1" baseline="-5999"/>
              <a:t>3</a:t>
            </a:r>
            <a:r>
              <a:rPr b="1"/>
              <a:t>(g) </a:t>
            </a:r>
            <a:r>
              <a:rPr b="1"/>
              <a:t>⇄</a:t>
            </a:r>
            <a:r>
              <a:rPr b="1"/>
              <a:t> NO(g) + NO</a:t>
            </a:r>
            <a:r>
              <a:rPr b="1" baseline="-5999"/>
              <a:t>2</a:t>
            </a:r>
            <a:r>
              <a:rPr b="1"/>
              <a:t>(g)   </a:t>
            </a:r>
            <a:r>
              <a:t>Predict the effect of the following changes on the position of the equilibrium (left, right, or no change):</a:t>
            </a:r>
          </a:p>
          <a:p>
            <a:pPr>
              <a:defRPr b="0" sz="3600"/>
            </a:pPr>
            <a:r>
              <a:t>a. adding more N</a:t>
            </a:r>
            <a:r>
              <a:rPr baseline="-5999"/>
              <a:t>2</a:t>
            </a:r>
            <a:r>
              <a:t>O</a:t>
            </a:r>
            <a:r>
              <a:rPr baseline="-5999"/>
              <a:t>3</a:t>
            </a:r>
            <a:r>
              <a:t>(g)</a:t>
            </a:r>
            <a:br/>
            <a:r>
              <a:t>b. adding more NO</a:t>
            </a:r>
            <a:r>
              <a:rPr baseline="-5999"/>
              <a:t>2</a:t>
            </a:r>
            <a:r>
              <a:t>(g)</a:t>
            </a:r>
            <a:br/>
            <a:r>
              <a:t>c. increasing the volume of the reaction flask</a:t>
            </a:r>
          </a:p>
          <a:p>
            <a:pPr>
              <a:defRPr b="0" sz="3600"/>
            </a:pPr>
            <a:r>
              <a:t>d. lowering the temperature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hemical Equilibrium Fe3+  +  SCN-  qe  FeSCN2+"/>
          <p:cNvSpPr txBox="1"/>
          <p:nvPr>
            <p:ph type="title"/>
          </p:nvPr>
        </p:nvSpPr>
        <p:spPr>
          <a:xfrm>
            <a:off x="5036820" y="0"/>
            <a:ext cx="14333220" cy="320040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Chemical Equilibrium</a:t>
            </a:r>
            <a:br>
              <a:rPr b="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Fe</a:t>
            </a:r>
            <a:r>
              <a:rPr baseline="310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3+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  +  SCN</a:t>
            </a:r>
            <a:r>
              <a:rPr baseline="310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-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  </a:t>
            </a:r>
            <a:r>
              <a:rPr b="0" sz="60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  FeSCN</a:t>
            </a:r>
            <a:r>
              <a:rPr baseline="310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2+</a:t>
            </a:r>
          </a:p>
        </p:txBody>
      </p:sp>
      <p:sp>
        <p:nvSpPr>
          <p:cNvPr id="171" name="After a period of time, the concentrations of reactants and products are constant.…"/>
          <p:cNvSpPr txBox="1"/>
          <p:nvPr>
            <p:ph type="body" sz="quarter" idx="1"/>
          </p:nvPr>
        </p:nvSpPr>
        <p:spPr>
          <a:xfrm>
            <a:off x="3962400" y="9304019"/>
            <a:ext cx="16299181" cy="386334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After a period of time, the concentrations of reactants and products are constant.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The forward and reverse reactions continue after equilibrium is attained.</a:t>
            </a:r>
          </a:p>
        </p:txBody>
      </p:sp>
      <p:sp>
        <p:nvSpPr>
          <p:cNvPr id="17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73" name="16M03AN10-1.mov" descr="16M03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666219" y="3131820"/>
            <a:ext cx="7753502" cy="5920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16M03VD1-1.mov" descr="16M03VD1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4419600" y="4411979"/>
            <a:ext cx="6109855" cy="4480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3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333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1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458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17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3"/>
                  </p:tgtEl>
                </p:cond>
              </p:nextCondLst>
            </p:seq>
            <p:video fullScrn="0">
              <p:cMediaNode mute="0" showWhenStopped="1" numSld="1" vol="100000">
                <p:cTn id="31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  <p:seq concurrent="1" prevAc="none" nextAc="seek">
              <p:cTn id="32" evtFilter="cancelBubble" nodeType="interactiveSeq" restart="whenNotActive" fill="hold">
                <p:stCondLst>
                  <p:cond delay="0" evt="onClick">
                    <p:tgtEl>
                      <p:spTgt spid="1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4"/>
                  </p:tgtEl>
                </p:cond>
              </p:nextCondLst>
            </p:seq>
          </p:childTnLst>
        </p:cTn>
      </p:par>
    </p:tnLst>
    <p:bldLst>
      <p:bldP build="p" bldLvl="1" animBg="1" rev="0" advAuto="0" spid="171" grpId="3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End of Chapter Problems:  Answers"/>
          <p:cNvSpPr txBox="1"/>
          <p:nvPr/>
        </p:nvSpPr>
        <p:spPr>
          <a:xfrm>
            <a:off x="3536468" y="819410"/>
            <a:ext cx="1024249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Answers</a:t>
            </a:r>
          </a:p>
        </p:txBody>
      </p:sp>
      <p:sp>
        <p:nvSpPr>
          <p:cNvPr id="609" name="Kc = [CO]2 / [CO2]  or  Kp = PCO2 / PCO2…"/>
          <p:cNvSpPr txBox="1"/>
          <p:nvPr/>
        </p:nvSpPr>
        <p:spPr>
          <a:xfrm>
            <a:off x="3750298" y="3336339"/>
            <a:ext cx="16883404" cy="3443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73426" indent="-792146">
              <a:buSzPct val="100000"/>
              <a:buAutoNum type="arabicPeriod" startAt="1"/>
              <a:defRPr b="0" sz="3800"/>
            </a:pPr>
            <a:r>
              <a:t>K</a:t>
            </a:r>
            <a:r>
              <a:rPr baseline="-5999"/>
              <a:t>c</a:t>
            </a:r>
            <a:r>
              <a:t> = [CO]</a:t>
            </a:r>
            <a:r>
              <a:rPr baseline="31999"/>
              <a:t>2</a:t>
            </a:r>
            <a:r>
              <a:t> / [CO</a:t>
            </a:r>
            <a:r>
              <a:rPr baseline="-5999"/>
              <a:t>2</a:t>
            </a:r>
            <a:r>
              <a:t>]  or  K</a:t>
            </a:r>
            <a:r>
              <a:rPr baseline="-5999"/>
              <a:t>p</a:t>
            </a:r>
            <a:r>
              <a:t> = P</a:t>
            </a:r>
            <a:r>
              <a:rPr baseline="-5999"/>
              <a:t>CO</a:t>
            </a:r>
            <a:r>
              <a:rPr baseline="31999"/>
              <a:t>2</a:t>
            </a:r>
            <a:r>
              <a:t> / P</a:t>
            </a:r>
            <a:r>
              <a:rPr baseline="-5999"/>
              <a:t>CO2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No, Q &lt; K, reaction will proceed to the right (more products)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K = 1.2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[I</a:t>
            </a:r>
            <a:r>
              <a:rPr baseline="-5999"/>
              <a:t>2</a:t>
            </a:r>
            <a:r>
              <a:t>] = 0.00614 M, [I] = 0.00480 M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a. right  b. left  c. right  d. left</a:t>
            </a:r>
            <a:endParaRPr baseline="-5999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Examples of Chemical Equilibria"/>
          <p:cNvSpPr txBox="1"/>
          <p:nvPr>
            <p:ph type="title"/>
          </p:nvPr>
        </p:nvSpPr>
        <p:spPr>
          <a:xfrm>
            <a:off x="718820" y="3200400"/>
            <a:ext cx="15339437" cy="3413701"/>
          </a:xfrm>
          <a:prstGeom prst="rect">
            <a:avLst/>
          </a:prstGeom>
          <a:gradFill>
            <a:gsLst>
              <a:gs pos="0">
                <a:srgbClr val="888869">
                  <a:alpha val="46998"/>
                </a:srgbClr>
              </a:gs>
              <a:gs pos="100000">
                <a:srgbClr val="FDFDC5">
                  <a:alpha val="71998"/>
                </a:srgbClr>
              </a:gs>
            </a:gsLst>
            <a:lin ang="16200000"/>
          </a:gradFill>
        </p:spPr>
        <p:txBody>
          <a:bodyPr/>
          <a:lstStyle>
            <a:lvl1pPr>
              <a:defRPr i="1"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Examples of Chemical Equilibria</a:t>
            </a:r>
          </a:p>
        </p:txBody>
      </p:sp>
      <p:sp>
        <p:nvSpPr>
          <p:cNvPr id="177" name="Phase changes:…"/>
          <p:cNvSpPr txBox="1"/>
          <p:nvPr>
            <p:ph type="body" sz="quarter" idx="1"/>
          </p:nvPr>
        </p:nvSpPr>
        <p:spPr>
          <a:xfrm>
            <a:off x="7957819" y="170180"/>
            <a:ext cx="10058401" cy="4732020"/>
          </a:xfrm>
          <a:prstGeom prst="rect">
            <a:avLst/>
          </a:prstGeom>
        </p:spPr>
        <p:txBody>
          <a:bodyPr/>
          <a:lstStyle/>
          <a:p>
            <a:pPr marL="650874" indent="-571500" algn="r">
              <a:buClr>
                <a:srgbClr val="000000"/>
              </a:buClr>
              <a:buSzTx/>
              <a:buFont typeface="Arial"/>
              <a:buNone/>
            </a:pPr>
            <a:r>
              <a:rPr i="1" sz="6000"/>
              <a:t>Phase changes:</a:t>
            </a:r>
            <a:r>
              <a:rPr sz="6000"/>
              <a:t> </a:t>
            </a:r>
          </a:p>
          <a:p>
            <a:pPr marL="650874" indent="-571500" algn="r">
              <a:buClr>
                <a:srgbClr val="000000"/>
              </a:buClr>
              <a:buSzTx/>
              <a:buFont typeface="Arial"/>
              <a:buNone/>
            </a:pPr>
            <a:r>
              <a:rPr sz="6000"/>
              <a:t>H</a:t>
            </a:r>
            <a:r>
              <a:rPr baseline="-16133" sz="6000"/>
              <a:t>2</a:t>
            </a:r>
            <a:r>
              <a:rPr sz="6000"/>
              <a:t>O(s) </a:t>
            </a:r>
            <a:r>
              <a:rPr b="0" sz="60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6000"/>
              <a:t> H</a:t>
            </a:r>
            <a:r>
              <a:rPr baseline="-16133" sz="6000"/>
              <a:t>2</a:t>
            </a:r>
            <a:r>
              <a:rPr sz="6000"/>
              <a:t>O(liq)</a:t>
            </a:r>
          </a:p>
        </p:txBody>
      </p:sp>
      <p:sp>
        <p:nvSpPr>
          <p:cNvPr id="17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79" name="16M01AN10-1.mov" descr="16M01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364200" y="12700"/>
            <a:ext cx="6032501" cy="443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talactite picture" descr="stalactite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2885" y="7584547"/>
            <a:ext cx="7685905" cy="613145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Formation of stalactites…"/>
          <p:cNvSpPr txBox="1"/>
          <p:nvPr/>
        </p:nvSpPr>
        <p:spPr>
          <a:xfrm>
            <a:off x="7975600" y="8728709"/>
            <a:ext cx="11612880" cy="480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2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i="1" sz="5400"/>
            </a:pPr>
            <a:r>
              <a:t>Formation of stalactites </a:t>
            </a:r>
          </a:p>
          <a:p>
            <a:pPr>
              <a:lnSpc>
                <a:spcPct val="12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i="1" sz="5400"/>
            </a:pPr>
            <a:r>
              <a:t>and stalagmites: </a:t>
            </a:r>
          </a:p>
          <a:p>
            <a:pPr>
              <a:lnSpc>
                <a:spcPct val="12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CaCO</a:t>
            </a:r>
            <a:r>
              <a:rPr baseline="-15851" sz="5400"/>
              <a:t>3</a:t>
            </a:r>
            <a:r>
              <a:rPr sz="5400"/>
              <a:t>(s) + H</a:t>
            </a:r>
            <a:r>
              <a:rPr baseline="-15851" sz="5400"/>
              <a:t>2</a:t>
            </a:r>
            <a:r>
              <a:rPr sz="5400"/>
              <a:t>O(liq) + CO</a:t>
            </a:r>
            <a:r>
              <a:rPr baseline="-15851" sz="5400"/>
              <a:t>2</a:t>
            </a:r>
            <a:r>
              <a:rPr sz="5400"/>
              <a:t>(g)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endParaRPr b="0" sz="5400">
              <a:latin typeface="1Lanz Chemistry"/>
              <a:ea typeface="1Lanz Chemistry"/>
              <a:cs typeface="1Lanz Chemistry"/>
              <a:sym typeface="1Lanz Chemistry"/>
            </a:endParaRPr>
          </a:p>
          <a:p>
            <a:pPr>
              <a:lnSpc>
                <a:spcPct val="12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Ca</a:t>
            </a:r>
            <a:r>
              <a:rPr baseline="30962" sz="5400"/>
              <a:t>2+</a:t>
            </a:r>
            <a:r>
              <a:rPr sz="5400"/>
              <a:t>(aq) + 2 HCO</a:t>
            </a:r>
            <a:r>
              <a:rPr baseline="-15851" sz="5400"/>
              <a:t>3</a:t>
            </a:r>
            <a:r>
              <a:rPr baseline="30962" sz="5400"/>
              <a:t>-</a:t>
            </a:r>
            <a:r>
              <a:rPr sz="5400"/>
              <a:t>(aq)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7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9"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3"/>
      <p:bldP build="whole" bldLvl="1" animBg="1" rev="0" advAuto="0" spid="18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he Equilibrium Constant"/>
          <p:cNvSpPr txBox="1"/>
          <p:nvPr>
            <p:ph type="title"/>
          </p:nvPr>
        </p:nvSpPr>
        <p:spPr>
          <a:xfrm>
            <a:off x="3505200" y="457200"/>
            <a:ext cx="17373601" cy="16687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Equilibrium Constant</a:t>
            </a:r>
          </a:p>
        </p:txBody>
      </p:sp>
      <p:sp>
        <p:nvSpPr>
          <p:cNvPr id="184" name="For any type of chemical equilibrium of the type…"/>
          <p:cNvSpPr txBox="1"/>
          <p:nvPr>
            <p:ph type="body" sz="half" idx="1"/>
          </p:nvPr>
        </p:nvSpPr>
        <p:spPr>
          <a:xfrm>
            <a:off x="4419600" y="2125980"/>
            <a:ext cx="15087601" cy="75438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For any type of chemical equilibrium of the type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  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a A  +  b B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c C  +  d D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the following is a CONSTANT (at a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given T</a:t>
            </a:r>
            <a:r>
              <a:rPr sz="5400"/>
              <a:t>)</a:t>
            </a:r>
          </a:p>
        </p:txBody>
      </p:sp>
      <p:sp>
        <p:nvSpPr>
          <p:cNvPr id="18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86" name="equilibrium picture" descr="equilibrium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2100" y="5838825"/>
            <a:ext cx="11737976" cy="478155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If K is known, we can predict…"/>
          <p:cNvSpPr txBox="1"/>
          <p:nvPr/>
        </p:nvSpPr>
        <p:spPr>
          <a:xfrm>
            <a:off x="4299585" y="10966450"/>
            <a:ext cx="15293340" cy="183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Helvetica"/>
              <a:defRPr i="1"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If K is known, we can predict </a:t>
            </a:r>
          </a:p>
          <a:p>
            <a:pPr marL="79373" marR="79373" algn="ctr">
              <a:buClr>
                <a:srgbClr val="000000"/>
              </a:buClr>
              <a:buFont typeface="Helvetica"/>
              <a:defRPr i="1"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concentrations of products or reactants.</a:t>
            </a:r>
          </a:p>
        </p:txBody>
      </p:sp>
      <p:sp>
        <p:nvSpPr>
          <p:cNvPr id="188" name="First Clicker Question!…"/>
          <p:cNvSpPr txBox="1"/>
          <p:nvPr/>
        </p:nvSpPr>
        <p:spPr>
          <a:xfrm>
            <a:off x="24988519" y="934720"/>
            <a:ext cx="10241281" cy="157505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First Clicker Question!</a:t>
            </a:r>
          </a:p>
          <a:p>
            <a:pPr/>
          </a:p>
          <a:p>
            <a:pPr/>
            <a:r>
              <a:t>Participating in Clicker questions</a:t>
            </a:r>
          </a:p>
          <a:p>
            <a:pPr marL="455441" indent="-247161">
              <a:buSzPct val="100000"/>
              <a:buChar char="•"/>
            </a:pPr>
            <a:r>
              <a:t> </a:t>
            </a:r>
            <a:r>
              <a:rPr b="0"/>
              <a:t>is </a:t>
            </a:r>
            <a:r>
              <a:t>optional</a:t>
            </a:r>
            <a:r>
              <a:rPr b="0"/>
              <a:t> and </a:t>
            </a:r>
            <a:r>
              <a:t>ungraded</a:t>
            </a:r>
            <a:endParaRPr b="0"/>
          </a:p>
          <a:p>
            <a:pPr marL="455441" indent="-247161">
              <a:buSzPct val="100000"/>
              <a:buChar char="•"/>
            </a:pPr>
            <a:r>
              <a:rPr b="0"/>
              <a:t> </a:t>
            </a:r>
            <a:r>
              <a:rPr i="1"/>
              <a:t>requires</a:t>
            </a:r>
            <a:r>
              <a:rPr b="0"/>
              <a:t> an</a:t>
            </a:r>
            <a:r>
              <a:t> i&gt;clicker 2</a:t>
            </a:r>
            <a:r>
              <a:rPr b="0"/>
              <a:t> (bookstore, Amazon)</a:t>
            </a:r>
            <a:endParaRPr b="0"/>
          </a:p>
          <a:p>
            <a:pPr marL="455441" indent="-247161">
              <a:buSzPct val="100000"/>
              <a:buChar char="•"/>
            </a:pPr>
            <a:r>
              <a:rPr b="0"/>
              <a:t> is worth </a:t>
            </a:r>
            <a:r>
              <a:t>extra credit</a:t>
            </a:r>
            <a:r>
              <a:rPr b="0"/>
              <a:t> (must register at iclicker.com and participate in 10 lectures - see extra credit guide)</a:t>
            </a:r>
            <a:endParaRPr b="0"/>
          </a:p>
          <a:p>
            <a:pPr/>
            <a:endParaRPr b="0"/>
          </a:p>
          <a:p>
            <a:pPr/>
          </a:p>
          <a:p>
            <a:pPr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Let's go!</a:t>
            </a:r>
          </a:p>
          <a:p>
            <a:pPr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</p:txBody>
      </p:sp>
      <p:sp>
        <p:nvSpPr>
          <p:cNvPr id="189" name="Which of the following is the correct form of the equilibrium constant expression for the reaction below?…"/>
          <p:cNvSpPr txBox="1"/>
          <p:nvPr/>
        </p:nvSpPr>
        <p:spPr>
          <a:xfrm>
            <a:off x="10546080" y="14036039"/>
            <a:ext cx="10241280" cy="154813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Which of the following is the correct form of the equilibrium constant expression for the reaction below?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br>
              <a:rPr b="0"/>
            </a:br>
            <a:r>
              <a:rPr b="0"/>
              <a:t>2 SO</a:t>
            </a:r>
            <a:r>
              <a:rPr b="0" baseline="-16640"/>
              <a:t>3</a:t>
            </a:r>
            <a:r>
              <a:rPr b="0"/>
              <a:t>(g)  ⇌  2 SO</a:t>
            </a:r>
            <a:r>
              <a:rPr b="0" baseline="-16640"/>
              <a:t>2</a:t>
            </a:r>
            <a:r>
              <a:rPr b="0"/>
              <a:t>(g) + O</a:t>
            </a:r>
            <a:r>
              <a:rPr b="0" baseline="-16640"/>
              <a:t>2</a:t>
            </a:r>
            <a:r>
              <a:rPr b="0"/>
              <a:t>(g)</a:t>
            </a:r>
          </a:p>
          <a:p>
            <a:pPr/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K = [SO</a:t>
            </a:r>
            <a:r>
              <a:rPr b="0" baseline="-16640" sz="5000"/>
              <a:t>2</a:t>
            </a:r>
            <a:r>
              <a:rPr b="0" sz="5000"/>
              <a:t>][O</a:t>
            </a:r>
            <a:r>
              <a:rPr b="0" baseline="-16640" sz="5000"/>
              <a:t>2</a:t>
            </a:r>
            <a:r>
              <a:rPr b="0" sz="5000"/>
              <a:t>] / [SO</a:t>
            </a:r>
            <a:r>
              <a:rPr b="0" baseline="-16640" sz="5000"/>
              <a:t>3</a:t>
            </a:r>
            <a:r>
              <a:rPr b="0" sz="5000"/>
              <a:t>]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K = [SO</a:t>
            </a:r>
            <a:r>
              <a:rPr b="0" baseline="-16640" sz="5000"/>
              <a:t>2</a:t>
            </a:r>
            <a:r>
              <a:rPr b="0" sz="5000"/>
              <a:t>]</a:t>
            </a:r>
            <a:r>
              <a:rPr b="0" baseline="30879" sz="5000"/>
              <a:t>2</a:t>
            </a:r>
            <a:r>
              <a:rPr b="0" sz="5000"/>
              <a:t>[O</a:t>
            </a:r>
            <a:r>
              <a:rPr b="0" baseline="-16640" sz="5000"/>
              <a:t>2</a:t>
            </a:r>
            <a:r>
              <a:rPr b="0" sz="5000"/>
              <a:t>] / [SO</a:t>
            </a:r>
            <a:r>
              <a:rPr b="0" baseline="-16640" sz="5000"/>
              <a:t>3</a:t>
            </a:r>
            <a:r>
              <a:rPr b="0" sz="5000"/>
              <a:t>]</a:t>
            </a:r>
            <a:r>
              <a:rPr b="0" baseline="30879" sz="5000"/>
              <a:t>2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K = [SO</a:t>
            </a:r>
            <a:r>
              <a:rPr b="0" baseline="-16640" sz="5000"/>
              <a:t>3</a:t>
            </a:r>
            <a:r>
              <a:rPr b="0" sz="5000"/>
              <a:t>]</a:t>
            </a:r>
            <a:r>
              <a:rPr b="0" baseline="30879" sz="5000"/>
              <a:t>2</a:t>
            </a:r>
            <a:r>
              <a:rPr b="0" sz="5000"/>
              <a:t> / [SO</a:t>
            </a:r>
            <a:r>
              <a:rPr b="0" baseline="-16640" sz="5000"/>
              <a:t>2</a:t>
            </a:r>
            <a:r>
              <a:rPr b="0" sz="5000"/>
              <a:t>]</a:t>
            </a:r>
            <a:r>
              <a:rPr b="0" baseline="30879" sz="5000"/>
              <a:t>2</a:t>
            </a:r>
            <a:r>
              <a:rPr b="0" sz="5000"/>
              <a:t>[O</a:t>
            </a:r>
            <a:r>
              <a:rPr b="0" baseline="-16640" sz="5000"/>
              <a:t>2</a:t>
            </a:r>
            <a:r>
              <a:rPr b="0" sz="5000"/>
              <a:t>]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K = [SO</a:t>
            </a:r>
            <a:r>
              <a:rPr b="0" baseline="-16640" sz="5000"/>
              <a:t>2</a:t>
            </a:r>
            <a:r>
              <a:rPr b="0" sz="5000"/>
              <a:t>][O</a:t>
            </a:r>
            <a:r>
              <a:rPr b="0" baseline="-16640" sz="5000"/>
              <a:t>2</a:t>
            </a:r>
            <a:r>
              <a:rPr b="0" sz="5000"/>
              <a:t>]</a:t>
            </a:r>
            <a:r>
              <a:rPr b="0" baseline="30879" sz="5000"/>
              <a:t>2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none of the above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190" name="Enter your response on…"/>
          <p:cNvSpPr txBox="1"/>
          <p:nvPr/>
        </p:nvSpPr>
        <p:spPr>
          <a:xfrm>
            <a:off x="24742142" y="134874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91" name="Answer = B,…"/>
          <p:cNvSpPr txBox="1"/>
          <p:nvPr/>
        </p:nvSpPr>
        <p:spPr>
          <a:xfrm>
            <a:off x="22400441" y="16322039"/>
            <a:ext cx="8311014" cy="34061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algn="ctr">
              <a:defRPr sz="5400"/>
            </a:pPr>
            <a:r>
              <a:t>K = [SO</a:t>
            </a:r>
            <a:r>
              <a:rPr baseline="-15851"/>
              <a:t>2</a:t>
            </a:r>
            <a:r>
              <a:t>]</a:t>
            </a:r>
            <a:r>
              <a:rPr baseline="30962"/>
              <a:t>2</a:t>
            </a:r>
            <a:r>
              <a:t>[O</a:t>
            </a:r>
            <a:r>
              <a:rPr baseline="-15851"/>
              <a:t>2</a:t>
            </a:r>
            <a:r>
              <a:t>] / [SO</a:t>
            </a:r>
            <a:r>
              <a:rPr baseline="-15851"/>
              <a:t>3</a:t>
            </a:r>
            <a:r>
              <a:t>]</a:t>
            </a:r>
            <a:r>
              <a:rPr baseline="30962"/>
              <a:t>2</a:t>
            </a:r>
            <a:endParaRPr baseline="30962"/>
          </a:p>
          <a:p>
            <a:pPr algn="ctr">
              <a:defRPr sz="5400"/>
            </a:pPr>
            <a:endParaRPr baseline="30962"/>
          </a:p>
          <a:p>
            <a:pPr algn="ctr">
              <a:defRPr b="0" i="1" sz="5400"/>
            </a:pPr>
            <a:r>
              <a:rPr baseline="-1037"/>
              <a:t>K = [products] / [reactants]</a:t>
            </a:r>
          </a:p>
        </p:txBody>
      </p:sp>
      <p:pic>
        <p:nvPicPr>
          <p:cNvPr id="192" name="thumb_iclicker2(1).tiff" descr="thumb_iclicker2(1)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34778" y="5829300"/>
            <a:ext cx="2857501" cy="500634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45521 -0.060741" origin="layout" pathEditMode="relative">
                                      <p:cBhvr>
                                        <p:cTn id="12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65625 0.203333" origin="layout" pathEditMode="relative">
                                      <p:cBhvr>
                                        <p:cTn id="1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39583 -0.987685" origin="layout" pathEditMode="relative">
                                      <p:cBhvr>
                                        <p:cTn id="2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with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44382 -0.118333" origin="layout" pathEditMode="relative">
                                      <p:cBhvr>
                                        <p:cTn id="2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00314 -0.450000" origin="layout" pathEditMode="relative">
                                      <p:cBhvr>
                                        <p:cTn id="3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4"/>
      <p:bldP build="whole" bldLvl="1" animBg="1" rev="0" advAuto="0" spid="190" grpId="8"/>
      <p:bldP build="whole" bldLvl="1" animBg="1" rev="0" advAuto="0" spid="192" grpId="5"/>
      <p:bldP build="whole" bldLvl="1" animBg="1" rev="0" advAuto="0" spid="18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he Equilibrium Constant: Example"/>
          <p:cNvSpPr txBox="1"/>
          <p:nvPr>
            <p:ph type="title"/>
          </p:nvPr>
        </p:nvSpPr>
        <p:spPr>
          <a:xfrm>
            <a:off x="4259580" y="0"/>
            <a:ext cx="16002001" cy="320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The Equilibrium Constant: Example</a:t>
            </a:r>
          </a:p>
        </p:txBody>
      </p:sp>
      <p:sp>
        <p:nvSpPr>
          <p:cNvPr id="19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96" name="Equilibrium constants, K, come from kinetic   rate constants, k…"/>
          <p:cNvSpPr txBox="1"/>
          <p:nvPr/>
        </p:nvSpPr>
        <p:spPr>
          <a:xfrm>
            <a:off x="3962400" y="2583180"/>
            <a:ext cx="16939260" cy="1081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3200"/>
              </a:spcBef>
              <a:buClr>
                <a:srgbClr val="000000"/>
              </a:buClr>
              <a:buFont typeface="Arial"/>
            </a:pPr>
            <a:r>
              <a:rPr sz="5400"/>
              <a:t>Equilibrium constants,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sz="5400"/>
              <a:t>, come from </a:t>
            </a:r>
            <a:r>
              <a:rPr i="1" sz="5400"/>
              <a:t>kinetic 		rate constants,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endParaRPr i="1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>
              <a:spcBef>
                <a:spcPts val="3200"/>
              </a:spcBef>
              <a:buClr>
                <a:srgbClr val="000000"/>
              </a:buClr>
              <a:buFont typeface="Arial"/>
            </a:pPr>
            <a:r>
              <a:rPr b="0" i="1" sz="5400"/>
              <a:t>Example:</a:t>
            </a:r>
            <a:r>
              <a:rPr i="1" sz="5400"/>
              <a:t> </a:t>
            </a:r>
            <a:r>
              <a:rPr sz="5400"/>
              <a:t> For 2 NO</a:t>
            </a:r>
            <a:r>
              <a:rPr baseline="-15851" sz="5400"/>
              <a:t>2(g)</a:t>
            </a:r>
            <a:r>
              <a:rPr sz="5400"/>
              <a:t> </a:t>
            </a:r>
            <a:r>
              <a:rPr b="0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N</a:t>
            </a:r>
            <a:r>
              <a:rPr baseline="-15851" sz="5400"/>
              <a:t>2</a:t>
            </a:r>
            <a:r>
              <a:rPr sz="5400"/>
              <a:t>O</a:t>
            </a:r>
            <a:r>
              <a:rPr baseline="-15851" sz="5400"/>
              <a:t>4(g)</a:t>
            </a:r>
            <a:r>
              <a:rPr sz="5400"/>
              <a:t>,</a:t>
            </a:r>
            <a:endParaRPr sz="5400"/>
          </a:p>
          <a:p>
            <a:pPr>
              <a:spcBef>
                <a:spcPts val="3200"/>
              </a:spcBef>
              <a:buClr>
                <a:srgbClr val="000000"/>
              </a:buClr>
              <a:buFont typeface="Arial"/>
            </a:pPr>
            <a:r>
              <a:rPr sz="5400"/>
              <a:t>	</a:t>
            </a:r>
            <a:r>
              <a:rPr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rate</a:t>
            </a:r>
            <a:r>
              <a:rPr baseline="-15851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f</a:t>
            </a:r>
            <a:r>
              <a:rPr sz="5400"/>
              <a:t>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</a:t>
            </a:r>
            <a:r>
              <a:rPr sz="5400"/>
              <a:t>[NO</a:t>
            </a:r>
            <a:r>
              <a:rPr baseline="-15851" sz="5400"/>
              <a:t>2</a:t>
            </a:r>
            <a:r>
              <a:rPr sz="5400"/>
              <a:t>]</a:t>
            </a:r>
            <a:r>
              <a:rPr baseline="30962" sz="5400"/>
              <a:t>2</a:t>
            </a:r>
            <a:r>
              <a:rPr i="1" sz="5400"/>
              <a:t> </a:t>
            </a:r>
            <a:endParaRPr i="1" sz="5400"/>
          </a:p>
          <a:p>
            <a:pPr>
              <a:spcBef>
                <a:spcPts val="3200"/>
              </a:spcBef>
              <a:buClr>
                <a:srgbClr val="000000"/>
              </a:buClr>
              <a:buFont typeface="Arial"/>
            </a:pPr>
            <a:r>
              <a:rPr i="1" sz="5400"/>
              <a:t>	</a:t>
            </a:r>
            <a:r>
              <a:rPr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rate</a:t>
            </a:r>
            <a:r>
              <a:rPr baseline="-15851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r</a:t>
            </a:r>
            <a:r>
              <a:rPr sz="5400"/>
              <a:t>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</a:t>
            </a:r>
            <a:r>
              <a:rPr sz="5400"/>
              <a:t>[N</a:t>
            </a:r>
            <a:r>
              <a:rPr baseline="-15851" sz="5400"/>
              <a:t>2</a:t>
            </a:r>
            <a:r>
              <a:rPr sz="5400"/>
              <a:t>O</a:t>
            </a:r>
            <a:r>
              <a:rPr baseline="-15851" sz="5400"/>
              <a:t>4</a:t>
            </a:r>
            <a:r>
              <a:rPr sz="5400"/>
              <a:t>]</a:t>
            </a:r>
            <a:endParaRPr sz="5400"/>
          </a:p>
          <a:p>
            <a:pPr>
              <a:spcBef>
                <a:spcPts val="3200"/>
              </a:spcBef>
              <a:buClr>
                <a:srgbClr val="000000"/>
              </a:buClr>
              <a:buFont typeface="Arial"/>
            </a:pPr>
            <a:r>
              <a:rPr sz="5400"/>
              <a:t>When rates equal, </a:t>
            </a:r>
            <a:r>
              <a:rPr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rate</a:t>
            </a:r>
            <a:r>
              <a:rPr baseline="-15851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f</a:t>
            </a:r>
            <a:r>
              <a:rPr sz="5400"/>
              <a:t> = </a:t>
            </a:r>
            <a:r>
              <a:rPr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rate</a:t>
            </a:r>
            <a:r>
              <a:rPr baseline="-15851" sz="5400">
                <a:solidFill>
                  <a:srgbClr val="1C3AFF"/>
                </a:solidFill>
                <a:uFill>
                  <a:solidFill>
                    <a:srgbClr val="1C3AFF"/>
                  </a:solidFill>
                </a:uFill>
              </a:rPr>
              <a:t>r</a:t>
            </a:r>
            <a:r>
              <a:rPr sz="5400"/>
              <a:t>, and</a:t>
            </a:r>
            <a:endParaRPr sz="5400"/>
          </a:p>
          <a:p>
            <a:pPr>
              <a:spcBef>
                <a:spcPts val="3200"/>
              </a:spcBef>
              <a:buClr>
                <a:srgbClr val="000000"/>
              </a:buClr>
              <a:buFont typeface="Arial"/>
            </a:pPr>
            <a:r>
              <a:rPr sz="5400"/>
              <a:t>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</a:t>
            </a:r>
            <a:r>
              <a:rPr sz="5400"/>
              <a:t>[NO</a:t>
            </a:r>
            <a:r>
              <a:rPr baseline="-15851" sz="5400"/>
              <a:t>2</a:t>
            </a:r>
            <a:r>
              <a:rPr sz="5400"/>
              <a:t>]</a:t>
            </a:r>
            <a:r>
              <a:rPr baseline="30962" sz="5400"/>
              <a:t>2</a:t>
            </a:r>
            <a:r>
              <a:rPr sz="5400"/>
              <a:t>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</a:t>
            </a:r>
            <a:r>
              <a:rPr sz="5400"/>
              <a:t>[N</a:t>
            </a:r>
            <a:r>
              <a:rPr baseline="-15851" sz="5400"/>
              <a:t>2</a:t>
            </a:r>
            <a:r>
              <a:rPr sz="5400"/>
              <a:t>O</a:t>
            </a:r>
            <a:r>
              <a:rPr baseline="-15851" sz="5400"/>
              <a:t>4</a:t>
            </a:r>
            <a:r>
              <a:rPr sz="5400"/>
              <a:t>]</a:t>
            </a:r>
            <a:endParaRPr sz="5400"/>
          </a:p>
          <a:p>
            <a:pPr>
              <a:spcBef>
                <a:spcPts val="3200"/>
              </a:spcBef>
              <a:buClr>
                <a:srgbClr val="000000"/>
              </a:buClr>
              <a:buFont typeface="Arial"/>
            </a:pPr>
            <a:r>
              <a:rPr sz="5400"/>
              <a:t>	[N</a:t>
            </a:r>
            <a:r>
              <a:rPr baseline="-15851" sz="5400"/>
              <a:t>2</a:t>
            </a:r>
            <a:r>
              <a:rPr sz="5400"/>
              <a:t>O</a:t>
            </a:r>
            <a:r>
              <a:rPr baseline="-15851" sz="5400"/>
              <a:t>4</a:t>
            </a:r>
            <a:r>
              <a:rPr sz="5400"/>
              <a:t>]/[NO</a:t>
            </a:r>
            <a:r>
              <a:rPr baseline="-15851" sz="5400"/>
              <a:t>2</a:t>
            </a:r>
            <a:r>
              <a:rPr sz="5400"/>
              <a:t>]</a:t>
            </a:r>
            <a:r>
              <a:rPr baseline="30962" sz="5400"/>
              <a:t>2</a:t>
            </a:r>
            <a:r>
              <a:rPr sz="5400"/>
              <a:t>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</a:t>
            </a:r>
            <a:r>
              <a:rPr sz="5400"/>
              <a:t>/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</a:t>
            </a:r>
            <a:r>
              <a:rPr sz="5400"/>
              <a:t>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 </a:t>
            </a:r>
            <a:r>
              <a:rPr i="1" sz="5400"/>
              <a:t>(equilibrium)</a:t>
            </a:r>
            <a:endParaRPr i="1" sz="5400"/>
          </a:p>
          <a:p>
            <a:pPr>
              <a:spcBef>
                <a:spcPts val="2800"/>
              </a:spcBef>
              <a:buClr>
                <a:srgbClr val="000000"/>
              </a:buClr>
              <a:buFont typeface="Arial"/>
            </a:pPr>
            <a:r>
              <a:rPr i="1"/>
              <a:t>Product of two constants (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5913"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</a:t>
            </a:r>
            <a:r>
              <a:rPr i="1"/>
              <a:t> &amp;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5913"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</a:t>
            </a:r>
            <a:r>
              <a:rPr i="1"/>
              <a:t>) is itself a constant (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i="1"/>
              <a:t>)!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6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889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381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889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381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