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28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57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85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9144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1430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3716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6002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828800" algn="l" defTabSz="6429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81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30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30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30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30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30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30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30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30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30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icrosoft Office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148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50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Microsoft Office 98 - No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xfrm>
            <a:off x="5030390" y="750093"/>
            <a:ext cx="14341079" cy="3196829"/>
          </a:xfrm>
          <a:prstGeom prst="rect">
            <a:avLst/>
          </a:prstGeom>
        </p:spPr>
        <p:txBody>
          <a:bodyPr/>
          <a:lstStyle>
            <a:lvl1pPr marL="79373" marR="79373" algn="ctr">
              <a:lnSpc>
                <a:spcPct val="90000"/>
              </a:lnSpc>
              <a:defRPr b="1" sz="7000"/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0390" y="3946921"/>
            <a:ext cx="14341079" cy="9769079"/>
          </a:xfrm>
          <a:prstGeom prst="rect">
            <a:avLst/>
          </a:prstGeom>
        </p:spPr>
        <p:txBody>
          <a:bodyPr/>
          <a:lstStyle>
            <a:lvl1pPr marL="432593" marR="79373" indent="-392906">
              <a:lnSpc>
                <a:spcPct val="90000"/>
              </a:lnSpc>
              <a:spcBef>
                <a:spcPts val="1600"/>
              </a:spcBef>
              <a:buChar char="•"/>
              <a:defRPr b="1" sz="4400"/>
            </a:lvl1pPr>
            <a:lvl2pPr marL="809708" marR="79373" indent="-312821">
              <a:lnSpc>
                <a:spcPct val="90000"/>
              </a:lnSpc>
              <a:spcBef>
                <a:spcPts val="1900"/>
              </a:spcBef>
              <a:defRPr b="1"/>
            </a:lvl2pPr>
            <a:lvl3pPr marL="1268412" marR="79373" indent="-314325">
              <a:lnSpc>
                <a:spcPct val="90000"/>
              </a:lnSpc>
              <a:spcBef>
                <a:spcPts val="1600"/>
              </a:spcBef>
              <a:buChar char="»"/>
              <a:defRPr b="1" sz="4400"/>
            </a:lvl3pPr>
            <a:lvl4pPr marL="1647031" marR="79373" indent="-235743">
              <a:lnSpc>
                <a:spcPct val="90000"/>
              </a:lnSpc>
              <a:buChar char="•"/>
              <a:defRPr b="1" sz="2200"/>
            </a:lvl4pPr>
            <a:lvl5pPr marL="2104231" marR="79373" indent="-235743">
              <a:lnSpc>
                <a:spcPct val="90000"/>
              </a:lnSpc>
              <a:buChar char="–"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11803433" y="12787312"/>
            <a:ext cx="777132" cy="759595"/>
          </a:xfrm>
          <a:prstGeom prst="rect">
            <a:avLst/>
          </a:prstGeom>
        </p:spPr>
        <p:txBody>
          <a:bodyPr/>
          <a:lstStyle>
            <a:lvl1pPr>
              <a:defRPr b="1" sz="4400"/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copy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08230" indent="-467590">
              <a:buChar char="•"/>
            </a:lvl1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958828" y="0"/>
            <a:ext cx="16466344" cy="3384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958828" y="4111625"/>
            <a:ext cx="16466344" cy="9604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888866" indent="-391026">
              <a:spcBef>
                <a:spcPts val="1200"/>
              </a:spcBef>
              <a:buChar char="–"/>
              <a:defRPr sz="5200"/>
            </a:lvl2pPr>
            <a:lvl3pPr marL="1264322" indent="-309282">
              <a:spcBef>
                <a:spcPts val="1100"/>
              </a:spcBef>
              <a:defRPr sz="4600"/>
            </a:lvl3pPr>
            <a:lvl4pPr marL="1722482" indent="-310242">
              <a:spcBef>
                <a:spcPts val="900"/>
              </a:spcBef>
              <a:buChar char="–"/>
              <a:defRPr sz="3800"/>
            </a:lvl4pPr>
            <a:lvl5pPr marL="2179682" indent="-310242">
              <a:spcBef>
                <a:spcPts val="900"/>
              </a:spcBef>
              <a:buChar char="»"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18040697" y="12490450"/>
            <a:ext cx="494606" cy="488505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1160859">
              <a:defRPr sz="2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81280" marR="81280" indent="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1280" marR="81280" indent="228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81280" marR="81280" indent="4572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81280" marR="81280" indent="685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81280" marR="81280" indent="9144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81280" marR="81280" indent="11430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81280" marR="81280" indent="13716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81280" marR="81280" indent="1600199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81280" marR="81280" indent="1828800" algn="l" defTabSz="182165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6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577503" marR="81280" indent="-536863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AutoNum type="alphaUcPeriod" startAt="1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949024" marR="81280" indent="-451184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358451" marR="81280" indent="-403411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9020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359297" marR="81280" indent="-489857" algn="l" defTabSz="1821656" rtl="0" latinLnBrk="0">
        <a:lnSpc>
          <a:spcPct val="100000"/>
        </a:lnSpc>
        <a:spcBef>
          <a:spcPts val="1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6000" u="none"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116085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2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hemistry 222…"/>
          <p:cNvSpPr txBox="1"/>
          <p:nvPr/>
        </p:nvSpPr>
        <p:spPr>
          <a:xfrm>
            <a:off x="2636186" y="11404320"/>
            <a:ext cx="8911185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Chemistry 222</a:t>
            </a:r>
          </a:p>
          <a:p>
            <a:pPr marL="79373" marR="79373" defTabSz="1821656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Font typeface="Arial"/>
              <a:defRPr b="1" sz="54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Professor Michael Russell</a:t>
            </a:r>
          </a:p>
        </p:txBody>
      </p:sp>
      <p:pic>
        <p:nvPicPr>
          <p:cNvPr id="160" name="energy diagramd" descr="energy diagram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3904" y="5032054"/>
            <a:ext cx="6913588" cy="5540341"/>
          </a:xfrm>
          <a:prstGeom prst="rect">
            <a:avLst/>
          </a:prstGeom>
          <a:ln w="12700"/>
        </p:spPr>
      </p:pic>
      <p:pic>
        <p:nvPicPr>
          <p:cNvPr id="161" name="Bequerel picture" descr="Bequerel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103756" y="-115935"/>
            <a:ext cx="5380033" cy="7589388"/>
          </a:xfrm>
          <a:prstGeom prst="rect">
            <a:avLst/>
          </a:prstGeom>
          <a:ln w="12700"/>
        </p:spPr>
      </p:pic>
      <p:pic>
        <p:nvPicPr>
          <p:cNvPr id="162" name="Marie Curie picture" descr="Marie Curie pictur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88489" y="7384155"/>
            <a:ext cx="5550122" cy="6438141"/>
          </a:xfrm>
          <a:prstGeom prst="rect">
            <a:avLst/>
          </a:prstGeom>
          <a:ln w="12700"/>
        </p:spPr>
      </p:pic>
      <p:pic>
        <p:nvPicPr>
          <p:cNvPr id="163" name="Rutherford picture" descr="Rutherford pictur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90659" y="4187327"/>
            <a:ext cx="5380033" cy="6715127"/>
          </a:xfrm>
          <a:prstGeom prst="rect">
            <a:avLst/>
          </a:prstGeom>
          <a:ln w="12700"/>
        </p:spPr>
      </p:pic>
      <p:sp>
        <p:nvSpPr>
          <p:cNvPr id="164" name="Chemistry 222 Final Exam Review Chapters 12 and 21"/>
          <p:cNvSpPr txBox="1"/>
          <p:nvPr>
            <p:ph type="title"/>
          </p:nvPr>
        </p:nvSpPr>
        <p:spPr>
          <a:xfrm>
            <a:off x="442117" y="444499"/>
            <a:ext cx="17037845" cy="2911079"/>
          </a:xfrm>
          <a:prstGeom prst="rect">
            <a:avLst/>
          </a:prstGeom>
        </p:spPr>
        <p:txBody>
          <a:bodyPr/>
          <a:lstStyle/>
          <a:p>
            <a:pPr/>
            <a: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Chemistry 222 Final Exam Review</a:t>
            </a:r>
            <a:br>
              <a:rPr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ＭＳ Ｐゴシック"/>
                <a:ea typeface="ＭＳ Ｐゴシック"/>
                <a:cs typeface="ＭＳ Ｐゴシック"/>
                <a:sym typeface="ＭＳ Ｐゴシック"/>
              </a:rPr>
            </a:br>
            <a:r>
              <a:rPr i="1" sz="84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</a:rPr>
              <a:t>Chapters 12 and 21</a:t>
            </a:r>
          </a:p>
        </p:txBody>
      </p:sp>
      <p:sp>
        <p:nvSpPr>
          <p:cNvPr id="165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66" name="Clockwise from top: Lewis, Curie, Rutherford"/>
          <p:cNvSpPr txBox="1"/>
          <p:nvPr/>
        </p:nvSpPr>
        <p:spPr>
          <a:xfrm>
            <a:off x="13358031" y="13235821"/>
            <a:ext cx="5683412" cy="473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defTabSz="910828">
              <a:defRPr i="1" sz="2200"/>
            </a:lvl1pPr>
          </a:lstStyle>
          <a:p>
            <a:pPr/>
            <a:r>
              <a:t>Clockwise from top: Lewis, Curie, Rutherford</a:t>
            </a:r>
          </a:p>
        </p:txBody>
      </p:sp>
      <p:sp>
        <p:nvSpPr>
          <p:cNvPr id="167" name="Last update:…"/>
          <p:cNvSpPr txBox="1"/>
          <p:nvPr/>
        </p:nvSpPr>
        <p:spPr>
          <a:xfrm>
            <a:off x="111190" y="12015672"/>
            <a:ext cx="2247036" cy="988296"/>
          </a:xfrm>
          <a:prstGeom prst="rect">
            <a:avLst/>
          </a:prstGeom>
          <a:solidFill>
            <a:srgbClr val="FFFFFF">
              <a:alpha val="73708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8580" tIns="68580" rIns="68580" bIns="68580">
            <a:spAutoFit/>
          </a:bodyPr>
          <a:lstStyle/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Last update:</a:t>
            </a:r>
          </a:p>
          <a:p>
            <a:pPr algn="ctr" defTabSz="1828800">
              <a:defRPr i="1" sz="3000">
                <a:latin typeface="+mn-lt"/>
                <a:ea typeface="+mn-ea"/>
                <a:cs typeface="+mn-cs"/>
                <a:sym typeface="Arial"/>
              </a:defRPr>
            </a:pPr>
            <a:r>
              <a:t>4/29/24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iven the initial rate data for the reaction A + B → C, determine the rate expression for the reaction."/>
          <p:cNvSpPr txBox="1"/>
          <p:nvPr>
            <p:ph type="title"/>
          </p:nvPr>
        </p:nvSpPr>
        <p:spPr>
          <a:xfrm>
            <a:off x="3583781" y="-339329"/>
            <a:ext cx="17216438" cy="3533776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8600"/>
            </a:pPr>
            <a:r>
              <a:rPr sz="5200"/>
              <a:t>Given the initial rate data for the reaction A + B → C, determine the rate expression for the reaction.</a:t>
            </a:r>
          </a:p>
        </p:txBody>
      </p:sp>
      <p:sp>
        <p:nvSpPr>
          <p:cNvPr id="218" name="[A] (M)    [B] (M)       ∆[C]/∆t (M/s)…"/>
          <p:cNvSpPr txBox="1"/>
          <p:nvPr/>
        </p:nvSpPr>
        <p:spPr>
          <a:xfrm>
            <a:off x="3262312" y="2189162"/>
            <a:ext cx="17395032" cy="2911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80" marR="81280" defTabSz="1821656">
              <a:buClr>
                <a:srgbClr val="000000"/>
              </a:buClr>
              <a:buFont typeface="Arial"/>
              <a:defRPr sz="4600" u="sng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[A] (M)   	[B] (M)      	∆[C]/∆t (M/s)</a:t>
            </a:r>
          </a:p>
          <a:p>
            <a:pPr marL="81280" marR="81280" defTabSz="1821656">
              <a:buClr>
                <a:srgbClr val="000000"/>
              </a:buClr>
              <a:buFont typeface="Arial"/>
              <a:defRPr sz="4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0.10    	0.20         	40.</a:t>
            </a:r>
          </a:p>
          <a:p>
            <a:pPr marL="81280" marR="81280" defTabSz="1821656">
              <a:buClr>
                <a:srgbClr val="000000"/>
              </a:buClr>
              <a:buFont typeface="Arial"/>
              <a:defRPr sz="4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0.20    	0.20         	80.</a:t>
            </a:r>
          </a:p>
          <a:p>
            <a:pPr marL="81280" marR="81280" defTabSz="1821656">
              <a:buClr>
                <a:srgbClr val="000000"/>
              </a:buClr>
              <a:buFont typeface="Arial"/>
              <a:defRPr sz="4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0.10    	0.10         	40.</a:t>
            </a:r>
          </a:p>
        </p:txBody>
      </p:sp>
      <p:sp>
        <p:nvSpPr>
          <p:cNvPr id="219" name="∆[C]/∆t = 2000[A][B]…"/>
          <p:cNvSpPr txBox="1"/>
          <p:nvPr>
            <p:ph type="body" sz="half" idx="1"/>
          </p:nvPr>
        </p:nvSpPr>
        <p:spPr>
          <a:xfrm>
            <a:off x="3423046" y="5338366"/>
            <a:ext cx="14930439" cy="664527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∆[C]/∆t = 2000[A][B]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∆[C]/∆t = 40.[A]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∆[C]/∆t = 4.0[B]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∆[C]/∆t = 400[A]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∆[C]/∆t = #1[AC/DC]</a:t>
            </a:r>
          </a:p>
        </p:txBody>
      </p:sp>
      <p:sp>
        <p:nvSpPr>
          <p:cNvPr id="22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21" name="Enter your response on…"/>
          <p:cNvSpPr txBox="1"/>
          <p:nvPr/>
        </p:nvSpPr>
        <p:spPr>
          <a:xfrm>
            <a:off x="4530519" y="14448234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22" name="Answer = D, ∆[C]/∆t = 400[A]…"/>
          <p:cNvSpPr txBox="1"/>
          <p:nvPr/>
        </p:nvSpPr>
        <p:spPr>
          <a:xfrm>
            <a:off x="16823594" y="16644937"/>
            <a:ext cx="8643939" cy="1059765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∆[C]/∆t = 400[A]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rate = ∆[C]/∆t,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find orders, then k value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trial 1 vs. trial 2: [A] doubles, [B] constant, rate doubles;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∴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[A] first order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trial 3 vs. trial 1: [B] doubles, [A] constant, rate constant; 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∴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[B] zero order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rate = ∆[C]/∆t = k[A]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now find k; use trial 1,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k = rate / [A] = 40./0.10 = 400, so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rate = ∆[C]/∆t = 400[A]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8712 -0.998698" origin="layout" pathEditMode="relative">
                                      <p:cBhvr>
                                        <p:cTn id="13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or the reaction A → B, the disappearance of A is found to be second-order.  Which of the following will produce a straight line graph?"/>
          <p:cNvSpPr txBox="1"/>
          <p:nvPr>
            <p:ph type="title"/>
          </p:nvPr>
        </p:nvSpPr>
        <p:spPr>
          <a:xfrm>
            <a:off x="3958828" y="690959"/>
            <a:ext cx="16466344" cy="487362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For the reaction A → B, the disappearance of A is found to be </a:t>
            </a:r>
            <a:r>
              <a:rPr b="1" sz="6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second-order</a:t>
            </a:r>
            <a:r>
              <a:rPr sz="6000"/>
              <a:t>.  Which of the following will produce a straight line graph?</a:t>
            </a:r>
          </a:p>
        </p:txBody>
      </p:sp>
      <p:sp>
        <p:nvSpPr>
          <p:cNvPr id="225" name="log [A] vs. time…"/>
          <p:cNvSpPr txBox="1"/>
          <p:nvPr>
            <p:ph type="body" sz="quarter" idx="1"/>
          </p:nvPr>
        </p:nvSpPr>
        <p:spPr>
          <a:xfrm>
            <a:off x="3958828" y="5546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log [A] vs. time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ln [A] vs. time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[A] vs. time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1/[A] vs. time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[A]</a:t>
            </a:r>
            <a:r>
              <a:rPr baseline="31999"/>
              <a:t>2</a:t>
            </a:r>
            <a:r>
              <a:t> vs. time</a:t>
            </a:r>
          </a:p>
        </p:txBody>
      </p:sp>
      <p:sp>
        <p:nvSpPr>
          <p:cNvPr id="22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27" name="Enter your response on…"/>
          <p:cNvSpPr txBox="1"/>
          <p:nvPr/>
        </p:nvSpPr>
        <p:spPr>
          <a:xfrm>
            <a:off x="4548379" y="1410890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28" name="Answer = D, 1/[A] vs. time…"/>
          <p:cNvSpPr txBox="1"/>
          <p:nvPr/>
        </p:nvSpPr>
        <p:spPr>
          <a:xfrm>
            <a:off x="16823594" y="16644937"/>
            <a:ext cx="9769079" cy="44323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</a:rPr>
              <a:t>1/[A] vs. time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Second order reactants </a:t>
            </a:r>
            <a:r>
              <a:rPr baseline="-1333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obey</a:t>
            </a:r>
            <a:endParaRPr baseline="-1333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 1/[A] vs. time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First order: ln [A] vs. time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Zero order: [A] vs. time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184896" origin="layout" pathEditMode="relative">
                                      <p:cBhvr>
                                        <p:cTn id="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0939 -0.611979" origin="layout" pathEditMode="relative">
                                      <p:cBhvr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For the reaction A → B, the disappearance of A is found to be first-order.  A linear regression analysis of the data yields the equation:…"/>
          <p:cNvSpPr txBox="1"/>
          <p:nvPr>
            <p:ph type="title"/>
          </p:nvPr>
        </p:nvSpPr>
        <p:spPr>
          <a:xfrm>
            <a:off x="3958828" y="672107"/>
            <a:ext cx="17091422" cy="487561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For the reaction A → B, the disappearance of A is found to be </a:t>
            </a:r>
            <a:r>
              <a:rPr b="1" sz="6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first-order</a:t>
            </a:r>
            <a:r>
              <a:rPr sz="6000"/>
              <a:t>.  A linear regression analysis of the data yields the equation:</a:t>
            </a:r>
            <a:endParaRPr sz="60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y = -0.00106x + -3.91</a:t>
            </a:r>
            <a:endParaRPr sz="60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is the value of the rate constant, </a:t>
            </a:r>
            <a:r>
              <a:rPr i="1" sz="6000"/>
              <a:t>k</a:t>
            </a:r>
            <a:r>
              <a:rPr sz="6000"/>
              <a:t>?</a:t>
            </a:r>
          </a:p>
        </p:txBody>
      </p:sp>
      <p:sp>
        <p:nvSpPr>
          <p:cNvPr id="231" name="-0.00106…"/>
          <p:cNvSpPr txBox="1"/>
          <p:nvPr>
            <p:ph type="body" sz="quarter" idx="1"/>
          </p:nvPr>
        </p:nvSpPr>
        <p:spPr>
          <a:xfrm>
            <a:off x="3958828" y="5546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-0.00106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0.00106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-3.91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3.91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42</a:t>
            </a:r>
          </a:p>
        </p:txBody>
      </p:sp>
      <p:sp>
        <p:nvSpPr>
          <p:cNvPr id="23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33" name="Enter your response on…"/>
          <p:cNvSpPr txBox="1"/>
          <p:nvPr/>
        </p:nvSpPr>
        <p:spPr>
          <a:xfrm>
            <a:off x="4548379" y="1410890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34" name="Answer = B, 0.00106…"/>
          <p:cNvSpPr txBox="1"/>
          <p:nvPr/>
        </p:nvSpPr>
        <p:spPr>
          <a:xfrm>
            <a:off x="16823594" y="16644937"/>
            <a:ext cx="9769079" cy="6911579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</a:rPr>
              <a:t>0.00106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For first order graphs: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 ln [A] vs. time gives straight line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slope = -k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y-intercept = ln A</a:t>
            </a:r>
            <a:r>
              <a:rPr baseline="-7333"/>
              <a:t>0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k = -slope</a:t>
            </a:r>
            <a:r>
              <a:rPr baseline="-1333"/>
              <a:t> = -(-0.00106)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= 0.00106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ln A</a:t>
            </a:r>
            <a:r>
              <a:rPr baseline="-7333"/>
              <a:t>o</a:t>
            </a:r>
            <a:r>
              <a:rPr baseline="-1333"/>
              <a:t> = -3.91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</a:t>
            </a:r>
            <a:r>
              <a:rPr baseline="-7333"/>
              <a:t>o</a:t>
            </a:r>
            <a:r>
              <a:rPr baseline="-1333"/>
              <a:t> = e</a:t>
            </a:r>
            <a:r>
              <a:rPr baseline="30666"/>
              <a:t>-3.91</a:t>
            </a:r>
            <a:r>
              <a:rPr baseline="-1333"/>
              <a:t> = 0.020 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184896" origin="layout" pathEditMode="relative">
                                      <p:cBhvr>
                                        <p:cTn id="6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26320 -0.740885" origin="layout" pathEditMode="relative">
                                      <p:cBhvr>
                                        <p:cTn id="13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or the reaction A → B the disappearance of A is first-order where k = 0.030/min.  If we begin with [A] = 0.36 M, what will [A] be after 46 min?"/>
          <p:cNvSpPr txBox="1"/>
          <p:nvPr>
            <p:ph type="title"/>
          </p:nvPr>
        </p:nvSpPr>
        <p:spPr>
          <a:xfrm>
            <a:off x="3958828" y="673100"/>
            <a:ext cx="16466344" cy="4873625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For the reaction A → B the disappearance of A is </a:t>
            </a:r>
            <a:r>
              <a:rPr b="1" sz="6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rPr>
              <a:t>first-order</a:t>
            </a:r>
            <a:r>
              <a:rPr sz="6000"/>
              <a:t> where k = 0.030/min.  If we begin with [A] = 0.36 M, what will [A] be after 46 min?</a:t>
            </a:r>
          </a:p>
        </p:txBody>
      </p:sp>
      <p:sp>
        <p:nvSpPr>
          <p:cNvPr id="237" name="0.091 M…"/>
          <p:cNvSpPr txBox="1"/>
          <p:nvPr>
            <p:ph type="body" sz="quarter" idx="1"/>
          </p:nvPr>
        </p:nvSpPr>
        <p:spPr>
          <a:xfrm>
            <a:off x="3958828" y="5546725"/>
            <a:ext cx="8233172" cy="8093077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0.091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0.18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0.31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0.25 M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0.50 M</a:t>
            </a:r>
          </a:p>
        </p:txBody>
      </p:sp>
      <p:sp>
        <p:nvSpPr>
          <p:cNvPr id="23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39" name="Enter your response on…"/>
          <p:cNvSpPr txBox="1"/>
          <p:nvPr/>
        </p:nvSpPr>
        <p:spPr>
          <a:xfrm>
            <a:off x="4548379" y="1410890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40" name="Answer = A, 0.091 M…"/>
          <p:cNvSpPr txBox="1"/>
          <p:nvPr/>
        </p:nvSpPr>
        <p:spPr>
          <a:xfrm>
            <a:off x="16823594" y="16644937"/>
            <a:ext cx="9769079" cy="62865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</a:rPr>
              <a:t>0.091 M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Use: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(A/A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 = -kt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solve for A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ln (A/0.36 M) = -0.030 min</a:t>
            </a:r>
            <a:r>
              <a:rPr baseline="30666"/>
              <a:t>-1</a:t>
            </a:r>
            <a:r>
              <a:rPr baseline="-1333"/>
              <a:t> *46 min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ln (A/0.36 M) = -1.38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(A/0.36 M) = 0.251579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 = 0.36 M * 0.251579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 = 0.091 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12404 -0.742188" origin="layout" pathEditMode="relative">
                                      <p:cBhvr>
                                        <p:cTn id="1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Radioactive gold-198 is used in the diagnosis of liver problems. The half-life of the isotope is 2.7 days. If you begin with 5.6 mg of the isotope, how many days does it take 5.6 mg of gold to become 0.70 mg?"/>
          <p:cNvSpPr txBox="1"/>
          <p:nvPr>
            <p:ph type="title"/>
          </p:nvPr>
        </p:nvSpPr>
        <p:spPr>
          <a:xfrm>
            <a:off x="3476625" y="171846"/>
            <a:ext cx="16466344" cy="60325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Radioactive gold-198 is used in the diagnosis of liver problems. The half-life of the isotope is 2.7 days. If you begin with 5.6 mg of the isotope, how many days does it take 5.6 mg of gold to become 0.70 mg?</a:t>
            </a:r>
          </a:p>
        </p:txBody>
      </p:sp>
      <p:sp>
        <p:nvSpPr>
          <p:cNvPr id="243" name="2.0 days…"/>
          <p:cNvSpPr txBox="1"/>
          <p:nvPr>
            <p:ph type="body" sz="quarter" idx="1"/>
          </p:nvPr>
        </p:nvSpPr>
        <p:spPr>
          <a:xfrm>
            <a:off x="3565921" y="5536406"/>
            <a:ext cx="8233173" cy="7322344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2.0 days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2.7 days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5.4 days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8.1 days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10.8 days</a:t>
            </a:r>
          </a:p>
        </p:txBody>
      </p:sp>
      <p:sp>
        <p:nvSpPr>
          <p:cNvPr id="24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45" name="Enter your response on…"/>
          <p:cNvSpPr txBox="1"/>
          <p:nvPr/>
        </p:nvSpPr>
        <p:spPr>
          <a:xfrm>
            <a:off x="4316207" y="1455539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46" name="Answer = D, 8.1 days…"/>
          <p:cNvSpPr txBox="1"/>
          <p:nvPr/>
        </p:nvSpPr>
        <p:spPr>
          <a:xfrm>
            <a:off x="16823594" y="16644937"/>
            <a:ext cx="8643939" cy="75187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</a:rPr>
              <a:t>8.1 days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Use: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(A/A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 = -kt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and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</a:t>
            </a:r>
            <a:r>
              <a:rPr baseline="-7333"/>
              <a:t>1/2</a:t>
            </a:r>
            <a:r>
              <a:rPr baseline="-1333"/>
              <a:t> = 0.693/k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k = 0.693 / t</a:t>
            </a:r>
            <a:r>
              <a:rPr baseline="-7333"/>
              <a:t>1/2</a:t>
            </a:r>
            <a:r>
              <a:rPr baseline="-1333"/>
              <a:t>, so: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(A/A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 = -(0.693/t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1/2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(0.70mg/5.6mg) = -(0.693/2.7d)t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solve for t: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-2.0794 = -0.25667*t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 = 8.1 days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9 -0.190104" origin="layout" pathEditMode="relative">
                                      <p:cBhvr>
                                        <p:cTn id="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5050 -0.773438" origin="layout" pathEditMode="relative">
                                      <p:cBhvr>
                                        <p:cTn id="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he reaction of NO2(g) and CO(g) is thought to occur in two steps:"/>
          <p:cNvSpPr txBox="1"/>
          <p:nvPr>
            <p:ph type="title"/>
          </p:nvPr>
        </p:nvSpPr>
        <p:spPr>
          <a:xfrm>
            <a:off x="3958828" y="-232172"/>
            <a:ext cx="16466344" cy="35972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The reaction of NO</a:t>
            </a:r>
            <a:r>
              <a:rPr baseline="-16133" sz="6000"/>
              <a:t>2</a:t>
            </a:r>
            <a:r>
              <a:rPr sz="6000"/>
              <a:t>(g) and CO(g) is thought to occur in two steps:  </a:t>
            </a:r>
          </a:p>
        </p:txBody>
      </p:sp>
      <p:sp>
        <p:nvSpPr>
          <p:cNvPr id="249" name="Rate = k[NO2][CO]…"/>
          <p:cNvSpPr txBox="1"/>
          <p:nvPr>
            <p:ph type="body" sz="half" idx="1"/>
          </p:nvPr>
        </p:nvSpPr>
        <p:spPr>
          <a:xfrm>
            <a:off x="3940968" y="6768703"/>
            <a:ext cx="14601826" cy="6572613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k[NO</a:t>
            </a:r>
            <a:r>
              <a:rPr baseline="-16133"/>
              <a:t>2</a:t>
            </a:r>
            <a:r>
              <a:t>][CO]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k[NO</a:t>
            </a:r>
            <a:r>
              <a:rPr baseline="-16133"/>
              <a:t>2</a:t>
            </a:r>
            <a:r>
              <a:t>]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k[NO</a:t>
            </a:r>
            <a:r>
              <a:rPr baseline="-16133"/>
              <a:t>2</a:t>
            </a:r>
            <a:r>
              <a:t>]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k[CO]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k[CO]</a:t>
            </a:r>
            <a:r>
              <a:rPr baseline="30933"/>
              <a:t>2</a:t>
            </a:r>
          </a:p>
        </p:txBody>
      </p:sp>
      <p:sp>
        <p:nvSpPr>
          <p:cNvPr id="25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1" name="Which of the following rate laws would correspond to this mechanism?"/>
          <p:cNvSpPr txBox="1"/>
          <p:nvPr/>
        </p:nvSpPr>
        <p:spPr>
          <a:xfrm>
            <a:off x="3958828" y="4554140"/>
            <a:ext cx="16787813" cy="1910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81280" marR="81280" defTabSz="1821656">
              <a:spcBef>
                <a:spcPts val="3600"/>
              </a:spcBef>
              <a:buClr>
                <a:srgbClr val="000000"/>
              </a:buClr>
              <a:buFont typeface="Arial"/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/>
            <a:r>
              <a:t>Which of the following rate laws would correspond to this mechanism?</a:t>
            </a:r>
          </a:p>
        </p:txBody>
      </p:sp>
      <p:sp>
        <p:nvSpPr>
          <p:cNvPr id="252" name="Step 1  Slow   NO2(g)  +  NO2(g)  →  NO(g)  +  NO3(g)…"/>
          <p:cNvSpPr txBox="1"/>
          <p:nvPr/>
        </p:nvSpPr>
        <p:spPr>
          <a:xfrm>
            <a:off x="3655218" y="2688431"/>
            <a:ext cx="17395032" cy="170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80" marR="81280" indent="457199" defTabSz="1821656">
              <a:buClr>
                <a:srgbClr val="000000"/>
              </a:buClr>
              <a:buFont typeface="Arial"/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 sz="4600"/>
              <a:t>Step 1  Slow</a:t>
            </a:r>
            <a:r>
              <a:rPr sz="4600"/>
              <a:t>	  NO</a:t>
            </a:r>
            <a:r>
              <a:rPr baseline="-15913" sz="4600"/>
              <a:t>2</a:t>
            </a:r>
            <a:r>
              <a:rPr sz="4600"/>
              <a:t>(g)  +  NO</a:t>
            </a:r>
            <a:r>
              <a:rPr baseline="-15913" sz="4600"/>
              <a:t>2</a:t>
            </a:r>
            <a:r>
              <a:rPr sz="4600"/>
              <a:t>(g)  →  NO(g)  +  NO</a:t>
            </a:r>
            <a:r>
              <a:rPr baseline="-15913" sz="4600"/>
              <a:t>3</a:t>
            </a:r>
            <a:r>
              <a:rPr sz="4600"/>
              <a:t>(g)</a:t>
            </a:r>
            <a:endParaRPr sz="4600"/>
          </a:p>
          <a:p>
            <a:pPr marL="81280" marR="81280" indent="457199" defTabSz="1821656">
              <a:buClr>
                <a:srgbClr val="000000"/>
              </a:buClr>
              <a:buFont typeface="Arial"/>
              <a:defRPr sz="3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 sz="4600"/>
              <a:t>Step 2  Fast </a:t>
            </a:r>
            <a:r>
              <a:rPr sz="4600"/>
              <a:t>	  NO</a:t>
            </a:r>
            <a:r>
              <a:rPr baseline="-15913" sz="4600"/>
              <a:t>3</a:t>
            </a:r>
            <a:r>
              <a:rPr sz="4600"/>
              <a:t>(g)  +  CO(g) → NO</a:t>
            </a:r>
            <a:r>
              <a:rPr baseline="-15913" sz="4600"/>
              <a:t>2</a:t>
            </a:r>
            <a:r>
              <a:rPr sz="4600"/>
              <a:t>(g)  +  CO</a:t>
            </a:r>
            <a:r>
              <a:rPr baseline="-15913" sz="4600"/>
              <a:t>2</a:t>
            </a:r>
            <a:r>
              <a:rPr sz="4600"/>
              <a:t>(g)</a:t>
            </a:r>
          </a:p>
        </p:txBody>
      </p:sp>
      <p:sp>
        <p:nvSpPr>
          <p:cNvPr id="253" name="Enter your response on…"/>
          <p:cNvSpPr txBox="1"/>
          <p:nvPr/>
        </p:nvSpPr>
        <p:spPr>
          <a:xfrm>
            <a:off x="4494800" y="14733984"/>
            <a:ext cx="5436313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54" name="Answer = C, Rate = k[NO2]2…"/>
          <p:cNvSpPr txBox="1"/>
          <p:nvPr/>
        </p:nvSpPr>
        <p:spPr>
          <a:xfrm>
            <a:off x="16823594" y="16644937"/>
            <a:ext cx="8643939" cy="72517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 b="0" sz="6000"/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Rate = k[NO</a:t>
            </a:r>
            <a:r>
              <a:rPr baseline="-2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]</a:t>
            </a:r>
            <a:r>
              <a:rPr baseline="3047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Slow step</a:t>
            </a:r>
            <a:r>
              <a:rPr baseline="-1333"/>
              <a:t> (the rate determining step, or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rds</a:t>
            </a:r>
            <a:r>
              <a:rPr baseline="-1333"/>
              <a:t>) determines the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speed (or rate)</a:t>
            </a:r>
            <a:r>
              <a:rPr baseline="-1333"/>
              <a:t> of reaction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rds has 2 NO</a:t>
            </a:r>
            <a:r>
              <a:rPr baseline="-7333"/>
              <a:t>2</a:t>
            </a:r>
            <a:r>
              <a:rPr baseline="-1333"/>
              <a:t> as reactants, they determine how fast reaction goes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Rate = k[NO</a:t>
            </a:r>
            <a:r>
              <a:rPr baseline="-7333"/>
              <a:t>2</a:t>
            </a:r>
            <a:r>
              <a:rPr baseline="-1333"/>
              <a:t>][NO</a:t>
            </a:r>
            <a:r>
              <a:rPr baseline="-7333"/>
              <a:t>2</a:t>
            </a:r>
            <a:r>
              <a:rPr baseline="-1333"/>
              <a:t>] or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Rate = k[NO</a:t>
            </a:r>
            <a:r>
              <a:rPr baseline="-7333"/>
              <a:t>2</a:t>
            </a:r>
            <a:r>
              <a:rPr baseline="-1333"/>
              <a:t>]</a:t>
            </a:r>
            <a:r>
              <a:rPr baseline="30666"/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440860 -0.232523" origin="layout" pathEditMode="relative">
                                      <p:cBhvr>
                                        <p:cTn id="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8458 -0.748698" origin="layout" pathEditMode="relative">
                                      <p:cBhvr>
                                        <p:cTn id="1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Use the rate laws below to determine which reaction is most likely to occur in a single step:"/>
          <p:cNvSpPr txBox="1"/>
          <p:nvPr>
            <p:ph type="title"/>
          </p:nvPr>
        </p:nvSpPr>
        <p:spPr>
          <a:xfrm>
            <a:off x="3351609" y="-214313"/>
            <a:ext cx="17680782" cy="407987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8600"/>
            </a:pPr>
            <a:r>
              <a:rPr sz="5000"/>
              <a:t>Use the rate laws below to determine which reaction is most likely to occur in a single step:</a:t>
            </a:r>
          </a:p>
        </p:txBody>
      </p:sp>
      <p:sp>
        <p:nvSpPr>
          <p:cNvPr id="257" name="2 NO2(g) + F2(g) → 2 NO2F(g) Rate = k[NO2][F2]…"/>
          <p:cNvSpPr txBox="1"/>
          <p:nvPr>
            <p:ph type="body" sz="half" idx="1"/>
          </p:nvPr>
        </p:nvSpPr>
        <p:spPr>
          <a:xfrm>
            <a:off x="3210917" y="3125390"/>
            <a:ext cx="18145126" cy="4286251"/>
          </a:xfrm>
          <a:prstGeom prst="rect">
            <a:avLst/>
          </a:prstGeom>
        </p:spPr>
        <p:txBody>
          <a:bodyPr/>
          <a:lstStyle/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2 NO</a:t>
            </a:r>
            <a:r>
              <a:rPr baseline="-5999"/>
              <a:t>2</a:t>
            </a:r>
            <a:r>
              <a:t>(g) + F</a:t>
            </a:r>
            <a:r>
              <a:rPr baseline="-5999"/>
              <a:t>2</a:t>
            </a:r>
            <a:r>
              <a:t>(g) → 2 NO</a:t>
            </a:r>
            <a:r>
              <a:rPr baseline="-5999"/>
              <a:t>2</a:t>
            </a:r>
            <a:r>
              <a:t>F(g)	Rate = k[NO</a:t>
            </a:r>
            <a:r>
              <a:rPr baseline="-5999"/>
              <a:t>2</a:t>
            </a:r>
            <a:r>
              <a:t>][F</a:t>
            </a:r>
            <a:r>
              <a:rPr baseline="-5999"/>
              <a:t>2</a:t>
            </a:r>
            <a:r>
              <a:t>]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H</a:t>
            </a:r>
            <a:r>
              <a:rPr baseline="-5999"/>
              <a:t>2</a:t>
            </a:r>
            <a:r>
              <a:t>(g) + Br</a:t>
            </a:r>
            <a:r>
              <a:rPr baseline="-5999"/>
              <a:t>2</a:t>
            </a:r>
            <a:r>
              <a:t>(g) → 2 HBr(g)		Rate = k[H</a:t>
            </a:r>
            <a:r>
              <a:rPr baseline="-5999"/>
              <a:t>2</a:t>
            </a:r>
            <a:r>
              <a:t>][Br</a:t>
            </a:r>
            <a:r>
              <a:rPr baseline="-5999"/>
              <a:t>2</a:t>
            </a:r>
            <a:r>
              <a:t>]</a:t>
            </a:r>
            <a:r>
              <a:rPr baseline="31999"/>
              <a:t>1/2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NO(g) + O</a:t>
            </a:r>
            <a:r>
              <a:rPr baseline="-5999"/>
              <a:t>2</a:t>
            </a:r>
            <a:r>
              <a:t>(g) → NO</a:t>
            </a:r>
            <a:r>
              <a:rPr baseline="-5999"/>
              <a:t>2</a:t>
            </a:r>
            <a:r>
              <a:t>(g) + O(g)	Rate = k[NO][O</a:t>
            </a:r>
            <a:r>
              <a:rPr baseline="-5999"/>
              <a:t>2</a:t>
            </a:r>
            <a:r>
              <a:t>]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NO</a:t>
            </a:r>
            <a:r>
              <a:rPr baseline="-5999"/>
              <a:t>2</a:t>
            </a:r>
            <a:r>
              <a:t>(g) + CO(g) → NO(g) + CO</a:t>
            </a:r>
            <a:r>
              <a:rPr baseline="-5999"/>
              <a:t>2</a:t>
            </a:r>
            <a:r>
              <a:t>(g)	Rate = k[NO</a:t>
            </a:r>
            <a:r>
              <a:rPr baseline="-5999"/>
              <a:t>2</a:t>
            </a:r>
            <a:r>
              <a:t>]</a:t>
            </a:r>
          </a:p>
        </p:txBody>
      </p:sp>
      <p:sp>
        <p:nvSpPr>
          <p:cNvPr id="25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59" name="Enter your response on…"/>
          <p:cNvSpPr txBox="1"/>
          <p:nvPr/>
        </p:nvSpPr>
        <p:spPr>
          <a:xfrm>
            <a:off x="4530519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60" name="Answer = C,…"/>
          <p:cNvSpPr txBox="1"/>
          <p:nvPr/>
        </p:nvSpPr>
        <p:spPr>
          <a:xfrm>
            <a:off x="20341891" y="16555640"/>
            <a:ext cx="14037470" cy="36611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 b="0" sz="6000"/>
              <a:t> </a:t>
            </a:r>
            <a:endParaRPr b="0" sz="6000"/>
          </a:p>
          <a:p>
            <a:pPr lvl="1" marR="81280" indent="0" defTabSz="1821656">
              <a:spcBef>
                <a:spcPts val="1400"/>
              </a:spcBef>
              <a:buClr>
                <a:srgbClr val="000000"/>
              </a:buClr>
              <a:buFont typeface="Arial"/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NO(g) + O</a:t>
            </a:r>
            <a:r>
              <a:rPr baseline="-5999"/>
              <a:t>2</a:t>
            </a:r>
            <a:r>
              <a:t>(g) → NO</a:t>
            </a:r>
            <a:r>
              <a:rPr baseline="-5999"/>
              <a:t>2</a:t>
            </a:r>
            <a:r>
              <a:t>(g) + O(g)	Rate = k[NO][O</a:t>
            </a:r>
            <a:r>
              <a:rPr baseline="-5999"/>
              <a:t>2</a:t>
            </a:r>
            <a:r>
              <a:t>]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All reactants present in rate law, probably a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single elementary step in this mechanism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8066 -0.233073" origin="layout" pathEditMode="relative">
                                      <p:cBhvr>
                                        <p:cTn id="6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547853 -0.520833" origin="layout" pathEditMode="relative">
                                      <p:cBhvr>
                                        <p:cTn id="13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9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Which statement is incorrect?"/>
          <p:cNvSpPr txBox="1"/>
          <p:nvPr>
            <p:ph type="title"/>
          </p:nvPr>
        </p:nvSpPr>
        <p:spPr>
          <a:xfrm>
            <a:off x="3351609" y="-214313"/>
            <a:ext cx="17680782" cy="4079876"/>
          </a:xfrm>
          <a:prstGeom prst="rect">
            <a:avLst/>
          </a:prstGeom>
        </p:spPr>
        <p:txBody>
          <a:bodyPr/>
          <a:lstStyle>
            <a:lvl1pPr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>
              <a:defRPr sz="8600"/>
            </a:pPr>
            <a:r>
              <a:rPr sz="5000"/>
              <a:t>Which statement is incorrect?</a:t>
            </a:r>
          </a:p>
        </p:txBody>
      </p:sp>
      <p:sp>
        <p:nvSpPr>
          <p:cNvPr id="263" name="A catalyst provides an alternative mechanism for a reaction…"/>
          <p:cNvSpPr txBox="1"/>
          <p:nvPr>
            <p:ph type="body" sz="half" idx="1"/>
          </p:nvPr>
        </p:nvSpPr>
        <p:spPr>
          <a:xfrm>
            <a:off x="3371651" y="2643187"/>
            <a:ext cx="14876860" cy="7447360"/>
          </a:xfrm>
          <a:prstGeom prst="rect">
            <a:avLst/>
          </a:prstGeom>
        </p:spPr>
        <p:txBody>
          <a:bodyPr/>
          <a:lstStyle/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A catalyst provides an alternative mechanism for a reaction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A catalyst is regenerated in a reaction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A reaction involving a catalyst yields more product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A catalyst speeds up the forward and reverse reactions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Catalysts are cool! :)</a:t>
            </a:r>
          </a:p>
        </p:txBody>
      </p:sp>
      <p:sp>
        <p:nvSpPr>
          <p:cNvPr id="26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65" name="Enter your response on…"/>
          <p:cNvSpPr txBox="1"/>
          <p:nvPr/>
        </p:nvSpPr>
        <p:spPr>
          <a:xfrm>
            <a:off x="4530519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66" name="Answer = C, A reaction involving a catalyst yields more product"/>
          <p:cNvSpPr txBox="1"/>
          <p:nvPr/>
        </p:nvSpPr>
        <p:spPr>
          <a:xfrm>
            <a:off x="20341891" y="16555640"/>
            <a:ext cx="10251282" cy="1625601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 b="0" sz="6000"/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 reaction involving a catalyst yields more product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8066 -0.233073" origin="layout" pathEditMode="relative">
                                      <p:cBhvr>
                                        <p:cTn id="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447511 -0.427083" origin="layout" pathEditMode="relative">
                                      <p:cBhvr>
                                        <p:cTn id="1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How many neutrons and protons are there in the radioisotope 60Co that is used in cancer therapy?"/>
          <p:cNvSpPr txBox="1"/>
          <p:nvPr>
            <p:ph type="title"/>
          </p:nvPr>
        </p:nvSpPr>
        <p:spPr>
          <a:xfrm>
            <a:off x="3351609" y="-535782"/>
            <a:ext cx="17680782" cy="4079876"/>
          </a:xfrm>
          <a:prstGeom prst="rect">
            <a:avLst/>
          </a:prstGeom>
        </p:spPr>
        <p:txBody>
          <a:bodyPr/>
          <a:lstStyle/>
          <a:p>
            <a:pPr marL="57149" marR="57149" defTabSz="1285875">
              <a:defRPr sz="5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How many neutrons and protons are there in the radioisotope </a:t>
            </a:r>
            <a:r>
              <a:rPr baseline="31119"/>
              <a:t>60</a:t>
            </a:r>
            <a:r>
              <a:t>Co that is used in cancer therapy?</a:t>
            </a:r>
          </a:p>
        </p:txBody>
      </p:sp>
      <p:sp>
        <p:nvSpPr>
          <p:cNvPr id="269" name="60 neutrons and 27 protons…"/>
          <p:cNvSpPr txBox="1"/>
          <p:nvPr>
            <p:ph type="body" sz="half" idx="1"/>
          </p:nvPr>
        </p:nvSpPr>
        <p:spPr>
          <a:xfrm>
            <a:off x="3407370" y="3125390"/>
            <a:ext cx="14876860" cy="7447360"/>
          </a:xfrm>
          <a:prstGeom prst="rect">
            <a:avLst/>
          </a:prstGeom>
        </p:spPr>
        <p:txBody>
          <a:bodyPr/>
          <a:lstStyle/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60 neutrons and 27 protons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27 neutrons and 60 protons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33 neutrons and 27 protons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27 neutrons and 33 protons</a:t>
            </a:r>
          </a:p>
          <a:p>
            <a:pPr marL="846666" indent="-846666">
              <a:buClr>
                <a:srgbClr val="000000"/>
              </a:buClr>
              <a:buFont typeface="Arial"/>
              <a:buAutoNum type="alphaUcPeriod" startAt="1"/>
              <a:defRPr sz="5000"/>
            </a:pPr>
            <a:r>
              <a:t>0 neutrons and 0 protons</a:t>
            </a:r>
          </a:p>
        </p:txBody>
      </p:sp>
      <p:sp>
        <p:nvSpPr>
          <p:cNvPr id="27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71" name="Enter your response on…"/>
          <p:cNvSpPr txBox="1"/>
          <p:nvPr/>
        </p:nvSpPr>
        <p:spPr>
          <a:xfrm>
            <a:off x="4530519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72" name="Answer = C, 33 neutrons and 27 protons…"/>
          <p:cNvSpPr txBox="1"/>
          <p:nvPr/>
        </p:nvSpPr>
        <p:spPr>
          <a:xfrm>
            <a:off x="20341891" y="16555640"/>
            <a:ext cx="10251282" cy="4661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  <a:r>
              <a:rPr b="0" sz="6000"/>
              <a:t>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33 neutrons and 27 protons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cobalt: Z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27 = protons</a:t>
            </a:r>
            <a:endParaRPr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cobalt-60: A = 60 = neutrons + protons</a:t>
            </a: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>
                <a:uFill>
                  <a:solidFill>
                    <a:srgbClr val="FF2600"/>
                  </a:solidFill>
                </a:uFill>
              </a:rPr>
              <a:t>neutrons = 60 - 27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33 neutrons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8066 -0.233073" origin="layout" pathEditMode="relative">
                                      <p:cBhvr>
                                        <p:cTn id="6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87453 -0.571615" origin="layout" pathEditMode="relative">
                                      <p:cBhvr>
                                        <p:cTn id="1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1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What is the unknown particle in the following nuclear reaction?…"/>
          <p:cNvSpPr txBox="1"/>
          <p:nvPr>
            <p:ph type="title"/>
          </p:nvPr>
        </p:nvSpPr>
        <p:spPr>
          <a:xfrm>
            <a:off x="3958828" y="0"/>
            <a:ext cx="16466344" cy="441126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What is the unknown particle in the following nuclear reaction?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5200"/>
            </a:br>
            <a:r>
              <a:rPr sz="5200"/>
              <a:t>	U  </a:t>
            </a:r>
            <a:r>
              <a:rPr sz="5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5200"/>
              <a:t>  particle +	   Np </a:t>
            </a:r>
          </a:p>
        </p:txBody>
      </p:sp>
      <p:sp>
        <p:nvSpPr>
          <p:cNvPr id="275" name="alpha…"/>
          <p:cNvSpPr txBox="1"/>
          <p:nvPr>
            <p:ph type="body" sz="half" idx="1"/>
          </p:nvPr>
        </p:nvSpPr>
        <p:spPr>
          <a:xfrm>
            <a:off x="3958828" y="4411265"/>
            <a:ext cx="8233172" cy="9304735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alpha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beta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gamma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neutron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positron</a:t>
            </a:r>
          </a:p>
        </p:txBody>
      </p:sp>
      <p:sp>
        <p:nvSpPr>
          <p:cNvPr id="27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77" name="atomic mass and number picture" descr="atomic mass and number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9656" y="2750343"/>
            <a:ext cx="1071563" cy="10715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atomic mass and number picture" descr="atomic mass and number pictur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52546" y="2803921"/>
            <a:ext cx="1071564" cy="107156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Enter your response on…"/>
          <p:cNvSpPr txBox="1"/>
          <p:nvPr/>
        </p:nvSpPr>
        <p:spPr>
          <a:xfrm>
            <a:off x="4566238" y="144660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80" name="Answer = B, beta…"/>
          <p:cNvSpPr txBox="1"/>
          <p:nvPr/>
        </p:nvSpPr>
        <p:spPr>
          <a:xfrm>
            <a:off x="16823594" y="16644937"/>
            <a:ext cx="8643939" cy="93761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beta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Sum of atomic numbers (Z) must match on both sides; same for mass numbers (A)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Atomic numbers: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92 = Z + 93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Z = -1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Mass numbers: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239 = A = 239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 = 0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particle is: 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-1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β</a:t>
            </a:r>
            <a:r>
              <a:rPr baseline="-1333"/>
              <a:t>, a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beta</a:t>
            </a:r>
            <a:r>
              <a:rPr baseline="-1333"/>
              <a:t> particle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3585 -0.919271" origin="layout" pathEditMode="relative">
                                      <p:cBhvr>
                                        <p:cTn id="13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9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ecture Final"/>
          <p:cNvSpPr txBox="1"/>
          <p:nvPr>
            <p:ph type="title"/>
          </p:nvPr>
        </p:nvSpPr>
        <p:spPr>
          <a:xfrm>
            <a:off x="-5279287" y="-101204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Lecture Final</a:t>
            </a:r>
          </a:p>
        </p:txBody>
      </p:sp>
      <p:sp>
        <p:nvSpPr>
          <p:cNvPr id="170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71" name="Chapters 7 - 12 &amp; 20, 21…"/>
          <p:cNvSpPr txBox="1"/>
          <p:nvPr>
            <p:ph type="body" idx="1"/>
          </p:nvPr>
        </p:nvSpPr>
        <p:spPr>
          <a:xfrm>
            <a:off x="496320" y="1546476"/>
            <a:ext cx="16891539" cy="11894345"/>
          </a:xfrm>
          <a:prstGeom prst="rect">
            <a:avLst/>
          </a:prstGeom>
        </p:spPr>
        <p:txBody>
          <a:bodyPr lIns="0" tIns="0" rIns="0" bIns="0"/>
          <a:lstStyle/>
          <a:p>
            <a:pPr lvl="1" marL="81280" marR="8128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7 - 12 &amp; 20, 21            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</a:t>
            </a:r>
            <a:r>
              <a:t>calculator</a:t>
            </a:r>
            <a:r>
              <a:rPr b="0"/>
              <a:t>, </a:t>
            </a:r>
            <a:r>
              <a:t>pencil</a:t>
            </a:r>
            <a:r>
              <a:rPr b="0"/>
              <a:t>, </a:t>
            </a:r>
            <a:r>
              <a:t>scantron</a:t>
            </a:r>
            <a:r>
              <a:rPr b="0"/>
              <a:t> (50 questions / side, 100 questions total), </a:t>
            </a:r>
            <a:r>
              <a:t>Take Home Final, Kinetics II lab</a:t>
            </a:r>
            <a:r>
              <a:rPr b="0"/>
              <a:t>, </a:t>
            </a:r>
            <a:r>
              <a:t>Final Exam Prep Worksheet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32 multiple choice questions, four short answer questions, ~2 hours in length; meet at 8:45 AM, AC 1303, Wednesday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Final Grades posted by Thursday 5 PM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pic>
        <p:nvPicPr>
          <p:cNvPr id="172" name="Final Exams yes picture" descr="Final Exams yes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94189" y="8273584"/>
            <a:ext cx="8224368" cy="5469206"/>
          </a:xfrm>
          <a:prstGeom prst="rect">
            <a:avLst/>
          </a:prstGeom>
          <a:ln w="12700"/>
        </p:spPr>
      </p:pic>
      <p:pic>
        <p:nvPicPr>
          <p:cNvPr id="173" name="scantron picture" descr="scantron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59917" y="-6917"/>
            <a:ext cx="6543103" cy="436693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What is the unknown particle in the following nuclear reaction?…"/>
          <p:cNvSpPr txBox="1"/>
          <p:nvPr>
            <p:ph type="title"/>
          </p:nvPr>
        </p:nvSpPr>
        <p:spPr>
          <a:xfrm>
            <a:off x="3958828" y="0"/>
            <a:ext cx="16466344" cy="410765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What is the unknown particle in the following nuclear reaction?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br>
              <a:rPr sz="5200"/>
            </a:br>
            <a:r>
              <a:rPr sz="5200"/>
              <a:t>	Po  </a:t>
            </a:r>
            <a:r>
              <a:rPr sz="52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5200"/>
              <a:t>  particle +	     Bi </a:t>
            </a:r>
          </a:p>
        </p:txBody>
      </p:sp>
      <p:sp>
        <p:nvSpPr>
          <p:cNvPr id="283" name="alpha…"/>
          <p:cNvSpPr txBox="1"/>
          <p:nvPr>
            <p:ph type="body" sz="half" idx="1"/>
          </p:nvPr>
        </p:nvSpPr>
        <p:spPr>
          <a:xfrm>
            <a:off x="3958828" y="4411265"/>
            <a:ext cx="8233172" cy="9304735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alpha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beta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gamma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neutron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positron</a:t>
            </a:r>
          </a:p>
        </p:txBody>
      </p:sp>
      <p:sp>
        <p:nvSpPr>
          <p:cNvPr id="284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85" name="atomic mass and number picture" descr="atomic mass and number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69656" y="2678906"/>
            <a:ext cx="1071563" cy="107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atomic mass and number picture" descr="atomic mass and number pictur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1171" y="2625328"/>
            <a:ext cx="1071564" cy="1071563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Enter your response on…"/>
          <p:cNvSpPr txBox="1"/>
          <p:nvPr/>
        </p:nvSpPr>
        <p:spPr>
          <a:xfrm>
            <a:off x="4548379" y="14019609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88" name="Answer = E, positron…"/>
          <p:cNvSpPr txBox="1"/>
          <p:nvPr/>
        </p:nvSpPr>
        <p:spPr>
          <a:xfrm>
            <a:off x="16823594" y="16644937"/>
            <a:ext cx="8643939" cy="998339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positron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Sum of atomic numbers (Z) must match on both sides; same for mass numbers (A)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Atomic numbers: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84 = Z + 83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Z = +1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Mass numbers: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207 = A = 207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 = 0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particle is: 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+1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β</a:t>
            </a:r>
            <a:r>
              <a:rPr baseline="-1333"/>
              <a:t>, a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positron</a:t>
            </a:r>
            <a:r>
              <a:rPr baseline="-1333"/>
              <a:t>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(anti-electron)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6994 -0.949219" origin="layout" pathEditMode="relative">
                                      <p:cBhvr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7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What new nucleus is produced in the following nuclear reaction?  Ca +    e  ?"/>
          <p:cNvSpPr txBox="1"/>
          <p:nvPr>
            <p:ph type="title"/>
          </p:nvPr>
        </p:nvSpPr>
        <p:spPr>
          <a:xfrm>
            <a:off x="3958828" y="0"/>
            <a:ext cx="16466344" cy="4107657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What new nucleus is produced in the following nuclear reaction?</a:t>
            </a:r>
            <a:br>
              <a:rPr sz="6000"/>
            </a:br>
            <a:r>
              <a:rPr sz="6000"/>
              <a:t>	Ca +    e </a:t>
            </a:r>
            <a:r>
              <a:rPr sz="60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6000"/>
              <a:t> ?</a:t>
            </a:r>
          </a:p>
        </p:txBody>
      </p:sp>
      <p:sp>
        <p:nvSpPr>
          <p:cNvPr id="291" name="Sc…"/>
          <p:cNvSpPr txBox="1"/>
          <p:nvPr>
            <p:ph type="body" sz="half" idx="1"/>
          </p:nvPr>
        </p:nvSpPr>
        <p:spPr>
          <a:xfrm>
            <a:off x="4458890" y="5054203"/>
            <a:ext cx="8072439" cy="8679657"/>
          </a:xfrm>
          <a:prstGeom prst="rect">
            <a:avLst/>
          </a:prstGeom>
        </p:spPr>
        <p:txBody>
          <a:bodyPr/>
          <a:lstStyle/>
          <a:p>
            <a:pPr marL="871912" indent="-831272">
              <a:spcBef>
                <a:spcPts val="55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       Sc </a:t>
            </a:r>
          </a:p>
          <a:p>
            <a:pPr marL="871912" indent="-831272">
              <a:spcBef>
                <a:spcPts val="55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       K </a:t>
            </a:r>
          </a:p>
          <a:p>
            <a:pPr marL="871912" indent="-831272">
              <a:spcBef>
                <a:spcPts val="55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       K </a:t>
            </a:r>
          </a:p>
        </p:txBody>
      </p:sp>
      <p:sp>
        <p:nvSpPr>
          <p:cNvPr id="29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293" name="atomic mass and number picture" descr="atomic mass and number pictur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3775" y="4875609"/>
            <a:ext cx="936625" cy="151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atomic mass and number picture" descr="atomic mass and number pictur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09296" y="2500312"/>
            <a:ext cx="615951" cy="107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atomic mass and number picture" descr="atomic mass and number pictur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44306" y="2500312"/>
            <a:ext cx="698501" cy="1071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atomic mass and number picture" descr="atomic mass and number pictur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2656" y="6465093"/>
            <a:ext cx="993776" cy="1520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atomic mass and number picture" descr="atomic mass and number pictur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101953" y="8067278"/>
            <a:ext cx="936626" cy="1520826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Enter your response on…"/>
          <p:cNvSpPr txBox="1"/>
          <p:nvPr/>
        </p:nvSpPr>
        <p:spPr>
          <a:xfrm>
            <a:off x="4566238" y="13823156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99" name="Answer = C, 1941K…"/>
          <p:cNvSpPr txBox="1"/>
          <p:nvPr/>
        </p:nvSpPr>
        <p:spPr>
          <a:xfrm>
            <a:off x="16823594" y="16644937"/>
            <a:ext cx="8643939" cy="93761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 baseline="-5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19</a:t>
            </a:r>
            <a:r>
              <a:rPr baseline="31999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41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K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Sum of atomic numbers (Z) must match on both sides; same for mass numbers (A)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Atomic numbers: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20 - 1 = Z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Z = 19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Mass numbers: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41 + 0 = A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 = 41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particle is: 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19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41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K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4318 -0.928385" origin="layout" pathEditMode="relative">
                                      <p:cBhvr>
                                        <p:cTn id="13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Which of the following nuclei has the highest binding energy per nucleon?"/>
          <p:cNvSpPr txBox="1"/>
          <p:nvPr>
            <p:ph type="title"/>
          </p:nvPr>
        </p:nvSpPr>
        <p:spPr>
          <a:xfrm>
            <a:off x="3440906" y="-456407"/>
            <a:ext cx="16466344" cy="399415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Which of the following nuclei has the highest binding energy per nucleon? </a:t>
            </a:r>
          </a:p>
        </p:txBody>
      </p:sp>
      <p:sp>
        <p:nvSpPr>
          <p:cNvPr id="302" name="7Li…"/>
          <p:cNvSpPr txBox="1"/>
          <p:nvPr>
            <p:ph type="body" sz="half" idx="1"/>
          </p:nvPr>
        </p:nvSpPr>
        <p:spPr>
          <a:xfrm>
            <a:off x="3476625" y="2751931"/>
            <a:ext cx="8233172" cy="935672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30933"/>
              <a:t>7</a:t>
            </a:r>
            <a:r>
              <a:t>Li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30933"/>
              <a:t>59</a:t>
            </a:r>
            <a:r>
              <a:t>Ni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30933"/>
              <a:t>4</a:t>
            </a:r>
            <a:r>
              <a:t>He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30933"/>
              <a:t>232</a:t>
            </a:r>
            <a:r>
              <a:t>Th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rPr baseline="31999"/>
              <a:t>0</a:t>
            </a:r>
            <a:r>
              <a:t>Jq</a:t>
            </a:r>
          </a:p>
        </p:txBody>
      </p:sp>
      <p:sp>
        <p:nvSpPr>
          <p:cNvPr id="30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04" name="Enter your response on…"/>
          <p:cNvSpPr txBox="1"/>
          <p:nvPr/>
        </p:nvSpPr>
        <p:spPr>
          <a:xfrm>
            <a:off x="4548379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05" name="Answer = B, 59Ni…"/>
          <p:cNvSpPr txBox="1"/>
          <p:nvPr/>
        </p:nvSpPr>
        <p:spPr>
          <a:xfrm>
            <a:off x="16823594" y="16644937"/>
            <a:ext cx="8643939" cy="93761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B</a:t>
            </a:r>
            <a:r>
              <a:t>, </a:t>
            </a:r>
            <a:r>
              <a:rPr baseline="31999">
                <a:solidFill>
                  <a:srgbClr val="FF2600"/>
                </a:solidFill>
              </a:rPr>
              <a:t>59</a:t>
            </a:r>
            <a:r>
              <a:rPr>
                <a:solidFill>
                  <a:srgbClr val="FF2600"/>
                </a:solidFill>
              </a:rPr>
              <a:t>Ni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Highest binding energy per nucleon: </a:t>
            </a:r>
            <a:r>
              <a:rPr baseline="30666"/>
              <a:t>56</a:t>
            </a:r>
            <a:r>
              <a:rPr baseline="-1333"/>
              <a:t>Fe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Elements closer to </a:t>
            </a:r>
            <a:r>
              <a:rPr baseline="30666"/>
              <a:t>56</a:t>
            </a:r>
            <a:r>
              <a:rPr baseline="-1333"/>
              <a:t>Fe will be higher, hence </a:t>
            </a:r>
            <a:r>
              <a:rPr baseline="30666"/>
              <a:t>59</a:t>
            </a:r>
            <a:r>
              <a:rPr baseline="-1333"/>
              <a:t>Ni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Actual binding energies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per nucleon (E</a:t>
            </a:r>
            <a:r>
              <a:rPr baseline="-7333"/>
              <a:t>b</a:t>
            </a:r>
            <a:r>
              <a:rPr baseline="-1333"/>
              <a:t>):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30666"/>
              <a:t>7</a:t>
            </a:r>
            <a:r>
              <a:rPr baseline="-1333"/>
              <a:t>Li: 4.88 MeV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30666"/>
              <a:t>59</a:t>
            </a:r>
            <a:r>
              <a:rPr baseline="-1333"/>
              <a:t>Ni: 8.69 MeV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30666"/>
              <a:t>4</a:t>
            </a:r>
            <a:r>
              <a:rPr baseline="-1333"/>
              <a:t>He: 5.49 MeV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30666"/>
              <a:t>232</a:t>
            </a:r>
            <a:r>
              <a:rPr baseline="-1333"/>
              <a:t>Th: 7.63 MeV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(1 MeV = 1.60 x 10</a:t>
            </a:r>
            <a:r>
              <a:rPr baseline="30666"/>
              <a:t>13</a:t>
            </a:r>
            <a:r>
              <a:rPr baseline="-1333"/>
              <a:t> J)</a:t>
            </a:r>
          </a:p>
        </p:txBody>
      </p:sp>
      <p:pic>
        <p:nvPicPr>
          <p:cNvPr id="306" name="binding energy graph" descr="binding energy graph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622250" y="9108281"/>
            <a:ext cx="9286875" cy="7358063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66994 -0.973958" origin="layout" pathEditMode="relative">
                                      <p:cBhvr>
                                        <p:cTn id="13" dur="5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afterEffect" presetSubtype="0" presetID="-1" grpId="4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915527 -0.156250" origin="layout" pathEditMode="relative">
                                      <p:cBhvr>
                                        <p:cTn id="16" dur="10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4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Answer = A, 7.411 x 108 kJ…"/>
          <p:cNvSpPr txBox="1"/>
          <p:nvPr/>
        </p:nvSpPr>
        <p:spPr>
          <a:xfrm>
            <a:off x="24763074" y="7395103"/>
            <a:ext cx="8643939" cy="1059530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</a:t>
            </a:r>
            <a:r>
              <a:t>, </a:t>
            </a:r>
            <a:r>
              <a:rPr>
                <a:solidFill>
                  <a:srgbClr val="FF2600"/>
                </a:solidFill>
              </a:rPr>
              <a:t>7.411 x 10</a:t>
            </a:r>
            <a:r>
              <a:rPr baseline="31999">
                <a:solidFill>
                  <a:srgbClr val="FF2600"/>
                </a:solidFill>
              </a:rPr>
              <a:t>8</a:t>
            </a:r>
            <a:r>
              <a:rPr>
                <a:solidFill>
                  <a:srgbClr val="FF2600"/>
                </a:solidFill>
              </a:rPr>
              <a:t> kJ</a:t>
            </a:r>
          </a:p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Find </a:t>
            </a:r>
            <a:r>
              <a:rPr b="1" baseline="-1333"/>
              <a:t>∆m</a:t>
            </a:r>
            <a:r>
              <a:rPr baseline="-1333"/>
              <a:t>, then </a:t>
            </a:r>
            <a:r>
              <a:rPr b="1" baseline="-1333"/>
              <a:t>∆E</a:t>
            </a:r>
            <a:r>
              <a:rPr baseline="-1333"/>
              <a:t>, then </a:t>
            </a:r>
            <a:r>
              <a:rPr b="1" baseline="-1333"/>
              <a:t>E</a:t>
            </a:r>
            <a:r>
              <a:rPr b="1" baseline="-7333"/>
              <a:t>b</a:t>
            </a:r>
            <a:r>
              <a:rPr baseline="-1333"/>
              <a:t>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</a:rPr>
              <a:t>∆m</a:t>
            </a:r>
            <a:r>
              <a:rPr baseline="-1333"/>
              <a:t> = </a:t>
            </a:r>
            <a:r>
              <a:rPr baseline="30666"/>
              <a:t>12</a:t>
            </a:r>
            <a:r>
              <a:rPr baseline="-1333"/>
              <a:t>C - [6</a:t>
            </a:r>
            <a:r>
              <a:rPr baseline="30666"/>
              <a:t>1</a:t>
            </a:r>
            <a:r>
              <a:rPr baseline="-1333"/>
              <a:t>p  + 6</a:t>
            </a:r>
            <a:r>
              <a:rPr baseline="30666"/>
              <a:t>1n</a:t>
            </a:r>
            <a:r>
              <a:rPr baseline="-1333"/>
              <a:t>]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12.000000 - (6*1.007825 + 6*1.008665]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∆m = -0.098940 g/mol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∆E = ∆m(kg)*c</a:t>
            </a:r>
            <a:r>
              <a:rPr baseline="30666"/>
              <a:t>2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∆E = -0.098940*10</a:t>
            </a:r>
            <a:r>
              <a:rPr baseline="30666"/>
              <a:t>-3</a:t>
            </a:r>
            <a:r>
              <a:rPr baseline="-1333"/>
              <a:t> kg/mol*(2.998x10</a:t>
            </a:r>
            <a:r>
              <a:rPr baseline="30666"/>
              <a:t>8</a:t>
            </a:r>
            <a:r>
              <a:rPr baseline="-1333"/>
              <a:t>)</a:t>
            </a:r>
            <a:r>
              <a:rPr baseline="30666"/>
              <a:t>2</a:t>
            </a:r>
            <a:r>
              <a:rPr baseline="-1333"/>
              <a:t>*10</a:t>
            </a:r>
            <a:r>
              <a:rPr baseline="30666"/>
              <a:t>-3</a:t>
            </a:r>
            <a:r>
              <a:rPr baseline="-1333"/>
              <a:t> kJ/J</a:t>
            </a:r>
            <a:endParaRPr baseline="30666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∆E = -8.893 * 10</a:t>
            </a:r>
            <a:r>
              <a:rPr baseline="30666"/>
              <a:t>9</a:t>
            </a:r>
            <a:r>
              <a:rPr baseline="-1333"/>
              <a:t> kJ/mol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</a:t>
            </a:r>
            <a:r>
              <a:rPr baseline="-7333"/>
              <a:t>b</a:t>
            </a:r>
            <a:r>
              <a:rPr baseline="-1333"/>
              <a:t> = -∆E/12 nucleons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-(-8.893E9 kJ/mol)/12</a:t>
            </a:r>
            <a:endParaRPr baseline="-1333"/>
          </a:p>
          <a:p>
            <a:pPr marL="63500" marR="63500" algn="ctr" defTabSz="1428750">
              <a:defRPr b="1" i="1" sz="4200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E</a:t>
            </a:r>
            <a:r>
              <a:rPr baseline="-7333"/>
              <a:t>b</a:t>
            </a:r>
            <a:r>
              <a:rPr baseline="-1333"/>
              <a:t> = 7.411 x 10</a:t>
            </a:r>
            <a:r>
              <a:rPr baseline="30666"/>
              <a:t>8</a:t>
            </a:r>
            <a:r>
              <a:rPr baseline="-1333"/>
              <a:t> kJ/mol nucleons</a:t>
            </a:r>
          </a:p>
        </p:txBody>
      </p:sp>
      <p:sp>
        <p:nvSpPr>
          <p:cNvPr id="309" name="Calculate the binding energy per mol of nucleons (Eb) for carbon-12.  Helpful values:…"/>
          <p:cNvSpPr txBox="1"/>
          <p:nvPr>
            <p:ph type="title"/>
          </p:nvPr>
        </p:nvSpPr>
        <p:spPr>
          <a:xfrm>
            <a:off x="3202781" y="-533797"/>
            <a:ext cx="16466344" cy="5828923"/>
          </a:xfrm>
          <a:prstGeom prst="rect">
            <a:avLst/>
          </a:prstGeom>
        </p:spPr>
        <p:txBody>
          <a:bodyPr/>
          <a:lstStyle/>
          <a:p>
            <a: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Calculate the </a:t>
            </a:r>
            <a:r>
              <a:rPr b="1"/>
              <a:t>binding energy per mol of nucleons (E</a:t>
            </a:r>
            <a:r>
              <a:rPr b="1" baseline="-5999"/>
              <a:t>b</a:t>
            </a:r>
            <a:r>
              <a:rPr b="1"/>
              <a:t>) for carbon-12</a:t>
            </a:r>
            <a:r>
              <a:t>.  </a:t>
            </a:r>
            <a:r>
              <a:rPr i="1"/>
              <a:t>Helpful values: </a:t>
            </a:r>
          </a:p>
          <a:p>
            <a:pPr marL="394101" indent="-312821">
              <a:buSzPct val="100000"/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 1 proton = 1.007825 g/mol</a:t>
            </a:r>
          </a:p>
          <a:p>
            <a:pPr marL="394101" indent="-312821">
              <a:buSzPct val="100000"/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 1 neutron = 1.008665 g/mol</a:t>
            </a:r>
          </a:p>
          <a:p>
            <a:pPr marL="394101" indent="-312821">
              <a:buSzPct val="100000"/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 carbon-12 = 12.000000 g/mol</a:t>
            </a:r>
          </a:p>
          <a:p>
            <a:pPr marL="394101" indent="-312821">
              <a:buSzPct val="100000"/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t> 2.998 x 10</a:t>
            </a:r>
            <a:r>
              <a:rPr baseline="31999"/>
              <a:t>8</a:t>
            </a:r>
            <a:r>
              <a:t> m/s = c</a:t>
            </a:r>
          </a:p>
        </p:txBody>
      </p:sp>
      <p:sp>
        <p:nvSpPr>
          <p:cNvPr id="310" name="7.411 x 108 kJ…"/>
          <p:cNvSpPr txBox="1"/>
          <p:nvPr>
            <p:ph type="body" sz="half" idx="1"/>
          </p:nvPr>
        </p:nvSpPr>
        <p:spPr>
          <a:xfrm>
            <a:off x="3500437" y="5293916"/>
            <a:ext cx="8233173" cy="9356726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7.411 x 10</a:t>
            </a:r>
            <a:r>
              <a:rPr baseline="31999"/>
              <a:t>8</a:t>
            </a:r>
            <a:r>
              <a:t> kJ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8.893 x 10</a:t>
            </a:r>
            <a:r>
              <a:rPr baseline="31999"/>
              <a:t>9</a:t>
            </a:r>
            <a:r>
              <a:t> kJ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1.482 x 10</a:t>
            </a:r>
            <a:r>
              <a:rPr baseline="31999"/>
              <a:t>9</a:t>
            </a:r>
            <a:r>
              <a:t> kJ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-0.098940 kJ 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0.0001 x 10</a:t>
            </a:r>
            <a:r>
              <a:rPr baseline="31999"/>
              <a:t>8</a:t>
            </a:r>
            <a:r>
              <a:t> kJ </a:t>
            </a:r>
          </a:p>
        </p:txBody>
      </p:sp>
      <p:sp>
        <p:nvSpPr>
          <p:cNvPr id="31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2" name="Enter your response on…"/>
          <p:cNvSpPr txBox="1"/>
          <p:nvPr/>
        </p:nvSpPr>
        <p:spPr>
          <a:xfrm>
            <a:off x="4548379" y="14341078"/>
            <a:ext cx="5436312" cy="1232297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363527 -0.340273" origin="layout" pathEditMode="relative">
                                      <p:cBhvr>
                                        <p:cTn id="13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2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adioactive iodine-131 is used to treat hyperthyroidism. It has a half-life of 8.04 days. If you begin with 8.8 micrograms, what mass remains after 32.3 days?"/>
          <p:cNvSpPr txBox="1"/>
          <p:nvPr>
            <p:ph type="title"/>
          </p:nvPr>
        </p:nvSpPr>
        <p:spPr>
          <a:xfrm>
            <a:off x="3958828" y="0"/>
            <a:ext cx="16466344" cy="5060950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Radioactive iodine-131 is used to treat hyperthyroidism. It has a half-life of 8.04 days. If you begin with 8.8 micrograms, what mass remains after 32.3 days? </a:t>
            </a:r>
          </a:p>
        </p:txBody>
      </p:sp>
      <p:sp>
        <p:nvSpPr>
          <p:cNvPr id="315" name="4.4 micrograms…"/>
          <p:cNvSpPr txBox="1"/>
          <p:nvPr>
            <p:ph type="body" sz="half" idx="1"/>
          </p:nvPr>
        </p:nvSpPr>
        <p:spPr>
          <a:xfrm>
            <a:off x="3958828" y="5273675"/>
            <a:ext cx="8233172" cy="8442326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4.4 micrograms 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2.2 micrograms 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1.1 micrograms 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0.54 micrograms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0.23 micrograms </a:t>
            </a:r>
          </a:p>
        </p:txBody>
      </p:sp>
      <p:sp>
        <p:nvSpPr>
          <p:cNvPr id="31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17" name="Enter your response on…"/>
          <p:cNvSpPr txBox="1"/>
          <p:nvPr/>
        </p:nvSpPr>
        <p:spPr>
          <a:xfrm>
            <a:off x="4548379" y="1418034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18" name="Answer = D, 0.54 micrograms…"/>
          <p:cNvSpPr txBox="1"/>
          <p:nvPr/>
        </p:nvSpPr>
        <p:spPr>
          <a:xfrm>
            <a:off x="16823594" y="16644937"/>
            <a:ext cx="8643939" cy="93761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 </a:t>
            </a:r>
            <a:r>
              <a:rPr>
                <a:solidFill>
                  <a:srgbClr val="FF2600"/>
                </a:solidFill>
              </a:rPr>
              <a:t>0.54 micrograms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Use: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(A/A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 = -kt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and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</a:t>
            </a:r>
            <a:r>
              <a:rPr baseline="-7333"/>
              <a:t>1/2</a:t>
            </a:r>
            <a:r>
              <a:rPr baseline="-1333"/>
              <a:t> = 0.693/k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k = 0.693 / t</a:t>
            </a:r>
            <a:r>
              <a:rPr baseline="-7333"/>
              <a:t>1/2</a:t>
            </a:r>
            <a:r>
              <a:rPr baseline="-1333"/>
              <a:t>, so: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(A/A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 = -(0.693/t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1/2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(A/8.8μg) = -(0.693/8.04d)32.3d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solve for A: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ln (A / 8.8 μg) = -2.7841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(A / 8.8 μg) = 0.061785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A= 0.061785*8.8 μg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A = 0.54 μg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88234 -0.927083" origin="layout" pathEditMode="relative">
                                      <p:cBhvr>
                                        <p:cTn id="1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7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allium citrate, containing radioactive 67Ga, is used as a tumor-seeking agent. It has a half-life of 78.2 hours. How long will it take for a sample of gallium citrate to decay to 15% of its original activity?"/>
          <p:cNvSpPr txBox="1"/>
          <p:nvPr>
            <p:ph type="title"/>
          </p:nvPr>
        </p:nvSpPr>
        <p:spPr>
          <a:xfrm>
            <a:off x="3548062" y="-267891"/>
            <a:ext cx="16466345" cy="578643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Gallium citrate, containing radioactive </a:t>
            </a:r>
            <a:r>
              <a:rPr baseline="30923" sz="5200"/>
              <a:t>67</a:t>
            </a:r>
            <a:r>
              <a:rPr sz="5200"/>
              <a:t>Ga, is used as a tumor-seeking agent. It has a half-life of 78.2 hours. How long will it take for a sample of gallium citrate to decay to 15% of its original activity? </a:t>
            </a:r>
          </a:p>
        </p:txBody>
      </p:sp>
      <p:sp>
        <p:nvSpPr>
          <p:cNvPr id="321" name="86.5 hours…"/>
          <p:cNvSpPr txBox="1"/>
          <p:nvPr>
            <p:ph type="body" sz="quarter" idx="1"/>
          </p:nvPr>
        </p:nvSpPr>
        <p:spPr>
          <a:xfrm>
            <a:off x="3637359" y="4482703"/>
            <a:ext cx="8233173" cy="7768829"/>
          </a:xfrm>
          <a:prstGeom prst="rect">
            <a:avLst/>
          </a:prstGeom>
        </p:spPr>
        <p:txBody>
          <a:bodyPr/>
          <a:lstStyle/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86.5 hours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157 hours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214 hours 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235 hours</a:t>
            </a:r>
          </a:p>
          <a:p>
            <a:pPr marL="874829" indent="-834189">
              <a:buClr>
                <a:srgbClr val="000000"/>
              </a:buClr>
              <a:buFont typeface="Arial"/>
              <a:buAutoNum type="alphaUcPeriod" startAt="1"/>
              <a:defRPr sz="5200"/>
            </a:pPr>
            <a:r>
              <a:t>150 seconds </a:t>
            </a:r>
          </a:p>
        </p:txBody>
      </p:sp>
      <p:sp>
        <p:nvSpPr>
          <p:cNvPr id="322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323" name="Enter your response on…"/>
          <p:cNvSpPr txBox="1"/>
          <p:nvPr/>
        </p:nvSpPr>
        <p:spPr>
          <a:xfrm>
            <a:off x="4548379" y="14841140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324" name="Answer = C, 214 hours…"/>
          <p:cNvSpPr txBox="1"/>
          <p:nvPr/>
        </p:nvSpPr>
        <p:spPr>
          <a:xfrm>
            <a:off x="16823594" y="16644937"/>
            <a:ext cx="8643939" cy="8143876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 </a:t>
            </a:r>
            <a:r>
              <a:rPr>
                <a:solidFill>
                  <a:srgbClr val="FF2600"/>
                </a:solidFill>
              </a:rPr>
              <a:t>214 hours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Use: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(A/A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 = -kt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and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</a:t>
            </a:r>
            <a:r>
              <a:rPr baseline="-7333"/>
              <a:t>1/2</a:t>
            </a:r>
            <a:r>
              <a:rPr baseline="-1333"/>
              <a:t> = 0.693/k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k = 0.693 / t</a:t>
            </a:r>
            <a:r>
              <a:rPr baseline="-7333"/>
              <a:t>1/2</a:t>
            </a:r>
            <a:r>
              <a:rPr baseline="-1333"/>
              <a:t>, so: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(A/A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0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 = -(0.693/t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1/2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)t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ln (15%/100%) = -(0.693/78.2h)t</a:t>
            </a: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>
              <a:solidFill>
                <a:srgbClr val="FF2600"/>
              </a:solidFill>
              <a:uFill>
                <a:solidFill>
                  <a:srgbClr val="FF2600"/>
                </a:solidFill>
              </a:uFill>
            </a:endParaR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solve for t: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-1.8971 = -0.0088619*t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t = 214 hours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3585 -0.839844" origin="layout" pathEditMode="relative">
                                      <p:cBhvr>
                                        <p:cTn id="1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3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End of…"/>
          <p:cNvSpPr txBox="1"/>
          <p:nvPr>
            <p:ph type="title"/>
          </p:nvPr>
        </p:nvSpPr>
        <p:spPr>
          <a:xfrm>
            <a:off x="-3994944" y="-315913"/>
            <a:ext cx="14341079" cy="7411642"/>
          </a:xfrm>
          <a:prstGeom prst="rect">
            <a:avLst/>
          </a:prstGeom>
        </p:spPr>
        <p:txBody>
          <a:bodyPr/>
          <a:lstStyle/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End of </a:t>
            </a:r>
          </a:p>
          <a:p>
            <a:pPr>
              <a:defRPr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Review - 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good luck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with your</a:t>
            </a:r>
          </a:p>
          <a:p>
            <a:pPr>
              <a:defRPr i="1" sz="7800">
                <a:solidFill>
                  <a:srgbClr val="F33126"/>
                </a:solidFill>
                <a:uFill>
                  <a:solidFill>
                    <a:srgbClr val="F33126"/>
                  </a:solidFill>
                </a:uFill>
              </a:defRPr>
            </a:pPr>
            <a:r>
              <a:t>studying!</a:t>
            </a:r>
          </a:p>
        </p:txBody>
      </p:sp>
      <p:sp>
        <p:nvSpPr>
          <p:cNvPr id="327" name="Need more practice?…"/>
          <p:cNvSpPr txBox="1"/>
          <p:nvPr>
            <p:ph type="body" sz="half" idx="1"/>
          </p:nvPr>
        </p:nvSpPr>
        <p:spPr>
          <a:xfrm>
            <a:off x="1591071" y="7691834"/>
            <a:ext cx="12376548" cy="5643563"/>
          </a:xfrm>
          <a:prstGeom prst="rect">
            <a:avLst/>
          </a:prstGeom>
        </p:spPr>
        <p:txBody>
          <a:bodyPr/>
          <a:lstStyle/>
          <a:p>
            <a:pPr marL="650874" indent="-57150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Need more practice?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Practice Problem Sets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Concept Guides (Companion and 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Chapter Guides (online)</a:t>
            </a:r>
          </a:p>
          <a:p>
            <a:pPr marL="392906" indent="-392906">
              <a:buClr>
                <a:srgbClr val="000000"/>
              </a:buClr>
              <a:buFont typeface="Arial"/>
              <a:defRPr b="0" i="1"/>
            </a:pPr>
            <a:r>
              <a:t>End of Chapter Problems in Textbook (every other question has answer at end)</a:t>
            </a:r>
          </a:p>
          <a:p>
            <a:pPr marL="0" indent="0">
              <a:buClr>
                <a:srgbClr val="000000"/>
              </a:buClr>
              <a:buSzTx/>
              <a:buFont typeface="Arial"/>
              <a:buNone/>
              <a:defRPr b="0" i="1"/>
            </a:pPr>
            <a:r>
              <a:t>Good luck with your studying!</a:t>
            </a:r>
          </a:p>
        </p:txBody>
      </p:sp>
      <p:sp>
        <p:nvSpPr>
          <p:cNvPr id="328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329" name="Einstein joke silly" descr="Einstein joke silly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73951" y="1313819"/>
            <a:ext cx="5813497" cy="5345744"/>
          </a:xfrm>
          <a:prstGeom prst="rect">
            <a:avLst/>
          </a:prstGeom>
          <a:ln w="12700"/>
        </p:spPr>
      </p:pic>
      <p:pic>
        <p:nvPicPr>
          <p:cNvPr id="330" name="radioactivity joke" descr="radioactivity jok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11230" y="0"/>
            <a:ext cx="8510090" cy="10998889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Lecture Final"/>
          <p:cNvSpPr txBox="1"/>
          <p:nvPr>
            <p:ph type="title"/>
          </p:nvPr>
        </p:nvSpPr>
        <p:spPr>
          <a:xfrm>
            <a:off x="-5279287" y="-101204"/>
            <a:ext cx="17377173" cy="1660923"/>
          </a:xfrm>
          <a:prstGeom prst="rect">
            <a:avLst/>
          </a:prstGeom>
        </p:spPr>
        <p:txBody>
          <a:bodyPr/>
          <a:lstStyle>
            <a:lvl1pPr>
              <a:defRPr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Lecture Final</a:t>
            </a:r>
          </a:p>
        </p:txBody>
      </p:sp>
      <p:sp>
        <p:nvSpPr>
          <p:cNvPr id="176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177" name="Chapters 7 - 12 &amp; 20, 21…"/>
          <p:cNvSpPr txBox="1"/>
          <p:nvPr>
            <p:ph type="body" idx="1"/>
          </p:nvPr>
        </p:nvSpPr>
        <p:spPr>
          <a:xfrm>
            <a:off x="496320" y="1546476"/>
            <a:ext cx="16891539" cy="11894345"/>
          </a:xfrm>
          <a:prstGeom prst="rect">
            <a:avLst/>
          </a:prstGeom>
        </p:spPr>
        <p:txBody>
          <a:bodyPr lIns="0" tIns="0" rIns="0" bIns="0"/>
          <a:lstStyle/>
          <a:p>
            <a:pPr lvl="1" marL="81280" marR="8128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7 - 12 &amp; 20, 21            </a:t>
            </a:r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t> </a:t>
            </a:r>
            <a:r>
              <a:rPr b="0" i="1"/>
              <a:t>Bring:</a:t>
            </a:r>
            <a:r>
              <a:rPr b="0"/>
              <a:t> calculator, pencil,</a:t>
            </a:r>
            <a:r>
              <a:t> </a:t>
            </a:r>
            <a:r>
              <a:rPr b="0"/>
              <a:t>page of notes</a:t>
            </a:r>
            <a:r>
              <a:t>,</a:t>
            </a:r>
            <a:r>
              <a:rPr b="0"/>
              <a:t> </a:t>
            </a:r>
            <a:r>
              <a:t>Take Home Lab Final, Kinetics II lab</a:t>
            </a:r>
            <a:r>
              <a:rPr b="0"/>
              <a:t>, </a:t>
            </a:r>
            <a:r>
              <a:t>Final Exam Prep Worksheet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32 multiple choice questions, five short answer questions, ~2 hours in length; meet at 8:45 AM, AC 1303, Wednesday</a:t>
            </a:r>
            <a:endParaRPr b="0"/>
          </a:p>
          <a:p>
            <a:pPr marL="276860" marR="81280" indent="-195579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Final Grades posted by Thursday 5 PM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pic>
        <p:nvPicPr>
          <p:cNvPr id="178" name="Final Exams yes picture" descr="Final Exams yes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94189" y="8273584"/>
            <a:ext cx="8224368" cy="5469206"/>
          </a:xfrm>
          <a:prstGeom prst="rect">
            <a:avLst/>
          </a:prstGeom>
          <a:ln w="12700"/>
        </p:spPr>
      </p:pic>
      <p:pic>
        <p:nvPicPr>
          <p:cNvPr id="179" name="istockphoto-1311107708-612x612.jpg" descr="istockphoto-1311107708-612x612.jpg"/>
          <p:cNvPicPr>
            <a:picLocks noChangeAspect="1"/>
          </p:cNvPicPr>
          <p:nvPr/>
        </p:nvPicPr>
        <p:blipFill>
          <a:blip r:embed="rId3">
            <a:extLst/>
          </a:blip>
          <a:srcRect l="0" t="0" r="356" b="0"/>
          <a:stretch>
            <a:fillRect/>
          </a:stretch>
        </p:blipFill>
        <p:spPr>
          <a:xfrm>
            <a:off x="17859917" y="-6917"/>
            <a:ext cx="6543103" cy="4366937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ecture Final"/>
          <p:cNvSpPr txBox="1"/>
          <p:nvPr>
            <p:ph type="title"/>
          </p:nvPr>
        </p:nvSpPr>
        <p:spPr>
          <a:xfrm>
            <a:off x="-5474891" y="-10160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Lecture Final</a:t>
            </a:r>
          </a:p>
        </p:txBody>
      </p:sp>
      <p:sp>
        <p:nvSpPr>
          <p:cNvPr id="182" name="Chapters 7-12, 20, 21…"/>
          <p:cNvSpPr txBox="1"/>
          <p:nvPr>
            <p:ph type="body" idx="1"/>
          </p:nvPr>
        </p:nvSpPr>
        <p:spPr>
          <a:xfrm>
            <a:off x="1388284" y="19478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7-12, 20, 21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rPr b="0">
                <a:solidFill>
                  <a:srgbClr val="000000"/>
                </a:solidFill>
              </a:rPr>
              <a:t>this is an online class: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32 multiple choice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Final grades available by Sunday at noon.  Final exams not returned.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183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184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185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Lecture Final"/>
          <p:cNvSpPr txBox="1"/>
          <p:nvPr>
            <p:ph type="title"/>
          </p:nvPr>
        </p:nvSpPr>
        <p:spPr>
          <a:xfrm>
            <a:off x="-5474891" y="-10160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Lecture Final</a:t>
            </a:r>
          </a:p>
        </p:txBody>
      </p:sp>
      <p:sp>
        <p:nvSpPr>
          <p:cNvPr id="188" name="Chapters 7-12, 20, 21…"/>
          <p:cNvSpPr txBox="1"/>
          <p:nvPr>
            <p:ph type="body" idx="1"/>
          </p:nvPr>
        </p:nvSpPr>
        <p:spPr>
          <a:xfrm>
            <a:off x="1388284" y="1947862"/>
            <a:ext cx="15091172" cy="11894345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90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t>Chapters 7-12, 20, 21</a:t>
            </a: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</a:p>
          <a:p>
            <a:pPr marL="81280" marR="8128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 i="1">
                <a:solidFill>
                  <a:srgbClr val="FF2600"/>
                </a:solidFill>
              </a:rPr>
              <a:t>If </a:t>
            </a:r>
            <a:r>
              <a:rPr b="0">
                <a:solidFill>
                  <a:srgbClr val="000000"/>
                </a:solidFill>
              </a:rPr>
              <a:t>this is an online class: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32 multiple choice questions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Due Friday at 9 AM via email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Final grades available by Sunday at noon.  Final exams not returned.</a:t>
            </a:r>
            <a:endParaRPr b="0"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Good luck with your studying!</a:t>
            </a:r>
            <a:endParaRPr i="1"/>
          </a:p>
          <a:p>
            <a:pPr marL="81280" marR="81280" indent="0">
              <a:lnSpc>
                <a:spcPct val="100000"/>
              </a:lnSpc>
              <a:spcBef>
                <a:spcPts val="2600"/>
              </a:spcBef>
              <a:buSzTx/>
              <a:buNone/>
              <a:defRPr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i="1"/>
              <a:t>Let's start the review!</a:t>
            </a:r>
          </a:p>
        </p:txBody>
      </p:sp>
      <p:sp>
        <p:nvSpPr>
          <p:cNvPr id="189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190" name="scantron picture" descr="scantron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67546" y="8743120"/>
            <a:ext cx="7818834" cy="5163381"/>
          </a:xfrm>
          <a:prstGeom prst="rect">
            <a:avLst/>
          </a:prstGeom>
          <a:ln w="12700"/>
        </p:spPr>
      </p:pic>
      <p:pic>
        <p:nvPicPr>
          <p:cNvPr id="191" name="exams picture" descr="exams pictur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Lecture &amp; Lab Final Exams"/>
          <p:cNvSpPr txBox="1"/>
          <p:nvPr>
            <p:ph type="title"/>
          </p:nvPr>
        </p:nvSpPr>
        <p:spPr>
          <a:xfrm>
            <a:off x="1459309" y="-127000"/>
            <a:ext cx="17377173" cy="1660922"/>
          </a:xfrm>
          <a:prstGeom prst="rect">
            <a:avLst/>
          </a:prstGeom>
        </p:spPr>
        <p:txBody>
          <a:bodyPr/>
          <a:lstStyle>
            <a:lvl1pPr>
              <a:defRPr i="1" sz="7800">
                <a:solidFill>
                  <a:srgbClr val="FF2734"/>
                </a:solidFill>
                <a:uFill>
                  <a:solidFill>
                    <a:srgbClr val="FF2734"/>
                  </a:solidFill>
                </a:uFill>
              </a:defRPr>
            </a:lvl1pPr>
          </a:lstStyle>
          <a:p>
            <a:pPr/>
            <a:r>
              <a:t>Lecture &amp; Lab Final Exams</a:t>
            </a:r>
          </a:p>
        </p:txBody>
      </p:sp>
      <p:sp>
        <p:nvSpPr>
          <p:cNvPr id="194" name="Lecture Final:…"/>
          <p:cNvSpPr txBox="1"/>
          <p:nvPr>
            <p:ph type="body" sz="half" idx="1"/>
          </p:nvPr>
        </p:nvSpPr>
        <p:spPr>
          <a:xfrm>
            <a:off x="321484" y="1439862"/>
            <a:ext cx="16954611" cy="6191597"/>
          </a:xfrm>
          <a:prstGeom prst="rect">
            <a:avLst/>
          </a:prstGeom>
        </p:spPr>
        <p:txBody>
          <a:bodyPr lIns="0" tIns="0" rIns="0" bIns="0"/>
          <a:lstStyle/>
          <a:p>
            <a:pPr marL="81280" marR="81280" indent="0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>
                <a:solidFill>
                  <a:srgbClr val="000000"/>
                </a:solidFill>
              </a:rPr>
              <a:t>Lecture Final: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32 multiple choice questions and nine short answer questions over Chapters 7-12, 20, 21</a:t>
            </a:r>
            <a:endParaRPr b="0"/>
          </a:p>
          <a:p>
            <a:pPr marL="81280" marR="81280" indent="0">
              <a:lnSpc>
                <a:spcPct val="100000"/>
              </a:lnSpc>
              <a:spcBef>
                <a:spcPts val="0"/>
              </a:spcBef>
              <a:buSzTx/>
              <a:buNone/>
              <a:defRPr sz="6200"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pPr>
            <a:r>
              <a:rPr>
                <a:solidFill>
                  <a:srgbClr val="000000"/>
                </a:solidFill>
              </a:rPr>
              <a:t>Lab Final:</a:t>
            </a:r>
            <a:endParaRPr b="0"/>
          </a:p>
          <a:p>
            <a:pPr marL="276860" marR="81280" indent="-195580">
              <a:lnSpc>
                <a:spcPct val="100000"/>
              </a:lnSpc>
              <a:spcBef>
                <a:spcPts val="2600"/>
              </a:spcBef>
              <a:defRPr sz="6200"/>
            </a:pPr>
            <a:r>
              <a:rPr b="0"/>
              <a:t> 6 short answer questions over labs from this term</a:t>
            </a:r>
          </a:p>
        </p:txBody>
      </p:sp>
      <p:sp>
        <p:nvSpPr>
          <p:cNvPr id="195" name="MAR"/>
          <p:cNvSpPr txBox="1"/>
          <p:nvPr/>
        </p:nvSpPr>
        <p:spPr>
          <a:xfrm>
            <a:off x="45144" y="12985253"/>
            <a:ext cx="1255050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>
            <a:lvl1pPr marL="62010" marR="62010" defTabSz="1428750">
              <a:buClr>
                <a:srgbClr val="6420A4"/>
              </a:buClr>
              <a:buFont typeface="Times Roman"/>
              <a:defRPr b="1" i="1" sz="3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pic>
        <p:nvPicPr>
          <p:cNvPr id="196" name="exams picture" descr="exams pictur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8145" y="0"/>
            <a:ext cx="7716129" cy="4286738"/>
          </a:xfrm>
          <a:prstGeom prst="rect">
            <a:avLst/>
          </a:prstGeom>
          <a:ln w="12700"/>
        </p:spPr>
      </p:pic>
      <p:sp>
        <p:nvSpPr>
          <p:cNvPr id="197" name="Both exams released early March 18 and due Wednesday March 16 by 11:59 PM via email (along with Final Exam Prep worksheet)  No lecture or lab next week…"/>
          <p:cNvSpPr txBox="1"/>
          <p:nvPr/>
        </p:nvSpPr>
        <p:spPr>
          <a:xfrm>
            <a:off x="3947465" y="7590414"/>
            <a:ext cx="20806154" cy="6205972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81280" marR="81280" defTabSz="1821656">
              <a:spcBef>
                <a:spcPts val="2600"/>
              </a:spcBef>
              <a:defRPr b="1" sz="6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 </a:t>
            </a:r>
            <a:r>
              <a:rPr b="0"/>
              <a:t>Both exams released early March 18 and due Wednesday March 16 by 11:59 PM via email </a:t>
            </a:r>
            <a:r>
              <a:rPr b="0" i="1"/>
              <a:t>(along with Final Exam Prep worksheet)  No lecture or lab next week</a:t>
            </a:r>
            <a:endParaRPr b="0"/>
          </a:p>
          <a:p>
            <a:pPr marL="81280" marR="81280" defTabSz="1821656">
              <a:spcBef>
                <a:spcPts val="2600"/>
              </a:spcBef>
              <a:defRPr b="1" sz="6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="0"/>
              <a:t> </a:t>
            </a:r>
            <a:r>
              <a:t>Final grades</a:t>
            </a:r>
            <a:r>
              <a:rPr b="0"/>
              <a:t> available by Friday night.  Final exams not returned.</a:t>
            </a:r>
            <a:endParaRPr b="0" i="1"/>
          </a:p>
          <a:p>
            <a:pPr marL="81280" marR="81280" defTabSz="1821656">
              <a:spcBef>
                <a:spcPts val="2600"/>
              </a:spcBef>
              <a:defRPr b="1" sz="6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i="1"/>
              <a:t>Good luck with your studying!  Let's start the review!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or the reaction below, what is ∆[CH2O]/∆t with respect to ∆[O2]/∆t?…"/>
          <p:cNvSpPr txBox="1"/>
          <p:nvPr>
            <p:ph type="title"/>
          </p:nvPr>
        </p:nvSpPr>
        <p:spPr>
          <a:xfrm>
            <a:off x="3887390" y="-369491"/>
            <a:ext cx="16466345" cy="438785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For the reaction below, what is ∆[CH</a:t>
            </a:r>
            <a:r>
              <a:rPr baseline="-16133" sz="6000"/>
              <a:t>2</a:t>
            </a:r>
            <a:r>
              <a:rPr sz="6000"/>
              <a:t>O]/∆t with respect to ∆[O</a:t>
            </a:r>
            <a:r>
              <a:rPr baseline="-16133" sz="6000"/>
              <a:t>2</a:t>
            </a:r>
            <a:r>
              <a:rPr sz="6000"/>
              <a:t>]/∆t?</a:t>
            </a:r>
            <a:endParaRPr sz="60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6000"/>
              <a:t>C</a:t>
            </a:r>
            <a:r>
              <a:rPr baseline="-16133" sz="6000"/>
              <a:t>2</a:t>
            </a:r>
            <a:r>
              <a:rPr sz="6000"/>
              <a:t>H</a:t>
            </a:r>
            <a:r>
              <a:rPr baseline="-16133" sz="6000"/>
              <a:t>4</a:t>
            </a:r>
            <a:r>
              <a:rPr sz="6000"/>
              <a:t>(g) + O</a:t>
            </a:r>
            <a:r>
              <a:rPr baseline="-16133" sz="6000"/>
              <a:t>3</a:t>
            </a:r>
            <a:r>
              <a:rPr sz="6000"/>
              <a:t>(g) → 2 CH</a:t>
            </a:r>
            <a:r>
              <a:rPr baseline="-16133" sz="6000"/>
              <a:t>2</a:t>
            </a:r>
            <a:r>
              <a:rPr sz="6000"/>
              <a:t>O(g) + ½ O</a:t>
            </a:r>
            <a:r>
              <a:rPr baseline="-16133" sz="6000"/>
              <a:t>2</a:t>
            </a:r>
            <a:r>
              <a:rPr sz="6000"/>
              <a:t>(g)</a:t>
            </a:r>
          </a:p>
        </p:txBody>
      </p:sp>
      <p:sp>
        <p:nvSpPr>
          <p:cNvPr id="200" name="∆[CH2O]/∆t = 2 • ∆[O2]/∆t…"/>
          <p:cNvSpPr txBox="1"/>
          <p:nvPr>
            <p:ph type="body" idx="1"/>
          </p:nvPr>
        </p:nvSpPr>
        <p:spPr>
          <a:xfrm>
            <a:off x="3512343" y="3286125"/>
            <a:ext cx="16305611" cy="8826500"/>
          </a:xfrm>
          <a:prstGeom prst="rect">
            <a:avLst/>
          </a:prstGeom>
        </p:spPr>
        <p:txBody>
          <a:bodyPr/>
          <a:lstStyle/>
          <a:p>
            <a:pPr marL="871912" indent="-831272">
              <a:spcBef>
                <a:spcPts val="18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∆[CH</a:t>
            </a:r>
            <a:r>
              <a:rPr baseline="-16133"/>
              <a:t>2</a:t>
            </a:r>
            <a:r>
              <a:t>O]/∆t = 2 • ∆[O</a:t>
            </a:r>
            <a:r>
              <a:rPr baseline="-16133"/>
              <a:t>2</a:t>
            </a:r>
            <a:r>
              <a:t>]/∆t</a:t>
            </a:r>
          </a:p>
          <a:p>
            <a:pPr marL="871912" indent="-831272">
              <a:spcBef>
                <a:spcPts val="18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∆[CH</a:t>
            </a:r>
            <a:r>
              <a:rPr baseline="-16133"/>
              <a:t>2</a:t>
            </a:r>
            <a:r>
              <a:t>O]/∆t = ¼ • ∆[O</a:t>
            </a:r>
            <a:r>
              <a:rPr baseline="-16133"/>
              <a:t>2</a:t>
            </a:r>
            <a:r>
              <a:t>]/∆t</a:t>
            </a:r>
          </a:p>
          <a:p>
            <a:pPr marL="871912" indent="-831272">
              <a:spcBef>
                <a:spcPts val="18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∆[CH</a:t>
            </a:r>
            <a:r>
              <a:rPr baseline="-16133"/>
              <a:t>2</a:t>
            </a:r>
            <a:r>
              <a:t>O]/∆t = – 4 • ∆[O</a:t>
            </a:r>
            <a:r>
              <a:rPr baseline="-16133"/>
              <a:t>2</a:t>
            </a:r>
            <a:r>
              <a:t>]/∆t</a:t>
            </a:r>
          </a:p>
          <a:p>
            <a:pPr marL="871912" indent="-831272">
              <a:spcBef>
                <a:spcPts val="18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∆[CH</a:t>
            </a:r>
            <a:r>
              <a:rPr baseline="-16133"/>
              <a:t>2</a:t>
            </a:r>
            <a:r>
              <a:t>O]/∆t = 4 • ∆[O</a:t>
            </a:r>
            <a:r>
              <a:rPr baseline="-16133"/>
              <a:t>2</a:t>
            </a:r>
            <a:r>
              <a:t>]/∆t</a:t>
            </a:r>
          </a:p>
          <a:p>
            <a:pPr marL="871912" indent="-831272">
              <a:spcBef>
                <a:spcPts val="1800"/>
              </a:spcBef>
              <a:buClr>
                <a:srgbClr val="000000"/>
              </a:buClr>
              <a:buFont typeface="Arial"/>
              <a:buAutoNum type="alphaUcPeriod" startAt="1"/>
            </a:pPr>
            <a:r>
              <a:t>∆[CH</a:t>
            </a:r>
            <a:r>
              <a:rPr baseline="-16133"/>
              <a:t>2</a:t>
            </a:r>
            <a:r>
              <a:t>O]/∆t = ∆[O</a:t>
            </a:r>
            <a:r>
              <a:rPr baseline="-16133"/>
              <a:t>2</a:t>
            </a:r>
            <a:r>
              <a:t>]/∆t</a:t>
            </a:r>
          </a:p>
        </p:txBody>
      </p:sp>
      <p:sp>
        <p:nvSpPr>
          <p:cNvPr id="201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02" name="Enter your response on…"/>
          <p:cNvSpPr txBox="1"/>
          <p:nvPr/>
        </p:nvSpPr>
        <p:spPr>
          <a:xfrm>
            <a:off x="4530519" y="14698265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03" name="Answer = D,…"/>
          <p:cNvSpPr txBox="1"/>
          <p:nvPr/>
        </p:nvSpPr>
        <p:spPr>
          <a:xfrm>
            <a:off x="16823594" y="16644937"/>
            <a:ext cx="6732986" cy="8233173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D</a:t>
            </a:r>
            <a:r>
              <a:t>,</a:t>
            </a:r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∆[CH</a:t>
            </a:r>
            <a:r>
              <a:rPr baseline="-20476"/>
              <a:t>2</a:t>
            </a:r>
            <a:r>
              <a:t>O]/∆t = 4 • ∆[O</a:t>
            </a:r>
            <a:r>
              <a:rPr baseline="-20476"/>
              <a:t>2</a:t>
            </a:r>
            <a:r>
              <a:t>]/∆t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For this reaction,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rate =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-∆[C</a:t>
            </a:r>
            <a:r>
              <a:rPr baseline="-7333"/>
              <a:t>2</a:t>
            </a:r>
            <a:r>
              <a:rPr baseline="-1333"/>
              <a:t>H</a:t>
            </a:r>
            <a:r>
              <a:rPr baseline="-7333"/>
              <a:t>4</a:t>
            </a:r>
            <a:r>
              <a:rPr baseline="-1333"/>
              <a:t>]/∆t = -∆[O</a:t>
            </a:r>
            <a:r>
              <a:rPr baseline="-7333"/>
              <a:t>3</a:t>
            </a:r>
            <a:r>
              <a:rPr baseline="-1333"/>
              <a:t>]/∆t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+</a:t>
            </a:r>
            <a:r>
              <a:rPr baseline="30666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1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/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∆[CH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O]/∆t</a:t>
            </a:r>
            <a:r>
              <a:rPr baseline="-1333"/>
              <a:t> 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+1/(</a:t>
            </a:r>
            <a:r>
              <a:rPr baseline="30666"/>
              <a:t>1</a:t>
            </a:r>
            <a:r>
              <a:rPr baseline="-1333"/>
              <a:t>/</a:t>
            </a:r>
            <a:r>
              <a:rPr baseline="-7333"/>
              <a:t>2</a:t>
            </a:r>
            <a:r>
              <a:rPr baseline="-1333"/>
              <a:t>) ∆[O</a:t>
            </a:r>
            <a:r>
              <a:rPr baseline="-7333"/>
              <a:t>2</a:t>
            </a:r>
            <a:r>
              <a:rPr baseline="-1333"/>
              <a:t>]/∆t, or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= 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 ∆[O</a:t>
            </a:r>
            <a:r>
              <a:rPr baseline="-7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</a:t>
            </a:r>
            <a:r>
              <a:rPr baseline="-1333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]/∆t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Combine: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+</a:t>
            </a:r>
            <a:r>
              <a:rPr baseline="30666"/>
              <a:t>1</a:t>
            </a:r>
            <a:r>
              <a:rPr baseline="-1333"/>
              <a:t>/</a:t>
            </a:r>
            <a:r>
              <a:rPr baseline="-7333"/>
              <a:t>2 </a:t>
            </a:r>
            <a:r>
              <a:rPr baseline="-1333"/>
              <a:t>∆[CH</a:t>
            </a:r>
            <a:r>
              <a:rPr baseline="-7333"/>
              <a:t>2</a:t>
            </a:r>
            <a:r>
              <a:rPr baseline="-1333"/>
              <a:t>O]/∆t = 2∆[O</a:t>
            </a:r>
            <a:r>
              <a:rPr baseline="-7333"/>
              <a:t>2</a:t>
            </a:r>
            <a:r>
              <a:rPr baseline="-1333"/>
              <a:t>]/∆t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∆[CH</a:t>
            </a:r>
            <a:r>
              <a:rPr baseline="-7333"/>
              <a:t>2</a:t>
            </a:r>
            <a:r>
              <a:rPr baseline="-1333"/>
              <a:t>O]/∆t = 4∆[O</a:t>
            </a:r>
            <a:r>
              <a:rPr baseline="-7333"/>
              <a:t>2</a:t>
            </a:r>
            <a:r>
              <a:rPr baseline="-1333"/>
              <a:t>]/∆t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9785 -0.214844" origin="layout" pathEditMode="relative"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13527 -0.864583" origin="layout" pathEditMode="relative">
                                      <p:cBhvr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he reduction of NO with hydrogen produces nitrogen and water.…"/>
          <p:cNvSpPr txBox="1"/>
          <p:nvPr>
            <p:ph type="title"/>
          </p:nvPr>
        </p:nvSpPr>
        <p:spPr>
          <a:xfrm>
            <a:off x="3333750" y="-376635"/>
            <a:ext cx="16466344" cy="603567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The reduction of NO with hydrogen produces nitrogen and water.</a:t>
            </a:r>
            <a:endParaRPr sz="58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2 NO + 2 H</a:t>
            </a:r>
            <a:r>
              <a:rPr baseline="-15827" sz="5800"/>
              <a:t>2</a:t>
            </a:r>
            <a:r>
              <a:rPr sz="5800"/>
              <a:t> → N</a:t>
            </a:r>
            <a:r>
              <a:rPr baseline="-15827" sz="5800"/>
              <a:t>2</a:t>
            </a:r>
            <a:r>
              <a:rPr sz="5800"/>
              <a:t> + 2 H</a:t>
            </a:r>
            <a:r>
              <a:rPr baseline="-15827" sz="5800"/>
              <a:t>2</a:t>
            </a:r>
            <a:r>
              <a:rPr sz="5800"/>
              <a:t>O</a:t>
            </a:r>
            <a:endParaRPr sz="58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800"/>
              <a:t>The reaction is second order in NO and third order overall. The rate law for the reaction is</a:t>
            </a:r>
          </a:p>
        </p:txBody>
      </p:sp>
      <p:sp>
        <p:nvSpPr>
          <p:cNvPr id="206" name="Rate = k [NO][H2]…"/>
          <p:cNvSpPr txBox="1"/>
          <p:nvPr>
            <p:ph type="body" sz="half" idx="1"/>
          </p:nvPr>
        </p:nvSpPr>
        <p:spPr>
          <a:xfrm>
            <a:off x="3530203" y="5214937"/>
            <a:ext cx="14787563" cy="7465220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 [NO][H</a:t>
            </a:r>
            <a:r>
              <a:rPr baseline="-16133"/>
              <a:t>2</a:t>
            </a:r>
            <a:r>
              <a:t>]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 [NO][H</a:t>
            </a:r>
            <a:r>
              <a:rPr baseline="-16133"/>
              <a:t>2</a:t>
            </a:r>
            <a:r>
              <a:t>]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 [NO]</a:t>
            </a:r>
            <a:r>
              <a:rPr baseline="30933"/>
              <a:t>2</a:t>
            </a:r>
            <a:r>
              <a:t>[H</a:t>
            </a:r>
            <a:r>
              <a:rPr baseline="-16133"/>
              <a:t>2</a:t>
            </a:r>
            <a:r>
              <a:t>]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 [NO]</a:t>
            </a:r>
            <a:r>
              <a:rPr baseline="30933"/>
              <a:t>2</a:t>
            </a:r>
            <a:r>
              <a:t>[H</a:t>
            </a:r>
            <a:r>
              <a:rPr baseline="-16133"/>
              <a:t>2</a:t>
            </a:r>
            <a:r>
              <a:t>]</a:t>
            </a:r>
            <a:r>
              <a:rPr baseline="30933"/>
              <a:t>2</a:t>
            </a:r>
            <a:endParaRPr baseline="30933"/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Rate = k [NO</a:t>
            </a:r>
            <a:r>
              <a:rPr baseline="-5999"/>
              <a:t>2</a:t>
            </a:r>
            <a:r>
              <a:t>][H</a:t>
            </a:r>
            <a:r>
              <a:rPr baseline="21866"/>
              <a:t>+</a:t>
            </a:r>
            <a:r>
              <a:t>]</a:t>
            </a:r>
            <a:r>
              <a:rPr baseline="30933"/>
              <a:t>3</a:t>
            </a:r>
          </a:p>
        </p:txBody>
      </p:sp>
      <p:sp>
        <p:nvSpPr>
          <p:cNvPr id="207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08" name="Enter your response on…"/>
          <p:cNvSpPr txBox="1"/>
          <p:nvPr/>
        </p:nvSpPr>
        <p:spPr>
          <a:xfrm>
            <a:off x="4566238" y="14876859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09" name="Answer = C,…"/>
          <p:cNvSpPr txBox="1"/>
          <p:nvPr/>
        </p:nvSpPr>
        <p:spPr>
          <a:xfrm>
            <a:off x="16823594" y="16644937"/>
            <a:ext cx="8643939" cy="4413962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C</a:t>
            </a:r>
            <a:r>
              <a:t>,</a:t>
            </a:r>
          </a:p>
          <a:p>
            <a:pPr marL="63500" marR="63500" algn="ctr" defTabSz="1428750">
              <a:defRPr b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rate = k[NO]</a:t>
            </a:r>
            <a:r>
              <a:rPr baseline="31999"/>
              <a:t>2</a:t>
            </a:r>
            <a:r>
              <a:t>[H</a:t>
            </a:r>
            <a:r>
              <a:rPr baseline="-5999"/>
              <a:t>2</a:t>
            </a:r>
            <a:r>
              <a:t>]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second order [NO],</a:t>
            </a:r>
            <a:endParaRPr baseline="-1333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third order overall means</a:t>
            </a:r>
            <a:endParaRPr baseline="-1333"/>
          </a:p>
          <a:p>
            <a:pPr marL="63500" marR="63500" algn="ctr" defTabSz="1428750">
              <a:defRPr i="1" sz="42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first order in H</a:t>
            </a:r>
            <a:r>
              <a:rPr baseline="-7333"/>
              <a:t>2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(2 + 1 = 3)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00009 -0.221354" origin="layout" pathEditMode="relative">
                                      <p:cBhvr>
                                        <p:cTn id="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53078 -0.636719" origin="layout" pathEditMode="relative">
                                      <p:cBhvr>
                                        <p:cTn id="13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8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e reduction of NO with hydrogen produces nitrogen and water.…"/>
          <p:cNvSpPr txBox="1"/>
          <p:nvPr>
            <p:ph type="title"/>
          </p:nvPr>
        </p:nvSpPr>
        <p:spPr>
          <a:xfrm>
            <a:off x="3958828" y="241300"/>
            <a:ext cx="16466344" cy="58547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The reduction of NO with hydrogen produces nitrogen and water.</a:t>
            </a:r>
            <a:endParaRPr sz="5200"/>
          </a:p>
          <a:p>
            <a:pPr algn="ctr"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2 NO + 2 H</a:t>
            </a:r>
            <a:r>
              <a:rPr baseline="-16230" sz="5200"/>
              <a:t>2</a:t>
            </a:r>
            <a:r>
              <a:rPr sz="5200"/>
              <a:t> → N</a:t>
            </a:r>
            <a:r>
              <a:rPr baseline="-16230" sz="5200"/>
              <a:t>2</a:t>
            </a:r>
            <a:r>
              <a:rPr sz="5200"/>
              <a:t> + 2 H</a:t>
            </a:r>
            <a:r>
              <a:rPr baseline="-16230" sz="5200"/>
              <a:t>2</a:t>
            </a:r>
            <a:r>
              <a:rPr sz="5200"/>
              <a:t>O</a:t>
            </a:r>
            <a:endParaRPr sz="5200"/>
          </a:p>
          <a:p>
            <a:pPr>
              <a:def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pPr>
            <a:r>
              <a:rPr sz="5200"/>
              <a:t>The reaction is second order in NO and third order overall. The [NO] is increased by a factor of 5, the rate will increase by a factor of</a:t>
            </a:r>
          </a:p>
        </p:txBody>
      </p:sp>
      <p:sp>
        <p:nvSpPr>
          <p:cNvPr id="212" name="0…"/>
          <p:cNvSpPr txBox="1"/>
          <p:nvPr>
            <p:ph type="body" sz="quarter" idx="1"/>
          </p:nvPr>
        </p:nvSpPr>
        <p:spPr>
          <a:xfrm>
            <a:off x="3958828" y="6090046"/>
            <a:ext cx="8233172" cy="7625954"/>
          </a:xfrm>
          <a:prstGeom prst="rect">
            <a:avLst/>
          </a:prstGeom>
        </p:spPr>
        <p:txBody>
          <a:bodyPr/>
          <a:lstStyle/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0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5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10</a:t>
            </a:r>
          </a:p>
          <a:p>
            <a:pPr marL="871912" indent="-831272">
              <a:buClr>
                <a:srgbClr val="000000"/>
              </a:buClr>
              <a:buFont typeface="Arial"/>
              <a:buAutoNum type="alphaUcPeriod" startAt="1"/>
            </a:pPr>
            <a:r>
              <a:t>25</a:t>
            </a:r>
          </a:p>
        </p:txBody>
      </p:sp>
      <p:sp>
        <p:nvSpPr>
          <p:cNvPr id="213" name="MAR"/>
          <p:cNvSpPr txBox="1"/>
          <p:nvPr/>
        </p:nvSpPr>
        <p:spPr>
          <a:xfrm>
            <a:off x="16629" y="12773025"/>
            <a:ext cx="1606463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marL="79373" marR="79373" defTabSz="1828800">
              <a:buClr>
                <a:srgbClr val="6420A4"/>
              </a:buClr>
              <a:buFont typeface="Times Roman"/>
              <a:defRPr b="1" i="1" sz="4600">
                <a:solidFill>
                  <a:srgbClr val="6420A4"/>
                </a:solidFill>
                <a:uFill>
                  <a:solidFill>
                    <a:srgbClr val="6420A4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MAR</a:t>
            </a:r>
          </a:p>
        </p:txBody>
      </p:sp>
      <p:sp>
        <p:nvSpPr>
          <p:cNvPr id="214" name="Enter your response on…"/>
          <p:cNvSpPr txBox="1"/>
          <p:nvPr/>
        </p:nvSpPr>
        <p:spPr>
          <a:xfrm>
            <a:off x="4530519" y="14466093"/>
            <a:ext cx="5436312" cy="123229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>
            <a:spAutoFit/>
          </a:bodyPr>
          <a:lstStyle/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Enter your response on</a:t>
            </a:r>
          </a:p>
          <a:p>
            <a:pPr marL="63500" marR="63500" algn="ctr" defTabSz="1428750">
              <a:defRPr b="1" i="1" sz="36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your i&gt;Clicker now!</a:t>
            </a:r>
          </a:p>
        </p:txBody>
      </p:sp>
      <p:sp>
        <p:nvSpPr>
          <p:cNvPr id="215" name="Answer = E, 25…"/>
          <p:cNvSpPr txBox="1"/>
          <p:nvPr/>
        </p:nvSpPr>
        <p:spPr>
          <a:xfrm>
            <a:off x="16823594" y="16644937"/>
            <a:ext cx="8643939" cy="3790138"/>
          </a:xfrm>
          <a:prstGeom prst="rect">
            <a:avLst/>
          </a:prstGeom>
          <a:solidFill>
            <a:srgbClr val="EBEBE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63500" marR="63500" algn="ctr" defTabSz="1428750">
              <a:defRPr b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Answer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E</a:t>
            </a:r>
            <a:r>
              <a:t>, </a:t>
            </a:r>
            <a:r>
              <a:rPr>
                <a:solidFill>
                  <a:srgbClr val="FF2600"/>
                </a:solidFill>
              </a:rPr>
              <a:t>25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rate = k[NO]</a:t>
            </a:r>
            <a:r>
              <a:rPr baseline="31999"/>
              <a:t>2</a:t>
            </a:r>
            <a:r>
              <a:t>[H</a:t>
            </a:r>
            <a:r>
              <a:rPr baseline="-5999"/>
              <a:t>2</a:t>
            </a:r>
            <a:r>
              <a:t>]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NO is second order, so:</a:t>
            </a:r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t>[5]</a:t>
            </a:r>
            <a:r>
              <a:rPr baseline="31999"/>
              <a:t>2</a:t>
            </a:r>
            <a:r>
              <a:t> = </a:t>
            </a:r>
            <a:r>
              <a:rPr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25</a:t>
            </a:r>
            <a:endParaRPr baseline="30666"/>
          </a:p>
          <a:p>
            <a:pPr marL="63500" marR="63500" algn="ctr" defTabSz="1428750">
              <a:defRPr i="1" sz="4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baseline="-1333"/>
              <a:t>rate goes up by a factor of 25!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011728 -0.203125" origin="layout" pathEditMode="relative">
                                      <p:cBhvr>
                                        <p:cTn id="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path" nodeType="after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178712 -0.734375" origin="layout" pathEditMode="relative">
                                      <p:cBhvr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81280" marR="81280" indent="0" algn="l" defTabSz="1821656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 upright="0">
        <a:spAutoFit/>
      </a:bodyPr>
      <a:lstStyle>
        <a:defPPr marL="0" marR="0" indent="0" algn="l" defTabSz="6429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