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157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icrosoft Office 98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58828" y="4111625"/>
            <a:ext cx="16466344" cy="960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2pPr marL="888866" indent="-391026">
              <a:spcBef>
                <a:spcPts val="1200"/>
              </a:spcBef>
              <a:buChar char="–"/>
              <a:defRPr sz="5200"/>
            </a:lvl2pPr>
            <a:lvl3pPr marL="1264322" indent="-309282">
              <a:spcBef>
                <a:spcPts val="1100"/>
              </a:spcBef>
              <a:defRPr sz="4600"/>
            </a:lvl3pPr>
            <a:lvl4pPr marL="1722482" indent="-310242">
              <a:spcBef>
                <a:spcPts val="900"/>
              </a:spcBef>
              <a:buChar char="–"/>
              <a:defRPr sz="3800"/>
            </a:lvl4pPr>
            <a:lvl5pPr marL="2179682" indent="-310242">
              <a:spcBef>
                <a:spcPts val="900"/>
              </a:spcBef>
              <a:buChar char="»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8040697" y="12490450"/>
            <a:ext cx="494606" cy="48850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1160859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81280" marR="81280" indent="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1280" marR="81280" indent="228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81280" marR="81280" indent="4572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81280" marR="81280" indent="685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81280" marR="81280" indent="9144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81280" marR="81280" indent="11430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81280" marR="81280" indent="1371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81280" marR="81280" indent="1600199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81280" marR="81280" indent="1828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577503" marR="81280" indent="-536863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AutoNum type="alphaUcPeriod" startAt="1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949024" marR="81280" indent="-451184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358451" marR="81280" indent="-403411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9020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hemistry 222 Exam II Review Chapters 9, 10 and 11"/>
          <p:cNvSpPr txBox="1"/>
          <p:nvPr>
            <p:ph type="title"/>
          </p:nvPr>
        </p:nvSpPr>
        <p:spPr>
          <a:xfrm>
            <a:off x="238695" y="-100604"/>
            <a:ext cx="16305611" cy="2911079"/>
          </a:xfrm>
          <a:prstGeom prst="rect">
            <a:avLst/>
          </a:prstGeom>
        </p:spPr>
        <p:txBody>
          <a:bodyPr/>
          <a:lstStyle/>
          <a:p>
            <a:pPr/>
            <a: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Chemistry 222 Exam II Review</a:t>
            </a:r>
            <a:b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r>
              <a:rPr i="1"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Chapters 9, 10 and 11</a:t>
            </a:r>
          </a:p>
        </p:txBody>
      </p:sp>
      <p:sp>
        <p:nvSpPr>
          <p:cNvPr id="17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80" name="Chemistry 222…"/>
          <p:cNvSpPr txBox="1"/>
          <p:nvPr/>
        </p:nvSpPr>
        <p:spPr>
          <a:xfrm>
            <a:off x="2389215" y="11553428"/>
            <a:ext cx="8911185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5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Chemistry 222</a:t>
            </a:r>
          </a:p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5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Professor Michael Russell</a:t>
            </a:r>
          </a:p>
        </p:txBody>
      </p:sp>
      <p:pic>
        <p:nvPicPr>
          <p:cNvPr id="181" name="barometer picture" descr="barometer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237" y="2840604"/>
            <a:ext cx="12681142" cy="8454095"/>
          </a:xfrm>
          <a:prstGeom prst="rect">
            <a:avLst/>
          </a:prstGeom>
          <a:ln w="12700"/>
        </p:spPr>
      </p:pic>
      <p:pic>
        <p:nvPicPr>
          <p:cNvPr id="182" name="osmosis picture" descr="osmosi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4184" y="5668347"/>
            <a:ext cx="7244773" cy="8024275"/>
          </a:xfrm>
          <a:prstGeom prst="rect">
            <a:avLst/>
          </a:prstGeom>
          <a:ln w="12700"/>
        </p:spPr>
      </p:pic>
      <p:sp>
        <p:nvSpPr>
          <p:cNvPr id="183" name="Last update:…"/>
          <p:cNvSpPr txBox="1"/>
          <p:nvPr/>
        </p:nvSpPr>
        <p:spPr>
          <a:xfrm>
            <a:off x="107759" y="11980030"/>
            <a:ext cx="2247035" cy="988297"/>
          </a:xfrm>
          <a:prstGeom prst="rect">
            <a:avLst/>
          </a:prstGeom>
          <a:solidFill>
            <a:srgbClr val="FFFFFF">
              <a:alpha val="7370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580" tIns="68580" rIns="68580" bIns="68580">
            <a:spAutoFit/>
          </a:bodyPr>
          <a:lstStyle/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Last update:</a:t>
            </a:r>
          </a:p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4/29/24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Equal masses of helium and neon are placed in separate containers of equal V at the same T. Compare the pressures of the gases."/>
          <p:cNvSpPr txBox="1"/>
          <p:nvPr>
            <p:ph type="title"/>
          </p:nvPr>
        </p:nvSpPr>
        <p:spPr>
          <a:xfrm>
            <a:off x="3958828" y="114300"/>
            <a:ext cx="16466344" cy="568642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Equal masses of helium and neon are placed in separate containers of equal V at the same T. Compare the pressures of the gases.</a:t>
            </a:r>
          </a:p>
        </p:txBody>
      </p:sp>
      <p:sp>
        <p:nvSpPr>
          <p:cNvPr id="235" name="P(He) &gt; P(Ne)…"/>
          <p:cNvSpPr txBox="1"/>
          <p:nvPr>
            <p:ph type="body" sz="quarter" idx="1"/>
          </p:nvPr>
        </p:nvSpPr>
        <p:spPr>
          <a:xfrm>
            <a:off x="3958828" y="5800725"/>
            <a:ext cx="9447610" cy="69246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P(He) &gt; P(Ne)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P(Ne) &gt; P(He)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P(He) = P(Ne)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Too much pressure!</a:t>
            </a:r>
          </a:p>
        </p:txBody>
      </p:sp>
      <p:sp>
        <p:nvSpPr>
          <p:cNvPr id="23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37" name="Answer = A, P(He) &gt; P(Ne)…"/>
          <p:cNvSpPr txBox="1"/>
          <p:nvPr/>
        </p:nvSpPr>
        <p:spPr>
          <a:xfrm>
            <a:off x="11799128" y="14233921"/>
            <a:ext cx="10804923" cy="6221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P(He) &gt; P(Ne)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Equal masses, unequal molar masses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moles proportional to pressure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Assume a given mass (4 g) for each: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4 g He * (mol He / 4 g) = 1 mol He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4 g Ne * (mol Ne / 20 g Ne) = 0.2 mol Ne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Fewer mol Ne, less P of Ne, P(He) &gt; P(Ne)</a:t>
            </a:r>
          </a:p>
        </p:txBody>
      </p:sp>
      <p:sp>
        <p:nvSpPr>
          <p:cNvPr id="238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64455 -0.541667" origin="layout" pathEditMode="relative">
                                      <p:cBhvr>
                                        <p:cTn id="1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Using intermolecular forces, the predicted order of decreasing boiling points for the following substances is"/>
          <p:cNvSpPr txBox="1"/>
          <p:nvPr>
            <p:ph type="title"/>
          </p:nvPr>
        </p:nvSpPr>
        <p:spPr>
          <a:xfrm>
            <a:off x="3280171" y="-710010"/>
            <a:ext cx="16466345" cy="528002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Using intermolecular forces, the predicted order of decreasing boiling points for the following substances is</a:t>
            </a:r>
          </a:p>
        </p:txBody>
      </p:sp>
      <p:sp>
        <p:nvSpPr>
          <p:cNvPr id="241" name="CH3OH &gt; CH4 &gt; H2…"/>
          <p:cNvSpPr txBox="1"/>
          <p:nvPr>
            <p:ph type="body" sz="half" idx="1"/>
          </p:nvPr>
        </p:nvSpPr>
        <p:spPr>
          <a:xfrm>
            <a:off x="3387328" y="3498453"/>
            <a:ext cx="15091172" cy="82708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CH</a:t>
            </a:r>
            <a:r>
              <a:rPr baseline="-16133"/>
              <a:t>3</a:t>
            </a:r>
            <a:r>
              <a:t>OH &gt; CH</a:t>
            </a:r>
            <a:r>
              <a:rPr baseline="-16133"/>
              <a:t>4</a:t>
            </a:r>
            <a:r>
              <a:t> &gt; H</a:t>
            </a:r>
            <a:r>
              <a:rPr baseline="-16133"/>
              <a:t>2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CH</a:t>
            </a:r>
            <a:r>
              <a:rPr baseline="-16133"/>
              <a:t>3</a:t>
            </a:r>
            <a:r>
              <a:t>OH &gt; H</a:t>
            </a:r>
            <a:r>
              <a:rPr baseline="-16133"/>
              <a:t>2</a:t>
            </a:r>
            <a:r>
              <a:t> &gt; CH</a:t>
            </a:r>
            <a:r>
              <a:rPr baseline="-16133"/>
              <a:t>4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CH</a:t>
            </a:r>
            <a:r>
              <a:rPr baseline="-16133"/>
              <a:t>4</a:t>
            </a:r>
            <a:r>
              <a:t> &gt; CH</a:t>
            </a:r>
            <a:r>
              <a:rPr baseline="-16133"/>
              <a:t>3</a:t>
            </a:r>
            <a:r>
              <a:t>OH &gt; H</a:t>
            </a:r>
            <a:r>
              <a:rPr baseline="-16133"/>
              <a:t>2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CH</a:t>
            </a:r>
            <a:r>
              <a:rPr baseline="-16133"/>
              <a:t>4</a:t>
            </a:r>
            <a:r>
              <a:t> &gt; H</a:t>
            </a:r>
            <a:r>
              <a:rPr baseline="-16133"/>
              <a:t>2</a:t>
            </a:r>
            <a:r>
              <a:t> &gt; CH</a:t>
            </a:r>
            <a:r>
              <a:rPr baseline="-16133"/>
              <a:t>3</a:t>
            </a:r>
            <a:r>
              <a:t>OH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</a:t>
            </a:r>
            <a:r>
              <a:rPr baseline="-16133"/>
              <a:t>2</a:t>
            </a:r>
            <a:r>
              <a:t> &gt; CH</a:t>
            </a:r>
            <a:r>
              <a:rPr baseline="-16133"/>
              <a:t>4</a:t>
            </a:r>
            <a:r>
              <a:t> &gt; CH</a:t>
            </a:r>
            <a:r>
              <a:rPr baseline="-16133"/>
              <a:t>3</a:t>
            </a:r>
            <a:r>
              <a:t>OH</a:t>
            </a:r>
          </a:p>
        </p:txBody>
      </p:sp>
      <p:sp>
        <p:nvSpPr>
          <p:cNvPr id="24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43" name="Answer = A, CH3OH &gt; CH4 &gt; H2…"/>
          <p:cNvSpPr txBox="1"/>
          <p:nvPr/>
        </p:nvSpPr>
        <p:spPr>
          <a:xfrm>
            <a:off x="9572688" y="14323218"/>
            <a:ext cx="9804798" cy="642937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OH &gt; CH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&gt; 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OH</a:t>
            </a:r>
            <a:r>
              <a:t>: polar, hydrogen bonds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t>: nonpolar, induced dipole-induced dipole (ID-ID) bonds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t>: nonpolar, ID-ID bonds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Between CH</a:t>
            </a:r>
            <a:r>
              <a:rPr baseline="-5999"/>
              <a:t>4</a:t>
            </a:r>
            <a:r>
              <a:t> and H</a:t>
            </a:r>
            <a:r>
              <a:rPr baseline="-5999"/>
              <a:t>2</a:t>
            </a:r>
            <a:r>
              <a:t>, lower molar mass boils at lower temperature, so: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OH &gt; CH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&gt; 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</a:p>
        </p:txBody>
      </p:sp>
      <p:sp>
        <p:nvSpPr>
          <p:cNvPr id="244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77635 -0.524740" origin="layout" pathEditMode="relative">
                                      <p:cBhvr>
                                        <p:cTn id="1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ank the following molecules in order of increasing intermolecular forces:…"/>
          <p:cNvSpPr txBox="1"/>
          <p:nvPr>
            <p:ph type="title"/>
          </p:nvPr>
        </p:nvSpPr>
        <p:spPr>
          <a:xfrm>
            <a:off x="3655218" y="-551260"/>
            <a:ext cx="16769954" cy="445135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Rank the following molecules in order of increasing intermolecular forces:</a:t>
            </a:r>
            <a:endParaRPr sz="6000"/>
          </a:p>
          <a:p>
            <a:pPr algn="ctr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SO</a:t>
            </a:r>
            <a:r>
              <a:rPr baseline="-16133" sz="6000"/>
              <a:t>2</a:t>
            </a:r>
            <a:r>
              <a:rPr sz="6000"/>
              <a:t>, NaCl, CH</a:t>
            </a:r>
            <a:r>
              <a:rPr baseline="-16133" sz="6000"/>
              <a:t>3</a:t>
            </a:r>
            <a:r>
              <a:rPr sz="6000"/>
              <a:t>OH, He</a:t>
            </a:r>
          </a:p>
        </p:txBody>
      </p:sp>
      <p:sp>
        <p:nvSpPr>
          <p:cNvPr id="247" name="NaCl  &lt;  He  &lt;  SO2  &lt; CH3OH…"/>
          <p:cNvSpPr txBox="1"/>
          <p:nvPr>
            <p:ph type="body" sz="half" idx="1"/>
          </p:nvPr>
        </p:nvSpPr>
        <p:spPr>
          <a:xfrm>
            <a:off x="3637359" y="3132137"/>
            <a:ext cx="16466345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NaCl  &lt;  He  &lt;  SO</a:t>
            </a:r>
            <a:r>
              <a:rPr baseline="-16133"/>
              <a:t>2</a:t>
            </a:r>
            <a:r>
              <a:t>  &lt; CH</a:t>
            </a:r>
            <a:r>
              <a:rPr baseline="-16133"/>
              <a:t>3</a:t>
            </a:r>
            <a:r>
              <a:t>OH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He  &lt; CH</a:t>
            </a:r>
            <a:r>
              <a:rPr baseline="-16133"/>
              <a:t>3</a:t>
            </a:r>
            <a:r>
              <a:t>OH &lt;  SO</a:t>
            </a:r>
            <a:r>
              <a:rPr baseline="-16133"/>
              <a:t>2</a:t>
            </a:r>
            <a:r>
              <a:t>  &lt;  NaCl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He  &lt;  SO</a:t>
            </a:r>
            <a:r>
              <a:rPr baseline="-16133"/>
              <a:t>2</a:t>
            </a:r>
            <a:r>
              <a:t>  &lt; CH</a:t>
            </a:r>
            <a:r>
              <a:rPr baseline="-16133"/>
              <a:t>3</a:t>
            </a:r>
            <a:r>
              <a:t>OH &lt;  NaCl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He  &lt;  SO</a:t>
            </a:r>
            <a:r>
              <a:rPr baseline="-16133"/>
              <a:t>2</a:t>
            </a:r>
            <a:r>
              <a:t>  &lt;  NaCl  &lt; CH</a:t>
            </a:r>
            <a:r>
              <a:rPr baseline="-16133"/>
              <a:t>3</a:t>
            </a:r>
            <a:r>
              <a:t>OH</a:t>
            </a:r>
          </a:p>
        </p:txBody>
      </p:sp>
      <p:sp>
        <p:nvSpPr>
          <p:cNvPr id="24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49" name="Answer = C, He  &lt;  SO2  &lt; CH3OH &lt;  NaCl…"/>
          <p:cNvSpPr txBox="1"/>
          <p:nvPr/>
        </p:nvSpPr>
        <p:spPr>
          <a:xfrm>
            <a:off x="9554829" y="14251781"/>
            <a:ext cx="17698641" cy="57150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He  &lt;  SO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&lt; CH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OH &lt;  NaCl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He: nonpolar, ID-ID force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SO</a:t>
            </a:r>
            <a:r>
              <a:rPr baseline="-5999"/>
              <a:t>2</a:t>
            </a:r>
            <a:r>
              <a:t>: polar, dipole-dipole force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CH</a:t>
            </a:r>
            <a:r>
              <a:rPr baseline="-5999"/>
              <a:t>3</a:t>
            </a:r>
            <a:r>
              <a:t>OH: polar, O-H bond, hydrogen bonds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NaCl: ionic, ion-ion force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IM "Order of Strength":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ID-ID &lt; dipole-ID &lt; dipole-dipole &lt; hydrogen bonds &lt; ion-dipole &lt; ion-ion/metallic</a:t>
            </a:r>
          </a:p>
        </p:txBody>
      </p:sp>
      <p:sp>
        <p:nvSpPr>
          <p:cNvPr id="250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54884 -0.467448" origin="layout" pathEditMode="relative">
                                      <p:cBhvr>
                                        <p:cTn id="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When KCl dissolves in water, what types of intermolecular bonds are formed?"/>
          <p:cNvSpPr txBox="1"/>
          <p:nvPr>
            <p:ph type="title"/>
          </p:nvPr>
        </p:nvSpPr>
        <p:spPr>
          <a:xfrm>
            <a:off x="3958828" y="400049"/>
            <a:ext cx="16466344" cy="371157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When KCl dissolves in water, what types of intermolecular bonds are formed?</a:t>
            </a:r>
          </a:p>
        </p:txBody>
      </p:sp>
      <p:sp>
        <p:nvSpPr>
          <p:cNvPr id="253" name="ion-ion…"/>
          <p:cNvSpPr txBox="1"/>
          <p:nvPr>
            <p:ph type="body" sz="half" idx="1"/>
          </p:nvPr>
        </p:nvSpPr>
        <p:spPr>
          <a:xfrm>
            <a:off x="3940968" y="3325812"/>
            <a:ext cx="16162736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ion-ion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ion-dipole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hydrogen bonds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ion-ion forces and H-bonds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matrimony bonds</a:t>
            </a:r>
          </a:p>
        </p:txBody>
      </p:sp>
      <p:sp>
        <p:nvSpPr>
          <p:cNvPr id="25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55" name="Answer = B, ion-dipole bonds…"/>
          <p:cNvSpPr txBox="1"/>
          <p:nvPr/>
        </p:nvSpPr>
        <p:spPr>
          <a:xfrm>
            <a:off x="11483641" y="14108906"/>
            <a:ext cx="9929814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ion-dipole bonds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KCl(s) has ion-ion bonds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H</a:t>
            </a:r>
            <a:r>
              <a:rPr baseline="-5999"/>
              <a:t>2</a:t>
            </a:r>
            <a:r>
              <a:t>O(l) has hydrogen bonds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KCl(aq) implies (CH 221):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K</a:t>
            </a:r>
            <a:r>
              <a:rPr baseline="31999"/>
              <a:t>+</a:t>
            </a:r>
            <a:r>
              <a:t>(aq) and Cl</a:t>
            </a:r>
            <a:r>
              <a:rPr baseline="31999"/>
              <a:t>-</a:t>
            </a:r>
            <a:r>
              <a:t>(aq),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ion-dipole bonds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once ionic compound dissolves</a:t>
            </a:r>
          </a:p>
        </p:txBody>
      </p:sp>
      <p:sp>
        <p:nvSpPr>
          <p:cNvPr id="256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15379 -0.445312" origin="layout" pathEditMode="relative">
                                      <p:cBhvr>
                                        <p:cTn id="1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Which of the following should have the highest ∆Hvap?"/>
          <p:cNvSpPr txBox="1"/>
          <p:nvPr>
            <p:ph type="title"/>
          </p:nvPr>
        </p:nvSpPr>
        <p:spPr>
          <a:xfrm>
            <a:off x="3958828" y="464343"/>
            <a:ext cx="16466344" cy="371792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Which of the following should have the highest ∆H</a:t>
            </a:r>
            <a:r>
              <a:rPr baseline="-5999" sz="6000"/>
              <a:t>vap</a:t>
            </a:r>
            <a:r>
              <a:rPr sz="6000"/>
              <a:t>?</a:t>
            </a:r>
          </a:p>
        </p:txBody>
      </p:sp>
      <p:sp>
        <p:nvSpPr>
          <p:cNvPr id="259" name="F2…"/>
          <p:cNvSpPr txBox="1"/>
          <p:nvPr>
            <p:ph type="body" sz="quarter" idx="1"/>
          </p:nvPr>
        </p:nvSpPr>
        <p:spPr>
          <a:xfrm>
            <a:off x="3976687" y="3497858"/>
            <a:ext cx="7143751" cy="8090298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F</a:t>
            </a:r>
            <a:r>
              <a:rPr baseline="-16133"/>
              <a:t>2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CH</a:t>
            </a:r>
            <a:r>
              <a:rPr baseline="-16133"/>
              <a:t>3</a:t>
            </a:r>
            <a:r>
              <a:t>OH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</a:t>
            </a:r>
            <a:r>
              <a:rPr baseline="-16133"/>
              <a:t>2</a:t>
            </a:r>
            <a:r>
              <a:t>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NH</a:t>
            </a:r>
            <a:r>
              <a:rPr baseline="-16133"/>
              <a:t>3</a:t>
            </a:r>
            <a:endParaRPr baseline="-10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all have the same ∆H</a:t>
            </a:r>
            <a:r>
              <a:rPr baseline="-5999"/>
              <a:t>vap</a:t>
            </a:r>
            <a:r>
              <a:t> value</a:t>
            </a:r>
          </a:p>
        </p:txBody>
      </p:sp>
      <p:sp>
        <p:nvSpPr>
          <p:cNvPr id="26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61" name="Answer = C, H2O…"/>
          <p:cNvSpPr txBox="1"/>
          <p:nvPr/>
        </p:nvSpPr>
        <p:spPr>
          <a:xfrm>
            <a:off x="11251469" y="14751843"/>
            <a:ext cx="11376423" cy="7440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Strongest IM forces lead to strongest ∆H</a:t>
            </a:r>
            <a:r>
              <a:rPr baseline="-5999"/>
              <a:t>vap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NH</a:t>
            </a:r>
            <a:r>
              <a:rPr baseline="-5999"/>
              <a:t>3</a:t>
            </a:r>
            <a:r>
              <a:t>, CH</a:t>
            </a:r>
            <a:r>
              <a:rPr baseline="-5999"/>
              <a:t>3</a:t>
            </a:r>
            <a:r>
              <a:t>OH and NH</a:t>
            </a:r>
            <a:r>
              <a:rPr baseline="-5999"/>
              <a:t>3</a:t>
            </a:r>
            <a:r>
              <a:t> all have hydrogen bonds, but water makes "network" of H-bonds, very strong!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Actual values: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∆H</a:t>
            </a:r>
            <a:r>
              <a:rPr baseline="-5999"/>
              <a:t>vap</a:t>
            </a:r>
            <a:r>
              <a:t> for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t>: 6.62 kJ/mol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∆H</a:t>
            </a:r>
            <a:r>
              <a:rPr baseline="-5999"/>
              <a:t>vap</a:t>
            </a:r>
            <a:r>
              <a:t> for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OH</a:t>
            </a:r>
            <a:r>
              <a:t>: 35.3 kJ/mol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∆H</a:t>
            </a:r>
            <a:r>
              <a:rPr baseline="-5999"/>
              <a:t>vap</a:t>
            </a:r>
            <a:r>
              <a:t> for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r>
              <a:t>: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40.7 kJ/mol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∆H</a:t>
            </a:r>
            <a:r>
              <a:rPr baseline="-5999"/>
              <a:t>vap</a:t>
            </a:r>
            <a:r>
              <a:t> for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NH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t>: 23.4 kJ/mol</a:t>
            </a:r>
          </a:p>
        </p:txBody>
      </p:sp>
      <p:sp>
        <p:nvSpPr>
          <p:cNvPr id="262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55665 -0.645833" origin="layout" pathEditMode="relative">
                                      <p:cBhvr>
                                        <p:cTn id="1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Copper oxide picture" descr="Copper oxide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98675" y="-241798"/>
            <a:ext cx="9729911" cy="7589543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he unit cell for a compound of copper and oxygen is illustrated here.  All the grey copper atoms are within the unit cell. Determine the formula of the compound."/>
          <p:cNvSpPr txBox="1"/>
          <p:nvPr>
            <p:ph type="title"/>
          </p:nvPr>
        </p:nvSpPr>
        <p:spPr>
          <a:xfrm>
            <a:off x="225028" y="50800"/>
            <a:ext cx="16466344" cy="2619375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The unit cell for a compound of copper and oxygen is illustrated here.  All the grey copper atoms are within the unit cell. Determine the formula of the compound.</a:t>
            </a:r>
          </a:p>
        </p:txBody>
      </p:sp>
      <p:sp>
        <p:nvSpPr>
          <p:cNvPr id="266" name="CuO…"/>
          <p:cNvSpPr txBox="1"/>
          <p:nvPr>
            <p:ph type="body" sz="quarter" idx="1"/>
          </p:nvPr>
        </p:nvSpPr>
        <p:spPr>
          <a:xfrm>
            <a:off x="4012406" y="3019028"/>
            <a:ext cx="8233173" cy="5321301"/>
          </a:xfrm>
          <a:prstGeom prst="rect">
            <a:avLst/>
          </a:prstGeom>
        </p:spPr>
        <p:txBody>
          <a:bodyPr/>
          <a:lstStyle/>
          <a:p>
            <a:pPr marL="761076" indent="-720436">
              <a:lnSpc>
                <a:spcPct val="90000"/>
              </a:lnSpc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CuO  </a:t>
            </a:r>
          </a:p>
          <a:p>
            <a:pPr marL="761076" indent="-720436">
              <a:lnSpc>
                <a:spcPct val="90000"/>
              </a:lnSpc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Cu</a:t>
            </a:r>
            <a:r>
              <a:rPr baseline="-16230" sz="5200"/>
              <a:t>2</a:t>
            </a:r>
            <a:r>
              <a:rPr sz="5200"/>
              <a:t>O  </a:t>
            </a:r>
            <a:endParaRPr sz="5200"/>
          </a:p>
          <a:p>
            <a:pPr marL="761076" indent="-720436">
              <a:lnSpc>
                <a:spcPct val="90000"/>
              </a:lnSpc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CuO</a:t>
            </a:r>
            <a:r>
              <a:rPr baseline="-16230" sz="5200"/>
              <a:t>2</a:t>
            </a:r>
            <a:endParaRPr baseline="-16230" sz="5200"/>
          </a:p>
          <a:p>
            <a:pPr marL="761076" indent="-720436">
              <a:lnSpc>
                <a:spcPct val="90000"/>
              </a:lnSpc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Cu</a:t>
            </a:r>
            <a:r>
              <a:rPr baseline="-16230" sz="5200"/>
              <a:t>2</a:t>
            </a:r>
            <a:r>
              <a:rPr sz="5200"/>
              <a:t>O</a:t>
            </a:r>
            <a:r>
              <a:rPr baseline="-16230" sz="5200"/>
              <a:t>3</a:t>
            </a:r>
            <a:endParaRPr baseline="-16230" sz="5200"/>
          </a:p>
          <a:p>
            <a:pPr marL="761076" indent="-720436">
              <a:lnSpc>
                <a:spcPct val="90000"/>
              </a:lnSpc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Cu</a:t>
            </a:r>
            <a:r>
              <a:rPr baseline="-16230" sz="5200"/>
              <a:t>4</a:t>
            </a:r>
            <a:r>
              <a:rPr sz="5200"/>
              <a:t>O</a:t>
            </a:r>
            <a:r>
              <a:rPr baseline="-16230" sz="5200"/>
              <a:t>9</a:t>
            </a:r>
          </a:p>
        </p:txBody>
      </p:sp>
      <p:sp>
        <p:nvSpPr>
          <p:cNvPr id="26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68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69" name="Answer = B, Cu2O…"/>
          <p:cNvSpPr txBox="1"/>
          <p:nvPr/>
        </p:nvSpPr>
        <p:spPr>
          <a:xfrm>
            <a:off x="9572688" y="14412515"/>
            <a:ext cx="13966032" cy="68310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Cu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O atoms in corners, one in middle, so: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8*(1/8) + 1 = 2 net O atoms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Cu atoms in center of cell: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4 net Cu atoms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Use smallest whole number, so: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Cu</a:t>
            </a:r>
            <a:r>
              <a:rPr baseline="-5999"/>
              <a:t>4</a:t>
            </a:r>
            <a:r>
              <a:t>O</a:t>
            </a:r>
            <a:r>
              <a:rPr baseline="-5999"/>
              <a:t>2</a:t>
            </a:r>
            <a:r>
              <a:t>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Cu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O,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copper(I) oxide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22714 -0.309896" origin="layout" pathEditMode="relative">
                                      <p:cBhvr>
                                        <p:cTn id="6" dur="7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79835 -0.582031" origin="layout" pathEditMode="relative">
                                      <p:cBhvr>
                                        <p:cTn id="1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Below is a phase diagram for O2. What is the name of the point at P = 2 mm Hg and T = 54.34 K?"/>
          <p:cNvSpPr txBox="1"/>
          <p:nvPr>
            <p:ph type="title"/>
          </p:nvPr>
        </p:nvSpPr>
        <p:spPr>
          <a:xfrm>
            <a:off x="3958828" y="0"/>
            <a:ext cx="16466344" cy="225742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4600"/>
              <a:t>Below is a phase diagram for O</a:t>
            </a:r>
            <a:r>
              <a:rPr baseline="-15913" sz="4600"/>
              <a:t>2</a:t>
            </a:r>
            <a:r>
              <a:rPr sz="4600"/>
              <a:t>. What is the name of the point at P = 2 mm Hg and T = 54.34 K?</a:t>
            </a:r>
          </a:p>
        </p:txBody>
      </p:sp>
      <p:sp>
        <p:nvSpPr>
          <p:cNvPr id="272" name="normal freezing point…"/>
          <p:cNvSpPr txBox="1"/>
          <p:nvPr>
            <p:ph type="body" sz="half" idx="1"/>
          </p:nvPr>
        </p:nvSpPr>
        <p:spPr>
          <a:xfrm>
            <a:off x="3958828" y="8518921"/>
            <a:ext cx="16466344" cy="4339829"/>
          </a:xfrm>
          <a:prstGeom prst="rect">
            <a:avLst/>
          </a:prstGeom>
        </p:spPr>
        <p:txBody>
          <a:bodyPr/>
          <a:lstStyle/>
          <a:p>
            <a:pPr marL="865392" indent="-824752">
              <a:lnSpc>
                <a:spcPct val="90000"/>
              </a:lnSpc>
              <a:buClr>
                <a:srgbClr val="000000"/>
              </a:buClr>
              <a:buFont typeface="Arial"/>
              <a:buAutoNum type="alphaUcPeriod" startAt="1"/>
              <a:defRPr sz="4600"/>
            </a:pPr>
            <a:r>
              <a:t>normal freezing point  </a:t>
            </a:r>
          </a:p>
          <a:p>
            <a:pPr marL="865392" indent="-824752">
              <a:lnSpc>
                <a:spcPct val="90000"/>
              </a:lnSpc>
              <a:buClr>
                <a:srgbClr val="000000"/>
              </a:buClr>
              <a:buFont typeface="Arial"/>
              <a:buAutoNum type="alphaUcPeriod" startAt="1"/>
              <a:defRPr sz="4600"/>
            </a:pPr>
            <a:r>
              <a:t>triple point   </a:t>
            </a:r>
          </a:p>
          <a:p>
            <a:pPr marL="865392" indent="-824752">
              <a:lnSpc>
                <a:spcPct val="90000"/>
              </a:lnSpc>
              <a:buClr>
                <a:srgbClr val="000000"/>
              </a:buClr>
              <a:buFont typeface="Arial"/>
              <a:buAutoNum type="alphaUcPeriod" startAt="1"/>
              <a:defRPr sz="4600"/>
            </a:pPr>
            <a:r>
              <a:t>normal boiling point</a:t>
            </a:r>
          </a:p>
          <a:p>
            <a:pPr marL="865392" indent="-824752">
              <a:lnSpc>
                <a:spcPct val="90000"/>
              </a:lnSpc>
              <a:buClr>
                <a:srgbClr val="000000"/>
              </a:buClr>
              <a:buFont typeface="Arial"/>
              <a:buAutoNum type="alphaUcPeriod" startAt="1"/>
              <a:defRPr sz="4600"/>
            </a:pPr>
            <a:r>
              <a:t>critical point</a:t>
            </a:r>
          </a:p>
          <a:p>
            <a:pPr marL="865392" indent="-824752">
              <a:lnSpc>
                <a:spcPct val="90000"/>
              </a:lnSpc>
              <a:buClr>
                <a:srgbClr val="000000"/>
              </a:buClr>
              <a:buFont typeface="Arial"/>
              <a:buAutoNum type="alphaUcPeriod" startAt="1"/>
              <a:defRPr sz="4600"/>
            </a:pPr>
            <a:r>
              <a:t>freak out point</a:t>
            </a:r>
          </a:p>
        </p:txBody>
      </p:sp>
      <p:sp>
        <p:nvSpPr>
          <p:cNvPr id="273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74" name="phase diagram picture" descr="phase diagram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3171" y="2393156"/>
            <a:ext cx="7161611" cy="562292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Answer = B, triple point…"/>
          <p:cNvSpPr txBox="1"/>
          <p:nvPr/>
        </p:nvSpPr>
        <p:spPr>
          <a:xfrm>
            <a:off x="11340766" y="14876859"/>
            <a:ext cx="9179720" cy="2563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triple point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All three phases of O</a:t>
            </a:r>
            <a:r>
              <a:rPr baseline="-5999"/>
              <a:t>2</a:t>
            </a:r>
            <a:r>
              <a:t> exist simultaneously at the triple point</a:t>
            </a:r>
          </a:p>
        </p:txBody>
      </p:sp>
      <p:sp>
        <p:nvSpPr>
          <p:cNvPr id="276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53751 -0.322917" origin="layout" pathEditMode="relative">
                                      <p:cBhvr>
                                        <p:cTn id="6" dur="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1 -0.420573" origin="layout" pathEditMode="relative">
                                      <p:cBhvr>
                                        <p:cTn id="1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At right is a phase diagram for O2. Which statement is correct regarding the densities of solid and liquid O2 at the same temperature?"/>
          <p:cNvSpPr txBox="1"/>
          <p:nvPr>
            <p:ph type="title"/>
          </p:nvPr>
        </p:nvSpPr>
        <p:spPr>
          <a:xfrm>
            <a:off x="3815953" y="0"/>
            <a:ext cx="8179594" cy="532209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4600"/>
              <a:t>At right is a phase diagram for O</a:t>
            </a:r>
            <a:r>
              <a:rPr baseline="-15913" sz="4600"/>
              <a:t>2</a:t>
            </a:r>
            <a:r>
              <a:rPr sz="4600"/>
              <a:t>. Which statement is correct regarding the densities of solid and liquid O</a:t>
            </a:r>
            <a:r>
              <a:rPr baseline="-15913" sz="4600"/>
              <a:t>2</a:t>
            </a:r>
            <a:r>
              <a:rPr sz="4600"/>
              <a:t> at the same temperature? </a:t>
            </a:r>
          </a:p>
        </p:txBody>
      </p:sp>
      <p:sp>
        <p:nvSpPr>
          <p:cNvPr id="279" name="The density of liquid O2 is 1.426 g/cm3 whereas the density of solid O2 is 1.149 g/cm3.…"/>
          <p:cNvSpPr txBox="1"/>
          <p:nvPr>
            <p:ph type="body" sz="half" idx="1"/>
          </p:nvPr>
        </p:nvSpPr>
        <p:spPr>
          <a:xfrm>
            <a:off x="3726656" y="6286500"/>
            <a:ext cx="16912829" cy="4732735"/>
          </a:xfrm>
          <a:prstGeom prst="rect">
            <a:avLst/>
          </a:prstGeom>
        </p:spPr>
        <p:txBody>
          <a:bodyPr/>
          <a:lstStyle/>
          <a:p>
            <a:pPr marL="677949" indent="-637309"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The density of liquid O</a:t>
            </a:r>
            <a:r>
              <a:rPr baseline="-15913" sz="4600"/>
              <a:t>2</a:t>
            </a:r>
            <a:r>
              <a:rPr sz="4600"/>
              <a:t> is 1.426 g/cm</a:t>
            </a:r>
            <a:r>
              <a:rPr baseline="30956" sz="4600"/>
              <a:t>3</a:t>
            </a:r>
            <a:r>
              <a:rPr sz="4600"/>
              <a:t> whereas the density of solid O</a:t>
            </a:r>
            <a:r>
              <a:rPr baseline="-15913" sz="4600"/>
              <a:t>2</a:t>
            </a:r>
            <a:r>
              <a:rPr sz="4600"/>
              <a:t> is 1.149 g/cm</a:t>
            </a:r>
            <a:r>
              <a:rPr baseline="30956" sz="4600"/>
              <a:t>3</a:t>
            </a:r>
            <a:r>
              <a:rPr sz="4600"/>
              <a:t>.  </a:t>
            </a:r>
            <a:endParaRPr sz="4600"/>
          </a:p>
          <a:p>
            <a:pPr marL="677949" indent="-637309"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The density of solid O</a:t>
            </a:r>
            <a:r>
              <a:rPr baseline="-15913" sz="4600"/>
              <a:t>2</a:t>
            </a:r>
            <a:r>
              <a:rPr sz="4600"/>
              <a:t> is 1.426 g/cm</a:t>
            </a:r>
            <a:r>
              <a:rPr baseline="30956" sz="4600"/>
              <a:t>3</a:t>
            </a:r>
            <a:r>
              <a:rPr sz="4600"/>
              <a:t> whereas the density of liquid O</a:t>
            </a:r>
            <a:r>
              <a:rPr baseline="-15913" sz="4600"/>
              <a:t>2</a:t>
            </a:r>
            <a:r>
              <a:rPr sz="4600"/>
              <a:t> is 1.149 g/cm</a:t>
            </a:r>
            <a:r>
              <a:rPr baseline="30956" sz="4600"/>
              <a:t>3</a:t>
            </a:r>
            <a:r>
              <a:rPr sz="4600"/>
              <a:t>.</a:t>
            </a:r>
            <a:endParaRPr sz="4600"/>
          </a:p>
          <a:p>
            <a:pPr marL="677949" indent="-637309"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The densities of solid and liquid O</a:t>
            </a:r>
            <a:r>
              <a:rPr baseline="-15913" sz="4600"/>
              <a:t>2</a:t>
            </a:r>
            <a:r>
              <a:rPr sz="4600"/>
              <a:t> are the same.</a:t>
            </a:r>
          </a:p>
        </p:txBody>
      </p:sp>
      <p:sp>
        <p:nvSpPr>
          <p:cNvPr id="28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81" name="phase diagram picture" descr="phase diagram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99281" y="339328"/>
            <a:ext cx="7465219" cy="5864226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Answer = B, The density of solid O2 is 1.426 g/cm3 whereas the density of liquid O2 is 1.149 g/cm3.…"/>
          <p:cNvSpPr txBox="1"/>
          <p:nvPr/>
        </p:nvSpPr>
        <p:spPr>
          <a:xfrm>
            <a:off x="9554829" y="14251781"/>
            <a:ext cx="13966032" cy="28067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</a:t>
            </a:r>
            <a:r>
              <a:rPr b="0" sz="4600"/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The density of solid O</a:t>
            </a:r>
            <a:r>
              <a:rPr baseline="-16857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is 1.426 g/cm</a:t>
            </a:r>
            <a:r>
              <a:rPr baseline="30857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whereas the density of liquid O</a:t>
            </a:r>
            <a:r>
              <a:rPr baseline="-16857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is 1.149 g/cm</a:t>
            </a:r>
            <a:r>
              <a:rPr baseline="30857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.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If solid-liquid line has a positive slope,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d(solid) &gt; d(liquid)</a:t>
            </a:r>
          </a:p>
        </p:txBody>
      </p:sp>
      <p:sp>
        <p:nvSpPr>
          <p:cNvPr id="283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14259 -0.255208" origin="layout" pathEditMode="relative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Below is a phase diagram for O2. In what phase is oxygen found at a pressure of 1 mmHg and a temperature of 55 K?"/>
          <p:cNvSpPr txBox="1"/>
          <p:nvPr>
            <p:ph type="title"/>
          </p:nvPr>
        </p:nvSpPr>
        <p:spPr>
          <a:xfrm>
            <a:off x="3494484" y="107156"/>
            <a:ext cx="16466345" cy="26193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Below is a phase diagram for O</a:t>
            </a:r>
            <a:r>
              <a:rPr baseline="-16230" sz="5200"/>
              <a:t>2</a:t>
            </a:r>
            <a:r>
              <a:rPr baseline="-5999" sz="5200"/>
              <a:t>. </a:t>
            </a:r>
            <a:r>
              <a:rPr sz="5200"/>
              <a:t>In what phase is oxygen found at a pressure of 1 mmHg and a temperature of 55 K?</a:t>
            </a:r>
          </a:p>
        </p:txBody>
      </p:sp>
      <p:sp>
        <p:nvSpPr>
          <p:cNvPr id="286" name="solid…"/>
          <p:cNvSpPr txBox="1"/>
          <p:nvPr>
            <p:ph type="body" sz="quarter" idx="1"/>
          </p:nvPr>
        </p:nvSpPr>
        <p:spPr>
          <a:xfrm>
            <a:off x="4065984" y="3303190"/>
            <a:ext cx="8233173" cy="3946923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solid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liquid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vapor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plasma</a:t>
            </a:r>
          </a:p>
        </p:txBody>
      </p:sp>
      <p:sp>
        <p:nvSpPr>
          <p:cNvPr id="28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88" name="phase diagram picture" descr="phase diagram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24171" y="2089546"/>
            <a:ext cx="7465219" cy="5864226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Answer = C, vapor"/>
          <p:cNvSpPr txBox="1"/>
          <p:nvPr/>
        </p:nvSpPr>
        <p:spPr>
          <a:xfrm>
            <a:off x="9554829" y="14126765"/>
            <a:ext cx="9251157" cy="7366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vapor</a:t>
            </a:r>
          </a:p>
        </p:txBody>
      </p:sp>
      <p:sp>
        <p:nvSpPr>
          <p:cNvPr id="290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16844 -0.316406" origin="layout" pathEditMode="relative">
                                      <p:cBhvr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alculate the energy required to convert 1.00 L of liquid ethanol at 25.0 °C to a gas at 78.3 °C.  Constants for ethanol:…"/>
          <p:cNvSpPr txBox="1"/>
          <p:nvPr>
            <p:ph type="title"/>
          </p:nvPr>
        </p:nvSpPr>
        <p:spPr>
          <a:xfrm>
            <a:off x="3137296" y="-2012157"/>
            <a:ext cx="16175851" cy="1053684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Calculate the energy required to convert 1.00 L of liquid ethanol at 25.0 °C to a gas at 78.3 °C.  </a:t>
            </a:r>
            <a:r>
              <a:rPr i="1" sz="5200"/>
              <a:t>Constants for ethanol:</a:t>
            </a:r>
            <a:endParaRPr sz="5200"/>
          </a:p>
          <a:p>
            <a:pPr marL="394101" indent="-312821">
              <a:buSzPct val="100000"/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density = 0.7849 g/mL</a:t>
            </a:r>
            <a:endParaRPr sz="5200"/>
          </a:p>
          <a:p>
            <a:pPr marL="394101" indent="-312821">
              <a:buSzPct val="100000"/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molar mass = 46.08 g/mol</a:t>
            </a:r>
            <a:endParaRPr sz="5200"/>
          </a:p>
          <a:p>
            <a:pPr marL="394101" indent="-312821">
              <a:buSzPct val="100000"/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boiling point = 78.3 °C</a:t>
            </a:r>
            <a:endParaRPr sz="5200"/>
          </a:p>
          <a:p>
            <a:pPr marL="394101" indent="-312821">
              <a:buSzPct val="100000"/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heat capacity = 2.44 J/g∙K</a:t>
            </a:r>
            <a:endParaRPr sz="5200"/>
          </a:p>
          <a:p>
            <a:pPr marL="394101" indent="-312821">
              <a:buSzPct val="100000"/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heat of vaporization = 38.56 kJ/mol</a:t>
            </a:r>
          </a:p>
        </p:txBody>
      </p:sp>
      <p:sp>
        <p:nvSpPr>
          <p:cNvPr id="293" name="-329 kJ…"/>
          <p:cNvSpPr txBox="1"/>
          <p:nvPr>
            <p:ph type="body" sz="quarter" idx="1"/>
          </p:nvPr>
        </p:nvSpPr>
        <p:spPr>
          <a:xfrm>
            <a:off x="17567671" y="1398190"/>
            <a:ext cx="8233173" cy="5301724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-329 kJ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329 kJ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-759 kJ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759 kJ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0 KJ</a:t>
            </a:r>
          </a:p>
        </p:txBody>
      </p:sp>
      <p:sp>
        <p:nvSpPr>
          <p:cNvPr id="29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95" name="Answer = D, 759 kJ…"/>
          <p:cNvSpPr txBox="1"/>
          <p:nvPr/>
        </p:nvSpPr>
        <p:spPr>
          <a:xfrm>
            <a:off x="9554829" y="14126765"/>
            <a:ext cx="13974590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759 kJ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uFill>
                  <a:solidFill>
                    <a:srgbClr val="FF2600"/>
                  </a:solidFill>
                </a:uFill>
              </a:rPr>
              <a:t>q(total) = mC∆T + “mass*heat”</a:t>
            </a:r>
            <a:endParaRPr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uFill>
                  <a:solidFill>
                    <a:srgbClr val="FF2600"/>
                  </a:solidFill>
                </a:uFill>
              </a:rPr>
              <a:t>1.00 L * 10</a:t>
            </a:r>
            <a:r>
              <a:rPr baseline="31999"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uFill>
                  <a:solidFill>
                    <a:srgbClr val="FF2600"/>
                  </a:solidFill>
                </a:uFill>
              </a:rPr>
              <a:t> mL/L * 0.7849 g/mL = 785 g</a:t>
            </a:r>
            <a:endParaRPr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uFill>
                  <a:solidFill>
                    <a:srgbClr val="FF2600"/>
                  </a:solidFill>
                </a:uFill>
              </a:rPr>
              <a:t>mC∆T = 785 g * 2.44 * (78.3-25.0)*(kJ/10</a:t>
            </a:r>
            <a:r>
              <a:rPr baseline="31999"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uFill>
                  <a:solidFill>
                    <a:srgbClr val="FF2600"/>
                  </a:solidFill>
                </a:uFill>
              </a:rPr>
              <a:t> J)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102 kJ</a:t>
            </a:r>
            <a:endParaRPr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uFill>
                  <a:solidFill>
                    <a:srgbClr val="FF2600"/>
                  </a:solidFill>
                </a:uFill>
              </a:rPr>
              <a:t>“mass*heat” = 785 g*(mol/46.08 g)*38.56 kJ/mol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657 kJ</a:t>
            </a:r>
            <a:endParaRPr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uFill>
                  <a:solidFill>
                    <a:srgbClr val="FF2600"/>
                  </a:solidFill>
                </a:uFill>
              </a:rPr>
              <a:t>q(total) = 102 + 657 =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759 kJ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uFill>
                  <a:solidFill>
                    <a:srgbClr val="FF2600"/>
                  </a:solidFill>
                </a:uFill>
              </a:rPr>
              <a:t>endothermic reaction!</a:t>
            </a:r>
          </a:p>
        </p:txBody>
      </p:sp>
      <p:sp>
        <p:nvSpPr>
          <p:cNvPr id="296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3332 -0.516927" origin="layout" pathEditMode="relative">
                                      <p:cBhvr>
                                        <p:cTn id="1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Midterm II"/>
          <p:cNvSpPr txBox="1"/>
          <p:nvPr>
            <p:ph type="title"/>
          </p:nvPr>
        </p:nvSpPr>
        <p:spPr>
          <a:xfrm>
            <a:off x="-5652691" y="-53579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II</a:t>
            </a:r>
          </a:p>
        </p:txBody>
      </p:sp>
      <p:sp>
        <p:nvSpPr>
          <p:cNvPr id="186" name="Chapters 9, 10, 11…"/>
          <p:cNvSpPr txBox="1"/>
          <p:nvPr>
            <p:ph type="body" idx="1"/>
          </p:nvPr>
        </p:nvSpPr>
        <p:spPr>
          <a:xfrm>
            <a:off x="300293" y="1645840"/>
            <a:ext cx="16654009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9, 10, 11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For this "face to face" class (01 &amp; H1):</a:t>
            </a:r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t> </a:t>
            </a:r>
            <a:r>
              <a:rPr b="0" i="1"/>
              <a:t>Bring:</a:t>
            </a:r>
            <a:r>
              <a:rPr b="0"/>
              <a:t> </a:t>
            </a:r>
            <a:r>
              <a:t>calculator</a:t>
            </a:r>
            <a:r>
              <a:rPr b="0"/>
              <a:t>, </a:t>
            </a:r>
            <a:r>
              <a:rPr b="0"/>
              <a:t>pencil</a:t>
            </a:r>
            <a:r>
              <a:rPr b="0"/>
              <a:t>, "notes sheet" </a:t>
            </a:r>
            <a:r>
              <a:t>"Freezing Point Depression" lab</a:t>
            </a:r>
            <a:r>
              <a:rPr b="0"/>
              <a:t>, </a:t>
            </a:r>
            <a:r>
              <a:t>Exam Prep Worksheet II, Take Home Quiz 5, "Kinetics I (in class)" printed lab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5 short answer questions, ~2 hours in length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following lab period with "summary sheet"   </a:t>
            </a: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187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188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56002" y="8762918"/>
            <a:ext cx="7569013" cy="4998406"/>
          </a:xfrm>
          <a:prstGeom prst="rect">
            <a:avLst/>
          </a:prstGeom>
          <a:ln w="12700"/>
        </p:spPr>
      </p:pic>
      <p:pic>
        <p:nvPicPr>
          <p:cNvPr id="189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5460" y="0"/>
            <a:ext cx="7410095" cy="411671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You dissolve 92.0 grams of CH3CH2OH, ethanol, in 270 g of water. What is the mole fraction of ethanol in the solution?"/>
          <p:cNvSpPr txBox="1"/>
          <p:nvPr>
            <p:ph type="title"/>
          </p:nvPr>
        </p:nvSpPr>
        <p:spPr>
          <a:xfrm>
            <a:off x="3958828" y="88900"/>
            <a:ext cx="16466344" cy="469582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800"/>
              <a:t>You dissolve 92.0 grams of CH</a:t>
            </a:r>
            <a:r>
              <a:rPr baseline="-15827" sz="5800"/>
              <a:t>3</a:t>
            </a:r>
            <a:r>
              <a:rPr sz="5800"/>
              <a:t>CH</a:t>
            </a:r>
            <a:r>
              <a:rPr baseline="-15827" sz="5800"/>
              <a:t>2</a:t>
            </a:r>
            <a:r>
              <a:rPr sz="5800"/>
              <a:t>OH, ethanol, in 270 g of water. What is the mole fraction of ethanol in the solution?</a:t>
            </a:r>
          </a:p>
        </p:txBody>
      </p:sp>
      <p:sp>
        <p:nvSpPr>
          <p:cNvPr id="299" name="2.0…"/>
          <p:cNvSpPr txBox="1"/>
          <p:nvPr>
            <p:ph type="body" sz="quarter" idx="1"/>
          </p:nvPr>
        </p:nvSpPr>
        <p:spPr>
          <a:xfrm>
            <a:off x="4012406" y="4927600"/>
            <a:ext cx="8233173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2.0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0.12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0.067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0.0083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</a:t>
            </a:r>
          </a:p>
        </p:txBody>
      </p:sp>
      <p:sp>
        <p:nvSpPr>
          <p:cNvPr id="30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01" name="Answer = B, 0.12…"/>
          <p:cNvSpPr txBox="1"/>
          <p:nvPr/>
        </p:nvSpPr>
        <p:spPr>
          <a:xfrm>
            <a:off x="10501376" y="13876734"/>
            <a:ext cx="12215813" cy="50022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0.12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Χ = (mol ethanol) / (mol ethanol + mol H</a:t>
            </a:r>
            <a:r>
              <a:rPr baseline="-5999"/>
              <a:t>2</a:t>
            </a:r>
            <a:r>
              <a:t>O)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92.0 g ethanol * (mol / 46.1 g) =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2.00 mol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270 g H</a:t>
            </a:r>
            <a:r>
              <a:rPr baseline="-5999"/>
              <a:t>2</a:t>
            </a:r>
            <a:r>
              <a:t>O * (mol / 18.02 g)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15 mol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Χ = (2.00) / (2.00 + 15)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0.12</a:t>
            </a:r>
          </a:p>
        </p:txBody>
      </p:sp>
      <p:sp>
        <p:nvSpPr>
          <p:cNvPr id="302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76173 -0.510417" origin="layout" pathEditMode="relative">
                                      <p:cBhvr>
                                        <p:cTn id="1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You dissolve 92.0 grams of CH3CH2OH, ethanol, in 270. g of water. What is the weight percent of ethanol in the solution?"/>
          <p:cNvSpPr txBox="1"/>
          <p:nvPr>
            <p:ph type="title"/>
          </p:nvPr>
        </p:nvSpPr>
        <p:spPr>
          <a:xfrm>
            <a:off x="3958828" y="6350"/>
            <a:ext cx="16466344" cy="49307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800"/>
              <a:t>You dissolve 92.0 grams of CH</a:t>
            </a:r>
            <a:r>
              <a:rPr baseline="-15827" sz="5800"/>
              <a:t>3</a:t>
            </a:r>
            <a:r>
              <a:rPr sz="5800"/>
              <a:t>CH</a:t>
            </a:r>
            <a:r>
              <a:rPr baseline="-15827" sz="5800"/>
              <a:t>2</a:t>
            </a:r>
            <a:r>
              <a:rPr sz="5800"/>
              <a:t>OH, ethanol, in 270. g of water. What is the weight percent of ethanol in the solution?</a:t>
            </a:r>
          </a:p>
        </p:txBody>
      </p:sp>
      <p:sp>
        <p:nvSpPr>
          <p:cNvPr id="305" name="34.1 %…"/>
          <p:cNvSpPr txBox="1"/>
          <p:nvPr>
            <p:ph type="body" sz="quarter" idx="1"/>
          </p:nvPr>
        </p:nvSpPr>
        <p:spPr>
          <a:xfrm>
            <a:off x="3958828" y="4937125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34.1 %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17.0 %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25.4 %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74.8 %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100. %</a:t>
            </a:r>
          </a:p>
        </p:txBody>
      </p:sp>
      <p:sp>
        <p:nvSpPr>
          <p:cNvPr id="30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07" name="Answer = C, 25.4%…"/>
          <p:cNvSpPr txBox="1"/>
          <p:nvPr/>
        </p:nvSpPr>
        <p:spPr>
          <a:xfrm>
            <a:off x="9733422" y="14555390"/>
            <a:ext cx="12269392" cy="3173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25.4%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wt% = (g ethanol) / (g ethanol + g H</a:t>
            </a:r>
            <a:r>
              <a:rPr baseline="-5999"/>
              <a:t>2</a:t>
            </a:r>
            <a:r>
              <a:t>O) *100%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wt% = (92.0) / (92.0 + 270.)*100%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25.4%</a:t>
            </a:r>
          </a:p>
        </p:txBody>
      </p:sp>
      <p:sp>
        <p:nvSpPr>
          <p:cNvPr id="308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69582 -0.376302" origin="layout" pathEditMode="relative">
                                      <p:cBhvr>
                                        <p:cTn id="1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You dissolve 92.0 grams of CH3CH2OH, ethanol, in 270. g of water. What is the molality of ethanol in the solution?"/>
          <p:cNvSpPr txBox="1"/>
          <p:nvPr>
            <p:ph type="title"/>
          </p:nvPr>
        </p:nvSpPr>
        <p:spPr>
          <a:xfrm>
            <a:off x="3958828" y="0"/>
            <a:ext cx="16466344" cy="47529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800"/>
              <a:t>You dissolve 92.0 grams of CH</a:t>
            </a:r>
            <a:r>
              <a:rPr baseline="-15827" sz="5800"/>
              <a:t>3</a:t>
            </a:r>
            <a:r>
              <a:rPr sz="5800"/>
              <a:t>CH</a:t>
            </a:r>
            <a:r>
              <a:rPr baseline="-15827" sz="5800"/>
              <a:t>2</a:t>
            </a:r>
            <a:r>
              <a:rPr sz="5800"/>
              <a:t>OH, ethanol, in 270. g of water. What is the molality of ethanol in the solution?</a:t>
            </a:r>
          </a:p>
        </p:txBody>
      </p:sp>
      <p:sp>
        <p:nvSpPr>
          <p:cNvPr id="311" name="341 m…"/>
          <p:cNvSpPr txBox="1"/>
          <p:nvPr>
            <p:ph type="body" sz="quarter" idx="1"/>
          </p:nvPr>
        </p:nvSpPr>
        <p:spPr>
          <a:xfrm>
            <a:off x="3958828" y="4784725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341 </a:t>
            </a:r>
            <a:r>
              <a:rPr i="1"/>
              <a:t>m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170. </a:t>
            </a:r>
            <a:r>
              <a:rPr i="1"/>
              <a:t>m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0.341 </a:t>
            </a:r>
            <a:r>
              <a:rPr i="1"/>
              <a:t>m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7.41 </a:t>
            </a:r>
            <a:r>
              <a:rPr i="1"/>
              <a:t>m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18.0</a:t>
            </a:r>
            <a:r>
              <a:rPr i="1"/>
              <a:t> m</a:t>
            </a:r>
          </a:p>
        </p:txBody>
      </p:sp>
      <p:sp>
        <p:nvSpPr>
          <p:cNvPr id="31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13" name="Answer = D, 7.41 m…"/>
          <p:cNvSpPr txBox="1"/>
          <p:nvPr/>
        </p:nvSpPr>
        <p:spPr>
          <a:xfrm>
            <a:off x="9715563" y="14180343"/>
            <a:ext cx="11072814" cy="50022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7.41 m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 = mol ethanol / kg H</a:t>
            </a:r>
            <a:r>
              <a:rPr baseline="-5999"/>
              <a:t>2</a:t>
            </a:r>
            <a:r>
              <a:t>O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92.0 g ethanol * (mol / 46.1 g) =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2.00 mol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270. g H</a:t>
            </a:r>
            <a:r>
              <a:rPr baseline="-5999"/>
              <a:t>2</a:t>
            </a:r>
            <a:r>
              <a:t>O * (kg / 1000 g)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0.270 kg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 = 2.00 mol / 0.270 kg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7.41 m</a:t>
            </a:r>
          </a:p>
        </p:txBody>
      </p:sp>
      <p:sp>
        <p:nvSpPr>
          <p:cNvPr id="314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1 -0.438802" origin="layout" pathEditMode="relative">
                                      <p:cBhvr>
                                        <p:cTn id="1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You dissolve 92.0 grams of CH3CH2OH, ethanol, in 270. g of water, and the density of the solution is 0.9780 g/mL. What is the molarity of ethanol in the solution?"/>
          <p:cNvSpPr txBox="1"/>
          <p:nvPr>
            <p:ph type="title"/>
          </p:nvPr>
        </p:nvSpPr>
        <p:spPr>
          <a:xfrm>
            <a:off x="3958828" y="0"/>
            <a:ext cx="16466344" cy="47529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800"/>
              <a:t>You dissolve 92.0 grams of CH</a:t>
            </a:r>
            <a:r>
              <a:rPr baseline="-15827" sz="5800"/>
              <a:t>3</a:t>
            </a:r>
            <a:r>
              <a:rPr sz="5800"/>
              <a:t>CH</a:t>
            </a:r>
            <a:r>
              <a:rPr baseline="-15827" sz="5800"/>
              <a:t>2</a:t>
            </a:r>
            <a:r>
              <a:rPr sz="5800"/>
              <a:t>OH, ethanol, in 270. g of water, and the density of the solution is 0.9780 g/mL. What is the molarity of ethanol in the solution?</a:t>
            </a:r>
          </a:p>
        </p:txBody>
      </p:sp>
      <p:sp>
        <p:nvSpPr>
          <p:cNvPr id="317" name="0.370 M…"/>
          <p:cNvSpPr txBox="1"/>
          <p:nvPr>
            <p:ph type="body" sz="quarter" idx="1"/>
          </p:nvPr>
        </p:nvSpPr>
        <p:spPr>
          <a:xfrm>
            <a:off x="3958828" y="4784725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0.370 M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2.00 M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7.42 M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3.05 M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5.41 M</a:t>
            </a:r>
          </a:p>
        </p:txBody>
      </p:sp>
      <p:sp>
        <p:nvSpPr>
          <p:cNvPr id="31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19" name="Answer = E, 5.41 M…"/>
          <p:cNvSpPr txBox="1"/>
          <p:nvPr/>
        </p:nvSpPr>
        <p:spPr>
          <a:xfrm>
            <a:off x="9715563" y="14180343"/>
            <a:ext cx="11072814" cy="68310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5.41 M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 = mol ethanol / L solution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Find mass of solution, turn to V using density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92.0 g ethanol * (mol / 46.1 g) =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2.00 mol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270. + 92.0 = 362 g solution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362 g solution * (mL / 0.9780 g) = 370. mL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370. mL * (L / 1000 mL)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0.370 L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 = 2.00 mol / 0.370 L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5.41 M</a:t>
            </a:r>
          </a:p>
        </p:txBody>
      </p:sp>
      <p:sp>
        <p:nvSpPr>
          <p:cNvPr id="320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1 -0.572917" origin="layout" pathEditMode="relative">
                                      <p:cBhvr>
                                        <p:cTn id="13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An aqueous solution of ethanol (CH3CH2OH) has a solution density of 0.9163 g/mL and a concentration of 0.801 M. What is the mole fraction of ethanol in the solution?"/>
          <p:cNvSpPr txBox="1"/>
          <p:nvPr>
            <p:ph type="title"/>
          </p:nvPr>
        </p:nvSpPr>
        <p:spPr>
          <a:xfrm>
            <a:off x="3958828" y="0"/>
            <a:ext cx="16466344" cy="47529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800"/>
              <a:t>An aqueous solution of ethanol (CH</a:t>
            </a:r>
            <a:r>
              <a:rPr baseline="-15827" sz="5800"/>
              <a:t>3</a:t>
            </a:r>
            <a:r>
              <a:rPr sz="5800"/>
              <a:t>CH</a:t>
            </a:r>
            <a:r>
              <a:rPr baseline="-15827" sz="5800"/>
              <a:t>2</a:t>
            </a:r>
            <a:r>
              <a:rPr sz="5800"/>
              <a:t>OH) has a solution density of 0.9163 g/mL and a concentration of 0.801 M. What is the mole fraction of ethanol in the solution?</a:t>
            </a:r>
          </a:p>
        </p:txBody>
      </p:sp>
      <p:sp>
        <p:nvSpPr>
          <p:cNvPr id="323" name="0.911…"/>
          <p:cNvSpPr txBox="1"/>
          <p:nvPr>
            <p:ph type="body" sz="quarter" idx="1"/>
          </p:nvPr>
        </p:nvSpPr>
        <p:spPr>
          <a:xfrm>
            <a:off x="3958828" y="4784725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0.911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1.1111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0.9839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0.0161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 4.03</a:t>
            </a:r>
          </a:p>
        </p:txBody>
      </p:sp>
      <p:sp>
        <p:nvSpPr>
          <p:cNvPr id="32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25" name="Answer = D, 0.0161…"/>
          <p:cNvSpPr txBox="1"/>
          <p:nvPr/>
        </p:nvSpPr>
        <p:spPr>
          <a:xfrm>
            <a:off x="9715563" y="14180343"/>
            <a:ext cx="11197829" cy="9269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0.0161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 = mol ethanol / L solution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Assume exactly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 L solution = 1000 mL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 L solution = 0.801 mol ethanol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1000 mL * (0.9163 g / mL) = 916.3 g solution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0.801 mol * (46.1 g/mol)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36.9 g ethanol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916.3 g solution - 36.9 g solute =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879.4 g 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879.4 g * (mol / 18.02 g)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48.80 mol 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Χ = (mol ethanol) / (mol ethanol + mol H</a:t>
            </a:r>
            <a:r>
              <a:rPr baseline="-5999"/>
              <a:t>2</a:t>
            </a:r>
            <a:r>
              <a:t>O)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Χ = (0.801) / (0.801 + 48.80)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0.0161</a:t>
            </a:r>
          </a:p>
        </p:txBody>
      </p:sp>
      <p:sp>
        <p:nvSpPr>
          <p:cNvPr id="326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1 -0.739583" origin="layout" pathEditMode="relative">
                                      <p:cBhvr>
                                        <p:cTn id="1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6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he Henry's Law constant for N2 in water at 53 °C is 8.4 x 10-7 M/mm Hg, and the vapor pressure of water at 53 °C is 107 torr.  Find the equilibrium concentration of N2 in water if the total pressure equals 1 atm."/>
          <p:cNvSpPr txBox="1"/>
          <p:nvPr>
            <p:ph type="title"/>
          </p:nvPr>
        </p:nvSpPr>
        <p:spPr>
          <a:xfrm>
            <a:off x="3583781" y="304799"/>
            <a:ext cx="16841391" cy="475059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800"/>
              <a:t>The Henry's Law constant for N</a:t>
            </a:r>
            <a:r>
              <a:rPr baseline="-5999" sz="5800"/>
              <a:t>2</a:t>
            </a:r>
            <a:r>
              <a:rPr sz="5800"/>
              <a:t> in water at 53 °C is 8.4 x 10</a:t>
            </a:r>
            <a:r>
              <a:rPr baseline="31999" sz="5800"/>
              <a:t>-7</a:t>
            </a:r>
            <a:r>
              <a:rPr sz="5800"/>
              <a:t> M/mm Hg, and the vapor pressure of water at 53 °C is 107 torr.  Find the equilibrium concentration of N</a:t>
            </a:r>
            <a:r>
              <a:rPr baseline="-5999" sz="5800"/>
              <a:t>2</a:t>
            </a:r>
            <a:r>
              <a:rPr sz="5800"/>
              <a:t> in water if the total pressure equals 1 atm.</a:t>
            </a:r>
          </a:p>
        </p:txBody>
      </p:sp>
      <p:sp>
        <p:nvSpPr>
          <p:cNvPr id="329" name="5.5 x 10-4 M…"/>
          <p:cNvSpPr txBox="1"/>
          <p:nvPr>
            <p:ph type="body" sz="quarter" idx="1"/>
          </p:nvPr>
        </p:nvSpPr>
        <p:spPr>
          <a:xfrm>
            <a:off x="3958828" y="4784725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5.5 x 10</a:t>
            </a:r>
            <a:r>
              <a:rPr baseline="31999"/>
              <a:t>-4</a:t>
            </a:r>
            <a:r>
              <a:t> M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9.0 x 10</a:t>
            </a:r>
            <a:r>
              <a:rPr baseline="31999"/>
              <a:t>-5</a:t>
            </a:r>
            <a:r>
              <a:t> M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6.4 x 10</a:t>
            </a:r>
            <a:r>
              <a:rPr baseline="31999"/>
              <a:t>-4</a:t>
            </a:r>
            <a:r>
              <a:t> M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3.2 x 10</a:t>
            </a:r>
            <a:r>
              <a:rPr baseline="31999"/>
              <a:t>-5</a:t>
            </a:r>
            <a:r>
              <a:t> M</a:t>
            </a:r>
            <a:endParaRPr i="1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42 M</a:t>
            </a:r>
          </a:p>
        </p:txBody>
      </p:sp>
      <p:sp>
        <p:nvSpPr>
          <p:cNvPr id="33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31" name="Answer = A, 5.5 x 10 -4 M…"/>
          <p:cNvSpPr txBox="1"/>
          <p:nvPr/>
        </p:nvSpPr>
        <p:spPr>
          <a:xfrm>
            <a:off x="9715563" y="14180343"/>
            <a:ext cx="11072814" cy="68310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5.5 x 10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-4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M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Henry's Law:   S</a:t>
            </a:r>
            <a:r>
              <a:rPr baseline="-5999"/>
              <a:t>g</a:t>
            </a:r>
            <a:r>
              <a:t> = k</a:t>
            </a:r>
            <a:r>
              <a:rPr baseline="-5999"/>
              <a:t>H</a:t>
            </a:r>
            <a:r>
              <a:t>*P</a:t>
            </a:r>
            <a:r>
              <a:rPr baseline="-5999"/>
              <a:t>g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Find partial pressure of N</a:t>
            </a:r>
            <a:r>
              <a:rPr baseline="-5999"/>
              <a:t>2</a:t>
            </a:r>
            <a:r>
              <a:t> from 1 atm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760 mm Hg - 107 mm Hg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653 mm Hg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Now find concentration of N</a:t>
            </a:r>
            <a:r>
              <a:rPr baseline="-5999"/>
              <a:t>2</a:t>
            </a:r>
            <a:r>
              <a:t>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</a:t>
            </a:r>
            <a:r>
              <a:rPr baseline="-5999"/>
              <a:t>g</a:t>
            </a:r>
            <a:r>
              <a:t> = k</a:t>
            </a:r>
            <a:r>
              <a:rPr baseline="-5999"/>
              <a:t>H</a:t>
            </a:r>
            <a:r>
              <a:t>*P</a:t>
            </a:r>
            <a:r>
              <a:rPr baseline="-5999"/>
              <a:t>g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</a:t>
            </a:r>
            <a:r>
              <a:rPr baseline="-5999"/>
              <a:t>g</a:t>
            </a:r>
            <a:r>
              <a:t> = 8.4 x 10</a:t>
            </a:r>
            <a:r>
              <a:rPr baseline="31999"/>
              <a:t>-7</a:t>
            </a:r>
            <a:r>
              <a:t> M/mm Hg * 653 mm Hg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</a:t>
            </a:r>
            <a:r>
              <a:rPr baseline="-5999"/>
              <a:t>g</a:t>
            </a:r>
            <a:r>
              <a:t>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5.5 x 10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-4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M</a:t>
            </a:r>
          </a:p>
        </p:txBody>
      </p:sp>
      <p:sp>
        <p:nvSpPr>
          <p:cNvPr id="332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1 -0.572917" origin="layout" pathEditMode="relative">
                                      <p:cBhvr>
                                        <p:cTn id="13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0.0400 mol of I2 (10.1 g) is dissolved in 1.96 mol of CCl4 (300 g) at 65 °C. Given that the vapor pressure of pure CCl4 is 504 mm Hg at this temperature, what is the vapor pressure of the CCl4 over this solution?"/>
          <p:cNvSpPr txBox="1"/>
          <p:nvPr>
            <p:ph type="title"/>
          </p:nvPr>
        </p:nvSpPr>
        <p:spPr>
          <a:xfrm>
            <a:off x="3744515" y="-264716"/>
            <a:ext cx="16466345" cy="645795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0.0400 mol of I</a:t>
            </a:r>
            <a:r>
              <a:rPr baseline="-16133" sz="6000"/>
              <a:t>2</a:t>
            </a:r>
            <a:r>
              <a:rPr sz="6000"/>
              <a:t> (10.1 g) is dissolved in 1.96 mol of CCl</a:t>
            </a:r>
            <a:r>
              <a:rPr baseline="-16133" sz="6000"/>
              <a:t>4</a:t>
            </a:r>
            <a:r>
              <a:rPr sz="6000"/>
              <a:t> (300 g) at 65 °C. Given that the vapor pressure of pure CCl</a:t>
            </a:r>
            <a:r>
              <a:rPr baseline="-16133" sz="6000"/>
              <a:t>4</a:t>
            </a:r>
            <a:r>
              <a:rPr sz="6000"/>
              <a:t> is 504 mm Hg at this temperature, what is the vapor pressure of the CCl</a:t>
            </a:r>
            <a:r>
              <a:rPr baseline="-16133" sz="6000"/>
              <a:t>4</a:t>
            </a:r>
            <a:r>
              <a:rPr sz="6000"/>
              <a:t> over this solution?</a:t>
            </a:r>
          </a:p>
        </p:txBody>
      </p:sp>
      <p:sp>
        <p:nvSpPr>
          <p:cNvPr id="335" name="504 mm Hg…"/>
          <p:cNvSpPr txBox="1"/>
          <p:nvPr>
            <p:ph type="body" sz="quarter" idx="1"/>
          </p:nvPr>
        </p:nvSpPr>
        <p:spPr>
          <a:xfrm>
            <a:off x="3815953" y="5498703"/>
            <a:ext cx="6161485" cy="725090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504 mm Hg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514 mm Hg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494 mm Hg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10.1 mm Hg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Too much pressure!</a:t>
            </a:r>
          </a:p>
        </p:txBody>
      </p:sp>
      <p:sp>
        <p:nvSpPr>
          <p:cNvPr id="33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37" name="Answer = C, 494 mm Hg…"/>
          <p:cNvSpPr txBox="1"/>
          <p:nvPr/>
        </p:nvSpPr>
        <p:spPr>
          <a:xfrm>
            <a:off x="9929876" y="14216062"/>
            <a:ext cx="10894219" cy="4392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494 mm Hg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Use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Raoult's Law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VP</a:t>
            </a:r>
            <a:r>
              <a:rPr baseline="-5999"/>
              <a:t>solution</a:t>
            </a:r>
            <a:r>
              <a:t> = X</a:t>
            </a:r>
            <a:r>
              <a:rPr baseline="-5999"/>
              <a:t>solvent</a:t>
            </a:r>
            <a:r>
              <a:t>*VP°</a:t>
            </a:r>
            <a:r>
              <a:rPr baseline="-5999"/>
              <a:t>solvent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X</a:t>
            </a:r>
            <a:r>
              <a:rPr baseline="-5999"/>
              <a:t>solvent</a:t>
            </a:r>
            <a:r>
              <a:t> = (1.96)/(1.96+0.0400) = 0.980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VP</a:t>
            </a:r>
            <a:r>
              <a:rPr baseline="-5999"/>
              <a:t>solution</a:t>
            </a:r>
            <a:r>
              <a:t> = 0.980 * 504 mm Hg 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VP</a:t>
            </a:r>
            <a:r>
              <a:rPr baseline="-5999"/>
              <a:t>solution</a:t>
            </a:r>
            <a:r>
              <a:t> = 494 mm Hg</a:t>
            </a:r>
          </a:p>
        </p:txBody>
      </p:sp>
      <p:sp>
        <p:nvSpPr>
          <p:cNvPr id="338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35879 -0.218750" origin="layout" pathEditMode="relative">
                                      <p:cBhvr>
                                        <p:cTn id="6" dur="7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1 -0.442708" origin="layout" pathEditMode="relative">
                                      <p:cBhvr>
                                        <p:cTn id="1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What mass of ethylene glycol (HOC2H4OH, molar mass = 62.0 g/mol) must be added to 125 g of water to raise the boiling point by 1.00 °C? (kbp(H2O) = +0.512 °C/m)"/>
          <p:cNvSpPr txBox="1"/>
          <p:nvPr>
            <p:ph type="title"/>
          </p:nvPr>
        </p:nvSpPr>
        <p:spPr>
          <a:xfrm>
            <a:off x="3333750" y="207764"/>
            <a:ext cx="17537907" cy="548282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What mass of ethylene glycol (HOC</a:t>
            </a:r>
            <a:r>
              <a:rPr baseline="-16133" sz="6000"/>
              <a:t>2</a:t>
            </a:r>
            <a:r>
              <a:rPr sz="6000"/>
              <a:t>H</a:t>
            </a:r>
            <a:r>
              <a:rPr baseline="-16133" sz="6000"/>
              <a:t>4</a:t>
            </a:r>
            <a:r>
              <a:rPr sz="6000"/>
              <a:t>OH, molar mass = 62.0 g/mol) must be added to 125 g of water to raise the boiling point by 1.00 °C? (k</a:t>
            </a:r>
            <a:r>
              <a:rPr baseline="-16133" sz="6000"/>
              <a:t>bp</a:t>
            </a:r>
            <a:r>
              <a:rPr sz="6000"/>
              <a:t>(H</a:t>
            </a:r>
            <a:r>
              <a:rPr baseline="-5999" sz="6000"/>
              <a:t>2</a:t>
            </a:r>
            <a:r>
              <a:rPr sz="6000"/>
              <a:t>O) = +0.512 °C/m)</a:t>
            </a:r>
          </a:p>
        </p:txBody>
      </p:sp>
      <p:sp>
        <p:nvSpPr>
          <p:cNvPr id="341" name="1.95 g…"/>
          <p:cNvSpPr txBox="1"/>
          <p:nvPr>
            <p:ph type="body" sz="quarter" idx="1"/>
          </p:nvPr>
        </p:nvSpPr>
        <p:spPr>
          <a:xfrm>
            <a:off x="3637359" y="5280025"/>
            <a:ext cx="8233173" cy="7864475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1.95 g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0.244 g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15.1 g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31.0 g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 g</a:t>
            </a:r>
          </a:p>
        </p:txBody>
      </p:sp>
      <p:sp>
        <p:nvSpPr>
          <p:cNvPr id="34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43" name="Answer = C, 15.1 g…"/>
          <p:cNvSpPr txBox="1"/>
          <p:nvPr/>
        </p:nvSpPr>
        <p:spPr>
          <a:xfrm>
            <a:off x="9572688" y="13983890"/>
            <a:ext cx="13966032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15.1 g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solution = ethylene glycol (solute) + water (solvent)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Use: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∆T = k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bp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 i,</a:t>
            </a:r>
            <a:r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solve for m</a:t>
            </a:r>
            <a:r>
              <a:t> (i = 1)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 = ∆T/k</a:t>
            </a:r>
            <a:r>
              <a:rPr baseline="-5999"/>
              <a:t>bp</a:t>
            </a:r>
            <a:r>
              <a:t> = 1.00°C/0.512 °C/m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1.95 m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(1.95 mol / kg H</a:t>
            </a:r>
            <a:r>
              <a:rPr baseline="-5999"/>
              <a:t>2</a:t>
            </a:r>
            <a:r>
              <a:t>O) * 0.125 kg H</a:t>
            </a:r>
            <a:r>
              <a:rPr baseline="-5999"/>
              <a:t>2</a:t>
            </a:r>
            <a:r>
              <a:t>O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0.244 mol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0.244 mol ethylene glycol * 62.0 g/mol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15.1 g</a:t>
            </a:r>
          </a:p>
        </p:txBody>
      </p:sp>
      <p:sp>
        <p:nvSpPr>
          <p:cNvPr id="344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2765 -0.466146" origin="layout" pathEditMode="relative">
                                      <p:cBhvr>
                                        <p:cTn id="1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Which water-based solution is expected to have the higher boiling point?"/>
          <p:cNvSpPr txBox="1"/>
          <p:nvPr>
            <p:ph type="title"/>
          </p:nvPr>
        </p:nvSpPr>
        <p:spPr>
          <a:xfrm>
            <a:off x="3423046" y="-213916"/>
            <a:ext cx="16466345" cy="3641726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water-based solution is expected to have the higher boiling point?</a:t>
            </a:r>
          </a:p>
        </p:txBody>
      </p:sp>
      <p:sp>
        <p:nvSpPr>
          <p:cNvPr id="347" name="Answer = A, 0.10 m NaCl…"/>
          <p:cNvSpPr txBox="1"/>
          <p:nvPr/>
        </p:nvSpPr>
        <p:spPr>
          <a:xfrm>
            <a:off x="9590547" y="15037593"/>
            <a:ext cx="13966033" cy="6221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0.10 m NaCl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∆T = k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bp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 i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i = 1 (sugar), i = 2 (NaCl, theoretical value)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uFill>
                  <a:solidFill>
                    <a:srgbClr val="FF2600"/>
                  </a:solidFill>
                </a:uFill>
              </a:rPr>
              <a:t>Both have same k (H</a:t>
            </a:r>
            <a:r>
              <a:rPr baseline="-5999"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uFill>
                  <a:solidFill>
                    <a:srgbClr val="FF2600"/>
                  </a:solidFill>
                </a:uFill>
              </a:rPr>
              <a:t>O), so</a:t>
            </a:r>
            <a:endParaRPr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∆T α m*i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uFill>
                  <a:solidFill>
                    <a:srgbClr val="FF2600"/>
                  </a:solidFill>
                </a:uFill>
              </a:rPr>
              <a:t>∆T α 0.10 m*2 = 0.20 (NaCl)</a:t>
            </a:r>
            <a:endParaRPr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uFill>
                  <a:solidFill>
                    <a:srgbClr val="FF2600"/>
                  </a:solidFill>
                </a:uFill>
              </a:rPr>
              <a:t>∆T α 0.15 m*1 = 0.15 (sugar)</a:t>
            </a:r>
            <a:endParaRPr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NaCl larger, higher boiling point</a:t>
            </a:r>
          </a:p>
        </p:txBody>
      </p:sp>
      <p:sp>
        <p:nvSpPr>
          <p:cNvPr id="348" name="0.10 molal NaCl…"/>
          <p:cNvSpPr txBox="1"/>
          <p:nvPr>
            <p:ph type="body" sz="quarter" idx="1"/>
          </p:nvPr>
        </p:nvSpPr>
        <p:spPr>
          <a:xfrm>
            <a:off x="3423046" y="2763440"/>
            <a:ext cx="8626079" cy="6036470"/>
          </a:xfrm>
          <a:prstGeom prst="rect">
            <a:avLst/>
          </a:prstGeom>
        </p:spPr>
        <p:txBody>
          <a:bodyPr/>
          <a:lstStyle/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0.10 molal NaCl</a:t>
            </a:r>
          </a:p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0.15 molal sugar</a:t>
            </a:r>
          </a:p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both the same</a:t>
            </a:r>
          </a:p>
          <a:p>
            <a:pPr marL="894079" indent="-853439">
              <a:buClr>
                <a:srgbClr val="000000"/>
              </a:buClr>
              <a:buFont typeface="Arial"/>
              <a:buAutoNum type="alphaUcPeriod" startAt="1"/>
              <a:defRPr sz="7000"/>
            </a:pPr>
            <a:r>
              <a:t>not enough information</a:t>
            </a:r>
          </a:p>
        </p:txBody>
      </p:sp>
      <p:sp>
        <p:nvSpPr>
          <p:cNvPr id="34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50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54933 -0.593750" origin="layout" pathEditMode="relative">
                                      <p:cBhvr>
                                        <p:cTn id="1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0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29.3 g of NaCl (molar mass = 58.5 g/mol) is dissolved in 500. grams water. What is the boiling point of this solution? (kbp(H2O) = +0.512 °C/m)"/>
          <p:cNvSpPr txBox="1"/>
          <p:nvPr>
            <p:ph type="title"/>
          </p:nvPr>
        </p:nvSpPr>
        <p:spPr>
          <a:xfrm>
            <a:off x="3405187" y="-435174"/>
            <a:ext cx="17145001" cy="609004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29.3 g of NaCl (molar mass = 58.5 g/mol) is dissolved in 500. grams water. What is the boiling point of this solution? (k</a:t>
            </a:r>
            <a:r>
              <a:rPr baseline="-16133" sz="6000"/>
              <a:t>bp</a:t>
            </a:r>
            <a:r>
              <a:rPr sz="6000"/>
              <a:t>(H</a:t>
            </a:r>
            <a:r>
              <a:rPr baseline="-5999" sz="6000"/>
              <a:t>2</a:t>
            </a:r>
            <a:r>
              <a:rPr sz="6000"/>
              <a:t>O) = +0.512 °C/m)</a:t>
            </a:r>
          </a:p>
        </p:txBody>
      </p:sp>
      <p:sp>
        <p:nvSpPr>
          <p:cNvPr id="353" name="100.512 °C…"/>
          <p:cNvSpPr txBox="1"/>
          <p:nvPr>
            <p:ph type="body" sz="quarter" idx="1"/>
          </p:nvPr>
        </p:nvSpPr>
        <p:spPr>
          <a:xfrm>
            <a:off x="3512343" y="4281090"/>
            <a:ext cx="8233173" cy="75596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100.512 °C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98.976 °C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101.02 °C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1.024 °C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10</a:t>
            </a:r>
            <a:r>
              <a:rPr baseline="31999" sz="6200"/>
              <a:t>4</a:t>
            </a:r>
            <a:r>
              <a:rPr sz="6200"/>
              <a:t> °K</a:t>
            </a:r>
          </a:p>
        </p:txBody>
      </p:sp>
      <p:sp>
        <p:nvSpPr>
          <p:cNvPr id="35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55" name="Answer = C, 101.02 °C…"/>
          <p:cNvSpPr txBox="1"/>
          <p:nvPr/>
        </p:nvSpPr>
        <p:spPr>
          <a:xfrm>
            <a:off x="9554829" y="14216062"/>
            <a:ext cx="12126516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101.02 °C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solution = NaCl (solute) + water (solvent)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Note: for NaCl, i = 2 (theoretical i value)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Use: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∆T = k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bp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 i,</a:t>
            </a:r>
            <a:r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solve for ∆T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</a:t>
            </a:r>
            <a:r>
              <a:t> = {29.3g NaCl * mol/58.5 g}/0.500 kg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1.00 m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∆T</a:t>
            </a:r>
            <a:r>
              <a:t> = 0.512* 1.00 m*2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1.02 °C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</a:t>
            </a:r>
            <a:r>
              <a:rPr baseline="-5999"/>
              <a:t>solution</a:t>
            </a:r>
            <a:r>
              <a:t> = 100.00 + 1.02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101.02 °C</a:t>
            </a:r>
          </a:p>
        </p:txBody>
      </p:sp>
      <p:sp>
        <p:nvSpPr>
          <p:cNvPr id="356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32236 -0.291667" origin="layout" pathEditMode="relative">
                                      <p:cBhvr>
                                        <p:cTn id="6" dur="7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27101 -0.472656" origin="layout" pathEditMode="relative">
                                      <p:cBhvr>
                                        <p:cTn id="13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Midterm II"/>
          <p:cNvSpPr txBox="1"/>
          <p:nvPr>
            <p:ph type="title"/>
          </p:nvPr>
        </p:nvSpPr>
        <p:spPr>
          <a:xfrm>
            <a:off x="-6054328" y="-101204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II</a:t>
            </a:r>
          </a:p>
        </p:txBody>
      </p:sp>
      <p:sp>
        <p:nvSpPr>
          <p:cNvPr id="19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93" name="Chapters 9, 10 and 11…"/>
          <p:cNvSpPr txBox="1"/>
          <p:nvPr>
            <p:ph type="body" idx="1"/>
          </p:nvPr>
        </p:nvSpPr>
        <p:spPr>
          <a:xfrm>
            <a:off x="516193" y="1645840"/>
            <a:ext cx="16891539" cy="11894345"/>
          </a:xfrm>
          <a:prstGeom prst="rect">
            <a:avLst/>
          </a:prstGeom>
        </p:spPr>
        <p:txBody>
          <a:bodyPr lIns="0" tIns="0" rIns="0" bIns="0"/>
          <a:lstStyle/>
          <a:p>
            <a:pPr lvl="1" marL="81280" marR="8128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9, 10 and 11            </a:t>
            </a:r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t> </a:t>
            </a:r>
            <a:r>
              <a:rPr b="0" i="1"/>
              <a:t>Bring:</a:t>
            </a:r>
            <a:r>
              <a:rPr b="0"/>
              <a:t> </a:t>
            </a:r>
            <a:r>
              <a:t>calculator</a:t>
            </a:r>
            <a:r>
              <a:rPr b="0"/>
              <a:t>, </a:t>
            </a:r>
            <a:r>
              <a:t>pencil</a:t>
            </a:r>
            <a:r>
              <a:rPr b="0"/>
              <a:t>, </a:t>
            </a:r>
            <a:r>
              <a:t>scantron</a:t>
            </a:r>
            <a:r>
              <a:rPr b="0"/>
              <a:t> (50 questions / side, 100 questions total), </a:t>
            </a:r>
            <a:r>
              <a:t>"Freezing Point Depression" lab</a:t>
            </a:r>
            <a:r>
              <a:rPr b="0"/>
              <a:t>, </a:t>
            </a:r>
            <a:r>
              <a:t>Exam Prep II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four short answer questions, ~2 hours in length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Friday with "summary sheet"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pic>
        <p:nvPicPr>
          <p:cNvPr id="194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56002" y="8762918"/>
            <a:ext cx="7569013" cy="4998406"/>
          </a:xfrm>
          <a:prstGeom prst="rect">
            <a:avLst/>
          </a:prstGeom>
          <a:ln w="12700"/>
        </p:spPr>
      </p:pic>
      <p:pic>
        <p:nvPicPr>
          <p:cNvPr id="195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5460" y="0"/>
            <a:ext cx="7410095" cy="411671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Answer = C, 122 g/mol…"/>
          <p:cNvSpPr txBox="1"/>
          <p:nvPr/>
        </p:nvSpPr>
        <p:spPr>
          <a:xfrm>
            <a:off x="9572688" y="14269640"/>
            <a:ext cx="13966032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122 g/mol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solution = erythritol (solute) + water (solvent)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Use: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∆T = k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fp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 i,</a:t>
            </a:r>
            <a:r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solve for m</a:t>
            </a:r>
            <a:r>
              <a:t> (i = 1)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 = ∆T/k</a:t>
            </a:r>
            <a:r>
              <a:rPr baseline="-5999"/>
              <a:t>fp</a:t>
            </a:r>
            <a:r>
              <a:t> = -0.762°C/-1.86 °C/m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0.410 m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(0.410 mol / kg H</a:t>
            </a:r>
            <a:r>
              <a:rPr baseline="-5999"/>
              <a:t>2</a:t>
            </a:r>
            <a:r>
              <a:t>O) * 0.0500 kg H</a:t>
            </a:r>
            <a:r>
              <a:rPr baseline="-5999"/>
              <a:t>2</a:t>
            </a:r>
            <a:r>
              <a:t>O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0.0205 mol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2.50 g / 0.0205 mol erythritol=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122 g/mol</a:t>
            </a:r>
          </a:p>
        </p:txBody>
      </p:sp>
      <p:sp>
        <p:nvSpPr>
          <p:cNvPr id="359" name="Erythritol occurs naturally in algae and fungi.  A solution of 2.50 g of erythritol in 50.0 g of water freezes at -0.762 °C. What is the molar mass of the compound? (kfp(H2O) = -1.86 °C/m)"/>
          <p:cNvSpPr txBox="1"/>
          <p:nvPr>
            <p:ph type="title"/>
          </p:nvPr>
        </p:nvSpPr>
        <p:spPr>
          <a:xfrm>
            <a:off x="3333750" y="-1518047"/>
            <a:ext cx="16466344" cy="7447360"/>
          </a:xfrm>
          <a:prstGeom prst="rect">
            <a:avLst/>
          </a:prstGeom>
        </p:spPr>
        <p:txBody>
          <a:bodyPr/>
          <a:lstStyle/>
          <a:p>
            <a:pPr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Erythritol occurs naturally in algae and fungi.  A solution of 2.50 g of erythritol in 50.0 g of water freezes at -0.762 °C. What is the molar mass of the compound? (k</a:t>
            </a:r>
            <a:r>
              <a:rPr baseline="-17692"/>
              <a:t>fp</a:t>
            </a:r>
            <a:r>
              <a:t>(H</a:t>
            </a:r>
            <a:r>
              <a:rPr baseline="-5999"/>
              <a:t>2</a:t>
            </a:r>
            <a:r>
              <a:t>O) = -1.86 °C/m)</a:t>
            </a:r>
          </a:p>
        </p:txBody>
      </p:sp>
      <p:sp>
        <p:nvSpPr>
          <p:cNvPr id="360" name="26.9 g/mol…"/>
          <p:cNvSpPr txBox="1"/>
          <p:nvPr>
            <p:ph type="body" sz="quarter" idx="1"/>
          </p:nvPr>
        </p:nvSpPr>
        <p:spPr>
          <a:xfrm>
            <a:off x="3548062" y="4161234"/>
            <a:ext cx="8233173" cy="5786438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26.9 g/mol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35.5 g/mol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122 g/mol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224 g/mol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0.0100 g/mol</a:t>
            </a:r>
          </a:p>
        </p:txBody>
      </p:sp>
      <p:sp>
        <p:nvSpPr>
          <p:cNvPr id="36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62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7160 -0.507812" origin="layout" pathEditMode="relative">
                                      <p:cBhvr>
                                        <p:cTn id="1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2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Answer = D, 6010 g/mol…"/>
          <p:cNvSpPr txBox="1"/>
          <p:nvPr/>
        </p:nvSpPr>
        <p:spPr>
          <a:xfrm>
            <a:off x="9572688" y="14269640"/>
            <a:ext cx="13966032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6010 g/mol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Use: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π = icRT</a:t>
            </a:r>
            <a:r>
              <a:t> (i = 1),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solve for c, then MM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π = (12.5 mm Hg * 1atm/760 mm Hg)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0.0164 atm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 = π/iRT = 0.0164 / (1*0.082057*300.)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6.66 x 10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-4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M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6.66 x 10</a:t>
            </a:r>
            <a:r>
              <a:rPr baseline="31999"/>
              <a:t>-4</a:t>
            </a:r>
            <a:r>
              <a:t> M * 0.00500 L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3.33 x 10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-6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mol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0.0200 g / 3.33 x 10</a:t>
            </a:r>
            <a:r>
              <a:rPr baseline="31999"/>
              <a:t>-6</a:t>
            </a:r>
            <a:r>
              <a:t> mol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6010 g/mol</a:t>
            </a:r>
          </a:p>
        </p:txBody>
      </p:sp>
      <p:sp>
        <p:nvSpPr>
          <p:cNvPr id="365" name="Insulin (20.0 mg) dissolved in 5.00 mL of water at 300. K provides an osmotic pressure of 12.5 mm Hg.  What is the molar mass of insulin?"/>
          <p:cNvSpPr txBox="1"/>
          <p:nvPr>
            <p:ph type="title"/>
          </p:nvPr>
        </p:nvSpPr>
        <p:spPr>
          <a:xfrm>
            <a:off x="3333750" y="-1518047"/>
            <a:ext cx="16466344" cy="7447360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Insulin (20.0 mg) dissolved in 5.00 mL of water at 300. K provides an osmotic pressure of 12.5 mm Hg.  What is the molar mass of insulin?</a:t>
            </a:r>
          </a:p>
        </p:txBody>
      </p:sp>
      <p:sp>
        <p:nvSpPr>
          <p:cNvPr id="366" name="18.0 g/mol…"/>
          <p:cNvSpPr txBox="1"/>
          <p:nvPr>
            <p:ph type="body" sz="quarter" idx="1"/>
          </p:nvPr>
        </p:nvSpPr>
        <p:spPr>
          <a:xfrm>
            <a:off x="3548062" y="4161234"/>
            <a:ext cx="8233173" cy="5786438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18.0 g/mol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42.0 g/mol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3980 g/mol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6010 g/mol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12,100 g/mol</a:t>
            </a:r>
          </a:p>
        </p:txBody>
      </p:sp>
      <p:sp>
        <p:nvSpPr>
          <p:cNvPr id="36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68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7160 -0.507812" origin="layout" pathEditMode="relative">
                                      <p:cBhvr>
                                        <p:cTn id="13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8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End of…"/>
          <p:cNvSpPr txBox="1"/>
          <p:nvPr>
            <p:ph type="title"/>
          </p:nvPr>
        </p:nvSpPr>
        <p:spPr>
          <a:xfrm>
            <a:off x="-4071144" y="-544513"/>
            <a:ext cx="14466094" cy="7411642"/>
          </a:xfrm>
          <a:prstGeom prst="rect">
            <a:avLst/>
          </a:prstGeom>
        </p:spPr>
        <p:txBody>
          <a:bodyPr/>
          <a:lstStyle/>
          <a:p>
            <a:pPr>
              <a:defRPr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End of </a:t>
            </a:r>
          </a:p>
          <a:p>
            <a:pPr>
              <a:defRPr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Review - 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good luck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with your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studying!</a:t>
            </a:r>
          </a:p>
        </p:txBody>
      </p:sp>
      <p:sp>
        <p:nvSpPr>
          <p:cNvPr id="371" name="Need more practice?…"/>
          <p:cNvSpPr txBox="1"/>
          <p:nvPr>
            <p:ph type="body" sz="quarter" idx="1"/>
          </p:nvPr>
        </p:nvSpPr>
        <p:spPr>
          <a:xfrm>
            <a:off x="1819671" y="7488634"/>
            <a:ext cx="11644314" cy="5643563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Need more practice?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Practice Problem Sets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Concept Guides (Companion and 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Chapter Guides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End of Chapter Problems in Textbook (every other question has answer at end)</a:t>
            </a:r>
          </a:p>
          <a:p>
            <a:pPr marL="0" indent="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Good luck with your studying!</a:t>
            </a:r>
          </a:p>
        </p:txBody>
      </p:sp>
      <p:sp>
        <p:nvSpPr>
          <p:cNvPr id="37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73" name="molality joke slide" descr="molality joke sli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11820" y="-30957"/>
            <a:ext cx="10787063" cy="8090298"/>
          </a:xfrm>
          <a:prstGeom prst="rect">
            <a:avLst/>
          </a:prstGeom>
          <a:ln w="12700"/>
        </p:spPr>
      </p:pic>
      <p:pic>
        <p:nvPicPr>
          <p:cNvPr id="374" name="brevis lattices picture" descr="brevis lattice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71356" y="8438225"/>
            <a:ext cx="5774951" cy="509838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Midterm II"/>
          <p:cNvSpPr txBox="1"/>
          <p:nvPr>
            <p:ph type="title"/>
          </p:nvPr>
        </p:nvSpPr>
        <p:spPr>
          <a:xfrm>
            <a:off x="-6059091" y="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II</a:t>
            </a:r>
          </a:p>
        </p:txBody>
      </p:sp>
      <p:sp>
        <p:nvSpPr>
          <p:cNvPr id="198" name="Chapters 9, 10 and 11…"/>
          <p:cNvSpPr txBox="1"/>
          <p:nvPr>
            <p:ph type="body" idx="1"/>
          </p:nvPr>
        </p:nvSpPr>
        <p:spPr>
          <a:xfrm>
            <a:off x="1388284" y="2049462"/>
            <a:ext cx="15091172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9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9, 10 and 11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b="0">
                <a:solidFill>
                  <a:srgbClr val="000000"/>
                </a:solidFill>
              </a:rPr>
              <a:t>For this online exam: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3-4 short answer questions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Released Wednesday night, due Friday at 9 AM via email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with "summary sheet" at end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199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00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7546" y="8743120"/>
            <a:ext cx="7818834" cy="5163381"/>
          </a:xfrm>
          <a:prstGeom prst="rect">
            <a:avLst/>
          </a:prstGeom>
          <a:ln w="12700"/>
        </p:spPr>
      </p:pic>
      <p:pic>
        <p:nvPicPr>
          <p:cNvPr id="201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Midterm II"/>
          <p:cNvSpPr txBox="1"/>
          <p:nvPr>
            <p:ph type="title"/>
          </p:nvPr>
        </p:nvSpPr>
        <p:spPr>
          <a:xfrm>
            <a:off x="-6059091" y="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II</a:t>
            </a:r>
          </a:p>
        </p:txBody>
      </p:sp>
      <p:sp>
        <p:nvSpPr>
          <p:cNvPr id="204" name="Chapters 9, 10 and 11…"/>
          <p:cNvSpPr txBox="1"/>
          <p:nvPr>
            <p:ph type="body" idx="1"/>
          </p:nvPr>
        </p:nvSpPr>
        <p:spPr>
          <a:xfrm>
            <a:off x="1388284" y="2049462"/>
            <a:ext cx="15091172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9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9, 10 and 11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i="1">
                <a:solidFill>
                  <a:srgbClr val="FF2600"/>
                </a:solidFill>
              </a:rPr>
              <a:t>If </a:t>
            </a:r>
            <a:r>
              <a:rPr b="0">
                <a:solidFill>
                  <a:srgbClr val="000000"/>
                </a:solidFill>
              </a:rPr>
              <a:t>this is an online class: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3-4 short answer questions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Due Friday at 9 AM via email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with "summary sheet" at end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205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06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7546" y="8743120"/>
            <a:ext cx="7818834" cy="5163381"/>
          </a:xfrm>
          <a:prstGeom prst="rect">
            <a:avLst/>
          </a:prstGeom>
          <a:ln w="12700"/>
        </p:spPr>
      </p:pic>
      <p:pic>
        <p:nvPicPr>
          <p:cNvPr id="207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 sample of gas has a volume of 222 mL at 695 mm Hg and 0 °C.  What would be the volume of this same sample of gas if it were measured at 333 mm Hg and 0 °C?"/>
          <p:cNvSpPr txBox="1"/>
          <p:nvPr>
            <p:ph type="title"/>
          </p:nvPr>
        </p:nvSpPr>
        <p:spPr>
          <a:xfrm>
            <a:off x="3780234" y="-979091"/>
            <a:ext cx="15841266" cy="645795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8600"/>
            </a:pPr>
            <a:r>
              <a:rPr sz="6000"/>
              <a:t>A sample of gas has a volume of 222 mL at 695 mm Hg and 0 °C.  What would be the volume of this same sample of gas if it were measured at 333 mm Hg and 0 °C?</a:t>
            </a:r>
          </a:p>
        </p:txBody>
      </p:sp>
      <p:sp>
        <p:nvSpPr>
          <p:cNvPr id="210" name="894 mL…"/>
          <p:cNvSpPr txBox="1"/>
          <p:nvPr>
            <p:ph type="body" sz="quarter" idx="1"/>
          </p:nvPr>
        </p:nvSpPr>
        <p:spPr>
          <a:xfrm>
            <a:off x="3905250" y="4550172"/>
            <a:ext cx="8233172" cy="72548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894 mL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463 mL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657 mL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359 mL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-155 mL</a:t>
            </a:r>
          </a:p>
        </p:txBody>
      </p:sp>
      <p:sp>
        <p:nvSpPr>
          <p:cNvPr id="21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12" name="Answer = B, 463 mL…"/>
          <p:cNvSpPr txBox="1"/>
          <p:nvPr/>
        </p:nvSpPr>
        <p:spPr>
          <a:xfrm>
            <a:off x="10965719" y="14555390"/>
            <a:ext cx="13966033" cy="6221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463 mL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Can use "combined gas law",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</a:t>
            </a:r>
            <a:r>
              <a:rPr baseline="-5999"/>
              <a:t>1</a:t>
            </a:r>
            <a:r>
              <a:t>V</a:t>
            </a:r>
            <a:r>
              <a:rPr baseline="-5999"/>
              <a:t>1</a:t>
            </a:r>
            <a:r>
              <a:t>/T</a:t>
            </a:r>
            <a:r>
              <a:rPr baseline="-5999"/>
              <a:t>1</a:t>
            </a:r>
            <a:r>
              <a:t> = P</a:t>
            </a:r>
            <a:r>
              <a:rPr baseline="-5999"/>
              <a:t>2</a:t>
            </a:r>
            <a:r>
              <a:t>V</a:t>
            </a:r>
            <a:r>
              <a:rPr baseline="-5999"/>
              <a:t>2</a:t>
            </a:r>
            <a:r>
              <a:t>/T</a:t>
            </a:r>
            <a:r>
              <a:rPr baseline="-5999"/>
              <a:t>2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convert T to Kelvin (or just cancel! :), solve for V</a:t>
            </a:r>
            <a:r>
              <a:rPr baseline="-5999"/>
              <a:t>2</a:t>
            </a:r>
            <a:r>
              <a:t>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V</a:t>
            </a:r>
            <a:r>
              <a:rPr baseline="-5999"/>
              <a:t>2</a:t>
            </a:r>
            <a:r>
              <a:t> = P</a:t>
            </a:r>
            <a:r>
              <a:rPr baseline="-5999"/>
              <a:t>1</a:t>
            </a:r>
            <a:r>
              <a:t>V</a:t>
            </a:r>
            <a:r>
              <a:rPr baseline="-5999"/>
              <a:t>1</a:t>
            </a:r>
            <a:r>
              <a:t>T</a:t>
            </a:r>
            <a:r>
              <a:rPr baseline="-5999"/>
              <a:t>2</a:t>
            </a:r>
            <a:r>
              <a:t>/P</a:t>
            </a:r>
            <a:r>
              <a:rPr baseline="-5999"/>
              <a:t>2</a:t>
            </a:r>
            <a:r>
              <a:t>T</a:t>
            </a:r>
            <a:r>
              <a:rPr baseline="-5999"/>
              <a:t>1</a:t>
            </a:r>
            <a:endParaRPr baseline="-5999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V</a:t>
            </a:r>
            <a:r>
              <a:rPr baseline="-5999"/>
              <a:t>2</a:t>
            </a:r>
            <a:r>
              <a:t> =695 mm Hg*222 mL * 273 K / 333 mm Hg * 273 K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V</a:t>
            </a:r>
            <a:r>
              <a:rPr baseline="-5999"/>
              <a:t>2</a:t>
            </a:r>
            <a:r>
              <a:t> = 463 mL</a:t>
            </a:r>
          </a:p>
        </p:txBody>
      </p:sp>
      <p:sp>
        <p:nvSpPr>
          <p:cNvPr id="213" name="Enter your response on…"/>
          <p:cNvSpPr txBox="1"/>
          <p:nvPr/>
        </p:nvSpPr>
        <p:spPr>
          <a:xfrm>
            <a:off x="3798285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6583 -0.263021" origin="layout" pathEditMode="relative">
                                      <p:cBhvr>
                                        <p:cTn id="6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28175 -0.503906" origin="layout" pathEditMode="relative">
                                      <p:cBhvr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as density: Which has the greatest density at 25 °C and 1.00 atm pressure?"/>
          <p:cNvSpPr txBox="1"/>
          <p:nvPr>
            <p:ph type="title"/>
          </p:nvPr>
        </p:nvSpPr>
        <p:spPr>
          <a:xfrm>
            <a:off x="3958828" y="517525"/>
            <a:ext cx="16466344" cy="359727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Gas density: Which has the greatest density at 25 °C and 1.00 atm pressure?	</a:t>
            </a:r>
          </a:p>
        </p:txBody>
      </p:sp>
      <p:sp>
        <p:nvSpPr>
          <p:cNvPr id="216" name="O2  32 g/mol…"/>
          <p:cNvSpPr txBox="1"/>
          <p:nvPr>
            <p:ph type="body" sz="half" idx="1"/>
          </p:nvPr>
        </p:nvSpPr>
        <p:spPr>
          <a:xfrm>
            <a:off x="3958828" y="4107656"/>
            <a:ext cx="8233172" cy="92614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O</a:t>
            </a:r>
            <a:r>
              <a:rPr baseline="-16133"/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32 g/mol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</a:t>
            </a:r>
            <a:r>
              <a:rPr baseline="-16133"/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28 g/mol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</a:t>
            </a:r>
            <a:r>
              <a:rPr baseline="-16133"/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 g/mol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CO</a:t>
            </a:r>
            <a:r>
              <a:rPr baseline="-16133"/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44 g/mol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Xe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		131 g/mol</a:t>
            </a:r>
          </a:p>
        </p:txBody>
      </p:sp>
      <p:sp>
        <p:nvSpPr>
          <p:cNvPr id="21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18" name="Answer = E, Xe…"/>
          <p:cNvSpPr txBox="1"/>
          <p:nvPr/>
        </p:nvSpPr>
        <p:spPr>
          <a:xfrm>
            <a:off x="11483641" y="14198203"/>
            <a:ext cx="9715501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Xe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PM = dRT</a:t>
            </a:r>
            <a:r>
              <a:t>, or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Molar mass (M) proportional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to density (d),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largest M, largest d (at same T and P)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Largest M = Xe,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Xe has greatest density!</a:t>
            </a:r>
          </a:p>
        </p:txBody>
      </p:sp>
      <p:sp>
        <p:nvSpPr>
          <p:cNvPr id="219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20" name="Rectangle"/>
          <p:cNvSpPr/>
          <p:nvPr/>
        </p:nvSpPr>
        <p:spPr>
          <a:xfrm>
            <a:off x="7398146" y="4033440"/>
            <a:ext cx="3893345" cy="6143626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7587 -0.264323" origin="layout" pathEditMode="relative">
                                      <p:cBhvr>
                                        <p:cTn id="6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1 -0.492188" origin="layout" pathEditMode="relative">
                                      <p:cBhvr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2"/>
      <p:bldP build="whole" bldLvl="1" animBg="1" rev="0" advAuto="0" spid="220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Diborane reacts with O2 to give boric oxide and water vapor:…"/>
          <p:cNvSpPr txBox="1"/>
          <p:nvPr>
            <p:ph type="title"/>
          </p:nvPr>
        </p:nvSpPr>
        <p:spPr>
          <a:xfrm>
            <a:off x="3958828" y="0"/>
            <a:ext cx="16466344" cy="759023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Diborane reacts with O</a:t>
            </a:r>
            <a:r>
              <a:rPr baseline="-16133" sz="6000"/>
              <a:t>2</a:t>
            </a:r>
            <a:r>
              <a:rPr sz="6000"/>
              <a:t> to give boric oxide and water vapor:</a:t>
            </a:r>
            <a:endParaRPr sz="6000"/>
          </a:p>
          <a:p>
            <a:pPr algn="ctr">
              <a:spcBef>
                <a:spcPts val="1200"/>
              </a:spcBef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B</a:t>
            </a:r>
            <a:r>
              <a:rPr baseline="-16133" sz="6000"/>
              <a:t>2</a:t>
            </a:r>
            <a:r>
              <a:rPr sz="6000"/>
              <a:t>H</a:t>
            </a:r>
            <a:r>
              <a:rPr baseline="-16133" sz="6000"/>
              <a:t>6</a:t>
            </a:r>
            <a:r>
              <a:rPr sz="6000"/>
              <a:t>(g) + 3 O</a:t>
            </a:r>
            <a:r>
              <a:rPr baseline="-16133" sz="6000"/>
              <a:t>2</a:t>
            </a:r>
            <a:r>
              <a:rPr sz="6000"/>
              <a:t>(g) → B</a:t>
            </a:r>
            <a:r>
              <a:rPr baseline="-16133" sz="6000"/>
              <a:t>2</a:t>
            </a:r>
            <a:r>
              <a:rPr sz="6000"/>
              <a:t>O</a:t>
            </a:r>
            <a:r>
              <a:rPr baseline="-16133" sz="6000"/>
              <a:t>3</a:t>
            </a:r>
            <a:r>
              <a:rPr sz="6000"/>
              <a:t>(s) + 3 H</a:t>
            </a:r>
            <a:r>
              <a:rPr baseline="-16133" sz="6000"/>
              <a:t>2</a:t>
            </a:r>
            <a:r>
              <a:rPr sz="6000"/>
              <a:t>O(g)</a:t>
            </a:r>
            <a:endParaRPr sz="60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If 1.5 L of B</a:t>
            </a:r>
            <a:r>
              <a:rPr baseline="-16133" sz="6000"/>
              <a:t>2</a:t>
            </a:r>
            <a:r>
              <a:rPr sz="6000"/>
              <a:t>H</a:t>
            </a:r>
            <a:r>
              <a:rPr baseline="-16133" sz="6000"/>
              <a:t>6</a:t>
            </a:r>
            <a:r>
              <a:rPr sz="6000"/>
              <a:t> is mixed with O</a:t>
            </a:r>
            <a:r>
              <a:rPr baseline="-16133" sz="6000"/>
              <a:t>2</a:t>
            </a:r>
            <a:r>
              <a:rPr sz="6000"/>
              <a:t>, what volume of O</a:t>
            </a:r>
            <a:r>
              <a:rPr baseline="-16133" sz="6000"/>
              <a:t>2</a:t>
            </a:r>
            <a:r>
              <a:rPr sz="6000"/>
              <a:t> is required for reaction? Assume constant T and P.</a:t>
            </a:r>
          </a:p>
        </p:txBody>
      </p:sp>
      <p:sp>
        <p:nvSpPr>
          <p:cNvPr id="223" name="1.5 L…"/>
          <p:cNvSpPr txBox="1"/>
          <p:nvPr>
            <p:ph type="body" sz="quarter" idx="1"/>
          </p:nvPr>
        </p:nvSpPr>
        <p:spPr>
          <a:xfrm>
            <a:off x="3976687" y="7789862"/>
            <a:ext cx="8233173" cy="5426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1.5 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4.5 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0.50 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6.0 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 L</a:t>
            </a:r>
          </a:p>
        </p:txBody>
      </p:sp>
      <p:sp>
        <p:nvSpPr>
          <p:cNvPr id="22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25" name="Answer = B, 4.5 L…"/>
          <p:cNvSpPr txBox="1"/>
          <p:nvPr/>
        </p:nvSpPr>
        <p:spPr>
          <a:xfrm>
            <a:off x="9697704" y="13930312"/>
            <a:ext cx="12823032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4.5 L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Use stoichiometry to convert L of B</a:t>
            </a:r>
            <a:r>
              <a:rPr baseline="-5999"/>
              <a:t>2</a:t>
            </a:r>
            <a:r>
              <a:t>H</a:t>
            </a:r>
            <a:r>
              <a:rPr baseline="-5999"/>
              <a:t>6</a:t>
            </a:r>
            <a:r>
              <a:t> into L of O</a:t>
            </a:r>
            <a:r>
              <a:rPr baseline="-5999"/>
              <a:t>2</a:t>
            </a:r>
            <a:r>
              <a:t>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3 mol O</a:t>
            </a:r>
            <a:r>
              <a:rPr baseline="-5999"/>
              <a:t>2</a:t>
            </a:r>
            <a:r>
              <a:t> / 1 mol B</a:t>
            </a:r>
            <a:r>
              <a:rPr baseline="-5999"/>
              <a:t>2</a:t>
            </a:r>
            <a:r>
              <a:t>H</a:t>
            </a:r>
            <a:r>
              <a:rPr baseline="-5999"/>
              <a:t>6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Volume proportional to mol (ideal gas law), so: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1.5 L B</a:t>
            </a:r>
            <a:r>
              <a:rPr baseline="-5999"/>
              <a:t>2</a:t>
            </a:r>
            <a:r>
              <a:t>H</a:t>
            </a:r>
            <a:r>
              <a:rPr baseline="-5999"/>
              <a:t>6</a:t>
            </a:r>
            <a:r>
              <a:t> * (3 L O</a:t>
            </a:r>
            <a:r>
              <a:rPr baseline="-5999"/>
              <a:t>2</a:t>
            </a:r>
            <a:r>
              <a:t> / 1 L B</a:t>
            </a:r>
            <a:r>
              <a:rPr baseline="-5999"/>
              <a:t>2</a:t>
            </a:r>
            <a:r>
              <a:t>H</a:t>
            </a:r>
            <a:r>
              <a:rPr baseline="-5999"/>
              <a:t>6</a:t>
            </a:r>
            <a:r>
              <a:t>) = 4.5 L O</a:t>
            </a:r>
            <a:r>
              <a:rPr baseline="-5999"/>
              <a:t>2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This works for Pressure as well!</a:t>
            </a:r>
          </a:p>
        </p:txBody>
      </p:sp>
      <p:sp>
        <p:nvSpPr>
          <p:cNvPr id="226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41348 -0.266927" origin="layout" pathEditMode="relative">
                                      <p:cBhvr>
                                        <p:cTn id="6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0285 -0.447917" origin="layout" pathEditMode="relative">
                                      <p:cBhvr>
                                        <p:cTn id="1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Diborane, B2H6, burns in air according to the equation:…"/>
          <p:cNvSpPr txBox="1"/>
          <p:nvPr>
            <p:ph type="title"/>
          </p:nvPr>
        </p:nvSpPr>
        <p:spPr>
          <a:xfrm>
            <a:off x="3958828" y="155575"/>
            <a:ext cx="16466344" cy="73120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200"/>
              </a:spcBef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Diborane, B</a:t>
            </a:r>
            <a:r>
              <a:rPr baseline="-16133" sz="6000"/>
              <a:t>2</a:t>
            </a:r>
            <a:r>
              <a:rPr sz="6000"/>
              <a:t>H</a:t>
            </a:r>
            <a:r>
              <a:rPr baseline="-16133" sz="6000"/>
              <a:t>6</a:t>
            </a:r>
            <a:r>
              <a:rPr sz="6000"/>
              <a:t>, burns in air according to the equation:</a:t>
            </a:r>
            <a:endParaRPr sz="6000"/>
          </a:p>
          <a:p>
            <a:pPr>
              <a:spcBef>
                <a:spcPts val="1200"/>
              </a:spcBef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B</a:t>
            </a:r>
            <a:r>
              <a:rPr baseline="-16133" sz="6000"/>
              <a:t>2</a:t>
            </a:r>
            <a:r>
              <a:rPr sz="6000"/>
              <a:t>H</a:t>
            </a:r>
            <a:r>
              <a:rPr baseline="-16133" sz="6000"/>
              <a:t>6</a:t>
            </a:r>
            <a:r>
              <a:rPr sz="6000"/>
              <a:t>(g) + 3 O</a:t>
            </a:r>
            <a:r>
              <a:rPr baseline="-16133" sz="6000"/>
              <a:t>2</a:t>
            </a:r>
            <a:r>
              <a:rPr sz="6000"/>
              <a:t>(g) → B</a:t>
            </a:r>
            <a:r>
              <a:rPr baseline="-16133" sz="6000"/>
              <a:t>2</a:t>
            </a:r>
            <a:r>
              <a:rPr sz="6000"/>
              <a:t>O</a:t>
            </a:r>
            <a:r>
              <a:rPr baseline="-16133" sz="6000"/>
              <a:t>3</a:t>
            </a:r>
            <a:r>
              <a:rPr sz="6000"/>
              <a:t>(s) + 3 H</a:t>
            </a:r>
            <a:r>
              <a:rPr baseline="-16133" sz="6000"/>
              <a:t>2</a:t>
            </a:r>
            <a:r>
              <a:rPr sz="6000"/>
              <a:t>O(g)</a:t>
            </a:r>
            <a:endParaRPr sz="6000"/>
          </a:p>
          <a:p>
            <a:pPr>
              <a:spcBef>
                <a:spcPts val="1200"/>
              </a:spcBef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There are three gases involved in the reaction above.  Place them in order of increasing velocity.</a:t>
            </a:r>
          </a:p>
        </p:txBody>
      </p:sp>
      <p:sp>
        <p:nvSpPr>
          <p:cNvPr id="229" name="B2H6 &lt; O2 &lt; H2O…"/>
          <p:cNvSpPr txBox="1"/>
          <p:nvPr>
            <p:ph type="body" sz="half" idx="1"/>
          </p:nvPr>
        </p:nvSpPr>
        <p:spPr>
          <a:xfrm>
            <a:off x="4119562" y="7465218"/>
            <a:ext cx="15234048" cy="6250782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</a:t>
            </a:r>
            <a:r>
              <a:rPr baseline="-16133"/>
              <a:t>2</a:t>
            </a:r>
            <a:r>
              <a:t>H</a:t>
            </a:r>
            <a:r>
              <a:rPr baseline="-16133"/>
              <a:t>6</a:t>
            </a:r>
            <a:r>
              <a:t> &lt; O</a:t>
            </a:r>
            <a:r>
              <a:rPr baseline="-16133"/>
              <a:t>2</a:t>
            </a:r>
            <a:r>
              <a:t> &lt; H</a:t>
            </a:r>
            <a:r>
              <a:rPr baseline="-16133"/>
              <a:t>2</a:t>
            </a:r>
            <a:r>
              <a:t>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O</a:t>
            </a:r>
            <a:r>
              <a:rPr baseline="-16133"/>
              <a:t>2</a:t>
            </a:r>
            <a:r>
              <a:t> &lt; B</a:t>
            </a:r>
            <a:r>
              <a:rPr baseline="-16133"/>
              <a:t>2</a:t>
            </a:r>
            <a:r>
              <a:t>H</a:t>
            </a:r>
            <a:r>
              <a:rPr baseline="-16133"/>
              <a:t>6</a:t>
            </a:r>
            <a:r>
              <a:t> &lt; H</a:t>
            </a:r>
            <a:r>
              <a:rPr baseline="-16133"/>
              <a:t>2</a:t>
            </a:r>
            <a:r>
              <a:t>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</a:t>
            </a:r>
            <a:r>
              <a:rPr baseline="-16133"/>
              <a:t>2</a:t>
            </a:r>
            <a:r>
              <a:t>O &lt; B</a:t>
            </a:r>
            <a:r>
              <a:rPr baseline="-16133"/>
              <a:t>2</a:t>
            </a:r>
            <a:r>
              <a:t>H</a:t>
            </a:r>
            <a:r>
              <a:rPr baseline="-16133"/>
              <a:t>6</a:t>
            </a:r>
            <a:r>
              <a:t> &lt; O</a:t>
            </a:r>
            <a:r>
              <a:rPr baseline="-16133"/>
              <a:t>2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O</a:t>
            </a:r>
            <a:r>
              <a:rPr baseline="-16133"/>
              <a:t>2</a:t>
            </a:r>
            <a:r>
              <a:t> &lt; H</a:t>
            </a:r>
            <a:r>
              <a:rPr baseline="-16133"/>
              <a:t>2</a:t>
            </a:r>
            <a:r>
              <a:t>O &lt; B</a:t>
            </a:r>
            <a:r>
              <a:rPr baseline="-16133"/>
              <a:t>2</a:t>
            </a:r>
            <a:r>
              <a:t>H</a:t>
            </a:r>
            <a:r>
              <a:rPr baseline="-16133"/>
              <a:t>6</a:t>
            </a:r>
          </a:p>
        </p:txBody>
      </p:sp>
      <p:sp>
        <p:nvSpPr>
          <p:cNvPr id="23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31" name="Answer = B, O2 &lt; B2H6 &lt; H2O…"/>
          <p:cNvSpPr txBox="1"/>
          <p:nvPr/>
        </p:nvSpPr>
        <p:spPr>
          <a:xfrm>
            <a:off x="9590547" y="13930312"/>
            <a:ext cx="9072564" cy="52197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&lt; B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6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&lt; 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Velocity ↑ as molar mass ↓,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O</a:t>
            </a:r>
            <a:r>
              <a:rPr baseline="-5999"/>
              <a:t>2</a:t>
            </a:r>
            <a:r>
              <a:t>: 32 g/mol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B</a:t>
            </a:r>
            <a:r>
              <a:rPr baseline="-5999"/>
              <a:t>2</a:t>
            </a:r>
            <a:r>
              <a:t>H</a:t>
            </a:r>
            <a:r>
              <a:rPr baseline="-5999"/>
              <a:t>6</a:t>
            </a:r>
            <a:r>
              <a:t>: 28 g/mol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H</a:t>
            </a:r>
            <a:r>
              <a:rPr baseline="-5999"/>
              <a:t>2</a:t>
            </a:r>
            <a:r>
              <a:t>O: 18 g/mol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81280" marR="81280" algn="ctr" defTabSz="1821656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O</a:t>
            </a:r>
            <a:r>
              <a:rPr baseline="-20476"/>
              <a:t>2</a:t>
            </a:r>
            <a:r>
              <a:rPr baseline="-14476"/>
              <a:t> </a:t>
            </a:r>
            <a:r>
              <a:t>(slowest) &lt; B</a:t>
            </a:r>
            <a:r>
              <a:rPr baseline="-20476"/>
              <a:t>2</a:t>
            </a:r>
            <a:r>
              <a:t>H</a:t>
            </a:r>
            <a:r>
              <a:rPr baseline="-20476"/>
              <a:t>6</a:t>
            </a:r>
            <a:r>
              <a:t> &lt; H</a:t>
            </a:r>
            <a:r>
              <a:rPr baseline="-20476"/>
              <a:t>2</a:t>
            </a:r>
            <a:r>
              <a:t>O (fastest)</a:t>
            </a:r>
          </a:p>
        </p:txBody>
      </p:sp>
      <p:sp>
        <p:nvSpPr>
          <p:cNvPr id="232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17569 -0.208333" origin="layout" pathEditMode="relative">
                                      <p:cBhvr>
                                        <p:cTn id="6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82030 -0.455729" origin="layout" pathEditMode="relative">
                                      <p:cBhvr>
                                        <p:cTn id="1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