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0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9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31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39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58828" y="4111625"/>
            <a:ext cx="16466344" cy="960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88866" indent="-391026">
              <a:spcBef>
                <a:spcPts val="1200"/>
              </a:spcBef>
              <a:buChar char="–"/>
              <a:defRPr sz="5200"/>
            </a:lvl2pPr>
            <a:lvl3pPr marL="1264322" indent="-309282">
              <a:spcBef>
                <a:spcPts val="1100"/>
              </a:spcBef>
              <a:defRPr sz="4600"/>
            </a:lvl3pPr>
            <a:lvl4pPr marL="1722482" indent="-310242">
              <a:spcBef>
                <a:spcPts val="900"/>
              </a:spcBef>
              <a:buChar char="–"/>
              <a:defRPr sz="3800"/>
            </a:lvl4pPr>
            <a:lvl5pPr marL="217968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8040697" y="12490450"/>
            <a:ext cx="494606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1160859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 xmlns:p14="http://schemas.microsoft.com/office/powerpoint/2010/main" spd="med" advClick="1"/>
  <p:txStyles>
    <p:titleStyle>
      <a:lvl1pPr marL="81280" marR="81280" indent="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1280" marR="81280" indent="228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81280" marR="81280" indent="4572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81280" marR="81280" indent="685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81280" marR="81280" indent="9144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81280" marR="81280" indent="11430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81280" marR="81280" indent="1371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81280" marR="81280" indent="1600199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81280" marR="81280" indent="1828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77503" marR="81280" indent="-536863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AutoNum type="alphaUcPeriod" startAt="1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949024" marR="81280" indent="-451184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451" marR="81280" indent="-403411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020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2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uUAsa.gif" descr="uUAsa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9761" y="2038212"/>
            <a:ext cx="13510652" cy="11729779"/>
          </a:xfrm>
          <a:prstGeom prst="rect">
            <a:avLst/>
          </a:prstGeom>
          <a:ln w="12700"/>
        </p:spPr>
      </p:pic>
      <p:sp>
        <p:nvSpPr>
          <p:cNvPr id="251" name="Chemistry 222 Exam I Review Chapters 7, 8 and 20"/>
          <p:cNvSpPr txBox="1"/>
          <p:nvPr>
            <p:ph type="title"/>
          </p:nvPr>
        </p:nvSpPr>
        <p:spPr>
          <a:xfrm>
            <a:off x="833437" y="708421"/>
            <a:ext cx="16305611" cy="2911079"/>
          </a:xfrm>
          <a:prstGeom prst="rect">
            <a:avLst/>
          </a:prstGeom>
        </p:spPr>
        <p:txBody>
          <a:bodyPr/>
          <a:lstStyle/>
          <a:p>
            <a:pPr/>
            <a: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Chemistry 222 Exam I Review</a:t>
            </a:r>
            <a:b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i="1"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Chapters 7, 8 and 20</a:t>
            </a:r>
          </a:p>
        </p:txBody>
      </p:sp>
      <p:sp>
        <p:nvSpPr>
          <p:cNvPr id="25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3" name="Chemistry 222…"/>
          <p:cNvSpPr txBox="1"/>
          <p:nvPr/>
        </p:nvSpPr>
        <p:spPr>
          <a:xfrm>
            <a:off x="2065734" y="11539141"/>
            <a:ext cx="891118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Chemistry 222</a:t>
            </a:r>
          </a:p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Professor Michael Russell</a:t>
            </a:r>
          </a:p>
        </p:txBody>
      </p:sp>
      <p:pic>
        <p:nvPicPr>
          <p:cNvPr id="254" name="chemistry shirt picture" descr="chemistry shirt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3171" y="4304109"/>
            <a:ext cx="6786564" cy="6786563"/>
          </a:xfrm>
          <a:prstGeom prst="rect">
            <a:avLst/>
          </a:prstGeom>
          <a:ln w="12700"/>
        </p:spPr>
      </p:pic>
      <p:sp>
        <p:nvSpPr>
          <p:cNvPr id="255" name="Last update:…"/>
          <p:cNvSpPr txBox="1"/>
          <p:nvPr/>
        </p:nvSpPr>
        <p:spPr>
          <a:xfrm>
            <a:off x="21875559" y="12459355"/>
            <a:ext cx="2247035" cy="988297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Last update:</a:t>
            </a:r>
          </a:p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4/29/24</a:t>
            </a:r>
          </a:p>
        </p:txBody>
      </p:sp>
      <p:sp>
        <p:nvSpPr>
          <p:cNvPr id="256" name="[Core electrons]"/>
          <p:cNvSpPr txBox="1"/>
          <p:nvPr/>
        </p:nvSpPr>
        <p:spPr>
          <a:xfrm>
            <a:off x="16634415" y="12577266"/>
            <a:ext cx="3741342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/>
            </a:lvl1pPr>
          </a:lstStyle>
          <a:p>
            <a:pPr/>
            <a:r>
              <a:t>[Core electrons]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Using VSEPR, which of the following corresponds to the molecular shape of SCl2?"/>
          <p:cNvSpPr txBox="1"/>
          <p:nvPr>
            <p:ph type="title"/>
          </p:nvPr>
        </p:nvSpPr>
        <p:spPr>
          <a:xfrm>
            <a:off x="3476625" y="-193477"/>
            <a:ext cx="13376672" cy="530423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Using VSEPR, which of the following corresponds to the molecular shape of SCl</a:t>
            </a:r>
            <a:r>
              <a:rPr baseline="-16133" sz="6000"/>
              <a:t>2</a:t>
            </a:r>
            <a:r>
              <a:rPr sz="6000"/>
              <a:t>?</a:t>
            </a:r>
          </a:p>
        </p:txBody>
      </p:sp>
      <p:sp>
        <p:nvSpPr>
          <p:cNvPr id="406" name="linear…"/>
          <p:cNvSpPr txBox="1"/>
          <p:nvPr>
            <p:ph type="body" sz="half" idx="1"/>
          </p:nvPr>
        </p:nvSpPr>
        <p:spPr>
          <a:xfrm>
            <a:off x="3530203" y="4054078"/>
            <a:ext cx="15698391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linear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bent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“T-shaped"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trigonal pyramid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orthorhombic</a:t>
            </a:r>
          </a:p>
        </p:txBody>
      </p:sp>
      <p:sp>
        <p:nvSpPr>
          <p:cNvPr id="40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08" name="Enter your response on…"/>
          <p:cNvSpPr txBox="1"/>
          <p:nvPr/>
        </p:nvSpPr>
        <p:spPr>
          <a:xfrm>
            <a:off x="4476941" y="1475184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09" name="Answer = B, bent…"/>
          <p:cNvSpPr txBox="1"/>
          <p:nvPr/>
        </p:nvSpPr>
        <p:spPr>
          <a:xfrm>
            <a:off x="16823594" y="16644937"/>
            <a:ext cx="8643939" cy="687586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</a:rPr>
              <a:t>bent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endParaRPr baseline="30666"/>
          </a:p>
          <a:p>
            <a:pPr marL="81280" marR="81280" algn="ctr" defTabSz="1821656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VSEPR = Valence Shell Electron Pair Repulsion Theory (VSEPR)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Draw Lewis structure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Central S in tetrahedral EPG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 lone pairs and 2 bonding pairs: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bent molecular geometry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bond angle 109°</a:t>
            </a:r>
          </a:p>
        </p:txBody>
      </p:sp>
      <p:pic>
        <p:nvPicPr>
          <p:cNvPr id="410" name="SCl2 picture" descr="SCl2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50750" y="10501312"/>
            <a:ext cx="4607719" cy="141776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27109 -0.244792" origin="layout" pathEditMode="relative">
                                      <p:cBhvr>
                                        <p:cTn id="6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6994 -0.973958" origin="layout" pathEditMode="relative">
                                      <p:cBhvr>
                                        <p:cTn id="13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885498 -0.011719" origin="layout" pathEditMode="relative">
                                      <p:cBhvr>
                                        <p:cTn id="16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Based on VSEPR, which of the following corresponds to the molecular shape of the IF2─ ion?"/>
          <p:cNvSpPr txBox="1"/>
          <p:nvPr>
            <p:ph type="title"/>
          </p:nvPr>
        </p:nvSpPr>
        <p:spPr>
          <a:xfrm>
            <a:off x="3190875" y="46434"/>
            <a:ext cx="16466344" cy="53054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Based on VSEPR, which of the following corresponds to the molecular shape of the IF</a:t>
            </a:r>
            <a:r>
              <a:rPr baseline="-16133" sz="6000"/>
              <a:t>2</a:t>
            </a:r>
            <a:r>
              <a:rPr baseline="25599" sz="6000"/>
              <a:t>─</a:t>
            </a:r>
            <a:r>
              <a:rPr sz="6000"/>
              <a:t> ion?</a:t>
            </a:r>
          </a:p>
        </p:txBody>
      </p:sp>
      <p:sp>
        <p:nvSpPr>
          <p:cNvPr id="413" name="linear…"/>
          <p:cNvSpPr txBox="1"/>
          <p:nvPr>
            <p:ph type="body" sz="half" idx="1"/>
          </p:nvPr>
        </p:nvSpPr>
        <p:spPr>
          <a:xfrm>
            <a:off x="3226593" y="4357687"/>
            <a:ext cx="16002001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linear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bent (bond angle 120˚)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“T-shaped”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bent (bond angle 109.5˚)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trigonal pyramid</a:t>
            </a:r>
          </a:p>
        </p:txBody>
      </p:sp>
      <p:sp>
        <p:nvSpPr>
          <p:cNvPr id="41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15" name="Enter your response on…"/>
          <p:cNvSpPr txBox="1"/>
          <p:nvPr/>
        </p:nvSpPr>
        <p:spPr>
          <a:xfrm>
            <a:off x="4530519" y="1410890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16" name="Answer = A, linear…"/>
          <p:cNvSpPr txBox="1"/>
          <p:nvPr/>
        </p:nvSpPr>
        <p:spPr>
          <a:xfrm>
            <a:off x="16823594" y="16644937"/>
            <a:ext cx="8643939" cy="687586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</a:rPr>
              <a:t>linear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endParaRPr baseline="30666"/>
          </a:p>
          <a:p>
            <a:pPr marL="81280" marR="81280" algn="ctr" defTabSz="1821656"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VSEPR = Valence Shell Electron Pair Repulsion Theory (VSEPR)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Draw Lewis structure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Central I in trigonal bipyramid EPG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3 lone pairs and 2 bonding pairs: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linear molecular geometry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bond angle 180°</a:t>
            </a:r>
          </a:p>
        </p:txBody>
      </p:sp>
      <p:pic>
        <p:nvPicPr>
          <p:cNvPr id="417" name="IF2-1 picture" descr="IF2-1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21840" y="11976893"/>
            <a:ext cx="2678907" cy="89297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1388 -0.851562" origin="layout" pathEditMode="relative">
                                      <p:cBhvr>
                                        <p:cTn id="13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855745 -0.033362" origin="layout" pathEditMode="relative">
                                      <p:cBhvr>
                                        <p:cTn id="16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What is the approximate C-C-H angle in the acetylene, C2H2, molecule?"/>
          <p:cNvSpPr txBox="1"/>
          <p:nvPr>
            <p:ph type="title"/>
          </p:nvPr>
        </p:nvSpPr>
        <p:spPr>
          <a:xfrm>
            <a:off x="3958828" y="184150"/>
            <a:ext cx="16466344" cy="41433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is the approximate C-C-H angle in the acetylene, C</a:t>
            </a:r>
            <a:r>
              <a:rPr baseline="-16133" sz="6000"/>
              <a:t>2</a:t>
            </a:r>
            <a:r>
              <a:rPr sz="6000"/>
              <a:t>H</a:t>
            </a:r>
            <a:r>
              <a:rPr baseline="-16133" sz="6000"/>
              <a:t>2</a:t>
            </a:r>
            <a:r>
              <a:rPr sz="6000"/>
              <a:t>, molecule?</a:t>
            </a:r>
          </a:p>
        </p:txBody>
      </p:sp>
      <p:sp>
        <p:nvSpPr>
          <p:cNvPr id="420" name="90˚…"/>
          <p:cNvSpPr txBox="1"/>
          <p:nvPr>
            <p:ph type="body" sz="quarter" idx="1"/>
          </p:nvPr>
        </p:nvSpPr>
        <p:spPr>
          <a:xfrm>
            <a:off x="3958828" y="43275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90˚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120˚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109.5˚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180˚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-30˚</a:t>
            </a:r>
          </a:p>
        </p:txBody>
      </p:sp>
      <p:sp>
        <p:nvSpPr>
          <p:cNvPr id="42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22" name="Enter your response on…"/>
          <p:cNvSpPr txBox="1"/>
          <p:nvPr/>
        </p:nvSpPr>
        <p:spPr>
          <a:xfrm>
            <a:off x="4530519" y="14430375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23" name="Answer = D, 180°…"/>
          <p:cNvSpPr txBox="1"/>
          <p:nvPr/>
        </p:nvSpPr>
        <p:spPr>
          <a:xfrm>
            <a:off x="16823594" y="16644937"/>
            <a:ext cx="8643939" cy="2563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180°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Two "clouds" (a triple bond and a single bond), 180°</a:t>
            </a:r>
          </a:p>
        </p:txBody>
      </p:sp>
      <p:pic>
        <p:nvPicPr>
          <p:cNvPr id="424" name="C2H2 picture" descr="C2H2 picture"/>
          <p:cNvPicPr>
            <a:picLocks noChangeAspect="1"/>
          </p:cNvPicPr>
          <p:nvPr/>
        </p:nvPicPr>
        <p:blipFill>
          <a:blip r:embed="rId2">
            <a:extLst/>
          </a:blip>
          <a:srcRect l="0" t="0" r="0" b="56914"/>
          <a:stretch>
            <a:fillRect/>
          </a:stretch>
        </p:blipFill>
        <p:spPr>
          <a:xfrm>
            <a:off x="24946371" y="7650758"/>
            <a:ext cx="6500814" cy="144661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5304 -0.924479" origin="layout" pathEditMode="relative">
                                      <p:cBhvr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27102 0.199916 -0.042089 0.401038 -0.154541 0.449219 C -0.266994 0.497400 -0.380125 0.374395 -0.407227 0.174479" origin="layout" pathEditMode="relative">
                                      <p:cBhvr>
                                        <p:cTn id="16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Which of the following groups of elements is arranged correctly in order of increasing electronegativity?"/>
          <p:cNvSpPr txBox="1"/>
          <p:nvPr>
            <p:ph type="title"/>
          </p:nvPr>
        </p:nvSpPr>
        <p:spPr>
          <a:xfrm>
            <a:off x="3958828" y="428625"/>
            <a:ext cx="16466344" cy="42037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groups of elements is arranged correctly in order of increasing electronegativity?</a:t>
            </a:r>
          </a:p>
        </p:txBody>
      </p:sp>
      <p:sp>
        <p:nvSpPr>
          <p:cNvPr id="427" name="Mg &lt; P &lt; N &lt; F…"/>
          <p:cNvSpPr txBox="1"/>
          <p:nvPr>
            <p:ph type="body" sz="quarter" idx="1"/>
          </p:nvPr>
        </p:nvSpPr>
        <p:spPr>
          <a:xfrm>
            <a:off x="3958828" y="46323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Mg &lt; P &lt; N &lt; 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Mg &lt; N &lt; P &lt; 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 &lt; Mg &lt; P &lt; 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 &lt; P &lt; Mg &lt; 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S &lt; U &lt; Pr &lt; I &lt; Se</a:t>
            </a:r>
          </a:p>
        </p:txBody>
      </p:sp>
      <p:sp>
        <p:nvSpPr>
          <p:cNvPr id="42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29" name="Enter your response on…"/>
          <p:cNvSpPr txBox="1"/>
          <p:nvPr/>
        </p:nvSpPr>
        <p:spPr>
          <a:xfrm>
            <a:off x="4566238" y="14501812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30" name="Answer = A, Mg &lt; P &lt; N &lt; F…"/>
          <p:cNvSpPr txBox="1"/>
          <p:nvPr/>
        </p:nvSpPr>
        <p:spPr>
          <a:xfrm>
            <a:off x="16823594" y="16644937"/>
            <a:ext cx="8643939" cy="4432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Mg &lt; P &lt; N &lt; F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Electronegativity increases up and to the right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 most "up and to the right" on periodic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4093 -0.675781" origin="layout" pathEditMode="relative">
                                      <p:cBhvr>
                                        <p:cTn id="13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What is the carbon-oxygen bond order in formaldehyde, CH2O?"/>
          <p:cNvSpPr txBox="1"/>
          <p:nvPr>
            <p:ph type="title"/>
          </p:nvPr>
        </p:nvSpPr>
        <p:spPr>
          <a:xfrm>
            <a:off x="3958828" y="606425"/>
            <a:ext cx="16466344" cy="36607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7000"/>
              <a:t>What is the carbon-oxygen bond order in formaldehyde, CH</a:t>
            </a:r>
            <a:r>
              <a:rPr baseline="-15771" sz="7000"/>
              <a:t>2</a:t>
            </a:r>
            <a:r>
              <a:rPr sz="7000"/>
              <a:t>O?</a:t>
            </a:r>
          </a:p>
        </p:txBody>
      </p:sp>
      <p:sp>
        <p:nvSpPr>
          <p:cNvPr id="433" name="1…"/>
          <p:cNvSpPr txBox="1"/>
          <p:nvPr>
            <p:ph type="body" sz="quarter" idx="1"/>
          </p:nvPr>
        </p:nvSpPr>
        <p:spPr>
          <a:xfrm>
            <a:off x="3958828" y="4268390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 ½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 ½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</a:t>
            </a:r>
          </a:p>
        </p:txBody>
      </p:sp>
      <p:sp>
        <p:nvSpPr>
          <p:cNvPr id="43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35" name="Enter your response on…"/>
          <p:cNvSpPr txBox="1"/>
          <p:nvPr/>
        </p:nvSpPr>
        <p:spPr>
          <a:xfrm>
            <a:off x="4548379" y="14644687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36" name="Answer = B, 2…"/>
          <p:cNvSpPr txBox="1"/>
          <p:nvPr/>
        </p:nvSpPr>
        <p:spPr>
          <a:xfrm>
            <a:off x="16823594" y="16644937"/>
            <a:ext cx="8643939" cy="1954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</a:rPr>
              <a:t>2</a:t>
            </a:r>
            <a:endParaRPr>
              <a:solidFill>
                <a:srgbClr val="FF2600"/>
              </a:solidFill>
            </a:endParaR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2600"/>
              </a:solid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Double bonds: bond order = 2</a:t>
            </a:r>
          </a:p>
        </p:txBody>
      </p:sp>
      <p:pic>
        <p:nvPicPr>
          <p:cNvPr id="437" name="CH2O picture" descr="CH2O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49237" y="9074150"/>
            <a:ext cx="2857501" cy="230386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9953 -0.895833" origin="layout" pathEditMode="relative">
                                      <p:cBhvr>
                                        <p:cTn id="1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44405 0.193493 -0.163151 0.297454 -0.276497 0.242072 C -0.348231 0.207022 -0.405381 0.102833 -0.398079 -0.023553" origin="layout" pathEditMode="relative">
                                      <p:cBhvr>
                                        <p:cTn id="16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What is the average carbon-oxygen bond order in the formate ion, HCO2–?"/>
          <p:cNvSpPr txBox="1"/>
          <p:nvPr>
            <p:ph type="title"/>
          </p:nvPr>
        </p:nvSpPr>
        <p:spPr>
          <a:xfrm>
            <a:off x="3958828" y="546100"/>
            <a:ext cx="16466344" cy="37814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7000"/>
              <a:t>What is the average carbon-oxygen bond order in the formate ion, HCO</a:t>
            </a:r>
            <a:r>
              <a:rPr baseline="-15771" sz="7000"/>
              <a:t>2</a:t>
            </a:r>
            <a:r>
              <a:rPr baseline="25828" sz="7000"/>
              <a:t>–</a:t>
            </a:r>
            <a:r>
              <a:rPr sz="7000"/>
              <a:t>?</a:t>
            </a:r>
          </a:p>
        </p:txBody>
      </p:sp>
      <p:sp>
        <p:nvSpPr>
          <p:cNvPr id="440" name="1…"/>
          <p:cNvSpPr txBox="1"/>
          <p:nvPr>
            <p:ph type="body" sz="quarter" idx="1"/>
          </p:nvPr>
        </p:nvSpPr>
        <p:spPr>
          <a:xfrm>
            <a:off x="3958828" y="43275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 ½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 ½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-1</a:t>
            </a:r>
          </a:p>
        </p:txBody>
      </p:sp>
      <p:sp>
        <p:nvSpPr>
          <p:cNvPr id="44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42" name="Enter your response on…"/>
          <p:cNvSpPr txBox="1"/>
          <p:nvPr/>
        </p:nvSpPr>
        <p:spPr>
          <a:xfrm>
            <a:off x="4548379" y="141267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43" name="Answer = C, 1 1/2…"/>
          <p:cNvSpPr txBox="1"/>
          <p:nvPr/>
        </p:nvSpPr>
        <p:spPr>
          <a:xfrm>
            <a:off x="16823594" y="16644937"/>
            <a:ext cx="8643939" cy="50546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</a:rPr>
              <a:t>1 </a:t>
            </a:r>
            <a:r>
              <a:rPr baseline="31999">
                <a:solidFill>
                  <a:srgbClr val="FF2600"/>
                </a:solidFill>
              </a:rPr>
              <a:t>1</a:t>
            </a:r>
            <a:r>
              <a:rPr>
                <a:solidFill>
                  <a:srgbClr val="FF2600"/>
                </a:solidFill>
              </a:rPr>
              <a:t>/</a:t>
            </a:r>
            <a:r>
              <a:rPr baseline="-5999">
                <a:solidFill>
                  <a:srgbClr val="FF2600"/>
                </a:solidFill>
              </a:rPr>
              <a:t>2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More than a single bond,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less than a double bond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Resonance!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3 bonds in 2 spaces,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bond order = 1.5</a:t>
            </a:r>
          </a:p>
        </p:txBody>
      </p:sp>
      <p:pic>
        <p:nvPicPr>
          <p:cNvPr id="444" name="formate ion picture" descr="formate i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99553" y="8340328"/>
            <a:ext cx="5411391" cy="128587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39894 -0.615885" origin="layout" pathEditMode="relative">
                                      <p:cBhvr>
                                        <p:cTn id="1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64746 -0.279948" origin="layout" pathEditMode="relative">
                                      <p:cBhvr>
                                        <p:cTn id="16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iven the bond dissociation enthalpies below, calculate the standard molar enthalpy of formation of NF3:  ½ N2(g)  +  ³∕2 F2(g) → NF3(g)"/>
          <p:cNvSpPr txBox="1"/>
          <p:nvPr>
            <p:ph type="title"/>
          </p:nvPr>
        </p:nvSpPr>
        <p:spPr>
          <a:xfrm>
            <a:off x="3958828" y="0"/>
            <a:ext cx="16466344" cy="38449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4600"/>
              <a:t>Given the bond dissociation enthalpies below, calculate the standard molar enthalpy of formation of NF</a:t>
            </a:r>
            <a:r>
              <a:rPr baseline="-15913" sz="4600"/>
              <a:t>3</a:t>
            </a:r>
            <a:r>
              <a:rPr sz="4600"/>
              <a:t>:</a:t>
            </a:r>
            <a:br>
              <a:rPr sz="4600"/>
            </a:br>
            <a:r>
              <a:rPr sz="4600"/>
              <a:t>	½ N</a:t>
            </a:r>
            <a:r>
              <a:rPr baseline="-15913" sz="4600"/>
              <a:t>2</a:t>
            </a:r>
            <a:r>
              <a:rPr sz="4600"/>
              <a:t>(g)  +  ³∕</a:t>
            </a:r>
            <a:r>
              <a:rPr baseline="-15913" sz="4600"/>
              <a:t>2</a:t>
            </a:r>
            <a:r>
              <a:rPr sz="4600"/>
              <a:t> F</a:t>
            </a:r>
            <a:r>
              <a:rPr baseline="-15913" sz="4600"/>
              <a:t>2</a:t>
            </a:r>
            <a:r>
              <a:rPr sz="4600"/>
              <a:t>(g) → NF</a:t>
            </a:r>
            <a:r>
              <a:rPr baseline="-15913" sz="4600"/>
              <a:t>3</a:t>
            </a:r>
            <a:r>
              <a:rPr sz="4600"/>
              <a:t>(g)</a:t>
            </a:r>
            <a:br>
              <a:rPr sz="4600"/>
            </a:br>
          </a:p>
        </p:txBody>
      </p:sp>
      <p:sp>
        <p:nvSpPr>
          <p:cNvPr id="447" name="833 kJ/mol…"/>
          <p:cNvSpPr txBox="1"/>
          <p:nvPr>
            <p:ph type="body" sz="quarter" idx="1"/>
          </p:nvPr>
        </p:nvSpPr>
        <p:spPr>
          <a:xfrm>
            <a:off x="4119562" y="8233171"/>
            <a:ext cx="8233173" cy="4732736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833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-105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440.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-578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-220. kJ/mol</a:t>
            </a:r>
          </a:p>
        </p:txBody>
      </p:sp>
      <p:sp>
        <p:nvSpPr>
          <p:cNvPr id="44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graphicFrame>
        <p:nvGraphicFramePr>
          <p:cNvPr id="449" name="Table 1"/>
          <p:cNvGraphicFramePr/>
          <p:nvPr/>
        </p:nvGraphicFramePr>
        <p:xfrm>
          <a:off x="4262437" y="3357562"/>
          <a:ext cx="8983267" cy="44267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2731939"/>
                <a:gridCol w="6222751"/>
              </a:tblGrid>
              <a:tr h="1391136"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b="1"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Bond</a:t>
                      </a:r>
                    </a:p>
                  </a:txBody>
                  <a:tcPr marL="50800" marR="50800" marT="50800" marB="50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b="1"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Dissociation Enthalpy (kJ/mol) </a:t>
                      </a:r>
                    </a:p>
                  </a:txBody>
                  <a:tcPr marL="50800" marR="50800" marT="50800" marB="50800" anchor="t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935141"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N≡N</a:t>
                      </a:r>
                    </a:p>
                  </a:txBody>
                  <a:tcPr marL="50800" marR="50800" marT="50800" marB="50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946</a:t>
                      </a:r>
                    </a:p>
                  </a:txBody>
                  <a:tcPr marL="50800" marR="50800" marT="50800" marB="50800" anchor="t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1151563"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F—F</a:t>
                      </a:r>
                    </a:p>
                  </a:txBody>
                  <a:tcPr marL="50800" marR="50800" marT="50800" marB="50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159</a:t>
                      </a:r>
                    </a:p>
                  </a:txBody>
                  <a:tcPr marL="50800" marR="50800" marT="50800" marB="50800" anchor="t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920336"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N—F </a:t>
                      </a:r>
                    </a:p>
                  </a:txBody>
                  <a:tcPr marL="50800" marR="50800" marT="50800" marB="50800" anchor="t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81280" marR="81280" defTabSz="1821656">
                        <a:spcBef>
                          <a:spcPts val="1200"/>
                        </a:spcBef>
                        <a:defRPr sz="1800">
                          <a:uFillTx/>
                        </a:defRPr>
                      </a:pPr>
                      <a:r>
                        <a:rPr sz="38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272</a:t>
                      </a:r>
                    </a:p>
                  </a:txBody>
                  <a:tcPr marL="50800" marR="50800" marT="50800" marB="50800" anchor="t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50" name="Enter your response on…"/>
          <p:cNvSpPr txBox="1"/>
          <p:nvPr/>
        </p:nvSpPr>
        <p:spPr>
          <a:xfrm>
            <a:off x="4530519" y="1409104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51" name="Answer = B, -105 kJ/mol…"/>
          <p:cNvSpPr txBox="1"/>
          <p:nvPr/>
        </p:nvSpPr>
        <p:spPr>
          <a:xfrm>
            <a:off x="16823594" y="16734234"/>
            <a:ext cx="11733611" cy="38227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-105 kJ/mol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∆H = Σ∆H(bonds broken) - Σ∆H(bonds formed)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∆H = {0.5(</a:t>
            </a:r>
            <a:r>
              <a:rPr i="0" sz="3800"/>
              <a:t>N≡N</a:t>
            </a:r>
            <a:r>
              <a:rPr baseline="-1333"/>
              <a:t>) + 1.5(F-F)} - {3(N-F)}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∆H = {0.5*946 + 1.5*159) - {3*272}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∆H = -105 kJ/mol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07950 -0.194010" origin="layout" pathEditMode="relative">
                                      <p:cBhvr>
                                        <p:cTn id="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00294 -0.569010" origin="layout" pathEditMode="relative">
                                      <p:cBhvr>
                                        <p:cTn id="13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Which of the bonds below is least polar?"/>
          <p:cNvSpPr txBox="1"/>
          <p:nvPr>
            <p:ph type="title"/>
          </p:nvPr>
        </p:nvSpPr>
        <p:spPr>
          <a:xfrm>
            <a:off x="3958828" y="241300"/>
            <a:ext cx="16466344" cy="4086225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bonds below is least polar?</a:t>
            </a:r>
          </a:p>
        </p:txBody>
      </p:sp>
      <p:sp>
        <p:nvSpPr>
          <p:cNvPr id="454" name="B—O…"/>
          <p:cNvSpPr txBox="1"/>
          <p:nvPr>
            <p:ph type="body" sz="quarter" idx="1"/>
          </p:nvPr>
        </p:nvSpPr>
        <p:spPr>
          <a:xfrm>
            <a:off x="3958828" y="43275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B—O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B—N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B—F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B—C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AC-DC</a:t>
            </a:r>
          </a:p>
        </p:txBody>
      </p:sp>
      <p:sp>
        <p:nvSpPr>
          <p:cNvPr id="45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56" name="Enter your response on…"/>
          <p:cNvSpPr txBox="1"/>
          <p:nvPr/>
        </p:nvSpPr>
        <p:spPr>
          <a:xfrm>
            <a:off x="4548379" y="14573250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57" name="Answer = D, B-C…"/>
          <p:cNvSpPr txBox="1"/>
          <p:nvPr/>
        </p:nvSpPr>
        <p:spPr>
          <a:xfrm>
            <a:off x="16823594" y="16644937"/>
            <a:ext cx="8643939" cy="4432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B-C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The closer the elements are to each other on periodic table, the smaller the difference in electronegativity... hence, the less polar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1164 -0.658854" origin="layout" pathEditMode="relative">
                                      <p:cBhvr>
                                        <p:cTn id="1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Which of the following molecules is polar?"/>
          <p:cNvSpPr txBox="1"/>
          <p:nvPr>
            <p:ph type="title"/>
          </p:nvPr>
        </p:nvSpPr>
        <p:spPr>
          <a:xfrm>
            <a:off x="3958828" y="241300"/>
            <a:ext cx="16466344" cy="4086225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molecules is polar?</a:t>
            </a:r>
          </a:p>
        </p:txBody>
      </p:sp>
      <p:sp>
        <p:nvSpPr>
          <p:cNvPr id="460" name="BCl3…"/>
          <p:cNvSpPr txBox="1"/>
          <p:nvPr>
            <p:ph type="body" sz="quarter" idx="1"/>
          </p:nvPr>
        </p:nvSpPr>
        <p:spPr>
          <a:xfrm>
            <a:off x="3976687" y="4452540"/>
            <a:ext cx="8233173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BCl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CO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ClF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Ne</a:t>
            </a:r>
          </a:p>
        </p:txBody>
      </p:sp>
      <p:sp>
        <p:nvSpPr>
          <p:cNvPr id="46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62" name="Enter your response on…"/>
          <p:cNvSpPr txBox="1"/>
          <p:nvPr/>
        </p:nvSpPr>
        <p:spPr>
          <a:xfrm>
            <a:off x="4298347" y="15180468"/>
            <a:ext cx="5436313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63" name="Answer = D, ClF…"/>
          <p:cNvSpPr txBox="1"/>
          <p:nvPr/>
        </p:nvSpPr>
        <p:spPr>
          <a:xfrm>
            <a:off x="16823594" y="16644937"/>
            <a:ext cx="8643939" cy="2563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ClF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All other molecules are symmetrical and nonpolar</a:t>
            </a:r>
          </a:p>
        </p:txBody>
      </p:sp>
      <p:pic>
        <p:nvPicPr>
          <p:cNvPr id="464" name="BCl3 picture" descr="BCl3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7162" y="6509146"/>
            <a:ext cx="1982392" cy="1732361"/>
          </a:xfrm>
          <a:prstGeom prst="rect">
            <a:avLst/>
          </a:prstGeom>
          <a:ln w="12700"/>
        </p:spPr>
      </p:pic>
      <p:pic>
        <p:nvPicPr>
          <p:cNvPr id="465" name="CO2 picture" descr="CO2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58315" y="10954543"/>
            <a:ext cx="1875235" cy="660798"/>
          </a:xfrm>
          <a:prstGeom prst="rect">
            <a:avLst/>
          </a:prstGeom>
          <a:ln w="12700"/>
        </p:spPr>
      </p:pic>
      <p:pic>
        <p:nvPicPr>
          <p:cNvPr id="466" name="N2 picture" descr="N2 pictur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52809" y="13352947"/>
            <a:ext cx="2446735" cy="1351183"/>
          </a:xfrm>
          <a:prstGeom prst="rect">
            <a:avLst/>
          </a:prstGeom>
          <a:ln w="12700"/>
        </p:spPr>
      </p:pic>
      <p:pic>
        <p:nvPicPr>
          <p:cNvPr id="467" name="ClF picture" descr="ClF pictur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64125" y="14269640"/>
            <a:ext cx="2882666" cy="119657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8458 -1.000000" origin="layout" pathEditMode="relative">
                                      <p:cBhvr>
                                        <p:cTn id="1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1895 -0.049479" origin="layout" pathEditMode="relative">
                                      <p:cBhvr>
                                        <p:cTn id="16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95850 0.053385" origin="layout" pathEditMode="relative">
                                      <p:cBhvr>
                                        <p:cTn id="19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after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49641 -0.189463" origin="layout" pathEditMode="relative">
                                      <p:cBhvr>
                                        <p:cTn id="22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31055 -0.553385" origin="layout" pathEditMode="relative">
                                      <p:cBhvr>
                                        <p:cTn id="2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Which of the following molecules is most likely to have a dipole moment?"/>
          <p:cNvSpPr txBox="1"/>
          <p:nvPr>
            <p:ph type="title"/>
          </p:nvPr>
        </p:nvSpPr>
        <p:spPr>
          <a:xfrm>
            <a:off x="3958828" y="196453"/>
            <a:ext cx="16466344" cy="3717926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molecules is most likely to have a dipole moment?</a:t>
            </a:r>
          </a:p>
        </p:txBody>
      </p:sp>
      <p:sp>
        <p:nvSpPr>
          <p:cNvPr id="470" name="CH4…"/>
          <p:cNvSpPr txBox="1"/>
          <p:nvPr>
            <p:ph type="body" sz="quarter" idx="1"/>
          </p:nvPr>
        </p:nvSpPr>
        <p:spPr>
          <a:xfrm>
            <a:off x="3958828" y="43275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4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SF</a:t>
            </a:r>
            <a:r>
              <a:rPr baseline="-16133"/>
              <a:t>6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BeF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NF</a:t>
            </a:r>
            <a:r>
              <a:rPr baseline="-16133"/>
              <a:t>3</a:t>
            </a:r>
            <a:endParaRPr baseline="-10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Rn</a:t>
            </a:r>
          </a:p>
        </p:txBody>
      </p:sp>
      <p:sp>
        <p:nvSpPr>
          <p:cNvPr id="47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72" name="Enter your response on…"/>
          <p:cNvSpPr txBox="1"/>
          <p:nvPr/>
        </p:nvSpPr>
        <p:spPr>
          <a:xfrm>
            <a:off x="4476941" y="1441251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73" name="Answer = D, NF3…"/>
          <p:cNvSpPr txBox="1"/>
          <p:nvPr/>
        </p:nvSpPr>
        <p:spPr>
          <a:xfrm>
            <a:off x="16823594" y="16644937"/>
            <a:ext cx="8643939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</a:rPr>
              <a:t>NF</a:t>
            </a:r>
            <a:r>
              <a:rPr baseline="-5999">
                <a:solidFill>
                  <a:srgbClr val="FF2600"/>
                </a:solidFill>
              </a:rPr>
              <a:t>3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Dipole moment = polar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 i="1"/>
              <a:t>All molecules other than NF</a:t>
            </a:r>
            <a:r>
              <a:rPr b="0" baseline="-5999" i="1"/>
              <a:t>3</a:t>
            </a:r>
            <a:r>
              <a:rPr b="0" i="1"/>
              <a:t> are symmetrical and nonpolar with no dipole moment</a:t>
            </a:r>
          </a:p>
        </p:txBody>
      </p:sp>
      <p:pic>
        <p:nvPicPr>
          <p:cNvPr id="474" name="CH4 picture" descr="CH4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7221" y="6250781"/>
            <a:ext cx="3929064" cy="3821907"/>
          </a:xfrm>
          <a:prstGeom prst="rect">
            <a:avLst/>
          </a:prstGeom>
          <a:ln w="12700"/>
        </p:spPr>
      </p:pic>
      <p:pic>
        <p:nvPicPr>
          <p:cNvPr id="475" name="SF6 picture" descr="SF6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54234" y="11001375"/>
            <a:ext cx="5357813" cy="5179219"/>
          </a:xfrm>
          <a:prstGeom prst="rect">
            <a:avLst/>
          </a:prstGeom>
          <a:ln w="12700"/>
        </p:spPr>
      </p:pic>
      <p:pic>
        <p:nvPicPr>
          <p:cNvPr id="476" name="BeF2 picture" descr="BeF2 pictur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09946" y="4539059"/>
            <a:ext cx="4214814" cy="1214438"/>
          </a:xfrm>
          <a:prstGeom prst="rect">
            <a:avLst/>
          </a:prstGeom>
          <a:ln w="12700"/>
        </p:spPr>
      </p:pic>
      <p:pic>
        <p:nvPicPr>
          <p:cNvPr id="477" name="NF3 picture" descr="NF3 pictur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64625" y="13751718"/>
            <a:ext cx="2375297" cy="212526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6994 -0.973958" origin="layout" pathEditMode="relative">
                                      <p:cBhvr>
                                        <p:cTn id="1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23866 0.103194 -0.003843 0.221244 -0.061890 0.263672 C -0.119936 0.306100 -0.186339 0.256840 -0.261475 0.234375" origin="layout" pathEditMode="relative">
                                      <p:cBhvr>
                                        <p:cTn id="16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29731 0.179061 -0.135484 0.281371 -0.236206 0.228516 C -0.336928 0.175660 -0.394477 -0.012345 -0.510498 -0.180990" origin="layout" pathEditMode="relative">
                                      <p:cBhvr>
                                        <p:cTn id="1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after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18810 0.150656 -0.034641 0.299894 -0.119385 0.333333 C -0.204129 0.366772 -0.288075 0.271750 -0.424805 0.243490" origin="layout" pathEditMode="relative">
                                      <p:cBhvr>
                                        <p:cTn id="2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46114 0.337268 -0.237289 0.544219 -0.427002 0.462240 C -0.616715 0.380260 -0.733125 0.040393 -0.707520 -0.252604" origin="layout" pathEditMode="relative">
                                      <p:cBhvr>
                                        <p:cTn id="25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idterm I"/>
          <p:cNvSpPr txBox="1"/>
          <p:nvPr>
            <p:ph type="title"/>
          </p:nvPr>
        </p:nvSpPr>
        <p:spPr>
          <a:xfrm>
            <a:off x="-6211491" y="-129779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</a:t>
            </a:r>
          </a:p>
        </p:txBody>
      </p:sp>
      <p:sp>
        <p:nvSpPr>
          <p:cNvPr id="259" name="Chapters 7, 8, 20…"/>
          <p:cNvSpPr txBox="1"/>
          <p:nvPr>
            <p:ph type="body" idx="1"/>
          </p:nvPr>
        </p:nvSpPr>
        <p:spPr>
          <a:xfrm>
            <a:off x="198693" y="910828"/>
            <a:ext cx="16654009" cy="11894344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7, 8, 20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For this "face to face" class (01 &amp; H1):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rPr b="0"/>
              <a:t>pencil</a:t>
            </a:r>
            <a:r>
              <a:rPr b="0"/>
              <a:t>, "notes sheet", </a:t>
            </a:r>
            <a:r>
              <a:t>"Organic Chemistry" lab</a:t>
            </a:r>
            <a:r>
              <a:rPr b="0"/>
              <a:t>, </a:t>
            </a:r>
            <a:r>
              <a:t>Exam Prep Worksheet I, "Molar Mass of a Volatile Liquid (in class)" printed lab, safety goggles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5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following lab period with "summary sheet"   </a:t>
            </a: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60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61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262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What hybrid orbital set is used by the boron atom in the BCl4- ion?"/>
          <p:cNvSpPr txBox="1"/>
          <p:nvPr>
            <p:ph type="title"/>
          </p:nvPr>
        </p:nvSpPr>
        <p:spPr>
          <a:xfrm>
            <a:off x="3958828" y="149225"/>
            <a:ext cx="16466344" cy="39655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7000"/>
              <a:t>What hybrid orbital set is used by the boron atom in the BCl</a:t>
            </a:r>
            <a:r>
              <a:rPr baseline="-15771" sz="7000"/>
              <a:t>4</a:t>
            </a:r>
            <a:r>
              <a:rPr baseline="25828" sz="7000"/>
              <a:t>-</a:t>
            </a:r>
            <a:r>
              <a:rPr sz="7000"/>
              <a:t> ion?</a:t>
            </a:r>
          </a:p>
        </p:txBody>
      </p:sp>
      <p:sp>
        <p:nvSpPr>
          <p:cNvPr id="480" name="sp…"/>
          <p:cNvSpPr txBox="1"/>
          <p:nvPr>
            <p:ph type="body" sz="half" idx="1"/>
          </p:nvPr>
        </p:nvSpPr>
        <p:spPr>
          <a:xfrm>
            <a:off x="3958828" y="4107656"/>
            <a:ext cx="8233172" cy="8664577"/>
          </a:xfrm>
          <a:prstGeom prst="rect">
            <a:avLst/>
          </a:prstGeom>
        </p:spPr>
        <p:txBody>
          <a:bodyPr/>
          <a:lstStyle/>
          <a:p>
            <a:pPr marL="1010458" indent="-969818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sp</a:t>
            </a:r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sp</a:t>
            </a:r>
            <a:r>
              <a:rPr baseline="30971" sz="7000"/>
              <a:t>3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sp</a:t>
            </a:r>
            <a:r>
              <a:rPr baseline="30971" sz="7000"/>
              <a:t>2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sp</a:t>
            </a:r>
            <a:r>
              <a:rPr baseline="30971" sz="7000"/>
              <a:t>3</a:t>
            </a:r>
            <a:r>
              <a:rPr sz="7000"/>
              <a:t>d</a:t>
            </a:r>
            <a:r>
              <a:rPr baseline="30971" sz="7000"/>
              <a:t>2</a:t>
            </a:r>
            <a:endParaRPr baseline="30971" sz="7000"/>
          </a:p>
          <a:p>
            <a:pPr marL="1010458" indent="-969818">
              <a:buClr>
                <a:srgbClr val="000000"/>
              </a:buClr>
              <a:buFont typeface="Arial"/>
              <a:buAutoNum type="alphaUcPeriod" startAt="1"/>
            </a:pPr>
            <a:r>
              <a:rPr sz="7000"/>
              <a:t>sp</a:t>
            </a:r>
            <a:r>
              <a:rPr baseline="30971" sz="7000"/>
              <a:t>3</a:t>
            </a:r>
            <a:r>
              <a:rPr sz="7000"/>
              <a:t>d</a:t>
            </a:r>
          </a:p>
        </p:txBody>
      </p:sp>
      <p:sp>
        <p:nvSpPr>
          <p:cNvPr id="48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82" name="Enter your response on…"/>
          <p:cNvSpPr txBox="1"/>
          <p:nvPr/>
        </p:nvSpPr>
        <p:spPr>
          <a:xfrm>
            <a:off x="4548379" y="1462682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83" name="Answer = B, sp3…"/>
          <p:cNvSpPr txBox="1"/>
          <p:nvPr/>
        </p:nvSpPr>
        <p:spPr>
          <a:xfrm>
            <a:off x="16823594" y="16644937"/>
            <a:ext cx="8643939" cy="19685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sp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tetrahedral EPG = sp</a:t>
            </a:r>
            <a:r>
              <a:rPr baseline="30666"/>
              <a:t>3</a:t>
            </a:r>
          </a:p>
        </p:txBody>
      </p:sp>
      <p:pic>
        <p:nvPicPr>
          <p:cNvPr id="484" name="BCl4-1 picture" descr="BCl4-1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86343" y="7411640"/>
            <a:ext cx="4822032" cy="395653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5783 -0.856771" origin="layout" pathEditMode="relative">
                                      <p:cBhvr>
                                        <p:cTn id="13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19214 0.167555 -0.041614 0.331076 -0.135864 0.365234 C -0.230114 0.399393 -0.322095 0.291253 -0.341309 0.123698" origin="layout" pathEditMode="relative">
                                      <p:cBhvr>
                                        <p:cTn id="16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ysteine is one of the natural amino acids."/>
          <p:cNvSpPr txBox="1"/>
          <p:nvPr>
            <p:ph type="title"/>
          </p:nvPr>
        </p:nvSpPr>
        <p:spPr>
          <a:xfrm>
            <a:off x="3958828" y="0"/>
            <a:ext cx="16466344" cy="212526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Cysteine is one of the natural amino acids. </a:t>
            </a:r>
          </a:p>
        </p:txBody>
      </p:sp>
      <p:sp>
        <p:nvSpPr>
          <p:cNvPr id="487" name="The molecule has"/>
          <p:cNvSpPr txBox="1"/>
          <p:nvPr/>
        </p:nvSpPr>
        <p:spPr>
          <a:xfrm>
            <a:off x="3958828" y="7070725"/>
            <a:ext cx="13894594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buClr>
                <a:srgbClr val="000000"/>
              </a:buClr>
              <a:buFont typeface="Arial"/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The molecule has</a:t>
            </a:r>
          </a:p>
        </p:txBody>
      </p:sp>
      <p:sp>
        <p:nvSpPr>
          <p:cNvPr id="488" name="13 sigma (σ) bonds and 1 pi (π) bond…"/>
          <p:cNvSpPr txBox="1"/>
          <p:nvPr>
            <p:ph type="body" sz="half" idx="1"/>
          </p:nvPr>
        </p:nvSpPr>
        <p:spPr>
          <a:xfrm>
            <a:off x="3958828" y="8696325"/>
            <a:ext cx="16162735" cy="50196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13 sigma (σ) bonds and 1 pi (π) bond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14 sigma (σ) bonds and 1 pi (π) bond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20 sigma (σ) bonds and 1 pi (π) bond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12</a:t>
            </a:r>
            <a:r>
              <a:t> sigma (σ) bonds and 1 pi (π) bon</a:t>
            </a:r>
            <a:r>
              <a:t>d</a:t>
            </a:r>
          </a:p>
        </p:txBody>
      </p:sp>
      <p:sp>
        <p:nvSpPr>
          <p:cNvPr id="48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490" name="cysteine picture" descr="cystein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3171" y="2446734"/>
            <a:ext cx="7625954" cy="433070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Enter your response on…"/>
          <p:cNvSpPr txBox="1"/>
          <p:nvPr/>
        </p:nvSpPr>
        <p:spPr>
          <a:xfrm>
            <a:off x="4566238" y="1466254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92" name="Rectangle"/>
          <p:cNvSpPr/>
          <p:nvPr/>
        </p:nvSpPr>
        <p:spPr>
          <a:xfrm>
            <a:off x="8620125" y="4732734"/>
            <a:ext cx="3661172" cy="1964532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3" name="Rectangle"/>
          <p:cNvSpPr/>
          <p:nvPr/>
        </p:nvSpPr>
        <p:spPr>
          <a:xfrm>
            <a:off x="7620000" y="5464968"/>
            <a:ext cx="3661172" cy="1535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4" name="Rectangle"/>
          <p:cNvSpPr/>
          <p:nvPr/>
        </p:nvSpPr>
        <p:spPr>
          <a:xfrm>
            <a:off x="2744390" y="4768453"/>
            <a:ext cx="3661173" cy="1535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5" name="Rectangle"/>
          <p:cNvSpPr/>
          <p:nvPr/>
        </p:nvSpPr>
        <p:spPr>
          <a:xfrm>
            <a:off x="8905875" y="2196703"/>
            <a:ext cx="3661172" cy="1535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6" name="Rectangle"/>
          <p:cNvSpPr/>
          <p:nvPr/>
        </p:nvSpPr>
        <p:spPr>
          <a:xfrm>
            <a:off x="2744390" y="2286000"/>
            <a:ext cx="3661173" cy="1535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7" name="Rectangle"/>
          <p:cNvSpPr/>
          <p:nvPr/>
        </p:nvSpPr>
        <p:spPr>
          <a:xfrm>
            <a:off x="5905500" y="3768328"/>
            <a:ext cx="642938" cy="392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8" name="Rectangle"/>
          <p:cNvSpPr/>
          <p:nvPr/>
        </p:nvSpPr>
        <p:spPr>
          <a:xfrm>
            <a:off x="8316515" y="4679156"/>
            <a:ext cx="642939" cy="392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9" name="Answer = A, 13 σ bonds and 1 π bond…"/>
          <p:cNvSpPr txBox="1"/>
          <p:nvPr/>
        </p:nvSpPr>
        <p:spPr>
          <a:xfrm>
            <a:off x="16823594" y="16644937"/>
            <a:ext cx="10376298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</a:rPr>
              <a:t>13 σ bonds and 1 π bond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Each single bond is a σ bond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Each double bond contains 1 σ bond and 1 π bond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07217 -0.660156" origin="layout" pathEditMode="relative">
                                      <p:cBhvr>
                                        <p:cTn id="6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31447 -0.932292" origin="layout" pathEditMode="relative">
                                      <p:cBhvr>
                                        <p:cTn id="13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ysteine is one of the natural amino acids."/>
          <p:cNvSpPr txBox="1"/>
          <p:nvPr>
            <p:ph type="title"/>
          </p:nvPr>
        </p:nvSpPr>
        <p:spPr>
          <a:xfrm>
            <a:off x="3958828" y="0"/>
            <a:ext cx="16466344" cy="225425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Cysteine is one of the natural amino acids.</a:t>
            </a:r>
          </a:p>
        </p:txBody>
      </p:sp>
      <p:sp>
        <p:nvSpPr>
          <p:cNvPr id="502" name="Estimate the values of the indicated angles:"/>
          <p:cNvSpPr txBox="1"/>
          <p:nvPr/>
        </p:nvSpPr>
        <p:spPr>
          <a:xfrm>
            <a:off x="3655218" y="7426325"/>
            <a:ext cx="16484204" cy="89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spcBef>
                <a:spcPts val="3200"/>
              </a:spcBef>
              <a:buClr>
                <a:srgbClr val="000000"/>
              </a:buClr>
              <a:buFont typeface="Arial"/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Estimate the values of the indicated angles:</a:t>
            </a:r>
          </a:p>
        </p:txBody>
      </p:sp>
      <p:sp>
        <p:nvSpPr>
          <p:cNvPr id="503" name="Angle 1 = 180˚  Angle 2 = 120˚  Angle 3 = 109˚…"/>
          <p:cNvSpPr txBox="1"/>
          <p:nvPr>
            <p:ph type="body" sz="half" idx="1"/>
          </p:nvPr>
        </p:nvSpPr>
        <p:spPr>
          <a:xfrm>
            <a:off x="3512343" y="9102725"/>
            <a:ext cx="17377173" cy="4613276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Angle 1 = 180˚  Angle 2 = 120˚  Angle 3 = 109˚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Angle 1 = 109˚  Angle 2 = 120˚  Angle 3 = 109˚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Angle 1 = 109˚  Angle 2 = 109˚  Angle 3 = 109˚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Angle 1 = 180˚  Angle 2 = 90˚  Angle 3 = 90˚</a:t>
            </a:r>
          </a:p>
        </p:txBody>
      </p:sp>
      <p:sp>
        <p:nvSpPr>
          <p:cNvPr id="50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505" name="cysteine picture" descr="cystein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6046" y="2527300"/>
            <a:ext cx="7625954" cy="433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Enter your response on…"/>
          <p:cNvSpPr txBox="1"/>
          <p:nvPr/>
        </p:nvSpPr>
        <p:spPr>
          <a:xfrm>
            <a:off x="4387644" y="14001750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07" name="Answer = B, Angle 1 = 109˚  Angle 2 = 120˚  Angle 3 = 109°…"/>
          <p:cNvSpPr txBox="1"/>
          <p:nvPr/>
        </p:nvSpPr>
        <p:spPr>
          <a:xfrm>
            <a:off x="16823594" y="16644937"/>
            <a:ext cx="8643939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Angle 1 = 109˚  Angle 2 = 120˚  Angle 3 = 109°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Angle 1 and 3: tetrahedral, 109°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Angle 2: trigonal planar, 120°</a:t>
            </a:r>
          </a:p>
        </p:txBody>
      </p:sp>
      <p:sp>
        <p:nvSpPr>
          <p:cNvPr id="508" name="Rectangle"/>
          <p:cNvSpPr/>
          <p:nvPr/>
        </p:nvSpPr>
        <p:spPr>
          <a:xfrm>
            <a:off x="2744390" y="2286000"/>
            <a:ext cx="3661173" cy="1535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9" name="Rectangle"/>
          <p:cNvSpPr/>
          <p:nvPr/>
        </p:nvSpPr>
        <p:spPr>
          <a:xfrm>
            <a:off x="6066234" y="3714750"/>
            <a:ext cx="482204" cy="446485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0" name="Rectangle"/>
          <p:cNvSpPr/>
          <p:nvPr/>
        </p:nvSpPr>
        <p:spPr>
          <a:xfrm>
            <a:off x="8709421" y="4839890"/>
            <a:ext cx="3571876" cy="1535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1" name="Rectangle"/>
          <p:cNvSpPr/>
          <p:nvPr/>
        </p:nvSpPr>
        <p:spPr>
          <a:xfrm>
            <a:off x="8316515" y="4679156"/>
            <a:ext cx="642939" cy="39290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05752 -0.677083" origin="layout" pathEditMode="relative">
                                      <p:cBhvr>
                                        <p:cTn id="6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3107 -0.988281" origin="layout" pathEditMode="relative">
                                      <p:cBhvr>
                                        <p:cTn id="13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Nitrogen can lose an electron to form N2+.  What is the bond order of N2+?"/>
          <p:cNvSpPr txBox="1"/>
          <p:nvPr>
            <p:ph type="title"/>
          </p:nvPr>
        </p:nvSpPr>
        <p:spPr>
          <a:xfrm>
            <a:off x="3673078" y="-1134269"/>
            <a:ext cx="16466344" cy="57054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Nitrogen can lose an electron to form N</a:t>
            </a:r>
            <a:r>
              <a:rPr baseline="-16133" sz="6000"/>
              <a:t>2</a:t>
            </a:r>
            <a:r>
              <a:rPr baseline="25599" sz="6000"/>
              <a:t>+</a:t>
            </a:r>
            <a:r>
              <a:rPr sz="6000"/>
              <a:t>.  What is the bond order of N</a:t>
            </a:r>
            <a:r>
              <a:rPr baseline="-16133" sz="6000"/>
              <a:t>2</a:t>
            </a:r>
            <a:r>
              <a:rPr baseline="25599" sz="6000"/>
              <a:t>+</a:t>
            </a:r>
            <a:r>
              <a:rPr sz="6000"/>
              <a:t>? </a:t>
            </a:r>
          </a:p>
        </p:txBody>
      </p:sp>
      <p:sp>
        <p:nvSpPr>
          <p:cNvPr id="514" name="Enter your response on…"/>
          <p:cNvSpPr txBox="1"/>
          <p:nvPr/>
        </p:nvSpPr>
        <p:spPr>
          <a:xfrm>
            <a:off x="4530519" y="1409104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15" name="Answer = D, 2.5…"/>
          <p:cNvSpPr txBox="1"/>
          <p:nvPr/>
        </p:nvSpPr>
        <p:spPr>
          <a:xfrm>
            <a:off x="16823594" y="16644937"/>
            <a:ext cx="8643939" cy="70739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</a:rPr>
              <a:t>D, 2.5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Determine MO for N</a:t>
            </a:r>
            <a:r>
              <a:rPr baseline="-5999"/>
              <a:t>2</a:t>
            </a:r>
            <a:r>
              <a:t>:</a:t>
            </a:r>
            <a:endParaRPr baseline="30666"/>
          </a:p>
          <a:p>
            <a:pPr marL="81280" marR="81280" algn="ctr" defTabSz="1821656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[core] (σ</a:t>
            </a:r>
            <a:r>
              <a:rPr baseline="-20476"/>
              <a:t>2s</a:t>
            </a:r>
            <a:r>
              <a:t>)</a:t>
            </a:r>
            <a:r>
              <a:rPr baseline="30476"/>
              <a:t>2</a:t>
            </a:r>
            <a:r>
              <a:t>(σ*</a:t>
            </a:r>
            <a:r>
              <a:rPr baseline="-20476"/>
              <a:t>2s</a:t>
            </a:r>
            <a:r>
              <a:t>)</a:t>
            </a:r>
            <a:r>
              <a:rPr baseline="30476"/>
              <a:t>2</a:t>
            </a:r>
            <a:r>
              <a:t>(π</a:t>
            </a:r>
            <a:r>
              <a:rPr baseline="-20476"/>
              <a:t>2p</a:t>
            </a:r>
            <a:r>
              <a:t>)</a:t>
            </a:r>
            <a:r>
              <a:rPr baseline="30476"/>
              <a:t>4</a:t>
            </a:r>
            <a:r>
              <a:t>(σ</a:t>
            </a:r>
            <a:r>
              <a:rPr baseline="-20476"/>
              <a:t>2p</a:t>
            </a:r>
            <a:r>
              <a:t>)</a:t>
            </a:r>
            <a:r>
              <a:rPr baseline="30476"/>
              <a:t>2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Remove e</a:t>
            </a:r>
            <a:r>
              <a:rPr baseline="30666"/>
              <a:t>-</a:t>
            </a:r>
            <a:r>
              <a:rPr baseline="-1333"/>
              <a:t> from highest occupied molecular orbital (HOMO), get: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 </a:t>
            </a:r>
            <a:r>
              <a:rPr i="0"/>
              <a:t>[core] (σ</a:t>
            </a:r>
            <a:r>
              <a:rPr baseline="-20476" i="0"/>
              <a:t>2s</a:t>
            </a:r>
            <a:r>
              <a:rPr i="0"/>
              <a:t>)</a:t>
            </a:r>
            <a:r>
              <a:rPr baseline="30476" i="0"/>
              <a:t>2</a:t>
            </a:r>
            <a:r>
              <a:rPr i="0"/>
              <a:t>(σ*</a:t>
            </a:r>
            <a:r>
              <a:rPr baseline="-20476" i="0"/>
              <a:t>2s</a:t>
            </a:r>
            <a:r>
              <a:rPr i="0"/>
              <a:t>)</a:t>
            </a:r>
            <a:r>
              <a:rPr baseline="30476" i="0"/>
              <a:t>2</a:t>
            </a:r>
            <a:r>
              <a:rPr i="0"/>
              <a:t>(π</a:t>
            </a:r>
            <a:r>
              <a:rPr baseline="-20476" i="0"/>
              <a:t>2p</a:t>
            </a:r>
            <a:r>
              <a:rPr i="0"/>
              <a:t>)</a:t>
            </a:r>
            <a:r>
              <a:rPr baseline="30476" i="0"/>
              <a:t>4</a:t>
            </a:r>
            <a:r>
              <a:rPr i="0"/>
              <a:t>(σ</a:t>
            </a:r>
            <a:r>
              <a:rPr baseline="-20476" i="0"/>
              <a:t>2p</a:t>
            </a:r>
            <a:r>
              <a:rPr i="0"/>
              <a:t>)</a:t>
            </a:r>
            <a:r>
              <a:rPr baseline="30476" i="0"/>
              <a:t>1</a:t>
            </a:r>
            <a:endParaRPr baseline="30666" i="0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 i="0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bond order = </a:t>
            </a:r>
            <a:r>
              <a:rPr baseline="-1333" i="0"/>
              <a:t>0.5(5 - 0) = </a:t>
            </a:r>
            <a:r>
              <a:rPr b="1" baseline="-1333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2.5</a:t>
            </a:r>
          </a:p>
        </p:txBody>
      </p:sp>
      <p:pic>
        <p:nvPicPr>
          <p:cNvPr id="516" name="MO diagram picture" descr="MO diagram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36562" y="6559946"/>
            <a:ext cx="8393907" cy="6054329"/>
          </a:xfrm>
          <a:prstGeom prst="rect">
            <a:avLst/>
          </a:prstGeom>
          <a:ln w="12700"/>
        </p:spPr>
      </p:pic>
      <p:sp>
        <p:nvSpPr>
          <p:cNvPr id="517" name="1…"/>
          <p:cNvSpPr txBox="1"/>
          <p:nvPr>
            <p:ph type="body" sz="quarter" idx="1"/>
          </p:nvPr>
        </p:nvSpPr>
        <p:spPr>
          <a:xfrm>
            <a:off x="3815953" y="2874962"/>
            <a:ext cx="2571751" cy="5697142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1.5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2.5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</a:t>
            </a:r>
          </a:p>
        </p:txBody>
      </p:sp>
      <p:sp>
        <p:nvSpPr>
          <p:cNvPr id="51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19" name="[Core electrons]"/>
          <p:cNvSpPr txBox="1"/>
          <p:nvPr/>
        </p:nvSpPr>
        <p:spPr>
          <a:xfrm>
            <a:off x="6850459" y="17130712"/>
            <a:ext cx="1589882" cy="3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[Core electrons]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7804 -0.744936" origin="layout" pathEditMode="relative">
                                      <p:cBhvr>
                                        <p:cTn id="13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812256 0.023438" origin="layout" pathEditMode="relative">
                                      <p:cBhvr>
                                        <p:cTn id="16" dur="75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10417 -0.297454" origin="layout" pathEditMode="relative">
                                      <p:cBhvr>
                                        <p:cTn id="19" dur="1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diamagnetic…"/>
          <p:cNvSpPr txBox="1"/>
          <p:nvPr>
            <p:ph type="body" sz="quarter" idx="1"/>
          </p:nvPr>
        </p:nvSpPr>
        <p:spPr>
          <a:xfrm>
            <a:off x="3673078" y="2330450"/>
            <a:ext cx="8233172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diamagnetic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paramagnetic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42</a:t>
            </a:r>
          </a:p>
        </p:txBody>
      </p:sp>
      <p:sp>
        <p:nvSpPr>
          <p:cNvPr id="522" name="Is N2+ diamagnetic or paramagnetic?"/>
          <p:cNvSpPr txBox="1"/>
          <p:nvPr>
            <p:ph type="title"/>
          </p:nvPr>
        </p:nvSpPr>
        <p:spPr>
          <a:xfrm>
            <a:off x="3673078" y="-1410891"/>
            <a:ext cx="16466344" cy="58007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Is N</a:t>
            </a:r>
            <a:r>
              <a:rPr baseline="-16133" sz="6000"/>
              <a:t>2</a:t>
            </a:r>
            <a:r>
              <a:rPr baseline="25599" sz="6000"/>
              <a:t>+</a:t>
            </a:r>
            <a:r>
              <a:rPr sz="6000"/>
              <a:t> diamagnetic or paramagnetic?</a:t>
            </a:r>
          </a:p>
        </p:txBody>
      </p:sp>
      <p:sp>
        <p:nvSpPr>
          <p:cNvPr id="523" name="Enter your response on…"/>
          <p:cNvSpPr txBox="1"/>
          <p:nvPr/>
        </p:nvSpPr>
        <p:spPr>
          <a:xfrm>
            <a:off x="4423363" y="14233921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24" name="Answer = B, paramagnetic…"/>
          <p:cNvSpPr txBox="1"/>
          <p:nvPr/>
        </p:nvSpPr>
        <p:spPr>
          <a:xfrm>
            <a:off x="16734297" y="14537531"/>
            <a:ext cx="8643939" cy="45212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</a:t>
            </a:r>
            <a:r>
              <a:rPr>
                <a:solidFill>
                  <a:srgbClr val="FF2600"/>
                </a:solidFill>
              </a:rPr>
              <a:t> paramagnetic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Determine MO for N</a:t>
            </a:r>
            <a:r>
              <a:rPr baseline="-5999"/>
              <a:t>2</a:t>
            </a:r>
            <a:r>
              <a:rPr baseline="31999"/>
              <a:t>+</a:t>
            </a:r>
            <a:r>
              <a:t>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 </a:t>
            </a:r>
            <a:r>
              <a:rPr i="0"/>
              <a:t>[core] (σ</a:t>
            </a:r>
            <a:r>
              <a:rPr baseline="-20476" i="0"/>
              <a:t>2s</a:t>
            </a:r>
            <a:r>
              <a:rPr i="0"/>
              <a:t>)</a:t>
            </a:r>
            <a:r>
              <a:rPr baseline="30476" i="0"/>
              <a:t>2</a:t>
            </a:r>
            <a:r>
              <a:rPr i="0"/>
              <a:t>(σ*</a:t>
            </a:r>
            <a:r>
              <a:rPr baseline="-20476" i="0"/>
              <a:t>2s</a:t>
            </a:r>
            <a:r>
              <a:rPr i="0"/>
              <a:t>)</a:t>
            </a:r>
            <a:r>
              <a:rPr baseline="30476" i="0"/>
              <a:t>2</a:t>
            </a:r>
            <a:r>
              <a:rPr i="0"/>
              <a:t>(π</a:t>
            </a:r>
            <a:r>
              <a:rPr baseline="-20476" i="0"/>
              <a:t>2p</a:t>
            </a:r>
            <a:r>
              <a:rPr i="0"/>
              <a:t>)</a:t>
            </a:r>
            <a:r>
              <a:rPr baseline="30476" i="0"/>
              <a:t>4</a:t>
            </a:r>
            <a:r>
              <a:rPr i="0"/>
              <a:t>(σ</a:t>
            </a:r>
            <a:r>
              <a:rPr baseline="-20476" i="0"/>
              <a:t>2p</a:t>
            </a:r>
            <a:r>
              <a:rPr i="0"/>
              <a:t>)</a:t>
            </a:r>
            <a:r>
              <a:rPr baseline="30476" i="0"/>
              <a:t>1</a:t>
            </a:r>
            <a:endParaRPr baseline="30666" i="0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 i="0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one unpaired e</a:t>
            </a:r>
            <a:r>
              <a:rPr baseline="30666"/>
              <a:t>-</a:t>
            </a:r>
            <a:r>
              <a:rPr baseline="-1333"/>
              <a:t> in σ</a:t>
            </a:r>
            <a:r>
              <a:rPr baseline="-7333"/>
              <a:t>2p</a:t>
            </a:r>
            <a:r>
              <a:rPr baseline="-1333"/>
              <a:t> orbital,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paramagnetic</a:t>
            </a:r>
          </a:p>
        </p:txBody>
      </p:sp>
      <p:sp>
        <p:nvSpPr>
          <p:cNvPr id="52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7023 -0.746094" origin="layout" pathEditMode="relative">
                                      <p:cBhvr>
                                        <p:cTn id="13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What is the bond order of the superoxide ion, O2–?"/>
          <p:cNvSpPr txBox="1"/>
          <p:nvPr>
            <p:ph type="title"/>
          </p:nvPr>
        </p:nvSpPr>
        <p:spPr>
          <a:xfrm>
            <a:off x="3708796" y="-1362075"/>
            <a:ext cx="16466345" cy="54292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What is the bond order of the superoxide ion, O</a:t>
            </a:r>
            <a:r>
              <a:rPr baseline="-16230" sz="5200"/>
              <a:t>2</a:t>
            </a:r>
            <a:r>
              <a:rPr baseline="25538" sz="5200"/>
              <a:t>–</a:t>
            </a:r>
            <a:r>
              <a:rPr sz="5200"/>
              <a:t>?</a:t>
            </a:r>
          </a:p>
        </p:txBody>
      </p:sp>
      <p:sp>
        <p:nvSpPr>
          <p:cNvPr id="528" name="1…"/>
          <p:cNvSpPr txBox="1"/>
          <p:nvPr>
            <p:ph type="body" sz="quarter" idx="1"/>
          </p:nvPr>
        </p:nvSpPr>
        <p:spPr>
          <a:xfrm>
            <a:off x="3798093" y="2071687"/>
            <a:ext cx="8233173" cy="8072438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1.5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2.5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</a:t>
            </a:r>
          </a:p>
        </p:txBody>
      </p:sp>
      <p:sp>
        <p:nvSpPr>
          <p:cNvPr id="52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30" name="Enter your response on…"/>
          <p:cNvSpPr txBox="1"/>
          <p:nvPr/>
        </p:nvSpPr>
        <p:spPr>
          <a:xfrm>
            <a:off x="4548379" y="14519671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31" name="Answer = B, 1.5…"/>
          <p:cNvSpPr txBox="1"/>
          <p:nvPr/>
        </p:nvSpPr>
        <p:spPr>
          <a:xfrm>
            <a:off x="16823594" y="16644937"/>
            <a:ext cx="12144376" cy="70739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</a:t>
            </a:r>
            <a:r>
              <a:rPr>
                <a:solidFill>
                  <a:srgbClr val="FF2600"/>
                </a:solidFill>
              </a:rPr>
              <a:t> 1.5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Determine MO for O</a:t>
            </a:r>
            <a:r>
              <a:rPr baseline="-5999"/>
              <a:t>2</a:t>
            </a:r>
            <a:r>
              <a:t>:</a:t>
            </a:r>
            <a:endParaRPr baseline="30666"/>
          </a:p>
          <a:p>
            <a:pPr marL="81280" marR="81280" algn="ctr" defTabSz="1821656"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[core] (σ</a:t>
            </a:r>
            <a:r>
              <a:rPr baseline="-20476"/>
              <a:t>2s</a:t>
            </a:r>
            <a:r>
              <a:t>)</a:t>
            </a:r>
            <a:r>
              <a:rPr baseline="30476"/>
              <a:t>2</a:t>
            </a:r>
            <a:r>
              <a:t>(σ*</a:t>
            </a:r>
            <a:r>
              <a:rPr baseline="-20476"/>
              <a:t>2s</a:t>
            </a:r>
            <a:r>
              <a:t>)</a:t>
            </a:r>
            <a:r>
              <a:rPr baseline="30476"/>
              <a:t>2</a:t>
            </a:r>
            <a:r>
              <a:t>(σ</a:t>
            </a:r>
            <a:r>
              <a:rPr baseline="-20476"/>
              <a:t>2p</a:t>
            </a:r>
            <a:r>
              <a:t>)</a:t>
            </a:r>
            <a:r>
              <a:rPr baseline="30476"/>
              <a:t>2</a:t>
            </a:r>
            <a:r>
              <a:t>(π</a:t>
            </a:r>
            <a:r>
              <a:rPr baseline="-20476"/>
              <a:t>2p</a:t>
            </a:r>
            <a:r>
              <a:t>)</a:t>
            </a:r>
            <a:r>
              <a:rPr baseline="30476"/>
              <a:t>4</a:t>
            </a:r>
            <a:r>
              <a:t>(π</a:t>
            </a:r>
            <a:r>
              <a:rPr baseline="31999"/>
              <a:t>*</a:t>
            </a:r>
            <a:r>
              <a:rPr baseline="-20476"/>
              <a:t>2p</a:t>
            </a:r>
            <a:r>
              <a:t>)</a:t>
            </a:r>
            <a:r>
              <a:rPr baseline="30476"/>
              <a:t>2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Add e</a:t>
            </a:r>
            <a:r>
              <a:rPr baseline="30666"/>
              <a:t>-</a:t>
            </a:r>
            <a:r>
              <a:rPr baseline="-1333"/>
              <a:t> to lowest unoccupied molecular orbital (LUMO), get: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 </a:t>
            </a:r>
            <a:r>
              <a:rPr i="0"/>
              <a:t>[core] (σ</a:t>
            </a:r>
            <a:r>
              <a:rPr baseline="-20476" i="0"/>
              <a:t>2s</a:t>
            </a:r>
            <a:r>
              <a:rPr i="0"/>
              <a:t>)</a:t>
            </a:r>
            <a:r>
              <a:rPr baseline="30476" i="0"/>
              <a:t>2</a:t>
            </a:r>
            <a:r>
              <a:rPr i="0"/>
              <a:t>(σ*</a:t>
            </a:r>
            <a:r>
              <a:rPr baseline="-20476" i="0"/>
              <a:t>2s</a:t>
            </a:r>
            <a:r>
              <a:rPr i="0"/>
              <a:t>)</a:t>
            </a:r>
            <a:r>
              <a:rPr baseline="30476" i="0"/>
              <a:t>2</a:t>
            </a:r>
            <a:r>
              <a:rPr i="0"/>
              <a:t>(σ</a:t>
            </a:r>
            <a:r>
              <a:rPr baseline="-20476" i="0"/>
              <a:t>2p</a:t>
            </a:r>
            <a:r>
              <a:rPr i="0"/>
              <a:t>)</a:t>
            </a:r>
            <a:r>
              <a:rPr baseline="30476" i="0"/>
              <a:t>2</a:t>
            </a:r>
            <a:r>
              <a:rPr i="0"/>
              <a:t>(π</a:t>
            </a:r>
            <a:r>
              <a:rPr baseline="-20476" i="0"/>
              <a:t>2p</a:t>
            </a:r>
            <a:r>
              <a:rPr i="0"/>
              <a:t>)</a:t>
            </a:r>
            <a:r>
              <a:rPr baseline="30476" i="0"/>
              <a:t>4</a:t>
            </a:r>
            <a:r>
              <a:rPr i="0"/>
              <a:t>(π</a:t>
            </a:r>
            <a:r>
              <a:rPr baseline="31999" i="0"/>
              <a:t>*</a:t>
            </a:r>
            <a:r>
              <a:rPr baseline="-20476" i="0"/>
              <a:t>2p</a:t>
            </a:r>
            <a:r>
              <a:rPr i="0"/>
              <a:t>)</a:t>
            </a:r>
            <a:r>
              <a:rPr baseline="30476" i="0"/>
              <a:t>3</a:t>
            </a:r>
            <a:endParaRPr baseline="30666" i="0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 i="0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bond order = </a:t>
            </a:r>
            <a:r>
              <a:rPr baseline="-1333" i="0"/>
              <a:t>0.5(6 - 3) = </a:t>
            </a:r>
            <a:r>
              <a:rPr b="1" baseline="-1333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1.5</a:t>
            </a:r>
          </a:p>
        </p:txBody>
      </p:sp>
      <p:pic>
        <p:nvPicPr>
          <p:cNvPr id="532" name="O2.png" descr="O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7977"/>
          <a:stretch>
            <a:fillRect/>
          </a:stretch>
        </p:blipFill>
        <p:spPr>
          <a:xfrm>
            <a:off x="26194543" y="3774281"/>
            <a:ext cx="9233298" cy="6804423"/>
          </a:xfrm>
          <a:prstGeom prst="rect">
            <a:avLst/>
          </a:prstGeom>
          <a:ln w="12700"/>
        </p:spPr>
      </p:pic>
      <p:sp>
        <p:nvSpPr>
          <p:cNvPr id="533" name="[Core electrons]"/>
          <p:cNvSpPr txBox="1"/>
          <p:nvPr/>
        </p:nvSpPr>
        <p:spPr>
          <a:xfrm>
            <a:off x="6850459" y="17130712"/>
            <a:ext cx="1589882" cy="3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[Core electrons]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2236 -0.308594" origin="layout" pathEditMode="relative">
                                      <p:cBhvr>
                                        <p:cTn id="6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1619 -1.061400" origin="layout" pathEditMode="relative">
                                      <p:cBhvr>
                                        <p:cTn id="13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972 -0.065368 0.039771 -0.103094 0.073242 -0.130208 C 0.145892 -0.189059 0.097722 -0.056287 -1.046802 0.248712" origin="layout" pathEditMode="relative">
                                      <p:cBhvr>
                                        <p:cTn id="16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withEffect" presetSubtype="0" presetID="6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32"/>
                                        </p:tgtEl>
                                      </p:cBhvr>
                                      <p:by x="81984" y="8198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3648 -0.296087" origin="layout" pathEditMode="relative">
                                      <p:cBhvr>
                                        <p:cTn id="22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0" grpId="2"/>
      <p:bldP build="whole" bldLvl="1" animBg="1" rev="0" advAuto="0" spid="532" gr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organic molecule picture" descr="organic molecule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95287" y="7503715"/>
            <a:ext cx="8050240" cy="3696892"/>
          </a:xfrm>
          <a:prstGeom prst="rect">
            <a:avLst/>
          </a:prstGeom>
          <a:ln w="12700"/>
        </p:spPr>
      </p:pic>
      <p:sp>
        <p:nvSpPr>
          <p:cNvPr id="536" name="What is the systematic name for this alkane?"/>
          <p:cNvSpPr txBox="1"/>
          <p:nvPr>
            <p:ph type="title"/>
          </p:nvPr>
        </p:nvSpPr>
        <p:spPr>
          <a:xfrm>
            <a:off x="3958828" y="0"/>
            <a:ext cx="16466344" cy="3349625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What is the systematic name for this alkane?</a:t>
            </a:r>
          </a:p>
        </p:txBody>
      </p:sp>
      <p:pic>
        <p:nvPicPr>
          <p:cNvPr id="537" name="organic molecule picture" descr="organic molecule pictur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9562" y="3357562"/>
            <a:ext cx="7929563" cy="3425826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nonane…"/>
          <p:cNvSpPr txBox="1"/>
          <p:nvPr>
            <p:ph type="body" sz="quarter" idx="1"/>
          </p:nvPr>
        </p:nvSpPr>
        <p:spPr>
          <a:xfrm>
            <a:off x="3958828" y="7465218"/>
            <a:ext cx="9608344" cy="6250782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nonane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2-ethyl-5-methylhexane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2,5-dimethylheptane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2,3-dimethyloctane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3,6-dimethylheptane</a:t>
            </a:r>
          </a:p>
        </p:txBody>
      </p:sp>
      <p:sp>
        <p:nvSpPr>
          <p:cNvPr id="53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40" name="Enter your response on…"/>
          <p:cNvSpPr txBox="1"/>
          <p:nvPr/>
        </p:nvSpPr>
        <p:spPr>
          <a:xfrm>
            <a:off x="4530519" y="14608968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41" name="Answer = C, 2,5-dimethylheptane…"/>
          <p:cNvSpPr txBox="1"/>
          <p:nvPr/>
        </p:nvSpPr>
        <p:spPr>
          <a:xfrm>
            <a:off x="16823594" y="16644937"/>
            <a:ext cx="9358314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</a:rPr>
              <a:t>2,5-dimethylheptane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red atoms = heptane (7-carbon chain)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blue atoms = dimethyl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lowest numbers: 2,5 (and not 3,6)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33052 -0.193207" origin="layout" pathEditMode="relative">
                                      <p:cBhvr>
                                        <p:cTn id="6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5080 -0.486979" origin="layout" pathEditMode="relative">
                                      <p:cBhvr>
                                        <p:cTn id="16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94678 -0.316406" origin="layout" pathEditMode="relative">
                                      <p:cBhvr>
                                        <p:cTn id="1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2"/>
      <p:bldP build="whole" bldLvl="1" animBg="1" rev="0" advAuto="0" spid="537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his compound:"/>
          <p:cNvSpPr txBox="1"/>
          <p:nvPr>
            <p:ph type="title"/>
          </p:nvPr>
        </p:nvSpPr>
        <p:spPr>
          <a:xfrm>
            <a:off x="3655218" y="0"/>
            <a:ext cx="16466345" cy="182165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This compound:</a:t>
            </a:r>
          </a:p>
        </p:txBody>
      </p:sp>
      <p:pic>
        <p:nvPicPr>
          <p:cNvPr id="544" name="organic molecule picture" descr="organic molecul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2286000"/>
            <a:ext cx="5339954" cy="3196829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The compound is an isomer of pentane and is named 2,3-dimethylbutane.…"/>
          <p:cNvSpPr txBox="1"/>
          <p:nvPr>
            <p:ph type="body" idx="1"/>
          </p:nvPr>
        </p:nvSpPr>
        <p:spPr>
          <a:xfrm>
            <a:off x="3815953" y="5575300"/>
            <a:ext cx="17073563" cy="8140701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 compound is an isomer of pentane and is named 2,3-dimethylbutane.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 compound is an isomer of octane and is named 2,2-dimethylbutane.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 compound is an isomer of hexane and is named 2,2-dimethylbutane.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 compound is an isomer of hexane and is named 3,3-dimethylbutane.</a:t>
            </a:r>
          </a:p>
        </p:txBody>
      </p:sp>
      <p:sp>
        <p:nvSpPr>
          <p:cNvPr id="54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47" name="Enter your response on…"/>
          <p:cNvSpPr txBox="1"/>
          <p:nvPr/>
        </p:nvSpPr>
        <p:spPr>
          <a:xfrm>
            <a:off x="4548379" y="1437679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48" name="Answer = C, The compound is an isomer of hexane and is named 2,2-dimethylbutane…"/>
          <p:cNvSpPr txBox="1"/>
          <p:nvPr/>
        </p:nvSpPr>
        <p:spPr>
          <a:xfrm>
            <a:off x="16823594" y="16644937"/>
            <a:ext cx="8643939" cy="519707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 b="0" sz="5200"/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The compound is an isomer of hexane and is named 2,2-dimethylbutane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6 carbons total = isomer of hexane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longest chain = 4 carbons (butane)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dimethyls better at 2,2 (smaller numbers) than 3,3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73526 -0.184896" origin="layout" pathEditMode="relative">
                                      <p:cBhvr>
                                        <p:cTn id="6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0431 -1.184896" origin="layout" pathEditMode="relative">
                                      <p:cBhvr>
                                        <p:cTn id="13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7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iven the following compounds:"/>
          <p:cNvSpPr txBox="1"/>
          <p:nvPr>
            <p:ph type="title"/>
          </p:nvPr>
        </p:nvSpPr>
        <p:spPr>
          <a:xfrm>
            <a:off x="3958828" y="0"/>
            <a:ext cx="16466344" cy="212526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Given the following compounds:</a:t>
            </a:r>
          </a:p>
        </p:txBody>
      </p:sp>
      <p:sp>
        <p:nvSpPr>
          <p:cNvPr id="551" name="Which one(s) could be an alkane?"/>
          <p:cNvSpPr txBox="1"/>
          <p:nvPr/>
        </p:nvSpPr>
        <p:spPr>
          <a:xfrm>
            <a:off x="4030265" y="3666728"/>
            <a:ext cx="16323470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buClr>
                <a:srgbClr val="000000"/>
              </a:buClr>
              <a:buFont typeface="Arial"/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Which one(s) could be an alkane?</a:t>
            </a:r>
          </a:p>
        </p:txBody>
      </p:sp>
      <p:sp>
        <p:nvSpPr>
          <p:cNvPr id="552" name="1. C3H6    2. C7H14    3. C11H24    4. C7H8"/>
          <p:cNvSpPr txBox="1"/>
          <p:nvPr/>
        </p:nvSpPr>
        <p:spPr>
          <a:xfrm>
            <a:off x="4119562" y="2165350"/>
            <a:ext cx="1646634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R="81280" defTabSz="1821656">
              <a:buClr>
                <a:srgbClr val="000000"/>
              </a:buClr>
              <a:buFont typeface="Arial"/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6000"/>
              <a:t>1. C</a:t>
            </a:r>
            <a:r>
              <a:rPr baseline="-16133" sz="6000"/>
              <a:t>3</a:t>
            </a:r>
            <a:r>
              <a:rPr sz="6000"/>
              <a:t>H</a:t>
            </a:r>
            <a:r>
              <a:rPr baseline="-16133" sz="6000"/>
              <a:t>6</a:t>
            </a:r>
            <a:r>
              <a:rPr sz="6000"/>
              <a:t>    2. C</a:t>
            </a:r>
            <a:r>
              <a:rPr baseline="-16133" sz="6000"/>
              <a:t>7</a:t>
            </a:r>
            <a:r>
              <a:rPr sz="6000"/>
              <a:t>H</a:t>
            </a:r>
            <a:r>
              <a:rPr baseline="-16133" sz="6000"/>
              <a:t>14</a:t>
            </a:r>
            <a:r>
              <a:rPr sz="6000"/>
              <a:t>    3.</a:t>
            </a:r>
            <a:r>
              <a:rPr baseline="-16133" sz="6000"/>
              <a:t> </a:t>
            </a:r>
            <a:r>
              <a:rPr sz="6000"/>
              <a:t>C</a:t>
            </a:r>
            <a:r>
              <a:rPr baseline="-16133" sz="6000"/>
              <a:t>11</a:t>
            </a:r>
            <a:r>
              <a:rPr sz="6000"/>
              <a:t>H</a:t>
            </a:r>
            <a:r>
              <a:rPr baseline="-16133" sz="6000"/>
              <a:t>24</a:t>
            </a:r>
            <a:r>
              <a:rPr sz="6000"/>
              <a:t>    4. C</a:t>
            </a:r>
            <a:r>
              <a:rPr baseline="-16133" sz="6000"/>
              <a:t>7</a:t>
            </a:r>
            <a:r>
              <a:rPr sz="6000"/>
              <a:t>H</a:t>
            </a:r>
            <a:r>
              <a:rPr baseline="-16133" sz="6000"/>
              <a:t>8</a:t>
            </a:r>
          </a:p>
        </p:txBody>
      </p:sp>
      <p:sp>
        <p:nvSpPr>
          <p:cNvPr id="553" name="only 1…"/>
          <p:cNvSpPr txBox="1"/>
          <p:nvPr>
            <p:ph type="body" sz="quarter" idx="1"/>
          </p:nvPr>
        </p:nvSpPr>
        <p:spPr>
          <a:xfrm>
            <a:off x="3976687" y="5250656"/>
            <a:ext cx="8233173" cy="5482829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only 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only 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only 3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 and 4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none of the above</a:t>
            </a:r>
          </a:p>
        </p:txBody>
      </p:sp>
      <p:sp>
        <p:nvSpPr>
          <p:cNvPr id="55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55" name="Enter your response on…"/>
          <p:cNvSpPr txBox="1"/>
          <p:nvPr/>
        </p:nvSpPr>
        <p:spPr>
          <a:xfrm>
            <a:off x="4548379" y="14823281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56" name="Answer = C, only 3…"/>
          <p:cNvSpPr txBox="1"/>
          <p:nvPr/>
        </p:nvSpPr>
        <p:spPr>
          <a:xfrm>
            <a:off x="16823594" y="16644937"/>
            <a:ext cx="8643939" cy="25908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</a:rPr>
              <a:t>only 3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Alkanes: C</a:t>
            </a:r>
            <a:r>
              <a:rPr baseline="-7333"/>
              <a:t>n</a:t>
            </a:r>
            <a:r>
              <a:rPr baseline="-1333"/>
              <a:t>H</a:t>
            </a:r>
            <a:r>
              <a:rPr baseline="-7333"/>
              <a:t>2n+2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Only 3 follows this formula (n = 11)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2374 -0.458333" origin="layout" pathEditMode="relative">
                                      <p:cBhvr>
                                        <p:cTn id="13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5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butanoic acid…"/>
          <p:cNvSpPr txBox="1"/>
          <p:nvPr>
            <p:ph type="body" sz="quarter" idx="1"/>
          </p:nvPr>
        </p:nvSpPr>
        <p:spPr>
          <a:xfrm>
            <a:off x="3976687" y="6238478"/>
            <a:ext cx="8983267" cy="6102351"/>
          </a:xfrm>
          <a:prstGeom prst="rect">
            <a:avLst/>
          </a:prstGeom>
        </p:spPr>
        <p:txBody>
          <a:bodyPr/>
          <a:lstStyle/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butanoic acid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butanal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butanol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butan-2-ol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butane</a:t>
            </a:r>
          </a:p>
        </p:txBody>
      </p:sp>
      <p:sp>
        <p:nvSpPr>
          <p:cNvPr id="55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60" name="What is the name of the molecule?"/>
          <p:cNvSpPr txBox="1"/>
          <p:nvPr/>
        </p:nvSpPr>
        <p:spPr>
          <a:xfrm>
            <a:off x="3512343" y="699690"/>
            <a:ext cx="16644939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spcBef>
                <a:spcPts val="3600"/>
              </a:spcBef>
              <a:buClr>
                <a:srgbClr val="000000"/>
              </a:buClr>
              <a:buFont typeface="Arial"/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What is the name of the molecule?</a:t>
            </a:r>
          </a:p>
        </p:txBody>
      </p:sp>
      <p:pic>
        <p:nvPicPr>
          <p:cNvPr id="561" name="organic molecule picture" descr="organic molecul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3171" y="2317750"/>
            <a:ext cx="7625954" cy="332105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Enter your response on…"/>
          <p:cNvSpPr txBox="1"/>
          <p:nvPr/>
        </p:nvSpPr>
        <p:spPr>
          <a:xfrm>
            <a:off x="4530519" y="14233921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63" name="Answer = D, butan-2-ol…"/>
          <p:cNvSpPr txBox="1"/>
          <p:nvPr/>
        </p:nvSpPr>
        <p:spPr>
          <a:xfrm>
            <a:off x="16823594" y="16644937"/>
            <a:ext cx="8643939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</a:rPr>
              <a:t>butan-2-ol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4 carbons (butane) with an OH alcohol (butanol), OH on second C, so butan-2-ol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052 -0.188802" origin="layout" pathEditMode="relative">
                                      <p:cBhvr>
                                        <p:cTn id="6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0910 -0.738281" origin="layout" pathEditMode="relative">
                                      <p:cBhvr>
                                        <p:cTn id="13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Midterm I"/>
          <p:cNvSpPr txBox="1"/>
          <p:nvPr>
            <p:ph type="title"/>
          </p:nvPr>
        </p:nvSpPr>
        <p:spPr>
          <a:xfrm>
            <a:off x="-6211491" y="-129779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</a:t>
            </a:r>
          </a:p>
        </p:txBody>
      </p:sp>
      <p:sp>
        <p:nvSpPr>
          <p:cNvPr id="265" name="Chapters 7, 8, 20; For section 01:…"/>
          <p:cNvSpPr txBox="1"/>
          <p:nvPr>
            <p:ph type="body" idx="1"/>
          </p:nvPr>
        </p:nvSpPr>
        <p:spPr>
          <a:xfrm>
            <a:off x="198693" y="1241028"/>
            <a:ext cx="16654009" cy="12707244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7, 8, 20; </a:t>
            </a:r>
            <a:r>
              <a:t>For section 01: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 sz="5600"/>
              <a:t>Bring:</a:t>
            </a:r>
            <a:r>
              <a:rPr b="0" sz="5600"/>
              <a:t> </a:t>
            </a:r>
            <a:r>
              <a:rPr sz="5600"/>
              <a:t>calculator</a:t>
            </a:r>
            <a:r>
              <a:rPr b="0" sz="5600"/>
              <a:t>, </a:t>
            </a:r>
            <a:r>
              <a:rPr b="0" sz="5600"/>
              <a:t>pencil</a:t>
            </a:r>
            <a:r>
              <a:rPr b="0" sz="5600"/>
              <a:t>, "notes sheet", </a:t>
            </a:r>
            <a:r>
              <a:rPr sz="5600"/>
              <a:t>two labs</a:t>
            </a:r>
            <a:r>
              <a:rPr b="0" sz="5600"/>
              <a:t> (</a:t>
            </a:r>
            <a:r>
              <a:rPr b="0" sz="5600"/>
              <a:t>"Organic Chemistry" &amp; "VB and MO"</a:t>
            </a:r>
            <a:r>
              <a:rPr sz="5600"/>
              <a:t>)</a:t>
            </a:r>
            <a:r>
              <a:rPr b="0" sz="5600"/>
              <a:t>, </a:t>
            </a:r>
            <a:r>
              <a:rPr sz="5600"/>
              <a:t>two problem sets</a:t>
            </a:r>
            <a:r>
              <a:rPr b="0" sz="5600"/>
              <a:t> (Problem Set #2 and #3), </a:t>
            </a:r>
            <a:r>
              <a:rPr sz="5600"/>
              <a:t>two Take Home Quizzes</a:t>
            </a:r>
            <a:r>
              <a:rPr b="0" sz="5600"/>
              <a:t> (Quiz 2 and 3), </a:t>
            </a:r>
            <a:r>
              <a:rPr sz="5600"/>
              <a:t>Exam Prep Worksheet I </a:t>
            </a:r>
            <a:endParaRPr sz="5600"/>
          </a:p>
          <a:p>
            <a:pPr marL="257932" marR="81280" indent="-176652">
              <a:lnSpc>
                <a:spcPct val="100000"/>
              </a:lnSpc>
              <a:spcBef>
                <a:spcPts val="2600"/>
              </a:spcBef>
              <a:defRPr sz="6200"/>
            </a:pPr>
            <a:r>
              <a:rPr sz="5600"/>
              <a:t> </a:t>
            </a:r>
            <a:r>
              <a:rPr b="0" i="1" sz="5600"/>
              <a:t>Also bring printed</a:t>
            </a:r>
            <a:r>
              <a:rPr sz="5600"/>
              <a:t> "Molar Mass of a Volatile Liquid (in class)" </a:t>
            </a:r>
            <a:r>
              <a:rPr b="0" sz="5600"/>
              <a:t>lab</a:t>
            </a:r>
            <a:r>
              <a:rPr sz="5600"/>
              <a:t>, safety goggles</a:t>
            </a:r>
            <a:endParaRPr b="0" sz="5600"/>
          </a:p>
          <a:p>
            <a:pPr marL="276859" marR="81280" indent="-195579">
              <a:lnSpc>
                <a:spcPct val="100000"/>
              </a:lnSpc>
              <a:spcBef>
                <a:spcPts val="2600"/>
              </a:spcBef>
              <a:defRPr sz="5600"/>
            </a:pPr>
            <a:r>
              <a:rPr b="0"/>
              <a:t> 20 multiple choice questions, 5 short answer questions, ~2 hours in length</a:t>
            </a:r>
            <a:endParaRPr b="0"/>
          </a:p>
          <a:p>
            <a:pPr marL="276859" marR="81280" indent="-195579">
              <a:lnSpc>
                <a:spcPct val="100000"/>
              </a:lnSpc>
              <a:spcBef>
                <a:spcPts val="2600"/>
              </a:spcBef>
              <a:defRPr sz="5600"/>
            </a:pPr>
            <a:r>
              <a:rPr b="0"/>
              <a:t> Returned following lab period with "summary sheet"   </a:t>
            </a: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               Let's start the review!</a:t>
            </a:r>
          </a:p>
        </p:txBody>
      </p:sp>
      <p:sp>
        <p:nvSpPr>
          <p:cNvPr id="266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67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268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What is the name of the molecule?"/>
          <p:cNvSpPr txBox="1"/>
          <p:nvPr/>
        </p:nvSpPr>
        <p:spPr>
          <a:xfrm>
            <a:off x="3423046" y="678656"/>
            <a:ext cx="15716251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spcBef>
                <a:spcPts val="3600"/>
              </a:spcBef>
              <a:buClr>
                <a:srgbClr val="000000"/>
              </a:buClr>
              <a:buFont typeface="Arial"/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What is the name of the molecule?</a:t>
            </a:r>
          </a:p>
        </p:txBody>
      </p:sp>
      <p:pic>
        <p:nvPicPr>
          <p:cNvPr id="566" name="organic molecule picture" descr="organic molecul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2437" y="2517775"/>
            <a:ext cx="7768829" cy="3425825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butanoic acid…"/>
          <p:cNvSpPr txBox="1"/>
          <p:nvPr>
            <p:ph type="body" sz="quarter" idx="1"/>
          </p:nvPr>
        </p:nvSpPr>
        <p:spPr>
          <a:xfrm>
            <a:off x="3798093" y="6143625"/>
            <a:ext cx="8233173" cy="6250782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butanoic acid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butanal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2-butylamine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butan-2-ol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butanone</a:t>
            </a:r>
          </a:p>
        </p:txBody>
      </p:sp>
      <p:sp>
        <p:nvSpPr>
          <p:cNvPr id="56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69" name="Enter your response on…"/>
          <p:cNvSpPr txBox="1"/>
          <p:nvPr/>
        </p:nvSpPr>
        <p:spPr>
          <a:xfrm>
            <a:off x="4548379" y="14805421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70" name="Answer = E, butanone…"/>
          <p:cNvSpPr txBox="1"/>
          <p:nvPr/>
        </p:nvSpPr>
        <p:spPr>
          <a:xfrm>
            <a:off x="16823594" y="16644937"/>
            <a:ext cx="8643939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</a:rPr>
              <a:t>butanone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4 carbons (butane), carbonyl in middle of C atoms (ketone), so butanone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4658 -0.213542" origin="layout" pathEditMode="relative">
                                      <p:cBhvr>
                                        <p:cTn id="6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4093 -0.751302" origin="layout" pathEditMode="relative">
                                      <p:cBhvr>
                                        <p:cTn id="1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butanoic acid…"/>
          <p:cNvSpPr txBox="1"/>
          <p:nvPr>
            <p:ph type="body" sz="quarter" idx="1"/>
          </p:nvPr>
        </p:nvSpPr>
        <p:spPr>
          <a:xfrm>
            <a:off x="3958828" y="6114256"/>
            <a:ext cx="8233172" cy="6137276"/>
          </a:xfrm>
          <a:prstGeom prst="rect">
            <a:avLst/>
          </a:prstGeom>
        </p:spPr>
        <p:txBody>
          <a:bodyPr/>
          <a:lstStyle/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butanoic acid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pentanal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pentanoic acid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pentanone</a:t>
            </a:r>
          </a:p>
          <a:p>
            <a:pPr marL="882468" indent="-841828">
              <a:buClr>
                <a:srgbClr val="000000"/>
              </a:buClr>
              <a:buFont typeface="Arial"/>
              <a:buAutoNum type="alphaUcPeriod" startAt="1"/>
              <a:defRPr sz="5800"/>
            </a:pPr>
            <a:r>
              <a:t>pentan-1-ol</a:t>
            </a:r>
          </a:p>
        </p:txBody>
      </p:sp>
      <p:sp>
        <p:nvSpPr>
          <p:cNvPr id="57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74" name="What is the name of the molecule?"/>
          <p:cNvSpPr txBox="1"/>
          <p:nvPr/>
        </p:nvSpPr>
        <p:spPr>
          <a:xfrm>
            <a:off x="3655218" y="735409"/>
            <a:ext cx="16019861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spcBef>
                <a:spcPts val="3600"/>
              </a:spcBef>
              <a:buClr>
                <a:srgbClr val="000000"/>
              </a:buClr>
              <a:buFont typeface="Arial"/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What is the name of the molecule?</a:t>
            </a:r>
          </a:p>
        </p:txBody>
      </p:sp>
      <p:pic>
        <p:nvPicPr>
          <p:cNvPr id="575" name="organic molecule picture" descr="organic molecul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2437" y="2446734"/>
            <a:ext cx="8536782" cy="3194051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Enter your response on…"/>
          <p:cNvSpPr txBox="1"/>
          <p:nvPr/>
        </p:nvSpPr>
        <p:spPr>
          <a:xfrm>
            <a:off x="4548379" y="1409104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577" name="Answer = C, pentanoic acid…"/>
          <p:cNvSpPr txBox="1"/>
          <p:nvPr/>
        </p:nvSpPr>
        <p:spPr>
          <a:xfrm>
            <a:off x="16752157" y="15109031"/>
            <a:ext cx="8643938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</a:rPr>
              <a:t>pentanoic acid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5 carbons (pentane),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acid on end C (carboxylic acid),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so pentanoic acid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186198" origin="layout" pathEditMode="relative">
                                      <p:cBhvr>
                                        <p:cTn id="6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91164 -0.496094" origin="layout" pathEditMode="relative">
                                      <p:cBhvr>
                                        <p:cTn id="13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6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End of…"/>
          <p:cNvSpPr txBox="1"/>
          <p:nvPr>
            <p:ph type="title"/>
          </p:nvPr>
        </p:nvSpPr>
        <p:spPr>
          <a:xfrm>
            <a:off x="-3588544" y="-519113"/>
            <a:ext cx="14341079" cy="7411642"/>
          </a:xfrm>
          <a:prstGeom prst="rect">
            <a:avLst/>
          </a:prstGeom>
        </p:spPr>
        <p:txBody>
          <a:bodyPr/>
          <a:lstStyle/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</a:t>
            </a:r>
          </a:p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Review - 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good luck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with your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studying!</a:t>
            </a:r>
          </a:p>
        </p:txBody>
      </p:sp>
      <p:sp>
        <p:nvSpPr>
          <p:cNvPr id="580" name="Need more practice?…"/>
          <p:cNvSpPr txBox="1"/>
          <p:nvPr>
            <p:ph type="body" sz="half" idx="1"/>
          </p:nvPr>
        </p:nvSpPr>
        <p:spPr>
          <a:xfrm>
            <a:off x="2505209" y="7793434"/>
            <a:ext cx="12376548" cy="564356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Need more practice?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Practice Problem Sets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Concept Guides (Companion and 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Chapter Guides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End of Chapter Problems in Textbook (every other question has answer at end)</a:t>
            </a:r>
          </a:p>
          <a:p>
            <a:pPr marL="0" indent="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Good luck with your studying!</a:t>
            </a:r>
          </a:p>
        </p:txBody>
      </p:sp>
      <p:sp>
        <p:nvSpPr>
          <p:cNvPr id="58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582" name="chemistry joke picture" descr="chemistry joke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3875" y="7219723"/>
            <a:ext cx="8709327" cy="6531996"/>
          </a:xfrm>
          <a:prstGeom prst="rect">
            <a:avLst/>
          </a:prstGeom>
          <a:ln w="12700"/>
        </p:spPr>
      </p:pic>
      <p:pic>
        <p:nvPicPr>
          <p:cNvPr id="583" name="legos for Lewis structures picture" descr="legos for Lewis structure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8843" y="535781"/>
            <a:ext cx="11912204" cy="666154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Midterm I"/>
          <p:cNvSpPr txBox="1"/>
          <p:nvPr>
            <p:ph type="title"/>
          </p:nvPr>
        </p:nvSpPr>
        <p:spPr>
          <a:xfrm>
            <a:off x="-6054328" y="-101204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</a:t>
            </a:r>
          </a:p>
        </p:txBody>
      </p:sp>
      <p:sp>
        <p:nvSpPr>
          <p:cNvPr id="27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2" name="Chapters 7, 8 and 20…"/>
          <p:cNvSpPr txBox="1"/>
          <p:nvPr>
            <p:ph type="body" idx="1"/>
          </p:nvPr>
        </p:nvSpPr>
        <p:spPr>
          <a:xfrm>
            <a:off x="516193" y="1645840"/>
            <a:ext cx="16891539" cy="11894345"/>
          </a:xfrm>
          <a:prstGeom prst="rect">
            <a:avLst/>
          </a:prstGeom>
        </p:spPr>
        <p:txBody>
          <a:bodyPr lIns="0" tIns="0" rIns="0" bIns="0"/>
          <a:lstStyle/>
          <a:p>
            <a:pPr lvl="1" marL="81280" marR="8128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7, 8 and 20            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</a:t>
            </a:r>
            <a:r>
              <a:t>scantron</a:t>
            </a:r>
            <a:r>
              <a:rPr b="0"/>
              <a:t> (50 questions / side, 100 questions total), </a:t>
            </a:r>
            <a:r>
              <a:t>"Organic Chemistry" lab</a:t>
            </a:r>
            <a:r>
              <a:rPr b="0"/>
              <a:t>, </a:t>
            </a:r>
            <a:r>
              <a:t>Exam Prep Worksheet I, safety goggles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four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Friday with "summary sheet"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pic>
        <p:nvPicPr>
          <p:cNvPr id="273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274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idterm 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</a:t>
            </a:r>
          </a:p>
        </p:txBody>
      </p:sp>
      <p:sp>
        <p:nvSpPr>
          <p:cNvPr id="277" name="Chapters 7, 8, 20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7, 8, 20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rPr b="0">
                <a:solidFill>
                  <a:srgbClr val="000000"/>
                </a:solidFill>
              </a:rPr>
              <a:t>this is an online class: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78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79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280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idterm 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</a:t>
            </a:r>
          </a:p>
        </p:txBody>
      </p:sp>
      <p:sp>
        <p:nvSpPr>
          <p:cNvPr id="283" name="Chapters 7, 8, 20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7, 8, 20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b="0">
                <a:solidFill>
                  <a:srgbClr val="000000"/>
                </a:solidFill>
              </a:rPr>
              <a:t>For this online exam: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Released Wednesday night,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84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85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286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Which of the following is NOT a correct Lewis dot structure?"/>
          <p:cNvSpPr txBox="1"/>
          <p:nvPr>
            <p:ph type="title"/>
          </p:nvPr>
        </p:nvSpPr>
        <p:spPr>
          <a:xfrm>
            <a:off x="3958828" y="3175"/>
            <a:ext cx="16466344" cy="410845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is NOT a correct Lewis dot structure? </a:t>
            </a:r>
          </a:p>
        </p:txBody>
      </p:sp>
      <p:sp>
        <p:nvSpPr>
          <p:cNvPr id="28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4191000" y="3911203"/>
            <a:ext cx="13589397" cy="3111501"/>
            <a:chOff x="0" y="0"/>
            <a:chExt cx="13589396" cy="3111500"/>
          </a:xfrm>
        </p:grpSpPr>
        <p:grpSp>
          <p:nvGrpSpPr>
            <p:cNvPr id="292" name="Group"/>
            <p:cNvGrpSpPr/>
            <p:nvPr/>
          </p:nvGrpSpPr>
          <p:grpSpPr>
            <a:xfrm>
              <a:off x="0" y="0"/>
              <a:ext cx="562372" cy="850900"/>
              <a:chOff x="0" y="0"/>
              <a:chExt cx="562371" cy="850900"/>
            </a:xfrm>
          </p:grpSpPr>
          <p:sp>
            <p:nvSpPr>
              <p:cNvPr id="290" name="1"/>
              <p:cNvSpPr txBox="1"/>
              <p:nvPr/>
            </p:nvSpPr>
            <p:spPr>
              <a:xfrm>
                <a:off x="0" y="0"/>
                <a:ext cx="368300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  <p:sp>
            <p:nvSpPr>
              <p:cNvPr id="291" name="."/>
              <p:cNvSpPr txBox="1"/>
              <p:nvPr/>
            </p:nvSpPr>
            <p:spPr>
              <a:xfrm>
                <a:off x="371871" y="0"/>
                <a:ext cx="190501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.</a:t>
                </a:r>
              </a:p>
            </p:txBody>
          </p:sp>
        </p:grpSp>
        <p:grpSp>
          <p:nvGrpSpPr>
            <p:cNvPr id="295" name="Group"/>
            <p:cNvGrpSpPr/>
            <p:nvPr/>
          </p:nvGrpSpPr>
          <p:grpSpPr>
            <a:xfrm>
              <a:off x="41671" y="2190750"/>
              <a:ext cx="568326" cy="850901"/>
              <a:chOff x="0" y="0"/>
              <a:chExt cx="568325" cy="850900"/>
            </a:xfrm>
          </p:grpSpPr>
          <p:sp>
            <p:nvSpPr>
              <p:cNvPr id="293" name="2"/>
              <p:cNvSpPr txBox="1"/>
              <p:nvPr/>
            </p:nvSpPr>
            <p:spPr>
              <a:xfrm>
                <a:off x="0" y="0"/>
                <a:ext cx="368300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  <p:sp>
            <p:nvSpPr>
              <p:cNvPr id="294" name="."/>
              <p:cNvSpPr txBox="1"/>
              <p:nvPr/>
            </p:nvSpPr>
            <p:spPr>
              <a:xfrm>
                <a:off x="377825" y="0"/>
                <a:ext cx="190500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.</a:t>
                </a:r>
              </a:p>
            </p:txBody>
          </p:sp>
        </p:grpSp>
        <p:grpSp>
          <p:nvGrpSpPr>
            <p:cNvPr id="298" name="Group"/>
            <p:cNvGrpSpPr/>
            <p:nvPr/>
          </p:nvGrpSpPr>
          <p:grpSpPr>
            <a:xfrm>
              <a:off x="8655447" y="0"/>
              <a:ext cx="568325" cy="850900"/>
              <a:chOff x="0" y="0"/>
              <a:chExt cx="568324" cy="850900"/>
            </a:xfrm>
          </p:grpSpPr>
          <p:sp>
            <p:nvSpPr>
              <p:cNvPr id="296" name="3"/>
              <p:cNvSpPr txBox="1"/>
              <p:nvPr/>
            </p:nvSpPr>
            <p:spPr>
              <a:xfrm>
                <a:off x="0" y="0"/>
                <a:ext cx="368300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  <p:sp>
            <p:nvSpPr>
              <p:cNvPr id="297" name="."/>
              <p:cNvSpPr txBox="1"/>
              <p:nvPr/>
            </p:nvSpPr>
            <p:spPr>
              <a:xfrm>
                <a:off x="377824" y="0"/>
                <a:ext cx="190501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.</a:t>
                </a:r>
              </a:p>
            </p:txBody>
          </p:sp>
        </p:grpSp>
        <p:grpSp>
          <p:nvGrpSpPr>
            <p:cNvPr id="301" name="Group"/>
            <p:cNvGrpSpPr/>
            <p:nvPr/>
          </p:nvGrpSpPr>
          <p:grpSpPr>
            <a:xfrm>
              <a:off x="8590359" y="2190750"/>
              <a:ext cx="550864" cy="850901"/>
              <a:chOff x="0" y="0"/>
              <a:chExt cx="550862" cy="850900"/>
            </a:xfrm>
          </p:grpSpPr>
          <p:sp>
            <p:nvSpPr>
              <p:cNvPr id="299" name="4"/>
              <p:cNvSpPr txBox="1"/>
              <p:nvPr/>
            </p:nvSpPr>
            <p:spPr>
              <a:xfrm>
                <a:off x="0" y="0"/>
                <a:ext cx="368300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  <p:sp>
            <p:nvSpPr>
              <p:cNvPr id="300" name="."/>
              <p:cNvSpPr txBox="1"/>
              <p:nvPr/>
            </p:nvSpPr>
            <p:spPr>
              <a:xfrm>
                <a:off x="360362" y="0"/>
                <a:ext cx="190501" cy="850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1821656">
                  <a:buClr>
                    <a:srgbClr val="000000"/>
                  </a:buClr>
                  <a:buFont typeface="Times Roman"/>
                  <a:defRPr sz="5600">
                    <a:uFill>
                      <a:solidFill>
                        <a:srgbClr val="000000"/>
                      </a:solidFill>
                    </a:u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.</a:t>
                </a:r>
              </a:p>
            </p:txBody>
          </p:sp>
        </p:grpSp>
        <p:sp>
          <p:nvSpPr>
            <p:cNvPr id="302" name="N"/>
            <p:cNvSpPr txBox="1"/>
            <p:nvPr/>
          </p:nvSpPr>
          <p:spPr>
            <a:xfrm>
              <a:off x="1732359" y="73025"/>
              <a:ext cx="43459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303" name="N"/>
            <p:cNvSpPr txBox="1"/>
            <p:nvPr/>
          </p:nvSpPr>
          <p:spPr>
            <a:xfrm>
              <a:off x="3165872" y="73025"/>
              <a:ext cx="43459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N</a:t>
              </a:r>
            </a:p>
          </p:txBody>
        </p:sp>
        <p:grpSp>
          <p:nvGrpSpPr>
            <p:cNvPr id="310" name="Group"/>
            <p:cNvGrpSpPr/>
            <p:nvPr/>
          </p:nvGrpSpPr>
          <p:grpSpPr>
            <a:xfrm>
              <a:off x="2229246" y="190500"/>
              <a:ext cx="841376" cy="406401"/>
              <a:chOff x="0" y="0"/>
              <a:chExt cx="841375" cy="406400"/>
            </a:xfrm>
          </p:grpSpPr>
          <p:sp>
            <p:nvSpPr>
              <p:cNvPr id="304" name="Line"/>
              <p:cNvSpPr/>
              <p:nvPr/>
            </p:nvSpPr>
            <p:spPr>
              <a:xfrm flipH="1">
                <a:off x="6350" y="31749"/>
                <a:ext cx="825501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5" name="Rectangle"/>
              <p:cNvSpPr/>
              <p:nvPr/>
            </p:nvSpPr>
            <p:spPr>
              <a:xfrm>
                <a:off x="0" y="0"/>
                <a:ext cx="841375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6" name="Line"/>
              <p:cNvSpPr/>
              <p:nvPr/>
            </p:nvSpPr>
            <p:spPr>
              <a:xfrm flipH="1">
                <a:off x="6350" y="203199"/>
                <a:ext cx="825501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7" name="Rectangle"/>
              <p:cNvSpPr/>
              <p:nvPr/>
            </p:nvSpPr>
            <p:spPr>
              <a:xfrm>
                <a:off x="0" y="171449"/>
                <a:ext cx="841375" cy="60326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08" name="Line"/>
              <p:cNvSpPr/>
              <p:nvPr/>
            </p:nvSpPr>
            <p:spPr>
              <a:xfrm flipH="1">
                <a:off x="6350" y="374649"/>
                <a:ext cx="825501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9" name="Rectangle"/>
              <p:cNvSpPr/>
              <p:nvPr/>
            </p:nvSpPr>
            <p:spPr>
              <a:xfrm>
                <a:off x="0" y="346075"/>
                <a:ext cx="841375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13" name="Group"/>
            <p:cNvGrpSpPr/>
            <p:nvPr/>
          </p:nvGrpSpPr>
          <p:grpSpPr>
            <a:xfrm>
              <a:off x="3791347" y="136524"/>
              <a:ext cx="142876" cy="441327"/>
              <a:chOff x="0" y="0"/>
              <a:chExt cx="142875" cy="441325"/>
            </a:xfrm>
          </p:grpSpPr>
          <p:sp>
            <p:nvSpPr>
              <p:cNvPr id="311" name="Oval"/>
              <p:cNvSpPr/>
              <p:nvPr/>
            </p:nvSpPr>
            <p:spPr>
              <a:xfrm>
                <a:off x="0" y="0"/>
                <a:ext cx="142875" cy="125016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12" name="Circle"/>
              <p:cNvSpPr/>
              <p:nvPr/>
            </p:nvSpPr>
            <p:spPr>
              <a:xfrm>
                <a:off x="0" y="304800"/>
                <a:ext cx="142875" cy="136526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16" name="Group"/>
            <p:cNvGrpSpPr/>
            <p:nvPr/>
          </p:nvGrpSpPr>
          <p:grpSpPr>
            <a:xfrm>
              <a:off x="1425971" y="171450"/>
              <a:ext cx="133351" cy="450851"/>
              <a:chOff x="0" y="0"/>
              <a:chExt cx="133350" cy="450850"/>
            </a:xfrm>
          </p:grpSpPr>
          <p:sp>
            <p:nvSpPr>
              <p:cNvPr id="314" name="Circle"/>
              <p:cNvSpPr/>
              <p:nvPr/>
            </p:nvSpPr>
            <p:spPr>
              <a:xfrm>
                <a:off x="0" y="0"/>
                <a:ext cx="133350" cy="136525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15" name="Circle"/>
              <p:cNvSpPr/>
              <p:nvPr/>
            </p:nvSpPr>
            <p:spPr>
              <a:xfrm>
                <a:off x="0" y="307975"/>
                <a:ext cx="133350" cy="142876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17" name="N"/>
            <p:cNvSpPr txBox="1"/>
            <p:nvPr/>
          </p:nvSpPr>
          <p:spPr>
            <a:xfrm>
              <a:off x="1553765" y="2273300"/>
              <a:ext cx="43459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318" name="O"/>
            <p:cNvSpPr txBox="1"/>
            <p:nvPr/>
          </p:nvSpPr>
          <p:spPr>
            <a:xfrm>
              <a:off x="3061097" y="2301875"/>
              <a:ext cx="467110" cy="698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O</a:t>
              </a:r>
            </a:p>
          </p:txBody>
        </p:sp>
        <p:grpSp>
          <p:nvGrpSpPr>
            <p:cNvPr id="325" name="Group"/>
            <p:cNvGrpSpPr/>
            <p:nvPr/>
          </p:nvGrpSpPr>
          <p:grpSpPr>
            <a:xfrm>
              <a:off x="2168921" y="2416175"/>
              <a:ext cx="796926" cy="406401"/>
              <a:chOff x="0" y="0"/>
              <a:chExt cx="796925" cy="406400"/>
            </a:xfrm>
          </p:grpSpPr>
          <p:sp>
            <p:nvSpPr>
              <p:cNvPr id="319" name="Line"/>
              <p:cNvSpPr/>
              <p:nvPr/>
            </p:nvSpPr>
            <p:spPr>
              <a:xfrm flipH="1">
                <a:off x="6350" y="31749"/>
                <a:ext cx="774701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" name="Rectangle"/>
              <p:cNvSpPr/>
              <p:nvPr/>
            </p:nvSpPr>
            <p:spPr>
              <a:xfrm>
                <a:off x="0" y="0"/>
                <a:ext cx="796925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21" name="Line"/>
              <p:cNvSpPr/>
              <p:nvPr/>
            </p:nvSpPr>
            <p:spPr>
              <a:xfrm flipH="1">
                <a:off x="6350" y="203199"/>
                <a:ext cx="774701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" name="Rectangle"/>
              <p:cNvSpPr/>
              <p:nvPr/>
            </p:nvSpPr>
            <p:spPr>
              <a:xfrm>
                <a:off x="0" y="173433"/>
                <a:ext cx="796925" cy="60326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23" name="Line"/>
              <p:cNvSpPr/>
              <p:nvPr/>
            </p:nvSpPr>
            <p:spPr>
              <a:xfrm flipH="1">
                <a:off x="6350" y="374649"/>
                <a:ext cx="774701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4" name="Rectangle"/>
              <p:cNvSpPr/>
              <p:nvPr/>
            </p:nvSpPr>
            <p:spPr>
              <a:xfrm>
                <a:off x="0" y="346075"/>
                <a:ext cx="796925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28" name="Group"/>
            <p:cNvGrpSpPr/>
            <p:nvPr/>
          </p:nvGrpSpPr>
          <p:grpSpPr>
            <a:xfrm>
              <a:off x="3708797" y="2355850"/>
              <a:ext cx="142876" cy="450851"/>
              <a:chOff x="0" y="0"/>
              <a:chExt cx="142875" cy="450849"/>
            </a:xfrm>
          </p:grpSpPr>
          <p:sp>
            <p:nvSpPr>
              <p:cNvPr id="326" name="Circle"/>
              <p:cNvSpPr/>
              <p:nvPr/>
            </p:nvSpPr>
            <p:spPr>
              <a:xfrm>
                <a:off x="0" y="0"/>
                <a:ext cx="142875" cy="136525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27" name="Circle"/>
              <p:cNvSpPr/>
              <p:nvPr/>
            </p:nvSpPr>
            <p:spPr>
              <a:xfrm>
                <a:off x="0" y="317499"/>
                <a:ext cx="142875" cy="133351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31" name="Group"/>
            <p:cNvGrpSpPr/>
            <p:nvPr/>
          </p:nvGrpSpPr>
          <p:grpSpPr>
            <a:xfrm>
              <a:off x="1333896" y="2393950"/>
              <a:ext cx="142876" cy="457200"/>
              <a:chOff x="0" y="0"/>
              <a:chExt cx="142875" cy="457199"/>
            </a:xfrm>
          </p:grpSpPr>
          <p:sp>
            <p:nvSpPr>
              <p:cNvPr id="329" name="Circle"/>
              <p:cNvSpPr/>
              <p:nvPr/>
            </p:nvSpPr>
            <p:spPr>
              <a:xfrm>
                <a:off x="0" y="0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30" name="Circle"/>
              <p:cNvSpPr/>
              <p:nvPr/>
            </p:nvSpPr>
            <p:spPr>
              <a:xfrm>
                <a:off x="0" y="314324"/>
                <a:ext cx="142875" cy="142876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35" name="Group"/>
            <p:cNvGrpSpPr/>
            <p:nvPr/>
          </p:nvGrpSpPr>
          <p:grpSpPr>
            <a:xfrm>
              <a:off x="1048146" y="2200275"/>
              <a:ext cx="60326" cy="911226"/>
              <a:chOff x="0" y="0"/>
              <a:chExt cx="60325" cy="911225"/>
            </a:xfrm>
          </p:grpSpPr>
          <p:sp>
            <p:nvSpPr>
              <p:cNvPr id="332" name="Line"/>
              <p:cNvSpPr/>
              <p:nvPr/>
            </p:nvSpPr>
            <p:spPr>
              <a:xfrm flipH="1">
                <a:off x="0" y="908050"/>
                <a:ext cx="60326" cy="317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" name="Line"/>
              <p:cNvSpPr/>
              <p:nvPr/>
            </p:nvSpPr>
            <p:spPr>
              <a:xfrm flipV="1">
                <a:off x="0" y="0"/>
                <a:ext cx="3176" cy="9080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4" name="Line"/>
              <p:cNvSpPr/>
              <p:nvPr/>
            </p:nvSpPr>
            <p:spPr>
              <a:xfrm>
                <a:off x="0" y="0"/>
                <a:ext cx="60326" cy="317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9" name="Group"/>
            <p:cNvGrpSpPr/>
            <p:nvPr/>
          </p:nvGrpSpPr>
          <p:grpSpPr>
            <a:xfrm>
              <a:off x="4077097" y="2200275"/>
              <a:ext cx="53975" cy="911226"/>
              <a:chOff x="0" y="0"/>
              <a:chExt cx="53974" cy="911225"/>
            </a:xfrm>
          </p:grpSpPr>
          <p:sp>
            <p:nvSpPr>
              <p:cNvPr id="336" name="Line"/>
              <p:cNvSpPr/>
              <p:nvPr/>
            </p:nvSpPr>
            <p:spPr>
              <a:xfrm>
                <a:off x="0" y="0"/>
                <a:ext cx="53579" cy="317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7" name="Line"/>
              <p:cNvSpPr/>
              <p:nvPr/>
            </p:nvSpPr>
            <p:spPr>
              <a:xfrm>
                <a:off x="50799" y="0"/>
                <a:ext cx="3176" cy="9080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8" name="Line"/>
              <p:cNvSpPr/>
              <p:nvPr/>
            </p:nvSpPr>
            <p:spPr>
              <a:xfrm flipH="1">
                <a:off x="0" y="908050"/>
                <a:ext cx="53579" cy="317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2" name="Group"/>
            <p:cNvGrpSpPr/>
            <p:nvPr/>
          </p:nvGrpSpPr>
          <p:grpSpPr>
            <a:xfrm>
              <a:off x="4286250" y="1812925"/>
              <a:ext cx="555626" cy="549275"/>
              <a:chOff x="0" y="0"/>
              <a:chExt cx="555625" cy="549275"/>
            </a:xfrm>
          </p:grpSpPr>
          <p:sp>
            <p:nvSpPr>
              <p:cNvPr id="340" name="Oval"/>
              <p:cNvSpPr/>
              <p:nvPr/>
            </p:nvSpPr>
            <p:spPr>
              <a:xfrm>
                <a:off x="0" y="0"/>
                <a:ext cx="555626" cy="549275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1" name="Line"/>
              <p:cNvSpPr/>
              <p:nvPr/>
            </p:nvSpPr>
            <p:spPr>
              <a:xfrm>
                <a:off x="111521" y="273050"/>
                <a:ext cx="321470" cy="317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43" name="C"/>
            <p:cNvSpPr txBox="1"/>
            <p:nvPr/>
          </p:nvSpPr>
          <p:spPr>
            <a:xfrm>
              <a:off x="11389121" y="117475"/>
              <a:ext cx="43459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44" name="N"/>
            <p:cNvSpPr txBox="1"/>
            <p:nvPr/>
          </p:nvSpPr>
          <p:spPr>
            <a:xfrm>
              <a:off x="12823031" y="117475"/>
              <a:ext cx="43459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N</a:t>
              </a:r>
            </a:p>
          </p:txBody>
        </p:sp>
        <p:grpSp>
          <p:nvGrpSpPr>
            <p:cNvPr id="351" name="Group"/>
            <p:cNvGrpSpPr/>
            <p:nvPr/>
          </p:nvGrpSpPr>
          <p:grpSpPr>
            <a:xfrm>
              <a:off x="11932047" y="231775"/>
              <a:ext cx="815976" cy="406401"/>
              <a:chOff x="0" y="0"/>
              <a:chExt cx="815975" cy="406400"/>
            </a:xfrm>
          </p:grpSpPr>
          <p:sp>
            <p:nvSpPr>
              <p:cNvPr id="345" name="Line"/>
              <p:cNvSpPr/>
              <p:nvPr/>
            </p:nvSpPr>
            <p:spPr>
              <a:xfrm flipH="1">
                <a:off x="12700" y="31749"/>
                <a:ext cx="796926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6" name="Rectangle"/>
              <p:cNvSpPr/>
              <p:nvPr/>
            </p:nvSpPr>
            <p:spPr>
              <a:xfrm>
                <a:off x="0" y="0"/>
                <a:ext cx="815975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7" name="Line"/>
              <p:cNvSpPr/>
              <p:nvPr/>
            </p:nvSpPr>
            <p:spPr>
              <a:xfrm flipH="1">
                <a:off x="12700" y="203199"/>
                <a:ext cx="796926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8" name="Rectangle"/>
              <p:cNvSpPr/>
              <p:nvPr/>
            </p:nvSpPr>
            <p:spPr>
              <a:xfrm>
                <a:off x="0" y="178990"/>
                <a:ext cx="815975" cy="60326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49" name="Line"/>
              <p:cNvSpPr/>
              <p:nvPr/>
            </p:nvSpPr>
            <p:spPr>
              <a:xfrm flipH="1">
                <a:off x="12700" y="374650"/>
                <a:ext cx="796926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0" name="Rectangle"/>
              <p:cNvSpPr/>
              <p:nvPr/>
            </p:nvSpPr>
            <p:spPr>
              <a:xfrm>
                <a:off x="0" y="346075"/>
                <a:ext cx="815975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54" name="Group"/>
            <p:cNvGrpSpPr/>
            <p:nvPr/>
          </p:nvGrpSpPr>
          <p:grpSpPr>
            <a:xfrm>
              <a:off x="13446521" y="171450"/>
              <a:ext cx="142876" cy="450851"/>
              <a:chOff x="0" y="0"/>
              <a:chExt cx="142875" cy="450850"/>
            </a:xfrm>
          </p:grpSpPr>
          <p:sp>
            <p:nvSpPr>
              <p:cNvPr id="352" name="Circle"/>
              <p:cNvSpPr/>
              <p:nvPr/>
            </p:nvSpPr>
            <p:spPr>
              <a:xfrm>
                <a:off x="0" y="0"/>
                <a:ext cx="142875" cy="136525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53" name="Circle"/>
              <p:cNvSpPr/>
              <p:nvPr/>
            </p:nvSpPr>
            <p:spPr>
              <a:xfrm>
                <a:off x="0" y="307975"/>
                <a:ext cx="142875" cy="142876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sp>
          <p:nvSpPr>
            <p:cNvPr id="355" name="H"/>
            <p:cNvSpPr txBox="1"/>
            <p:nvPr/>
          </p:nvSpPr>
          <p:spPr>
            <a:xfrm>
              <a:off x="10161984" y="117475"/>
              <a:ext cx="43459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56" name="Line"/>
            <p:cNvSpPr/>
            <p:nvPr/>
          </p:nvSpPr>
          <p:spPr>
            <a:xfrm>
              <a:off x="10697765" y="434975"/>
              <a:ext cx="587376" cy="317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357" name="Rectangle"/>
            <p:cNvSpPr/>
            <p:nvPr/>
          </p:nvSpPr>
          <p:spPr>
            <a:xfrm>
              <a:off x="10677922" y="410765"/>
              <a:ext cx="615951" cy="60326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81280" marR="81280" defTabSz="1821656">
                <a:defRPr sz="32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8" name="C"/>
            <p:cNvSpPr txBox="1"/>
            <p:nvPr/>
          </p:nvSpPr>
          <p:spPr>
            <a:xfrm>
              <a:off x="10557272" y="2219325"/>
              <a:ext cx="434592" cy="698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59" name="O"/>
            <p:cNvSpPr txBox="1"/>
            <p:nvPr/>
          </p:nvSpPr>
          <p:spPr>
            <a:xfrm>
              <a:off x="11976497" y="2219325"/>
              <a:ext cx="467111" cy="698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1821656">
                <a:buClr>
                  <a:srgbClr val="000000"/>
                </a:buClr>
                <a:buFont typeface="Helvetica"/>
                <a:defRPr sz="460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O</a:t>
              </a:r>
            </a:p>
          </p:txBody>
        </p:sp>
        <p:grpSp>
          <p:nvGrpSpPr>
            <p:cNvPr id="366" name="Group"/>
            <p:cNvGrpSpPr/>
            <p:nvPr/>
          </p:nvGrpSpPr>
          <p:grpSpPr>
            <a:xfrm>
              <a:off x="11090671" y="2333625"/>
              <a:ext cx="781051" cy="406401"/>
              <a:chOff x="0" y="0"/>
              <a:chExt cx="781050" cy="406400"/>
            </a:xfrm>
          </p:grpSpPr>
          <p:sp>
            <p:nvSpPr>
              <p:cNvPr id="360" name="Line"/>
              <p:cNvSpPr/>
              <p:nvPr/>
            </p:nvSpPr>
            <p:spPr>
              <a:xfrm flipH="1">
                <a:off x="12700" y="31749"/>
                <a:ext cx="758826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" name="Rectangle"/>
              <p:cNvSpPr/>
              <p:nvPr/>
            </p:nvSpPr>
            <p:spPr>
              <a:xfrm>
                <a:off x="0" y="0"/>
                <a:ext cx="781050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2" name="Line"/>
              <p:cNvSpPr/>
              <p:nvPr/>
            </p:nvSpPr>
            <p:spPr>
              <a:xfrm flipH="1">
                <a:off x="12700" y="203199"/>
                <a:ext cx="758826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3" name="Rectangle"/>
              <p:cNvSpPr/>
              <p:nvPr/>
            </p:nvSpPr>
            <p:spPr>
              <a:xfrm>
                <a:off x="0" y="174624"/>
                <a:ext cx="781050" cy="60326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4" name="Line"/>
              <p:cNvSpPr/>
              <p:nvPr/>
            </p:nvSpPr>
            <p:spPr>
              <a:xfrm flipH="1">
                <a:off x="12700" y="374649"/>
                <a:ext cx="758826" cy="317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5" name="Rectangle"/>
              <p:cNvSpPr/>
              <p:nvPr/>
            </p:nvSpPr>
            <p:spPr>
              <a:xfrm>
                <a:off x="0" y="346075"/>
                <a:ext cx="781050" cy="60325"/>
              </a:xfrm>
              <a:prstGeom prst="rect">
                <a:avLst/>
              </a:prstGeom>
              <a:solidFill>
                <a:srgbClr val="000000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69" name="Group"/>
            <p:cNvGrpSpPr/>
            <p:nvPr/>
          </p:nvGrpSpPr>
          <p:grpSpPr>
            <a:xfrm>
              <a:off x="12614672" y="2282825"/>
              <a:ext cx="142876" cy="440135"/>
              <a:chOff x="0" y="0"/>
              <a:chExt cx="142875" cy="440134"/>
            </a:xfrm>
          </p:grpSpPr>
          <p:sp>
            <p:nvSpPr>
              <p:cNvPr id="367" name="Oval"/>
              <p:cNvSpPr/>
              <p:nvPr/>
            </p:nvSpPr>
            <p:spPr>
              <a:xfrm>
                <a:off x="0" y="0"/>
                <a:ext cx="142875" cy="125016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68" name="Circle"/>
              <p:cNvSpPr/>
              <p:nvPr/>
            </p:nvSpPr>
            <p:spPr>
              <a:xfrm>
                <a:off x="0" y="306784"/>
                <a:ext cx="142875" cy="133351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  <p:grpSp>
          <p:nvGrpSpPr>
            <p:cNvPr id="372" name="Group"/>
            <p:cNvGrpSpPr/>
            <p:nvPr/>
          </p:nvGrpSpPr>
          <p:grpSpPr>
            <a:xfrm>
              <a:off x="10239772" y="2303859"/>
              <a:ext cx="142876" cy="464741"/>
              <a:chOff x="0" y="0"/>
              <a:chExt cx="142875" cy="464740"/>
            </a:xfrm>
          </p:grpSpPr>
          <p:sp>
            <p:nvSpPr>
              <p:cNvPr id="370" name="Circle"/>
              <p:cNvSpPr/>
              <p:nvPr/>
            </p:nvSpPr>
            <p:spPr>
              <a:xfrm>
                <a:off x="0" y="0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371" name="Circle"/>
              <p:cNvSpPr/>
              <p:nvPr/>
            </p:nvSpPr>
            <p:spPr>
              <a:xfrm>
                <a:off x="0" y="321865"/>
                <a:ext cx="142875" cy="142876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81280" marR="81280" defTabSz="1821656">
                  <a:defRPr sz="32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374" name="Enter your response on…"/>
          <p:cNvSpPr txBox="1"/>
          <p:nvPr/>
        </p:nvSpPr>
        <p:spPr>
          <a:xfrm>
            <a:off x="4476941" y="1455539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75" name="Rectangle"/>
          <p:cNvSpPr/>
          <p:nvPr/>
        </p:nvSpPr>
        <p:spPr>
          <a:xfrm>
            <a:off x="3190875" y="3661171"/>
            <a:ext cx="1785938" cy="4357689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6" name="Rectangle"/>
          <p:cNvSpPr/>
          <p:nvPr/>
        </p:nvSpPr>
        <p:spPr>
          <a:xfrm>
            <a:off x="11888390" y="3964781"/>
            <a:ext cx="1785939" cy="4357688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7" name="A."/>
          <p:cNvSpPr txBox="1"/>
          <p:nvPr/>
        </p:nvSpPr>
        <p:spPr>
          <a:xfrm>
            <a:off x="4155281" y="3946921"/>
            <a:ext cx="8157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A.</a:t>
            </a:r>
          </a:p>
        </p:txBody>
      </p:sp>
      <p:sp>
        <p:nvSpPr>
          <p:cNvPr id="378" name="B."/>
          <p:cNvSpPr txBox="1"/>
          <p:nvPr/>
        </p:nvSpPr>
        <p:spPr>
          <a:xfrm>
            <a:off x="4155281" y="6107906"/>
            <a:ext cx="8157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B.</a:t>
            </a:r>
          </a:p>
        </p:txBody>
      </p:sp>
      <p:sp>
        <p:nvSpPr>
          <p:cNvPr id="379" name="C."/>
          <p:cNvSpPr txBox="1"/>
          <p:nvPr/>
        </p:nvSpPr>
        <p:spPr>
          <a:xfrm>
            <a:off x="12995671" y="3982640"/>
            <a:ext cx="84923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C.</a:t>
            </a:r>
          </a:p>
        </p:txBody>
      </p:sp>
      <p:sp>
        <p:nvSpPr>
          <p:cNvPr id="380" name="D."/>
          <p:cNvSpPr txBox="1"/>
          <p:nvPr/>
        </p:nvSpPr>
        <p:spPr>
          <a:xfrm>
            <a:off x="12995671" y="6143625"/>
            <a:ext cx="849234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D.</a:t>
            </a:r>
          </a:p>
        </p:txBody>
      </p:sp>
      <p:sp>
        <p:nvSpPr>
          <p:cNvPr id="381" name="Answer = B,…"/>
          <p:cNvSpPr txBox="1"/>
          <p:nvPr/>
        </p:nvSpPr>
        <p:spPr>
          <a:xfrm>
            <a:off x="16996171" y="15484078"/>
            <a:ext cx="8643939" cy="56642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Structure is actually NO</a:t>
            </a:r>
            <a:r>
              <a:rPr baseline="30666"/>
              <a:t>+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Five electron pairs shown or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10 valence electrons (ve</a:t>
            </a:r>
            <a:r>
              <a:rPr baseline="30666"/>
              <a:t>-</a:t>
            </a:r>
            <a:r>
              <a:rPr baseline="-1333"/>
              <a:t>s)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NO (neutral): 5 + 6 = 11 ve</a:t>
            </a:r>
            <a:r>
              <a:rPr baseline="30666"/>
              <a:t>-</a:t>
            </a:r>
            <a:r>
              <a:rPr baseline="-1333"/>
              <a:t>s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Take away electron to get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NO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+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with 10 ve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 total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24123 -0.589844" origin="layout" pathEditMode="relative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Which of the following is NOT a correct Lewis dot structur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is NOT a correct Lewis dot structure? </a:t>
            </a:r>
          </a:p>
        </p:txBody>
      </p:sp>
      <p:sp>
        <p:nvSpPr>
          <p:cNvPr id="38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85" name="lewis structures picture" descr="lewis structures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5218" y="3804046"/>
            <a:ext cx="15841267" cy="872172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Enter your response on…"/>
          <p:cNvSpPr txBox="1"/>
          <p:nvPr/>
        </p:nvSpPr>
        <p:spPr>
          <a:xfrm>
            <a:off x="4548379" y="1484114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87" name="Answer = D,…"/>
          <p:cNvSpPr txBox="1"/>
          <p:nvPr/>
        </p:nvSpPr>
        <p:spPr>
          <a:xfrm>
            <a:off x="15746049" y="22734984"/>
            <a:ext cx="8643939" cy="32004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Too many bonds around middle N; 2nd period can only have four bonds total</a:t>
            </a:r>
          </a:p>
        </p:txBody>
      </p:sp>
      <p:sp>
        <p:nvSpPr>
          <p:cNvPr id="388" name="Rectangle"/>
          <p:cNvSpPr/>
          <p:nvPr/>
        </p:nvSpPr>
        <p:spPr>
          <a:xfrm>
            <a:off x="3387328" y="5715000"/>
            <a:ext cx="1785938" cy="467915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9" name="Rectangle"/>
          <p:cNvSpPr/>
          <p:nvPr/>
        </p:nvSpPr>
        <p:spPr>
          <a:xfrm>
            <a:off x="12459890" y="5393531"/>
            <a:ext cx="1785939" cy="4679157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90" name="A."/>
          <p:cNvSpPr txBox="1"/>
          <p:nvPr/>
        </p:nvSpPr>
        <p:spPr>
          <a:xfrm>
            <a:off x="4226718" y="5625703"/>
            <a:ext cx="81573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A.</a:t>
            </a:r>
          </a:p>
        </p:txBody>
      </p:sp>
      <p:sp>
        <p:nvSpPr>
          <p:cNvPr id="391" name="B."/>
          <p:cNvSpPr txBox="1"/>
          <p:nvPr/>
        </p:nvSpPr>
        <p:spPr>
          <a:xfrm>
            <a:off x="4244578" y="9376171"/>
            <a:ext cx="8157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B.</a:t>
            </a:r>
          </a:p>
        </p:txBody>
      </p:sp>
      <p:sp>
        <p:nvSpPr>
          <p:cNvPr id="392" name="C."/>
          <p:cNvSpPr txBox="1"/>
          <p:nvPr/>
        </p:nvSpPr>
        <p:spPr>
          <a:xfrm>
            <a:off x="13067109" y="5661421"/>
            <a:ext cx="84923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C.</a:t>
            </a:r>
          </a:p>
        </p:txBody>
      </p:sp>
      <p:sp>
        <p:nvSpPr>
          <p:cNvPr id="393" name="D."/>
          <p:cNvSpPr txBox="1"/>
          <p:nvPr/>
        </p:nvSpPr>
        <p:spPr>
          <a:xfrm>
            <a:off x="13067109" y="9376171"/>
            <a:ext cx="84923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81280" marR="81280" defTabSz="1821656"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D.</a:t>
            </a:r>
          </a:p>
        </p:txBody>
      </p:sp>
      <p:sp>
        <p:nvSpPr>
          <p:cNvPr id="394" name="Line"/>
          <p:cNvSpPr/>
          <p:nvPr/>
        </p:nvSpPr>
        <p:spPr>
          <a:xfrm flipV="1">
            <a:off x="25632587" y="5498225"/>
            <a:ext cx="3045582" cy="3355471"/>
          </a:xfrm>
          <a:prstGeom prst="line">
            <a:avLst/>
          </a:prstGeom>
          <a:ln w="177800">
            <a:solidFill>
              <a:srgbClr val="FF2600"/>
            </a:solidFill>
            <a:headEnd type="stealth"/>
            <a:tailEnd type="triangle" len="sm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73526 -0.231771" origin="layout" pathEditMode="relative">
                                      <p:cBhvr>
                                        <p:cTn id="6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20119 -0.893229" origin="layout" pathEditMode="relative">
                                      <p:cBhvr>
                                        <p:cTn id="1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42660 0.026852" origin="layout" pathEditMode="relative">
                                      <p:cBhvr>
                                        <p:cTn id="16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Determine the formal charges for the formate ion:"/>
          <p:cNvSpPr txBox="1"/>
          <p:nvPr>
            <p:ph type="title"/>
          </p:nvPr>
        </p:nvSpPr>
        <p:spPr>
          <a:xfrm>
            <a:off x="3958828" y="0"/>
            <a:ext cx="16466344" cy="255905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Determine the formal charges for the formate ion:</a:t>
            </a:r>
          </a:p>
        </p:txBody>
      </p:sp>
      <p:pic>
        <p:nvPicPr>
          <p:cNvPr id="397" name="formal charge picture" descr="formal charg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2437" y="2589609"/>
            <a:ext cx="8679657" cy="4339829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0      0     0…"/>
          <p:cNvSpPr txBox="1"/>
          <p:nvPr>
            <p:ph type="body" sz="quarter" idx="1"/>
          </p:nvPr>
        </p:nvSpPr>
        <p:spPr>
          <a:xfrm>
            <a:off x="7066359" y="6965156"/>
            <a:ext cx="8233173" cy="6090048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 0      0     0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+1     –1  –1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+1      0   –1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 0      0   –1</a:t>
            </a:r>
          </a:p>
        </p:txBody>
      </p:sp>
      <p:sp>
        <p:nvSpPr>
          <p:cNvPr id="39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00" name="Enter your response on…"/>
          <p:cNvSpPr txBox="1"/>
          <p:nvPr/>
        </p:nvSpPr>
        <p:spPr>
          <a:xfrm>
            <a:off x="4387644" y="1441251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401" name="Answer = D, 0, 0, -1…"/>
          <p:cNvSpPr txBox="1"/>
          <p:nvPr/>
        </p:nvSpPr>
        <p:spPr>
          <a:xfrm>
            <a:off x="16823594" y="16644937"/>
            <a:ext cx="8643939" cy="93761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</a:rPr>
              <a:t>0, 0, -1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formal charge = GN - lpe - 0.5*bpe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GN = group number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lpe = lone pair electrons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bpe = bonding pair electrons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O on left: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fc = 6 - 4 - 0.5(4) 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 in middle: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fc = 4 - 0 - 0.5(8) 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O on right: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fc = 6 - 6 - 0.5(2) 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-1</a:t>
            </a:r>
          </a:p>
        </p:txBody>
      </p:sp>
      <p:sp>
        <p:nvSpPr>
          <p:cNvPr id="402" name="Rectangle"/>
          <p:cNvSpPr/>
          <p:nvPr/>
        </p:nvSpPr>
        <p:spPr>
          <a:xfrm>
            <a:off x="12174140" y="4304109"/>
            <a:ext cx="339329" cy="446485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403" name="Screen Shot 2012-05-25 at 2.23.04 PM.png" descr="Screen Shot 2012-05-25 at 2.23.04 PM.png"/>
          <p:cNvPicPr>
            <a:picLocks noChangeAspect="1"/>
          </p:cNvPicPr>
          <p:nvPr/>
        </p:nvPicPr>
        <p:blipFill>
          <a:blip r:embed="rId3">
            <a:extLst/>
          </a:blip>
          <a:srcRect l="12586" t="33182" r="19971" b="19942"/>
          <a:stretch>
            <a:fillRect/>
          </a:stretch>
        </p:blipFill>
        <p:spPr>
          <a:xfrm rot="16168330">
            <a:off x="11997923" y="4448206"/>
            <a:ext cx="517923" cy="26789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9 -0.188802" origin="layout" pathEditMode="relative">
                                      <p:cBhvr>
                                        <p:cTn id="6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0656 -0.936198" origin="layout" pathEditMode="relative">
                                      <p:cBhvr>
                                        <p:cTn id="13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