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media4.mov" ContentType="video/unknown"/>
  <Override PartName="/ppt/media/image4.jpeg" ContentType="image/jpeg"/>
  <Override PartName="/ppt/media/image5.jpeg" ContentType="image/jpeg"/>
  <Override PartName="/ppt/media/media5.mov" ContentType="video/unknown"/>
  <Override PartName="/ppt/media/media6.mov" ContentType="vide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7.mov" ContentType="video/unknown"/>
  <Override PartName="/ppt/media/media8.mov" ContentType="video/unknown"/>
  <Override PartName="/ppt/media/image10.jpeg" ContentType="image/jpeg"/>
  <Override PartName="/ppt/media/image11.jpeg" ContentType="image/jpeg"/>
  <Override PartName="/ppt/media/image12.jpeg" ContentType="image/jpeg"/>
  <Override PartName="/ppt/media/media9.mov" ContentType="video/unknown"/>
  <Override PartName="/ppt/media/media10.mov" ContentType="video/unknown"/>
  <Override PartName="/ppt/media/media11.mov" ContentType="video/unknown"/>
  <Override PartName="/ppt/media/media12.mov" ContentType="video/unknown"/>
  <Override PartName="/ppt/media/media1.mp4" ContentType="video/unknown"/>
  <Override PartName="/ppt/media/media13.mov" ContentType="video/unknown"/>
  <Override PartName="/ppt/media/media14.mov" ContentType="video/unknown"/>
  <Override PartName="/ppt/media/media15.mov" ContentType="video/unknown"/>
  <Override PartName="/ppt/media/media16.mov" ContentType="video/unknown"/>
  <Override PartName="/ppt/media/media17.mov" ContentType="video/unknown"/>
  <Override PartName="/ppt/media/image13.jpeg" ContentType="image/jpeg"/>
  <Override PartName="/ppt/media/media18.mov" ContentType="video/unknown"/>
  <Override PartName="/ppt/media/media19.mov" ContentType="video/unknown"/>
  <Override PartName="/ppt/notesSlides/notesSlide1.xml" ContentType="application/vnd.openxmlformats-officedocument.presentationml.notesSlide+xml"/>
  <Override PartName="/ppt/media/image14.jpeg" ContentType="image/jpeg"/>
  <Override PartName="/ppt/media/media20.mov" ContentType="video/unknown"/>
  <Override PartName="/ppt/media/media21.mov" ContentType="video/unknown"/>
  <Override PartName="/ppt/media/media22.mov" ContentType="video/unknown"/>
  <Override PartName="/ppt/media/image15.jpeg" ContentType="image/jpeg"/>
  <Override PartName="/ppt/media/image16.jpeg" ContentType="image/jpeg"/>
  <Override PartName="/ppt/media/media23.mov" ContentType="video/unknown"/>
  <Override PartName="/ppt/media/media24.mov" ContentType="video/unknown"/>
  <Override PartName="/ppt/media/media25.mov" ContentType="video/unknown"/>
  <Override PartName="/ppt/media/media26.mov" ContentType="video/unknown"/>
  <Override PartName="/ppt/media/media27.mov" ContentType="video/unknown"/>
  <Override PartName="/ppt/media/media28.mov" ContentType="video/unknown"/>
  <Override PartName="/ppt/media/media29.mov" ContentType="video/unknown"/>
  <Override PartName="/ppt/media/media30.mov" ContentType="video/unknown"/>
  <Override PartName="/ppt/media/image17.jpeg" ContentType="image/jpeg"/>
  <Override PartName="/ppt/notesSlides/notesSlide2.xml" ContentType="application/vnd.openxmlformats-officedocument.presentationml.notesSlide+xml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3429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685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10287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7145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2057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24003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5" name="Shape 5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From "Police Squad!: The Complete Series", episode 4, "Revenge and Remorse (The Guilty Alibi)".</a:t>
            </a:r>
          </a:p>
          <a:p>
            <a: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Background picture from G. Russell, University of Oregon, March 2024 Organic Chemistry class :)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9" name="Shape 7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See: http://www.earthodyssey.com/symbols.html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17580200" y="12504419"/>
            <a:ext cx="958400" cy="94784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19968547" y="12833984"/>
            <a:ext cx="453054" cy="487681"/>
          </a:xfrm>
          <a:prstGeom prst="rect">
            <a:avLst/>
          </a:prstGeom>
        </p:spPr>
        <p:txBody>
          <a:bodyPr anchor="ctr"/>
          <a:lstStyle>
            <a:lvl1pPr algn="r" defTabSz="1828800">
              <a:defRPr b="0" sz="200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17580200" y="12504419"/>
            <a:ext cx="958400" cy="94784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19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900"/>
              </a:spcBef>
              <a:defRPr sz="2400"/>
            </a:lvl4pPr>
            <a:lvl5pPr marL="2162401" indent="-293914">
              <a:spcBef>
                <a:spcPts val="9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12801" y="12778740"/>
            <a:ext cx="958400" cy="947845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marL="0" marR="0" algn="ctr" defTabSz="116586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47406" marR="79373" indent="-350519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533" marR="79373" indent="-404446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746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Relationship Id="rId3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gif"/><Relationship Id="rId3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17.png"/><Relationship Id="rId5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6.mov"/><Relationship Id="rId3" Type="http://schemas.microsoft.com/office/2007/relationships/media" Target="../media/media6.mov"/><Relationship Id="rId4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video" Target="../media/media2.mov"/><Relationship Id="rId7" Type="http://schemas.microsoft.com/office/2007/relationships/media" Target="../media/media2.mov"/><Relationship Id="rId8" Type="http://schemas.openxmlformats.org/officeDocument/2006/relationships/image" Target="../media/image4.png"/><Relationship Id="rId9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6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7.jpeg"/><Relationship Id="rId4" Type="http://schemas.openxmlformats.org/officeDocument/2006/relationships/image" Target="../media/image3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video" Target="../media/media8.mov"/><Relationship Id="rId6" Type="http://schemas.microsoft.com/office/2007/relationships/media" Target="../media/media8.mov"/><Relationship Id="rId7" Type="http://schemas.openxmlformats.org/officeDocument/2006/relationships/image" Target="../media/image5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9.mov"/><Relationship Id="rId3" Type="http://schemas.microsoft.com/office/2007/relationships/media" Target="../media/media9.mov"/><Relationship Id="rId4" Type="http://schemas.openxmlformats.org/officeDocument/2006/relationships/image" Target="../media/image51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0.mov"/><Relationship Id="rId3" Type="http://schemas.microsoft.com/office/2007/relationships/media" Target="../media/media10.mov"/><Relationship Id="rId4" Type="http://schemas.openxmlformats.org/officeDocument/2006/relationships/image" Target="../media/image52.png"/><Relationship Id="rId5" Type="http://schemas.openxmlformats.org/officeDocument/2006/relationships/video" Target="../media/media11.mov"/><Relationship Id="rId6" Type="http://schemas.microsoft.com/office/2007/relationships/media" Target="../media/media11.mov"/><Relationship Id="rId7" Type="http://schemas.openxmlformats.org/officeDocument/2006/relationships/image" Target="../media/image53.png"/><Relationship Id="rId8" Type="http://schemas.openxmlformats.org/officeDocument/2006/relationships/video" Target="../media/media12.mov"/><Relationship Id="rId9" Type="http://schemas.microsoft.com/office/2007/relationships/media" Target="../media/media12.mov"/><Relationship Id="rId10" Type="http://schemas.openxmlformats.org/officeDocument/2006/relationships/image" Target="../media/image5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5.png"/><Relationship Id="rId5" Type="http://schemas.openxmlformats.org/officeDocument/2006/relationships/video" Target="../media/media13.mov"/><Relationship Id="rId6" Type="http://schemas.microsoft.com/office/2007/relationships/media" Target="../media/media13.mov"/><Relationship Id="rId7" Type="http://schemas.openxmlformats.org/officeDocument/2006/relationships/image" Target="../media/image5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4.mov"/><Relationship Id="rId3" Type="http://schemas.microsoft.com/office/2007/relationships/media" Target="../media/media14.mov"/><Relationship Id="rId4" Type="http://schemas.openxmlformats.org/officeDocument/2006/relationships/image" Target="../media/image59.png"/><Relationship Id="rId5" Type="http://schemas.openxmlformats.org/officeDocument/2006/relationships/hyperlink" Target="http://mhchem.org/222/222PPT/pdf222/II1101OrganicNomenclature.pdf" TargetMode="External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mhchem.org/222/222PPT/pdf222/II1101OrganicNomenclature.pdf" TargetMode="External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5.mov"/><Relationship Id="rId3" Type="http://schemas.microsoft.com/office/2007/relationships/media" Target="../media/media15.mov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hchem.org/222/222PPT/pdf222/II1101OrganicNomenclature.pdf" TargetMode="Externa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6.mov"/><Relationship Id="rId3" Type="http://schemas.microsoft.com/office/2007/relationships/media" Target="../media/media16.mov"/><Relationship Id="rId4" Type="http://schemas.openxmlformats.org/officeDocument/2006/relationships/image" Target="../media/image7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7.mov"/><Relationship Id="rId3" Type="http://schemas.microsoft.com/office/2007/relationships/media" Target="../media/media17.mov"/><Relationship Id="rId4" Type="http://schemas.openxmlformats.org/officeDocument/2006/relationships/image" Target="../media/image85.png"/><Relationship Id="rId5" Type="http://schemas.openxmlformats.org/officeDocument/2006/relationships/image" Target="../media/image1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8.mov"/><Relationship Id="rId3" Type="http://schemas.microsoft.com/office/2007/relationships/media" Target="../media/media18.mov"/><Relationship Id="rId4" Type="http://schemas.openxmlformats.org/officeDocument/2006/relationships/image" Target="../media/image8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9.mov"/><Relationship Id="rId3" Type="http://schemas.microsoft.com/office/2007/relationships/media" Target="../media/media19.mov"/><Relationship Id="rId4" Type="http://schemas.openxmlformats.org/officeDocument/2006/relationships/image" Target="../media/image8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Relationship Id="rId4" Type="http://schemas.openxmlformats.org/officeDocument/2006/relationships/video" Target="../media/media20.mov"/><Relationship Id="rId5" Type="http://schemas.microsoft.com/office/2007/relationships/media" Target="../media/media20.mov"/><Relationship Id="rId6" Type="http://schemas.openxmlformats.org/officeDocument/2006/relationships/image" Target="../media/image8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1.mov"/><Relationship Id="rId3" Type="http://schemas.microsoft.com/office/2007/relationships/media" Target="../media/media21.mov"/><Relationship Id="rId4" Type="http://schemas.openxmlformats.org/officeDocument/2006/relationships/image" Target="../media/image90.png"/><Relationship Id="rId5" Type="http://schemas.openxmlformats.org/officeDocument/2006/relationships/image" Target="../media/image91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2.mov"/><Relationship Id="rId3" Type="http://schemas.microsoft.com/office/2007/relationships/media" Target="../media/media22.mov"/><Relationship Id="rId4" Type="http://schemas.openxmlformats.org/officeDocument/2006/relationships/image" Target="../media/image92.png"/><Relationship Id="rId5" Type="http://schemas.openxmlformats.org/officeDocument/2006/relationships/image" Target="../media/image15.jpeg"/><Relationship Id="rId6" Type="http://schemas.openxmlformats.org/officeDocument/2006/relationships/image" Target="../media/image1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3.mov"/><Relationship Id="rId3" Type="http://schemas.microsoft.com/office/2007/relationships/media" Target="../media/media23.mov"/><Relationship Id="rId4" Type="http://schemas.openxmlformats.org/officeDocument/2006/relationships/image" Target="../media/image93.png"/><Relationship Id="rId5" Type="http://schemas.openxmlformats.org/officeDocument/2006/relationships/video" Target="../media/media24.mov"/><Relationship Id="rId6" Type="http://schemas.microsoft.com/office/2007/relationships/media" Target="../media/media24.mov"/><Relationship Id="rId7" Type="http://schemas.openxmlformats.org/officeDocument/2006/relationships/image" Target="../media/image94.png"/><Relationship Id="rId8" Type="http://schemas.openxmlformats.org/officeDocument/2006/relationships/video" Target="../media/media25.mov"/><Relationship Id="rId9" Type="http://schemas.microsoft.com/office/2007/relationships/media" Target="../media/media25.mov"/><Relationship Id="rId10" Type="http://schemas.openxmlformats.org/officeDocument/2006/relationships/image" Target="../media/image95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6.mov"/><Relationship Id="rId3" Type="http://schemas.microsoft.com/office/2007/relationships/media" Target="../media/media26.mov"/><Relationship Id="rId4" Type="http://schemas.openxmlformats.org/officeDocument/2006/relationships/image" Target="../media/image96.png"/><Relationship Id="rId5" Type="http://schemas.openxmlformats.org/officeDocument/2006/relationships/video" Target="../media/media27.mov"/><Relationship Id="rId6" Type="http://schemas.microsoft.com/office/2007/relationships/media" Target="../media/media27.mov"/><Relationship Id="rId7" Type="http://schemas.openxmlformats.org/officeDocument/2006/relationships/image" Target="../media/image97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8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8.mov"/><Relationship Id="rId3" Type="http://schemas.microsoft.com/office/2007/relationships/media" Target="../media/media28.mov"/><Relationship Id="rId4" Type="http://schemas.openxmlformats.org/officeDocument/2006/relationships/image" Target="../media/image10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10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9.mov"/><Relationship Id="rId3" Type="http://schemas.microsoft.com/office/2007/relationships/media" Target="../media/media29.mov"/><Relationship Id="rId4" Type="http://schemas.openxmlformats.org/officeDocument/2006/relationships/image" Target="../media/image107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Relationship Id="rId3" Type="http://schemas.openxmlformats.org/officeDocument/2006/relationships/video" Target="../media/media30.mov"/><Relationship Id="rId4" Type="http://schemas.microsoft.com/office/2007/relationships/media" Target="../media/media30.mov"/><Relationship Id="rId5" Type="http://schemas.openxmlformats.org/officeDocument/2006/relationships/image" Target="../media/image11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png"/><Relationship Id="rId3" Type="http://schemas.openxmlformats.org/officeDocument/2006/relationships/image" Target="../media/image17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3.png"/><Relationship Id="rId3" Type="http://schemas.openxmlformats.org/officeDocument/2006/relationships/hyperlink" Target="http://mhchem.org/222/222PPT/pdf222/II1103Chapter11StudyGui.pdf" TargetMode="External"/><Relationship Id="rId4" Type="http://schemas.openxmlformats.org/officeDocument/2006/relationships/hyperlink" Target="http://mhchem.org/222/222PPT/pdf222/III1101Chapter11CG.pdf" TargetMode="External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olymer picture" descr="polyme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0820" y="7267873"/>
            <a:ext cx="25104698" cy="7603827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Carbon: Not Just Another Element Chapter 20:…"/>
          <p:cNvSpPr txBox="1"/>
          <p:nvPr>
            <p:ph type="title"/>
          </p:nvPr>
        </p:nvSpPr>
        <p:spPr>
          <a:xfrm>
            <a:off x="5128260" y="891540"/>
            <a:ext cx="14264640" cy="5029201"/>
          </a:xfrm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Carbon: Not Just Another Element</a:t>
            </a:r>
            <a:b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</a:br>
            <a:r>
              <a:rPr b="0"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Chapter 20:</a:t>
            </a:r>
            <a:endParaRPr b="0" i="1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/>
            <a:r>
              <a:rPr b="0"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The Organic Chemistry chapter!</a:t>
            </a:r>
          </a:p>
        </p:txBody>
      </p:sp>
      <p:sp>
        <p:nvSpPr>
          <p:cNvPr id="113" name="Chemistry 222…"/>
          <p:cNvSpPr txBox="1"/>
          <p:nvPr>
            <p:ph type="body" sz="half" idx="1"/>
          </p:nvPr>
        </p:nvSpPr>
        <p:spPr>
          <a:xfrm>
            <a:off x="5940728" y="6103619"/>
            <a:ext cx="12801601" cy="6926581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000000"/>
              </a:buClr>
              <a:buSzTx/>
              <a:buFont typeface="Arial"/>
              <a:buNone/>
            </a:pPr>
            <a:r>
              <a:t>Chemistry 222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</a:pPr>
            <a:r>
              <a:t>Professor Michael Russell</a:t>
            </a:r>
          </a:p>
        </p:txBody>
      </p:sp>
      <p:sp>
        <p:nvSpPr>
          <p:cNvPr id="11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15" name="Last update:…"/>
          <p:cNvSpPr txBox="1"/>
          <p:nvPr/>
        </p:nvSpPr>
        <p:spPr>
          <a:xfrm>
            <a:off x="1961959" y="12748776"/>
            <a:ext cx="2247035" cy="988297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marL="0" marR="0" algn="ctr">
              <a:defRPr b="0" i="1" sz="3000">
                <a:uFillTx/>
              </a:defRPr>
            </a:pPr>
            <a:r>
              <a:t>Last update:</a:t>
            </a:r>
          </a:p>
          <a:p>
            <a:pPr marL="0" marR="0" algn="ctr">
              <a:defRPr b="0" i="1" sz="3000">
                <a:uFillTx/>
              </a:defRPr>
            </a:pPr>
            <a:r>
              <a:t>4/29/24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,2-dimethylpropane picture" descr="2,2-dimethylpropa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7550" y="7315200"/>
            <a:ext cx="4667251" cy="5962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n-pentane and 2-methylbutane picture" descr="n-pentane and 2-methylbutane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6820" y="1828800"/>
            <a:ext cx="15087601" cy="454025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Isomers of Pentane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Isomers of Pentane</a:t>
            </a:r>
          </a:p>
        </p:txBody>
      </p:sp>
      <p:sp>
        <p:nvSpPr>
          <p:cNvPr id="1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71" name="n-pentane"/>
          <p:cNvSpPr txBox="1"/>
          <p:nvPr/>
        </p:nvSpPr>
        <p:spPr>
          <a:xfrm>
            <a:off x="8077200" y="6560819"/>
            <a:ext cx="2963962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3DAF"/>
              </a:buClr>
              <a:buFont typeface="Arial"/>
            </a:pPr>
            <a:r>
              <a:rPr b="0" i="1" sz="4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n</a:t>
            </a:r>
            <a:r>
              <a:rPr b="0" sz="4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-pentane</a:t>
            </a:r>
          </a:p>
        </p:txBody>
      </p:sp>
      <p:sp>
        <p:nvSpPr>
          <p:cNvPr id="172" name="2-methylbutane"/>
          <p:cNvSpPr txBox="1"/>
          <p:nvPr/>
        </p:nvSpPr>
        <p:spPr>
          <a:xfrm>
            <a:off x="15392400" y="6697980"/>
            <a:ext cx="4383983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3DAF"/>
              </a:buClr>
              <a:buFont typeface="Arial"/>
              <a:defRPr b="0" sz="4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2-methylbutane</a:t>
            </a:r>
          </a:p>
        </p:txBody>
      </p:sp>
      <p:sp>
        <p:nvSpPr>
          <p:cNvPr id="173" name="2,2-dimethylpropane"/>
          <p:cNvSpPr txBox="1"/>
          <p:nvPr/>
        </p:nvSpPr>
        <p:spPr>
          <a:xfrm>
            <a:off x="7780020" y="11727179"/>
            <a:ext cx="5705622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3DAF"/>
              </a:buClr>
              <a:buFont typeface="Arial"/>
              <a:defRPr b="0" sz="4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2,2-dimethylpropane</a:t>
            </a:r>
          </a:p>
        </p:txBody>
      </p:sp>
      <p:sp>
        <p:nvSpPr>
          <p:cNvPr id="174" name="“3-methylbutane” would be incorrect - use smallest number possible"/>
          <p:cNvSpPr txBox="1"/>
          <p:nvPr/>
        </p:nvSpPr>
        <p:spPr>
          <a:xfrm>
            <a:off x="12590288" y="7891302"/>
            <a:ext cx="8309028" cy="237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r">
              <a:defRPr b="0" i="1" sz="5000"/>
            </a:pPr>
            <a:r>
              <a:t>“3-methylbutane” would be incorrect - use </a:t>
            </a:r>
            <a:r>
              <a:rPr b="1">
                <a:solidFill>
                  <a:srgbClr val="FF2600"/>
                </a:solidFill>
              </a:rPr>
              <a:t>smallest number </a:t>
            </a:r>
            <a:r>
              <a:t>possible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Isomers of Hexane"/>
          <p:cNvSpPr txBox="1"/>
          <p:nvPr>
            <p:ph type="title"/>
          </p:nvPr>
        </p:nvSpPr>
        <p:spPr>
          <a:xfrm>
            <a:off x="4419600" y="457200"/>
            <a:ext cx="15544801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Isomers of Hexane</a:t>
            </a:r>
          </a:p>
        </p:txBody>
      </p:sp>
      <p:sp>
        <p:nvSpPr>
          <p:cNvPr id="17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78" name="Number of isomers grows as number of carbons increases"/>
          <p:cNvSpPr txBox="1"/>
          <p:nvPr/>
        </p:nvSpPr>
        <p:spPr>
          <a:xfrm>
            <a:off x="6067425" y="11366500"/>
            <a:ext cx="12390121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buClr>
                <a:srgbClr val="000000"/>
              </a:buClr>
              <a:buFont typeface="Arial"/>
              <a:defRPr i="1"/>
            </a:lvl1pPr>
          </a:lstStyle>
          <a:p>
            <a:pPr/>
            <a:r>
              <a:t>Number of isomers grows as number of carbons increases</a:t>
            </a:r>
          </a:p>
        </p:txBody>
      </p:sp>
      <p:pic>
        <p:nvPicPr>
          <p:cNvPr id="179" name="A18-1-20_v2.mov" descr="A18-1-20_v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47685" y="3771900"/>
            <a:ext cx="8229601" cy="617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4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How to Name a Compound"/>
          <p:cNvSpPr txBox="1"/>
          <p:nvPr>
            <p:ph type="title"/>
          </p:nvPr>
        </p:nvSpPr>
        <p:spPr>
          <a:xfrm>
            <a:off x="3048000" y="0"/>
            <a:ext cx="18288001" cy="320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How to Name a Compound</a:t>
            </a:r>
          </a:p>
        </p:txBody>
      </p:sp>
      <p:sp>
        <p:nvSpPr>
          <p:cNvPr id="182" name="Find the longest chain in the molecule.…"/>
          <p:cNvSpPr txBox="1"/>
          <p:nvPr>
            <p:ph type="body" sz="half" idx="1"/>
          </p:nvPr>
        </p:nvSpPr>
        <p:spPr>
          <a:xfrm>
            <a:off x="12382500" y="2644139"/>
            <a:ext cx="8229600" cy="9761221"/>
          </a:xfrm>
          <a:prstGeom prst="rect">
            <a:avLst/>
          </a:prstGeom>
        </p:spPr>
        <p:txBody>
          <a:bodyPr/>
          <a:lstStyle/>
          <a:p>
            <a:pPr marL="983394" indent="-943707">
              <a:buClr>
                <a:srgbClr val="000000"/>
              </a:buClr>
              <a:buFont typeface="Arial"/>
              <a:buAutoNum type="arabicPeriod" startAt="1"/>
            </a:pPr>
            <a:r>
              <a:t>Find the longest chain in the molecule.</a:t>
            </a:r>
          </a:p>
          <a:p>
            <a:pPr marL="983394" indent="-943707">
              <a:buClr>
                <a:srgbClr val="000000"/>
              </a:buClr>
              <a:buFont typeface="Arial"/>
              <a:buAutoNum type="arabicPeriod" startAt="1"/>
            </a:pPr>
            <a:r>
              <a:t>Number the chain from the end nearest the first substituent encountered.</a:t>
            </a:r>
          </a:p>
          <a:p>
            <a:pPr marL="983394" indent="-943707">
              <a:buClr>
                <a:srgbClr val="000000"/>
              </a:buClr>
              <a:buFont typeface="Arial"/>
              <a:buAutoNum type="arabicPeriod" startAt="1"/>
            </a:pPr>
            <a:r>
              <a:t>List the substituents as a prefix along with the number(s) of the carbon(s) to which they are attached.</a:t>
            </a:r>
          </a:p>
        </p:txBody>
      </p:sp>
      <p:sp>
        <p:nvSpPr>
          <p:cNvPr id="18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84" name="naming a compound" descr="naming a compound"/>
          <p:cNvPicPr>
            <a:picLocks noChangeAspect="0"/>
          </p:cNvPicPr>
          <p:nvPr/>
        </p:nvPicPr>
        <p:blipFill>
          <a:blip r:embed="rId2">
            <a:extLst/>
          </a:blip>
          <a:srcRect l="0" t="0" r="0" b="6359"/>
          <a:stretch>
            <a:fillRect/>
          </a:stretch>
        </p:blipFill>
        <p:spPr>
          <a:xfrm>
            <a:off x="3810000" y="2438400"/>
            <a:ext cx="7612380" cy="3273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alkyl groups table" descr="alkyl groups table"/>
          <p:cNvPicPr>
            <a:picLocks noChangeAspect="0"/>
          </p:cNvPicPr>
          <p:nvPr/>
        </p:nvPicPr>
        <p:blipFill>
          <a:blip r:embed="rId3">
            <a:extLst/>
          </a:blip>
          <a:srcRect l="0" t="15554" r="0" b="4351"/>
          <a:stretch>
            <a:fillRect/>
          </a:stretch>
        </p:blipFill>
        <p:spPr>
          <a:xfrm>
            <a:off x="4884420" y="6096000"/>
            <a:ext cx="5600701" cy="656082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&quot;Longest chain, smallest number&quot;"/>
          <p:cNvSpPr txBox="1"/>
          <p:nvPr/>
        </p:nvSpPr>
        <p:spPr>
          <a:xfrm>
            <a:off x="10151205" y="12654915"/>
            <a:ext cx="10765994" cy="94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>
              <a:defRPr b="0" sz="5200">
                <a:solidFill>
                  <a:srgbClr val="9437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"Longest chain, smallest number"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ID="10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How to Name a Compound"/>
          <p:cNvSpPr txBox="1"/>
          <p:nvPr>
            <p:ph type="title"/>
          </p:nvPr>
        </p:nvSpPr>
        <p:spPr>
          <a:xfrm>
            <a:off x="3048000" y="0"/>
            <a:ext cx="18288001" cy="320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How to Name a Compound</a:t>
            </a:r>
          </a:p>
        </p:txBody>
      </p:sp>
      <p:sp>
        <p:nvSpPr>
          <p:cNvPr id="189" name="If there is more than one type of substituent in the molecule, list them alphabetically."/>
          <p:cNvSpPr txBox="1"/>
          <p:nvPr>
            <p:ph type="body" sz="half" idx="1"/>
          </p:nvPr>
        </p:nvSpPr>
        <p:spPr>
          <a:xfrm>
            <a:off x="12352019" y="3200400"/>
            <a:ext cx="7612381" cy="10515600"/>
          </a:xfrm>
          <a:prstGeom prst="rect">
            <a:avLst/>
          </a:prstGeom>
        </p:spPr>
        <p:txBody>
          <a:bodyPr/>
          <a:lstStyle/>
          <a:p>
            <a:pPr marL="774699" indent="-695325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If there is more than one type of substituent in the molecule, list them alphabetically.</a:t>
            </a:r>
          </a:p>
        </p:txBody>
      </p:sp>
      <p:sp>
        <p:nvSpPr>
          <p:cNvPr id="19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91" name="naming a compound picture" descr="naming a compound picture"/>
          <p:cNvPicPr>
            <a:picLocks noChangeAspect="0"/>
          </p:cNvPicPr>
          <p:nvPr/>
        </p:nvPicPr>
        <p:blipFill>
          <a:blip r:embed="rId2">
            <a:extLst/>
          </a:blip>
          <a:srcRect l="0" t="0" r="0" b="4062"/>
          <a:stretch>
            <a:fillRect/>
          </a:stretch>
        </p:blipFill>
        <p:spPr>
          <a:xfrm>
            <a:off x="4419600" y="3657600"/>
            <a:ext cx="7612380" cy="701802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Name the following organic compound.…"/>
          <p:cNvSpPr txBox="1"/>
          <p:nvPr/>
        </p:nvSpPr>
        <p:spPr>
          <a:xfrm>
            <a:off x="8557259" y="14081759"/>
            <a:ext cx="18288001" cy="107950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Name the following organic compound.</a:t>
            </a:r>
          </a:p>
          <a:p>
            <a:pPr>
              <a:defRPr sz="4600"/>
            </a:pPr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t> </a:t>
            </a:r>
            <a:r>
              <a:rPr b="0"/>
              <a:t>2,3-dimethylbutane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2,2-dimethylbutane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3,3-dimethylbutane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methylpentane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1,2,3-trimethylpropane</a:t>
            </a: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</a:p>
        </p:txBody>
      </p:sp>
      <p:sp>
        <p:nvSpPr>
          <p:cNvPr id="193" name="Enter your response on…"/>
          <p:cNvSpPr txBox="1"/>
          <p:nvPr/>
        </p:nvSpPr>
        <p:spPr>
          <a:xfrm>
            <a:off x="22844760" y="145389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94" name="Answer = B,…"/>
          <p:cNvSpPr txBox="1"/>
          <p:nvPr/>
        </p:nvSpPr>
        <p:spPr>
          <a:xfrm>
            <a:off x="17484938" y="17373600"/>
            <a:ext cx="14347260" cy="4884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/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/>
            <a:r>
              <a:t>2,2-dimethylbutane</a:t>
            </a:r>
          </a:p>
          <a:p>
            <a:pPr algn="ctr"/>
          </a:p>
          <a:p>
            <a:pPr algn="ctr"/>
            <a:r>
              <a:t> </a:t>
            </a:r>
            <a:r>
              <a:rPr i="1"/>
              <a:t>longest chain = 4 carbons, butane</a:t>
            </a:r>
            <a:endParaRPr i="1"/>
          </a:p>
          <a:p>
            <a:pPr algn="ctr"/>
            <a:r>
              <a:rPr i="1"/>
              <a:t>2 methyl groups not part of chain, dimethyl</a:t>
            </a:r>
            <a:endParaRPr i="1"/>
          </a:p>
          <a:p>
            <a:pPr algn="ctr"/>
            <a:r>
              <a:rPr i="1"/>
              <a:t>smallest numbers = 2,2 (both off second C)</a:t>
            </a:r>
          </a:p>
        </p:txBody>
      </p:sp>
      <p:pic>
        <p:nvPicPr>
          <p:cNvPr id="195" name="2-methylbutane picture" descr="2-methylbutane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03480" y="4366260"/>
            <a:ext cx="4800600" cy="288036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&quot;Longest chain, smallest number&quot;"/>
          <p:cNvSpPr txBox="1"/>
          <p:nvPr/>
        </p:nvSpPr>
        <p:spPr>
          <a:xfrm>
            <a:off x="10151205" y="12654915"/>
            <a:ext cx="10765994" cy="94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>
              <a:defRPr b="0" sz="5200">
                <a:solidFill>
                  <a:srgbClr val="9437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"Longest chain, smallest number"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16562 -0.835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65625 -0.071667" origin="layout" pathEditMode="relative">
                                      <p:cBhvr>
                                        <p:cTn id="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7193 -0.401667" origin="layout" pathEditMode="relative">
                                      <p:cBhvr>
                                        <p:cTn id="1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8439 -0.692515" origin="layout" pathEditMode="relative">
                                      <p:cBhvr>
                                        <p:cTn id="1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How to Create a Structure from a Name"/>
          <p:cNvSpPr txBox="1"/>
          <p:nvPr>
            <p:ph type="title"/>
          </p:nvPr>
        </p:nvSpPr>
        <p:spPr>
          <a:xfrm>
            <a:off x="3048000" y="0"/>
            <a:ext cx="18288001" cy="320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How to Create a Structure from a Name</a:t>
            </a:r>
          </a:p>
        </p:txBody>
      </p:sp>
      <p:sp>
        <p:nvSpPr>
          <p:cNvPr id="199" name="Example: provide the structure for the following name:   2,2,4-trimethylpentane"/>
          <p:cNvSpPr txBox="1"/>
          <p:nvPr>
            <p:ph type="body" sz="quarter" idx="1"/>
          </p:nvPr>
        </p:nvSpPr>
        <p:spPr>
          <a:xfrm>
            <a:off x="33019" y="2286000"/>
            <a:ext cx="15524182" cy="1989634"/>
          </a:xfrm>
          <a:prstGeom prst="rect">
            <a:avLst/>
          </a:prstGeom>
        </p:spPr>
        <p:txBody>
          <a:bodyPr/>
          <a:lstStyle/>
          <a:p>
            <a:pPr marL="774699" indent="-695325">
              <a:buClr>
                <a:srgbClr val="000000"/>
              </a:buClr>
              <a:buSzTx/>
              <a:buFont typeface="Arial"/>
              <a:buNone/>
              <a:defRPr b="0" sz="5400"/>
            </a:pPr>
            <a:r>
              <a:rPr i="1"/>
              <a:t>Example:</a:t>
            </a:r>
            <a:r>
              <a:t> provide the structure for the following name:   </a:t>
            </a:r>
            <a:r>
              <a:rPr b="1"/>
              <a:t>2,2,4-trimethylpentane</a:t>
            </a:r>
          </a:p>
        </p:txBody>
      </p:sp>
      <p:sp>
        <p:nvSpPr>
          <p:cNvPr id="20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01" name="&quot;Longest chain, smallest number&quot;"/>
          <p:cNvSpPr txBox="1"/>
          <p:nvPr/>
        </p:nvSpPr>
        <p:spPr>
          <a:xfrm>
            <a:off x="10151205" y="12654915"/>
            <a:ext cx="10765994" cy="94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>
              <a:defRPr b="0" sz="5200">
                <a:solidFill>
                  <a:srgbClr val="9437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"Longest chain, smallest number"</a:t>
            </a:r>
          </a:p>
        </p:txBody>
      </p:sp>
      <p:sp>
        <p:nvSpPr>
          <p:cNvPr id="202" name="Start at the end of the name to find the chain of carbons; write them &quot;in a row&quot; and number them…"/>
          <p:cNvSpPr txBox="1"/>
          <p:nvPr/>
        </p:nvSpPr>
        <p:spPr>
          <a:xfrm>
            <a:off x="11488419" y="4523833"/>
            <a:ext cx="11909392" cy="680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307973" marR="79373" indent="-2286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AutoNum type="arabicPeriod" startAt="1"/>
              <a:defRPr b="0"/>
            </a:pPr>
            <a:r>
              <a:t> Start at the end of the name to find the chain of carbons; write them "in a row" and number them</a:t>
            </a:r>
          </a:p>
          <a:p>
            <a:pPr marL="307973" marR="79373" indent="-2286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AutoNum type="arabicPeriod" startAt="1"/>
              <a:defRPr b="0"/>
            </a:pPr>
            <a:r>
              <a:t> Groups not in the chain will be listed at the beginning of the name (methyl = CH</a:t>
            </a:r>
            <a:r>
              <a:rPr baseline="-5999"/>
              <a:t>3</a:t>
            </a:r>
            <a:r>
              <a:t>, etc.)</a:t>
            </a:r>
          </a:p>
          <a:p>
            <a:pPr marL="307973" marR="79373" indent="-2286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AutoNum type="arabicPeriod" startAt="1"/>
              <a:defRPr b="0"/>
            </a:pPr>
            <a:r>
              <a:t> Fill in hydrogen atoms at the end if necessary</a:t>
            </a:r>
          </a:p>
        </p:txBody>
      </p:sp>
      <p:grpSp>
        <p:nvGrpSpPr>
          <p:cNvPr id="209" name="Group"/>
          <p:cNvGrpSpPr/>
          <p:nvPr/>
        </p:nvGrpSpPr>
        <p:grpSpPr>
          <a:xfrm>
            <a:off x="2306165" y="4523833"/>
            <a:ext cx="5047720" cy="1455789"/>
            <a:chOff x="0" y="0"/>
            <a:chExt cx="5047719" cy="1455788"/>
          </a:xfrm>
        </p:grpSpPr>
        <p:sp>
          <p:nvSpPr>
            <p:cNvPr id="203" name="C-C-C-C-C"/>
            <p:cNvSpPr txBox="1"/>
            <p:nvPr/>
          </p:nvSpPr>
          <p:spPr>
            <a:xfrm>
              <a:off x="0" y="-1"/>
              <a:ext cx="5047720" cy="1256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7600"/>
              </a:lvl1pPr>
            </a:lstStyle>
            <a:p>
              <a:pPr/>
              <a:r>
                <a:t>C-C-C-C-C</a:t>
              </a:r>
            </a:p>
          </p:txBody>
        </p:sp>
        <p:sp>
          <p:nvSpPr>
            <p:cNvPr id="204" name="1"/>
            <p:cNvSpPr txBox="1"/>
            <p:nvPr/>
          </p:nvSpPr>
          <p:spPr>
            <a:xfrm>
              <a:off x="584200" y="718027"/>
              <a:ext cx="559386" cy="737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4000">
                  <a:solidFill>
                    <a:srgbClr val="FF2600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205" name="2"/>
            <p:cNvSpPr txBox="1"/>
            <p:nvPr/>
          </p:nvSpPr>
          <p:spPr>
            <a:xfrm>
              <a:off x="1549400" y="718027"/>
              <a:ext cx="559386" cy="737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4000">
                  <a:solidFill>
                    <a:srgbClr val="FF2600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206" name="3"/>
            <p:cNvSpPr txBox="1"/>
            <p:nvPr/>
          </p:nvSpPr>
          <p:spPr>
            <a:xfrm>
              <a:off x="2523859" y="718027"/>
              <a:ext cx="559386" cy="737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4000">
                  <a:solidFill>
                    <a:srgbClr val="FF2600"/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207" name="4"/>
            <p:cNvSpPr txBox="1"/>
            <p:nvPr/>
          </p:nvSpPr>
          <p:spPr>
            <a:xfrm>
              <a:off x="3498319" y="718027"/>
              <a:ext cx="559386" cy="737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4000">
                  <a:solidFill>
                    <a:srgbClr val="FF2600"/>
                  </a:solidFill>
                </a:defRPr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208" name="5"/>
            <p:cNvSpPr txBox="1"/>
            <p:nvPr/>
          </p:nvSpPr>
          <p:spPr>
            <a:xfrm>
              <a:off x="4472778" y="718027"/>
              <a:ext cx="559386" cy="737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4000">
                  <a:solidFill>
                    <a:srgbClr val="FF2600"/>
                  </a:solidFill>
                </a:defRPr>
              </a:lvl1pPr>
            </a:lstStyle>
            <a:p>
              <a:pPr/>
              <a:r>
                <a:t>5</a:t>
              </a:r>
            </a:p>
          </p:txBody>
        </p:sp>
      </p:grpSp>
      <p:grpSp>
        <p:nvGrpSpPr>
          <p:cNvPr id="223" name="Group"/>
          <p:cNvGrpSpPr/>
          <p:nvPr/>
        </p:nvGrpSpPr>
        <p:grpSpPr>
          <a:xfrm>
            <a:off x="2509365" y="5966055"/>
            <a:ext cx="5047720" cy="3923205"/>
            <a:chOff x="0" y="0"/>
            <a:chExt cx="5047719" cy="3923203"/>
          </a:xfrm>
        </p:grpSpPr>
        <p:grpSp>
          <p:nvGrpSpPr>
            <p:cNvPr id="216" name="Group"/>
            <p:cNvGrpSpPr/>
            <p:nvPr/>
          </p:nvGrpSpPr>
          <p:grpSpPr>
            <a:xfrm>
              <a:off x="0" y="1306861"/>
              <a:ext cx="5047720" cy="1455790"/>
              <a:chOff x="0" y="0"/>
              <a:chExt cx="5047719" cy="1455788"/>
            </a:xfrm>
          </p:grpSpPr>
          <p:sp>
            <p:nvSpPr>
              <p:cNvPr id="210" name="C-C-C-C-C"/>
              <p:cNvSpPr txBox="1"/>
              <p:nvPr/>
            </p:nvSpPr>
            <p:spPr>
              <a:xfrm>
                <a:off x="0" y="-1"/>
                <a:ext cx="5047720" cy="12562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>
                  <a:defRPr sz="7600"/>
                </a:lvl1pPr>
              </a:lstStyle>
              <a:p>
                <a:pPr/>
                <a:r>
                  <a:t>C-C-C-C-C</a:t>
                </a:r>
              </a:p>
            </p:txBody>
          </p:sp>
          <p:sp>
            <p:nvSpPr>
              <p:cNvPr id="211" name="1"/>
              <p:cNvSpPr txBox="1"/>
              <p:nvPr/>
            </p:nvSpPr>
            <p:spPr>
              <a:xfrm>
                <a:off x="584200" y="718027"/>
                <a:ext cx="559386" cy="73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>
                  <a:defRPr sz="4000">
                    <a:solidFill>
                      <a:srgbClr val="FF2600"/>
                    </a:solidFill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  <p:sp>
            <p:nvSpPr>
              <p:cNvPr id="212" name="2"/>
              <p:cNvSpPr txBox="1"/>
              <p:nvPr/>
            </p:nvSpPr>
            <p:spPr>
              <a:xfrm>
                <a:off x="1549400" y="718027"/>
                <a:ext cx="559386" cy="73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>
                  <a:defRPr sz="4000">
                    <a:solidFill>
                      <a:srgbClr val="FF2600"/>
                    </a:solidFill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  <p:sp>
            <p:nvSpPr>
              <p:cNvPr id="213" name="3"/>
              <p:cNvSpPr txBox="1"/>
              <p:nvPr/>
            </p:nvSpPr>
            <p:spPr>
              <a:xfrm>
                <a:off x="2523859" y="718027"/>
                <a:ext cx="559386" cy="73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>
                  <a:defRPr sz="4000">
                    <a:solidFill>
                      <a:srgbClr val="FF2600"/>
                    </a:solidFill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  <p:sp>
            <p:nvSpPr>
              <p:cNvPr id="214" name="4"/>
              <p:cNvSpPr txBox="1"/>
              <p:nvPr/>
            </p:nvSpPr>
            <p:spPr>
              <a:xfrm>
                <a:off x="3498319" y="718027"/>
                <a:ext cx="559386" cy="73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>
                  <a:defRPr sz="4000">
                    <a:solidFill>
                      <a:srgbClr val="FF2600"/>
                    </a:solidFill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  <p:sp>
            <p:nvSpPr>
              <p:cNvPr id="215" name="5"/>
              <p:cNvSpPr txBox="1"/>
              <p:nvPr/>
            </p:nvSpPr>
            <p:spPr>
              <a:xfrm>
                <a:off x="4472778" y="718027"/>
                <a:ext cx="559386" cy="73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>
                  <a:defRPr sz="4000">
                    <a:solidFill>
                      <a:srgbClr val="FF2600"/>
                    </a:solidFill>
                  </a:defRPr>
                </a:lvl1pPr>
              </a:lstStyle>
              <a:p>
                <a:pPr/>
                <a:r>
                  <a:t>5</a:t>
                </a:r>
              </a:p>
            </p:txBody>
          </p:sp>
        </p:grpSp>
        <p:sp>
          <p:nvSpPr>
            <p:cNvPr id="217" name="C"/>
            <p:cNvSpPr txBox="1"/>
            <p:nvPr/>
          </p:nvSpPr>
          <p:spPr>
            <a:xfrm>
              <a:off x="1066800" y="2667000"/>
              <a:ext cx="973897" cy="1256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7600"/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218" name="C"/>
            <p:cNvSpPr txBox="1"/>
            <p:nvPr/>
          </p:nvSpPr>
          <p:spPr>
            <a:xfrm>
              <a:off x="1066800" y="-1"/>
              <a:ext cx="973897" cy="1256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7600"/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219" name="C"/>
            <p:cNvSpPr txBox="1"/>
            <p:nvPr/>
          </p:nvSpPr>
          <p:spPr>
            <a:xfrm>
              <a:off x="2971800" y="-1"/>
              <a:ext cx="973897" cy="1256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7600"/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220" name="|"/>
            <p:cNvSpPr txBox="1"/>
            <p:nvPr/>
          </p:nvSpPr>
          <p:spPr>
            <a:xfrm>
              <a:off x="3252806" y="906505"/>
              <a:ext cx="411885" cy="713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3800"/>
              </a:lvl1pPr>
            </a:lstStyle>
            <a:p>
              <a:pPr/>
              <a:r>
                <a:t>|</a:t>
              </a:r>
            </a:p>
          </p:txBody>
        </p:sp>
        <p:sp>
          <p:nvSpPr>
            <p:cNvPr id="221" name="|"/>
            <p:cNvSpPr txBox="1"/>
            <p:nvPr/>
          </p:nvSpPr>
          <p:spPr>
            <a:xfrm>
              <a:off x="1347806" y="906505"/>
              <a:ext cx="411885" cy="713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3800"/>
              </a:lvl1pPr>
            </a:lstStyle>
            <a:p>
              <a:pPr/>
              <a:r>
                <a:t>|</a:t>
              </a:r>
            </a:p>
          </p:txBody>
        </p:sp>
        <p:sp>
          <p:nvSpPr>
            <p:cNvPr id="222" name="|"/>
            <p:cNvSpPr txBox="1"/>
            <p:nvPr/>
          </p:nvSpPr>
          <p:spPr>
            <a:xfrm>
              <a:off x="1347806" y="2201905"/>
              <a:ext cx="411885" cy="713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sz="3800"/>
              </a:lvl1pPr>
            </a:lstStyle>
            <a:p>
              <a:pPr/>
              <a:r>
                <a:t>|</a:t>
              </a:r>
            </a:p>
          </p:txBody>
        </p:sp>
      </p:grpSp>
      <p:pic>
        <p:nvPicPr>
          <p:cNvPr id="224" name="540-84-1.gif" descr="540-84-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848" y="9642410"/>
            <a:ext cx="5950753" cy="3570452"/>
          </a:xfrm>
          <a:prstGeom prst="rect">
            <a:avLst/>
          </a:prstGeom>
          <a:ln w="12700"/>
        </p:spPr>
      </p:pic>
      <p:sp>
        <p:nvSpPr>
          <p:cNvPr id="225" name="Draw 2,3,4-trimethylpentane.…"/>
          <p:cNvSpPr txBox="1"/>
          <p:nvPr/>
        </p:nvSpPr>
        <p:spPr>
          <a:xfrm>
            <a:off x="8342947" y="14081759"/>
            <a:ext cx="24273868" cy="104507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Draw 2,3,4-trimethylpentane.</a:t>
            </a:r>
          </a:p>
          <a:p>
            <a:pPr>
              <a:defRPr sz="4600"/>
            </a:pPr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t> </a:t>
            </a:r>
            <a:r>
              <a:rPr b="0"/>
              <a:t>I drew it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I'm working on it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I'm thinking about it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Inorganic is better than organic!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What are we studying? :)</a:t>
            </a: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</a:p>
        </p:txBody>
      </p:sp>
      <p:sp>
        <p:nvSpPr>
          <p:cNvPr id="226" name="Enter your response on…"/>
          <p:cNvSpPr txBox="1"/>
          <p:nvPr/>
        </p:nvSpPr>
        <p:spPr>
          <a:xfrm>
            <a:off x="22844760" y="145389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27" name="Answer = A,…"/>
          <p:cNvSpPr txBox="1"/>
          <p:nvPr/>
        </p:nvSpPr>
        <p:spPr>
          <a:xfrm>
            <a:off x="17484938" y="17373600"/>
            <a:ext cx="14347260" cy="48260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/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</a:t>
            </a:r>
          </a:p>
          <a:p>
            <a:pPr algn="ctr"/>
            <a:r>
              <a:t>2,3,4-trimethylpentane.</a:t>
            </a:r>
          </a:p>
          <a:p>
            <a:pPr algn="ctr"/>
          </a:p>
          <a:p>
            <a:pPr algn="ctr"/>
            <a:r>
              <a:t> </a:t>
            </a:r>
            <a:r>
              <a:rPr i="1"/>
              <a:t>longest chain = 5 carbons, trimethyl</a:t>
            </a:r>
            <a:endParaRPr i="1"/>
          </a:p>
          <a:p>
            <a:pPr algn="ctr"/>
            <a:r>
              <a:rPr i="1"/>
              <a:t>numbers = 2,3,4</a:t>
            </a:r>
          </a:p>
        </p:txBody>
      </p:sp>
      <p:pic>
        <p:nvPicPr>
          <p:cNvPr id="228" name="2,3,4-Trimethylpentane.svg.png" descr="2,3,4-Trimethylpentane.svg.png"/>
          <p:cNvPicPr>
            <a:picLocks noChangeAspect="0"/>
          </p:cNvPicPr>
          <p:nvPr/>
        </p:nvPicPr>
        <p:blipFill>
          <a:blip r:embed="rId3">
            <a:extLst/>
          </a:blip>
          <a:srcRect l="0" t="259" r="0" b="259"/>
          <a:stretch>
            <a:fillRect/>
          </a:stretch>
        </p:blipFill>
        <p:spPr>
          <a:xfrm>
            <a:off x="25303480" y="4366260"/>
            <a:ext cx="4800600" cy="2880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49896 -0.857222" origin="layout" pathEditMode="relative">
                                      <p:cBhvr>
                                        <p:cTn id="3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7193 -0.401667" origin="layout" pathEditMode="relative">
                                      <p:cBhvr>
                                        <p:cTn id="40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8439 -0.692515" origin="layout" pathEditMode="relative">
                                      <p:cBhvr>
                                        <p:cTn id="4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65625 -0.071667" origin="layout" pathEditMode="relative">
                                      <p:cBhvr>
                                        <p:cTn id="50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7"/>
      <p:bldP build="whole" bldLvl="1" animBg="1" rev="0" advAuto="0" spid="223" grpId="3"/>
      <p:bldP build="whole" bldLvl="1" animBg="1" rev="0" advAuto="0" spid="224" grpId="4"/>
      <p:bldP build="whole" bldLvl="1" animBg="1" rev="0" advAuto="0" spid="209" grpId="2"/>
      <p:bldP build="p" bldLvl="5" animBg="1" rev="0" advAuto="0" spid="20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YCLOALKANES (CnH2n)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CYCLOALKANES (C</a:t>
            </a:r>
            <a:r>
              <a:rPr baseline="-155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n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H</a:t>
            </a:r>
            <a:r>
              <a:rPr baseline="-155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2n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)</a:t>
            </a:r>
          </a:p>
        </p:txBody>
      </p:sp>
      <p:sp>
        <p:nvSpPr>
          <p:cNvPr id="23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32" name="+cyclo   -yl   +ane…"/>
          <p:cNvSpPr txBox="1"/>
          <p:nvPr/>
        </p:nvSpPr>
        <p:spPr>
          <a:xfrm>
            <a:off x="6177107" y="2774950"/>
            <a:ext cx="12150437" cy="1065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+cyclo   -yl   +ane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cyclohexane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6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12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Cycloalkane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</a:t>
            </a:r>
            <a:endParaRPr baseline="-1585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(cyclohexyl group + H)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  <a:defRPr i="1"/>
            </a:pPr>
            <a:r>
              <a:t>Also cyclobutane, etc.</a:t>
            </a:r>
          </a:p>
        </p:txBody>
      </p:sp>
      <p:pic>
        <p:nvPicPr>
          <p:cNvPr id="233" name="11M02AN20-1.mov" descr="11M02AN2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330825" y="8743950"/>
            <a:ext cx="4727576" cy="253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cycloalkanes picture" descr="cycloalkanes picture"/>
          <p:cNvPicPr>
            <a:picLocks noChangeAspect="0"/>
          </p:cNvPicPr>
          <p:nvPr/>
        </p:nvPicPr>
        <p:blipFill>
          <a:blip r:embed="rId5">
            <a:extLst/>
          </a:blip>
          <a:srcRect l="0" t="0" r="0" b="6396"/>
          <a:stretch>
            <a:fillRect/>
          </a:stretch>
        </p:blipFill>
        <p:spPr>
          <a:xfrm>
            <a:off x="11117580" y="7813675"/>
            <a:ext cx="9441180" cy="437832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Which of the following could be a cycloalkane?…"/>
          <p:cNvSpPr txBox="1"/>
          <p:nvPr/>
        </p:nvSpPr>
        <p:spPr>
          <a:xfrm>
            <a:off x="6979920" y="14447519"/>
            <a:ext cx="18288001" cy="122072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could be a cycloalkane?</a:t>
            </a: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     1. C</a:t>
            </a:r>
            <a:r>
              <a:rPr baseline="-5999"/>
              <a:t>2</a:t>
            </a:r>
            <a:r>
              <a:t>H</a:t>
            </a:r>
            <a:r>
              <a:rPr baseline="-5999"/>
              <a:t>4     </a:t>
            </a:r>
            <a:r>
              <a:t>2. C</a:t>
            </a:r>
            <a:r>
              <a:rPr baseline="-5999"/>
              <a:t>5</a:t>
            </a:r>
            <a:r>
              <a:t>H</a:t>
            </a:r>
            <a:r>
              <a:rPr baseline="-5999"/>
              <a:t>10    </a:t>
            </a:r>
            <a:r>
              <a:t>3. C</a:t>
            </a:r>
            <a:r>
              <a:rPr baseline="-5999"/>
              <a:t>14</a:t>
            </a:r>
            <a:r>
              <a:t>H</a:t>
            </a:r>
            <a:r>
              <a:rPr baseline="-5999"/>
              <a:t>30    </a:t>
            </a:r>
            <a:r>
              <a:t>4. C</a:t>
            </a:r>
            <a:r>
              <a:rPr baseline="-5999"/>
              <a:t>7</a:t>
            </a:r>
            <a:r>
              <a:t>H</a:t>
            </a:r>
            <a:r>
              <a:rPr baseline="-5999"/>
              <a:t>8    </a:t>
            </a:r>
            <a:r>
              <a:t>5. C</a:t>
            </a:r>
            <a:r>
              <a:rPr baseline="-5999"/>
              <a:t>2</a:t>
            </a:r>
            <a:r>
              <a:t>H</a:t>
            </a:r>
            <a:r>
              <a:rPr baseline="-5999"/>
              <a:t>6</a:t>
            </a:r>
            <a:r>
              <a:t>O</a:t>
            </a:r>
            <a:r>
              <a:rPr baseline="-5999"/>
              <a:t>    </a:t>
            </a:r>
          </a:p>
          <a:p>
            <a:pPr>
              <a:defRPr sz="4600"/>
            </a:pPr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t> </a:t>
            </a:r>
            <a:r>
              <a:rPr b="0"/>
              <a:t>only 1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only 2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only 3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3 and 4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all five</a:t>
            </a: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</a:p>
        </p:txBody>
      </p:sp>
      <p:sp>
        <p:nvSpPr>
          <p:cNvPr id="236" name="Enter your response on…"/>
          <p:cNvSpPr txBox="1"/>
          <p:nvPr/>
        </p:nvSpPr>
        <p:spPr>
          <a:xfrm>
            <a:off x="21770339" y="150647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37" name="Answer = B, only 2 (C5H10)…"/>
          <p:cNvSpPr txBox="1"/>
          <p:nvPr/>
        </p:nvSpPr>
        <p:spPr>
          <a:xfrm>
            <a:off x="18366734" y="17899380"/>
            <a:ext cx="10434829" cy="40974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/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only 2 (C</a:t>
            </a:r>
            <a:r>
              <a:rPr baseline="-5999"/>
              <a:t>5</a:t>
            </a:r>
            <a:r>
              <a:t>H</a:t>
            </a:r>
            <a:r>
              <a:rPr baseline="-5999"/>
              <a:t>10</a:t>
            </a:r>
            <a:r>
              <a:t>)</a:t>
            </a:r>
          </a:p>
          <a:p>
            <a:pPr algn="ctr"/>
          </a:p>
          <a:p>
            <a:pPr algn="ctr"/>
            <a:r>
              <a:t> </a:t>
            </a:r>
            <a:r>
              <a:rPr i="1"/>
              <a:t>Only structure which follows </a:t>
            </a:r>
            <a:endParaRPr i="1"/>
          </a:p>
          <a:p>
            <a:pPr algn="ctr"/>
            <a:r>
              <a:rPr i="1"/>
              <a:t>C</a:t>
            </a:r>
            <a:r>
              <a:rPr baseline="-5999" i="1"/>
              <a:t>n</a:t>
            </a:r>
            <a:r>
              <a:rPr i="1"/>
              <a:t>H</a:t>
            </a:r>
            <a:r>
              <a:rPr baseline="-5999" i="1"/>
              <a:t>2n</a:t>
            </a:r>
            <a:r>
              <a:rPr i="1"/>
              <a:t> formula </a:t>
            </a:r>
            <a:r>
              <a:t>and</a:t>
            </a:r>
            <a:r>
              <a:rPr b="0" i="1"/>
              <a:t> </a:t>
            </a:r>
            <a:r>
              <a:rPr i="1"/>
              <a:t>has enough </a:t>
            </a:r>
            <a:endParaRPr i="1"/>
          </a:p>
          <a:p>
            <a:pPr algn="ctr"/>
            <a:r>
              <a:rPr i="1"/>
              <a:t>C atoms to make a "loop"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8125 -0.593333" origin="layout" pathEditMode="relative">
                                      <p:cBhvr>
                                        <p:cTn id="10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7193 -0.401667" origin="layout" pathEditMode="relative">
                                      <p:cBhvr>
                                        <p:cTn id="13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33752 -0.673333" origin="layout" pathEditMode="relative">
                                      <p:cBhvr>
                                        <p:cTn id="2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3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3"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methyl iodide picture" descr="methyl iodid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26939" y="7749540"/>
            <a:ext cx="3840481" cy="587502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Alkyl Halides"/>
          <p:cNvSpPr txBox="1"/>
          <p:nvPr>
            <p:ph type="title"/>
          </p:nvPr>
        </p:nvSpPr>
        <p:spPr>
          <a:xfrm>
            <a:off x="-784860" y="-88392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Alkyl Halides</a:t>
            </a:r>
          </a:p>
        </p:txBody>
      </p:sp>
      <p:sp>
        <p:nvSpPr>
          <p:cNvPr id="2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2" name="Generic Alkyl Halide Representation:  R-X…"/>
          <p:cNvSpPr txBox="1"/>
          <p:nvPr/>
        </p:nvSpPr>
        <p:spPr>
          <a:xfrm>
            <a:off x="4106878" y="2411730"/>
            <a:ext cx="15675833" cy="8455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Alkyl Halide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R-X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X = halogen (F, Cl, Br or I)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methyl iodide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-I</a:t>
            </a:r>
            <a:endParaRPr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(methyl + iodide)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also known as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iodomethane</a:t>
            </a:r>
            <a:endParaRPr i="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endParaRPr i="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2-iodopropane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-CHI-CH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(2-propyl + iodide)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also known as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2-propyl iodide</a:t>
            </a:r>
          </a:p>
        </p:txBody>
      </p:sp>
      <p:sp>
        <p:nvSpPr>
          <p:cNvPr id="243" name="Many other possibilities"/>
          <p:cNvSpPr txBox="1"/>
          <p:nvPr/>
        </p:nvSpPr>
        <p:spPr>
          <a:xfrm>
            <a:off x="7896225" y="12296775"/>
            <a:ext cx="8097140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/>
            </a:lvl1pPr>
          </a:lstStyle>
          <a:p>
            <a:pPr/>
            <a:r>
              <a:t>Many other possibilities</a:t>
            </a:r>
          </a:p>
        </p:txBody>
      </p:sp>
      <p:pic>
        <p:nvPicPr>
          <p:cNvPr id="244" name="IMG_0437.jpg" descr="IMG_04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54635" y="1244441"/>
            <a:ext cx="12344401" cy="12344401"/>
          </a:xfrm>
          <a:prstGeom prst="rect">
            <a:avLst/>
          </a:prstGeom>
          <a:ln w="12700"/>
        </p:spPr>
      </p:pic>
      <p:sp>
        <p:nvSpPr>
          <p:cNvPr id="245" name="Chloroform:…"/>
          <p:cNvSpPr txBox="1"/>
          <p:nvPr/>
        </p:nvSpPr>
        <p:spPr>
          <a:xfrm>
            <a:off x="16576033" y="17432372"/>
            <a:ext cx="8253751" cy="32771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r">
              <a:defRPr i="1" sz="7200">
                <a:solidFill>
                  <a:srgbClr val="0433FF"/>
                </a:solidFill>
              </a:defRPr>
            </a:pPr>
            <a:r>
              <a:t>Chloroform:</a:t>
            </a:r>
          </a:p>
          <a:p>
            <a:pPr algn="r">
              <a:defRPr i="1" sz="7200">
                <a:solidFill>
                  <a:srgbClr val="0433FF"/>
                </a:solidFill>
              </a:defRPr>
            </a:pPr>
            <a:r>
              <a:t> trichloromethane,</a:t>
            </a:r>
          </a:p>
          <a:p>
            <a:pPr algn="r">
              <a:defRPr i="1" sz="7200">
                <a:solidFill>
                  <a:srgbClr val="0433FF"/>
                </a:solidFill>
              </a:defRPr>
            </a:pPr>
            <a:r>
              <a:t>CHCl</a:t>
            </a:r>
            <a:r>
              <a:rPr baseline="-5999"/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46250 0.026667" origin="layout" pathEditMode="relative">
                                      <p:cBhvr>
                                        <p:cTn id="6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12396 -0.506667" origin="layout" pathEditMode="relative">
                                      <p:cBhvr>
                                        <p:cTn id="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ALCOHOL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ALCOHOLS</a:t>
            </a:r>
          </a:p>
        </p:txBody>
      </p:sp>
      <p:sp>
        <p:nvSpPr>
          <p:cNvPr id="2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9" name="Generic Alcohol Representation:  R-OH…"/>
          <p:cNvSpPr txBox="1"/>
          <p:nvPr/>
        </p:nvSpPr>
        <p:spPr>
          <a:xfrm>
            <a:off x="4867286" y="2686050"/>
            <a:ext cx="14766903" cy="699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Alcohol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R-OH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-yl   +anol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Alcohol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2n+2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endParaRPr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ethanol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OH</a:t>
            </a:r>
            <a:endParaRPr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(ethyl group + OH)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CH</a:t>
            </a:r>
            <a:r>
              <a:rPr baseline="-15851"/>
              <a:t>3</a:t>
            </a:r>
            <a:r>
              <a:t>CH</a:t>
            </a:r>
            <a:r>
              <a:rPr baseline="-15851"/>
              <a:t>2</a:t>
            </a:r>
            <a:r>
              <a:t>-OH</a:t>
            </a:r>
          </a:p>
        </p:txBody>
      </p:sp>
      <p:pic>
        <p:nvPicPr>
          <p:cNvPr id="250" name="11M05ANB0-1.mov" descr="11M05ANB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388475" y="10420350"/>
            <a:ext cx="4362450" cy="2533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ALCOHOL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ALCOHOLS</a:t>
            </a:r>
          </a:p>
        </p:txBody>
      </p:sp>
      <p:sp>
        <p:nvSpPr>
          <p:cNvPr id="25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54" name="Generic Alcohol Representation:  R-OH…"/>
          <p:cNvSpPr txBox="1"/>
          <p:nvPr/>
        </p:nvSpPr>
        <p:spPr>
          <a:xfrm>
            <a:off x="4867286" y="2686050"/>
            <a:ext cx="14766903" cy="6849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Alcohol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R-OH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-yl   +anol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Alcohol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2n+2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endParaRPr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1-propanol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OH</a:t>
            </a:r>
            <a:endParaRPr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(propyl group + OH)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CH</a:t>
            </a:r>
            <a:r>
              <a:rPr baseline="-15851"/>
              <a:t>3</a:t>
            </a:r>
            <a:r>
              <a:t>CH</a:t>
            </a:r>
            <a:r>
              <a:rPr baseline="-15851"/>
              <a:t>2</a:t>
            </a:r>
            <a:r>
              <a:t>CH</a:t>
            </a:r>
            <a:r>
              <a:rPr baseline="-15851"/>
              <a:t>2</a:t>
            </a:r>
            <a:r>
              <a:t>-OH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b="0" i="1"/>
              <a:t>new:</a:t>
            </a:r>
            <a:r>
              <a:t> </a:t>
            </a:r>
            <a:r>
              <a:rPr>
                <a:solidFill>
                  <a:srgbClr val="FF2600"/>
                </a:solidFill>
              </a:rPr>
              <a:t>propan-1-ol</a:t>
            </a:r>
          </a:p>
        </p:txBody>
      </p:sp>
      <p:pic>
        <p:nvPicPr>
          <p:cNvPr id="255" name="11M06AN50-1.mov" descr="11M06AN5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845675" y="9750425"/>
            <a:ext cx="4362450" cy="2898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" fill="hold"/>
                                        <p:tgtEl>
                                          <p:spTgt spid="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1-propanol" descr="1-propanol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8200" y="5646420"/>
            <a:ext cx="6629401" cy="5803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ALCOHOL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ALCOHOLS</a:t>
            </a:r>
          </a:p>
        </p:txBody>
      </p:sp>
      <p:sp>
        <p:nvSpPr>
          <p:cNvPr id="2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60" name="Generic Alcohol Representation:  R-OH…"/>
          <p:cNvSpPr txBox="1"/>
          <p:nvPr/>
        </p:nvSpPr>
        <p:spPr>
          <a:xfrm>
            <a:off x="4867286" y="2254250"/>
            <a:ext cx="14766903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Alcohol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R-OH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 </a:t>
            </a:r>
          </a:p>
          <a:p>
            <a:pPr marL="79373" marR="79373" algn="ctr">
              <a:buClr>
                <a:srgbClr val="000000"/>
              </a:buClr>
              <a:buFont typeface="Arial"/>
              <a:defRPr baseline="-16133" sz="6000"/>
            </a:pPr>
          </a:p>
          <a:p>
            <a:pPr marL="79373" marR="79373" algn="ctr">
              <a:buClr>
                <a:srgbClr val="000000"/>
              </a:buClr>
              <a:buFont typeface="Arial"/>
              <a:defRPr b="0"/>
            </a:pPr>
            <a:r>
              <a:t>Note that both 1-propanol and 2-propanol exist</a:t>
            </a:r>
          </a:p>
        </p:txBody>
      </p:sp>
      <p:pic>
        <p:nvPicPr>
          <p:cNvPr id="261" name="2-propanol" descr="2-propanol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09419" y="5966459"/>
            <a:ext cx="5391151" cy="470916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1-propanol…"/>
          <p:cNvSpPr txBox="1"/>
          <p:nvPr/>
        </p:nvSpPr>
        <p:spPr>
          <a:xfrm>
            <a:off x="5729531" y="11042650"/>
            <a:ext cx="5504963" cy="2590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t>1-propanol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CH</a:t>
            </a:r>
            <a:r>
              <a:rPr baseline="-15851"/>
              <a:t>3</a:t>
            </a:r>
            <a:r>
              <a:t>-CH</a:t>
            </a:r>
            <a:r>
              <a:rPr baseline="-15851"/>
              <a:t>2</a:t>
            </a:r>
            <a:r>
              <a:t>-CH</a:t>
            </a:r>
            <a:r>
              <a:rPr baseline="-15851"/>
              <a:t>2</a:t>
            </a:r>
            <a:r>
              <a:t>OH</a:t>
            </a:r>
          </a:p>
          <a:p>
            <a:pPr marL="79373" marR="79373" algn="ctr">
              <a:buClr>
                <a:srgbClr val="000000"/>
              </a:buClr>
              <a:buFont typeface="Arial"/>
              <a:defRPr b="0" i="1"/>
            </a:pPr>
            <a:r>
              <a:t>propan-1-ol</a:t>
            </a:r>
          </a:p>
        </p:txBody>
      </p:sp>
      <p:sp>
        <p:nvSpPr>
          <p:cNvPr id="263" name="2-propanol…"/>
          <p:cNvSpPr txBox="1"/>
          <p:nvPr/>
        </p:nvSpPr>
        <p:spPr>
          <a:xfrm>
            <a:off x="14034103" y="11042650"/>
            <a:ext cx="5707444" cy="265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t>2-propanol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CH</a:t>
            </a:r>
            <a:r>
              <a:rPr baseline="-15851"/>
              <a:t>3</a:t>
            </a:r>
            <a:r>
              <a:t>-CH(OH)-CH</a:t>
            </a:r>
            <a:r>
              <a:rPr baseline="-15851"/>
              <a:t>3</a:t>
            </a:r>
            <a:endParaRPr baseline="-9851"/>
          </a:p>
          <a:p>
            <a:pPr marL="79373" marR="79373" algn="ctr">
              <a:buClr>
                <a:srgbClr val="000000"/>
              </a:buClr>
              <a:buFont typeface="Arial"/>
              <a:defRPr b="0" i="1"/>
            </a:pPr>
            <a:r>
              <a:rPr baseline="-9851"/>
              <a:t>propan-2-ol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11M01AN10-1.mov" descr="11M01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146780" y="4572000"/>
            <a:ext cx="4797426" cy="3495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ropellerane  picture" descr="propellerane 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415260" y="8321040"/>
            <a:ext cx="5463540" cy="5074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Organic Chemistry"/>
          <p:cNvSpPr txBox="1"/>
          <p:nvPr>
            <p:ph type="title"/>
          </p:nvPr>
        </p:nvSpPr>
        <p:spPr>
          <a:xfrm>
            <a:off x="3665220" y="0"/>
            <a:ext cx="14333220" cy="3497581"/>
          </a:xfrm>
          <a:prstGeom prst="rect">
            <a:avLst/>
          </a:prstGeom>
        </p:spPr>
        <p:txBody>
          <a:bodyPr/>
          <a:lstStyle/>
          <a:p>
            <a:pPr algn="l"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Organic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Chemistry</a:t>
            </a:r>
          </a:p>
        </p:txBody>
      </p:sp>
      <p:pic>
        <p:nvPicPr>
          <p:cNvPr id="120" name="11M03AN10-1.mov" descr="11M03AN10-1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5036820" y="10675619"/>
            <a:ext cx="4069080" cy="2848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molecule picture" descr="molecule picture"/>
          <p:cNvPicPr>
            <a:picLocks noChangeAspect="0"/>
          </p:cNvPicPr>
          <p:nvPr/>
        </p:nvPicPr>
        <p:blipFill>
          <a:blip r:embed="rId9">
            <a:extLst/>
          </a:blip>
          <a:srcRect l="4973" t="2756" r="7523" b="14537"/>
          <a:stretch>
            <a:fillRect/>
          </a:stretch>
        </p:blipFill>
        <p:spPr>
          <a:xfrm>
            <a:off x="10203179" y="297180"/>
            <a:ext cx="10812781" cy="411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Vast majority of over 20 million known compounds are based on Carbon:  organic compounds.…"/>
          <p:cNvSpPr txBox="1"/>
          <p:nvPr>
            <p:ph type="body" sz="half" idx="1"/>
          </p:nvPr>
        </p:nvSpPr>
        <p:spPr>
          <a:xfrm>
            <a:off x="1897380" y="4018279"/>
            <a:ext cx="11495094" cy="92125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Vast majority of over </a:t>
            </a: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20 million known compounds</a:t>
            </a:r>
            <a:r>
              <a:t> are based on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Carbon</a:t>
            </a:r>
            <a:r>
              <a:t>:</a:t>
            </a:r>
            <a:r>
              <a:t>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organic compounds.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Generally contain C, H + other elements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Great variety of compounds</a:t>
            </a:r>
          </a:p>
        </p:txBody>
      </p:sp>
      <p:sp>
        <p:nvSpPr>
          <p:cNvPr id="1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6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17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1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7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2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YPES OF ALCOHOLS"/>
          <p:cNvSpPr txBox="1"/>
          <p:nvPr>
            <p:ph type="title"/>
          </p:nvPr>
        </p:nvSpPr>
        <p:spPr>
          <a:xfrm>
            <a:off x="5036820" y="45720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TYPES OF ALCOHOLS</a:t>
            </a:r>
          </a:p>
        </p:txBody>
      </p:sp>
      <p:pic>
        <p:nvPicPr>
          <p:cNvPr id="266" name="f-d-f2f30bfe70d5af144b8386b956a4c6b481790621809e52f72a87faaf+IMAGE_THUMB_POSTCARD_TINY+IMAGE_THUMB_POSTCARD_TINY.1.png" descr="f-d-f2f30bfe70d5af144b8386b956a4c6b481790621809e52f72a87faaf+IMAGE_THUMB_POSTCARD_TINY+IMAGE_THUMB_POSTCARD_TINY.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3200" y="3987800"/>
            <a:ext cx="8373920" cy="7570024"/>
          </a:xfrm>
          <a:prstGeom prst="rect">
            <a:avLst/>
          </a:prstGeom>
          <a:ln w="12700"/>
        </p:spPr>
      </p:pic>
      <p:pic>
        <p:nvPicPr>
          <p:cNvPr id="267" name="Primary, secondary, tertiary alcohols structure.jpg" descr="Primary, secondary, tertiary alcohols structur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2928" y="9316397"/>
            <a:ext cx="11827697" cy="3058305"/>
          </a:xfrm>
          <a:prstGeom prst="rect">
            <a:avLst/>
          </a:prstGeom>
          <a:ln w="12700"/>
        </p:spPr>
      </p:pic>
      <p:pic>
        <p:nvPicPr>
          <p:cNvPr id="268" name="Types-of-Alcohols-700x310.png" descr="Types-of-Alcohols-700x3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0966" y="3721467"/>
            <a:ext cx="11131620" cy="492971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69" name="ethanol"/>
          <p:cNvSpPr txBox="1"/>
          <p:nvPr/>
        </p:nvSpPr>
        <p:spPr>
          <a:xfrm>
            <a:off x="2239730" y="12425746"/>
            <a:ext cx="1818491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ethanol</a:t>
            </a:r>
          </a:p>
        </p:txBody>
      </p:sp>
      <p:sp>
        <p:nvSpPr>
          <p:cNvPr id="270" name="propan-2-ol"/>
          <p:cNvSpPr txBox="1"/>
          <p:nvPr/>
        </p:nvSpPr>
        <p:spPr>
          <a:xfrm>
            <a:off x="5796750" y="12425746"/>
            <a:ext cx="2680051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propan-2-ol</a:t>
            </a:r>
          </a:p>
        </p:txBody>
      </p:sp>
      <p:sp>
        <p:nvSpPr>
          <p:cNvPr id="271" name="2-methyl-propan-2-ol"/>
          <p:cNvSpPr txBox="1"/>
          <p:nvPr/>
        </p:nvSpPr>
        <p:spPr>
          <a:xfrm>
            <a:off x="9804245" y="12425746"/>
            <a:ext cx="4638350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2-methyl-propan-2-ol</a:t>
            </a:r>
          </a:p>
        </p:txBody>
      </p:sp>
      <p:sp>
        <p:nvSpPr>
          <p:cNvPr id="272" name="propan-1-ol"/>
          <p:cNvSpPr txBox="1"/>
          <p:nvPr/>
        </p:nvSpPr>
        <p:spPr>
          <a:xfrm>
            <a:off x="21519350" y="5218813"/>
            <a:ext cx="2680050" cy="7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propan-1-ol</a:t>
            </a:r>
          </a:p>
        </p:txBody>
      </p:sp>
      <p:sp>
        <p:nvSpPr>
          <p:cNvPr id="273" name="butan-2-ol"/>
          <p:cNvSpPr txBox="1"/>
          <p:nvPr/>
        </p:nvSpPr>
        <p:spPr>
          <a:xfrm>
            <a:off x="21519350" y="7962014"/>
            <a:ext cx="2392787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butan-2-ol</a:t>
            </a:r>
          </a:p>
        </p:txBody>
      </p:sp>
      <p:sp>
        <p:nvSpPr>
          <p:cNvPr id="274" name="2-methyl-propan-2-ol"/>
          <p:cNvSpPr txBox="1"/>
          <p:nvPr/>
        </p:nvSpPr>
        <p:spPr>
          <a:xfrm>
            <a:off x="19684844" y="10705213"/>
            <a:ext cx="4638350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2-methyl-propan-2-ol</a:t>
            </a:r>
          </a:p>
        </p:txBody>
      </p:sp>
      <p:sp>
        <p:nvSpPr>
          <p:cNvPr id="27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76" name="Line"/>
          <p:cNvSpPr/>
          <p:nvPr/>
        </p:nvSpPr>
        <p:spPr>
          <a:xfrm>
            <a:off x="4579620" y="3040380"/>
            <a:ext cx="15087601" cy="3176"/>
          </a:xfrm>
          <a:prstGeom prst="line">
            <a:avLst/>
          </a:prstGeom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7" name="What is the name of the following molecule?…"/>
          <p:cNvSpPr txBox="1"/>
          <p:nvPr/>
        </p:nvSpPr>
        <p:spPr>
          <a:xfrm>
            <a:off x="7162800" y="14516100"/>
            <a:ext cx="18288000" cy="122072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What is the name of the following molecule?</a:t>
            </a: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sz="4600"/>
            </a:pPr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t> </a:t>
            </a:r>
            <a:r>
              <a:rPr b="0"/>
              <a:t>butanol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butan-1-ol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butan-2-ol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butan-3-ol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none of the above</a:t>
            </a: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</a:p>
        </p:txBody>
      </p:sp>
      <p:sp>
        <p:nvSpPr>
          <p:cNvPr id="278" name="Enter your response on…"/>
          <p:cNvSpPr txBox="1"/>
          <p:nvPr/>
        </p:nvSpPr>
        <p:spPr>
          <a:xfrm>
            <a:off x="21358860" y="160934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79" name="Answer = C,…"/>
          <p:cNvSpPr txBox="1"/>
          <p:nvPr/>
        </p:nvSpPr>
        <p:spPr>
          <a:xfrm>
            <a:off x="19751181" y="18928080"/>
            <a:ext cx="6842974" cy="40974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/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</a:t>
            </a:r>
          </a:p>
          <a:p>
            <a:pPr algn="ctr"/>
            <a:r>
              <a:t>butan-2-ol</a:t>
            </a:r>
          </a:p>
          <a:p>
            <a:pPr algn="ctr"/>
          </a:p>
          <a:p>
            <a:pPr algn="ctr">
              <a:defRPr i="1"/>
            </a:pPr>
            <a:r>
              <a:t>This is a secondary </a:t>
            </a:r>
          </a:p>
          <a:p>
            <a:pPr algn="ctr">
              <a:defRPr i="1"/>
            </a:pPr>
            <a:r>
              <a:t>alcohol</a:t>
            </a:r>
          </a:p>
        </p:txBody>
      </p:sp>
      <p:pic>
        <p:nvPicPr>
          <p:cNvPr id="280" name="2-butanol" descr="2-butanol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993600" y="4074795"/>
            <a:ext cx="6858000" cy="2988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55625 -1.001667" origin="layout" pathEditMode="relative">
                                      <p:cBhvr>
                                        <p:cTn id="6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46563 -0.051667" origin="layout" pathEditMode="relative">
                                      <p:cBhvr>
                                        <p:cTn id="9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7193 -0.401667" origin="layout" pathEditMode="relative">
                                      <p:cBhvr>
                                        <p:cTn id="1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14064 -0.738333" origin="layout" pathEditMode="relative">
                                      <p:cBhvr>
                                        <p:cTn id="19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LYCOLS Alcohols (diols) with Two OH Groups"/>
          <p:cNvSpPr txBox="1"/>
          <p:nvPr>
            <p:ph type="title"/>
          </p:nvPr>
        </p:nvSpPr>
        <p:spPr>
          <a:xfrm>
            <a:off x="4716780" y="0"/>
            <a:ext cx="15247620" cy="3817621"/>
          </a:xfrm>
          <a:prstGeom prst="rect">
            <a:avLst/>
          </a:prstGeom>
        </p:spPr>
        <p:txBody>
          <a:bodyPr/>
          <a:lstStyle/>
          <a:p>
            <a:pPr>
              <a:def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GLYCOLS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Alcohols (diols) with Two OH Groups</a:t>
            </a:r>
          </a:p>
        </p:txBody>
      </p:sp>
      <p:sp>
        <p:nvSpPr>
          <p:cNvPr id="28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84" name="ethylene glycol picture" descr="ethylene glyco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9620" y="4000500"/>
            <a:ext cx="6720841" cy="392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ropylene glycol picture" descr="propylene glycol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46380" y="3497579"/>
            <a:ext cx="6537960" cy="508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antifreeze picture" descr="antifreeze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2825" y="8229600"/>
            <a:ext cx="5438776" cy="5189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LowTox picture" descr="LowTox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08550" y="7612380"/>
            <a:ext cx="3575050" cy="59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Ethylene glycol (ethane-1,2-diol)"/>
          <p:cNvSpPr txBox="1"/>
          <p:nvPr/>
        </p:nvSpPr>
        <p:spPr>
          <a:xfrm>
            <a:off x="3116580" y="8229600"/>
            <a:ext cx="4594861" cy="384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FF2600"/>
              </a:buClr>
              <a:buFont typeface="Times Roman"/>
            </a:pPr>
            <a:r>
              <a: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Ethylene glycol </a:t>
            </a:r>
            <a:r>
              <a:rPr b="0" i="1" sz="6000">
                <a:latin typeface="Times Roman"/>
                <a:ea typeface="Times Roman"/>
                <a:cs typeface="Times Roman"/>
                <a:sym typeface="Times Roman"/>
              </a:rPr>
              <a:t>(ethane-1,2-diol)</a:t>
            </a:r>
          </a:p>
        </p:txBody>
      </p:sp>
      <p:sp>
        <p:nvSpPr>
          <p:cNvPr id="289" name="Propylene glycol (propane-1,2-diol)"/>
          <p:cNvSpPr txBox="1"/>
          <p:nvPr/>
        </p:nvSpPr>
        <p:spPr>
          <a:xfrm>
            <a:off x="12946380" y="8229600"/>
            <a:ext cx="5052061" cy="384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FF2600"/>
              </a:buClr>
              <a:buFont typeface="Times Roman"/>
            </a:pPr>
            <a:r>
              <a: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Propylene glycol</a:t>
            </a:r>
            <a:r>
              <a:rPr b="0" i="1" sz="6000">
                <a:latin typeface="Times Roman"/>
                <a:ea typeface="Times Roman"/>
                <a:cs typeface="Times Roman"/>
                <a:sym typeface="Times Roman"/>
              </a:rPr>
              <a:t> (propane-1,2-diol)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lycerol (propane-1,2,3-triol) Alcohol with 3 OH Groups"/>
          <p:cNvSpPr txBox="1"/>
          <p:nvPr>
            <p:ph type="title"/>
          </p:nvPr>
        </p:nvSpPr>
        <p:spPr>
          <a:xfrm>
            <a:off x="-1236980" y="-381000"/>
            <a:ext cx="14333220" cy="3817621"/>
          </a:xfrm>
          <a:prstGeom prst="rect">
            <a:avLst/>
          </a:prstGeom>
        </p:spPr>
        <p:txBody>
          <a:bodyPr/>
          <a:lstStyle/>
          <a:p>
            <a:pPr/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Glycerol</a:t>
            </a:r>
            <a:r>
              <a:rPr b="0" sz="60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0" sz="6000">
                <a:latin typeface="Comic Sans MS"/>
                <a:ea typeface="Comic Sans MS"/>
                <a:cs typeface="Comic Sans MS"/>
                <a:sym typeface="Comic Sans MS"/>
              </a:rPr>
              <a:t>(propane-1,2,3-triol)</a:t>
            </a:r>
            <a:br>
              <a:rPr b="0" sz="60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0" sz="60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Alcohol with 3 OH Groups</a:t>
            </a:r>
          </a:p>
        </p:txBody>
      </p:sp>
      <p:sp>
        <p:nvSpPr>
          <p:cNvPr id="29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93" name="glycerol picture" descr="glycero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00" y="3468687"/>
            <a:ext cx="12509741" cy="7388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molecule-image.jpeg" descr="molecule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71707" y="-307653"/>
            <a:ext cx="5729501" cy="5729501"/>
          </a:xfrm>
          <a:prstGeom prst="rect">
            <a:avLst/>
          </a:prstGeom>
          <a:ln w="12700"/>
        </p:spPr>
      </p:pic>
      <p:sp>
        <p:nvSpPr>
          <p:cNvPr id="295" name="butane-1,2-3-triol"/>
          <p:cNvSpPr txBox="1"/>
          <p:nvPr/>
        </p:nvSpPr>
        <p:spPr>
          <a:xfrm>
            <a:off x="18795844" y="4761613"/>
            <a:ext cx="3855260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butane-1,2-3-triol</a:t>
            </a:r>
          </a:p>
        </p:txBody>
      </p:sp>
      <p:pic>
        <p:nvPicPr>
          <p:cNvPr id="296" name="imgsrv.fcgi.png" descr="imgsrv.fcgi.png"/>
          <p:cNvPicPr>
            <a:picLocks noChangeAspect="1"/>
          </p:cNvPicPr>
          <p:nvPr/>
        </p:nvPicPr>
        <p:blipFill>
          <a:blip r:embed="rId4">
            <a:extLst/>
          </a:blip>
          <a:srcRect l="0" t="23376" r="8055" b="23376"/>
          <a:stretch>
            <a:fillRect/>
          </a:stretch>
        </p:blipFill>
        <p:spPr>
          <a:xfrm>
            <a:off x="17026120" y="8171974"/>
            <a:ext cx="7035051" cy="4074155"/>
          </a:xfrm>
          <a:prstGeom prst="rect">
            <a:avLst/>
          </a:prstGeom>
          <a:ln w="12700"/>
        </p:spPr>
      </p:pic>
      <p:sp>
        <p:nvSpPr>
          <p:cNvPr id="297" name="octane-2,3-4-triol"/>
          <p:cNvSpPr txBox="1"/>
          <p:nvPr/>
        </p:nvSpPr>
        <p:spPr>
          <a:xfrm>
            <a:off x="19008828" y="12508613"/>
            <a:ext cx="3828874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octane-2,3-4-triol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00" name="Generic Ether Representation:  R-O-R…"/>
          <p:cNvSpPr txBox="1"/>
          <p:nvPr/>
        </p:nvSpPr>
        <p:spPr>
          <a:xfrm>
            <a:off x="1139676" y="1949450"/>
            <a:ext cx="14198899" cy="377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Ether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R-O-R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Ether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2n+2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endParaRPr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diethyl ether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-O-CH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(ethyl + O + ethyl)</a:t>
            </a:r>
          </a:p>
        </p:txBody>
      </p:sp>
      <p:pic>
        <p:nvPicPr>
          <p:cNvPr id="301" name="diethy lether picture" descr="diethy lether picture"/>
          <p:cNvPicPr>
            <a:picLocks noChangeAspect="0"/>
          </p:cNvPicPr>
          <p:nvPr/>
        </p:nvPicPr>
        <p:blipFill>
          <a:blip r:embed="rId2">
            <a:extLst/>
          </a:blip>
          <a:srcRect l="964" t="0" r="0" b="0"/>
          <a:stretch>
            <a:fillRect/>
          </a:stretch>
        </p:blipFill>
        <p:spPr>
          <a:xfrm>
            <a:off x="3708400" y="5943600"/>
            <a:ext cx="7040880" cy="420624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Many other possibilities"/>
          <p:cNvSpPr txBox="1"/>
          <p:nvPr/>
        </p:nvSpPr>
        <p:spPr>
          <a:xfrm>
            <a:off x="6016625" y="12220575"/>
            <a:ext cx="8174158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/>
            </a:lvl1pPr>
          </a:lstStyle>
          <a:p>
            <a:pPr/>
            <a:r>
              <a:t>Many other possibilities</a:t>
            </a:r>
          </a:p>
        </p:txBody>
      </p:sp>
      <p:sp>
        <p:nvSpPr>
          <p:cNvPr id="303" name="ETHERS - &quot;old school&quot;"/>
          <p:cNvSpPr txBox="1"/>
          <p:nvPr/>
        </p:nvSpPr>
        <p:spPr>
          <a:xfrm>
            <a:off x="-1889760" y="-962660"/>
            <a:ext cx="14333220" cy="349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algn="ctr">
              <a:lnSpc>
                <a:spcPct val="90000"/>
              </a:lnSpc>
              <a:defRPr sz="7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ETHERS - "old school"</a:t>
            </a:r>
          </a:p>
        </p:txBody>
      </p:sp>
      <p:pic>
        <p:nvPicPr>
          <p:cNvPr id="304" name="dimethyl-ether-market-400x225.png" descr="dimethyl-ether-market-400x2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02703" y="888813"/>
            <a:ext cx="5080001" cy="2857501"/>
          </a:xfrm>
          <a:prstGeom prst="rect">
            <a:avLst/>
          </a:prstGeom>
          <a:ln w="12700"/>
        </p:spPr>
      </p:pic>
      <p:sp>
        <p:nvSpPr>
          <p:cNvPr id="305" name="dimethyl ether"/>
          <p:cNvSpPr txBox="1"/>
          <p:nvPr/>
        </p:nvSpPr>
        <p:spPr>
          <a:xfrm>
            <a:off x="20248329" y="4272346"/>
            <a:ext cx="3228191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dimethyl ether</a:t>
            </a:r>
          </a:p>
        </p:txBody>
      </p:sp>
      <p:pic>
        <p:nvPicPr>
          <p:cNvPr id="306" name="M0110.jpg" descr="M011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17996" y="8791730"/>
            <a:ext cx="4381501" cy="4381501"/>
          </a:xfrm>
          <a:prstGeom prst="rect">
            <a:avLst/>
          </a:prstGeom>
          <a:ln w="12700"/>
        </p:spPr>
      </p:pic>
      <p:sp>
        <p:nvSpPr>
          <p:cNvPr id="307" name="ethyl methyl ether"/>
          <p:cNvSpPr txBox="1"/>
          <p:nvPr/>
        </p:nvSpPr>
        <p:spPr>
          <a:xfrm>
            <a:off x="19844233" y="11663746"/>
            <a:ext cx="3985584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ethyl methyl ether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M0110.jpg" descr="M0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86354" y="9340262"/>
            <a:ext cx="4381501" cy="4381501"/>
          </a:xfrm>
          <a:prstGeom prst="rect">
            <a:avLst/>
          </a:prstGeom>
          <a:ln w="12700"/>
        </p:spPr>
      </p:pic>
      <p:sp>
        <p:nvSpPr>
          <p:cNvPr id="310" name="ETHERS - &quot;IUPAC&quot;"/>
          <p:cNvSpPr txBox="1"/>
          <p:nvPr>
            <p:ph type="title"/>
          </p:nvPr>
        </p:nvSpPr>
        <p:spPr>
          <a:xfrm>
            <a:off x="-2829560" y="-116586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ETHERS - "IUPAC"</a:t>
            </a:r>
          </a:p>
        </p:txBody>
      </p:sp>
      <p:sp>
        <p:nvSpPr>
          <p:cNvPr id="31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12" name="Ethers also use &quot;IUPAC&quot; Nomenclature…"/>
          <p:cNvSpPr txBox="1"/>
          <p:nvPr/>
        </p:nvSpPr>
        <p:spPr>
          <a:xfrm>
            <a:off x="3830158" y="1024890"/>
            <a:ext cx="17356778" cy="868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  <a:defRPr sz="6000"/>
            </a:pPr>
            <a:r>
              <a:t>Ethers also use "IUPAC" Nomenclature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(shorter alkyl group -yl +oxy) (longer group -yl +ane)</a:t>
            </a:r>
          </a:p>
          <a:p>
            <a:pPr marL="79373" marR="79373" algn="ctr">
              <a:buClr>
                <a:srgbClr val="000000"/>
              </a:buClr>
              <a:buFont typeface="Arial"/>
              <a:defRPr sz="6000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1-ethoxypropane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-O-CH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(ethyl -yl + oxy)(propyl -yl +ane)</a:t>
            </a:r>
          </a:p>
          <a:p>
            <a:pPr marL="79373" marR="79373" algn="ctr">
              <a:buClr>
                <a:srgbClr val="000000"/>
              </a:buClr>
              <a:buFont typeface="Arial"/>
              <a:defRPr i="1"/>
            </a:pPr>
            <a:r>
              <a:t>old school: </a:t>
            </a:r>
            <a:r>
              <a:rPr i="0"/>
              <a:t>ethyl 1-propyl ether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2-methoxypropane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CH(OCH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)-CH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2-(methyl -yl + oxy)(propyl -yl +ane)</a:t>
            </a:r>
          </a:p>
          <a:p>
            <a:pPr marL="79373" marR="79373" algn="ctr">
              <a:buClr>
                <a:srgbClr val="000000"/>
              </a:buClr>
              <a:buFont typeface="Arial"/>
              <a:defRPr i="1"/>
            </a:pPr>
            <a:r>
              <a:t>old school: </a:t>
            </a:r>
            <a:r>
              <a:rPr i="0"/>
              <a:t> methyl 2-propyl ether</a:t>
            </a:r>
          </a:p>
        </p:txBody>
      </p:sp>
      <p:sp>
        <p:nvSpPr>
          <p:cNvPr id="313" name="Two nomenclatures for ethers!"/>
          <p:cNvSpPr txBox="1"/>
          <p:nvPr/>
        </p:nvSpPr>
        <p:spPr>
          <a:xfrm>
            <a:off x="13903960" y="109008"/>
            <a:ext cx="10271629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/>
            </a:lvl1pPr>
          </a:lstStyle>
          <a:p>
            <a:pPr/>
            <a:r>
              <a:t>Two nomenclatures for ethers!</a:t>
            </a:r>
          </a:p>
        </p:txBody>
      </p:sp>
      <p:sp>
        <p:nvSpPr>
          <p:cNvPr id="314" name="methoxy ethane"/>
          <p:cNvSpPr txBox="1"/>
          <p:nvPr/>
        </p:nvSpPr>
        <p:spPr>
          <a:xfrm>
            <a:off x="19971233" y="11998594"/>
            <a:ext cx="3620539" cy="7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methoxy ethane</a:t>
            </a:r>
          </a:p>
        </p:txBody>
      </p:sp>
      <p:pic>
        <p:nvPicPr>
          <p:cNvPr id="315" name="77_300x300_Front_Color-NA.jpg" descr="77_300x300_Front_Color-NA.jpg"/>
          <p:cNvPicPr>
            <a:picLocks noChangeAspect="1"/>
          </p:cNvPicPr>
          <p:nvPr/>
        </p:nvPicPr>
        <p:blipFill>
          <a:blip r:embed="rId3">
            <a:extLst/>
          </a:blip>
          <a:srcRect l="5077" t="23465" r="5077" b="17549"/>
          <a:stretch>
            <a:fillRect/>
          </a:stretch>
        </p:blipFill>
        <p:spPr>
          <a:xfrm>
            <a:off x="1711097" y="10031400"/>
            <a:ext cx="5618557" cy="368866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acetone picture" descr="aceto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060" y="7797800"/>
            <a:ext cx="5989321" cy="544068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KETONES"/>
          <p:cNvSpPr txBox="1"/>
          <p:nvPr>
            <p:ph type="title"/>
          </p:nvPr>
        </p:nvSpPr>
        <p:spPr>
          <a:xfrm>
            <a:off x="14663419" y="-711200"/>
            <a:ext cx="14333221" cy="29032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KETONES</a:t>
            </a:r>
          </a:p>
        </p:txBody>
      </p:sp>
      <p:sp>
        <p:nvSpPr>
          <p:cNvPr id="31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20" name="Generic Ketone Representation:  R-CO-R…"/>
          <p:cNvSpPr txBox="1"/>
          <p:nvPr/>
        </p:nvSpPr>
        <p:spPr>
          <a:xfrm>
            <a:off x="-118253" y="170180"/>
            <a:ext cx="15400308" cy="688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Ketone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R-CO-R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R = alkyl group, CO = carbonyl (C=O)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Ketone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endParaRPr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  <a:defRPr i="1"/>
            </a:pPr>
            <a:r>
              <a:t>Two carbons connected to carbonyl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propanone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-C(=O)-CH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(methyl + C=O + methyl)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3 carbon atoms like </a:t>
            </a:r>
            <a:r>
              <a:rPr i="1"/>
              <a:t>propane</a:t>
            </a:r>
          </a:p>
        </p:txBody>
      </p:sp>
      <p:grpSp>
        <p:nvGrpSpPr>
          <p:cNvPr id="323" name="Group"/>
          <p:cNvGrpSpPr/>
          <p:nvPr/>
        </p:nvGrpSpPr>
        <p:grpSpPr>
          <a:xfrm>
            <a:off x="7155180" y="8018780"/>
            <a:ext cx="8046720" cy="4389120"/>
            <a:chOff x="0" y="0"/>
            <a:chExt cx="8046719" cy="4389119"/>
          </a:xfrm>
        </p:grpSpPr>
        <p:sp>
          <p:nvSpPr>
            <p:cNvPr id="321" name="Star"/>
            <p:cNvSpPr/>
            <p:nvPr/>
          </p:nvSpPr>
          <p:spPr>
            <a:xfrm>
              <a:off x="0" y="0"/>
              <a:ext cx="8046720" cy="4389120"/>
            </a:xfrm>
            <a:prstGeom prst="star16">
              <a:avLst>
                <a:gd name="adj" fmla="val 37500"/>
              </a:avLst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22" name="Propanone…"/>
            <p:cNvSpPr txBox="1"/>
            <p:nvPr/>
          </p:nvSpPr>
          <p:spPr>
            <a:xfrm>
              <a:off x="1191563" y="772795"/>
              <a:ext cx="5725189" cy="2522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 algn="ctr">
                <a:buClr>
                  <a:srgbClr val="00B800"/>
                </a:buClr>
                <a:buFont typeface="Arial"/>
                <a:defRPr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  <a:r>
                <a:t>Propanone</a:t>
              </a:r>
            </a:p>
            <a:p>
              <a:pPr marL="79373" marR="79373" algn="ctr">
                <a:buClr>
                  <a:srgbClr val="000000"/>
                </a:buClr>
                <a:buFont typeface="Arial"/>
              </a:pPr>
              <a:r>
                <a:t>is also known as</a:t>
              </a:r>
            </a:p>
            <a:p>
              <a:pPr marL="79373" marR="79373" algn="ctr">
                <a:buClr>
                  <a:srgbClr val="00B800"/>
                </a:buClr>
                <a:buFont typeface="Arial"/>
                <a:defRPr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  <a:r>
                <a:t>Acetone</a:t>
              </a:r>
            </a:p>
          </p:txBody>
        </p:sp>
      </p:grpSp>
      <p:pic>
        <p:nvPicPr>
          <p:cNvPr id="324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45610" y="1270088"/>
            <a:ext cx="4907289" cy="3165993"/>
          </a:xfrm>
          <a:prstGeom prst="rect">
            <a:avLst/>
          </a:prstGeom>
          <a:ln w="12700"/>
        </p:spPr>
      </p:pic>
      <p:sp>
        <p:nvSpPr>
          <p:cNvPr id="325" name="butanone"/>
          <p:cNvSpPr txBox="1"/>
          <p:nvPr/>
        </p:nvSpPr>
        <p:spPr>
          <a:xfrm>
            <a:off x="22146335" y="4069146"/>
            <a:ext cx="2236766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butanone</a:t>
            </a:r>
          </a:p>
        </p:txBody>
      </p:sp>
      <p:pic>
        <p:nvPicPr>
          <p:cNvPr id="326" name="1200px-2-Pentanone.svg.png" descr="1200px-2-Pentanone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09999" y="5570382"/>
            <a:ext cx="4440062" cy="2575236"/>
          </a:xfrm>
          <a:prstGeom prst="rect">
            <a:avLst/>
          </a:prstGeom>
          <a:ln w="12700"/>
        </p:spPr>
      </p:pic>
      <p:pic>
        <p:nvPicPr>
          <p:cNvPr id="327" name="1200px-3-Pentanone_structure.svg.png" descr="1200px-3-Pentanone_structure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76023" y="10003773"/>
            <a:ext cx="4440062" cy="2349533"/>
          </a:xfrm>
          <a:prstGeom prst="rect">
            <a:avLst/>
          </a:prstGeom>
          <a:ln w="12700"/>
        </p:spPr>
      </p:pic>
      <p:sp>
        <p:nvSpPr>
          <p:cNvPr id="328" name="3-pentanone"/>
          <p:cNvSpPr txBox="1"/>
          <p:nvPr/>
        </p:nvSpPr>
        <p:spPr>
          <a:xfrm>
            <a:off x="21358935" y="12892471"/>
            <a:ext cx="2915918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3-pentanone</a:t>
            </a:r>
          </a:p>
        </p:txBody>
      </p:sp>
      <p:sp>
        <p:nvSpPr>
          <p:cNvPr id="329" name="2-pentanone"/>
          <p:cNvSpPr txBox="1"/>
          <p:nvPr/>
        </p:nvSpPr>
        <p:spPr>
          <a:xfrm>
            <a:off x="21358935" y="8313822"/>
            <a:ext cx="2915918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2-pentanone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Butanal-skeletal.png" descr="Butanal-skelet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18864" y="3156606"/>
            <a:ext cx="5535054" cy="3268108"/>
          </a:xfrm>
          <a:prstGeom prst="rect">
            <a:avLst/>
          </a:prstGeom>
          <a:ln w="12700"/>
        </p:spPr>
      </p:pic>
      <p:pic>
        <p:nvPicPr>
          <p:cNvPr id="332" name="Distinguish-Between-Ethanal-and-Propanal_1.png.png" descr="Distinguish-Between-Ethanal-and-Propanal_1.p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32069" y="8941813"/>
            <a:ext cx="3364320" cy="2901118"/>
          </a:xfrm>
          <a:prstGeom prst="rect">
            <a:avLst/>
          </a:prstGeom>
          <a:ln w="12700"/>
        </p:spPr>
      </p:pic>
      <p:sp>
        <p:nvSpPr>
          <p:cNvPr id="333" name="butanal"/>
          <p:cNvSpPr txBox="1"/>
          <p:nvPr/>
        </p:nvSpPr>
        <p:spPr>
          <a:xfrm>
            <a:off x="21993935" y="6582203"/>
            <a:ext cx="1818490" cy="7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butanal</a:t>
            </a:r>
          </a:p>
        </p:txBody>
      </p:sp>
      <p:sp>
        <p:nvSpPr>
          <p:cNvPr id="334" name="ethanal…"/>
          <p:cNvSpPr txBox="1"/>
          <p:nvPr/>
        </p:nvSpPr>
        <p:spPr>
          <a:xfrm>
            <a:off x="20931100" y="12038078"/>
            <a:ext cx="3385360" cy="1234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ctr">
              <a:defRPr b="0" i="1" sz="3700"/>
            </a:pPr>
            <a:r>
              <a:t>ethanal</a:t>
            </a:r>
          </a:p>
          <a:p>
            <a:pPr algn="ctr">
              <a:defRPr b="0" i="1" sz="3700"/>
            </a:pPr>
            <a:r>
              <a:t>(acetaldehyde)</a:t>
            </a:r>
          </a:p>
        </p:txBody>
      </p:sp>
      <p:pic>
        <p:nvPicPr>
          <p:cNvPr id="335" name="formaldehyde picture" descr="formaldehyde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560" y="6118859"/>
            <a:ext cx="6103621" cy="601218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ALDEHYDES"/>
          <p:cNvSpPr txBox="1"/>
          <p:nvPr>
            <p:ph type="title"/>
          </p:nvPr>
        </p:nvSpPr>
        <p:spPr>
          <a:xfrm>
            <a:off x="14155419" y="-609600"/>
            <a:ext cx="14333221" cy="320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ALDEHYDES</a:t>
            </a:r>
          </a:p>
        </p:txBody>
      </p:sp>
      <p:sp>
        <p:nvSpPr>
          <p:cNvPr id="33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38" name="Generic Aldehyde Representation:  R-CO-H…"/>
          <p:cNvSpPr txBox="1"/>
          <p:nvPr/>
        </p:nvSpPr>
        <p:spPr>
          <a:xfrm>
            <a:off x="168944" y="287020"/>
            <a:ext cx="16235613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Aldehyde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R-CO-H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R = alkyl group or H, CO = carbonyl (C=O)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Aldehyde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endParaRPr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  <a:defRPr i="1"/>
            </a:pPr>
            <a:r>
              <a:t>At least one H connected to carbonyl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methanal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-C=O</a:t>
            </a:r>
            <a:endParaRPr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1 carbon atom like </a:t>
            </a:r>
            <a:r>
              <a:rPr i="1"/>
              <a:t>methane</a:t>
            </a:r>
          </a:p>
        </p:txBody>
      </p:sp>
      <p:grpSp>
        <p:nvGrpSpPr>
          <p:cNvPr id="341" name="Group"/>
          <p:cNvGrpSpPr/>
          <p:nvPr/>
        </p:nvGrpSpPr>
        <p:grpSpPr>
          <a:xfrm>
            <a:off x="6972300" y="7505700"/>
            <a:ext cx="8046720" cy="4389120"/>
            <a:chOff x="0" y="0"/>
            <a:chExt cx="8046719" cy="4389119"/>
          </a:xfrm>
        </p:grpSpPr>
        <p:sp>
          <p:nvSpPr>
            <p:cNvPr id="339" name="Star"/>
            <p:cNvSpPr/>
            <p:nvPr/>
          </p:nvSpPr>
          <p:spPr>
            <a:xfrm>
              <a:off x="0" y="0"/>
              <a:ext cx="8046720" cy="4389120"/>
            </a:xfrm>
            <a:prstGeom prst="star16">
              <a:avLst>
                <a:gd name="adj" fmla="val 37500"/>
              </a:avLst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40" name="Methanal…"/>
            <p:cNvSpPr txBox="1"/>
            <p:nvPr/>
          </p:nvSpPr>
          <p:spPr>
            <a:xfrm>
              <a:off x="1177593" y="854075"/>
              <a:ext cx="5725190" cy="2522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 algn="ctr">
                <a:buClr>
                  <a:srgbClr val="00B800"/>
                </a:buClr>
                <a:buFont typeface="Arial"/>
                <a:defRPr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  <a:r>
                <a:t>Methanal</a:t>
              </a:r>
            </a:p>
            <a:p>
              <a:pPr marL="79373" marR="79373" algn="ctr">
                <a:buClr>
                  <a:srgbClr val="000000"/>
                </a:buClr>
                <a:buFont typeface="Arial"/>
              </a:pPr>
              <a:r>
                <a:t>is also known as</a:t>
              </a:r>
            </a:p>
            <a:p>
              <a:pPr marL="79373" marR="79373" algn="ctr">
                <a:buClr>
                  <a:srgbClr val="00B800"/>
                </a:buClr>
                <a:buFont typeface="Arial"/>
                <a:defRPr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  <a:r>
                <a:t>Formaldehyde</a:t>
              </a:r>
            </a:p>
          </p:txBody>
        </p:sp>
      </p:grpSp>
      <p:sp>
        <p:nvSpPr>
          <p:cNvPr id="342" name="What is the name of the following molecule?…"/>
          <p:cNvSpPr txBox="1"/>
          <p:nvPr/>
        </p:nvSpPr>
        <p:spPr>
          <a:xfrm>
            <a:off x="7002780" y="14356080"/>
            <a:ext cx="18288001" cy="136271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What is the name of the following molecule?</a:t>
            </a: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   </a:t>
            </a: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aseline="-5999"/>
              <a:t> </a:t>
            </a:r>
          </a:p>
          <a:p>
            <a:pPr>
              <a:defRPr sz="4600"/>
            </a:pPr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t> </a:t>
            </a:r>
            <a:r>
              <a:rPr b="0"/>
              <a:t>butanoic acid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butanal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butan-2-ol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1-butanol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butanone</a:t>
            </a: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</a:p>
        </p:txBody>
      </p:sp>
      <p:sp>
        <p:nvSpPr>
          <p:cNvPr id="343" name="Enter your response on…"/>
          <p:cNvSpPr txBox="1"/>
          <p:nvPr/>
        </p:nvSpPr>
        <p:spPr>
          <a:xfrm>
            <a:off x="21793199" y="159334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44" name="Answer = E, butanone…"/>
          <p:cNvSpPr txBox="1"/>
          <p:nvPr/>
        </p:nvSpPr>
        <p:spPr>
          <a:xfrm>
            <a:off x="17042828" y="18768059"/>
            <a:ext cx="13128358" cy="25226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/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E</a:t>
            </a:r>
            <a:r>
              <a:t>, butanone</a:t>
            </a:r>
          </a:p>
          <a:p>
            <a:pPr algn="ctr"/>
          </a:p>
          <a:p>
            <a:pPr algn="ctr"/>
            <a:r>
              <a:t> </a:t>
            </a:r>
            <a:r>
              <a:rPr i="1"/>
              <a:t>ketone (carbonyl in middle of C atoms)</a:t>
            </a:r>
          </a:p>
        </p:txBody>
      </p:sp>
      <p:pic>
        <p:nvPicPr>
          <p:cNvPr id="345" name="butanone picture" descr="butanone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505919" y="3678237"/>
            <a:ext cx="6995161" cy="3083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34062 -1.023333" origin="layout" pathEditMode="relative">
                                      <p:cBhvr>
                                        <p:cTn id="12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26875 -0.098333" origin="layout" pathEditMode="relative">
                                      <p:cBhvr>
                                        <p:cTn id="15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7193 -0.401667" origin="layout" pathEditMode="relative">
                                      <p:cBhvr>
                                        <p:cTn id="18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33752 -0.673333" origin="layout" pathEditMode="relative">
                                      <p:cBhvr>
                                        <p:cTn id="25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5"/>
      <p:bldP build="whole" bldLvl="1" animBg="1" rev="0" advAuto="0" spid="34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ALKYNES"/>
          <p:cNvSpPr txBox="1"/>
          <p:nvPr>
            <p:ph type="title"/>
          </p:nvPr>
        </p:nvSpPr>
        <p:spPr>
          <a:xfrm>
            <a:off x="14434819" y="-91440"/>
            <a:ext cx="14333221" cy="1920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ALKYNES</a:t>
            </a:r>
          </a:p>
        </p:txBody>
      </p:sp>
      <p:sp>
        <p:nvSpPr>
          <p:cNvPr id="3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49" name="Generic Alkyne Representation:  R-C≡C-R…"/>
          <p:cNvSpPr txBox="1"/>
          <p:nvPr/>
        </p:nvSpPr>
        <p:spPr>
          <a:xfrm>
            <a:off x="268372" y="1071880"/>
            <a:ext cx="15744658" cy="4663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Alkyne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R-C</a:t>
            </a:r>
            <a:r>
              <a:rPr b="0"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º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C-R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R = alkyl group or H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Alkyne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2n-2</a:t>
            </a:r>
            <a:endParaRPr baseline="-1585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2-pentyne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C-C</a:t>
            </a:r>
            <a:r>
              <a:rPr b="0"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º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C-CH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			5 carbon atoms like </a:t>
            </a:r>
            <a:r>
              <a:rPr i="1"/>
              <a:t>pentane</a:t>
            </a:r>
          </a:p>
        </p:txBody>
      </p:sp>
      <p:pic>
        <p:nvPicPr>
          <p:cNvPr id="350" name="11M03AN30-1.mov" descr="11M03AN3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865475" y="1654175"/>
            <a:ext cx="3997325" cy="2533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acetylene torch picture" descr="acetylene torch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7780" y="6959600"/>
            <a:ext cx="6240781" cy="68122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3500" dir="2700000">
              <a:srgbClr val="A2A2A2">
                <a:alpha val="74996"/>
              </a:srgbClr>
            </a:outerShdw>
          </a:effectLst>
        </p:spPr>
      </p:pic>
      <p:grpSp>
        <p:nvGrpSpPr>
          <p:cNvPr id="354" name="Group"/>
          <p:cNvGrpSpPr/>
          <p:nvPr/>
        </p:nvGrpSpPr>
        <p:grpSpPr>
          <a:xfrm>
            <a:off x="6570980" y="7607300"/>
            <a:ext cx="8046720" cy="4389121"/>
            <a:chOff x="0" y="0"/>
            <a:chExt cx="8046719" cy="4389119"/>
          </a:xfrm>
        </p:grpSpPr>
        <p:sp>
          <p:nvSpPr>
            <p:cNvPr id="352" name="Star"/>
            <p:cNvSpPr/>
            <p:nvPr/>
          </p:nvSpPr>
          <p:spPr>
            <a:xfrm>
              <a:off x="0" y="0"/>
              <a:ext cx="8046720" cy="4389120"/>
            </a:xfrm>
            <a:prstGeom prst="star16">
              <a:avLst>
                <a:gd name="adj" fmla="val 37500"/>
              </a:avLst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003DAF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53" name="Ethyne…"/>
            <p:cNvSpPr txBox="1"/>
            <p:nvPr/>
          </p:nvSpPr>
          <p:spPr>
            <a:xfrm>
              <a:off x="1185213" y="854075"/>
              <a:ext cx="5725190" cy="2522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 algn="ctr">
                <a:buClr>
                  <a:srgbClr val="00B800"/>
                </a:buClr>
                <a:buFont typeface="Arial"/>
                <a:defRPr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  <a:r>
                <a:t>Ethyne</a:t>
              </a:r>
            </a:p>
            <a:p>
              <a:pPr marL="79373" marR="79373" algn="ctr">
                <a:buClr>
                  <a:srgbClr val="000000"/>
                </a:buClr>
                <a:buFont typeface="Arial"/>
              </a:pPr>
              <a:r>
                <a:t>is also known as</a:t>
              </a:r>
            </a:p>
            <a:p>
              <a:pPr marL="79373" marR="79373" algn="ctr">
                <a:buClr>
                  <a:srgbClr val="00B800"/>
                </a:buClr>
                <a:buFont typeface="Arial"/>
                <a:defRPr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  <a:r>
                <a:t>Acetylene</a:t>
              </a:r>
            </a:p>
          </p:txBody>
        </p:sp>
      </p:grpSp>
      <p:pic>
        <p:nvPicPr>
          <p:cNvPr id="355" name="PROPYNE.png" descr="PROPYN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798965" y="4266973"/>
            <a:ext cx="4191001" cy="2527301"/>
          </a:xfrm>
          <a:prstGeom prst="rect">
            <a:avLst/>
          </a:prstGeom>
          <a:ln w="12700"/>
        </p:spPr>
      </p:pic>
      <p:sp>
        <p:nvSpPr>
          <p:cNvPr id="356" name="propyne"/>
          <p:cNvSpPr txBox="1"/>
          <p:nvPr/>
        </p:nvSpPr>
        <p:spPr>
          <a:xfrm>
            <a:off x="21231935" y="6761546"/>
            <a:ext cx="1974971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propyne</a:t>
            </a:r>
          </a:p>
        </p:txBody>
      </p:sp>
      <p:pic>
        <p:nvPicPr>
          <p:cNvPr id="357" name="1200px-2-Hexyne.svg.png" descr="1200px-2-Hexyne.svg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00553" y="8287206"/>
            <a:ext cx="5054370" cy="1832210"/>
          </a:xfrm>
          <a:prstGeom prst="rect">
            <a:avLst/>
          </a:prstGeom>
          <a:ln w="12700"/>
        </p:spPr>
      </p:pic>
      <p:pic>
        <p:nvPicPr>
          <p:cNvPr id="358" name="3-hexyne.png" descr="3-hexyn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748134" y="11237721"/>
            <a:ext cx="5706592" cy="2077749"/>
          </a:xfrm>
          <a:prstGeom prst="rect">
            <a:avLst/>
          </a:prstGeom>
          <a:ln w="12700"/>
        </p:spPr>
      </p:pic>
      <p:sp>
        <p:nvSpPr>
          <p:cNvPr id="359" name="2-hexyne"/>
          <p:cNvSpPr txBox="1"/>
          <p:nvPr/>
        </p:nvSpPr>
        <p:spPr>
          <a:xfrm>
            <a:off x="18310935" y="9451406"/>
            <a:ext cx="2209921" cy="7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2-hexyne</a:t>
            </a:r>
          </a:p>
        </p:txBody>
      </p:sp>
      <p:sp>
        <p:nvSpPr>
          <p:cNvPr id="360" name="3-hexyne"/>
          <p:cNvSpPr txBox="1"/>
          <p:nvPr/>
        </p:nvSpPr>
        <p:spPr>
          <a:xfrm>
            <a:off x="22028860" y="12892471"/>
            <a:ext cx="2209921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3-hexyne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5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3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0"/>
                  </p:tgtEl>
                </p:cond>
              </p:nextCondLst>
            </p:seq>
          </p:childTnLst>
        </p:cTn>
      </p:par>
    </p:tnLst>
    <p:bldLst>
      <p:bldP build="whole" bldLvl="1" animBg="1" rev="0" advAuto="0" spid="351" grpId="2"/>
      <p:bldP build="whole" bldLvl="1" animBg="1" rev="0" advAuto="0" spid="354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1088px-Ethene_structural.svg.png" descr="1088px-Ethene_structural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5228" y="9488805"/>
            <a:ext cx="2692005" cy="2533651"/>
          </a:xfrm>
          <a:prstGeom prst="rect">
            <a:avLst/>
          </a:prstGeom>
          <a:ln w="12700"/>
        </p:spPr>
      </p:pic>
      <p:sp>
        <p:nvSpPr>
          <p:cNvPr id="363" name="ethene or…"/>
          <p:cNvSpPr txBox="1"/>
          <p:nvPr/>
        </p:nvSpPr>
        <p:spPr>
          <a:xfrm>
            <a:off x="21329998" y="12082846"/>
            <a:ext cx="2262464" cy="1234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0" i="1" sz="3700"/>
            </a:pPr>
            <a:r>
              <a:t>ethene or</a:t>
            </a:r>
          </a:p>
          <a:p>
            <a:pPr algn="ctr">
              <a:defRPr b="0" i="1" sz="3700"/>
            </a:pPr>
            <a:r>
              <a:t>ethylene</a:t>
            </a:r>
          </a:p>
        </p:txBody>
      </p:sp>
      <p:pic>
        <p:nvPicPr>
          <p:cNvPr id="364" name="1-BUTENE-2D-structure-CT1002291963.png" descr="1-BUTENE-2D-structure-CT1002291963.png"/>
          <p:cNvPicPr>
            <a:picLocks noChangeAspect="1"/>
          </p:cNvPicPr>
          <p:nvPr/>
        </p:nvPicPr>
        <p:blipFill>
          <a:blip r:embed="rId3">
            <a:extLst/>
          </a:blip>
          <a:srcRect l="0" t="25417" r="0" b="25417"/>
          <a:stretch>
            <a:fillRect/>
          </a:stretch>
        </p:blipFill>
        <p:spPr>
          <a:xfrm>
            <a:off x="20414870" y="4194519"/>
            <a:ext cx="3310045" cy="1627388"/>
          </a:xfrm>
          <a:prstGeom prst="rect">
            <a:avLst/>
          </a:prstGeom>
          <a:ln w="12700"/>
        </p:spPr>
      </p:pic>
      <p:sp>
        <p:nvSpPr>
          <p:cNvPr id="365" name="but-1-ene"/>
          <p:cNvSpPr txBox="1"/>
          <p:nvPr/>
        </p:nvSpPr>
        <p:spPr>
          <a:xfrm>
            <a:off x="20925643" y="5799839"/>
            <a:ext cx="2288391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but-1-ene</a:t>
            </a:r>
          </a:p>
        </p:txBody>
      </p:sp>
      <p:pic>
        <p:nvPicPr>
          <p:cNvPr id="366" name="mfcd00008898-medium.png" descr="mfcd00008898-mediu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7123" y="6505860"/>
            <a:ext cx="3683001" cy="2273301"/>
          </a:xfrm>
          <a:prstGeom prst="rect">
            <a:avLst/>
          </a:prstGeom>
          <a:ln w="12700"/>
        </p:spPr>
      </p:pic>
      <p:sp>
        <p:nvSpPr>
          <p:cNvPr id="367" name="2-methyl propene"/>
          <p:cNvSpPr txBox="1"/>
          <p:nvPr/>
        </p:nvSpPr>
        <p:spPr>
          <a:xfrm>
            <a:off x="15318468" y="9076439"/>
            <a:ext cx="3933729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700"/>
            </a:lvl1pPr>
          </a:lstStyle>
          <a:p>
            <a:pPr/>
            <a:r>
              <a:t>2-methyl propene</a:t>
            </a:r>
          </a:p>
        </p:txBody>
      </p:sp>
      <p:sp>
        <p:nvSpPr>
          <p:cNvPr id="368" name="ALKENES"/>
          <p:cNvSpPr txBox="1"/>
          <p:nvPr>
            <p:ph type="title"/>
          </p:nvPr>
        </p:nvSpPr>
        <p:spPr>
          <a:xfrm>
            <a:off x="14561819" y="-685800"/>
            <a:ext cx="14333221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ALKENES</a:t>
            </a:r>
          </a:p>
        </p:txBody>
      </p:sp>
      <p:sp>
        <p:nvSpPr>
          <p:cNvPr id="36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70" name="Generic Alkene Representation:  R-HC=CH-R…"/>
          <p:cNvSpPr txBox="1"/>
          <p:nvPr/>
        </p:nvSpPr>
        <p:spPr>
          <a:xfrm>
            <a:off x="443837" y="679450"/>
            <a:ext cx="16819301" cy="4549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Alkene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R-HC=CH-R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R = alkyl group or H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Alkene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</a:t>
            </a:r>
            <a:endParaRPr baseline="-1585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trans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-pent-2-ene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C-HC=CH-CH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5 carbon atoms like </a:t>
            </a:r>
            <a:r>
              <a:rPr i="1"/>
              <a:t>pentane</a:t>
            </a:r>
          </a:p>
        </p:txBody>
      </p:sp>
      <p:pic>
        <p:nvPicPr>
          <p:cNvPr id="371" name="11M03AN20-1.mov" descr="11M03AN2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19250" y="6153150"/>
            <a:ext cx="3997325" cy="253365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Which of the following could be a alkene?…"/>
          <p:cNvSpPr txBox="1"/>
          <p:nvPr/>
        </p:nvSpPr>
        <p:spPr>
          <a:xfrm>
            <a:off x="7025640" y="14287500"/>
            <a:ext cx="18288001" cy="122072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could be a alkene?</a:t>
            </a: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     1. C</a:t>
            </a:r>
            <a:r>
              <a:rPr baseline="-5999"/>
              <a:t>2</a:t>
            </a:r>
            <a:r>
              <a:t>H</a:t>
            </a:r>
            <a:r>
              <a:rPr baseline="-5999"/>
              <a:t>4     </a:t>
            </a:r>
            <a:r>
              <a:t>2. C</a:t>
            </a:r>
            <a:r>
              <a:rPr baseline="-5999"/>
              <a:t>5</a:t>
            </a:r>
            <a:r>
              <a:t>H</a:t>
            </a:r>
            <a:r>
              <a:rPr baseline="-5999"/>
              <a:t>10    </a:t>
            </a:r>
            <a:r>
              <a:t>3. C</a:t>
            </a:r>
            <a:r>
              <a:rPr baseline="-5999"/>
              <a:t>14</a:t>
            </a:r>
            <a:r>
              <a:t>H</a:t>
            </a:r>
            <a:r>
              <a:rPr baseline="-5999"/>
              <a:t>30    </a:t>
            </a:r>
            <a:r>
              <a:t>4. C</a:t>
            </a:r>
            <a:r>
              <a:rPr baseline="-5999"/>
              <a:t>7</a:t>
            </a:r>
            <a:r>
              <a:t>H</a:t>
            </a:r>
            <a:r>
              <a:rPr baseline="-5999"/>
              <a:t>8    </a:t>
            </a:r>
            <a:r>
              <a:t>5. C</a:t>
            </a:r>
            <a:r>
              <a:rPr baseline="-5999"/>
              <a:t>2</a:t>
            </a:r>
            <a:r>
              <a:t>H</a:t>
            </a:r>
            <a:r>
              <a:rPr baseline="-5999"/>
              <a:t>6</a:t>
            </a:r>
            <a:r>
              <a:t>O</a:t>
            </a:r>
            <a:r>
              <a:rPr baseline="-5999"/>
              <a:t>    </a:t>
            </a:r>
          </a:p>
          <a:p>
            <a:pPr>
              <a:defRPr sz="4600"/>
            </a:pPr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t> </a:t>
            </a:r>
            <a:r>
              <a:rPr b="0"/>
              <a:t>only 1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only 2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only 3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1 and 2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all five</a:t>
            </a: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</a:p>
        </p:txBody>
      </p:sp>
      <p:sp>
        <p:nvSpPr>
          <p:cNvPr id="373" name="Enter your response on…"/>
          <p:cNvSpPr txBox="1"/>
          <p:nvPr/>
        </p:nvSpPr>
        <p:spPr>
          <a:xfrm>
            <a:off x="21816060" y="158648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74" name="Answer = D, 1 and 2…"/>
          <p:cNvSpPr txBox="1"/>
          <p:nvPr/>
        </p:nvSpPr>
        <p:spPr>
          <a:xfrm>
            <a:off x="19657196" y="18699480"/>
            <a:ext cx="7945344" cy="33100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/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1 and 2</a:t>
            </a:r>
          </a:p>
          <a:p>
            <a:pPr algn="ctr"/>
          </a:p>
          <a:p>
            <a:pPr algn="ctr"/>
            <a:r>
              <a:t> </a:t>
            </a:r>
            <a:r>
              <a:rPr i="1"/>
              <a:t>Both structures follow </a:t>
            </a:r>
            <a:endParaRPr i="1"/>
          </a:p>
          <a:p>
            <a:pPr algn="ctr"/>
            <a:r>
              <a:rPr i="1"/>
              <a:t>C</a:t>
            </a:r>
            <a:r>
              <a:rPr baseline="-5999" i="1"/>
              <a:t>n</a:t>
            </a:r>
            <a:r>
              <a:rPr i="1"/>
              <a:t>H</a:t>
            </a:r>
            <a:r>
              <a:rPr baseline="-5999" i="1"/>
              <a:t>2n</a:t>
            </a:r>
            <a:r>
              <a:rPr i="1"/>
              <a:t> formula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" fill="hold"/>
                                        <p:tgtEl>
                                          <p:spTgt spid="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35937 -0.656667" origin="layout" pathEditMode="relative">
                                      <p:cBhvr>
                                        <p:cTn id="10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7193 -0.401667" origin="layout" pathEditMode="relative">
                                      <p:cBhvr>
                                        <p:cTn id="13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33752 -0.673333" origin="layout" pathEditMode="relative">
                                      <p:cBhvr>
                                        <p:cTn id="20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71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37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build="whole" bldLvl="1" animBg="1" rev="0" advAuto="0" spid="373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cis and trans isomers picture" descr="cis and trans isomers picture"/>
          <p:cNvPicPr>
            <a:picLocks noChangeAspect="0"/>
          </p:cNvPicPr>
          <p:nvPr/>
        </p:nvPicPr>
        <p:blipFill>
          <a:blip r:embed="rId2">
            <a:extLst/>
          </a:blip>
          <a:srcRect l="0" t="5351" r="0" b="6428"/>
          <a:stretch>
            <a:fillRect/>
          </a:stretch>
        </p:blipFill>
        <p:spPr>
          <a:xfrm>
            <a:off x="7368540" y="2125980"/>
            <a:ext cx="13670281" cy="904875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ALKENES - cis and trans"/>
          <p:cNvSpPr txBox="1"/>
          <p:nvPr>
            <p:ph type="title"/>
          </p:nvPr>
        </p:nvSpPr>
        <p:spPr>
          <a:xfrm>
            <a:off x="4716780" y="0"/>
            <a:ext cx="14333220" cy="258318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ALKENES -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cis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and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trans</a:t>
            </a:r>
          </a:p>
        </p:txBody>
      </p:sp>
      <p:sp>
        <p:nvSpPr>
          <p:cNvPr id="3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79" name="cis…"/>
          <p:cNvSpPr txBox="1"/>
          <p:nvPr/>
        </p:nvSpPr>
        <p:spPr>
          <a:xfrm>
            <a:off x="3474518" y="3360420"/>
            <a:ext cx="4058690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3DAF"/>
              </a:buClr>
              <a:buFont typeface="Arial"/>
              <a:defRPr i="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cis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(same side)</a:t>
            </a:r>
          </a:p>
        </p:txBody>
      </p:sp>
      <p:sp>
        <p:nvSpPr>
          <p:cNvPr id="380" name="trans…"/>
          <p:cNvSpPr txBox="1"/>
          <p:nvPr/>
        </p:nvSpPr>
        <p:spPr>
          <a:xfrm>
            <a:off x="3464522" y="7612380"/>
            <a:ext cx="3599257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3DAF"/>
              </a:buClr>
              <a:buFont typeface="Arial"/>
              <a:defRPr i="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trans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(opposite)</a:t>
            </a:r>
          </a:p>
        </p:txBody>
      </p:sp>
      <p:sp>
        <p:nvSpPr>
          <p:cNvPr id="381" name="Important!…"/>
          <p:cNvSpPr txBox="1"/>
          <p:nvPr/>
        </p:nvSpPr>
        <p:spPr>
          <a:xfrm>
            <a:off x="5127625" y="11525250"/>
            <a:ext cx="15316201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  <a:defRPr i="1"/>
            </a:pPr>
            <a:r>
              <a:t>Important!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Differing reactivity in</a:t>
            </a:r>
            <a:r>
              <a:rPr i="1"/>
              <a:t> cis </a:t>
            </a:r>
            <a:r>
              <a:t>and</a:t>
            </a:r>
            <a:r>
              <a:rPr i="1"/>
              <a:t> trans </a:t>
            </a:r>
            <a:r>
              <a:t>isomers</a:t>
            </a:r>
          </a:p>
        </p:txBody>
      </p:sp>
      <p:sp>
        <p:nvSpPr>
          <p:cNvPr id="382" name="cis-but-2-ene"/>
          <p:cNvSpPr txBox="1"/>
          <p:nvPr/>
        </p:nvSpPr>
        <p:spPr>
          <a:xfrm>
            <a:off x="7665565" y="5414699"/>
            <a:ext cx="3241517" cy="73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4000"/>
            </a:lvl1pPr>
          </a:lstStyle>
          <a:p>
            <a:pPr/>
            <a:r>
              <a:t>cis-but-2-ene</a:t>
            </a:r>
          </a:p>
        </p:txBody>
      </p:sp>
      <p:sp>
        <p:nvSpPr>
          <p:cNvPr id="383" name="trans-but-2-ene"/>
          <p:cNvSpPr txBox="1"/>
          <p:nvPr/>
        </p:nvSpPr>
        <p:spPr>
          <a:xfrm>
            <a:off x="7402418" y="10992539"/>
            <a:ext cx="3750014" cy="73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4000"/>
            </a:lvl1pPr>
          </a:lstStyle>
          <a:p>
            <a:pPr/>
            <a:r>
              <a:t>trans-but-2-ene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NOMENCLATURE - Naming the molecules correctly and knowing the general classes of organic compounds…"/>
          <p:cNvSpPr txBox="1"/>
          <p:nvPr>
            <p:ph type="body" sz="half" idx="1"/>
          </p:nvPr>
        </p:nvSpPr>
        <p:spPr>
          <a:xfrm>
            <a:off x="1193800" y="2964180"/>
            <a:ext cx="10372021" cy="9878467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3400"/>
              </a:spcBef>
              <a:buClr>
                <a:srgbClr val="FF2734"/>
              </a:buClr>
              <a:buSzTx/>
              <a:buFont typeface="Arial"/>
              <a:buNone/>
              <a:defRPr sz="64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NOMENCLATURE</a:t>
            </a:r>
            <a:r>
              <a:t> - Naming the molecules correctly and knowing the general classes of organic compounds</a:t>
            </a:r>
          </a:p>
          <a:p>
            <a:pPr marL="650874" indent="-571500">
              <a:spcBef>
                <a:spcPts val="3400"/>
              </a:spcBef>
              <a:buClr>
                <a:srgbClr val="FF2734"/>
              </a:buClr>
              <a:buSzTx/>
              <a:buFont typeface="Arial"/>
              <a:buNone/>
              <a:defRPr sz="64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REACTIVITY</a:t>
            </a:r>
            <a:r>
              <a:t> - Studying patterns of reactivity within classes of compounds</a:t>
            </a:r>
          </a:p>
        </p:txBody>
      </p:sp>
      <p:sp>
        <p:nvSpPr>
          <p:cNvPr id="126" name="Two Major Concepts"/>
          <p:cNvSpPr txBox="1"/>
          <p:nvPr>
            <p:ph type="title"/>
          </p:nvPr>
        </p:nvSpPr>
        <p:spPr>
          <a:xfrm>
            <a:off x="5892800" y="355600"/>
            <a:ext cx="14333221" cy="25831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defRPr>
            </a:lvl1pPr>
          </a:lstStyle>
          <a:p>
            <a:pPr/>
            <a:r>
              <a:t>Two Major Concepts</a:t>
            </a:r>
          </a:p>
        </p:txBody>
      </p:sp>
      <p:pic>
        <p:nvPicPr>
          <p:cNvPr id="127" name="ethyl iodide picture" descr="ethyl iodid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03860" y="3551077"/>
            <a:ext cx="8281941" cy="661384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We will focus primarily on nomenclature but also show examples of reactivity"/>
          <p:cNvSpPr txBox="1"/>
          <p:nvPr/>
        </p:nvSpPr>
        <p:spPr>
          <a:xfrm>
            <a:off x="12441578" y="11022118"/>
            <a:ext cx="12059563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>
              <a:defRPr i="1"/>
            </a:lvl1pPr>
          </a:lstStyle>
          <a:p>
            <a:pPr/>
            <a:r>
              <a:t>We will focus primarily on nomenclature but also show examples of reactivity</a:t>
            </a:r>
          </a:p>
        </p:txBody>
      </p:sp>
      <p:sp>
        <p:nvSpPr>
          <p:cNvPr id="12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25" grpId="1"/>
      <p:bldP build="whole" bldLvl="1" animBg="1" rev="0" advAuto="0" spid="128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ALKENES - cis and trans"/>
          <p:cNvSpPr txBox="1"/>
          <p:nvPr>
            <p:ph type="title"/>
          </p:nvPr>
        </p:nvSpPr>
        <p:spPr>
          <a:xfrm>
            <a:off x="4716780" y="0"/>
            <a:ext cx="14333220" cy="258318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ALKENES -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cis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and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trans</a:t>
            </a:r>
          </a:p>
        </p:txBody>
      </p:sp>
      <p:sp>
        <p:nvSpPr>
          <p:cNvPr id="38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87" name="Cis - trans isomerism occurs because the electronic structure of the carbon–carbon double bond makes rotation energetically unfavorable."/>
          <p:cNvSpPr txBox="1"/>
          <p:nvPr/>
        </p:nvSpPr>
        <p:spPr>
          <a:xfrm>
            <a:off x="3802380" y="2903220"/>
            <a:ext cx="16642081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3DAF"/>
              </a:buClr>
              <a:buFont typeface="Arial"/>
            </a:pPr>
            <a:r>
              <a:rPr i="1"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Cis </a:t>
            </a:r>
            <a:r>
              <a:rPr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- </a:t>
            </a:r>
            <a:r>
              <a:rPr i="1"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trans</a:t>
            </a:r>
            <a:r>
              <a:rPr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 isomerism</a:t>
            </a:r>
            <a:r>
              <a:rPr b="0"/>
              <a:t> occurs because the electronic structure of the carbon–carbon double bond makes rotation energetically unfavorable.</a:t>
            </a:r>
          </a:p>
        </p:txBody>
      </p:sp>
      <p:pic>
        <p:nvPicPr>
          <p:cNvPr id="388" name="rotation cis and trans picture" descr="rotation cis and trans picture"/>
          <p:cNvPicPr>
            <a:picLocks noChangeAspect="0"/>
          </p:cNvPicPr>
          <p:nvPr/>
        </p:nvPicPr>
        <p:blipFill>
          <a:blip r:embed="rId2">
            <a:extLst/>
          </a:blip>
          <a:srcRect l="0" t="24762" r="0" b="27915"/>
          <a:stretch>
            <a:fillRect/>
          </a:stretch>
        </p:blipFill>
        <p:spPr>
          <a:xfrm>
            <a:off x="4191000" y="6902450"/>
            <a:ext cx="16002001" cy="567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th-3487282144.jpeg" descr="th-3487282144.jpeg"/>
          <p:cNvPicPr>
            <a:picLocks noChangeAspect="1"/>
          </p:cNvPicPr>
          <p:nvPr/>
        </p:nvPicPr>
        <p:blipFill>
          <a:blip r:embed="rId2">
            <a:extLst/>
          </a:blip>
          <a:srcRect l="6447" t="37298" r="8227" b="690"/>
          <a:stretch>
            <a:fillRect/>
          </a:stretch>
        </p:blipFill>
        <p:spPr>
          <a:xfrm>
            <a:off x="12699126" y="3416895"/>
            <a:ext cx="10344726" cy="3695623"/>
          </a:xfrm>
          <a:prstGeom prst="rect">
            <a:avLst/>
          </a:prstGeom>
          <a:ln w="12700"/>
        </p:spPr>
      </p:pic>
      <p:sp>
        <p:nvSpPr>
          <p:cNvPr id="391" name="ALKENE ISOMERS - cis and trans fats"/>
          <p:cNvSpPr txBox="1"/>
          <p:nvPr>
            <p:ph type="title"/>
          </p:nvPr>
        </p:nvSpPr>
        <p:spPr>
          <a:xfrm>
            <a:off x="3472180" y="-50800"/>
            <a:ext cx="18233510" cy="258318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ALKENE ISOMERS -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cis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and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trans 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fats</a:t>
            </a:r>
          </a:p>
        </p:txBody>
      </p:sp>
      <p:sp>
        <p:nvSpPr>
          <p:cNvPr id="39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3" name="Oleic acid is a monosaturated fat with a cis double bond found naturally in olive oil, nuts, avocados, etc.  Healthier!…"/>
          <p:cNvSpPr txBox="1"/>
          <p:nvPr/>
        </p:nvSpPr>
        <p:spPr>
          <a:xfrm>
            <a:off x="1186180" y="2750820"/>
            <a:ext cx="16642081" cy="7247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1" marL="79373" marR="79373">
              <a:buClr>
                <a:srgbClr val="003DAF"/>
              </a:buClr>
              <a:buFont typeface="Arial"/>
            </a:pPr>
            <a:r>
              <a:rPr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Oleic acid</a:t>
            </a:r>
            <a:r>
              <a:rPr b="0"/>
              <a:t> is a </a:t>
            </a:r>
            <a:r>
              <a:rPr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monosaturated fat</a:t>
            </a:r>
            <a:r>
              <a:rPr b="0"/>
              <a:t> with a </a:t>
            </a:r>
            <a:r>
              <a:rPr i="1"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cis</a:t>
            </a:r>
            <a:r>
              <a:rPr b="0"/>
              <a:t> double bond found naturally in olive oil, nuts, avocados, etc.  </a:t>
            </a:r>
            <a:r>
              <a:rPr b="0" i="1"/>
              <a:t>Healthier!</a:t>
            </a:r>
            <a:endParaRPr b="0" i="1"/>
          </a:p>
          <a:p>
            <a:pPr lvl="1" marL="79373" marR="79373">
              <a:buClr>
                <a:srgbClr val="003DAF"/>
              </a:buClr>
              <a:buFont typeface="Arial"/>
            </a:pPr>
            <a:endParaRPr b="0" i="1"/>
          </a:p>
          <a:p>
            <a:pPr lvl="1" marL="79373" marR="79373">
              <a:buClr>
                <a:srgbClr val="003DAF"/>
              </a:buClr>
              <a:buFont typeface="Arial"/>
            </a:pPr>
            <a:endParaRPr b="0"/>
          </a:p>
          <a:p>
            <a:pPr lvl="1" marL="79373" marR="79373">
              <a:buClr>
                <a:srgbClr val="003DAF"/>
              </a:buClr>
              <a:buFont typeface="Arial"/>
            </a:pPr>
            <a:endParaRPr b="0"/>
          </a:p>
          <a:p>
            <a:pPr lvl="1" marL="79373" marR="79373">
              <a:buClr>
                <a:srgbClr val="003DAF"/>
              </a:buClr>
              <a:buFont typeface="Arial"/>
            </a:pPr>
            <a:r>
              <a:rPr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Elaidic acid</a:t>
            </a:r>
            <a:r>
              <a:rPr b="0"/>
              <a:t> is a </a:t>
            </a:r>
            <a:r>
              <a:rPr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trans fat</a:t>
            </a:r>
            <a:r>
              <a:rPr b="0"/>
              <a:t> with a </a:t>
            </a:r>
            <a:r>
              <a:rPr i="1"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trans</a:t>
            </a:r>
            <a:r>
              <a:rPr b="0"/>
              <a:t> double bond which is difficult to digest and causes multiple health issues.  </a:t>
            </a:r>
            <a:r>
              <a:rPr b="0" i="1"/>
              <a:t>Dangerous!</a:t>
            </a:r>
          </a:p>
        </p:txBody>
      </p:sp>
      <p:pic>
        <p:nvPicPr>
          <p:cNvPr id="394" name="th-3487282144.jpeg" descr="th-3487282144.jpeg"/>
          <p:cNvPicPr>
            <a:picLocks noChangeAspect="1"/>
          </p:cNvPicPr>
          <p:nvPr/>
        </p:nvPicPr>
        <p:blipFill>
          <a:blip r:embed="rId2">
            <a:extLst/>
          </a:blip>
          <a:srcRect l="5744" t="0" r="7332" b="70374"/>
          <a:stretch>
            <a:fillRect/>
          </a:stretch>
        </p:blipFill>
        <p:spPr>
          <a:xfrm>
            <a:off x="13274298" y="9499798"/>
            <a:ext cx="10538500" cy="1765620"/>
          </a:xfrm>
          <a:prstGeom prst="rect">
            <a:avLst/>
          </a:prstGeom>
          <a:ln w="12700"/>
        </p:spPr>
      </p:pic>
      <p:sp>
        <p:nvSpPr>
          <p:cNvPr id="395" name="Both structures:  C18H34O2"/>
          <p:cNvSpPr txBox="1"/>
          <p:nvPr/>
        </p:nvSpPr>
        <p:spPr>
          <a:xfrm>
            <a:off x="13710764" y="12368270"/>
            <a:ext cx="10028985" cy="112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sz="6600"/>
            </a:pPr>
            <a:r>
              <a:rPr b="0" i="1"/>
              <a:t>Both structures:  </a:t>
            </a:r>
            <a:r>
              <a:t>C</a:t>
            </a:r>
            <a:r>
              <a:rPr baseline="-5999"/>
              <a:t>18</a:t>
            </a:r>
            <a:r>
              <a:t>H</a:t>
            </a:r>
            <a:r>
              <a:rPr baseline="-5999"/>
              <a:t>34</a:t>
            </a:r>
            <a:r>
              <a:t>O</a:t>
            </a:r>
            <a:r>
              <a:rPr baseline="-5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8" name="Aromatic compounds use conjugated double bonds for increased stability.…"/>
          <p:cNvSpPr txBox="1"/>
          <p:nvPr/>
        </p:nvSpPr>
        <p:spPr>
          <a:xfrm>
            <a:off x="3376612" y="2686050"/>
            <a:ext cx="16756382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Aromatic compounds use </a:t>
            </a:r>
            <a:r>
              <a:rPr i="1" sz="6000"/>
              <a:t>conjugated</a:t>
            </a:r>
            <a:r>
              <a:rPr sz="6000"/>
              <a:t> </a:t>
            </a:r>
            <a:r>
              <a:rPr i="1" sz="6000"/>
              <a:t>double</a:t>
            </a:r>
            <a:r>
              <a:rPr sz="6000"/>
              <a:t> </a:t>
            </a:r>
            <a:r>
              <a:rPr i="1" sz="6000"/>
              <a:t>bonds</a:t>
            </a:r>
            <a:r>
              <a:rPr sz="6000"/>
              <a:t> for increased stability.</a:t>
            </a:r>
            <a:endParaRPr sz="6000"/>
          </a:p>
          <a:p>
            <a:pPr marL="79373" marR="79373" algn="ctr">
              <a:buClr>
                <a:srgbClr val="000000"/>
              </a:buClr>
              <a:buFont typeface="Arial"/>
              <a:defRPr sz="6000"/>
            </a:pPr>
            <a:r>
              <a:t>Flat, stable organic functional group</a:t>
            </a:r>
          </a:p>
        </p:txBody>
      </p:sp>
      <p:pic>
        <p:nvPicPr>
          <p:cNvPr id="399" name="10S07AN50-1.mov" descr="10S07AN5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494020" y="6263640"/>
            <a:ext cx="5464819" cy="3634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11M01AN10-1.mov" descr="11M01AN1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3601700" y="6257925"/>
            <a:ext cx="4797425" cy="3495675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implest aromatic compound is Benzene, C6H6"/>
          <p:cNvSpPr txBox="1"/>
          <p:nvPr/>
        </p:nvSpPr>
        <p:spPr>
          <a:xfrm>
            <a:off x="4238625" y="10674350"/>
            <a:ext cx="1620774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Simplest aromatic compound is </a:t>
            </a:r>
            <a:r>
              <a:rPr sz="60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Benzene</a:t>
            </a:r>
            <a:r>
              <a:rPr sz="6000"/>
              <a:t>, </a:t>
            </a:r>
            <a:r>
              <a:rPr sz="60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C</a:t>
            </a:r>
            <a:r>
              <a:rPr baseline="-16133" sz="60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6</a:t>
            </a:r>
            <a:r>
              <a:rPr sz="60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H</a:t>
            </a:r>
            <a:r>
              <a:rPr baseline="-16133" sz="60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6</a:t>
            </a:r>
          </a:p>
        </p:txBody>
      </p:sp>
      <p:sp>
        <p:nvSpPr>
          <p:cNvPr id="402" name="AROMATIC HYDROCARBONS"/>
          <p:cNvSpPr txBox="1"/>
          <p:nvPr>
            <p:ph type="title"/>
          </p:nvPr>
        </p:nvSpPr>
        <p:spPr>
          <a:xfrm>
            <a:off x="5036820" y="0"/>
            <a:ext cx="14333220" cy="19888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AROMATIC HYDROCARBONS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66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0" fill="hold"/>
                                        <p:tgtEl>
                                          <p:spTgt spid="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399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39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99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40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4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AROMATIC HYDROCARBONS"/>
          <p:cNvSpPr txBox="1"/>
          <p:nvPr>
            <p:ph type="title"/>
          </p:nvPr>
        </p:nvSpPr>
        <p:spPr>
          <a:xfrm>
            <a:off x="5036820" y="0"/>
            <a:ext cx="14333220" cy="19888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AROMATIC HYDROCARBONS</a:t>
            </a:r>
          </a:p>
        </p:txBody>
      </p:sp>
      <p:sp>
        <p:nvSpPr>
          <p:cNvPr id="4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06" name="Notice: aromatic compounds are flat rings with delocalized π electrons"/>
          <p:cNvSpPr txBox="1"/>
          <p:nvPr/>
        </p:nvSpPr>
        <p:spPr>
          <a:xfrm>
            <a:off x="3265487" y="1828800"/>
            <a:ext cx="17785080" cy="20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Notice: aromatic compounds are </a:t>
            </a:r>
            <a:r>
              <a:rPr i="1" sz="6000"/>
              <a:t>flat rings with delocalized </a:t>
            </a:r>
            <a:r>
              <a:rPr b="0" sz="60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i="1" sz="6000"/>
              <a:t> electrons</a:t>
            </a:r>
          </a:p>
        </p:txBody>
      </p:sp>
      <p:pic>
        <p:nvPicPr>
          <p:cNvPr id="407" name="10S07AN60-1.mov" descr="10S07AN6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05200" y="3954779"/>
            <a:ext cx="6103621" cy="4069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10S07AN70-1.mov" descr="10S07AN7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951220" y="9144000"/>
            <a:ext cx="6103620" cy="4069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10S07AN80-1.mov" descr="10S07AN80-1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4317980" y="4114800"/>
            <a:ext cx="6103620" cy="406908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σ and π bonds"/>
          <p:cNvSpPr txBox="1"/>
          <p:nvPr/>
        </p:nvSpPr>
        <p:spPr>
          <a:xfrm>
            <a:off x="15232380" y="7985125"/>
            <a:ext cx="4766665" cy="1030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Symbol"/>
            </a:pPr>
            <a:r>
              <a:rPr b="0" sz="60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 </a:t>
            </a:r>
            <a:r>
              <a:rPr b="0" i="1"/>
              <a:t>and</a:t>
            </a:r>
            <a:r>
              <a:t> </a:t>
            </a:r>
            <a:r>
              <a:rPr b="0" sz="60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t> </a:t>
            </a:r>
            <a:r>
              <a:rPr b="0" i="1"/>
              <a:t>bonds</a:t>
            </a:r>
          </a:p>
        </p:txBody>
      </p:sp>
      <p:sp>
        <p:nvSpPr>
          <p:cNvPr id="411" name="σ bonds"/>
          <p:cNvSpPr txBox="1"/>
          <p:nvPr/>
        </p:nvSpPr>
        <p:spPr>
          <a:xfrm>
            <a:off x="5334000" y="7932419"/>
            <a:ext cx="2814792" cy="103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Symbol"/>
            </a:pPr>
            <a:r>
              <a:rPr b="0" sz="600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 </a:t>
            </a:r>
            <a:r>
              <a:rPr b="0" i="1"/>
              <a:t>bonds</a:t>
            </a:r>
          </a:p>
        </p:txBody>
      </p:sp>
      <p:sp>
        <p:nvSpPr>
          <p:cNvPr id="412" name="π bonds"/>
          <p:cNvSpPr txBox="1"/>
          <p:nvPr/>
        </p:nvSpPr>
        <p:spPr>
          <a:xfrm>
            <a:off x="12031980" y="11795125"/>
            <a:ext cx="2772666" cy="1030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Symbol"/>
            </a:pPr>
            <a:r>
              <a:rPr b="0" sz="60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t> </a:t>
            </a:r>
            <a:r>
              <a:rPr b="0" i="1"/>
              <a:t>bonds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66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66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332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66" fill="hold"/>
                                        <p:tgtEl>
                                          <p:spTgt spid="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407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40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7"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408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40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8"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409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40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AROMATIC HYDROCARBON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AROMATIC HYDROCARBONS</a:t>
            </a:r>
          </a:p>
        </p:txBody>
      </p:sp>
      <p:sp>
        <p:nvSpPr>
          <p:cNvPr id="41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16" name="More on The Ring"/>
          <p:cNvSpPr txBox="1"/>
          <p:nvPr/>
        </p:nvSpPr>
        <p:spPr>
          <a:xfrm>
            <a:off x="8745770" y="2583180"/>
            <a:ext cx="684801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FFFFFF"/>
              </a:buClr>
              <a:buFont typeface="Arial"/>
            </a:pP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More on </a:t>
            </a:r>
            <a:r>
              <a:rPr i="1"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The Ring</a:t>
            </a:r>
          </a:p>
        </p:txBody>
      </p:sp>
      <p:pic>
        <p:nvPicPr>
          <p:cNvPr id="417" name="Clerks2.mp4" descr="Clerks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756109" y="3421697"/>
            <a:ext cx="18288001" cy="1028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TheRingPromo0-1.mov" descr="TheRingPromo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774180" y="3489960"/>
            <a:ext cx="12504420" cy="9378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98" fill="hold"/>
                                        <p:tgtEl>
                                          <p:spTgt spid="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95000 0.017778" origin="layout" pathEditMode="relative">
                                      <p:cBhvr>
                                        <p:cTn id="13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599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417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4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7"/>
                  </p:tgtEl>
                </p:cond>
              </p:nextCondLst>
            </p:seq>
            <p:video fullScrn="0">
              <p:cMediaNode mute="0" showWhenStopped="1" numSld="1" vol="100000">
                <p:cTn id="23" fill="hold" display="0">
                  <p:stCondLst>
                    <p:cond delay="indefinite"/>
                  </p:stCondLst>
                </p:cTn>
                <p:tgtEl>
                  <p:spTgt spid="418"/>
                </p:tgtEl>
              </p:cMediaNode>
            </p:video>
            <p:seq concurrent="1" prevAc="none" nextAc="seek">
              <p:cTn id="24" evtFilter="cancelBubble" nodeType="interactiveSeq" restart="whenNotActive" fill="hold">
                <p:stCondLst>
                  <p:cond delay="0" evt="onClick">
                    <p:tgtEl>
                      <p:spTgt spid="4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8"/>
                  </p:tgtEl>
                </p:cond>
              </p:nextCondLst>
            </p:seq>
          </p:childTnLst>
        </p:cTn>
      </p:par>
    </p:tnLst>
    <p:bldLst>
      <p:bldP build="whole" bldLvl="1" animBg="1" rev="0" advAuto="0" spid="418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Resonance in Benzene"/>
          <p:cNvSpPr txBox="1"/>
          <p:nvPr>
            <p:ph type="title"/>
          </p:nvPr>
        </p:nvSpPr>
        <p:spPr>
          <a:xfrm>
            <a:off x="5036820" y="457200"/>
            <a:ext cx="14333220" cy="29032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Resonance in Benzene</a:t>
            </a:r>
          </a:p>
        </p:txBody>
      </p:sp>
      <p:sp>
        <p:nvSpPr>
          <p:cNvPr id="421" name="C–C single bond: 154 pm  C=C bond: 134 pm…"/>
          <p:cNvSpPr txBox="1"/>
          <p:nvPr>
            <p:ph type="body" idx="1"/>
          </p:nvPr>
        </p:nvSpPr>
        <p:spPr>
          <a:xfrm>
            <a:off x="3665220" y="3360420"/>
            <a:ext cx="17373601" cy="8001001"/>
          </a:xfrm>
          <a:prstGeom prst="rect">
            <a:avLst/>
          </a:prstGeom>
        </p:spPr>
        <p:txBody>
          <a:bodyPr/>
          <a:lstStyle/>
          <a:p>
            <a:pPr marL="554037" indent="-514350">
              <a:buClr>
                <a:srgbClr val="000000"/>
              </a:buClr>
              <a:buFont typeface="Arial"/>
              <a:defRPr b="0" sz="5400"/>
            </a:pPr>
            <a:r>
              <a:t>C–C single bond: 154 pm 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C=C bond: 134 pm</a:t>
            </a:r>
          </a:p>
          <a:p>
            <a:pPr marL="554037" indent="-514350">
              <a:buClr>
                <a:srgbClr val="000000"/>
              </a:buClr>
              <a:buFont typeface="Arial"/>
              <a:defRPr b="0" sz="5400"/>
            </a:pPr>
            <a:r>
              <a:t>CC bonds in benzene: 139 pm</a:t>
            </a:r>
          </a:p>
          <a:p>
            <a:pPr marL="554037" indent="-514350">
              <a:buClr>
                <a:srgbClr val="000000"/>
              </a:buClr>
              <a:buFont typeface="Arial"/>
              <a:defRPr b="0" sz="5400"/>
            </a:pPr>
            <a:r>
              <a:t>CC bond order is _______________</a:t>
            </a:r>
          </a:p>
        </p:txBody>
      </p:sp>
      <p:sp>
        <p:nvSpPr>
          <p:cNvPr id="42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23" name="Line"/>
          <p:cNvSpPr/>
          <p:nvPr/>
        </p:nvSpPr>
        <p:spPr>
          <a:xfrm>
            <a:off x="4122420" y="2743200"/>
            <a:ext cx="15841981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424" name="benzene picture" descr="benze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2380" y="7932419"/>
            <a:ext cx="4533901" cy="5166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benzene pi bonds" descr="benzene pi bond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92400" y="8069580"/>
            <a:ext cx="5029201" cy="5029201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Line"/>
          <p:cNvSpPr/>
          <p:nvPr/>
        </p:nvSpPr>
        <p:spPr>
          <a:xfrm flipV="1">
            <a:off x="8991600" y="10355579"/>
            <a:ext cx="6697980" cy="3176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7" name="π electrons delocalized"/>
          <p:cNvSpPr txBox="1"/>
          <p:nvPr/>
        </p:nvSpPr>
        <p:spPr>
          <a:xfrm>
            <a:off x="8237220" y="9144000"/>
            <a:ext cx="7156897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0" sz="4600">
                <a:latin typeface="Times Roman"/>
                <a:ea typeface="Times Roman"/>
                <a:cs typeface="Times Roman"/>
                <a:sym typeface="Times Roman"/>
              </a:rPr>
              <a:t>  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π electrons delocalized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2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AROMATICS - Examples"/>
          <p:cNvSpPr txBox="1"/>
          <p:nvPr>
            <p:ph type="title"/>
          </p:nvPr>
        </p:nvSpPr>
        <p:spPr>
          <a:xfrm>
            <a:off x="654558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AROMATICS - Examples</a:t>
            </a:r>
          </a:p>
        </p:txBody>
      </p:sp>
      <p:sp>
        <p:nvSpPr>
          <p:cNvPr id="43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31" name="Naphthalene"/>
          <p:cNvSpPr txBox="1"/>
          <p:nvPr/>
        </p:nvSpPr>
        <p:spPr>
          <a:xfrm>
            <a:off x="10064750" y="12047219"/>
            <a:ext cx="4176458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3DAF"/>
              </a:buClr>
              <a:buFont typeface="Arial"/>
              <a:defRPr b="0" i="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Naphthalene</a:t>
            </a:r>
          </a:p>
        </p:txBody>
      </p:sp>
      <p:pic>
        <p:nvPicPr>
          <p:cNvPr id="432" name="11M03AN40-1.mov" descr="11M03AN4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496425" y="8069580"/>
            <a:ext cx="5438776" cy="346075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See Handout"/>
          <p:cNvSpPr txBox="1"/>
          <p:nvPr/>
        </p:nvSpPr>
        <p:spPr>
          <a:xfrm>
            <a:off x="16590353" y="12344400"/>
            <a:ext cx="429064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i="1"/>
              <a:t>See </a:t>
            </a:r>
            <a:r>
              <a:rPr b="0" i="1" u="sng">
                <a:hlinkClick r:id="rId5" invalidUrl="" action="" tgtFrame="" tooltip="" history="1" highlightClick="0" endSnd="0"/>
              </a:rPr>
              <a:t>Handout</a:t>
            </a:r>
          </a:p>
        </p:txBody>
      </p:sp>
      <p:pic>
        <p:nvPicPr>
          <p:cNvPr id="434" name="bromobenzene picture" descr="bromobenzene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02380" y="9144000"/>
            <a:ext cx="3800476" cy="3095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nitrobenzene picture" descr="nitrobenzene pictur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02380" y="5326379"/>
            <a:ext cx="4203701" cy="316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toluene picture" descr="toluene pictur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20400" y="2743200"/>
            <a:ext cx="2354580" cy="389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henol picture" descr="phenol pictur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381219" y="2446020"/>
            <a:ext cx="2263141" cy="4091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benzoic acid picture" descr="benzoic acid pictur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061180" y="7612380"/>
            <a:ext cx="3359151" cy="4091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ethylbenzene picture" descr="ethylbenzene pictur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02380" y="1074420"/>
            <a:ext cx="3768726" cy="403542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methylbenzene"/>
          <p:cNvSpPr txBox="1"/>
          <p:nvPr/>
        </p:nvSpPr>
        <p:spPr>
          <a:xfrm>
            <a:off x="10438044" y="6532115"/>
            <a:ext cx="3119292" cy="65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3300"/>
            </a:lvl1pPr>
          </a:lstStyle>
          <a:p>
            <a:pPr/>
            <a:r>
              <a:t>methylbenzene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" fill="hold"/>
                                        <p:tgtEl>
                                          <p:spTgt spid="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3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AROMATICS - Examples"/>
          <p:cNvSpPr txBox="1"/>
          <p:nvPr>
            <p:ph type="title"/>
          </p:nvPr>
        </p:nvSpPr>
        <p:spPr>
          <a:xfrm>
            <a:off x="654558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AROMATICS - Examples</a:t>
            </a:r>
          </a:p>
        </p:txBody>
      </p:sp>
      <p:sp>
        <p:nvSpPr>
          <p:cNvPr id="44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44" name="See Handout"/>
          <p:cNvSpPr txBox="1"/>
          <p:nvPr/>
        </p:nvSpPr>
        <p:spPr>
          <a:xfrm>
            <a:off x="16590353" y="12344400"/>
            <a:ext cx="429064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i="1"/>
              <a:t>See </a:t>
            </a:r>
            <a:r>
              <a:rPr b="0" i="1" u="sng">
                <a:hlinkClick r:id="rId2" invalidUrl="" action="" tgtFrame="" tooltip="" history="1" highlightClick="0" endSnd="0"/>
              </a:rPr>
              <a:t>Handout</a:t>
            </a:r>
          </a:p>
        </p:txBody>
      </p:sp>
      <p:sp>
        <p:nvSpPr>
          <p:cNvPr id="445" name="ortho position"/>
          <p:cNvSpPr txBox="1"/>
          <p:nvPr/>
        </p:nvSpPr>
        <p:spPr>
          <a:xfrm>
            <a:off x="4756150" y="3817620"/>
            <a:ext cx="3835248" cy="941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5" marR="79375">
              <a:buClr>
                <a:srgbClr val="73A4FE"/>
              </a:buClr>
              <a:buFont typeface="Times New Roman"/>
            </a:pPr>
            <a:r>
              <a:rPr b="0" i="1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ortho</a:t>
            </a:r>
            <a:r>
              <a:rPr b="0" sz="4600">
                <a:latin typeface="Times New Roman"/>
                <a:ea typeface="Times New Roman"/>
                <a:cs typeface="Times New Roman"/>
                <a:sym typeface="Times New Roman"/>
              </a:rPr>
              <a:t> position</a:t>
            </a:r>
          </a:p>
        </p:txBody>
      </p:sp>
      <p:grpSp>
        <p:nvGrpSpPr>
          <p:cNvPr id="452" name="Group"/>
          <p:cNvGrpSpPr/>
          <p:nvPr/>
        </p:nvGrpSpPr>
        <p:grpSpPr>
          <a:xfrm>
            <a:off x="4959350" y="5445125"/>
            <a:ext cx="3683001" cy="5362576"/>
            <a:chOff x="163659" y="0"/>
            <a:chExt cx="3683000" cy="5362575"/>
          </a:xfrm>
        </p:grpSpPr>
        <p:pic>
          <p:nvPicPr>
            <p:cNvPr id="446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4859" y="0"/>
              <a:ext cx="2971801" cy="297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7" name="1,2-dichlorobenzene…"/>
            <p:cNvSpPr/>
            <p:nvPr/>
          </p:nvSpPr>
          <p:spPr>
            <a:xfrm>
              <a:off x="2089296" y="344741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5" marR="79375" algn="ctr">
                <a:buClr>
                  <a:srgbClr val="000000"/>
                </a:buClr>
                <a:buFont typeface="Times New Roman"/>
              </a:pPr>
              <a:r>
                <a:rPr b="0" sz="4600">
                  <a:latin typeface="Times New Roman"/>
                  <a:ea typeface="Times New Roman"/>
                  <a:cs typeface="Times New Roman"/>
                  <a:sym typeface="Times New Roman"/>
                </a:rPr>
                <a:t>1,2</a:t>
              </a:r>
              <a:r>
                <a:rPr b="0" sz="3600">
                  <a:latin typeface="Times New Roman"/>
                  <a:ea typeface="Times New Roman"/>
                  <a:cs typeface="Times New Roman"/>
                  <a:sym typeface="Times New Roman"/>
                </a:rPr>
                <a:t>-dichlorobenzene</a:t>
              </a:r>
              <a:endParaRPr b="0" sz="36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79375" marR="79375" algn="ctr">
                <a:buClr>
                  <a:srgbClr val="000000"/>
                </a:buClr>
                <a:buFont typeface="Times New Roman"/>
                <a:defRPr b="0"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or</a:t>
              </a:r>
            </a:p>
            <a:p>
              <a:pPr marL="79375" marR="79375" algn="ctr">
                <a:buClr>
                  <a:srgbClr val="000000"/>
                </a:buClr>
                <a:buFont typeface="Times New Roman"/>
                <a:defRPr b="0"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o-dichlorobenzene</a:t>
              </a:r>
            </a:p>
          </p:txBody>
        </p:sp>
        <p:sp>
          <p:nvSpPr>
            <p:cNvPr id="448" name="Arrow"/>
            <p:cNvSpPr/>
            <p:nvPr/>
          </p:nvSpPr>
          <p:spPr>
            <a:xfrm rot="2760000">
              <a:off x="1128471" y="610513"/>
              <a:ext cx="662941" cy="457201"/>
            </a:xfrm>
            <a:prstGeom prst="rightArrow">
              <a:avLst>
                <a:gd name="adj1" fmla="val 50000"/>
                <a:gd name="adj2" fmla="val 65006"/>
              </a:avLst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49" name="Arrow"/>
            <p:cNvSpPr/>
            <p:nvPr/>
          </p:nvSpPr>
          <p:spPr>
            <a:xfrm flipH="1">
              <a:off x="2627459" y="1346199"/>
              <a:ext cx="685801" cy="434341"/>
            </a:xfrm>
            <a:prstGeom prst="rightArrow">
              <a:avLst>
                <a:gd name="adj1" fmla="val 50000"/>
                <a:gd name="adj2" fmla="val 71059"/>
              </a:avLst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50" name="Line"/>
            <p:cNvSpPr/>
            <p:nvPr/>
          </p:nvSpPr>
          <p:spPr>
            <a:xfrm>
              <a:off x="163659" y="4318000"/>
              <a:ext cx="662941" cy="3176"/>
            </a:xfrm>
            <a:prstGeom prst="line">
              <a:avLst/>
            </a:prstGeom>
            <a:noFill/>
            <a:ln w="88900" cap="flat">
              <a:solidFill>
                <a:srgbClr val="73A4F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51" name="Line"/>
            <p:cNvSpPr/>
            <p:nvPr/>
          </p:nvSpPr>
          <p:spPr>
            <a:xfrm>
              <a:off x="163659" y="5359400"/>
              <a:ext cx="662941" cy="3176"/>
            </a:xfrm>
            <a:prstGeom prst="line">
              <a:avLst/>
            </a:prstGeom>
            <a:noFill/>
            <a:ln w="88900" cap="flat">
              <a:solidFill>
                <a:srgbClr val="73A4F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460" name="Group"/>
          <p:cNvGrpSpPr/>
          <p:nvPr/>
        </p:nvGrpSpPr>
        <p:grpSpPr>
          <a:xfrm>
            <a:off x="15322549" y="3817620"/>
            <a:ext cx="3192465" cy="7091681"/>
            <a:chOff x="166833" y="0"/>
            <a:chExt cx="3192463" cy="7091680"/>
          </a:xfrm>
        </p:grpSpPr>
        <p:pic>
          <p:nvPicPr>
            <p:cNvPr id="453" name="image.pdf" descr="imag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6633" y="1087755"/>
              <a:ext cx="2080261" cy="3892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4" name="1,4-dichlorobenzene…"/>
            <p:cNvSpPr/>
            <p:nvPr/>
          </p:nvSpPr>
          <p:spPr>
            <a:xfrm>
              <a:off x="2089296" y="50749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5" marR="79375" algn="ctr">
                <a:buClr>
                  <a:srgbClr val="000000"/>
                </a:buClr>
                <a:buFont typeface="Times New Roman"/>
              </a:pPr>
              <a:r>
                <a:rPr b="0" sz="4600">
                  <a:latin typeface="Times New Roman"/>
                  <a:ea typeface="Times New Roman"/>
                  <a:cs typeface="Times New Roman"/>
                  <a:sym typeface="Times New Roman"/>
                </a:rPr>
                <a:t>1,4</a:t>
              </a:r>
              <a:r>
                <a:rPr b="0" sz="3600">
                  <a:latin typeface="Times New Roman"/>
                  <a:ea typeface="Times New Roman"/>
                  <a:cs typeface="Times New Roman"/>
                  <a:sym typeface="Times New Roman"/>
                </a:rPr>
                <a:t>-dichlorobenzene</a:t>
              </a:r>
              <a:endParaRPr b="0" sz="36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79375" marR="79375" algn="ctr">
                <a:buClr>
                  <a:srgbClr val="000000"/>
                </a:buClr>
                <a:buFont typeface="Times New Roman"/>
                <a:defRPr b="0"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or</a:t>
              </a:r>
            </a:p>
            <a:p>
              <a:pPr marL="79375" marR="79375" algn="ctr">
                <a:buClr>
                  <a:srgbClr val="000000"/>
                </a:buClr>
                <a:buFont typeface="Times New Roman"/>
                <a:defRPr b="0"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p-dichlorobenzene</a:t>
              </a:r>
            </a:p>
          </p:txBody>
        </p:sp>
        <p:sp>
          <p:nvSpPr>
            <p:cNvPr id="455" name="para position"/>
            <p:cNvSpPr/>
            <p:nvPr/>
          </p:nvSpPr>
          <p:spPr>
            <a:xfrm>
              <a:off x="570058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5" marR="79375">
                <a:buClr>
                  <a:srgbClr val="9D36F6"/>
                </a:buClr>
                <a:buFont typeface="Times New Roman"/>
              </a:pPr>
              <a:r>
                <a:rPr b="0" i="1">
                  <a:solidFill>
                    <a:srgbClr val="9D36F6"/>
                  </a:solidFill>
                  <a:uFill>
                    <a:solidFill>
                      <a:srgbClr val="9D36F6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para</a:t>
              </a:r>
              <a:r>
                <a:rPr b="0">
                  <a:solidFill>
                    <a:srgbClr val="73A4FE"/>
                  </a:solidFill>
                  <a:uFill>
                    <a:solidFill>
                      <a:srgbClr val="73A4F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b="0" sz="4600">
                  <a:latin typeface="Times New Roman"/>
                  <a:ea typeface="Times New Roman"/>
                  <a:cs typeface="Times New Roman"/>
                  <a:sym typeface="Times New Roman"/>
                </a:rPr>
                <a:t>position</a:t>
              </a:r>
            </a:p>
          </p:txBody>
        </p:sp>
        <p:sp>
          <p:nvSpPr>
            <p:cNvPr id="456" name="Arrow"/>
            <p:cNvSpPr/>
            <p:nvPr/>
          </p:nvSpPr>
          <p:spPr>
            <a:xfrm rot="2760000">
              <a:off x="1360245" y="1755418"/>
              <a:ext cx="662941" cy="457201"/>
            </a:xfrm>
            <a:prstGeom prst="rightArrow">
              <a:avLst>
                <a:gd name="adj1" fmla="val 50000"/>
                <a:gd name="adj2" fmla="val 65006"/>
              </a:avLst>
            </a:prstGeom>
            <a:solidFill>
              <a:srgbClr val="9D36F6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57" name="Arrow"/>
            <p:cNvSpPr/>
            <p:nvPr/>
          </p:nvSpPr>
          <p:spPr>
            <a:xfrm flipH="1" rot="3300000">
              <a:off x="1996674" y="3963763"/>
              <a:ext cx="685801" cy="434341"/>
            </a:xfrm>
            <a:prstGeom prst="rightArrow">
              <a:avLst>
                <a:gd name="adj1" fmla="val 50000"/>
                <a:gd name="adj2" fmla="val 71059"/>
              </a:avLst>
            </a:prstGeom>
            <a:solidFill>
              <a:srgbClr val="9D36F6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58" name="Line"/>
            <p:cNvSpPr/>
            <p:nvPr/>
          </p:nvSpPr>
          <p:spPr>
            <a:xfrm>
              <a:off x="166833" y="5945504"/>
              <a:ext cx="662941" cy="3176"/>
            </a:xfrm>
            <a:prstGeom prst="line">
              <a:avLst/>
            </a:prstGeom>
            <a:noFill/>
            <a:ln w="88900" cap="flat">
              <a:solidFill>
                <a:srgbClr val="9D36F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59" name="Line"/>
            <p:cNvSpPr/>
            <p:nvPr/>
          </p:nvSpPr>
          <p:spPr>
            <a:xfrm>
              <a:off x="217633" y="7088505"/>
              <a:ext cx="662941" cy="3176"/>
            </a:xfrm>
            <a:prstGeom prst="line">
              <a:avLst/>
            </a:prstGeom>
            <a:noFill/>
            <a:ln w="88900" cap="flat">
              <a:solidFill>
                <a:srgbClr val="9D36F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468" name="Group"/>
          <p:cNvGrpSpPr/>
          <p:nvPr/>
        </p:nvGrpSpPr>
        <p:grpSpPr>
          <a:xfrm>
            <a:off x="10217149" y="3817620"/>
            <a:ext cx="3806827" cy="7040881"/>
            <a:chOff x="147784" y="0"/>
            <a:chExt cx="3806825" cy="7040880"/>
          </a:xfrm>
        </p:grpSpPr>
        <p:sp>
          <p:nvSpPr>
            <p:cNvPr id="461" name="meta position"/>
            <p:cNvSpPr/>
            <p:nvPr/>
          </p:nvSpPr>
          <p:spPr>
            <a:xfrm>
              <a:off x="17001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5" marR="79375">
                <a:buClr>
                  <a:srgbClr val="00B800"/>
                </a:buClr>
                <a:buFont typeface="Times New Roman"/>
              </a:pPr>
              <a:r>
                <a:rPr b="0" i="1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meta</a:t>
              </a:r>
              <a:r>
                <a:rPr b="0" sz="4600">
                  <a:latin typeface="Times New Roman"/>
                  <a:ea typeface="Times New Roman"/>
                  <a:cs typeface="Times New Roman"/>
                  <a:sym typeface="Times New Roman"/>
                </a:rPr>
                <a:t> position</a:t>
              </a:r>
            </a:p>
          </p:txBody>
        </p:sp>
        <p:pic>
          <p:nvPicPr>
            <p:cNvPr id="462" name="image.pdf" descr="image.pd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22485" y="1443355"/>
              <a:ext cx="3032126" cy="3155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3" name="1,3-dichlorobenzene…"/>
            <p:cNvSpPr/>
            <p:nvPr/>
          </p:nvSpPr>
          <p:spPr>
            <a:xfrm>
              <a:off x="2089296" y="50749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5" marR="79375" algn="ctr">
                <a:buClr>
                  <a:srgbClr val="000000"/>
                </a:buClr>
                <a:buFont typeface="Times New Roman"/>
              </a:pPr>
              <a:r>
                <a:rPr b="0" sz="4600">
                  <a:latin typeface="Times New Roman"/>
                  <a:ea typeface="Times New Roman"/>
                  <a:cs typeface="Times New Roman"/>
                  <a:sym typeface="Times New Roman"/>
                </a:rPr>
                <a:t>1,3</a:t>
              </a:r>
              <a:r>
                <a:rPr b="0" sz="3600">
                  <a:latin typeface="Times New Roman"/>
                  <a:ea typeface="Times New Roman"/>
                  <a:cs typeface="Times New Roman"/>
                  <a:sym typeface="Times New Roman"/>
                </a:rPr>
                <a:t>-dichlorobenzene</a:t>
              </a:r>
              <a:endParaRPr b="0" sz="36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79375" marR="79375" algn="ctr">
                <a:buClr>
                  <a:srgbClr val="000000"/>
                </a:buClr>
                <a:buFont typeface="Times New Roman"/>
                <a:defRPr b="0"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or</a:t>
              </a:r>
            </a:p>
            <a:p>
              <a:pPr marL="79375" marR="79375" algn="ctr">
                <a:buClr>
                  <a:srgbClr val="000000"/>
                </a:buClr>
                <a:buFont typeface="Times New Roman"/>
                <a:defRPr b="0"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m-dichlorobenzene</a:t>
              </a:r>
            </a:p>
          </p:txBody>
        </p:sp>
        <p:sp>
          <p:nvSpPr>
            <p:cNvPr id="464" name="Arrow"/>
            <p:cNvSpPr/>
            <p:nvPr/>
          </p:nvSpPr>
          <p:spPr>
            <a:xfrm rot="2760000">
              <a:off x="1201497" y="2034818"/>
              <a:ext cx="662941" cy="457201"/>
            </a:xfrm>
            <a:prstGeom prst="rightArrow">
              <a:avLst>
                <a:gd name="adj1" fmla="val 50000"/>
                <a:gd name="adj2" fmla="val 65006"/>
              </a:avLst>
            </a:prstGeom>
            <a:solidFill>
              <a:srgbClr val="00B8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65" name="Arrow"/>
            <p:cNvSpPr/>
            <p:nvPr/>
          </p:nvSpPr>
          <p:spPr>
            <a:xfrm flipH="1">
              <a:off x="2662385" y="3507105"/>
              <a:ext cx="685801" cy="434341"/>
            </a:xfrm>
            <a:prstGeom prst="rightArrow">
              <a:avLst>
                <a:gd name="adj1" fmla="val 50000"/>
                <a:gd name="adj2" fmla="val 71059"/>
              </a:avLst>
            </a:prstGeom>
            <a:solidFill>
              <a:srgbClr val="00B8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66" name="Line"/>
            <p:cNvSpPr/>
            <p:nvPr/>
          </p:nvSpPr>
          <p:spPr>
            <a:xfrm>
              <a:off x="147784" y="5945504"/>
              <a:ext cx="662941" cy="3176"/>
            </a:xfrm>
            <a:prstGeom prst="line">
              <a:avLst/>
            </a:prstGeom>
            <a:noFill/>
            <a:ln w="88900" cap="flat">
              <a:solidFill>
                <a:srgbClr val="00B8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67" name="Line"/>
            <p:cNvSpPr/>
            <p:nvPr/>
          </p:nvSpPr>
          <p:spPr>
            <a:xfrm>
              <a:off x="173185" y="7037705"/>
              <a:ext cx="662941" cy="3176"/>
            </a:xfrm>
            <a:prstGeom prst="line">
              <a:avLst/>
            </a:prstGeom>
            <a:noFill/>
            <a:ln w="88900" cap="flat">
              <a:solidFill>
                <a:srgbClr val="00B8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CARBOXYLIC ACIDS"/>
          <p:cNvSpPr txBox="1"/>
          <p:nvPr>
            <p:ph type="title"/>
          </p:nvPr>
        </p:nvSpPr>
        <p:spPr>
          <a:xfrm>
            <a:off x="10777219" y="-736600"/>
            <a:ext cx="16916401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CARBOXYLIC ACIDS</a:t>
            </a:r>
          </a:p>
        </p:txBody>
      </p:sp>
      <p:sp>
        <p:nvSpPr>
          <p:cNvPr id="47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72" name="Generic Carboxylic Acid Representation:…"/>
          <p:cNvSpPr txBox="1"/>
          <p:nvPr/>
        </p:nvSpPr>
        <p:spPr>
          <a:xfrm>
            <a:off x="836418" y="1670050"/>
            <a:ext cx="15373741" cy="4663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  <a:defRPr sz="6000"/>
            </a:pPr>
            <a:r>
              <a:t>Generic Carboxylic Acid Representation:</a:t>
            </a:r>
          </a:p>
          <a:p>
            <a:pPr marL="79373" marR="79373" algn="ctr">
              <a:buClr>
                <a:srgbClr val="FF2734"/>
              </a:buClr>
              <a:buFont typeface="Arial"/>
              <a:def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defRPr>
            </a:pPr>
            <a:r>
              <a:t>R-COOH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Carboxylic Acid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endParaRPr baseline="-1585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propanoic acid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-CO-OH</a:t>
            </a:r>
            <a:endParaRPr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(propyl  -2H  +  =O  + OH)</a:t>
            </a:r>
          </a:p>
        </p:txBody>
      </p:sp>
      <p:sp>
        <p:nvSpPr>
          <p:cNvPr id="473" name="Many other possibilities!"/>
          <p:cNvSpPr txBox="1"/>
          <p:nvPr/>
        </p:nvSpPr>
        <p:spPr>
          <a:xfrm>
            <a:off x="3349625" y="12576175"/>
            <a:ext cx="7593391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b="0" i="1"/>
            </a:lvl1pPr>
          </a:lstStyle>
          <a:p>
            <a:pPr/>
            <a:r>
              <a:t>Many other possibilities!</a:t>
            </a:r>
          </a:p>
        </p:txBody>
      </p:sp>
      <p:pic>
        <p:nvPicPr>
          <p:cNvPr id="474" name="11M05AND0-1.mov" descr="11M05AND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06600" y="6875780"/>
            <a:ext cx="5189220" cy="3303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Formic-acid_chemical_structure_-_LC_grade_for_analytical_chemistry__72315.1610287766.png" descr="Formic-acid_chemical_structure_-_LC_grade_for_analytical_chemistry__72315.161028776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26482" y="2346938"/>
            <a:ext cx="4017375" cy="3179375"/>
          </a:xfrm>
          <a:prstGeom prst="rect">
            <a:avLst/>
          </a:prstGeom>
          <a:ln w="12700"/>
        </p:spPr>
      </p:pic>
      <p:sp>
        <p:nvSpPr>
          <p:cNvPr id="476" name="methanoic acid or…"/>
          <p:cNvSpPr txBox="1"/>
          <p:nvPr/>
        </p:nvSpPr>
        <p:spPr>
          <a:xfrm>
            <a:off x="19842263" y="5682046"/>
            <a:ext cx="3985813" cy="1234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ctr">
              <a:defRPr b="0" i="1" sz="3700"/>
            </a:pPr>
            <a:r>
              <a:t>methanoic acid or</a:t>
            </a:r>
          </a:p>
          <a:p>
            <a:pPr algn="ctr">
              <a:defRPr b="0" i="1" sz="3700"/>
            </a:pPr>
            <a:r>
              <a:t>formic acid</a:t>
            </a:r>
          </a:p>
        </p:txBody>
      </p:sp>
      <p:pic>
        <p:nvPicPr>
          <p:cNvPr id="477" name="mfcd00004421-large.png" descr="mfcd00004421-lar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499195" y="7651002"/>
            <a:ext cx="6177704" cy="2113934"/>
          </a:xfrm>
          <a:prstGeom prst="rect">
            <a:avLst/>
          </a:prstGeom>
          <a:ln w="12700"/>
        </p:spPr>
      </p:pic>
      <p:sp>
        <p:nvSpPr>
          <p:cNvPr id="478" name="hexanoic acid"/>
          <p:cNvSpPr txBox="1"/>
          <p:nvPr/>
        </p:nvSpPr>
        <p:spPr>
          <a:xfrm>
            <a:off x="16373765" y="9961946"/>
            <a:ext cx="3150409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ctr">
              <a:defRPr b="0" i="1" sz="3700"/>
            </a:lvl1pPr>
          </a:lstStyle>
          <a:p>
            <a:pPr/>
            <a:r>
              <a:t>hexanoic acid</a:t>
            </a:r>
          </a:p>
        </p:txBody>
      </p:sp>
      <p:sp>
        <p:nvSpPr>
          <p:cNvPr id="479" name="2-methyl-butanoic acid"/>
          <p:cNvSpPr txBox="1"/>
          <p:nvPr/>
        </p:nvSpPr>
        <p:spPr>
          <a:xfrm>
            <a:off x="19333014" y="12892471"/>
            <a:ext cx="5004312" cy="70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ctr">
              <a:defRPr b="0" i="1" sz="3700"/>
            </a:lvl1pPr>
          </a:lstStyle>
          <a:p>
            <a:pPr/>
            <a:r>
              <a:t>2-methyl-butanoic acid</a:t>
            </a:r>
          </a:p>
        </p:txBody>
      </p:sp>
      <p:pic>
        <p:nvPicPr>
          <p:cNvPr id="480" name="mfcd00002669-medium.png" descr="mfcd00002669-mediu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306007" y="10728185"/>
            <a:ext cx="3683001" cy="232410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7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arboxylic Acids"/>
          <p:cNvSpPr txBox="1"/>
          <p:nvPr>
            <p:ph type="title"/>
          </p:nvPr>
        </p:nvSpPr>
        <p:spPr>
          <a:xfrm>
            <a:off x="4579620" y="0"/>
            <a:ext cx="15544801" cy="34975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Carboxylic Acids</a:t>
            </a:r>
          </a:p>
        </p:txBody>
      </p:sp>
      <p:sp>
        <p:nvSpPr>
          <p:cNvPr id="48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486" name="Group"/>
          <p:cNvGrpSpPr/>
          <p:nvPr/>
        </p:nvGrpSpPr>
        <p:grpSpPr>
          <a:xfrm>
            <a:off x="11574780" y="2743200"/>
            <a:ext cx="9121140" cy="7082156"/>
            <a:chOff x="0" y="0"/>
            <a:chExt cx="9121139" cy="7082155"/>
          </a:xfrm>
        </p:grpSpPr>
        <p:sp>
          <p:nvSpPr>
            <p:cNvPr id="484" name="Benzoic acid"/>
            <p:cNvSpPr txBox="1"/>
            <p:nvPr/>
          </p:nvSpPr>
          <p:spPr>
            <a:xfrm>
              <a:off x="777239" y="0"/>
              <a:ext cx="4754881" cy="1021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>
                  <a:effectLst>
                    <a:outerShdw sx="100000" sy="100000" kx="0" ky="0" algn="b" rotWithShape="0" blurRad="12700" dist="25400" dir="2700000">
                      <a:srgbClr val="CBCBCB"/>
                    </a:outerShdw>
                  </a:effectLst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Benzoic acid</a:t>
              </a:r>
            </a:p>
          </p:txBody>
        </p:sp>
        <p:pic>
          <p:nvPicPr>
            <p:cNvPr id="485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11579"/>
              <a:ext cx="9121140" cy="5870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7" name="Line"/>
          <p:cNvSpPr/>
          <p:nvPr/>
        </p:nvSpPr>
        <p:spPr>
          <a:xfrm>
            <a:off x="5334000" y="2446020"/>
            <a:ext cx="13876020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491" name="Group"/>
          <p:cNvGrpSpPr/>
          <p:nvPr/>
        </p:nvGrpSpPr>
        <p:grpSpPr>
          <a:xfrm>
            <a:off x="13403580" y="4114800"/>
            <a:ext cx="7338061" cy="5486400"/>
            <a:chOff x="0" y="0"/>
            <a:chExt cx="7338059" cy="5486400"/>
          </a:xfrm>
        </p:grpSpPr>
        <p:sp>
          <p:nvSpPr>
            <p:cNvPr id="488" name="Carboxylic acid group with acidic H+…"/>
            <p:cNvSpPr/>
            <p:nvPr/>
          </p:nvSpPr>
          <p:spPr>
            <a:xfrm>
              <a:off x="0" y="5486400"/>
              <a:ext cx="733806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buClr>
                  <a:srgbClr val="000000"/>
                </a:buClr>
                <a:buFont typeface="Times Roman"/>
              </a:pPr>
              <a:r>
                <a:rPr>
                  <a:latin typeface="Times Roman"/>
                  <a:ea typeface="Times Roman"/>
                  <a:cs typeface="Times Roman"/>
                  <a:sym typeface="Times Roman"/>
                </a:rPr>
                <a:t>Carboxylic acid group with acidic H</a:t>
              </a:r>
              <a:r>
                <a:rPr baseline="30962">
                  <a:latin typeface="Times Roman"/>
                  <a:ea typeface="Times Roman"/>
                  <a:cs typeface="Times Roman"/>
                  <a:sym typeface="Times Roman"/>
                </a:rPr>
                <a:t>+</a:t>
              </a:r>
              <a:endParaRPr baseline="30962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algn="ctr">
                <a:buClr>
                  <a:srgbClr val="000000"/>
                </a:buClr>
                <a:buFont typeface="Times Roman"/>
              </a:pPr>
              <a:r>
                <a:rPr>
                  <a:latin typeface="Times Roman"/>
                  <a:ea typeface="Times Roman"/>
                  <a:cs typeface="Times Roman"/>
                  <a:sym typeface="Times Roman"/>
                </a:rPr>
                <a:t>All are </a:t>
              </a:r>
              <a:r>
                <a: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rPr>
                <a:t>WEAK</a:t>
              </a:r>
              <a:r>
                <a:rPr>
                  <a:latin typeface="Times Roman"/>
                  <a:ea typeface="Times Roman"/>
                  <a:cs typeface="Times Roman"/>
                  <a:sym typeface="Times Roman"/>
                </a:rPr>
                <a:t> acids </a:t>
              </a:r>
            </a:p>
          </p:txBody>
        </p:sp>
        <p:sp>
          <p:nvSpPr>
            <p:cNvPr id="489" name="Oval"/>
            <p:cNvSpPr/>
            <p:nvPr/>
          </p:nvSpPr>
          <p:spPr>
            <a:xfrm>
              <a:off x="3817620" y="0"/>
              <a:ext cx="3360421" cy="4732020"/>
            </a:xfrm>
            <a:prstGeom prst="ellipse">
              <a:avLst/>
            </a:prstGeom>
            <a:solidFill>
              <a:srgbClr val="FFFED5">
                <a:alpha val="50195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90" name="Line"/>
            <p:cNvSpPr/>
            <p:nvPr/>
          </p:nvSpPr>
          <p:spPr>
            <a:xfrm flipV="1">
              <a:off x="4572000" y="4114800"/>
              <a:ext cx="617220" cy="137160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494" name="Group"/>
          <p:cNvGrpSpPr/>
          <p:nvPr/>
        </p:nvGrpSpPr>
        <p:grpSpPr>
          <a:xfrm>
            <a:off x="5173980" y="3040380"/>
            <a:ext cx="5783581" cy="5036821"/>
            <a:chOff x="0" y="0"/>
            <a:chExt cx="5783579" cy="5036820"/>
          </a:xfrm>
        </p:grpSpPr>
        <p:pic>
          <p:nvPicPr>
            <p:cNvPr id="492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22904"/>
              <a:ext cx="5783580" cy="4013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3" name="Acetic acid"/>
            <p:cNvSpPr txBox="1"/>
            <p:nvPr/>
          </p:nvSpPr>
          <p:spPr>
            <a:xfrm>
              <a:off x="1085052" y="0"/>
              <a:ext cx="3494897" cy="1021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>
                  <a:effectLst>
                    <a:outerShdw sx="100000" sy="100000" kx="0" ky="0" algn="b" rotWithShape="0" blurRad="12700" dist="25400" dir="2700000">
                      <a:srgbClr val="CBCBCB"/>
                    </a:outerShdw>
                  </a:effectLst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Acetic acid</a:t>
              </a:r>
            </a:p>
          </p:txBody>
        </p:sp>
      </p:grpSp>
      <p:sp>
        <p:nvSpPr>
          <p:cNvPr id="495" name="Acids are found in many natural substances: bread, fruits, milk, wine"/>
          <p:cNvSpPr txBox="1"/>
          <p:nvPr/>
        </p:nvSpPr>
        <p:spPr>
          <a:xfrm>
            <a:off x="4387850" y="8389619"/>
            <a:ext cx="7520941" cy="4051301"/>
          </a:xfrm>
          <a:prstGeom prst="rect">
            <a:avLst/>
          </a:prstGeom>
          <a:solidFill>
            <a:srgbClr val="FFFDA9"/>
          </a:solidFill>
          <a:ln w="12700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sz="6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Acids are found in many natural substances: bread, fruits, milk, wine</a:t>
            </a:r>
          </a:p>
        </p:txBody>
      </p:sp>
      <p:sp>
        <p:nvSpPr>
          <p:cNvPr id="496" name="Vinegar is essentially acetic acid!"/>
          <p:cNvSpPr txBox="1"/>
          <p:nvPr/>
        </p:nvSpPr>
        <p:spPr>
          <a:xfrm>
            <a:off x="15163800" y="12570459"/>
            <a:ext cx="9117967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3DAF"/>
              </a:buClr>
              <a:buFont typeface="Arial"/>
            </a:pPr>
            <a:r>
              <a:rPr i="1" sz="4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Vinegar</a:t>
            </a:r>
            <a:r>
              <a:rPr b="0" i="1" sz="4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is essentially acetic acid!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6" grpId="2"/>
      <p:bldP build="whole" bldLvl="1" animBg="1" rev="0" advAuto="0" spid="49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Nomenclature"/>
          <p:cNvSpPr txBox="1"/>
          <p:nvPr>
            <p:ph type="title"/>
          </p:nvPr>
        </p:nvSpPr>
        <p:spPr>
          <a:xfrm>
            <a:off x="5253990" y="-777240"/>
            <a:ext cx="14333220" cy="320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Nomenclature</a:t>
            </a:r>
          </a:p>
        </p:txBody>
      </p:sp>
      <p:sp>
        <p:nvSpPr>
          <p:cNvPr id="13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33" name="Need to know Alkyl Groups  -…"/>
          <p:cNvSpPr txBox="1"/>
          <p:nvPr/>
        </p:nvSpPr>
        <p:spPr>
          <a:xfrm>
            <a:off x="4716780" y="1597826"/>
            <a:ext cx="15407640" cy="10106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Need to know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Alkyl Groups </a:t>
            </a:r>
            <a:r>
              <a:rPr sz="6000"/>
              <a:t> -</a:t>
            </a:r>
            <a:endParaRPr sz="6000"/>
          </a:p>
          <a:p>
            <a:pPr marL="79373" marR="79373" algn="ctr">
              <a:buClr>
                <a:srgbClr val="00B800"/>
              </a:buClr>
              <a:buFont typeface="Arial"/>
            </a:pP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methyl</a:t>
            </a:r>
            <a:r>
              <a:rPr sz="6000"/>
              <a:t> = 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endParaRPr baseline="-16133" sz="60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79373" marR="79373" algn="ctr">
              <a:buClr>
                <a:srgbClr val="00B800"/>
              </a:buClr>
              <a:buFont typeface="Arial"/>
            </a:pP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ethyl</a:t>
            </a:r>
            <a:r>
              <a:rPr sz="6000"/>
              <a:t> = 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endParaRPr baseline="-16133" sz="60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79373" marR="79373" algn="ctr">
              <a:buClr>
                <a:srgbClr val="00B800"/>
              </a:buClr>
              <a:buFont typeface="Arial"/>
            </a:pP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propyl</a:t>
            </a:r>
            <a:r>
              <a:rPr sz="6000"/>
              <a:t> = 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endParaRPr baseline="-16133" sz="60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79373" marR="79373" algn="ctr">
              <a:buClr>
                <a:srgbClr val="00B800"/>
              </a:buClr>
              <a:buFont typeface="Arial"/>
            </a:pP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butyl</a:t>
            </a:r>
            <a:r>
              <a:rPr sz="6000"/>
              <a:t> = 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endParaRPr baseline="-16133" sz="60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79373" marR="79373" algn="ctr">
              <a:buClr>
                <a:srgbClr val="00B800"/>
              </a:buClr>
              <a:buFont typeface="Arial"/>
            </a:pPr>
            <a:r>
              <a:rPr b="0" i="1" sz="6000">
                <a:uFill>
                  <a:solidFill>
                    <a:srgbClr val="00B800"/>
                  </a:solidFill>
                </a:uFill>
              </a:rPr>
              <a:t>Also 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pentyl, hexyl, heptyl, octyl, </a:t>
            </a:r>
            <a:r>
              <a:rPr b="0" i="1" sz="6000">
                <a:uFill>
                  <a:solidFill>
                    <a:srgbClr val="00B800"/>
                  </a:solidFill>
                </a:uFill>
              </a:rPr>
              <a:t>etc.</a:t>
            </a:r>
            <a:endParaRPr baseline="-16133" sz="60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</a:pP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</a:t>
            </a:r>
            <a:r>
              <a:rPr sz="6000"/>
              <a:t> is "generic" alkyl group</a:t>
            </a:r>
            <a:endParaRPr sz="6000"/>
          </a:p>
          <a:p>
            <a:pPr marL="79373" marR="79373" algn="ctr">
              <a:buClr>
                <a:srgbClr val="000000"/>
              </a:buClr>
              <a:buFont typeface="Arial"/>
              <a:defRPr sz="6000"/>
            </a:pPr>
          </a:p>
          <a:p>
            <a:pPr marL="79373" marR="79373" algn="ctr">
              <a:buClr>
                <a:srgbClr val="000000"/>
              </a:buClr>
              <a:buFont typeface="Arial"/>
              <a:defRPr sz="6000"/>
            </a:pPr>
            <a:r>
              <a:t>Alkyl groups may be combined with other elements or alkyl groups to give classes of compounds</a:t>
            </a:r>
          </a:p>
        </p:txBody>
      </p:sp>
      <p:sp>
        <p:nvSpPr>
          <p:cNvPr id="134" name="See the Organic Chemistry Nomenclature Guide"/>
          <p:cNvSpPr txBox="1"/>
          <p:nvPr/>
        </p:nvSpPr>
        <p:spPr>
          <a:xfrm>
            <a:off x="5494020" y="12504419"/>
            <a:ext cx="15000243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  <a:defRPr b="0" i="1"/>
            </a:pPr>
            <a:r>
              <a:t>See the </a:t>
            </a:r>
            <a:r>
              <a:rPr u="sng">
                <a:hlinkClick r:id="rId2" invalidUrl="" action="" tgtFrame="" tooltip="" history="1" highlightClick="0" endSnd="0"/>
              </a:rPr>
              <a:t>Organic Chemistry Nomenclature Guide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" grpId="2"/>
      <p:bldP build="p" bldLvl="5" animBg="1" rev="0" advAuto="0" spid="13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arboxylic Acids"/>
          <p:cNvSpPr txBox="1"/>
          <p:nvPr>
            <p:ph type="title"/>
          </p:nvPr>
        </p:nvSpPr>
        <p:spPr>
          <a:xfrm>
            <a:off x="10523219" y="0"/>
            <a:ext cx="9601201" cy="3497581"/>
          </a:xfrm>
          <a:prstGeom prst="rect">
            <a:avLst/>
          </a:prstGeom>
        </p:spPr>
        <p:txBody>
          <a:bodyPr/>
          <a:lstStyle>
            <a:lvl1pPr algn="l">
              <a:defRPr sz="7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Carboxylic Acids</a:t>
            </a:r>
          </a:p>
        </p:txBody>
      </p:sp>
      <p:sp>
        <p:nvSpPr>
          <p:cNvPr id="4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00" name="Line"/>
          <p:cNvSpPr/>
          <p:nvPr/>
        </p:nvSpPr>
        <p:spPr>
          <a:xfrm>
            <a:off x="10820400" y="2446020"/>
            <a:ext cx="8686800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503" name="Group"/>
          <p:cNvGrpSpPr/>
          <p:nvPr/>
        </p:nvGrpSpPr>
        <p:grpSpPr>
          <a:xfrm>
            <a:off x="11734800" y="3040380"/>
            <a:ext cx="8092441" cy="9535795"/>
            <a:chOff x="0" y="0"/>
            <a:chExt cx="8092440" cy="9535794"/>
          </a:xfrm>
        </p:grpSpPr>
        <p:pic>
          <p:nvPicPr>
            <p:cNvPr id="501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092441" cy="8275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2" name="Aspirin, acetylsalicylic acid"/>
            <p:cNvSpPr/>
            <p:nvPr/>
          </p:nvSpPr>
          <p:spPr>
            <a:xfrm>
              <a:off x="160019" y="82657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FF2600"/>
                </a:buClr>
                <a:buFont typeface="Times Roman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Aspirin, acetylsalicylic acid</a:t>
              </a:r>
            </a:p>
          </p:txBody>
        </p:sp>
      </p:grpSp>
      <p:grpSp>
        <p:nvGrpSpPr>
          <p:cNvPr id="506" name="Group"/>
          <p:cNvGrpSpPr/>
          <p:nvPr/>
        </p:nvGrpSpPr>
        <p:grpSpPr>
          <a:xfrm>
            <a:off x="3345180" y="617220"/>
            <a:ext cx="7498080" cy="9144001"/>
            <a:chOff x="0" y="0"/>
            <a:chExt cx="7498079" cy="9144000"/>
          </a:xfrm>
        </p:grpSpPr>
        <p:sp>
          <p:nvSpPr>
            <p:cNvPr id="504" name="Formic acid, HCO2H, gives the sting to ants."/>
            <p:cNvSpPr/>
            <p:nvPr/>
          </p:nvSpPr>
          <p:spPr>
            <a:xfrm>
              <a:off x="1074419" y="9144000"/>
              <a:ext cx="642366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A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14300" dist="88900" dir="2700000">
                <a:srgbClr val="A2A2A2">
                  <a:alpha val="74996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>
                <a:buClr>
                  <a:srgbClr val="000000"/>
                </a:buClr>
                <a:buFont typeface="Times Roman"/>
              </a:pPr>
              <a:r>
                <a:rPr sz="6000">
                  <a:latin typeface="Times Roman"/>
                  <a:ea typeface="Times Roman"/>
                  <a:cs typeface="Times Roman"/>
                  <a:sym typeface="Times Roman"/>
                </a:rPr>
                <a:t>Formic acid, HCO</a:t>
              </a:r>
              <a:r>
                <a:rPr baseline="-16133" sz="6000">
                  <a:latin typeface="Times Roman"/>
                  <a:ea typeface="Times Roman"/>
                  <a:cs typeface="Times Roman"/>
                  <a:sym typeface="Times Roman"/>
                </a:rPr>
                <a:t>2</a:t>
              </a:r>
              <a:r>
                <a:rPr sz="6000">
                  <a:latin typeface="Times Roman"/>
                  <a:ea typeface="Times Roman"/>
                  <a:cs typeface="Times Roman"/>
                  <a:sym typeface="Times Roman"/>
                </a:rPr>
                <a:t>H, gives the sting to ants.</a:t>
              </a:r>
            </a:p>
          </p:txBody>
        </p:sp>
        <p:pic>
          <p:nvPicPr>
            <p:cNvPr id="505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92975" cy="90525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7" name="What is the name of the following molecule?…"/>
          <p:cNvSpPr txBox="1"/>
          <p:nvPr/>
        </p:nvSpPr>
        <p:spPr>
          <a:xfrm>
            <a:off x="7322820" y="14767559"/>
            <a:ext cx="18288001" cy="136271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What is the name of the following molecule?</a:t>
            </a: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   </a:t>
            </a: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aseline="-5999"/>
              <a:t> </a:t>
            </a:r>
          </a:p>
          <a:p>
            <a:pPr>
              <a:defRPr sz="4600"/>
            </a:pPr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t> </a:t>
            </a:r>
            <a:r>
              <a:rPr b="0"/>
              <a:t>butanoic acid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pentanal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pentanoic acid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1-pentanone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1-pentanol</a:t>
            </a: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</a:p>
        </p:txBody>
      </p:sp>
      <p:sp>
        <p:nvSpPr>
          <p:cNvPr id="508" name="Enter your response on…"/>
          <p:cNvSpPr txBox="1"/>
          <p:nvPr/>
        </p:nvSpPr>
        <p:spPr>
          <a:xfrm>
            <a:off x="22113239" y="17213580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09" name="Answer = C, pentanoic acid"/>
          <p:cNvSpPr txBox="1"/>
          <p:nvPr/>
        </p:nvSpPr>
        <p:spPr>
          <a:xfrm>
            <a:off x="19315122" y="20048219"/>
            <a:ext cx="9223852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/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pentanoic acid</a:t>
            </a:r>
          </a:p>
        </p:txBody>
      </p:sp>
      <p:pic>
        <p:nvPicPr>
          <p:cNvPr id="510" name="image.pdf" descr="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085039" y="2834640"/>
            <a:ext cx="7680961" cy="2874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75313 -1.036667" origin="layout" pathEditMode="relative">
                                      <p:cBhvr>
                                        <p:cTn id="11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000 0.307439 -0.140191 0.556667 -0.313125 0.556667 C -0.486059 0.556667 -0.626250 0.307439 -0.626250 0.000000" origin="layout" pathEditMode="relative">
                                      <p:cBhvr>
                                        <p:cTn id="14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7193 -0.401667" origin="layout" pathEditMode="relative">
                                      <p:cBhvr>
                                        <p:cTn id="17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33752 -0.673333" origin="layout" pathEditMode="relative">
                                      <p:cBhvr>
                                        <p:cTn id="24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3" grpId="1"/>
      <p:bldP build="whole" bldLvl="1" animBg="1" rev="0" advAuto="0" spid="508" grpId="5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AMINE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AMINES</a:t>
            </a:r>
          </a:p>
        </p:txBody>
      </p:sp>
      <p:sp>
        <p:nvSpPr>
          <p:cNvPr id="51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14" name="Generic Amine Representation:  R(3-x)-NHx…"/>
          <p:cNvSpPr txBox="1"/>
          <p:nvPr/>
        </p:nvSpPr>
        <p:spPr>
          <a:xfrm>
            <a:off x="4441373" y="2686050"/>
            <a:ext cx="15631429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Amine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</a:t>
            </a:r>
            <a:r>
              <a:rPr baseline="-16133"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(3-x)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-NH</a:t>
            </a:r>
            <a:r>
              <a:rPr baseline="-16133"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x</a:t>
            </a:r>
            <a:endParaRPr baseline="-16133"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ethylamine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-NH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(ethyl + NH</a:t>
            </a:r>
            <a:r>
              <a:rPr baseline="-15851"/>
              <a:t>2</a:t>
            </a:r>
            <a:r>
              <a:t>)</a:t>
            </a:r>
          </a:p>
        </p:txBody>
      </p:sp>
      <p:sp>
        <p:nvSpPr>
          <p:cNvPr id="515" name="Also diethylamine and triethylamine"/>
          <p:cNvSpPr txBox="1"/>
          <p:nvPr/>
        </p:nvSpPr>
        <p:spPr>
          <a:xfrm>
            <a:off x="5631180" y="11887200"/>
            <a:ext cx="12022742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i="1"/>
            </a:lvl1pPr>
          </a:lstStyle>
          <a:p>
            <a:pPr/>
            <a:r>
              <a:t>Also diethylamine and triethylamine</a:t>
            </a:r>
          </a:p>
        </p:txBody>
      </p:sp>
      <p:pic>
        <p:nvPicPr>
          <p:cNvPr id="516" name="11M05ANF0-1.mov" descr="11M05ANF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374380" y="6858000"/>
            <a:ext cx="6810376" cy="4333875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Provide a name:  (CH3)2NH…"/>
          <p:cNvSpPr txBox="1"/>
          <p:nvPr/>
        </p:nvSpPr>
        <p:spPr>
          <a:xfrm>
            <a:off x="9745980" y="15247619"/>
            <a:ext cx="18059401" cy="114985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Provide a name:  (CH</a:t>
            </a:r>
            <a:r>
              <a:rPr baseline="-5999"/>
              <a:t>3</a:t>
            </a:r>
            <a:r>
              <a:t>)</a:t>
            </a:r>
            <a:r>
              <a:rPr baseline="-5999"/>
              <a:t>2</a:t>
            </a:r>
            <a:r>
              <a:t>NH</a:t>
            </a: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    </a:t>
            </a:r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t> </a:t>
            </a:r>
            <a:r>
              <a:rPr b="0"/>
              <a:t>dimethylnitro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dinitrane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dimethylamine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methylated nitrane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Drano</a:t>
            </a: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</a:p>
        </p:txBody>
      </p:sp>
      <p:sp>
        <p:nvSpPr>
          <p:cNvPr id="518" name="Enter your response on…"/>
          <p:cNvSpPr txBox="1"/>
          <p:nvPr/>
        </p:nvSpPr>
        <p:spPr>
          <a:xfrm>
            <a:off x="23942042" y="168249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19" name="Answer = C,…"/>
          <p:cNvSpPr txBox="1"/>
          <p:nvPr/>
        </p:nvSpPr>
        <p:spPr>
          <a:xfrm>
            <a:off x="23211368" y="19659600"/>
            <a:ext cx="5088960" cy="25226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/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</a:t>
            </a:r>
          </a:p>
          <a:p>
            <a:pPr algn="ctr"/>
            <a:r>
              <a:t>dimethylamine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67188 -0.708333" origin="layout" pathEditMode="relative">
                                      <p:cBhvr>
                                        <p:cTn id="10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15319 -0.383333" origin="layout" pathEditMode="relative">
                                      <p:cBhvr>
                                        <p:cTn id="13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15939 -0.678333" origin="layout" pathEditMode="relative">
                                      <p:cBhvr>
                                        <p:cTn id="20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516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5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16"/>
                  </p:tgtEl>
                </p:cond>
              </p:nextCondLst>
            </p:seq>
          </p:childTnLst>
        </p:cTn>
      </p:par>
    </p:tnLst>
    <p:bldLst>
      <p:bldP build="whole" bldLvl="1" animBg="1" rev="0" advAuto="0" spid="518" grpId="4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AMINES"/>
          <p:cNvSpPr txBox="1"/>
          <p:nvPr>
            <p:ph type="title"/>
          </p:nvPr>
        </p:nvSpPr>
        <p:spPr>
          <a:xfrm>
            <a:off x="6545580" y="0"/>
            <a:ext cx="14470381" cy="22860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AMINES</a:t>
            </a:r>
          </a:p>
        </p:txBody>
      </p:sp>
      <p:grpSp>
        <p:nvGrpSpPr>
          <p:cNvPr id="524" name="Group"/>
          <p:cNvGrpSpPr/>
          <p:nvPr/>
        </p:nvGrpSpPr>
        <p:grpSpPr>
          <a:xfrm>
            <a:off x="3345180" y="754380"/>
            <a:ext cx="5074920" cy="5544821"/>
            <a:chOff x="0" y="0"/>
            <a:chExt cx="5074919" cy="5544820"/>
          </a:xfrm>
        </p:grpSpPr>
        <p:pic>
          <p:nvPicPr>
            <p:cNvPr id="522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074920" cy="4238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3" name="Methylamine"/>
            <p:cNvSpPr/>
            <p:nvPr/>
          </p:nvSpPr>
          <p:spPr>
            <a:xfrm>
              <a:off x="320039" y="427482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 sz="46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Methylamine</a:t>
              </a:r>
            </a:p>
          </p:txBody>
        </p:sp>
      </p:grpSp>
      <p:grpSp>
        <p:nvGrpSpPr>
          <p:cNvPr id="527" name="Group"/>
          <p:cNvGrpSpPr/>
          <p:nvPr/>
        </p:nvGrpSpPr>
        <p:grpSpPr>
          <a:xfrm>
            <a:off x="8991600" y="297180"/>
            <a:ext cx="5646420" cy="6011546"/>
            <a:chOff x="0" y="0"/>
            <a:chExt cx="5646419" cy="6011545"/>
          </a:xfrm>
        </p:grpSpPr>
        <p:pic>
          <p:nvPicPr>
            <p:cNvPr id="525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646420" cy="4832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6" name="Dimethylamine"/>
            <p:cNvSpPr/>
            <p:nvPr/>
          </p:nvSpPr>
          <p:spPr>
            <a:xfrm>
              <a:off x="457200" y="474154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 sz="46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Dimethylamine</a:t>
              </a:r>
            </a:p>
          </p:txBody>
        </p:sp>
      </p:grpSp>
      <p:grpSp>
        <p:nvGrpSpPr>
          <p:cNvPr id="530" name="Group"/>
          <p:cNvGrpSpPr/>
          <p:nvPr/>
        </p:nvGrpSpPr>
        <p:grpSpPr>
          <a:xfrm>
            <a:off x="15552419" y="160020"/>
            <a:ext cx="5486401" cy="6116320"/>
            <a:chOff x="0" y="0"/>
            <a:chExt cx="5486400" cy="6116319"/>
          </a:xfrm>
        </p:grpSpPr>
        <p:pic>
          <p:nvPicPr>
            <p:cNvPr id="528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486400" cy="5191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9" name="Trimethylamine"/>
            <p:cNvSpPr/>
            <p:nvPr/>
          </p:nvSpPr>
          <p:spPr>
            <a:xfrm>
              <a:off x="137159" y="48463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 sz="46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Trimethylamine</a:t>
              </a:r>
            </a:p>
          </p:txBody>
        </p:sp>
      </p:grpSp>
      <p:sp>
        <p:nvSpPr>
          <p:cNvPr id="531" name="Amines generally have terrible odors!"/>
          <p:cNvSpPr txBox="1"/>
          <p:nvPr>
            <p:ph type="body" sz="half" idx="1"/>
          </p:nvPr>
        </p:nvSpPr>
        <p:spPr>
          <a:xfrm>
            <a:off x="3345180" y="7315200"/>
            <a:ext cx="15544801" cy="450342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3DAF"/>
              </a:buClr>
              <a:buSzTx/>
              <a:buFont typeface="Arial"/>
              <a:buNone/>
              <a:def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Amines generally have terrible odors!</a:t>
            </a:r>
          </a:p>
        </p:txBody>
      </p:sp>
      <p:sp>
        <p:nvSpPr>
          <p:cNvPr id="53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535" name="Group"/>
          <p:cNvGrpSpPr/>
          <p:nvPr/>
        </p:nvGrpSpPr>
        <p:grpSpPr>
          <a:xfrm>
            <a:off x="3208020" y="8983980"/>
            <a:ext cx="8755380" cy="4667436"/>
            <a:chOff x="0" y="0"/>
            <a:chExt cx="8755379" cy="4667434"/>
          </a:xfrm>
        </p:grpSpPr>
        <p:pic>
          <p:nvPicPr>
            <p:cNvPr id="533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755380" cy="3615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4" name="Cadaverine"/>
            <p:cNvSpPr/>
            <p:nvPr/>
          </p:nvSpPr>
          <p:spPr>
            <a:xfrm>
              <a:off x="2478337" y="339743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 sz="6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Cadaverine</a:t>
              </a:r>
            </a:p>
          </p:txBody>
        </p:sp>
      </p:grpSp>
      <p:grpSp>
        <p:nvGrpSpPr>
          <p:cNvPr id="538" name="Group"/>
          <p:cNvGrpSpPr/>
          <p:nvPr/>
        </p:nvGrpSpPr>
        <p:grpSpPr>
          <a:xfrm>
            <a:off x="16919576" y="9144000"/>
            <a:ext cx="3658313" cy="4391223"/>
            <a:chOff x="0" y="0"/>
            <a:chExt cx="3658312" cy="4391222"/>
          </a:xfrm>
        </p:grpSpPr>
        <p:pic>
          <p:nvPicPr>
            <p:cNvPr id="536" name="image.png" descr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658313" cy="3222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7" name="Pyridine"/>
            <p:cNvSpPr/>
            <p:nvPr/>
          </p:nvSpPr>
          <p:spPr>
            <a:xfrm>
              <a:off x="761484" y="31212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 sz="6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Pyridine</a:t>
              </a:r>
            </a:p>
          </p:txBody>
        </p:sp>
      </p:grpSp>
      <p:pic>
        <p:nvPicPr>
          <p:cNvPr id="539" name="fish picture" descr="fish pictur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306800" y="6858000"/>
            <a:ext cx="4572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8" grpId="4"/>
      <p:bldP build="whole" bldLvl="1" animBg="1" rev="0" advAuto="0" spid="539" grpId="2"/>
      <p:bldP build="whole" bldLvl="1" animBg="1" rev="0" advAuto="0" spid="535" grpId="3"/>
      <p:bldP build="p" bldLvl="1" animBg="1" rev="0" advAuto="0" spid="531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ESTERS"/>
          <p:cNvSpPr txBox="1"/>
          <p:nvPr>
            <p:ph type="title"/>
          </p:nvPr>
        </p:nvSpPr>
        <p:spPr>
          <a:xfrm>
            <a:off x="3665220" y="0"/>
            <a:ext cx="16916401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ESTERS</a:t>
            </a:r>
          </a:p>
        </p:txBody>
      </p:sp>
      <p:sp>
        <p:nvSpPr>
          <p:cNvPr id="54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43" name="Generic Ester Representation:  R1-COO-R2…"/>
          <p:cNvSpPr txBox="1"/>
          <p:nvPr/>
        </p:nvSpPr>
        <p:spPr>
          <a:xfrm>
            <a:off x="3994954" y="2686050"/>
            <a:ext cx="16530618" cy="468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Ester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</a:t>
            </a:r>
            <a:r>
              <a:rPr baseline="-16133"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1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-COO-R</a:t>
            </a:r>
            <a:r>
              <a:rPr baseline="-16133"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2</a:t>
            </a:r>
            <a:endParaRPr baseline="-16133"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Ester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endParaRPr baseline="-1585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ethyl propanate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-COO-CH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(propyl  -2H  +  =O  + O  +  ethyl)</a:t>
            </a:r>
          </a:p>
          <a:p>
            <a:pPr marL="79373" marR="79373" algn="ctr">
              <a:buClr>
                <a:srgbClr val="000000"/>
              </a:buClr>
              <a:buFont typeface="Arial"/>
              <a:defRPr i="1"/>
            </a:pPr>
            <a:r>
              <a:t>Similar to carboxylic acids</a:t>
            </a:r>
          </a:p>
        </p:txBody>
      </p:sp>
      <p:sp>
        <p:nvSpPr>
          <p:cNvPr id="544" name="Name R2 first, then R1"/>
          <p:cNvSpPr txBox="1"/>
          <p:nvPr/>
        </p:nvSpPr>
        <p:spPr>
          <a:xfrm>
            <a:off x="12809219" y="12296775"/>
            <a:ext cx="7547815" cy="1211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i="1"/>
              <a:t>Name </a:t>
            </a:r>
            <a:r>
              <a:rPr i="1" sz="60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R</a:t>
            </a:r>
            <a:r>
              <a:rPr baseline="-16133" i="1" sz="60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i="1"/>
              <a:t> first, then </a:t>
            </a:r>
            <a:r>
              <a:rPr i="1" sz="60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R</a:t>
            </a:r>
            <a:r>
              <a:rPr baseline="-16133" i="1" sz="60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1</a:t>
            </a:r>
          </a:p>
        </p:txBody>
      </p:sp>
      <p:pic>
        <p:nvPicPr>
          <p:cNvPr id="545" name="11M05ANE0-1.mov" descr="11M05ANE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849600" y="7772400"/>
            <a:ext cx="4869180" cy="3246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ethyl butyrate picture" descr="ethyl butyrate picture"/>
          <p:cNvPicPr>
            <a:picLocks noChangeAspect="0"/>
          </p:cNvPicPr>
          <p:nvPr/>
        </p:nvPicPr>
        <p:blipFill>
          <a:blip r:embed="rId5">
            <a:extLst/>
          </a:blip>
          <a:srcRect l="0" t="0" r="0" b="4730"/>
          <a:stretch>
            <a:fillRect/>
          </a:stretch>
        </p:blipFill>
        <p:spPr>
          <a:xfrm>
            <a:off x="3048000" y="8397875"/>
            <a:ext cx="9601200" cy="5318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4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4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AMIDE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AMIDES</a:t>
            </a:r>
          </a:p>
        </p:txBody>
      </p:sp>
      <p:sp>
        <p:nvSpPr>
          <p:cNvPr id="54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50" name="N-groups off of nitrogen atom"/>
          <p:cNvSpPr txBox="1"/>
          <p:nvPr/>
        </p:nvSpPr>
        <p:spPr>
          <a:xfrm>
            <a:off x="7162800" y="12184379"/>
            <a:ext cx="9986773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t>N</a:t>
            </a:r>
            <a:r>
              <a:rPr i="1"/>
              <a:t>-groups off of nitrogen atom</a:t>
            </a:r>
          </a:p>
        </p:txBody>
      </p:sp>
      <p:pic>
        <p:nvPicPr>
          <p:cNvPr id="551" name="11M05AN70-1.mov" descr="11M05AN7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448800" y="8389619"/>
            <a:ext cx="4869180" cy="3246121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Generic Amide Representation:…"/>
          <p:cNvSpPr txBox="1"/>
          <p:nvPr/>
        </p:nvSpPr>
        <p:spPr>
          <a:xfrm>
            <a:off x="5799066" y="2743200"/>
            <a:ext cx="11874643" cy="480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  <a:defRPr sz="6000"/>
            </a:pPr>
            <a:r>
              <a:t>Generic Amide Representation:</a:t>
            </a:r>
          </a:p>
          <a:p>
            <a:pPr marL="79373" marR="79373" algn="ctr">
              <a:buClr>
                <a:srgbClr val="FF2734"/>
              </a:buClr>
              <a:buFont typeface="Arial"/>
            </a:pP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</a:t>
            </a:r>
            <a:r>
              <a:rPr baseline="-16133"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x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-CO-NH</a:t>
            </a:r>
            <a:r>
              <a:rPr baseline="-16133"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y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</a:t>
            </a:r>
            <a:r>
              <a:rPr baseline="-16133"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(2-y)</a:t>
            </a:r>
            <a:endParaRPr baseline="-16133"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-methylpropanamide</a:t>
            </a:r>
            <a:endParaRPr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NH-CO-CH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5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51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Nomenclature and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Nomenclature and Models</a:t>
            </a:r>
          </a:p>
        </p:txBody>
      </p:sp>
      <p:sp>
        <p:nvSpPr>
          <p:cNvPr id="55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56" name="A18-0-20.mov" descr="A18-0-2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620000" y="3817620"/>
            <a:ext cx="8138160" cy="6103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0" fill="hold"/>
                                        <p:tgtEl>
                                          <p:spTgt spid="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5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5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IMG_4863.jpeg" descr="IMG_486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0000">
            <a:off x="-279257" y="-304380"/>
            <a:ext cx="24539923" cy="19201560"/>
          </a:xfrm>
          <a:prstGeom prst="rect">
            <a:avLst/>
          </a:prstGeom>
          <a:ln w="12700"/>
        </p:spPr>
      </p:pic>
      <p:sp>
        <p:nvSpPr>
          <p:cNvPr id="559" name="Huge Topic, too vast for CH 222…"/>
          <p:cNvSpPr txBox="1"/>
          <p:nvPr/>
        </p:nvSpPr>
        <p:spPr>
          <a:xfrm>
            <a:off x="5000625" y="2686050"/>
            <a:ext cx="14538960" cy="5397501"/>
          </a:xfrm>
          <a:prstGeom prst="rect">
            <a:avLst/>
          </a:prstGeom>
          <a:solidFill>
            <a:srgbClr val="FFFFFF">
              <a:alpha val="8291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3DAF"/>
              </a:buClr>
              <a:buFont typeface="Arial"/>
            </a:pPr>
            <a:r>
              <a:rPr sz="6000">
                <a:solidFill>
                  <a:srgbClr val="003DA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3DAF"/>
                  </a:solidFill>
                </a:uFill>
              </a:rPr>
              <a:t>Huge</a:t>
            </a:r>
            <a:r>
              <a:rPr sz="6000"/>
              <a:t> Topic, too vast for CH 222</a:t>
            </a:r>
            <a:endParaRPr sz="6000"/>
          </a:p>
          <a:p>
            <a:pPr marL="79373" marR="79373" algn="ctr">
              <a:buClr>
                <a:srgbClr val="000000"/>
              </a:buClr>
              <a:buFont typeface="Arial"/>
              <a:defRPr i="1" sz="6000"/>
            </a:p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 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We will look at a </a:t>
            </a:r>
            <a:r>
              <a:rPr i="1" sz="6000"/>
              <a:t>few</a:t>
            </a:r>
            <a:r>
              <a:rPr sz="6000"/>
              <a:t> general</a:t>
            </a:r>
            <a:endParaRPr sz="6000"/>
          </a:p>
          <a:p>
            <a:pPr marL="79373" marR="79373" algn="ctr">
              <a:buClr>
                <a:srgbClr val="000000"/>
              </a:buClr>
              <a:buFont typeface="Arial"/>
              <a:defRPr sz="6000"/>
            </a:pPr>
            <a:r>
              <a:t>patterns of reactivity;</a:t>
            </a:r>
          </a:p>
          <a:p>
            <a:pPr marL="79373" marR="79373" algn="ctr">
              <a:buClr>
                <a:srgbClr val="000000"/>
              </a:buClr>
              <a:buFont typeface="Arial"/>
              <a:defRPr sz="6000"/>
            </a:pPr>
            <a:r>
              <a:t>many more exist!</a:t>
            </a:r>
          </a:p>
        </p:txBody>
      </p:sp>
      <p:sp>
        <p:nvSpPr>
          <p:cNvPr id="560" name="REACTIVITY"/>
          <p:cNvSpPr txBox="1"/>
          <p:nvPr>
            <p:ph type="title"/>
          </p:nvPr>
        </p:nvSpPr>
        <p:spPr>
          <a:xfrm>
            <a:off x="8475642" y="177800"/>
            <a:ext cx="7588925" cy="2082801"/>
          </a:xfrm>
          <a:prstGeom prst="rect">
            <a:avLst/>
          </a:prstGeom>
          <a:solidFill>
            <a:srgbClr val="FFFFFF">
              <a:alpha val="78955"/>
            </a:srgbClr>
          </a:solidFill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REACTIVITY</a:t>
            </a:r>
          </a:p>
        </p:txBody>
      </p:sp>
      <p:sp>
        <p:nvSpPr>
          <p:cNvPr id="56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62" name="Important to know how each chemical reacts!"/>
          <p:cNvSpPr txBox="1"/>
          <p:nvPr/>
        </p:nvSpPr>
        <p:spPr>
          <a:xfrm>
            <a:off x="14127480" y="10655300"/>
            <a:ext cx="9966961" cy="2082800"/>
          </a:xfrm>
          <a:prstGeom prst="rect">
            <a:avLst/>
          </a:prstGeom>
          <a:solidFill>
            <a:srgbClr val="FFFFFF">
              <a:alpha val="795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defRPr i="1" sz="6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/>
            <a:r>
              <a:t>Important to know how each chemical reacts!</a:t>
            </a:r>
          </a:p>
        </p:txBody>
      </p:sp>
      <p:pic>
        <p:nvPicPr>
          <p:cNvPr id="563" name="NakedGunPPT.mov" descr="NakedGunPPT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859780" y="15796259"/>
            <a:ext cx="14630401" cy="10972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1562 -1.136667" origin="layout" pathEditMode="relative">
                                      <p:cBhvr>
                                        <p:cTn id="6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821" fill="hold"/>
                                        <p:tgtEl>
                                          <p:spTgt spid="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563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5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Reactions of Alkenes: ADDITION REACTIONS"/>
          <p:cNvSpPr txBox="1"/>
          <p:nvPr>
            <p:ph type="title"/>
          </p:nvPr>
        </p:nvSpPr>
        <p:spPr>
          <a:xfrm>
            <a:off x="5036820" y="457200"/>
            <a:ext cx="14333220" cy="3817621"/>
          </a:xfrm>
          <a:prstGeom prst="rect">
            <a:avLst/>
          </a:prstGeom>
        </p:spPr>
        <p:txBody>
          <a:bodyPr/>
          <a:lstStyle/>
          <a:p>
            <a:pPr>
              <a:defRPr b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Reactions of Alkenes: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ADDITION REACTIONS</a:t>
            </a:r>
          </a:p>
        </p:txBody>
      </p:sp>
      <p:sp>
        <p:nvSpPr>
          <p:cNvPr id="568" name="Alkenes are unsaturated — more bonds can form to the C atoms…"/>
          <p:cNvSpPr txBox="1"/>
          <p:nvPr>
            <p:ph type="body" sz="half" idx="1"/>
          </p:nvPr>
        </p:nvSpPr>
        <p:spPr>
          <a:xfrm>
            <a:off x="5036820" y="4320540"/>
            <a:ext cx="14333220" cy="7840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5400"/>
              <a:t>Alkenes are </a:t>
            </a:r>
            <a:r>
              <a:rPr b="0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unsaturated </a:t>
            </a:r>
            <a:r>
              <a:rPr b="0" sz="5400"/>
              <a:t>— more bonds can form to the C atoms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5400"/>
              <a:t>Molecules such as Br</a:t>
            </a:r>
            <a:r>
              <a:rPr b="0" baseline="-15851" sz="5400"/>
              <a:t>2</a:t>
            </a:r>
            <a:r>
              <a:rPr b="0" sz="5400"/>
              <a:t>, H</a:t>
            </a:r>
            <a:r>
              <a:rPr b="0" baseline="-15851" sz="5400"/>
              <a:t>2</a:t>
            </a:r>
            <a:r>
              <a:rPr b="0" sz="5400"/>
              <a:t>, HCl, HBr, and H</a:t>
            </a:r>
            <a:r>
              <a:rPr b="0" baseline="-15851" sz="5400"/>
              <a:t>2</a:t>
            </a:r>
            <a:r>
              <a:rPr b="0" sz="5400"/>
              <a:t>O </a:t>
            </a:r>
            <a:r>
              <a:rPr b="0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add</a:t>
            </a:r>
            <a:r>
              <a:rPr b="0" sz="5400"/>
              <a:t> to the double bond</a:t>
            </a:r>
          </a:p>
        </p:txBody>
      </p:sp>
      <p:sp>
        <p:nvSpPr>
          <p:cNvPr id="56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70" name="Line"/>
          <p:cNvSpPr/>
          <p:nvPr/>
        </p:nvSpPr>
        <p:spPr>
          <a:xfrm>
            <a:off x="4122420" y="3817620"/>
            <a:ext cx="15841981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71" name="addition reaction picture" descr="addition rea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1120" y="8883650"/>
            <a:ext cx="14470381" cy="3917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68" grpId="1"/>
      <p:bldP build="whole" bldLvl="1" animBg="1" rev="0" advAuto="0" spid="571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11M04AN10-1.mov" descr="11M04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208020" y="8549640"/>
            <a:ext cx="8668974" cy="5006340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Example #1:  Addition Reactions…"/>
          <p:cNvSpPr txBox="1"/>
          <p:nvPr/>
        </p:nvSpPr>
        <p:spPr>
          <a:xfrm>
            <a:off x="13403580" y="9304019"/>
            <a:ext cx="7498080" cy="331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r">
              <a:buClr>
                <a:srgbClr val="FF2734"/>
              </a:buClr>
              <a:buFont typeface="Arial"/>
            </a:pP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Example #1:  </a:t>
            </a:r>
            <a:r>
              <a:rPr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Addition Reactions</a:t>
            </a:r>
            <a:endParaRPr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r">
              <a:buClr>
                <a:srgbClr val="000000"/>
              </a:buClr>
              <a:buFont typeface="Arial"/>
            </a:pPr>
            <a:r>
              <a:t>Diatomics adding across double bond</a:t>
            </a:r>
          </a:p>
        </p:txBody>
      </p:sp>
      <p:grpSp>
        <p:nvGrpSpPr>
          <p:cNvPr id="577" name="Group"/>
          <p:cNvGrpSpPr/>
          <p:nvPr/>
        </p:nvGrpSpPr>
        <p:grpSpPr>
          <a:xfrm>
            <a:off x="3345180" y="160020"/>
            <a:ext cx="5783581" cy="1988821"/>
            <a:chOff x="0" y="0"/>
            <a:chExt cx="5783579" cy="1988820"/>
          </a:xfrm>
        </p:grpSpPr>
        <p:sp>
          <p:nvSpPr>
            <p:cNvPr id="575" name="Rectangle"/>
            <p:cNvSpPr/>
            <p:nvPr/>
          </p:nvSpPr>
          <p:spPr>
            <a:xfrm>
              <a:off x="22859" y="22859"/>
              <a:ext cx="5760721" cy="1965962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76" name="C2H4  + Br2  →…"/>
            <p:cNvSpPr txBox="1"/>
            <p:nvPr/>
          </p:nvSpPr>
          <p:spPr>
            <a:xfrm>
              <a:off x="0" y="0"/>
              <a:ext cx="5279375" cy="1885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>
                <a:buClr>
                  <a:srgbClr val="003DAF"/>
                </a:buClr>
                <a:buFont typeface="Arial"/>
              </a:pP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C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2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H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4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  </a:t>
              </a:r>
              <a:r>
                <a:t>+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 Br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2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  </a:t>
              </a:r>
              <a:r>
                <a:rPr b="0" sz="6000">
                  <a:latin typeface="Symbol"/>
                  <a:ea typeface="Symbol"/>
                  <a:cs typeface="Symbol"/>
                  <a:sym typeface="Symbol"/>
                </a:rPr>
                <a:t>®</a:t>
              </a:r>
              <a:endParaRPr b="0" sz="6000">
                <a:latin typeface="Symbol"/>
                <a:ea typeface="Symbol"/>
                <a:cs typeface="Symbol"/>
                <a:sym typeface="Symbol"/>
              </a:endParaRPr>
            </a:p>
            <a:p>
              <a:pPr marL="79373" marR="79373">
                <a:buClr>
                  <a:srgbClr val="003DAF"/>
                </a:buClr>
                <a:buFont typeface="Arial"/>
              </a:pP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    CH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2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Br</a:t>
              </a:r>
              <a:r>
                <a:t>-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CH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2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Br</a:t>
              </a:r>
            </a:p>
          </p:txBody>
        </p:sp>
      </p:grpSp>
      <p:sp>
        <p:nvSpPr>
          <p:cNvPr id="578" name="REACTIVITY"/>
          <p:cNvSpPr txBox="1"/>
          <p:nvPr>
            <p:ph type="title"/>
          </p:nvPr>
        </p:nvSpPr>
        <p:spPr>
          <a:xfrm>
            <a:off x="5951220" y="0"/>
            <a:ext cx="14333220" cy="2125981"/>
          </a:xfrm>
          <a:prstGeom prst="rect">
            <a:avLst/>
          </a:prstGeom>
        </p:spPr>
        <p:txBody>
          <a:bodyPr/>
          <a:lstStyle>
            <a:lvl1pPr algn="r"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REACTIVITY</a:t>
            </a:r>
          </a:p>
        </p:txBody>
      </p:sp>
      <p:sp>
        <p:nvSpPr>
          <p:cNvPr id="57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80" name="bacon fat and bromine picture" descr="bacon fat and bromine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68540" y="2468880"/>
            <a:ext cx="13510260" cy="6080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1" fill="hold"/>
                                        <p:tgtEl>
                                          <p:spTgt spid="5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7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7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Example #2: Addition Reactions  Diatomics adding across double bond"/>
          <p:cNvSpPr txBox="1"/>
          <p:nvPr/>
        </p:nvSpPr>
        <p:spPr>
          <a:xfrm>
            <a:off x="3208020" y="250825"/>
            <a:ext cx="7818120" cy="331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Arial"/>
            </a:pP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Example #2: </a:t>
            </a:r>
            <a:r>
              <a:rPr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Addition Reactions</a:t>
            </a:r>
            <a:r>
              <a:rPr i="1"/>
              <a:t>  </a:t>
            </a:r>
            <a:r>
              <a:t>Diatomics adding across double bond</a:t>
            </a:r>
          </a:p>
        </p:txBody>
      </p:sp>
      <p:grpSp>
        <p:nvGrpSpPr>
          <p:cNvPr id="585" name="Group"/>
          <p:cNvGrpSpPr/>
          <p:nvPr/>
        </p:nvGrpSpPr>
        <p:grpSpPr>
          <a:xfrm>
            <a:off x="12832080" y="4709160"/>
            <a:ext cx="7452361" cy="1988821"/>
            <a:chOff x="0" y="0"/>
            <a:chExt cx="7452359" cy="1988820"/>
          </a:xfrm>
        </p:grpSpPr>
        <p:sp>
          <p:nvSpPr>
            <p:cNvPr id="583" name="Rectangle"/>
            <p:cNvSpPr/>
            <p:nvPr/>
          </p:nvSpPr>
          <p:spPr>
            <a:xfrm>
              <a:off x="0" y="22859"/>
              <a:ext cx="7452360" cy="1965962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84" name="H2C=CH-CH3  + H2 →…"/>
            <p:cNvSpPr txBox="1"/>
            <p:nvPr/>
          </p:nvSpPr>
          <p:spPr>
            <a:xfrm>
              <a:off x="0" y="0"/>
              <a:ext cx="7048085" cy="1885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>
                <a:buClr>
                  <a:srgbClr val="003DAF"/>
                </a:buClr>
                <a:buFont typeface="Arial"/>
              </a:pP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H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2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C=CH-CH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3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  </a:t>
              </a:r>
              <a:r>
                <a:t>+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 H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2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 </a:t>
              </a:r>
              <a:r>
                <a:rPr b="0" sz="6000">
                  <a:latin typeface="Symbol"/>
                  <a:ea typeface="Symbol"/>
                  <a:cs typeface="Symbol"/>
                  <a:sym typeface="Symbol"/>
                </a:rPr>
                <a:t>®</a:t>
              </a:r>
              <a:endParaRPr b="0" sz="6000">
                <a:latin typeface="Symbol"/>
                <a:ea typeface="Symbol"/>
                <a:cs typeface="Symbol"/>
                <a:sym typeface="Symbol"/>
              </a:endParaRPr>
            </a:p>
            <a:p>
              <a:pPr marL="79373" marR="79373">
                <a:buClr>
                  <a:srgbClr val="003DAF"/>
                </a:buClr>
                <a:buFont typeface="Arial"/>
              </a:pP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    CH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3</a:t>
              </a:r>
              <a:r>
                <a:t>-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CH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2</a:t>
              </a:r>
              <a:r>
                <a:rPr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-CH</a:t>
              </a:r>
              <a:r>
                <a:rPr baseline="-15851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3</a:t>
              </a:r>
            </a:p>
          </p:txBody>
        </p:sp>
      </p:grpSp>
      <p:sp>
        <p:nvSpPr>
          <p:cNvPr id="586" name="REACTIVITY"/>
          <p:cNvSpPr txBox="1"/>
          <p:nvPr>
            <p:ph type="title"/>
          </p:nvPr>
        </p:nvSpPr>
        <p:spPr>
          <a:xfrm>
            <a:off x="6705600" y="0"/>
            <a:ext cx="14333220" cy="1988821"/>
          </a:xfrm>
          <a:prstGeom prst="rect">
            <a:avLst/>
          </a:prstGeom>
        </p:spPr>
        <p:txBody>
          <a:bodyPr/>
          <a:lstStyle>
            <a:lvl1pPr algn="r"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REACTIVITY</a:t>
            </a:r>
          </a:p>
        </p:txBody>
      </p:sp>
      <p:pic>
        <p:nvPicPr>
          <p:cNvPr id="587" name="11M04AN30-1.mov" descr="11M04AN3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916680" y="4366260"/>
            <a:ext cx="6903720" cy="3248810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Fats can be “hydrogenated” with H2.…"/>
          <p:cNvSpPr txBox="1"/>
          <p:nvPr>
            <p:ph type="body" sz="quarter" idx="1"/>
          </p:nvPr>
        </p:nvSpPr>
        <p:spPr>
          <a:xfrm>
            <a:off x="3505200" y="8846819"/>
            <a:ext cx="12047221" cy="46405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5400"/>
              <a:t>Fats can be “hydrogenated” with H</a:t>
            </a:r>
            <a:r>
              <a:rPr b="0" baseline="-15851" sz="5400"/>
              <a:t>2</a:t>
            </a:r>
            <a:r>
              <a:rPr b="0" sz="5400"/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/>
            </a:pPr>
            <a:r>
              <a:t>Many foods have hydrogenated fats</a:t>
            </a:r>
          </a:p>
        </p:txBody>
      </p:sp>
      <p:sp>
        <p:nvSpPr>
          <p:cNvPr id="58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90" name="peanut butter picture" descr="peanut butter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75580" y="8464550"/>
            <a:ext cx="3117851" cy="5099052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  <p:pic>
        <p:nvPicPr>
          <p:cNvPr id="591" name="peanut butter ingredients picture" descr="peanut butter ingredients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41675" y="11239500"/>
            <a:ext cx="8950326" cy="232410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3" fill="hold"/>
                                        <p:tgtEl>
                                          <p:spTgt spid="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587"/>
                </p:tgtEl>
              </p:cMediaNode>
            </p:video>
            <p:seq concurrent="1" prevAc="none" nextAc="seek">
              <p:cTn id="32" evtFilter="cancelBubble" nodeType="interactiveSeq" restart="whenNotActive" fill="hold">
                <p:stCondLst>
                  <p:cond delay="0" evt="onClick">
                    <p:tgtEl>
                      <p:spTgt spid="58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7"/>
                  </p:tgtEl>
                </p:cond>
              </p:nextCondLst>
            </p:seq>
          </p:childTnLst>
        </p:cTn>
      </p:par>
    </p:tnLst>
    <p:bldLst>
      <p:bldP build="whole" bldLvl="1" animBg="1" rev="0" advAuto="0" spid="591" grpId="4"/>
      <p:bldP build="p" bldLvl="1" animBg="1" rev="0" advAuto="0" spid="588" grpId="2"/>
      <p:bldP build="whole" bldLvl="1" animBg="1" rev="0" advAuto="0" spid="590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LKANE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ALKANES</a:t>
            </a:r>
          </a:p>
        </p:txBody>
      </p:sp>
      <p:sp>
        <p:nvSpPr>
          <p:cNvPr id="13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38" name="Generic Alkane Representation:  R-H…"/>
          <p:cNvSpPr txBox="1"/>
          <p:nvPr/>
        </p:nvSpPr>
        <p:spPr>
          <a:xfrm>
            <a:off x="5316869" y="2686050"/>
            <a:ext cx="13861387" cy="62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Alkane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R-H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Alkane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2n+2</a:t>
            </a:r>
            <a:endParaRPr baseline="-1585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-yl   +ane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methane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(methyl group + H)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CH</a:t>
            </a:r>
            <a:r>
              <a:rPr baseline="-15851"/>
              <a:t>3</a:t>
            </a:r>
            <a:r>
              <a:t>-H</a:t>
            </a:r>
          </a:p>
        </p:txBody>
      </p:sp>
      <p:pic>
        <p:nvPicPr>
          <p:cNvPr id="139" name="methane picture" descr="metha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66719" y="8023859"/>
            <a:ext cx="5314952" cy="5234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Example #3:  Substitution Reactions…"/>
          <p:cNvSpPr txBox="1"/>
          <p:nvPr/>
        </p:nvSpPr>
        <p:spPr>
          <a:xfrm>
            <a:off x="5000625" y="2228850"/>
            <a:ext cx="14538960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FF2734"/>
              </a:buClr>
              <a:buFont typeface="Arial"/>
            </a:pP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Example #3: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Substitution Reactions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  <a:defRPr sz="6000"/>
            </a:pPr>
            <a:r>
              <a:t>Functional groups switch places</a:t>
            </a:r>
          </a:p>
        </p:txBody>
      </p:sp>
      <p:pic>
        <p:nvPicPr>
          <p:cNvPr id="594" name="11M06AN10-1.mov" descr="11M06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733800" y="5495925"/>
            <a:ext cx="7750176" cy="6835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11M06AN30-1.mov" descr="11M06AN3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4775180" y="9534525"/>
            <a:ext cx="5464820" cy="3634740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-OH             +NO3"/>
          <p:cNvSpPr txBox="1"/>
          <p:nvPr/>
        </p:nvSpPr>
        <p:spPr>
          <a:xfrm>
            <a:off x="5000625" y="12528550"/>
            <a:ext cx="570264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3DAF"/>
              </a:buClr>
              <a:buFont typeface="Arial"/>
            </a:pPr>
            <a:r>
              <a:rPr i="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-OH             +NO</a:t>
            </a:r>
            <a:r>
              <a:rPr baseline="-15851" i="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</a:p>
        </p:txBody>
      </p:sp>
      <p:sp>
        <p:nvSpPr>
          <p:cNvPr id="597" name="REACTIVITY"/>
          <p:cNvSpPr txBox="1"/>
          <p:nvPr>
            <p:ph type="title"/>
          </p:nvPr>
        </p:nvSpPr>
        <p:spPr>
          <a:xfrm>
            <a:off x="5036820" y="0"/>
            <a:ext cx="14333220" cy="32004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REACTIVITY</a:t>
            </a:r>
          </a:p>
        </p:txBody>
      </p:sp>
      <p:sp>
        <p:nvSpPr>
          <p:cNvPr id="59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99" name="11M06VD1-1.mov" descr="11M06VD1-1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4020800" y="5029200"/>
            <a:ext cx="4876800" cy="365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" fill="hold"/>
                                        <p:tgtEl>
                                          <p:spTgt spid="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33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99" fill="hold"/>
                                        <p:tgtEl>
                                          <p:spTgt spid="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532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0" fill="hold"/>
                                        <p:tgtEl>
                                          <p:spTgt spid="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594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59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94"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595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59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95"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599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59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99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Example #4:  Elimination Reactions…"/>
          <p:cNvSpPr txBox="1"/>
          <p:nvPr/>
        </p:nvSpPr>
        <p:spPr>
          <a:xfrm>
            <a:off x="5000625" y="2686050"/>
            <a:ext cx="14538960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FF2734"/>
              </a:buClr>
              <a:buFont typeface="Arial"/>
            </a:pP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Example #4: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Elimination Reactions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sp</a:t>
            </a:r>
            <a:r>
              <a:rPr sz="6000"/>
              <a:t> or </a:t>
            </a:r>
            <a:r>
              <a:rPr i="1" sz="6000"/>
              <a:t>sp</a:t>
            </a:r>
            <a:r>
              <a:rPr baseline="30933" i="1" sz="6000"/>
              <a:t>2</a:t>
            </a:r>
            <a:r>
              <a:rPr sz="6000"/>
              <a:t> bond formation</a:t>
            </a:r>
          </a:p>
        </p:txBody>
      </p:sp>
      <p:pic>
        <p:nvPicPr>
          <p:cNvPr id="602" name="11M06AN60-1.mov" descr="11M06AN6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935200" y="5267325"/>
            <a:ext cx="5464819" cy="3634740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Rectangle"/>
          <p:cNvSpPr/>
          <p:nvPr/>
        </p:nvSpPr>
        <p:spPr>
          <a:xfrm>
            <a:off x="11894819" y="10071100"/>
            <a:ext cx="9131301" cy="1965961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sp>
        <p:nvSpPr>
          <p:cNvPr id="604" name="CH3CH2-CH2OH  + H+  →…"/>
          <p:cNvSpPr txBox="1"/>
          <p:nvPr/>
        </p:nvSpPr>
        <p:spPr>
          <a:xfrm>
            <a:off x="11894819" y="10001250"/>
            <a:ext cx="9372601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3DAF"/>
              </a:buClr>
              <a:buFont typeface="Arial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585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</a:t>
            </a:r>
            <a:r>
              <a:rPr baseline="-1585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-CH</a:t>
            </a:r>
            <a:r>
              <a:rPr baseline="-1585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OH  </a:t>
            </a:r>
            <a:r>
              <a:t>+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H</a:t>
            </a:r>
            <a:r>
              <a:rPr baseline="30962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+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</a:t>
            </a:r>
            <a:r>
              <a:rPr b="0" sz="6000">
                <a:latin typeface="Symbol"/>
                <a:ea typeface="Symbol"/>
                <a:cs typeface="Symbol"/>
                <a:sym typeface="Symbol"/>
              </a:rPr>
              <a:t>®</a:t>
            </a:r>
            <a:endParaRPr b="0" sz="6000">
              <a:latin typeface="Symbol"/>
              <a:ea typeface="Symbol"/>
              <a:cs typeface="Symbol"/>
              <a:sym typeface="Symbol"/>
            </a:endParaRPr>
          </a:p>
          <a:p>
            <a:pPr marL="79373" marR="79373">
              <a:buClr>
                <a:srgbClr val="003DAF"/>
              </a:buClr>
              <a:buFont typeface="Arial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  CH</a:t>
            </a:r>
            <a:r>
              <a:rPr baseline="-1585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t>-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CH=CH</a:t>
            </a:r>
            <a:r>
              <a:rPr baseline="-1585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</a:t>
            </a:r>
            <a:r>
              <a:t>+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H</a:t>
            </a:r>
            <a:r>
              <a:rPr baseline="-15851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O </a:t>
            </a:r>
            <a:r>
              <a:t>+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H</a:t>
            </a:r>
            <a:r>
              <a:rPr baseline="30962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+</a:t>
            </a:r>
          </a:p>
        </p:txBody>
      </p:sp>
      <p:sp>
        <p:nvSpPr>
          <p:cNvPr id="605" name="REACTIVITY"/>
          <p:cNvSpPr txBox="1"/>
          <p:nvPr>
            <p:ph type="title"/>
          </p:nvPr>
        </p:nvSpPr>
        <p:spPr>
          <a:xfrm>
            <a:off x="5036820" y="0"/>
            <a:ext cx="14333220" cy="32004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REACTIVITY</a:t>
            </a:r>
          </a:p>
        </p:txBody>
      </p:sp>
      <p:sp>
        <p:nvSpPr>
          <p:cNvPr id="60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07" name="11M06AN40-1.mov" descr="11M06AN4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962400" y="6103620"/>
            <a:ext cx="6905479" cy="5280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83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6" fill="hold"/>
                                        <p:tgtEl>
                                          <p:spTgt spid="6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602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6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2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60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60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olymers"/>
          <p:cNvSpPr txBox="1"/>
          <p:nvPr>
            <p:ph type="title"/>
          </p:nvPr>
        </p:nvSpPr>
        <p:spPr>
          <a:xfrm>
            <a:off x="12809219" y="0"/>
            <a:ext cx="8526781" cy="3954781"/>
          </a:xfrm>
          <a:prstGeom prst="rect">
            <a:avLst/>
          </a:prstGeom>
        </p:spPr>
        <p:txBody>
          <a:bodyPr/>
          <a:lstStyle>
            <a:lvl1pPr algn="l">
              <a:defRPr sz="8600">
                <a:solidFill>
                  <a:srgbClr val="38D142"/>
                </a:solidFill>
                <a:uFill>
                  <a:solidFill>
                    <a:srgbClr val="38D142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Polymers</a:t>
            </a:r>
          </a:p>
        </p:txBody>
      </p:sp>
      <p:sp>
        <p:nvSpPr>
          <p:cNvPr id="610" name="Giant molecules made by joining many small molecules called monomers…"/>
          <p:cNvSpPr txBox="1"/>
          <p:nvPr>
            <p:ph type="body" idx="1"/>
          </p:nvPr>
        </p:nvSpPr>
        <p:spPr>
          <a:xfrm>
            <a:off x="4122420" y="3954779"/>
            <a:ext cx="16299181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/>
              <a:t>Giant molecules made by joining many small molecules called </a:t>
            </a:r>
            <a:r>
              <a: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monomers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/>
              <a:t>Average production is </a:t>
            </a:r>
            <a:r>
              <a:rPr i="1" sz="6000"/>
              <a:t>150 kg per person 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annually</a:t>
            </a:r>
            <a:r>
              <a:rPr sz="6000"/>
              <a:t> in the U.S. (!)</a:t>
            </a:r>
          </a:p>
        </p:txBody>
      </p:sp>
      <p:sp>
        <p:nvSpPr>
          <p:cNvPr id="61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12" name="polymer picture" descr="polyme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457200"/>
            <a:ext cx="9690101" cy="2847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polymer picture" descr="polymer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1180" y="9001125"/>
            <a:ext cx="12504420" cy="3359152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Line"/>
          <p:cNvSpPr/>
          <p:nvPr/>
        </p:nvSpPr>
        <p:spPr>
          <a:xfrm>
            <a:off x="4579620" y="3360420"/>
            <a:ext cx="14470381" cy="3176"/>
          </a:xfrm>
          <a:prstGeom prst="line">
            <a:avLst/>
          </a:prstGeom>
          <a:ln w="63500">
            <a:solidFill>
              <a:srgbClr val="38D142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A Polymer literally means &quot;many parts&quot;…"/>
          <p:cNvSpPr txBox="1"/>
          <p:nvPr>
            <p:ph type="body" idx="1"/>
          </p:nvPr>
        </p:nvSpPr>
        <p:spPr>
          <a:xfrm>
            <a:off x="3665220" y="2446020"/>
            <a:ext cx="16756381" cy="8983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6000"/>
              <a:t>A Polymer literally means "many parts"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6000"/>
              <a:t>Many 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mer</a:t>
            </a:r>
            <a:r>
              <a:rPr sz="6000"/>
              <a:t> (or 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monomer</a:t>
            </a:r>
            <a:r>
              <a:rPr sz="6000"/>
              <a:t>) units combined to make a 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polymer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6000"/>
              <a:t>Polymers have high molar masses (10</a:t>
            </a:r>
            <a:r>
              <a:rPr baseline="30933" sz="6000"/>
              <a:t>7</a:t>
            </a:r>
            <a:r>
              <a:rPr sz="6000"/>
              <a:t> g mol</a:t>
            </a:r>
            <a:r>
              <a:rPr baseline="30933" sz="6000"/>
              <a:t>-1</a:t>
            </a:r>
            <a:r>
              <a:rPr sz="6000"/>
              <a:t> or more!) and are used for plastic, fabric, Teflon, much more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6000"/>
              <a:t>Synthesized by 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addition</a:t>
            </a:r>
            <a:r>
              <a:rPr sz="6000"/>
              <a:t> and 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condensation</a:t>
            </a:r>
            <a:r>
              <a:rPr sz="6000"/>
              <a:t> reactions</a:t>
            </a:r>
          </a:p>
        </p:txBody>
      </p:sp>
      <p:sp>
        <p:nvSpPr>
          <p:cNvPr id="617" name="Polymers"/>
          <p:cNvSpPr txBox="1"/>
          <p:nvPr>
            <p:ph type="title"/>
          </p:nvPr>
        </p:nvSpPr>
        <p:spPr>
          <a:xfrm>
            <a:off x="5036820" y="29718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Polymers</a:t>
            </a:r>
          </a:p>
        </p:txBody>
      </p:sp>
      <p:pic>
        <p:nvPicPr>
          <p:cNvPr id="618" name="polymer picture" descr="polyme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0" y="9326880"/>
            <a:ext cx="3817621" cy="3257551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polyethylene"/>
          <p:cNvSpPr txBox="1"/>
          <p:nvPr/>
        </p:nvSpPr>
        <p:spPr>
          <a:xfrm>
            <a:off x="16468726" y="12504419"/>
            <a:ext cx="4479175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</a:lvl1pPr>
          </a:lstStyle>
          <a:p>
            <a:pPr/>
            <a:r>
              <a:t>polyethylene</a:t>
            </a:r>
          </a:p>
        </p:txBody>
      </p:sp>
      <p:sp>
        <p:nvSpPr>
          <p:cNvPr id="62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16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REACTIVITY"/>
          <p:cNvSpPr txBox="1"/>
          <p:nvPr>
            <p:ph type="title"/>
          </p:nvPr>
        </p:nvSpPr>
        <p:spPr>
          <a:xfrm>
            <a:off x="5036820" y="29718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REACTIVITY</a:t>
            </a:r>
          </a:p>
        </p:txBody>
      </p:sp>
      <p:sp>
        <p:nvSpPr>
          <p:cNvPr id="623" name="Example #5: Addition Polymerization Reactions"/>
          <p:cNvSpPr txBox="1"/>
          <p:nvPr>
            <p:ph type="body" sz="quarter" idx="1"/>
          </p:nvPr>
        </p:nvSpPr>
        <p:spPr>
          <a:xfrm>
            <a:off x="3665220" y="2125980"/>
            <a:ext cx="16756381" cy="212598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80000"/>
              </a:lnSpc>
              <a:buClr>
                <a:srgbClr val="FF2734"/>
              </a:buClr>
              <a:buSzTx/>
              <a:buFont typeface="Arial"/>
              <a:buNone/>
            </a:pP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Example #5: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Addition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Polymerization Reactions</a:t>
            </a:r>
          </a:p>
        </p:txBody>
      </p:sp>
      <p:sp>
        <p:nvSpPr>
          <p:cNvPr id="62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25" name="11M09AN10-1.mov" descr="11M09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151620" y="4869179"/>
            <a:ext cx="11186445" cy="8161021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Polymers built from sp2 carbons (pi bonds)"/>
          <p:cNvSpPr txBox="1"/>
          <p:nvPr/>
        </p:nvSpPr>
        <p:spPr>
          <a:xfrm>
            <a:off x="3665220" y="4400550"/>
            <a:ext cx="5509260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80000"/>
              </a:lnSpc>
              <a:spcBef>
                <a:spcPts val="2200"/>
              </a:spcBef>
              <a:buClr>
                <a:srgbClr val="000000"/>
              </a:buClr>
              <a:buFont typeface="Arial"/>
            </a:pPr>
            <a:r>
              <a:rPr sz="6000"/>
              <a:t>Polymers built from </a:t>
            </a:r>
            <a:r>
              <a:rPr i="1" sz="6000"/>
              <a:t>sp</a:t>
            </a:r>
            <a:r>
              <a:rPr baseline="30933" i="1" sz="6000"/>
              <a:t>2</a:t>
            </a:r>
            <a:r>
              <a:rPr i="1" sz="6000"/>
              <a:t> </a:t>
            </a:r>
            <a:r>
              <a:rPr sz="6000"/>
              <a:t>carbons (pi bonds)</a:t>
            </a:r>
          </a:p>
        </p:txBody>
      </p:sp>
      <p:sp>
        <p:nvSpPr>
          <p:cNvPr id="627" name="A polymer with a molar mass of 1e6 has about 360,000 units."/>
          <p:cNvSpPr txBox="1"/>
          <p:nvPr/>
        </p:nvSpPr>
        <p:spPr>
          <a:xfrm>
            <a:off x="3345180" y="9304019"/>
            <a:ext cx="5349241" cy="314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sz="4600">
                <a:latin typeface="Times Roman"/>
                <a:ea typeface="Times Roman"/>
                <a:cs typeface="Times Roman"/>
                <a:sym typeface="Times Roman"/>
              </a:rPr>
              <a:t>A polymer with a molar mass of 1e</a:t>
            </a:r>
            <a:r>
              <a:rPr baseline="30956" sz="4600">
                <a:latin typeface="Times Roman"/>
                <a:ea typeface="Times Roman"/>
                <a:cs typeface="Times Roman"/>
                <a:sym typeface="Times Roman"/>
              </a:rPr>
              <a:t>6</a:t>
            </a:r>
            <a:r>
              <a:rPr sz="4600">
                <a:latin typeface="Times Roman"/>
                <a:ea typeface="Times Roman"/>
                <a:cs typeface="Times Roman"/>
                <a:sym typeface="Times Roman"/>
              </a:rPr>
              <a:t> has about 360,000 units.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8" fill="hold"/>
                                        <p:tgtEl>
                                          <p:spTgt spid="6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708"/>
                            </p:stCondLst>
                            <p:childTnLst>
                              <p:par>
                                <p:cTn id="8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625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62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25"/>
                  </p:tgtEl>
                </p:cond>
              </p:nextCondLst>
            </p:seq>
          </p:childTnLst>
        </p:cTn>
      </p:par>
    </p:tnLst>
    <p:bldLst>
      <p:bldP build="whole" bldLvl="1" animBg="1" rev="0" advAuto="0" spid="627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olyethylene Synthesis"/>
          <p:cNvSpPr txBox="1"/>
          <p:nvPr>
            <p:ph type="title"/>
          </p:nvPr>
        </p:nvSpPr>
        <p:spPr>
          <a:xfrm>
            <a:off x="5036820" y="0"/>
            <a:ext cx="14333220" cy="29032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Polyethylene Synthesis</a:t>
            </a:r>
          </a:p>
        </p:txBody>
      </p:sp>
      <p:sp>
        <p:nvSpPr>
          <p:cNvPr id="63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31" name="Chain initiator: benzoyl peroxide"/>
          <p:cNvSpPr txBox="1"/>
          <p:nvPr/>
        </p:nvSpPr>
        <p:spPr>
          <a:xfrm>
            <a:off x="3660775" y="3040380"/>
            <a:ext cx="17099281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4050" marR="82549" indent="-571500"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Chain initiator:</a:t>
            </a:r>
            <a:r>
              <a:t> benzoyl peroxide</a:t>
            </a:r>
          </a:p>
        </p:txBody>
      </p:sp>
      <p:pic>
        <p:nvPicPr>
          <p:cNvPr id="632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5150" y="9441180"/>
            <a:ext cx="15741652" cy="2698751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Initiation Step: Reaction of benzoyl radical"/>
          <p:cNvSpPr txBox="1"/>
          <p:nvPr/>
        </p:nvSpPr>
        <p:spPr>
          <a:xfrm>
            <a:off x="3825240" y="7816850"/>
            <a:ext cx="14118883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Initiation Step:</a:t>
            </a:r>
            <a:r>
              <a:t> Reaction of benzoyl radical</a:t>
            </a:r>
          </a:p>
        </p:txBody>
      </p:sp>
      <p:grpSp>
        <p:nvGrpSpPr>
          <p:cNvPr id="636" name="Group"/>
          <p:cNvGrpSpPr/>
          <p:nvPr/>
        </p:nvGrpSpPr>
        <p:grpSpPr>
          <a:xfrm>
            <a:off x="6408420" y="4616450"/>
            <a:ext cx="11781828" cy="2698751"/>
            <a:chOff x="0" y="0"/>
            <a:chExt cx="11781827" cy="2698750"/>
          </a:xfrm>
        </p:grpSpPr>
        <p:pic>
          <p:nvPicPr>
            <p:cNvPr id="634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601451" cy="2698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5" name="."/>
            <p:cNvSpPr txBox="1"/>
            <p:nvPr/>
          </p:nvSpPr>
          <p:spPr>
            <a:xfrm>
              <a:off x="11314430" y="746124"/>
              <a:ext cx="467398" cy="94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Arial"/>
                <a:defRPr>
                  <a:effectLst>
                    <a:outerShdw sx="100000" sy="100000" kx="0" ky="0" algn="b" rotWithShape="0" blurRad="12700" dist="25400" dir="2700000">
                      <a:srgbClr val="CBCBCB"/>
                    </a:outerShdw>
                  </a:effectLst>
                </a:defRPr>
              </a:lvl1pPr>
            </a:lstStyle>
            <a:p>
              <a:pPr/>
              <a:r>
                <a:t>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2" grpId="2"/>
      <p:bldP build="whole" bldLvl="1" animBg="1" rev="0" advAuto="0" spid="633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olyethylene Synthesis"/>
          <p:cNvSpPr txBox="1"/>
          <p:nvPr>
            <p:ph type="title"/>
          </p:nvPr>
        </p:nvSpPr>
        <p:spPr>
          <a:xfrm>
            <a:off x="5036820" y="0"/>
            <a:ext cx="14333220" cy="29032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Polyethylene Synthesis</a:t>
            </a:r>
          </a:p>
        </p:txBody>
      </p:sp>
      <p:sp>
        <p:nvSpPr>
          <p:cNvPr id="6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40" name="Chain Propagation: Addition of further ethylene"/>
          <p:cNvSpPr txBox="1"/>
          <p:nvPr/>
        </p:nvSpPr>
        <p:spPr>
          <a:xfrm>
            <a:off x="3813175" y="3497579"/>
            <a:ext cx="17099281" cy="94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4050" marR="82549" indent="-571500"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Chain Propagation:</a:t>
            </a:r>
            <a:r>
              <a:rPr sz="4600"/>
              <a:t> </a:t>
            </a:r>
            <a:r>
              <a:rPr b="0"/>
              <a:t>Addition of further ethylene</a:t>
            </a:r>
          </a:p>
        </p:txBody>
      </p:sp>
      <p:sp>
        <p:nvSpPr>
          <p:cNvPr id="641" name="Chain Termination: Reaction of two radicals"/>
          <p:cNvSpPr txBox="1"/>
          <p:nvPr/>
        </p:nvSpPr>
        <p:spPr>
          <a:xfrm>
            <a:off x="3825240" y="7816850"/>
            <a:ext cx="13955805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Chain Termination:</a:t>
            </a:r>
            <a:r>
              <a:rPr b="0"/>
              <a:t> Reaction of two radicals</a:t>
            </a:r>
          </a:p>
        </p:txBody>
      </p:sp>
      <p:pic>
        <p:nvPicPr>
          <p:cNvPr id="642" name="making a polymer picture" descr="making a polyme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1775" y="4869179"/>
            <a:ext cx="16300451" cy="2647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making a polymer picture" descr="making a polymer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375" y="9509759"/>
            <a:ext cx="16852901" cy="2501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1" grpId="1"/>
      <p:bldP build="whole" bldLvl="1" animBg="1" rev="0" advAuto="0" spid="643" grpId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ypes of Polyethyle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Types of Polyethylene</a:t>
            </a:r>
          </a:p>
        </p:txBody>
      </p:sp>
      <p:sp>
        <p:nvSpPr>
          <p:cNvPr id="6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649" name="Group"/>
          <p:cNvGrpSpPr/>
          <p:nvPr/>
        </p:nvGrpSpPr>
        <p:grpSpPr>
          <a:xfrm>
            <a:off x="3048000" y="3817620"/>
            <a:ext cx="17692370" cy="2581276"/>
            <a:chOff x="0" y="0"/>
            <a:chExt cx="17692369" cy="2581275"/>
          </a:xfrm>
        </p:grpSpPr>
        <p:pic>
          <p:nvPicPr>
            <p:cNvPr id="647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601200" cy="2581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8" name="Linear, high density PE (HDPE)"/>
            <p:cNvSpPr txBox="1"/>
            <p:nvPr/>
          </p:nvSpPr>
          <p:spPr>
            <a:xfrm>
              <a:off x="9874250" y="570230"/>
              <a:ext cx="7818120" cy="1605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 sz="46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Linear, high density PE (HDPE)</a:t>
              </a:r>
            </a:p>
          </p:txBody>
        </p:sp>
      </p:grpSp>
      <p:pic>
        <p:nvPicPr>
          <p:cNvPr id="650" name="types of polymers picture" descr="types of polymer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9620" y="6240779"/>
            <a:ext cx="13876020" cy="5166361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Branched, low density PE, LDPE"/>
          <p:cNvSpPr txBox="1"/>
          <p:nvPr/>
        </p:nvSpPr>
        <p:spPr>
          <a:xfrm>
            <a:off x="4540250" y="11590019"/>
            <a:ext cx="6309361" cy="166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sz="4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Branched, low density PE, LDPE</a:t>
            </a:r>
          </a:p>
        </p:txBody>
      </p:sp>
      <p:sp>
        <p:nvSpPr>
          <p:cNvPr id="652" name="Cross-linked PE, CLPE"/>
          <p:cNvSpPr txBox="1"/>
          <p:nvPr/>
        </p:nvSpPr>
        <p:spPr>
          <a:xfrm>
            <a:off x="12352019" y="11887200"/>
            <a:ext cx="7635241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sz="4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Cross-linked PE, CLPE</a:t>
            </a:r>
          </a:p>
        </p:txBody>
      </p:sp>
      <p:sp>
        <p:nvSpPr>
          <p:cNvPr id="653" name="Line"/>
          <p:cNvSpPr/>
          <p:nvPr/>
        </p:nvSpPr>
        <p:spPr>
          <a:xfrm>
            <a:off x="4579620" y="3360420"/>
            <a:ext cx="14470381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0" grpId="1"/>
      <p:bldP build="whole" bldLvl="1" animBg="1" rev="0" advAuto="0" spid="652" grpId="3"/>
      <p:bldP build="whole" bldLvl="1" animBg="1" rev="0" advAuto="0" spid="651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olystyrene"/>
          <p:cNvSpPr txBox="1"/>
          <p:nvPr>
            <p:ph type="title"/>
          </p:nvPr>
        </p:nvSpPr>
        <p:spPr>
          <a:xfrm>
            <a:off x="4579620" y="0"/>
            <a:ext cx="15544801" cy="24460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D82679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D82679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Polystyrene</a:t>
            </a:r>
          </a:p>
        </p:txBody>
      </p:sp>
      <p:sp>
        <p:nvSpPr>
          <p:cNvPr id="656" name="Polystyrene (PS) is a nonpolar material and dissolves in organic solvents.…"/>
          <p:cNvSpPr txBox="1"/>
          <p:nvPr>
            <p:ph type="body" sz="half" idx="1"/>
          </p:nvPr>
        </p:nvSpPr>
        <p:spPr>
          <a:xfrm>
            <a:off x="4579620" y="9304019"/>
            <a:ext cx="16299181" cy="44119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Polystyrene (PS) is a nonpolar material and dissolves in organic solvents.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PS foam is mostly air, and when it dissolves it collapses to a </a:t>
            </a:r>
            <a:r>
              <a:rPr i="1" sz="5400"/>
              <a:t>much</a:t>
            </a:r>
            <a:r>
              <a:rPr sz="5400"/>
              <a:t> smaller volume.</a:t>
            </a:r>
          </a:p>
        </p:txBody>
      </p:sp>
      <p:sp>
        <p:nvSpPr>
          <p:cNvPr id="65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58" name="polystyrene properties picture" descr="polystyrene properti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5900" y="2125980"/>
            <a:ext cx="14104621" cy="7246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Example #6: Condensation Polymerization Reactions…"/>
          <p:cNvSpPr txBox="1"/>
          <p:nvPr>
            <p:ph type="body" idx="1"/>
          </p:nvPr>
        </p:nvSpPr>
        <p:spPr>
          <a:xfrm>
            <a:off x="3962400" y="3200400"/>
            <a:ext cx="16756381" cy="8983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80000"/>
              </a:lnSpc>
              <a:buClr>
                <a:srgbClr val="FF2734"/>
              </a:buClr>
              <a:buSzTx/>
              <a:buFont typeface="Arial"/>
              <a:buNone/>
            </a:pP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Example #6: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Condensation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Polymerization Reactions</a:t>
            </a:r>
          </a:p>
          <a:p>
            <a:pPr marL="650874" indent="-571500">
              <a:lnSpc>
                <a:spcPct val="80000"/>
              </a:lnSpc>
              <a:buClr>
                <a:srgbClr val="FF2734"/>
              </a:buClr>
              <a:buSzTx/>
              <a:buFont typeface="Arial"/>
              <a:buNone/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</a:p>
          <a:p>
            <a:pPr marL="650874" indent="-571500">
              <a:lnSpc>
                <a:spcPct val="8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Condensation reactions combine different functional groups to make polymers with different properties</a:t>
            </a:r>
          </a:p>
          <a:p>
            <a:pPr marL="650874" indent="-571500">
              <a:lnSpc>
                <a:spcPct val="8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</a:p>
          <a:p>
            <a:pPr marL="650874" indent="-571500">
              <a:lnSpc>
                <a:spcPct val="8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Very powerful reaction mechanism; used in contact lenses, nylon, much more</a:t>
            </a:r>
          </a:p>
        </p:txBody>
      </p:sp>
      <p:sp>
        <p:nvSpPr>
          <p:cNvPr id="661" name="REACTIVITY"/>
          <p:cNvSpPr txBox="1"/>
          <p:nvPr>
            <p:ph type="title"/>
          </p:nvPr>
        </p:nvSpPr>
        <p:spPr>
          <a:xfrm>
            <a:off x="5036820" y="121158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REACTIVITY</a:t>
            </a:r>
          </a:p>
        </p:txBody>
      </p:sp>
      <p:sp>
        <p:nvSpPr>
          <p:cNvPr id="66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6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ethane picture" descr="etha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86660" y="7635240"/>
            <a:ext cx="5852161" cy="581977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ALKANE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ALKANES</a:t>
            </a:r>
          </a:p>
        </p:txBody>
      </p:sp>
      <p:sp>
        <p:nvSpPr>
          <p:cNvPr id="14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44" name="Generic Alkane Representation:  R-H…"/>
          <p:cNvSpPr txBox="1"/>
          <p:nvPr/>
        </p:nvSpPr>
        <p:spPr>
          <a:xfrm>
            <a:off x="5316869" y="2686050"/>
            <a:ext cx="13861387" cy="62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Alkane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R-H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Alkane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2n+2</a:t>
            </a:r>
            <a:endParaRPr baseline="-1585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-yl   +ane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ethane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(ethyl group + H)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CH</a:t>
            </a:r>
            <a:r>
              <a:rPr baseline="-15851"/>
              <a:t>3</a:t>
            </a:r>
            <a:r>
              <a:t>CH</a:t>
            </a:r>
            <a:r>
              <a:rPr baseline="-15851"/>
              <a:t>2</a:t>
            </a:r>
            <a:r>
              <a:t>-H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ACTIVITY"/>
          <p:cNvSpPr txBox="1"/>
          <p:nvPr>
            <p:ph type="title"/>
          </p:nvPr>
        </p:nvSpPr>
        <p:spPr>
          <a:xfrm>
            <a:off x="5036820" y="29718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REACTIVITY</a:t>
            </a:r>
          </a:p>
        </p:txBody>
      </p:sp>
      <p:sp>
        <p:nvSpPr>
          <p:cNvPr id="665" name="Example #6: Condensation Polymerization Reactions"/>
          <p:cNvSpPr txBox="1"/>
          <p:nvPr>
            <p:ph type="body" sz="quarter" idx="1"/>
          </p:nvPr>
        </p:nvSpPr>
        <p:spPr>
          <a:xfrm>
            <a:off x="3665220" y="2125980"/>
            <a:ext cx="16756381" cy="212598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80000"/>
              </a:lnSpc>
              <a:buClr>
                <a:srgbClr val="FF2734"/>
              </a:buClr>
              <a:buSzTx/>
              <a:buFont typeface="Arial"/>
              <a:buNone/>
            </a:pP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Example #6: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Condensation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Polymerization Reactions</a:t>
            </a:r>
          </a:p>
        </p:txBody>
      </p:sp>
      <p:sp>
        <p:nvSpPr>
          <p:cNvPr id="66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67" name="11M10AN10-1.mov" descr="11M10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94120" y="5238750"/>
            <a:ext cx="10969626" cy="4057651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Polyester"/>
          <p:cNvSpPr txBox="1"/>
          <p:nvPr/>
        </p:nvSpPr>
        <p:spPr>
          <a:xfrm>
            <a:off x="10026650" y="12245975"/>
            <a:ext cx="3786499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sz="6000"/>
            </a:lvl1pPr>
          </a:lstStyle>
          <a:p>
            <a:pPr/>
            <a:r>
              <a:t>Polyester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0" fill="hold"/>
                                        <p:tgtEl>
                                          <p:spTgt spid="6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6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67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Condensation…"/>
          <p:cNvSpPr txBox="1"/>
          <p:nvPr>
            <p:ph type="title"/>
          </p:nvPr>
        </p:nvSpPr>
        <p:spPr>
          <a:xfrm>
            <a:off x="12387580" y="-312420"/>
            <a:ext cx="14333220" cy="5215137"/>
          </a:xfrm>
          <a:prstGeom prst="rect">
            <a:avLst/>
          </a:prstGeom>
        </p:spPr>
        <p:txBody>
          <a:bodyPr/>
          <a:lstStyle/>
          <a:p>
            <a:pPr>
              <a:defRPr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Condensation </a:t>
            </a:r>
          </a:p>
          <a:p>
            <a:pPr>
              <a:defRPr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Polymerization</a:t>
            </a:r>
          </a:p>
          <a:p>
            <a:pPr>
              <a:defRPr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Reactions</a:t>
            </a:r>
          </a:p>
        </p:txBody>
      </p:sp>
      <p:sp>
        <p:nvSpPr>
          <p:cNvPr id="67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72" name="making a polymer picture" descr="making a polyme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620" y="527050"/>
            <a:ext cx="11439540" cy="6875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2880px-Poly(p-phenylenterephthalamid)-Synthese.svg.png" descr="2880px-Poly(p-phenylenterephthalamid)-Synthese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5220" y="8409200"/>
            <a:ext cx="20431070" cy="5405722"/>
          </a:xfrm>
          <a:prstGeom prst="rect">
            <a:avLst/>
          </a:prstGeom>
          <a:ln w="12700"/>
        </p:spPr>
      </p:pic>
      <p:sp>
        <p:nvSpPr>
          <p:cNvPr id="674" name="Formation of polyester"/>
          <p:cNvSpPr txBox="1"/>
          <p:nvPr/>
        </p:nvSpPr>
        <p:spPr>
          <a:xfrm>
            <a:off x="147164" y="7474741"/>
            <a:ext cx="6743958" cy="861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 sz="4700">
                <a:solidFill>
                  <a:srgbClr val="FF2600"/>
                </a:solidFill>
              </a:defRPr>
            </a:lvl1pPr>
          </a:lstStyle>
          <a:p>
            <a:pPr/>
            <a:r>
              <a:t>Formation of polyester</a:t>
            </a:r>
          </a:p>
        </p:txBody>
      </p:sp>
      <p:sp>
        <p:nvSpPr>
          <p:cNvPr id="675" name="Formation of Kevlar"/>
          <p:cNvSpPr txBox="1"/>
          <p:nvPr/>
        </p:nvSpPr>
        <p:spPr>
          <a:xfrm>
            <a:off x="18231964" y="7474741"/>
            <a:ext cx="5915060" cy="861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 sz="4700">
                <a:solidFill>
                  <a:srgbClr val="FF2600"/>
                </a:solidFill>
              </a:defRPr>
            </a:lvl1pPr>
          </a:lstStyle>
          <a:p>
            <a:pPr/>
            <a:r>
              <a:t>Formation of Kevlar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olyesters (PE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Polyesters (PET)</a:t>
            </a:r>
          </a:p>
        </p:txBody>
      </p:sp>
      <p:sp>
        <p:nvSpPr>
          <p:cNvPr id="6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79" name="Line"/>
          <p:cNvSpPr/>
          <p:nvPr/>
        </p:nvSpPr>
        <p:spPr>
          <a:xfrm>
            <a:off x="4579620" y="3360420"/>
            <a:ext cx="14470381" cy="3176"/>
          </a:xfrm>
          <a:prstGeom prst="line">
            <a:avLst/>
          </a:prstGeom>
          <a:ln w="63500">
            <a:solidFill>
              <a:srgbClr val="00B800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80" name="Jackets made from recycled PET soda bottles"/>
          <p:cNvSpPr txBox="1"/>
          <p:nvPr/>
        </p:nvSpPr>
        <p:spPr>
          <a:xfrm>
            <a:off x="5454650" y="10812779"/>
            <a:ext cx="8435341" cy="166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sz="4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Jackets made from recycled PET soda bottles</a:t>
            </a:r>
          </a:p>
        </p:txBody>
      </p:sp>
      <p:sp>
        <p:nvSpPr>
          <p:cNvPr id="681" name="Soda bottles, mylar film."/>
          <p:cNvSpPr txBox="1"/>
          <p:nvPr/>
        </p:nvSpPr>
        <p:spPr>
          <a:xfrm>
            <a:off x="14478000" y="10852150"/>
            <a:ext cx="5669280" cy="166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sz="4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Soda bottles, mylar film.</a:t>
            </a:r>
          </a:p>
        </p:txBody>
      </p:sp>
      <p:pic>
        <p:nvPicPr>
          <p:cNvPr id="682" name="uses for polymers picture" descr="uses for polymer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5180" y="3568700"/>
            <a:ext cx="17990820" cy="694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REACTIVITY"/>
          <p:cNvSpPr txBox="1"/>
          <p:nvPr>
            <p:ph type="title"/>
          </p:nvPr>
        </p:nvSpPr>
        <p:spPr>
          <a:xfrm>
            <a:off x="5036820" y="29718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REACTIVITY</a:t>
            </a:r>
          </a:p>
        </p:txBody>
      </p:sp>
      <p:sp>
        <p:nvSpPr>
          <p:cNvPr id="685" name="Example #6: Condensation Polymerization Reactions"/>
          <p:cNvSpPr txBox="1"/>
          <p:nvPr>
            <p:ph type="body" sz="quarter" idx="1"/>
          </p:nvPr>
        </p:nvSpPr>
        <p:spPr>
          <a:xfrm>
            <a:off x="3665220" y="2125980"/>
            <a:ext cx="16756381" cy="212598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80000"/>
              </a:lnSpc>
              <a:buClr>
                <a:srgbClr val="FF2734"/>
              </a:buClr>
              <a:buSzTx/>
              <a:buFont typeface="Arial"/>
              <a:buNone/>
            </a:pP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Example #6: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Condensation</a:t>
            </a:r>
            <a:r>
              <a: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Polymerization Reactions</a:t>
            </a:r>
          </a:p>
        </p:txBody>
      </p:sp>
      <p:sp>
        <p:nvSpPr>
          <p:cNvPr id="68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87" name="Nylon-6,6"/>
          <p:cNvSpPr txBox="1"/>
          <p:nvPr/>
        </p:nvSpPr>
        <p:spPr>
          <a:xfrm>
            <a:off x="6545580" y="11727179"/>
            <a:ext cx="3785360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sz="6000"/>
            </a:lvl1pPr>
          </a:lstStyle>
          <a:p>
            <a:pPr/>
            <a:r>
              <a:t>Nylon-6,6</a:t>
            </a:r>
          </a:p>
        </p:txBody>
      </p:sp>
      <p:pic>
        <p:nvPicPr>
          <p:cNvPr id="688" name="nylon picture" descr="nyl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95375" y="4114800"/>
            <a:ext cx="7388225" cy="9441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11M10VD1-1.mov" descr="11M10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631180" y="6697980"/>
            <a:ext cx="6109855" cy="4480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9" fill="hold"/>
                                        <p:tgtEl>
                                          <p:spTgt spid="6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8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8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89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olyamides: Nyl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Polyamides: Nylon</a:t>
            </a:r>
          </a:p>
        </p:txBody>
      </p:sp>
      <p:sp>
        <p:nvSpPr>
          <p:cNvPr id="69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93" name="Line"/>
          <p:cNvSpPr/>
          <p:nvPr/>
        </p:nvSpPr>
        <p:spPr>
          <a:xfrm>
            <a:off x="4579620" y="3360420"/>
            <a:ext cx="14470381" cy="3176"/>
          </a:xfrm>
          <a:prstGeom prst="line">
            <a:avLst/>
          </a:prstGeom>
          <a:ln w="63500">
            <a:solidFill>
              <a:srgbClr val="00B800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94" name="making a polymer picture" descr="making a polyme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020" y="3817620"/>
            <a:ext cx="18127980" cy="3819526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Each monomer has 6 C atoms in its chain.…"/>
          <p:cNvSpPr txBox="1"/>
          <p:nvPr/>
        </p:nvSpPr>
        <p:spPr>
          <a:xfrm>
            <a:off x="4766058" y="8597900"/>
            <a:ext cx="15102711" cy="346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Comic Sans MS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Each monomer has 6 C atoms in its chain.</a:t>
            </a:r>
          </a:p>
          <a:p>
            <a:pPr algn="ctr">
              <a:lnSpc>
                <a:spcPct val="120000"/>
              </a:lnSpc>
              <a:buClr>
                <a:srgbClr val="000000"/>
              </a:buClr>
              <a:buFont typeface="Comic Sans MS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 polyamide link forms on elimination of HCl</a:t>
            </a:r>
          </a:p>
          <a:p>
            <a:pPr algn="ctr">
              <a:lnSpc>
                <a:spcPct val="120000"/>
              </a:lnSpc>
              <a:buClr>
                <a:srgbClr val="000000"/>
              </a:buClr>
              <a:buFont typeface="Comic Sans MS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Result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nylon-6,6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USES FOR POLYMERS"/>
          <p:cNvSpPr txBox="1"/>
          <p:nvPr>
            <p:ph type="title"/>
          </p:nvPr>
        </p:nvSpPr>
        <p:spPr>
          <a:xfrm>
            <a:off x="5036820" y="29718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USES FOR POLYMERS</a:t>
            </a:r>
          </a:p>
        </p:txBody>
      </p:sp>
      <p:sp>
        <p:nvSpPr>
          <p:cNvPr id="698" name="Examples of Polymers:…"/>
          <p:cNvSpPr txBox="1"/>
          <p:nvPr>
            <p:ph type="body" idx="1"/>
          </p:nvPr>
        </p:nvSpPr>
        <p:spPr>
          <a:xfrm>
            <a:off x="3665220" y="2446020"/>
            <a:ext cx="16756381" cy="100126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80000"/>
              </a:lnSpc>
              <a:spcBef>
                <a:spcPts val="2200"/>
              </a:spcBef>
              <a:buClr>
                <a:srgbClr val="000000"/>
              </a:buClr>
              <a:buSzTx/>
              <a:buFont typeface="Arial"/>
              <a:buNone/>
              <a:defRPr b="0" sz="6000"/>
            </a:pPr>
            <a:r>
              <a:t>Examples of Polymers:</a:t>
            </a:r>
          </a:p>
          <a:p>
            <a:pPr marL="699110" indent="-659423">
              <a:lnSpc>
                <a:spcPct val="80000"/>
              </a:lnSpc>
              <a:spcBef>
                <a:spcPts val="2200"/>
              </a:spcBef>
              <a:buClr>
                <a:srgbClr val="FF2734"/>
              </a:buClr>
              <a:buFont typeface="Arial"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Teflon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- </a:t>
            </a:r>
            <a:r>
              <a:rPr b="0" i="1" sz="6000"/>
              <a:t>polytetrafluoroethylene</a:t>
            </a:r>
          </a:p>
          <a:p>
            <a:pPr marL="699110" indent="-659423">
              <a:lnSpc>
                <a:spcPct val="80000"/>
              </a:lnSpc>
              <a:spcBef>
                <a:spcPts val="2200"/>
              </a:spcBef>
              <a:buClr>
                <a:srgbClr val="FF2734"/>
              </a:buClr>
              <a:buFont typeface="Arial"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Fabric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- </a:t>
            </a:r>
            <a:r>
              <a:rPr b="0" i="1" sz="6000"/>
              <a:t>polyester, polyacrylonitrile</a:t>
            </a:r>
          </a:p>
          <a:p>
            <a:pPr marL="699110" indent="-659423">
              <a:lnSpc>
                <a:spcPct val="80000"/>
              </a:lnSpc>
              <a:spcBef>
                <a:spcPts val="2200"/>
              </a:spcBef>
              <a:buClr>
                <a:srgbClr val="FF2734"/>
              </a:buClr>
              <a:buFont typeface="Arial"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Milk &amp; soda bottles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- </a:t>
            </a:r>
            <a:r>
              <a:rPr b="0" i="1" sz="6000"/>
              <a:t>(High Density) Polyethylene</a:t>
            </a:r>
          </a:p>
          <a:p>
            <a:pPr marL="699110" indent="-659423">
              <a:lnSpc>
                <a:spcPct val="80000"/>
              </a:lnSpc>
              <a:spcBef>
                <a:spcPts val="2200"/>
              </a:spcBef>
              <a:buClr>
                <a:srgbClr val="FF2734"/>
              </a:buClr>
              <a:buFont typeface="Arial"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Styrofoam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- </a:t>
            </a:r>
            <a:r>
              <a:rPr b="0" i="1" sz="6000"/>
              <a:t>polystyrene</a:t>
            </a:r>
          </a:p>
          <a:p>
            <a:pPr marL="699110" indent="-659423">
              <a:lnSpc>
                <a:spcPct val="80000"/>
              </a:lnSpc>
              <a:spcBef>
                <a:spcPts val="2200"/>
              </a:spcBef>
              <a:buClr>
                <a:srgbClr val="FF2734"/>
              </a:buClr>
              <a:buFont typeface="Arial"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plastic wrap (Saran)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- </a:t>
            </a:r>
            <a:r>
              <a:rPr b="0" i="1" sz="6000"/>
              <a:t>poly(vinylidene chloride)</a:t>
            </a:r>
          </a:p>
          <a:p>
            <a:pPr marL="699110" indent="-659423">
              <a:lnSpc>
                <a:spcPct val="80000"/>
              </a:lnSpc>
              <a:spcBef>
                <a:spcPts val="2200"/>
              </a:spcBef>
              <a:buClr>
                <a:srgbClr val="FF2734"/>
              </a:buClr>
              <a:buFont typeface="Arial"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contact lenses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- </a:t>
            </a:r>
            <a:r>
              <a:rPr b="0" i="1" sz="6000"/>
              <a:t>poly(methyl methacrylate)</a:t>
            </a:r>
          </a:p>
          <a:p>
            <a:pPr marL="543951" indent="-504264">
              <a:lnSpc>
                <a:spcPct val="80000"/>
              </a:lnSpc>
              <a:spcBef>
                <a:spcPts val="2200"/>
              </a:spcBef>
              <a:buClr>
                <a:srgbClr val="000000"/>
              </a:buClr>
              <a:buFont typeface="Arial"/>
              <a:defRPr b="0" i="1" sz="6000"/>
            </a:pPr>
            <a:r>
              <a:t>Other uses:</a:t>
            </a:r>
          </a:p>
        </p:txBody>
      </p:sp>
      <p:sp>
        <p:nvSpPr>
          <p:cNvPr id="6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98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Bubble Gum! A copolymer"/>
          <p:cNvSpPr txBox="1"/>
          <p:nvPr>
            <p:ph type="title"/>
          </p:nvPr>
        </p:nvSpPr>
        <p:spPr>
          <a:xfrm>
            <a:off x="12352019" y="0"/>
            <a:ext cx="7612381" cy="3817621"/>
          </a:xfrm>
          <a:prstGeom prst="rect">
            <a:avLst/>
          </a:prstGeom>
        </p:spPr>
        <p:txBody>
          <a:bodyPr/>
          <a:lstStyle/>
          <a:p>
            <a:pPr>
              <a:defRPr sz="8600">
                <a:solidFill>
                  <a:srgbClr val="009051"/>
                </a:solidFill>
                <a:uFill>
                  <a:solidFill>
                    <a:srgbClr val="009051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Bubble Gum!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A copolymer</a:t>
            </a:r>
          </a:p>
        </p:txBody>
      </p:sp>
      <p:sp>
        <p:nvSpPr>
          <p:cNvPr id="7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03" name="bubble from bubble gum picture" descr="bubble from bubble gum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5180" y="754380"/>
            <a:ext cx="8620126" cy="10767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a copolymer picture" descr="a copolymer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31750" y="3886200"/>
            <a:ext cx="6699251" cy="8161019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Styrene + butadiene"/>
          <p:cNvSpPr txBox="1"/>
          <p:nvPr/>
        </p:nvSpPr>
        <p:spPr>
          <a:xfrm>
            <a:off x="13403580" y="12252325"/>
            <a:ext cx="6152151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Styrene + butadiene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slime picture" descr="slim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2420" y="1120140"/>
            <a:ext cx="8915401" cy="11475720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Slime!"/>
          <p:cNvSpPr txBox="1"/>
          <p:nvPr>
            <p:ph type="title"/>
          </p:nvPr>
        </p:nvSpPr>
        <p:spPr>
          <a:xfrm>
            <a:off x="8694420" y="457200"/>
            <a:ext cx="5783581" cy="349758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Slime!</a:t>
            </a:r>
          </a:p>
        </p:txBody>
      </p:sp>
      <p:sp>
        <p:nvSpPr>
          <p:cNvPr id="70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10" name="Slime is polyvinylalcohol cross-linked with boric acid"/>
          <p:cNvSpPr txBox="1"/>
          <p:nvPr/>
        </p:nvSpPr>
        <p:spPr>
          <a:xfrm>
            <a:off x="13106400" y="4274820"/>
            <a:ext cx="7635241" cy="502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sz="7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Slime is polyvinylalcohol cross-linked with boric acid</a:t>
            </a:r>
          </a:p>
        </p:txBody>
      </p:sp>
      <p:sp>
        <p:nvSpPr>
          <p:cNvPr id="711" name="Line"/>
          <p:cNvSpPr/>
          <p:nvPr/>
        </p:nvSpPr>
        <p:spPr>
          <a:xfrm>
            <a:off x="8694420" y="3360420"/>
            <a:ext cx="10355581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olymer Recycling Symbols"/>
          <p:cNvSpPr txBox="1"/>
          <p:nvPr>
            <p:ph type="title"/>
          </p:nvPr>
        </p:nvSpPr>
        <p:spPr>
          <a:xfrm>
            <a:off x="4419600" y="0"/>
            <a:ext cx="15544801" cy="32004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Polymer Recycling Symbols</a:t>
            </a:r>
          </a:p>
        </p:txBody>
      </p:sp>
      <p:sp>
        <p:nvSpPr>
          <p:cNvPr id="71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15" name="Line"/>
          <p:cNvSpPr/>
          <p:nvPr/>
        </p:nvSpPr>
        <p:spPr>
          <a:xfrm>
            <a:off x="4876800" y="2583180"/>
            <a:ext cx="14470381" cy="3176"/>
          </a:xfrm>
          <a:prstGeom prst="line">
            <a:avLst/>
          </a:prstGeom>
          <a:ln w="63500">
            <a:solidFill>
              <a:srgbClr val="00B800"/>
            </a:solidFill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726" name="Group"/>
          <p:cNvGrpSpPr/>
          <p:nvPr/>
        </p:nvGrpSpPr>
        <p:grpSpPr>
          <a:xfrm>
            <a:off x="20320" y="3187700"/>
            <a:ext cx="4059556" cy="10477501"/>
            <a:chOff x="0" y="0"/>
            <a:chExt cx="4059555" cy="10477500"/>
          </a:xfrm>
        </p:grpSpPr>
        <p:sp>
          <p:nvSpPr>
            <p:cNvPr id="716" name="PETE =  Polyethylene terephthalate, 1.35-1.38…"/>
            <p:cNvSpPr/>
            <p:nvPr/>
          </p:nvSpPr>
          <p:spPr>
            <a:xfrm>
              <a:off x="2789555" y="50800"/>
              <a:ext cx="1270001" cy="1270000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lnSpc>
                  <a:spcPct val="180000"/>
                </a:lnSpc>
                <a:buClr>
                  <a:srgbClr val="000000"/>
                </a:buClr>
                <a:buFont typeface="Times Roman"/>
                <a:defRPr sz="50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PETE = 	Polyethylene terephthalate, 1.35-1.38</a:t>
              </a:r>
            </a:p>
            <a:p>
              <a:pPr>
                <a:lnSpc>
                  <a:spcPct val="180000"/>
                </a:lnSpc>
                <a:buClr>
                  <a:srgbClr val="00B800"/>
                </a:buClr>
                <a:buFont typeface="Times Roman"/>
              </a:pPr>
              <a:r>
                <a:rPr sz="50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rPr>
                <a:t>HDPE = 	High density PE, 0.941-0.965 g/cm</a:t>
              </a:r>
              <a:r>
                <a:rPr baseline="30959" sz="50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rPr>
                <a:t>3</a:t>
              </a:r>
              <a:endParaRPr baseline="30959" sz="5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>
                <a:lnSpc>
                  <a:spcPct val="180000"/>
                </a:lnSpc>
                <a:buClr>
                  <a:srgbClr val="000000"/>
                </a:buClr>
                <a:buFont typeface="Times Roman"/>
                <a:defRPr sz="50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V = 	   	PVC (polyvinyl chloride), 1.30-1.58</a:t>
              </a:r>
            </a:p>
            <a:p>
              <a:pPr>
                <a:lnSpc>
                  <a:spcPct val="180000"/>
                </a:lnSpc>
                <a:buClr>
                  <a:srgbClr val="00B800"/>
                </a:buClr>
                <a:buFont typeface="Times Roman"/>
              </a:pPr>
              <a:r>
                <a:rPr sz="50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rPr>
                <a:t>LDPE = 	Low density PE, 0.910-0.925 g/cm</a:t>
              </a:r>
              <a:r>
                <a:rPr baseline="30959" sz="50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rPr>
                <a:t>3</a:t>
              </a:r>
              <a:endParaRPr baseline="30959" sz="5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>
                <a:lnSpc>
                  <a:spcPct val="180000"/>
                </a:lnSpc>
                <a:buClr>
                  <a:srgbClr val="000000"/>
                </a:buClr>
                <a:buFont typeface="Times Roman"/>
              </a:pPr>
              <a:r>
                <a:rPr sz="5000">
                  <a:latin typeface="Times Roman"/>
                  <a:ea typeface="Times Roman"/>
                  <a:cs typeface="Times Roman"/>
                  <a:sym typeface="Times Roman"/>
                </a:rPr>
                <a:t>PP = 		Polypropylene, 0.90-0.92 g/cm</a:t>
              </a:r>
              <a:r>
                <a:rPr baseline="30959" sz="5000">
                  <a:latin typeface="Times Roman"/>
                  <a:ea typeface="Times Roman"/>
                  <a:cs typeface="Times Roman"/>
                  <a:sym typeface="Times Roman"/>
                </a:rPr>
                <a:t>3</a:t>
              </a:r>
              <a:endParaRPr baseline="30959" sz="500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>
                <a:lnSpc>
                  <a:spcPct val="180000"/>
                </a:lnSpc>
                <a:buClr>
                  <a:srgbClr val="00B800"/>
                </a:buClr>
                <a:buFont typeface="Times Roman"/>
              </a:pPr>
              <a:r>
                <a:rPr sz="50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rPr>
                <a:t>PS = 		Polystyrene, 1.03-1.06 g/cm</a:t>
              </a:r>
              <a:r>
                <a:rPr baseline="30959" sz="50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rPr>
                <a:t>3</a:t>
              </a:r>
              <a:endParaRPr baseline="30959" sz="5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>
                <a:lnSpc>
                  <a:spcPct val="180000"/>
                </a:lnSpc>
                <a:buClr>
                  <a:srgbClr val="000000"/>
                </a:buClr>
                <a:buFont typeface="Times Roman"/>
                <a:defRPr sz="5000"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Other = 	Other plastics (varies)</a:t>
              </a:r>
            </a:p>
          </p:txBody>
        </p:sp>
        <p:pic>
          <p:nvPicPr>
            <p:cNvPr id="717" name="pvc3new.png" descr="pvc3new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7160" y="3154679"/>
              <a:ext cx="1470026" cy="1790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8" name="hdpe2.png" descr="hdpe2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08760" y="1485899"/>
              <a:ext cx="1470026" cy="1790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9" name="pete1.png" descr="pete1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7160" y="0"/>
              <a:ext cx="1470026" cy="1790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0" name="ps6.png" descr="ps6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570355" y="7269479"/>
              <a:ext cx="1470026" cy="1790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1" name="ldpe4.png" descr="ldpe4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70355" y="4389119"/>
              <a:ext cx="1470026" cy="1790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2" name="pp5.png" descr="pp5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5600700"/>
              <a:ext cx="1470025" cy="1790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25" name="Group"/>
            <p:cNvGrpSpPr/>
            <p:nvPr/>
          </p:nvGrpSpPr>
          <p:grpSpPr>
            <a:xfrm>
              <a:off x="46355" y="8686800"/>
              <a:ext cx="1470026" cy="1790700"/>
              <a:chOff x="0" y="0"/>
              <a:chExt cx="1470025" cy="1790700"/>
            </a:xfrm>
          </p:grpSpPr>
          <p:sp>
            <p:nvSpPr>
              <p:cNvPr id="723" name="Rectangle"/>
              <p:cNvSpPr/>
              <p:nvPr/>
            </p:nvSpPr>
            <p:spPr>
              <a:xfrm>
                <a:off x="0" y="0"/>
                <a:ext cx="1470025" cy="17907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914400">
                  <a:defRPr b="0" sz="20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pic>
            <p:nvPicPr>
              <p:cNvPr id="724" name="other7.png" descr="other7.png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1470025" cy="17907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727" name="recycling  picture" descr="recycling  pictur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661386" y="0"/>
            <a:ext cx="11955163" cy="1371600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99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99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7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docs on benzene picture silly" descr="docs on benzene picture sill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9070" y="6936906"/>
            <a:ext cx="14044229" cy="7472514"/>
          </a:xfrm>
          <a:prstGeom prst="rect">
            <a:avLst/>
          </a:prstGeom>
          <a:ln w="12700"/>
        </p:spPr>
      </p:pic>
      <p:sp>
        <p:nvSpPr>
          <p:cNvPr id="732" name="End of Chapter 20"/>
          <p:cNvSpPr txBox="1"/>
          <p:nvPr>
            <p:ph type="title"/>
          </p:nvPr>
        </p:nvSpPr>
        <p:spPr>
          <a:xfrm>
            <a:off x="-2070100" y="-1478280"/>
            <a:ext cx="14333220" cy="4732020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lvl1pPr>
          </a:lstStyle>
          <a:p>
            <a:pPr/>
            <a:r>
              <a:t>End of Chapter 20</a:t>
            </a:r>
          </a:p>
        </p:txBody>
      </p:sp>
      <p:sp>
        <p:nvSpPr>
          <p:cNvPr id="733" name="See:…"/>
          <p:cNvSpPr txBox="1"/>
          <p:nvPr>
            <p:ph type="body" sz="quarter" idx="1"/>
          </p:nvPr>
        </p:nvSpPr>
        <p:spPr>
          <a:xfrm>
            <a:off x="271780" y="1882140"/>
            <a:ext cx="14333220" cy="44119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/>
            </a:pPr>
            <a:r>
              <a:t>See: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rPr u="sng">
                <a:hlinkClick r:id="rId3" invalidUrl="" action="" tgtFrame="" tooltip="" history="1" highlightClick="0" endSnd="0"/>
              </a:rPr>
              <a:t>Chapter Twenty Study Guide</a:t>
            </a:r>
          </a:p>
          <a:p>
            <a:pPr>
              <a:buClr>
                <a:srgbClr val="000000"/>
              </a:buClr>
              <a:buFont typeface="Arial"/>
              <a:defRPr b="0" i="1" u="sng"/>
            </a:pPr>
            <a:r>
              <a:rPr u="none">
                <a:hlinkClick r:id="rId4" invalidUrl="" action="" tgtFrame="" tooltip="" history="1" highlightClick="0" endSnd="0"/>
              </a:rPr>
              <a:t>Chapter Twenty Concept Guide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t>Important Equations (following this slide)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t>End of Chapter Problems (following this slide)</a:t>
            </a:r>
          </a:p>
        </p:txBody>
      </p:sp>
      <p:sp>
        <p:nvSpPr>
          <p:cNvPr id="7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35" name="216072805_4807986275896438_5795061100509117031_n.jpg" descr="216072805_4807986275896438_5795061100509117031_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66466" y="7429517"/>
            <a:ext cx="5308756" cy="6362554"/>
          </a:xfrm>
          <a:prstGeom prst="rect">
            <a:avLst/>
          </a:prstGeom>
          <a:ln w="12700"/>
        </p:spPr>
      </p:pic>
      <p:pic>
        <p:nvPicPr>
          <p:cNvPr id="736" name="IMG_0635.JPG" descr="IMG_0635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20689" y="-12223"/>
            <a:ext cx="6645249" cy="5574625"/>
          </a:xfrm>
          <a:prstGeom prst="rect">
            <a:avLst/>
          </a:prstGeom>
          <a:ln w="12700"/>
        </p:spPr>
      </p:pic>
      <p:pic>
        <p:nvPicPr>
          <p:cNvPr id="737" name="ether bunny.jpg" descr="ether bunny.jpg"/>
          <p:cNvPicPr>
            <a:picLocks noChangeAspect="1"/>
          </p:cNvPicPr>
          <p:nvPr/>
        </p:nvPicPr>
        <p:blipFill>
          <a:blip r:embed="rId7">
            <a:extLst/>
          </a:blip>
          <a:srcRect l="3633" t="1801" r="0" b="3279"/>
          <a:stretch>
            <a:fillRect/>
          </a:stretch>
        </p:blipFill>
        <p:spPr>
          <a:xfrm>
            <a:off x="19532449" y="72129"/>
            <a:ext cx="5115875" cy="8964278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ropane picture" descr="propa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66619" y="7955280"/>
            <a:ext cx="6217921" cy="557784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ALKANE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ALKANES</a:t>
            </a:r>
          </a:p>
        </p:txBody>
      </p:sp>
      <p:sp>
        <p:nvSpPr>
          <p:cNvPr id="1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49" name="Generic Alkane Representation:  R-H…"/>
          <p:cNvSpPr txBox="1"/>
          <p:nvPr/>
        </p:nvSpPr>
        <p:spPr>
          <a:xfrm>
            <a:off x="5316869" y="2686050"/>
            <a:ext cx="13861387" cy="62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Alkane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R-H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Alkane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2n+2</a:t>
            </a:r>
            <a:endParaRPr baseline="-1585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-yl   +ane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propane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(propyl group + H)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CH</a:t>
            </a:r>
            <a:r>
              <a:rPr baseline="-15851"/>
              <a:t>3</a:t>
            </a:r>
            <a:r>
              <a:t>CH</a:t>
            </a:r>
            <a:r>
              <a:rPr baseline="-15851"/>
              <a:t>2</a:t>
            </a:r>
            <a:r>
              <a:t>CH</a:t>
            </a:r>
            <a:r>
              <a:rPr baseline="-15851"/>
              <a:t>2</a:t>
            </a:r>
            <a:r>
              <a:t>-H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Important Equations, Constants, and Handouts…"/>
          <p:cNvSpPr txBox="1"/>
          <p:nvPr/>
        </p:nvSpPr>
        <p:spPr>
          <a:xfrm>
            <a:off x="1110418" y="782798"/>
            <a:ext cx="1335660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 sz="4600">
                <a:solidFill>
                  <a:srgbClr val="0433FF"/>
                </a:solidFill>
              </a:defRPr>
            </a:pPr>
            <a:r>
              <a:t>Important Equations, Constants, and Handouts</a:t>
            </a:r>
          </a:p>
          <a:p>
            <a:pPr>
              <a:defRPr i="1" sz="4600">
                <a:solidFill>
                  <a:srgbClr val="0433FF"/>
                </a:solidFill>
              </a:defRPr>
            </a:pPr>
            <a:r>
              <a:t>from this Chapter:</a:t>
            </a:r>
          </a:p>
        </p:txBody>
      </p:sp>
      <p:sp>
        <p:nvSpPr>
          <p:cNvPr id="740" name="be able to name organic compounds using the functional group along with the “longest chain, shortest number” concept…"/>
          <p:cNvSpPr txBox="1"/>
          <p:nvPr/>
        </p:nvSpPr>
        <p:spPr>
          <a:xfrm>
            <a:off x="1687248" y="3275118"/>
            <a:ext cx="9606744" cy="8821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26524" indent="-505557">
              <a:buSzPct val="100000"/>
              <a:buChar char="•"/>
            </a:pPr>
            <a:r>
              <a:rPr b="0" i="1"/>
              <a:t>be able to </a:t>
            </a:r>
            <a:r>
              <a:t>name organic compounds </a:t>
            </a:r>
            <a:r>
              <a:rPr b="0" i="1"/>
              <a:t>using the</a:t>
            </a:r>
            <a:r>
              <a:t> functional group </a:t>
            </a:r>
            <a:r>
              <a:rPr b="0" i="1"/>
              <a:t>along with the </a:t>
            </a:r>
            <a:r>
              <a:t>“longest chain, shortest number” </a:t>
            </a:r>
            <a:r>
              <a:rPr b="0" i="1"/>
              <a:t>concept</a:t>
            </a:r>
          </a:p>
          <a:p>
            <a:pPr marL="626524" indent="-505557">
              <a:buSzPct val="100000"/>
              <a:buChar char="•"/>
            </a:pPr>
            <a:r>
              <a:t>recognize some common organic chemistry reactions</a:t>
            </a:r>
          </a:p>
          <a:p>
            <a:pPr marL="626524" indent="-505557">
              <a:buSzPct val="100000"/>
              <a:buChar char="•"/>
            </a:pPr>
            <a:r>
              <a:rPr b="0" i="1"/>
              <a:t>see the</a:t>
            </a:r>
            <a:r>
              <a:t> </a:t>
            </a:r>
            <a:r>
              <a:rPr>
                <a:solidFill>
                  <a:srgbClr val="FF2600"/>
                </a:solidFill>
              </a:rPr>
              <a:t>Organic Chemistry Nomenclature Guide</a:t>
            </a:r>
            <a:r>
              <a:t> </a:t>
            </a:r>
            <a:r>
              <a:rPr b="0" i="1"/>
              <a:t>(handout)</a:t>
            </a:r>
          </a:p>
        </p:txBody>
      </p:sp>
      <p:sp>
        <p:nvSpPr>
          <p:cNvPr id="741" name="Organic Chemistry: alkyl group, alkane, cycloalkane, alkyl halide, alcohol, ether, ketones, aldehydes, alkynes, alkenes, aromatic compounds, carboxylic acids, amines, isomers"/>
          <p:cNvSpPr txBox="1"/>
          <p:nvPr/>
        </p:nvSpPr>
        <p:spPr>
          <a:xfrm>
            <a:off x="12473494" y="3662221"/>
            <a:ext cx="9606743" cy="5672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/>
            <a:r>
              <a:rPr>
                <a:solidFill>
                  <a:srgbClr val="FF2600"/>
                </a:solidFill>
              </a:rPr>
              <a:t>Organic Chemistry:</a:t>
            </a:r>
            <a:r>
              <a:t> alkyl group, alkane, cycloalkane, alkyl halide, alcohol, ether, ketones, aldehydes, alkynes, alkenes, aromatic compounds, carboxylic acids, amines, </a:t>
            </a:r>
            <a:r>
              <a:rPr>
                <a:solidFill>
                  <a:srgbClr val="FF2600"/>
                </a:solidFill>
              </a:rPr>
              <a:t>isomers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sz="4600"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744" name="Be sure to view practice problem set #3 and self quizzes for…"/>
          <p:cNvSpPr txBox="1"/>
          <p:nvPr/>
        </p:nvSpPr>
        <p:spPr>
          <a:xfrm>
            <a:off x="3699068" y="1746085"/>
            <a:ext cx="16985864" cy="809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b="0" i="1" sz="4200"/>
            </a:pPr>
            <a:r>
              <a:t>Be sure to view practice problem set #3 and self quizzes for </a:t>
            </a:r>
          </a:p>
          <a:p>
            <a:pPr algn="ctr">
              <a:defRPr b="0" i="1" sz="4200"/>
            </a:pPr>
            <a:r>
              <a:rPr b="1"/>
              <a:t>organic chemistry nomenclature</a:t>
            </a:r>
            <a:r>
              <a:t> examples and practice</a:t>
            </a:r>
          </a:p>
          <a:p>
            <a:pPr algn="ctr">
              <a:defRPr b="0" i="1" sz="4200"/>
            </a:pPr>
          </a:p>
          <a:p>
            <a:pPr marL="883849" indent="-802569">
              <a:buSzPct val="100000"/>
              <a:buAutoNum type="arabicPeriod" startAt="1"/>
              <a:defRPr b="0" sz="4200"/>
            </a:pPr>
            <a:r>
              <a:t>Name a straight chain alkane with six carbon atoms.</a:t>
            </a:r>
          </a:p>
          <a:p>
            <a:pPr marL="883849" indent="-802569">
              <a:buSzPct val="100000"/>
              <a:buAutoNum type="arabicPeriod" startAt="1"/>
              <a:defRPr b="0" sz="4200"/>
            </a:pPr>
            <a:r>
              <a:t>Name this compound: </a:t>
            </a:r>
            <a:r>
              <a:rPr b="1"/>
              <a:t>CH</a:t>
            </a:r>
            <a:r>
              <a:rPr b="1" baseline="-5999"/>
              <a:t>3</a:t>
            </a:r>
            <a:r>
              <a:rPr b="1"/>
              <a:t>CH</a:t>
            </a:r>
            <a:r>
              <a:rPr b="1" baseline="-5999"/>
              <a:t>2</a:t>
            </a:r>
            <a:r>
              <a:rPr b="1"/>
              <a:t>CH</a:t>
            </a:r>
            <a:r>
              <a:rPr b="1" baseline="-5999"/>
              <a:t>2</a:t>
            </a:r>
            <a:r>
              <a:rPr b="1"/>
              <a:t>OH</a:t>
            </a:r>
            <a:r>
              <a:t>   Provide two isomers of this compound and name them.</a:t>
            </a:r>
          </a:p>
          <a:p>
            <a:pPr marL="883849" indent="-802569">
              <a:buSzPct val="100000"/>
              <a:buAutoNum type="arabicPeriod" startAt="1"/>
              <a:defRPr b="0" sz="4200"/>
            </a:pPr>
            <a:r>
              <a:t>Draw structural formulas for all four compounds with the formula C</a:t>
            </a:r>
            <a:r>
              <a:rPr baseline="-5999"/>
              <a:t>4</a:t>
            </a:r>
            <a:r>
              <a:t>H</a:t>
            </a:r>
            <a:r>
              <a:rPr baseline="-5999"/>
              <a:t>10</a:t>
            </a:r>
            <a:r>
              <a:t>Br. Give the systematic name of each.</a:t>
            </a:r>
          </a:p>
          <a:p>
            <a:pPr marL="883849" indent="-802569">
              <a:buSzPct val="100000"/>
              <a:buAutoNum type="arabicPeriod" startAt="1"/>
              <a:defRPr b="0" sz="4200"/>
            </a:pPr>
            <a:r>
              <a:t>Provide IUPAC numbered names for the following three compounds: </a:t>
            </a:r>
            <a:r>
              <a:rPr i="1"/>
              <a:t>m</a:t>
            </a:r>
            <a:r>
              <a:t>-dibromobenzene, </a:t>
            </a:r>
            <a:r>
              <a:rPr i="1"/>
              <a:t>o</a:t>
            </a:r>
            <a:r>
              <a:t>-dibromobenzene, </a:t>
            </a:r>
            <a:r>
              <a:rPr i="1"/>
              <a:t>p</a:t>
            </a:r>
            <a:r>
              <a:t>-dibromobenzene</a:t>
            </a:r>
          </a:p>
          <a:p>
            <a:pPr marL="883849" indent="-802569">
              <a:buSzPct val="100000"/>
              <a:buAutoNum type="arabicPeriod" startAt="1"/>
              <a:defRPr b="0" sz="4200"/>
            </a:pPr>
            <a:r>
              <a:t>Which of the following would exhibit </a:t>
            </a:r>
            <a:r>
              <a:rPr i="1"/>
              <a:t>cis, trans</a:t>
            </a:r>
            <a:r>
              <a:t> isomerization?  1-pentene, propene, 2-butene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sz="4600"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747" name="n-hexane…"/>
          <p:cNvSpPr txBox="1"/>
          <p:nvPr/>
        </p:nvSpPr>
        <p:spPr>
          <a:xfrm>
            <a:off x="3750298" y="2537070"/>
            <a:ext cx="16883404" cy="6871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83849" indent="-802569">
              <a:buSzPct val="100000"/>
              <a:buAutoNum type="arabicPeriod" startAt="1"/>
              <a:defRPr b="0" sz="4200"/>
            </a:pPr>
            <a:r>
              <a:t>n-hexane</a:t>
            </a:r>
          </a:p>
          <a:p>
            <a:pPr marL="883849" indent="-802569">
              <a:buSzPct val="100000"/>
              <a:buAutoNum type="arabicPeriod" startAt="1"/>
              <a:defRPr b="0" sz="4200"/>
            </a:pPr>
            <a:r>
              <a:t>1-propanol.  2-propanol and 1-methoxy propane would be isomers.</a:t>
            </a:r>
          </a:p>
          <a:p>
            <a:pPr marL="883849" indent="-802569">
              <a:buSzPct val="100000"/>
              <a:buAutoNum type="arabicPeriod" startAt="1"/>
              <a:defRPr b="0" sz="4200"/>
            </a:pPr>
            <a:r>
              <a:t>1-bromobutane, 2-bromobutane, 2-bromo-2-methylpropane, 1-bromo-2-methylpropane</a:t>
            </a:r>
          </a:p>
          <a:p>
            <a:pPr marL="883849" indent="-802569">
              <a:buSzPct val="100000"/>
              <a:buAutoNum type="arabicPeriod" startAt="1"/>
              <a:defRPr b="0" sz="4200"/>
            </a:pPr>
            <a:r>
              <a:rPr i="1"/>
              <a:t>m</a:t>
            </a:r>
            <a:r>
              <a:t>-dibromobenzene = 1,3-dibromobenzene, </a:t>
            </a:r>
            <a:r>
              <a:rPr i="1"/>
              <a:t>o</a:t>
            </a:r>
            <a:r>
              <a:t>-dibromobenzene = 1,2-dibromobenzene, </a:t>
            </a:r>
            <a:r>
              <a:rPr i="1"/>
              <a:t>p</a:t>
            </a:r>
            <a:r>
              <a:t>-dibromobenzene = 1,4-dibromobenzene</a:t>
            </a:r>
          </a:p>
          <a:p>
            <a:pPr marL="883849" indent="-802569">
              <a:buSzPct val="100000"/>
              <a:buAutoNum type="arabicPeriod" startAt="1"/>
              <a:defRPr b="0" sz="4200"/>
            </a:pPr>
            <a:r>
              <a:t>only 2-butene would exhibit </a:t>
            </a:r>
            <a:r>
              <a:rPr i="1"/>
              <a:t>cis, trans</a:t>
            </a:r>
            <a:r>
              <a:t> isomerization.</a:t>
            </a:r>
            <a:endParaRPr baseline="-5999"/>
          </a:p>
          <a:p>
            <a:pPr>
              <a:defRPr b="0" sz="4200"/>
            </a:pPr>
            <a:endParaRPr baseline="-5999"/>
          </a:p>
          <a:p>
            <a:pPr algn="ctr">
              <a:defRPr b="0" i="1" sz="4200"/>
            </a:pPr>
            <a:r>
              <a:t>Be sure to view practice problem set #3 and self quizzes for </a:t>
            </a:r>
          </a:p>
          <a:p>
            <a:pPr algn="ctr">
              <a:defRPr b="0" i="1" sz="4200"/>
            </a:pPr>
            <a:r>
              <a:rPr b="1"/>
              <a:t>organic chemistry nomenclature</a:t>
            </a:r>
            <a:r>
              <a:t> examples and practice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utane picture" descr="buta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20800" y="7978140"/>
            <a:ext cx="6995160" cy="548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ALKANE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ALKANES</a:t>
            </a:r>
          </a:p>
        </p:txBody>
      </p:sp>
      <p:sp>
        <p:nvSpPr>
          <p:cNvPr id="15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54" name="Generic Alkane Representation:  R-H…"/>
          <p:cNvSpPr txBox="1"/>
          <p:nvPr/>
        </p:nvSpPr>
        <p:spPr>
          <a:xfrm>
            <a:off x="5316869" y="2686050"/>
            <a:ext cx="13861387" cy="62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Generic Alkane Representation:  </a:t>
            </a:r>
            <a:r>
              <a:rPr sz="60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R-H</a:t>
            </a:r>
            <a:endParaRPr sz="60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/>
              <a:t>Generic Alkane Formula: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2n+2</a:t>
            </a:r>
            <a:endParaRPr baseline="-15851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FF2734"/>
              </a:buClr>
              <a:buFont typeface="Arial"/>
              <a:def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-yl   +ane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i="1" sz="6000"/>
              <a:t>Ex: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butane</a:t>
            </a:r>
            <a:r>
              <a:rPr sz="6000"/>
              <a:t> =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(butyl group + H)</a:t>
            </a: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t>CH</a:t>
            </a:r>
            <a:r>
              <a:rPr baseline="-15851"/>
              <a:t>3</a:t>
            </a:r>
            <a:r>
              <a:t>CH</a:t>
            </a:r>
            <a:r>
              <a:rPr baseline="-15851"/>
              <a:t>2</a:t>
            </a:r>
            <a:r>
              <a:t>CH</a:t>
            </a:r>
            <a:r>
              <a:rPr baseline="-15851"/>
              <a:t>2</a:t>
            </a:r>
            <a:r>
              <a:t>CH</a:t>
            </a:r>
            <a:r>
              <a:rPr baseline="-15851"/>
              <a:t>2</a:t>
            </a:r>
            <a:r>
              <a:t>-H</a:t>
            </a:r>
          </a:p>
        </p:txBody>
      </p:sp>
      <p:sp>
        <p:nvSpPr>
          <p:cNvPr id="155" name="Alkanes often called &quot;saturated hydrocarbons&quot; – all carbons &quot;saturated&quot; with H"/>
          <p:cNvSpPr txBox="1"/>
          <p:nvPr/>
        </p:nvSpPr>
        <p:spPr>
          <a:xfrm>
            <a:off x="3208020" y="10218419"/>
            <a:ext cx="12527280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i="1"/>
              <a:t>Alkanes often called "</a:t>
            </a:r>
            <a:r>
              <a:rPr i="1">
                <a:solidFill>
                  <a:srgbClr val="009100"/>
                </a:solidFill>
                <a:uFill>
                  <a:solidFill>
                    <a:srgbClr val="009100"/>
                  </a:solidFill>
                </a:uFill>
              </a:rPr>
              <a:t>saturated</a:t>
            </a:r>
            <a:r>
              <a:rPr i="1"/>
              <a:t> </a:t>
            </a:r>
            <a:r>
              <a:rPr i="1">
                <a:solidFill>
                  <a:srgbClr val="009100"/>
                </a:solidFill>
                <a:uFill>
                  <a:solidFill>
                    <a:srgbClr val="009100"/>
                  </a:solidFill>
                </a:uFill>
              </a:rPr>
              <a:t>hydrocarbons</a:t>
            </a:r>
            <a:r>
              <a:rPr i="1"/>
              <a:t>" – all carbons "saturated" with H</a:t>
            </a:r>
          </a:p>
        </p:txBody>
      </p:sp>
      <p:sp>
        <p:nvSpPr>
          <p:cNvPr id="156" name="Which of the following could be an alkane?…"/>
          <p:cNvSpPr txBox="1"/>
          <p:nvPr/>
        </p:nvSpPr>
        <p:spPr>
          <a:xfrm>
            <a:off x="7574280" y="14013180"/>
            <a:ext cx="18288001" cy="122072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could be an alkane?</a:t>
            </a: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     1. C</a:t>
            </a:r>
            <a:r>
              <a:rPr baseline="-5999"/>
              <a:t>2</a:t>
            </a:r>
            <a:r>
              <a:t>H</a:t>
            </a:r>
            <a:r>
              <a:rPr baseline="-5999"/>
              <a:t>4     </a:t>
            </a:r>
            <a:r>
              <a:t>2. C</a:t>
            </a:r>
            <a:r>
              <a:rPr baseline="-5999"/>
              <a:t>5</a:t>
            </a:r>
            <a:r>
              <a:t>H</a:t>
            </a:r>
            <a:r>
              <a:rPr baseline="-5999"/>
              <a:t>10    </a:t>
            </a:r>
            <a:r>
              <a:t>3. C</a:t>
            </a:r>
            <a:r>
              <a:rPr baseline="-5999"/>
              <a:t>14</a:t>
            </a:r>
            <a:r>
              <a:t>H</a:t>
            </a:r>
            <a:r>
              <a:rPr baseline="-5999"/>
              <a:t>30    </a:t>
            </a:r>
            <a:r>
              <a:t>4. C</a:t>
            </a:r>
            <a:r>
              <a:rPr baseline="-5999"/>
              <a:t>7</a:t>
            </a:r>
            <a:r>
              <a:t>H</a:t>
            </a:r>
            <a:r>
              <a:rPr baseline="-5999"/>
              <a:t>8    </a:t>
            </a:r>
            <a:r>
              <a:t>5. C</a:t>
            </a:r>
            <a:r>
              <a:rPr baseline="-5999"/>
              <a:t>2</a:t>
            </a:r>
            <a:r>
              <a:t>H</a:t>
            </a:r>
            <a:r>
              <a:rPr baseline="-5999"/>
              <a:t>6</a:t>
            </a:r>
            <a:r>
              <a:t>O</a:t>
            </a:r>
            <a:r>
              <a:rPr baseline="-5999"/>
              <a:t>    </a:t>
            </a:r>
          </a:p>
          <a:p>
            <a:pPr>
              <a:defRPr sz="4600"/>
            </a:pPr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t> </a:t>
            </a:r>
            <a:r>
              <a:rPr b="0"/>
              <a:t>only 1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only 2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only 3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3 and 4</a:t>
            </a:r>
            <a:endParaRPr b="0"/>
          </a:p>
          <a:p>
            <a:pPr marL="455441" indent="-247161">
              <a:buSzPct val="100000"/>
              <a:buAutoNum type="alphaUcPeriod" startAt="1"/>
              <a:defRPr sz="4600"/>
            </a:pPr>
            <a:r>
              <a:rPr b="0"/>
              <a:t> all five</a:t>
            </a: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  <a:endParaRPr b="0"/>
          </a:p>
          <a:p>
            <a:pPr>
              <a:defRPr sz="4600"/>
            </a:pPr>
          </a:p>
        </p:txBody>
      </p:sp>
      <p:sp>
        <p:nvSpPr>
          <p:cNvPr id="157" name="Enter your response on…"/>
          <p:cNvSpPr txBox="1"/>
          <p:nvPr/>
        </p:nvSpPr>
        <p:spPr>
          <a:xfrm>
            <a:off x="21770339" y="150647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58" name="Answer = C,…"/>
          <p:cNvSpPr txBox="1"/>
          <p:nvPr/>
        </p:nvSpPr>
        <p:spPr>
          <a:xfrm>
            <a:off x="18925174" y="17899380"/>
            <a:ext cx="9317948" cy="40974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/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</a:t>
            </a:r>
          </a:p>
          <a:p>
            <a:pPr algn="ctr"/>
            <a:r>
              <a:t>only 3 (C</a:t>
            </a:r>
            <a:r>
              <a:rPr baseline="-5999"/>
              <a:t>14</a:t>
            </a:r>
            <a:r>
              <a:t>H</a:t>
            </a:r>
            <a:r>
              <a:rPr baseline="-5999"/>
              <a:t>30</a:t>
            </a:r>
            <a:r>
              <a:t>)</a:t>
            </a:r>
          </a:p>
          <a:p>
            <a:pPr algn="ctr"/>
          </a:p>
          <a:p>
            <a:pPr algn="ctr"/>
            <a:r>
              <a:t> </a:t>
            </a:r>
            <a:r>
              <a:rPr i="1"/>
              <a:t>Only one structure follows </a:t>
            </a:r>
            <a:endParaRPr i="1"/>
          </a:p>
          <a:p>
            <a:pPr algn="ctr"/>
            <a:r>
              <a:rPr i="1"/>
              <a:t>C</a:t>
            </a:r>
            <a:r>
              <a:rPr baseline="-5999" i="1"/>
              <a:t>n</a:t>
            </a:r>
            <a:r>
              <a:rPr i="1"/>
              <a:t>H</a:t>
            </a:r>
            <a:r>
              <a:rPr baseline="-5999" i="1"/>
              <a:t>2n+2</a:t>
            </a:r>
            <a:r>
              <a:rPr i="1"/>
              <a:t> formula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2812 -0.681667" origin="layout" pathEditMode="relative">
                                      <p:cBhvr>
                                        <p:cTn id="1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7193 -0.401667" origin="layout" pathEditMode="relative">
                                      <p:cBhvr>
                                        <p:cTn id="1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15939 -0.678333" origin="layout" pathEditMode="relative">
                                      <p:cBhvr>
                                        <p:cTn id="2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  <p:bldP build="whole" bldLvl="1" animBg="1" rev="0" advAuto="0" spid="157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LKANES - Isomer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ALKANES - Isomers</a:t>
            </a:r>
          </a:p>
        </p:txBody>
      </p:sp>
      <p:sp>
        <p:nvSpPr>
          <p:cNvPr id="16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62" name="But we can write butane in two ways:…"/>
          <p:cNvSpPr txBox="1"/>
          <p:nvPr/>
        </p:nvSpPr>
        <p:spPr>
          <a:xfrm>
            <a:off x="3727450" y="3028950"/>
            <a:ext cx="16253460" cy="10140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But we can write butane in two ways:</a:t>
            </a:r>
            <a:endParaRPr sz="6000"/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	</a:t>
            </a:r>
            <a:endParaRPr sz="6000"/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</a:p>
          <a:p>
            <a:pPr marL="79373" marR="79373" algn="ctr">
              <a:buClr>
                <a:srgbClr val="000000"/>
              </a:buClr>
              <a:buFont typeface="Arial"/>
            </a:pPr>
            <a:r>
              <a:rPr sz="6000"/>
              <a:t>These are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isomers</a:t>
            </a:r>
            <a:r>
              <a:rPr sz="6000"/>
              <a:t> (same formula, structurally different).  Name using "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longest chain</a:t>
            </a:r>
            <a:r>
              <a:rPr sz="6000"/>
              <a:t>" alkane preceded by numbered alkyl groups</a:t>
            </a:r>
          </a:p>
        </p:txBody>
      </p:sp>
      <p:pic>
        <p:nvPicPr>
          <p:cNvPr id="163" name="n-butane and 2-methylpropane picture" descr="n-butane and 2-methylpropa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8400" y="4114800"/>
            <a:ext cx="10218420" cy="380047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n-butane"/>
          <p:cNvSpPr txBox="1"/>
          <p:nvPr/>
        </p:nvSpPr>
        <p:spPr>
          <a:xfrm>
            <a:off x="7432675" y="7851775"/>
            <a:ext cx="2633407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3DAF"/>
              </a:buClr>
              <a:buFont typeface="Arial"/>
            </a:pPr>
            <a:r>
              <a:rPr b="0" i="1" sz="4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n</a:t>
            </a:r>
            <a:r>
              <a:rPr b="0" sz="4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-butane</a:t>
            </a:r>
          </a:p>
        </p:txBody>
      </p:sp>
      <p:sp>
        <p:nvSpPr>
          <p:cNvPr id="165" name="2-methylpropane"/>
          <p:cNvSpPr txBox="1"/>
          <p:nvPr/>
        </p:nvSpPr>
        <p:spPr>
          <a:xfrm>
            <a:off x="12192000" y="8004175"/>
            <a:ext cx="4747332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3DAF"/>
              </a:buClr>
              <a:buFont typeface="Arial"/>
              <a:defRPr b="0" sz="4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2-methylpropane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114300" dist="177800" dir="2700000">
              <a:srgbClr val="A2A2A2"/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114300" dist="177800" dir="2700000">
              <a:srgbClr val="A2A2A2"/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