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media/media1.mov" ContentType="video/unknown"/>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media2.mov" ContentType="video/unknown"/>
  <Override PartName="/ppt/media/image4.jpeg" ContentType="image/jpeg"/>
  <Override PartName="/ppt/media/media3.mov" ContentType="video/unknown"/>
  <Override PartName="/ppt/media/media4.mov" ContentType="video/unknown"/>
  <Override PartName="/ppt/media/media5.mov" ContentType="video/unknown"/>
  <Override PartName="/ppt/media/media6.mov" ContentType="video/unknown"/>
  <Override PartName="/ppt/media/image5.jpeg" ContentType="image/jpeg"/>
  <Override PartName="/ppt/media/media1.m4v" ContentType="vide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media7.mov" ContentType="video/unknown"/>
  <Override PartName="/ppt/media/media8.mov" ContentType="video/unknown"/>
  <Override PartName="/ppt/media/media9.mov" ContentType="video/unknown"/>
  <Override PartName="/ppt/media/media10.mov" ContentType="video/unknown"/>
  <Override PartName="/ppt/media/media11.mov" ContentType="video/unknown"/>
  <Override PartName="/ppt/media/image11.jpeg" ContentType="image/jpeg"/>
  <Override PartName="/ppt/notesSlides/notesSlide4.xml" ContentType="application/vnd.openxmlformats-officedocument.presentationml.notesSlide+xml"/>
  <Override PartName="/ppt/media/media12.mov" ContentType="video/unknown"/>
  <Override PartName="/ppt/media/media13.mov" ContentType="video/unknown"/>
  <Override PartName="/ppt/media/image12.jpeg" ContentType="image/jpeg"/>
  <Override PartName="/ppt/media/media14.mov" ContentType="video/unknown"/>
  <Override PartName="/ppt/media/image13.jpeg" ContentType="image/jpeg"/>
  <Override PartName="/ppt/notesSlides/notesSlide5.xml" ContentType="application/vnd.openxmlformats-officedocument.presentationml.notesSlide+xml"/>
  <Override PartName="/ppt/media/media15.mov" ContentType="video/unknown"/>
  <Override PartName="/ppt/media/media16.mov" ContentType="video/unknown"/>
  <Override PartName="/ppt/media/media17.mov" ContentType="video/unknown"/>
  <Override PartName="/ppt/media/media18.mov" ContentType="video/unknown"/>
  <Override PartName="/ppt/media/image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296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Helvetica"/>
        <a:ea typeface="Helvetica"/>
        <a:cs typeface="Helvetica"/>
        <a:sym typeface="Helvetica"/>
      </a:defRPr>
    </a:lvl1pPr>
    <a:lvl2pPr marL="0" marR="0" indent="228600" algn="l" defTabSz="82296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Helvetica"/>
        <a:ea typeface="Helvetica"/>
        <a:cs typeface="Helvetica"/>
        <a:sym typeface="Helvetica"/>
      </a:defRPr>
    </a:lvl2pPr>
    <a:lvl3pPr marL="0" marR="0" indent="457200" algn="l" defTabSz="82296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Helvetica"/>
        <a:ea typeface="Helvetica"/>
        <a:cs typeface="Helvetica"/>
        <a:sym typeface="Helvetica"/>
      </a:defRPr>
    </a:lvl3pPr>
    <a:lvl4pPr marL="0" marR="0" indent="685800" algn="l" defTabSz="82296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Helvetica"/>
        <a:ea typeface="Helvetica"/>
        <a:cs typeface="Helvetica"/>
        <a:sym typeface="Helvetica"/>
      </a:defRPr>
    </a:lvl4pPr>
    <a:lvl5pPr marL="0" marR="0" indent="914400" algn="l" defTabSz="82296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Helvetica"/>
        <a:ea typeface="Helvetica"/>
        <a:cs typeface="Helvetica"/>
        <a:sym typeface="Helvetica"/>
      </a:defRPr>
    </a:lvl5pPr>
    <a:lvl6pPr marL="0" marR="0" indent="1143000" algn="l" defTabSz="82296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Helvetica"/>
        <a:ea typeface="Helvetica"/>
        <a:cs typeface="Helvetica"/>
        <a:sym typeface="Helvetica"/>
      </a:defRPr>
    </a:lvl6pPr>
    <a:lvl7pPr marL="0" marR="0" indent="1371600" algn="l" defTabSz="82296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Helvetica"/>
        <a:ea typeface="Helvetica"/>
        <a:cs typeface="Helvetica"/>
        <a:sym typeface="Helvetica"/>
      </a:defRPr>
    </a:lvl7pPr>
    <a:lvl8pPr marL="0" marR="0" indent="1600200" algn="l" defTabSz="82296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Helvetica"/>
        <a:ea typeface="Helvetica"/>
        <a:cs typeface="Helvetica"/>
        <a:sym typeface="Helvetica"/>
      </a:defRPr>
    </a:lvl8pPr>
    <a:lvl9pPr marL="0" marR="0" indent="1828800" algn="l" defTabSz="82296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n" i="off">
        <a:fontRef idx="minor">
          <a:srgbClr val="000000"/>
        </a:fontRef>
        <a:srgbClr val="000000"/>
      </a:tcTxStyle>
      <a:tcStyle>
        <a:tcBdr>
          <a:left>
            <a:ln w="508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508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508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D44441"/>
        </a:fontRef>
        <a:srgbClr val="D44441"/>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D44441"/>
        </a:fontRef>
        <a:srgbClr val="D44441"/>
      </a:tcTxStyle>
      <a:tcStyle>
        <a:tcBdr>
          <a:left>
            <a:ln w="508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D44441"/>
        </a:fontRef>
        <a:srgbClr val="D44441"/>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508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D44441"/>
        </a:fontRef>
        <a:srgbClr val="D44441"/>
      </a:tcTxStyle>
      <a:tcStyle>
        <a:tcBdr>
          <a:left>
            <a:ln w="12700" cap="flat">
              <a:solidFill>
                <a:srgbClr val="000000"/>
              </a:solidFill>
              <a:prstDash val="solid"/>
              <a:miter lim="400000"/>
            </a:ln>
          </a:left>
          <a:right>
            <a:ln w="12700" cap="flat">
              <a:solidFill>
                <a:srgbClr val="000000"/>
              </a:solidFill>
              <a:prstDash val="solid"/>
              <a:miter lim="400000"/>
            </a:ln>
          </a:right>
          <a:top>
            <a:ln w="508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381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5" name="Shape 45"/>
          <p:cNvSpPr/>
          <p:nvPr>
            <p:ph type="sldImg"/>
          </p:nvPr>
        </p:nvSpPr>
        <p:spPr>
          <a:xfrm>
            <a:off x="1143000" y="685800"/>
            <a:ext cx="4572000" cy="3429000"/>
          </a:xfrm>
          <a:prstGeom prst="rect">
            <a:avLst/>
          </a:prstGeom>
        </p:spPr>
        <p:txBody>
          <a:bodyPr/>
          <a:lstStyle/>
          <a:p>
            <a:pPr/>
          </a:p>
        </p:txBody>
      </p:sp>
      <p:sp>
        <p:nvSpPr>
          <p:cNvPr id="46" name="Shape 4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647700" latinLnBrk="0">
      <a:defRPr sz="2200">
        <a:latin typeface="Lucida Grande"/>
        <a:ea typeface="Lucida Grande"/>
        <a:cs typeface="Lucida Grande"/>
        <a:sym typeface="Lucida Grande"/>
      </a:defRPr>
    </a:lvl1pPr>
    <a:lvl2pPr indent="228600" defTabSz="647700" latinLnBrk="0">
      <a:defRPr sz="2200">
        <a:latin typeface="Lucida Grande"/>
        <a:ea typeface="Lucida Grande"/>
        <a:cs typeface="Lucida Grande"/>
        <a:sym typeface="Lucida Grande"/>
      </a:defRPr>
    </a:lvl2pPr>
    <a:lvl3pPr indent="457200" defTabSz="647700" latinLnBrk="0">
      <a:defRPr sz="2200">
        <a:latin typeface="Lucida Grande"/>
        <a:ea typeface="Lucida Grande"/>
        <a:cs typeface="Lucida Grande"/>
        <a:sym typeface="Lucida Grande"/>
      </a:defRPr>
    </a:lvl3pPr>
    <a:lvl4pPr indent="685800" defTabSz="647700" latinLnBrk="0">
      <a:defRPr sz="2200">
        <a:latin typeface="Lucida Grande"/>
        <a:ea typeface="Lucida Grande"/>
        <a:cs typeface="Lucida Grande"/>
        <a:sym typeface="Lucida Grande"/>
      </a:defRPr>
    </a:lvl4pPr>
    <a:lvl5pPr indent="914400" defTabSz="647700" latinLnBrk="0">
      <a:defRPr sz="2200">
        <a:latin typeface="Lucida Grande"/>
        <a:ea typeface="Lucida Grande"/>
        <a:cs typeface="Lucida Grande"/>
        <a:sym typeface="Lucida Grande"/>
      </a:defRPr>
    </a:lvl5pPr>
    <a:lvl6pPr indent="1143000" defTabSz="647700" latinLnBrk="0">
      <a:defRPr sz="2200">
        <a:latin typeface="Lucida Grande"/>
        <a:ea typeface="Lucida Grande"/>
        <a:cs typeface="Lucida Grande"/>
        <a:sym typeface="Lucida Grande"/>
      </a:defRPr>
    </a:lvl6pPr>
    <a:lvl7pPr indent="1371600" defTabSz="647700" latinLnBrk="0">
      <a:defRPr sz="2200">
        <a:latin typeface="Lucida Grande"/>
        <a:ea typeface="Lucida Grande"/>
        <a:cs typeface="Lucida Grande"/>
        <a:sym typeface="Lucida Grande"/>
      </a:defRPr>
    </a:lvl7pPr>
    <a:lvl8pPr indent="1600200" defTabSz="647700" latinLnBrk="0">
      <a:defRPr sz="2200">
        <a:latin typeface="Lucida Grande"/>
        <a:ea typeface="Lucida Grande"/>
        <a:cs typeface="Lucida Grande"/>
        <a:sym typeface="Lucida Grande"/>
      </a:defRPr>
    </a:lvl8pPr>
    <a:lvl9pPr indent="1828800" defTabSz="6477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 Id="rId3" Type="http://schemas.openxmlformats.org/officeDocument/2006/relationships/hyperlink" Target="http://en.wikipedia.org/wiki/Haber_process"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Shape 63"/>
          <p:cNvSpPr/>
          <p:nvPr>
            <p:ph type="sldImg"/>
          </p:nvPr>
        </p:nvSpPr>
        <p:spPr>
          <a:prstGeom prst="rect">
            <a:avLst/>
          </a:prstGeom>
        </p:spPr>
        <p:txBody>
          <a:bodyPr/>
          <a:lstStyle/>
          <a:p>
            <a:pPr/>
          </a:p>
        </p:txBody>
      </p:sp>
      <p:sp>
        <p:nvSpPr>
          <p:cNvPr id="64" name="Shape 64"/>
          <p:cNvSpPr/>
          <p:nvPr>
            <p:ph type="body" sz="quarter" idx="1"/>
          </p:nvPr>
        </p:nvSpPr>
        <p:spPr>
          <a:prstGeom prst="rect">
            <a:avLst/>
          </a:prstGeom>
        </p:spPr>
        <p:txBody>
          <a:bodyPr/>
          <a:lstStyle>
            <a:lvl1pPr marL="39686" marR="39686" defTabSz="914400">
              <a:lnSpc>
                <a:spcPct val="90000"/>
              </a:lnSpc>
              <a:spcBef>
                <a:spcPts val="500"/>
              </a:spcBef>
              <a:buClr>
                <a:srgbClr val="000000"/>
              </a:buClr>
              <a:buFont typeface="Arial"/>
              <a:defRPr sz="1200">
                <a:uFill>
                  <a:solidFill>
                    <a:srgbClr val="000000"/>
                  </a:solidFill>
                </a:uFill>
                <a:latin typeface="+mn-lt"/>
                <a:ea typeface="+mn-ea"/>
                <a:cs typeface="+mn-cs"/>
                <a:sym typeface="Arial"/>
              </a:defRPr>
            </a:lvl1pPr>
          </a:lstStyle>
          <a:p>
            <a:pPr/>
            <a:r>
              <a:t>Late 1890s Italian photographer developed photos of shroud (black and white image upper middle), "reversed" image (upper right) shows head of Jesus?  C14 analysis in 1980s showed shroud only about 700 years old (a prank of local knights?), but 2005 arguments suggest that C14 cloth sample was only a "patch" on the shroud, and the "real" shroud is between 1300 and 3000 years old through "preliminary" half life analysis of the pigments.  Controversy continues!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marL="39686" marR="39686" defTabSz="914400">
              <a:lnSpc>
                <a:spcPct val="90000"/>
              </a:lnSpc>
              <a:spcBef>
                <a:spcPts val="500"/>
              </a:spcBef>
              <a:buClr>
                <a:srgbClr val="000000"/>
              </a:buClr>
              <a:buFont typeface="Arial"/>
              <a:defRPr sz="1200">
                <a:uFill>
                  <a:solidFill>
                    <a:srgbClr val="000000"/>
                  </a:solidFill>
                </a:uFill>
                <a:latin typeface="+mn-lt"/>
                <a:ea typeface="+mn-ea"/>
                <a:cs typeface="+mn-cs"/>
                <a:sym typeface="Arial"/>
              </a:defRPr>
            </a:pPr>
            <a:r>
              <a:t>Example of zero order reaction: </a:t>
            </a:r>
            <a:r>
              <a:rPr sz="1300">
                <a:latin typeface="Helvetica"/>
                <a:ea typeface="Helvetica"/>
                <a:cs typeface="Helvetica"/>
                <a:sym typeface="Helvetica"/>
              </a:rPr>
              <a:t>Reversed </a:t>
            </a:r>
            <a:r>
              <a:rPr sz="1300" u="sng">
                <a:solidFill>
                  <a:srgbClr val="0048B1"/>
                </a:solidFill>
                <a:latin typeface="Helvetica"/>
                <a:ea typeface="Helvetica"/>
                <a:cs typeface="Helvetica"/>
                <a:sym typeface="Helvetica"/>
                <a:hlinkClick r:id="rId3" invalidUrl="" action="" tgtFrame="" tooltip="" history="1" highlightClick="0" endSnd="0"/>
              </a:rPr>
              <a:t>Haber process</a:t>
            </a:r>
            <a:r>
              <a:rPr sz="1300">
                <a:latin typeface="Helvetica"/>
                <a:ea typeface="Helvetica"/>
                <a:cs typeface="Helvetica"/>
                <a:sym typeface="Helvetica"/>
              </a:rPr>
              <a:t>: 2 NH3 -&gt; N2 + 3H2</a:t>
            </a:r>
            <a:endParaRPr sz="1300">
              <a:latin typeface="Helvetica"/>
              <a:ea typeface="Helvetica"/>
              <a:cs typeface="Helvetica"/>
              <a:sym typeface="Helvetica"/>
            </a:endParaRPr>
          </a:p>
          <a:p>
            <a:pPr marL="39686" marR="39686" defTabSz="914400">
              <a:lnSpc>
                <a:spcPct val="90000"/>
              </a:lnSpc>
              <a:spcBef>
                <a:spcPts val="500"/>
              </a:spcBef>
              <a:buClr>
                <a:srgbClr val="000000"/>
              </a:buClr>
              <a:buFont typeface="Arial"/>
              <a:defRPr sz="1300">
                <a:uFill>
                  <a:solidFill>
                    <a:srgbClr val="000000"/>
                  </a:solidFill>
                </a:uFill>
                <a:latin typeface="+mn-lt"/>
                <a:ea typeface="+mn-ea"/>
                <a:cs typeface="+mn-cs"/>
                <a:sym typeface="Arial"/>
              </a:defRPr>
            </a:pPr>
            <a:r>
              <a:rPr>
                <a:latin typeface="Helvetica"/>
                <a:ea typeface="Helvetica"/>
                <a:cs typeface="Helvetica"/>
                <a:sym typeface="Helvetica"/>
              </a:rPr>
              <a:t>Example of second order reaction: 2 NO2 -&gt; 2 NO + O2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marL="39686" marR="39686" defTabSz="914400">
              <a:lnSpc>
                <a:spcPct val="90000"/>
              </a:lnSpc>
              <a:spcBef>
                <a:spcPts val="500"/>
              </a:spcBef>
              <a:buClr>
                <a:srgbClr val="000000"/>
              </a:buClr>
              <a:buFont typeface="Arial"/>
            </a:pPr>
            <a:r>
              <a:rPr sz="1200">
                <a:uFill>
                  <a:solidFill>
                    <a:srgbClr val="000000"/>
                  </a:solidFill>
                </a:uFill>
                <a:latin typeface="+mn-lt"/>
                <a:ea typeface="+mn-ea"/>
                <a:cs typeface="+mn-cs"/>
                <a:sym typeface="Arial"/>
              </a:rPr>
              <a:t>Pico Mountain Vermont ski map! </a:t>
            </a:r>
            <a:r>
              <a:rPr sz="1200">
                <a:uFill>
                  <a:solidFill>
                    <a:srgbClr val="000000"/>
                  </a:solidFill>
                </a:uFill>
                <a:latin typeface="Wingdings"/>
                <a:ea typeface="Wingdings"/>
                <a:cs typeface="Wingdings"/>
                <a:sym typeface="Wingdings"/>
              </a:rPr>
              <a:t></a:t>
            </a:r>
            <a:r>
              <a:rPr sz="1200">
                <a:uFill>
                  <a:solidFill>
                    <a:srgbClr val="000000"/>
                  </a:solidFill>
                </a:uFill>
                <a:latin typeface="ＭＳ Ｐゴシック"/>
                <a:ea typeface="ＭＳ Ｐゴシック"/>
                <a:cs typeface="ＭＳ Ｐゴシック"/>
                <a:sym typeface="ＭＳ Ｐゴシック"/>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p>
            <a:pPr marL="39686" marR="39686" defTabSz="914400">
              <a:lnSpc>
                <a:spcPct val="90000"/>
              </a:lnSpc>
              <a:spcBef>
                <a:spcPts val="500"/>
              </a:spcBef>
              <a:buClr>
                <a:srgbClr val="000000"/>
              </a:buClr>
              <a:buFont typeface="Arial"/>
            </a:pPr>
            <a:r>
              <a:rPr sz="1200">
                <a:uFill>
                  <a:solidFill>
                    <a:srgbClr val="000000"/>
                  </a:solidFill>
                </a:uFill>
                <a:latin typeface="+mn-lt"/>
                <a:ea typeface="+mn-ea"/>
                <a:cs typeface="+mn-cs"/>
                <a:sym typeface="Arial"/>
              </a:rPr>
              <a:t>Via Eyring's equation: H. Eyring, J. Chem. Phys., </a:t>
            </a:r>
            <a:r>
              <a:rPr b="1" sz="1200">
                <a:uFill>
                  <a:solidFill>
                    <a:srgbClr val="000000"/>
                  </a:solidFill>
                </a:uFill>
                <a:latin typeface="+mn-lt"/>
                <a:ea typeface="+mn-ea"/>
                <a:cs typeface="+mn-cs"/>
                <a:sym typeface="Arial"/>
              </a:rPr>
              <a:t>1935</a:t>
            </a:r>
            <a:r>
              <a:rPr sz="1200">
                <a:uFill>
                  <a:solidFill>
                    <a:srgbClr val="000000"/>
                  </a:solidFill>
                </a:uFill>
                <a:latin typeface="+mn-lt"/>
                <a:ea typeface="+mn-ea"/>
                <a:cs typeface="+mn-cs"/>
                <a:sym typeface="Arial"/>
              </a:rPr>
              <a:t>, </a:t>
            </a:r>
            <a:r>
              <a:rPr i="1" sz="1200">
                <a:uFill>
                  <a:solidFill>
                    <a:srgbClr val="000000"/>
                  </a:solidFill>
                </a:uFill>
                <a:latin typeface="+mn-lt"/>
                <a:ea typeface="+mn-ea"/>
                <a:cs typeface="+mn-cs"/>
                <a:sym typeface="Arial"/>
              </a:rPr>
              <a:t>3</a:t>
            </a:r>
            <a:r>
              <a:rPr sz="1200">
                <a:uFill>
                  <a:solidFill>
                    <a:srgbClr val="000000"/>
                  </a:solidFill>
                </a:uFill>
                <a:latin typeface="+mn-lt"/>
                <a:ea typeface="+mn-ea"/>
                <a:cs typeface="+mn-cs"/>
                <a:sym typeface="Arial"/>
              </a:rPr>
              <a:t>, 107; also J. Chem. Phys, 1935, 3, 492.</a:t>
            </a:r>
          </a:p>
          <a:p>
            <a:pPr marL="39686" marR="39686" defTabSz="914400">
              <a:lnSpc>
                <a:spcPct val="90000"/>
              </a:lnSpc>
              <a:spcBef>
                <a:spcPts val="500"/>
              </a:spcBef>
              <a:buClr>
                <a:srgbClr val="000000"/>
              </a:buClr>
              <a:buFont typeface="Arial"/>
              <a:defRPr sz="1200">
                <a:uFill>
                  <a:solidFill>
                    <a:srgbClr val="000000"/>
                  </a:solidFill>
                </a:uFill>
                <a:latin typeface="+mn-lt"/>
                <a:ea typeface="+mn-ea"/>
                <a:cs typeface="+mn-cs"/>
                <a:sym typeface="Arial"/>
              </a:defRPr>
            </a:pPr>
            <a:r>
              <a:t>From my P-chem book, page 378-382.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marL="39686" marR="39686" defTabSz="914400">
              <a:lnSpc>
                <a:spcPct val="90000"/>
              </a:lnSpc>
              <a:spcBef>
                <a:spcPts val="500"/>
              </a:spcBef>
              <a:buClr>
                <a:srgbClr val="000000"/>
              </a:buClr>
              <a:buFont typeface="Arial"/>
              <a:defRPr sz="1200">
                <a:uFill>
                  <a:solidFill>
                    <a:srgbClr val="000000"/>
                  </a:solidFill>
                </a:uFill>
                <a:latin typeface="+mn-lt"/>
                <a:ea typeface="+mn-ea"/>
                <a:cs typeface="+mn-cs"/>
                <a:sym typeface="Arial"/>
              </a:defRPr>
            </a:pPr>
            <a:r>
              <a:t>Use idea of "ordering pizza from Little Caesar's":</a:t>
            </a:r>
          </a:p>
          <a:p>
            <a:pPr marL="39686" marR="39686" defTabSz="914400">
              <a:lnSpc>
                <a:spcPct val="90000"/>
              </a:lnSpc>
              <a:spcBef>
                <a:spcPts val="500"/>
              </a:spcBef>
              <a:buClr>
                <a:srgbClr val="000000"/>
              </a:buClr>
              <a:buFont typeface="Arial"/>
              <a:defRPr sz="1200">
                <a:uFill>
                  <a:solidFill>
                    <a:srgbClr val="000000"/>
                  </a:solidFill>
                </a:uFill>
                <a:latin typeface="+mn-lt"/>
                <a:ea typeface="+mn-ea"/>
                <a:cs typeface="+mn-cs"/>
                <a:sym typeface="Arial"/>
              </a:defRPr>
            </a:pPr>
            <a:r>
              <a:t>1) drive to Little Caesars (slow)</a:t>
            </a:r>
          </a:p>
          <a:p>
            <a:pPr marL="39686" marR="39686" defTabSz="914400">
              <a:lnSpc>
                <a:spcPct val="90000"/>
              </a:lnSpc>
              <a:spcBef>
                <a:spcPts val="500"/>
              </a:spcBef>
              <a:buClr>
                <a:srgbClr val="000000"/>
              </a:buClr>
              <a:buFont typeface="Arial"/>
              <a:defRPr sz="1200">
                <a:uFill>
                  <a:solidFill>
                    <a:srgbClr val="000000"/>
                  </a:solidFill>
                </a:uFill>
                <a:latin typeface="+mn-lt"/>
                <a:ea typeface="+mn-ea"/>
                <a:cs typeface="+mn-cs"/>
                <a:sym typeface="Arial"/>
              </a:defRPr>
            </a:pPr>
            <a:r>
              <a:t>2) pay for pizza (fast)</a:t>
            </a:r>
          </a:p>
          <a:p>
            <a:pPr marL="39686" marR="39686" defTabSz="914400">
              <a:lnSpc>
                <a:spcPct val="90000"/>
              </a:lnSpc>
              <a:spcBef>
                <a:spcPts val="500"/>
              </a:spcBef>
              <a:buClr>
                <a:srgbClr val="000000"/>
              </a:buClr>
              <a:buFont typeface="Arial"/>
              <a:defRPr sz="1200">
                <a:uFill>
                  <a:solidFill>
                    <a:srgbClr val="000000"/>
                  </a:solidFill>
                </a:uFill>
                <a:latin typeface="+mn-lt"/>
                <a:ea typeface="+mn-ea"/>
                <a:cs typeface="+mn-cs"/>
                <a:sym typeface="Arial"/>
              </a:defRPr>
            </a:pPr>
            <a:r>
              <a:t>3) eat pizza (fast)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Microsoft Office 98 - No Graphics">
    <p:spTree>
      <p:nvGrpSpPr>
        <p:cNvPr id="1" name=""/>
        <p:cNvGrpSpPr/>
        <p:nvPr/>
      </p:nvGrpSpPr>
      <p:grpSpPr>
        <a:xfrm>
          <a:off x="0" y="0"/>
          <a:ext cx="0" cy="0"/>
          <a:chOff x="0" y="0"/>
          <a:chExt cx="0" cy="0"/>
        </a:xfrm>
      </p:grpSpPr>
      <p:sp>
        <p:nvSpPr>
          <p:cNvPr id="12" name="Title Text"/>
          <p:cNvSpPr txBox="1"/>
          <p:nvPr>
            <p:ph type="title"/>
          </p:nvPr>
        </p:nvSpPr>
        <p:spPr>
          <a:prstGeom prst="rect">
            <a:avLst/>
          </a:prstGeom>
        </p:spPr>
        <p:txBody>
          <a:bodyPr/>
          <a:lstStyle/>
          <a:p>
            <a:pPr/>
            <a:r>
              <a:t>Title Text</a:t>
            </a:r>
          </a:p>
        </p:txBody>
      </p:sp>
      <p:sp>
        <p:nvSpPr>
          <p:cNvPr id="1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 name="Title Text"/>
          <p:cNvSpPr txBox="1"/>
          <p:nvPr>
            <p:ph type="title"/>
          </p:nvPr>
        </p:nvSpPr>
        <p:spPr>
          <a:xfrm>
            <a:off x="4419600" y="0"/>
            <a:ext cx="15544801" cy="3200401"/>
          </a:xfrm>
          <a:prstGeom prst="rect">
            <a:avLst/>
          </a:prstGeom>
        </p:spPr>
        <p:txBody>
          <a:bodyPr/>
          <a:lstStyle>
            <a:lvl1pPr marL="81280" marR="81280">
              <a:lnSpc>
                <a:spcPct val="100000"/>
              </a:lnSpc>
              <a:defRPr b="0" sz="8600">
                <a:solidFill>
                  <a:srgbClr val="D44441"/>
                </a:solidFill>
                <a:uFill>
                  <a:solidFill>
                    <a:srgbClr val="D44441"/>
                  </a:solidFill>
                </a:uFill>
              </a:defRPr>
            </a:lvl1pPr>
          </a:lstStyle>
          <a:p>
            <a:pPr/>
            <a:r>
              <a:t>Title Text</a:t>
            </a:r>
          </a:p>
        </p:txBody>
      </p:sp>
      <p:sp>
        <p:nvSpPr>
          <p:cNvPr id="22" name="Body Level One…"/>
          <p:cNvSpPr txBox="1"/>
          <p:nvPr>
            <p:ph type="body" idx="1"/>
          </p:nvPr>
        </p:nvSpPr>
        <p:spPr>
          <a:xfrm>
            <a:off x="4419600" y="3954779"/>
            <a:ext cx="15544801" cy="9761221"/>
          </a:xfrm>
          <a:prstGeom prst="rect">
            <a:avLst/>
          </a:prstGeom>
        </p:spPr>
        <p:txBody>
          <a:bodyPr/>
          <a:lstStyle>
            <a:lvl1pPr marR="81280" indent="40640">
              <a:lnSpc>
                <a:spcPct val="100000"/>
              </a:lnSpc>
              <a:spcBef>
                <a:spcPts val="1400"/>
              </a:spcBef>
              <a:defRPr b="0" sz="6000">
                <a:solidFill>
                  <a:srgbClr val="D44441"/>
                </a:solidFill>
                <a:uFill>
                  <a:solidFill>
                    <a:srgbClr val="D44441"/>
                  </a:solidFill>
                </a:uFill>
              </a:defRPr>
            </a:lvl1pPr>
            <a:lvl2pPr marL="1012189" marR="81280" indent="-514349">
              <a:lnSpc>
                <a:spcPct val="100000"/>
              </a:lnSpc>
              <a:spcBef>
                <a:spcPts val="1200"/>
              </a:spcBef>
              <a:defRPr b="0">
                <a:solidFill>
                  <a:srgbClr val="D44441"/>
                </a:solidFill>
                <a:uFill>
                  <a:solidFill>
                    <a:srgbClr val="D44441"/>
                  </a:solidFill>
                </a:uFill>
              </a:defRPr>
            </a:lvl2pPr>
            <a:lvl3pPr marL="1359486" marR="81280">
              <a:lnSpc>
                <a:spcPct val="100000"/>
              </a:lnSpc>
              <a:spcBef>
                <a:spcPts val="1100"/>
              </a:spcBef>
              <a:buClr>
                <a:srgbClr val="000000"/>
              </a:buClr>
              <a:buFont typeface="Arial"/>
              <a:defRPr b="0">
                <a:solidFill>
                  <a:srgbClr val="D44441"/>
                </a:solidFill>
                <a:uFill>
                  <a:solidFill>
                    <a:srgbClr val="D44441"/>
                  </a:solidFill>
                </a:uFill>
              </a:defRPr>
            </a:lvl3pPr>
            <a:lvl4pPr marL="1807094" marR="81280" indent="-394854">
              <a:lnSpc>
                <a:spcPct val="100000"/>
              </a:lnSpc>
              <a:buClrTx/>
              <a:buFontTx/>
              <a:buChar char="–"/>
              <a:defRPr b="0" sz="3800">
                <a:solidFill>
                  <a:srgbClr val="D44441"/>
                </a:solidFill>
                <a:uFill>
                  <a:solidFill>
                    <a:srgbClr val="D44441"/>
                  </a:solidFill>
                </a:uFill>
              </a:defRPr>
            </a:lvl4pPr>
            <a:lvl5pPr marL="2264294" marR="81280" indent="-394854">
              <a:lnSpc>
                <a:spcPct val="100000"/>
              </a:lnSpc>
              <a:buChar char="»"/>
              <a:defRPr b="0" sz="3800">
                <a:solidFill>
                  <a:srgbClr val="D44441"/>
                </a:solidFill>
                <a:uFill>
                  <a:solidFill>
                    <a:srgbClr val="D44441"/>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7792094" y="12504419"/>
            <a:ext cx="534612" cy="528510"/>
          </a:xfrm>
          <a:prstGeom prst="rect">
            <a:avLst/>
          </a:prstGeom>
        </p:spPr>
        <p:txBody>
          <a:bodyPr/>
          <a:lstStyle>
            <a:lvl1pPr>
              <a:defRPr b="0"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30" name="Title Text"/>
          <p:cNvSpPr txBox="1"/>
          <p:nvPr>
            <p:ph type="title"/>
          </p:nvPr>
        </p:nvSpPr>
        <p:spPr>
          <a:xfrm>
            <a:off x="4419600" y="0"/>
            <a:ext cx="15544801" cy="3200401"/>
          </a:xfrm>
          <a:prstGeom prst="rect">
            <a:avLst/>
          </a:prstGeom>
        </p:spPr>
        <p:txBody>
          <a:bodyPr/>
          <a:lstStyle>
            <a:lvl1pPr marL="81280" marR="81280">
              <a:lnSpc>
                <a:spcPct val="100000"/>
              </a:lnSpc>
              <a:defRPr b="0" sz="8600">
                <a:solidFill>
                  <a:srgbClr val="D44441"/>
                </a:solidFill>
                <a:uFill>
                  <a:solidFill>
                    <a:srgbClr val="D44441"/>
                  </a:solidFill>
                </a:uFill>
              </a:defRPr>
            </a:lvl1pPr>
          </a:lstStyle>
          <a:p>
            <a:pPr/>
            <a:r>
              <a:t>Title Text</a:t>
            </a:r>
          </a:p>
        </p:txBody>
      </p:sp>
      <p:sp>
        <p:nvSpPr>
          <p:cNvPr id="31" name="Body Level One…"/>
          <p:cNvSpPr txBox="1"/>
          <p:nvPr>
            <p:ph type="body" idx="1"/>
          </p:nvPr>
        </p:nvSpPr>
        <p:spPr>
          <a:xfrm>
            <a:off x="4419600" y="3954779"/>
            <a:ext cx="15544801" cy="9761221"/>
          </a:xfrm>
          <a:prstGeom prst="rect">
            <a:avLst/>
          </a:prstGeom>
        </p:spPr>
        <p:txBody>
          <a:bodyPr/>
          <a:lstStyle>
            <a:lvl1pPr marR="81280" indent="40640">
              <a:lnSpc>
                <a:spcPct val="100000"/>
              </a:lnSpc>
              <a:spcBef>
                <a:spcPts val="1400"/>
              </a:spcBef>
              <a:defRPr b="0" sz="6000">
                <a:solidFill>
                  <a:srgbClr val="D44441"/>
                </a:solidFill>
                <a:uFill>
                  <a:solidFill>
                    <a:srgbClr val="D44441"/>
                  </a:solidFill>
                </a:uFill>
              </a:defRPr>
            </a:lvl1pPr>
            <a:lvl2pPr marL="1012189" marR="81280" indent="-514349">
              <a:lnSpc>
                <a:spcPct val="100000"/>
              </a:lnSpc>
              <a:spcBef>
                <a:spcPts val="1200"/>
              </a:spcBef>
              <a:defRPr b="0">
                <a:solidFill>
                  <a:srgbClr val="D44441"/>
                </a:solidFill>
                <a:uFill>
                  <a:solidFill>
                    <a:srgbClr val="D44441"/>
                  </a:solidFill>
                </a:uFill>
              </a:defRPr>
            </a:lvl2pPr>
            <a:lvl3pPr marL="1359486" marR="81280">
              <a:lnSpc>
                <a:spcPct val="100000"/>
              </a:lnSpc>
              <a:spcBef>
                <a:spcPts val="1100"/>
              </a:spcBef>
              <a:buClr>
                <a:srgbClr val="000000"/>
              </a:buClr>
              <a:buFont typeface="Arial"/>
              <a:defRPr b="0">
                <a:solidFill>
                  <a:srgbClr val="D44441"/>
                </a:solidFill>
                <a:uFill>
                  <a:solidFill>
                    <a:srgbClr val="D44441"/>
                  </a:solidFill>
                </a:uFill>
              </a:defRPr>
            </a:lvl3pPr>
            <a:lvl4pPr marL="1807094" marR="81280" indent="-394854">
              <a:lnSpc>
                <a:spcPct val="100000"/>
              </a:lnSpc>
              <a:buClrTx/>
              <a:buFontTx/>
              <a:buChar char="–"/>
              <a:defRPr b="0" sz="3800">
                <a:solidFill>
                  <a:srgbClr val="D44441"/>
                </a:solidFill>
                <a:uFill>
                  <a:solidFill>
                    <a:srgbClr val="D44441"/>
                  </a:solidFill>
                </a:uFill>
              </a:defRPr>
            </a:lvl4pPr>
            <a:lvl5pPr marL="2264294" marR="81280" indent="-394854">
              <a:lnSpc>
                <a:spcPct val="100000"/>
              </a:lnSpc>
              <a:buChar char="»"/>
              <a:defRPr b="0" sz="3800">
                <a:solidFill>
                  <a:srgbClr val="D44441"/>
                </a:solidFill>
                <a:uFill>
                  <a:solidFill>
                    <a:srgbClr val="D44441"/>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xfrm>
            <a:off x="17792094" y="12504419"/>
            <a:ext cx="534612" cy="528510"/>
          </a:xfrm>
          <a:prstGeom prst="rect">
            <a:avLst/>
          </a:prstGeom>
        </p:spPr>
        <p:txBody>
          <a:bodyPr/>
          <a:lstStyle>
            <a:lvl1pPr>
              <a:defRPr b="0"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39" name="Slide Number"/>
          <p:cNvSpPr txBox="1"/>
          <p:nvPr>
            <p:ph type="sldNum" sz="quarter" idx="2"/>
          </p:nvPr>
        </p:nvSpPr>
        <p:spPr>
          <a:xfrm>
            <a:off x="19968547" y="12833984"/>
            <a:ext cx="453054" cy="487681"/>
          </a:xfrm>
          <a:prstGeom prst="rect">
            <a:avLst/>
          </a:prstGeom>
        </p:spPr>
        <p:txBody>
          <a:bodyPr anchor="ctr"/>
          <a:lstStyle>
            <a:lvl1pPr algn="r" defTabSz="1828800">
              <a:defRPr b="0" sz="2000">
                <a:solidFill>
                  <a:srgbClr val="898989"/>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036820" y="754380"/>
            <a:ext cx="14333220" cy="32004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p>
            <a:pPr/>
            <a:r>
              <a:t>Title Text</a:t>
            </a:r>
          </a:p>
        </p:txBody>
      </p:sp>
      <p:sp>
        <p:nvSpPr>
          <p:cNvPr id="3" name="Body Level One…"/>
          <p:cNvSpPr txBox="1"/>
          <p:nvPr>
            <p:ph type="body" idx="1"/>
          </p:nvPr>
        </p:nvSpPr>
        <p:spPr>
          <a:xfrm>
            <a:off x="5036820" y="3954779"/>
            <a:ext cx="14333220" cy="9761221"/>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2pPr marL="908367" indent="-411480">
              <a:spcBef>
                <a:spcPts val="1900"/>
              </a:spcBef>
              <a:buClrTx/>
              <a:buFontTx/>
              <a:defRPr sz="5400"/>
            </a:lvl2pPr>
            <a:lvl3pPr marL="1358533" indent="-404446">
              <a:buClrTx/>
              <a:buFontTx/>
            </a:lvl3pPr>
            <a:lvl4pPr marL="1532311" indent="-121023">
              <a:spcBef>
                <a:spcPts val="900"/>
              </a:spcBef>
              <a:defRPr sz="2400"/>
            </a:lvl4pPr>
            <a:lvl5pPr marL="2162401" indent="-293914">
              <a:spcBef>
                <a:spcPts val="900"/>
              </a:spcBef>
              <a:buClrTx/>
              <a:buFontTx/>
              <a:defRPr sz="2400"/>
            </a:lvl5pPr>
          </a:lstStyle>
          <a:p>
            <a:pPr/>
            <a:r>
              <a:t>Body Level One</a:t>
            </a:r>
          </a:p>
          <a:p>
            <a:pPr lvl="1"/>
            <a:r>
              <a:t>Body Level Two</a:t>
            </a:r>
          </a:p>
          <a:p>
            <a:pPr lvl="2"/>
            <a:r>
              <a:t>Body Level Three</a:t>
            </a:r>
          </a:p>
          <a:p>
            <a:pPr lvl="3"/>
            <a:r>
              <a:t>Body Level Four</a:t>
            </a:r>
          </a:p>
          <a:p>
            <a:pPr lvl="4"/>
            <a:r>
              <a:t>Body Level Five</a:t>
            </a:r>
          </a:p>
        </p:txBody>
      </p:sp>
      <p:sp>
        <p:nvSpPr>
          <p:cNvPr id="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 name="Slide Number"/>
          <p:cNvSpPr txBox="1"/>
          <p:nvPr>
            <p:ph type="sldNum" sz="quarter" idx="2"/>
          </p:nvPr>
        </p:nvSpPr>
        <p:spPr>
          <a:xfrm>
            <a:off x="11769305" y="12778740"/>
            <a:ext cx="845390" cy="849569"/>
          </a:xfrm>
          <a:prstGeom prst="rect">
            <a:avLst/>
          </a:prstGeom>
          <a:ln w="12700">
            <a:miter lim="400000"/>
          </a:ln>
        </p:spPr>
        <p:txBody>
          <a:bodyPr wrap="none" tIns="91439" bIns="91439">
            <a:spAutoFit/>
          </a:bodyPr>
          <a:lstStyle>
            <a:lvl1pPr algn="ctr" defTabSz="1165860">
              <a:defRPr b="1" sz="4600">
                <a:uFill>
                  <a:solidFill>
                    <a:srgbClr val="000000"/>
                  </a:solidFill>
                </a:uFill>
                <a:latin typeface="+mn-lt"/>
                <a:ea typeface="+mn-ea"/>
                <a:cs typeface="+mn-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Lst>
  <p:transition xmlns:p14="http://schemas.microsoft.com/office/powerpoint/2010/main" spd="med" advClick="1"/>
  <p:txStyles>
    <p:titleStyle>
      <a:lvl1pPr marL="79373" marR="79373" indent="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1pPr>
      <a:lvl2pPr marL="79373" marR="79373" indent="2286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2pPr>
      <a:lvl3pPr marL="79373" marR="79373" indent="4572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3pPr>
      <a:lvl4pPr marL="79373" marR="79373" indent="6858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4pPr>
      <a:lvl5pPr marL="79373" marR="79373" indent="9144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5pPr>
      <a:lvl6pPr marL="79373" marR="79373" indent="11430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6pPr>
      <a:lvl7pPr marL="79373" marR="79373" indent="13716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7pPr>
      <a:lvl8pPr marL="79373" marR="79373" indent="16002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8pPr>
      <a:lvl9pPr marL="79373" marR="79373" indent="18288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9pPr>
    </p:titleStyle>
    <p:bodyStyle>
      <a:lvl1pPr marL="0" marR="79373" indent="0" algn="l" defTabSz="1828800" rtl="0" latinLnBrk="0">
        <a:lnSpc>
          <a:spcPct val="90000"/>
        </a:lnSpc>
        <a:spcBef>
          <a:spcPts val="1600"/>
        </a:spcBef>
        <a:spcAft>
          <a:spcPts val="0"/>
        </a:spcAft>
        <a:buClr>
          <a:srgbClr val="000000"/>
        </a:buClr>
        <a:buSzTx/>
        <a:buFont typeface="Arial"/>
        <a:buNone/>
        <a:tabLst/>
        <a:defRPr b="1" baseline="0" cap="none" i="0" spc="0" strike="noStrike" sz="4600" u="none">
          <a:solidFill>
            <a:srgbClr val="000000"/>
          </a:solidFill>
          <a:uFill>
            <a:solidFill>
              <a:srgbClr val="000000"/>
            </a:solidFill>
          </a:uFill>
          <a:latin typeface="+mn-lt"/>
          <a:ea typeface="+mn-ea"/>
          <a:cs typeface="+mn-cs"/>
          <a:sym typeface="Arial"/>
        </a:defRPr>
      </a:lvl1pPr>
      <a:lvl2pPr marL="806169" marR="79373" indent="-309282" algn="l" defTabSz="1828800" rtl="0" latinLnBrk="0">
        <a:lnSpc>
          <a:spcPct val="90000"/>
        </a:lnSpc>
        <a:spcBef>
          <a:spcPts val="1600"/>
        </a:spcBef>
        <a:spcAft>
          <a:spcPts val="0"/>
        </a:spcAft>
        <a:buClr>
          <a:srgbClr val="000000"/>
        </a:buClr>
        <a:buSzPct val="100000"/>
        <a:buFont typeface="Arial"/>
        <a:buChar char="–"/>
        <a:tabLst/>
        <a:defRPr b="1" baseline="0" cap="none" i="0" spc="0" strike="noStrike" sz="4600" u="none">
          <a:solidFill>
            <a:srgbClr val="000000"/>
          </a:solidFill>
          <a:uFill>
            <a:solidFill>
              <a:srgbClr val="000000"/>
            </a:solidFill>
          </a:uFill>
          <a:latin typeface="+mn-lt"/>
          <a:ea typeface="+mn-ea"/>
          <a:cs typeface="+mn-cs"/>
          <a:sym typeface="Arial"/>
        </a:defRPr>
      </a:lvl2pPr>
      <a:lvl3pPr marL="1263369" marR="79373" indent="-309282" algn="l" defTabSz="1828800" rtl="0" latinLnBrk="0">
        <a:lnSpc>
          <a:spcPct val="90000"/>
        </a:lnSpc>
        <a:spcBef>
          <a:spcPts val="1600"/>
        </a:spcBef>
        <a:spcAft>
          <a:spcPts val="0"/>
        </a:spcAft>
        <a:buClr>
          <a:srgbClr val="000000"/>
        </a:buClr>
        <a:buSzPct val="100000"/>
        <a:buFont typeface="Arial"/>
        <a:buChar char="»"/>
        <a:tabLst/>
        <a:defRPr b="1" baseline="0" cap="none" i="0" spc="0" strike="noStrike" sz="4600" u="none">
          <a:solidFill>
            <a:srgbClr val="000000"/>
          </a:solidFill>
          <a:uFill>
            <a:solidFill>
              <a:srgbClr val="000000"/>
            </a:solidFill>
          </a:uFill>
          <a:latin typeface="+mn-lt"/>
          <a:ea typeface="+mn-ea"/>
          <a:cs typeface="+mn-cs"/>
          <a:sym typeface="Arial"/>
        </a:defRPr>
      </a:lvl3pPr>
      <a:lvl4pPr marL="1643249" marR="79373" indent="-231961" algn="l" defTabSz="1828800" rtl="0" latinLnBrk="0">
        <a:lnSpc>
          <a:spcPct val="90000"/>
        </a:lnSpc>
        <a:spcBef>
          <a:spcPts val="1600"/>
        </a:spcBef>
        <a:spcAft>
          <a:spcPts val="0"/>
        </a:spcAft>
        <a:buClr>
          <a:srgbClr val="000000"/>
        </a:buClr>
        <a:buSzPct val="100000"/>
        <a:buFont typeface="Arial"/>
        <a:buChar char="•"/>
        <a:tabLst/>
        <a:defRPr b="1" baseline="0" cap="none" i="0" spc="0" strike="noStrike" sz="4600" u="none">
          <a:solidFill>
            <a:srgbClr val="000000"/>
          </a:solidFill>
          <a:uFill>
            <a:solidFill>
              <a:srgbClr val="000000"/>
            </a:solidFill>
          </a:uFill>
          <a:latin typeface="+mn-lt"/>
          <a:ea typeface="+mn-ea"/>
          <a:cs typeface="+mn-cs"/>
          <a:sym typeface="Arial"/>
        </a:defRPr>
      </a:lvl4pPr>
      <a:lvl5pPr marL="2100449" marR="79373" indent="-231961" algn="l" defTabSz="1828800" rtl="0" latinLnBrk="0">
        <a:lnSpc>
          <a:spcPct val="90000"/>
        </a:lnSpc>
        <a:spcBef>
          <a:spcPts val="1600"/>
        </a:spcBef>
        <a:spcAft>
          <a:spcPts val="0"/>
        </a:spcAft>
        <a:buClr>
          <a:srgbClr val="000000"/>
        </a:buClr>
        <a:buSzPct val="100000"/>
        <a:buFont typeface="Arial"/>
        <a:buChar char="–"/>
        <a:tabLst/>
        <a:defRPr b="1" baseline="0" cap="none" i="0" spc="0" strike="noStrike" sz="4600" u="none">
          <a:solidFill>
            <a:srgbClr val="000000"/>
          </a:solidFill>
          <a:uFill>
            <a:solidFill>
              <a:srgbClr val="000000"/>
            </a:solidFill>
          </a:uFill>
          <a:latin typeface="+mn-lt"/>
          <a:ea typeface="+mn-ea"/>
          <a:cs typeface="+mn-cs"/>
          <a:sym typeface="Arial"/>
        </a:defRPr>
      </a:lvl5pPr>
      <a:lvl6pPr marL="2100449" marR="79373" indent="-231961" algn="l" defTabSz="1828800" rtl="0" latinLnBrk="0">
        <a:lnSpc>
          <a:spcPct val="90000"/>
        </a:lnSpc>
        <a:spcBef>
          <a:spcPts val="1600"/>
        </a:spcBef>
        <a:spcAft>
          <a:spcPts val="0"/>
        </a:spcAft>
        <a:buClr>
          <a:srgbClr val="000000"/>
        </a:buClr>
        <a:buSzPct val="100000"/>
        <a:buFont typeface="Arial"/>
        <a:buChar char="–"/>
        <a:tabLst/>
        <a:defRPr b="1" baseline="0" cap="none" i="0" spc="0" strike="noStrike" sz="4600" u="none">
          <a:solidFill>
            <a:srgbClr val="000000"/>
          </a:solidFill>
          <a:uFill>
            <a:solidFill>
              <a:srgbClr val="000000"/>
            </a:solidFill>
          </a:uFill>
          <a:latin typeface="+mn-lt"/>
          <a:ea typeface="+mn-ea"/>
          <a:cs typeface="+mn-cs"/>
          <a:sym typeface="Arial"/>
        </a:defRPr>
      </a:lvl6pPr>
      <a:lvl7pPr marL="2100449" marR="79373" indent="-231961" algn="l" defTabSz="1828800" rtl="0" latinLnBrk="0">
        <a:lnSpc>
          <a:spcPct val="90000"/>
        </a:lnSpc>
        <a:spcBef>
          <a:spcPts val="1600"/>
        </a:spcBef>
        <a:spcAft>
          <a:spcPts val="0"/>
        </a:spcAft>
        <a:buClr>
          <a:srgbClr val="000000"/>
        </a:buClr>
        <a:buSzPct val="100000"/>
        <a:buFont typeface="Arial"/>
        <a:buChar char="–"/>
        <a:tabLst/>
        <a:defRPr b="1" baseline="0" cap="none" i="0" spc="0" strike="noStrike" sz="4600" u="none">
          <a:solidFill>
            <a:srgbClr val="000000"/>
          </a:solidFill>
          <a:uFill>
            <a:solidFill>
              <a:srgbClr val="000000"/>
            </a:solidFill>
          </a:uFill>
          <a:latin typeface="+mn-lt"/>
          <a:ea typeface="+mn-ea"/>
          <a:cs typeface="+mn-cs"/>
          <a:sym typeface="Arial"/>
        </a:defRPr>
      </a:lvl7pPr>
      <a:lvl8pPr marL="2100449" marR="79373" indent="-231961" algn="l" defTabSz="1828800" rtl="0" latinLnBrk="0">
        <a:lnSpc>
          <a:spcPct val="90000"/>
        </a:lnSpc>
        <a:spcBef>
          <a:spcPts val="1600"/>
        </a:spcBef>
        <a:spcAft>
          <a:spcPts val="0"/>
        </a:spcAft>
        <a:buClr>
          <a:srgbClr val="000000"/>
        </a:buClr>
        <a:buSzPct val="100000"/>
        <a:buFont typeface="Arial"/>
        <a:buChar char="–"/>
        <a:tabLst/>
        <a:defRPr b="1" baseline="0" cap="none" i="0" spc="0" strike="noStrike" sz="4600" u="none">
          <a:solidFill>
            <a:srgbClr val="000000"/>
          </a:solidFill>
          <a:uFill>
            <a:solidFill>
              <a:srgbClr val="000000"/>
            </a:solidFill>
          </a:uFill>
          <a:latin typeface="+mn-lt"/>
          <a:ea typeface="+mn-ea"/>
          <a:cs typeface="+mn-cs"/>
          <a:sym typeface="Arial"/>
        </a:defRPr>
      </a:lvl8pPr>
      <a:lvl9pPr marL="2100449" marR="79373" indent="-231961" algn="l" defTabSz="1828800" rtl="0" latinLnBrk="0">
        <a:lnSpc>
          <a:spcPct val="90000"/>
        </a:lnSpc>
        <a:spcBef>
          <a:spcPts val="1600"/>
        </a:spcBef>
        <a:spcAft>
          <a:spcPts val="0"/>
        </a:spcAft>
        <a:buClr>
          <a:srgbClr val="000000"/>
        </a:buClr>
        <a:buSzPct val="100000"/>
        <a:buFont typeface="Arial"/>
        <a:buChar char="–"/>
        <a:tabLst/>
        <a:defRPr b="1" baseline="0" cap="none" i="0" spc="0" strike="noStrike" sz="4600" u="none">
          <a:solidFill>
            <a:srgbClr val="000000"/>
          </a:solidFill>
          <a:uFill>
            <a:solidFill>
              <a:srgbClr val="000000"/>
            </a:solidFill>
          </a:uFill>
          <a:latin typeface="+mn-lt"/>
          <a:ea typeface="+mn-ea"/>
          <a:cs typeface="+mn-cs"/>
          <a:sym typeface="Arial"/>
        </a:defRPr>
      </a:lvl9pPr>
    </p:bodyStyle>
    <p:otherStyle>
      <a:lvl1pPr marL="0" marR="0" indent="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1pPr>
      <a:lvl2pPr marL="0" marR="0" indent="2286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2pPr>
      <a:lvl3pPr marL="0" marR="0" indent="4572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3pPr>
      <a:lvl4pPr marL="0" marR="0" indent="6858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4pPr>
      <a:lvl5pPr marL="0" marR="0" indent="9144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5pPr>
      <a:lvl6pPr marL="0" marR="0" indent="11430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6pPr>
      <a:lvl7pPr marL="0" marR="0" indent="13716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7pPr>
      <a:lvl8pPr marL="0" marR="0" indent="16002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8pPr>
      <a:lvl9pPr marL="0" marR="0" indent="18288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3.png"/><Relationship Id="rId5"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video" Target="../media/media3.mov"/><Relationship Id="rId5" Type="http://schemas.microsoft.com/office/2007/relationships/media" Target="../media/media3.mov"/><Relationship Id="rId6"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video" Target="../media/media4.mov"/><Relationship Id="rId4" Type="http://schemas.microsoft.com/office/2007/relationships/media" Target="../media/media4.mov"/><Relationship Id="rId5" Type="http://schemas.openxmlformats.org/officeDocument/2006/relationships/image" Target="../media/image1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5.mov"/><Relationship Id="rId3" Type="http://schemas.microsoft.com/office/2007/relationships/media" Target="../media/media5.mov"/><Relationship Id="rId4" Type="http://schemas.openxmlformats.org/officeDocument/2006/relationships/image" Target="../media/image2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6.mov"/><Relationship Id="rId3" Type="http://schemas.microsoft.com/office/2007/relationships/media" Target="../media/media6.mov"/><Relationship Id="rId4" Type="http://schemas.openxmlformats.org/officeDocument/2006/relationships/image" Target="../media/image2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2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mhchem.org/222/222PPT/pdf222/II1501Kinetics.pdf" TargetMode="External"/><Relationship Id="rId3"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hyperlink" Target="http://mhchem.org/222/222PPT/pdf222/II1501Kinetics.pdf" TargetMode="External"/><Relationship Id="rId4" Type="http://schemas.openxmlformats.org/officeDocument/2006/relationships/image" Target="../media/image3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mhchem.org/222/222PPT/pdf222/II1501Kinetics.pdf" TargetMode="Externa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45.png"/><Relationship Id="rId4" Type="http://schemas.openxmlformats.org/officeDocument/2006/relationships/image" Target="../media/image46.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7.mov"/><Relationship Id="rId3" Type="http://schemas.microsoft.com/office/2007/relationships/media" Target="../media/media7.mov"/><Relationship Id="rId4" Type="http://schemas.openxmlformats.org/officeDocument/2006/relationships/image" Target="../media/image48.png"/><Relationship Id="rId5" Type="http://schemas.openxmlformats.org/officeDocument/2006/relationships/video" Target="../media/media8.mov"/><Relationship Id="rId6" Type="http://schemas.microsoft.com/office/2007/relationships/media" Target="../media/media8.mov"/><Relationship Id="rId7" Type="http://schemas.openxmlformats.org/officeDocument/2006/relationships/image" Target="../media/image49.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9.mov"/><Relationship Id="rId3" Type="http://schemas.microsoft.com/office/2007/relationships/media" Target="../media/media9.mov"/><Relationship Id="rId4" Type="http://schemas.openxmlformats.org/officeDocument/2006/relationships/image" Target="../media/image50.png"/><Relationship Id="rId5" Type="http://schemas.openxmlformats.org/officeDocument/2006/relationships/video" Target="../media/media10.mov"/><Relationship Id="rId6" Type="http://schemas.microsoft.com/office/2007/relationships/media" Target="../media/media10.mov"/></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1.mov"/><Relationship Id="rId3" Type="http://schemas.microsoft.com/office/2007/relationships/media" Target="../media/media11.mov"/><Relationship Id="rId4" Type="http://schemas.openxmlformats.org/officeDocument/2006/relationships/image" Target="../media/image51.png"/><Relationship Id="rId5" Type="http://schemas.openxmlformats.org/officeDocument/2006/relationships/image" Target="../media/image5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11.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6.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2.mov"/><Relationship Id="rId3" Type="http://schemas.microsoft.com/office/2007/relationships/media" Target="../media/media12.mov"/><Relationship Id="rId4" Type="http://schemas.openxmlformats.org/officeDocument/2006/relationships/image" Target="../media/image57.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3.mov"/><Relationship Id="rId3" Type="http://schemas.microsoft.com/office/2007/relationships/media" Target="../media/media13.mov"/><Relationship Id="rId4" Type="http://schemas.openxmlformats.org/officeDocument/2006/relationships/image" Target="../media/image59.png"/><Relationship Id="rId5" Type="http://schemas.openxmlformats.org/officeDocument/2006/relationships/image" Target="../media/image12.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4.mov"/><Relationship Id="rId3" Type="http://schemas.microsoft.com/office/2007/relationships/media" Target="../media/media14.mov"/><Relationship Id="rId4" Type="http://schemas.openxmlformats.org/officeDocument/2006/relationships/image" Target="../media/image60.png"/><Relationship Id="rId5" Type="http://schemas.openxmlformats.org/officeDocument/2006/relationships/image" Target="../media/image1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hyperlink" Target="http://mhchem.org/222/222PPT/pdf222/II1502ReactionMechanisms.pdf" TargetMode="Externa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5.mov"/><Relationship Id="rId3" Type="http://schemas.microsoft.com/office/2007/relationships/media" Target="../media/media15.mov"/><Relationship Id="rId4" Type="http://schemas.openxmlformats.org/officeDocument/2006/relationships/image" Target="../media/image61.png"/><Relationship Id="rId5" Type="http://schemas.openxmlformats.org/officeDocument/2006/relationships/video" Target="../media/media16.mov"/><Relationship Id="rId6" Type="http://schemas.microsoft.com/office/2007/relationships/media" Target="../media/media16.mov"/><Relationship Id="rId7" Type="http://schemas.openxmlformats.org/officeDocument/2006/relationships/image" Target="../media/image62.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video" Target="../media/media17.mov"/><Relationship Id="rId4" Type="http://schemas.microsoft.com/office/2007/relationships/media" Target="../media/media17.mov"/><Relationship Id="rId5" Type="http://schemas.openxmlformats.org/officeDocument/2006/relationships/image" Target="../media/image65.png"/><Relationship Id="rId6" Type="http://schemas.openxmlformats.org/officeDocument/2006/relationships/video" Target="../media/media18.mov"/><Relationship Id="rId7" Type="http://schemas.microsoft.com/office/2007/relationships/media" Target="../media/media18.mov"/><Relationship Id="rId8" Type="http://schemas.openxmlformats.org/officeDocument/2006/relationships/image" Target="../media/image66.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 Id="rId3" Type="http://schemas.openxmlformats.org/officeDocument/2006/relationships/image" Target="../media/image68.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png"/><Relationship Id="rId3" Type="http://schemas.openxmlformats.org/officeDocument/2006/relationships/video" Target="../media/media5.mov"/><Relationship Id="rId4" Type="http://schemas.microsoft.com/office/2007/relationships/media" Target="../media/media5.mov"/><Relationship Id="rId5" Type="http://schemas.openxmlformats.org/officeDocument/2006/relationships/image" Target="../media/image20.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 Id="rId3" Type="http://schemas.openxmlformats.org/officeDocument/2006/relationships/hyperlink" Target="http://mhchem.org/222/222PPT/pdf222/II1503Chapter15StudyGui.pdf" TargetMode="External"/><Relationship Id="rId4" Type="http://schemas.openxmlformats.org/officeDocument/2006/relationships/hyperlink" Target="http://mhchem.org/222/222PPT/pdf222/III1501Chapter15CG.pdf" TargetMode="External"/><Relationship Id="rId5" Type="http://schemas.openxmlformats.org/officeDocument/2006/relationships/image" Target="../media/image1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2.mov"/><Relationship Id="rId3" Type="http://schemas.microsoft.com/office/2007/relationships/media" Target="../media/media2.mov"/><Relationship Id="rId4" Type="http://schemas.openxmlformats.org/officeDocument/2006/relationships/image" Target="../media/image12.png"/><Relationship Id="rId5" Type="http://schemas.openxmlformats.org/officeDocument/2006/relationships/image" Target="../media/image13.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 name="Chemical Kinetics: The Rates of Chemical Reactions Chapter 12"/>
          <p:cNvSpPr txBox="1"/>
          <p:nvPr>
            <p:ph type="title"/>
          </p:nvPr>
        </p:nvSpPr>
        <p:spPr>
          <a:xfrm>
            <a:off x="4419600" y="0"/>
            <a:ext cx="15544801" cy="3383281"/>
          </a:xfrm>
          <a:prstGeom prst="rect">
            <a:avLst/>
          </a:prstGeom>
        </p:spPr>
        <p:txBody>
          <a:bodyPr/>
          <a:lstStyle/>
          <a:p>
            <a:pPr/>
            <a:r>
              <a:rPr sz="7800">
                <a:solidFill>
                  <a:srgbClr val="F33126"/>
                </a:solidFill>
                <a:uFill>
                  <a:solidFill>
                    <a:srgbClr val="F33126"/>
                  </a:solidFill>
                </a:uFill>
              </a:rPr>
              <a:t>Chemical Kinetics: The Rates of Chemical Reactions</a:t>
            </a:r>
            <a:br>
              <a:rPr b="0" sz="9200">
                <a:solidFill>
                  <a:srgbClr val="F33126"/>
                </a:solidFill>
                <a:uFill>
                  <a:solidFill>
                    <a:srgbClr val="F33126"/>
                  </a:solidFill>
                </a:uFill>
                <a:latin typeface="ＭＳ Ｐゴシック"/>
                <a:ea typeface="ＭＳ Ｐゴシック"/>
                <a:cs typeface="ＭＳ Ｐゴシック"/>
                <a:sym typeface="ＭＳ Ｐゴシック"/>
              </a:rPr>
            </a:br>
            <a:r>
              <a:rPr b="0" i="1" sz="6000">
                <a:solidFill>
                  <a:srgbClr val="F33126"/>
                </a:solidFill>
                <a:uFill>
                  <a:solidFill>
                    <a:srgbClr val="F33126"/>
                  </a:solidFill>
                </a:uFill>
              </a:rPr>
              <a:t>Chapter 12</a:t>
            </a:r>
          </a:p>
        </p:txBody>
      </p:sp>
      <p:sp>
        <p:nvSpPr>
          <p:cNvPr id="4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0" name="An automotive catalytic muffler."/>
          <p:cNvSpPr txBox="1"/>
          <p:nvPr/>
        </p:nvSpPr>
        <p:spPr>
          <a:xfrm>
            <a:off x="3476625" y="12209780"/>
            <a:ext cx="10264140" cy="754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defTabSz="1828800">
              <a:buClr>
                <a:srgbClr val="F33126"/>
              </a:buClr>
              <a:buFont typeface="Arial"/>
              <a:defRPr b="1" sz="4600">
                <a:uFill>
                  <a:solidFill>
                    <a:srgbClr val="000000"/>
                  </a:solidFill>
                </a:uFill>
                <a:latin typeface="+mn-lt"/>
                <a:ea typeface="+mn-ea"/>
                <a:cs typeface="+mn-cs"/>
                <a:sym typeface="Arial"/>
              </a:defRPr>
            </a:pPr>
            <a:r>
              <a:rPr sz="3600">
                <a:solidFill>
                  <a:srgbClr val="F33126"/>
                </a:solidFill>
                <a:uFill>
                  <a:solidFill>
                    <a:srgbClr val="F33126"/>
                  </a:solidFill>
                </a:uFill>
              </a:rPr>
              <a:t>An automotive catalytic muffler</a:t>
            </a:r>
            <a:r>
              <a:rPr sz="3800">
                <a:solidFill>
                  <a:srgbClr val="F33126"/>
                </a:solidFill>
                <a:uFill>
                  <a:solidFill>
                    <a:srgbClr val="F33126"/>
                  </a:solidFill>
                </a:uFill>
              </a:rPr>
              <a:t>.</a:t>
            </a:r>
          </a:p>
        </p:txBody>
      </p:sp>
      <p:sp>
        <p:nvSpPr>
          <p:cNvPr id="51" name="Chemistry 222…"/>
          <p:cNvSpPr txBox="1"/>
          <p:nvPr/>
        </p:nvSpPr>
        <p:spPr>
          <a:xfrm>
            <a:off x="13420089" y="5527675"/>
            <a:ext cx="7684432" cy="173990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marL="79373" marR="79373"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r>
              <a:t>Chemistry 222</a:t>
            </a:r>
          </a:p>
          <a:p>
            <a:pPr marL="79373" marR="79373"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r>
              <a:t>Professor Michael Russell</a:t>
            </a:r>
          </a:p>
        </p:txBody>
      </p:sp>
      <p:pic>
        <p:nvPicPr>
          <p:cNvPr id="52" name="15M01AN10-1.mov" descr="15M01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020800" y="7932419"/>
            <a:ext cx="5394960" cy="3969877"/>
          </a:xfrm>
          <a:prstGeom prst="rect">
            <a:avLst/>
          </a:prstGeom>
          <a:ln w="12700">
            <a:miter lim="400000"/>
          </a:ln>
        </p:spPr>
      </p:pic>
      <p:pic>
        <p:nvPicPr>
          <p:cNvPr id="53" name="catalytic converter picture" descr="catalytic converter picture"/>
          <p:cNvPicPr>
            <a:picLocks noChangeAspect="1"/>
          </p:cNvPicPr>
          <p:nvPr/>
        </p:nvPicPr>
        <p:blipFill>
          <a:blip r:embed="rId5">
            <a:extLst/>
          </a:blip>
          <a:stretch>
            <a:fillRect/>
          </a:stretch>
        </p:blipFill>
        <p:spPr>
          <a:xfrm>
            <a:off x="3459480" y="4892040"/>
            <a:ext cx="9422436" cy="7063741"/>
          </a:xfrm>
          <a:prstGeom prst="rect">
            <a:avLst/>
          </a:prstGeom>
          <a:ln w="12700"/>
        </p:spPr>
      </p:pic>
      <p:sp>
        <p:nvSpPr>
          <p:cNvPr id="54" name="Last update:…"/>
          <p:cNvSpPr txBox="1"/>
          <p:nvPr/>
        </p:nvSpPr>
        <p:spPr>
          <a:xfrm>
            <a:off x="21900959" y="12354910"/>
            <a:ext cx="2247035" cy="988296"/>
          </a:xfrm>
          <a:prstGeom prst="rect">
            <a:avLst/>
          </a:prstGeom>
          <a:solidFill>
            <a:srgbClr val="FFFFFF">
              <a:alpha val="73708"/>
            </a:srgbClr>
          </a:solidFill>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p>
            <a:pPr algn="ctr" defTabSz="1828800">
              <a:defRPr i="1" sz="3000">
                <a:latin typeface="+mn-lt"/>
                <a:ea typeface="+mn-ea"/>
                <a:cs typeface="+mn-cs"/>
                <a:sym typeface="Arial"/>
              </a:defRPr>
            </a:pPr>
            <a:r>
              <a:t>Last update:</a:t>
            </a:r>
          </a:p>
          <a:p>
            <a:pPr algn="ctr" defTabSz="1828800">
              <a:defRPr i="1" sz="3000">
                <a:latin typeface="+mn-lt"/>
                <a:ea typeface="+mn-ea"/>
                <a:cs typeface="+mn-cs"/>
                <a:sym typeface="Arial"/>
              </a:defRPr>
            </a:pPr>
            <a:r>
              <a:t>4/29/24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2000" fill="hold"/>
                                        <p:tgtEl>
                                          <p:spTgt spid="5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2"/>
                </p:tgtEl>
              </p:cMediaNode>
            </p:video>
            <p:seq concurrent="1" prevAc="none" nextAc="seek">
              <p:cTn id="8" evtFilter="cancelBubble" nodeType="interactiveSeq" restart="whenNotActive" fill="hold">
                <p:stCondLst>
                  <p:cond delay="0" evt="onClick">
                    <p:tgtEl>
                      <p:spTgt spid="5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2"/>
                                        </p:tgtEl>
                                      </p:cBhvr>
                                    </p:cmd>
                                  </p:childTnLst>
                                </p:cTn>
                              </p:par>
                            </p:childTnLst>
                          </p:cTn>
                        </p:par>
                      </p:childTnLst>
                    </p:cTn>
                  </p:par>
                </p:childTnLst>
              </p:cTn>
              <p:nextCondLst>
                <p:cond delay="0" evt="onClick">
                  <p:tgtEl>
                    <p:spTgt spid="5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Concentrations"/>
          <p:cNvSpPr txBox="1"/>
          <p:nvPr>
            <p:ph type="body" idx="1"/>
          </p:nvPr>
        </p:nvSpPr>
        <p:spPr>
          <a:xfrm>
            <a:off x="4259580" y="3200400"/>
            <a:ext cx="15384781" cy="9829800"/>
          </a:xfrm>
          <a:prstGeom prst="rect">
            <a:avLst/>
          </a:prstGeom>
        </p:spPr>
        <p:txBody>
          <a:bodyPr/>
          <a:lstStyle>
            <a:lvl1pPr marL="650874" indent="-571500">
              <a:defRPr sz="6000"/>
            </a:lvl1pPr>
          </a:lstStyle>
          <a:p>
            <a:pPr/>
            <a:r>
              <a:t>Concentrations </a:t>
            </a:r>
          </a:p>
        </p:txBody>
      </p:sp>
      <p:pic>
        <p:nvPicPr>
          <p:cNvPr id="113" name="rate graph with 0.3 M HCl" descr="rate graph with 0.3 M HCl"/>
          <p:cNvPicPr>
            <a:picLocks noChangeAspect="0"/>
          </p:cNvPicPr>
          <p:nvPr/>
        </p:nvPicPr>
        <p:blipFill>
          <a:blip r:embed="rId2">
            <a:extLst/>
          </a:blip>
          <a:stretch>
            <a:fillRect/>
          </a:stretch>
        </p:blipFill>
        <p:spPr>
          <a:xfrm>
            <a:off x="12283440" y="3177540"/>
            <a:ext cx="7086601" cy="4434840"/>
          </a:xfrm>
          <a:prstGeom prst="rect">
            <a:avLst/>
          </a:prstGeom>
          <a:ln w="12700">
            <a:miter lim="400000"/>
          </a:ln>
          <a:effectLst>
            <a:outerShdw sx="100000" sy="100000" kx="0" ky="0" algn="b" rotWithShape="0" blurRad="114300" dist="177800" dir="2700000">
              <a:srgbClr val="86879E">
                <a:alpha val="74996"/>
              </a:srgbClr>
            </a:outerShdw>
          </a:effectLst>
        </p:spPr>
      </p:pic>
      <p:pic>
        <p:nvPicPr>
          <p:cNvPr id="114" name="rate graph with 6.0 M HCl" descr="rate graph with 6.0 M HCl"/>
          <p:cNvPicPr>
            <a:picLocks noChangeAspect="0"/>
          </p:cNvPicPr>
          <p:nvPr/>
        </p:nvPicPr>
        <p:blipFill>
          <a:blip r:embed="rId3">
            <a:extLst/>
          </a:blip>
          <a:stretch>
            <a:fillRect/>
          </a:stretch>
        </p:blipFill>
        <p:spPr>
          <a:xfrm>
            <a:off x="12283440" y="8366759"/>
            <a:ext cx="7086601" cy="4434841"/>
          </a:xfrm>
          <a:prstGeom prst="rect">
            <a:avLst/>
          </a:prstGeom>
          <a:ln w="12700">
            <a:miter lim="400000"/>
          </a:ln>
          <a:effectLst>
            <a:outerShdw sx="100000" sy="100000" kx="0" ky="0" algn="b" rotWithShape="0" blurRad="114300" dist="177800" dir="2700000">
              <a:srgbClr val="86879E">
                <a:alpha val="74996"/>
              </a:srgbClr>
            </a:outerShdw>
          </a:effectLst>
        </p:spPr>
      </p:pic>
      <p:sp>
        <p:nvSpPr>
          <p:cNvPr id="115" name="Rate with 0.3 M HCl"/>
          <p:cNvSpPr txBox="1"/>
          <p:nvPr/>
        </p:nvSpPr>
        <p:spPr>
          <a:xfrm>
            <a:off x="14754226" y="3629025"/>
            <a:ext cx="5767273" cy="868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000000"/>
              </a:buClr>
              <a:buFont typeface="Arial"/>
              <a:defRPr b="1" sz="4600">
                <a:uFill>
                  <a:solidFill>
                    <a:srgbClr val="000000"/>
                  </a:solidFill>
                </a:uFill>
                <a:latin typeface="+mn-lt"/>
                <a:ea typeface="+mn-ea"/>
                <a:cs typeface="+mn-cs"/>
                <a:sym typeface="Arial"/>
              </a:defRPr>
            </a:lvl1pPr>
          </a:lstStyle>
          <a:p>
            <a:pPr/>
            <a:r>
              <a:t>Rate with 0.3 M HCl</a:t>
            </a:r>
          </a:p>
        </p:txBody>
      </p:sp>
      <p:sp>
        <p:nvSpPr>
          <p:cNvPr id="116" name="Rate with 6.0 M HCl"/>
          <p:cNvSpPr txBox="1"/>
          <p:nvPr/>
        </p:nvSpPr>
        <p:spPr>
          <a:xfrm>
            <a:off x="14754226" y="8810625"/>
            <a:ext cx="5767273" cy="868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000000"/>
              </a:buClr>
              <a:buFont typeface="Arial"/>
              <a:defRPr b="1" sz="4600">
                <a:uFill>
                  <a:solidFill>
                    <a:srgbClr val="000000"/>
                  </a:solidFill>
                </a:uFill>
                <a:latin typeface="+mn-lt"/>
                <a:ea typeface="+mn-ea"/>
                <a:cs typeface="+mn-cs"/>
                <a:sym typeface="Arial"/>
              </a:defRPr>
            </a:lvl1pPr>
          </a:lstStyle>
          <a:p>
            <a:pPr/>
            <a:r>
              <a:t>Rate with 6.0 M HCl</a:t>
            </a:r>
          </a:p>
        </p:txBody>
      </p:sp>
      <p:sp>
        <p:nvSpPr>
          <p:cNvPr id="117" name="Factors Affecting Rates"/>
          <p:cNvSpPr txBox="1"/>
          <p:nvPr>
            <p:ph type="title"/>
          </p:nvPr>
        </p:nvSpPr>
        <p:spPr>
          <a:xfrm>
            <a:off x="5036820" y="617220"/>
            <a:ext cx="14333220" cy="2583181"/>
          </a:xfrm>
          <a:prstGeom prst="rect">
            <a:avLst/>
          </a:prstGeom>
        </p:spPr>
        <p:txBody>
          <a:bodyPr/>
          <a:lstStyle>
            <a:lvl1pPr>
              <a:defRPr sz="7800">
                <a:solidFill>
                  <a:srgbClr val="F33126"/>
                </a:solidFill>
                <a:uFill>
                  <a:solidFill>
                    <a:srgbClr val="F33126"/>
                  </a:solidFill>
                </a:uFill>
              </a:defRPr>
            </a:lvl1pPr>
          </a:lstStyle>
          <a:p>
            <a:pPr/>
            <a:r>
              <a:t>Factors Affecting Rates</a:t>
            </a:r>
          </a:p>
        </p:txBody>
      </p:sp>
      <p:pic>
        <p:nvPicPr>
          <p:cNvPr id="118" name="15M04VD1-1.mov" descr="15M04VD1-1.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4579620" y="6103620"/>
            <a:ext cx="6109855" cy="4480560"/>
          </a:xfrm>
          <a:prstGeom prst="rect">
            <a:avLst/>
          </a:prstGeom>
          <a:ln w="12700">
            <a:miter lim="400000"/>
          </a:ln>
        </p:spPr>
      </p:pic>
      <p:sp>
        <p:nvSpPr>
          <p:cNvPr id="119" name="Mg(s)  +  2 HCl(aq) —&gt;…"/>
          <p:cNvSpPr txBox="1"/>
          <p:nvPr/>
        </p:nvSpPr>
        <p:spPr>
          <a:xfrm>
            <a:off x="3514774" y="11705016"/>
            <a:ext cx="7782255" cy="194932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marL="650874" marR="79373" indent="-571500" defTabSz="1828800">
              <a:lnSpc>
                <a:spcPct val="90000"/>
              </a:lnSpc>
              <a:spcBef>
                <a:spcPts val="1600"/>
              </a:spcBef>
              <a:buClr>
                <a:srgbClr val="000000"/>
              </a:buClr>
              <a:buFont typeface="Arial"/>
              <a:defRPr i="1" sz="5400">
                <a:uFill>
                  <a:solidFill>
                    <a:srgbClr val="000000"/>
                  </a:solidFill>
                </a:uFill>
                <a:latin typeface="+mn-lt"/>
                <a:ea typeface="+mn-ea"/>
                <a:cs typeface="+mn-cs"/>
                <a:sym typeface="Arial"/>
              </a:defRPr>
            </a:pPr>
            <a:r>
              <a:t>Mg(s)  +  2 HCl(aq) —&gt;  </a:t>
            </a:r>
          </a:p>
          <a:p>
            <a:pPr marL="650874" marR="79373" indent="-571500" defTabSz="1828800">
              <a:lnSpc>
                <a:spcPct val="90000"/>
              </a:lnSpc>
              <a:spcBef>
                <a:spcPts val="1600"/>
              </a:spcBef>
              <a:buClr>
                <a:srgbClr val="000000"/>
              </a:buClr>
              <a:buFont typeface="Arial"/>
              <a:defRPr i="1" sz="5400">
                <a:uFill>
                  <a:solidFill>
                    <a:srgbClr val="000000"/>
                  </a:solidFill>
                </a:uFill>
                <a:latin typeface="+mn-lt"/>
                <a:ea typeface="+mn-ea"/>
                <a:cs typeface="+mn-cs"/>
                <a:sym typeface="Arial"/>
              </a:defRPr>
            </a:pPr>
            <a:r>
              <a:t>MgCl</a:t>
            </a:r>
            <a:r>
              <a:rPr baseline="-17259"/>
              <a:t>2</a:t>
            </a:r>
            <a:r>
              <a:t>(aq)  +  H</a:t>
            </a:r>
            <a:r>
              <a:rPr baseline="-17259"/>
              <a:t>2</a:t>
            </a:r>
            <a:r>
              <a:t>(g)</a:t>
            </a:r>
          </a:p>
        </p:txBody>
      </p:sp>
      <p:sp>
        <p:nvSpPr>
          <p:cNvPr id="12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8200" fill="hold"/>
                                        <p:tgtEl>
                                          <p:spTgt spid="11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8"/>
                </p:tgtEl>
              </p:cMediaNode>
            </p:video>
            <p:seq concurrent="1" prevAc="none" nextAc="seek">
              <p:cTn id="8" evtFilter="cancelBubble" nodeType="interactiveSeq" restart="whenNotActive" fill="hold">
                <p:stCondLst>
                  <p:cond delay="0" evt="onClick">
                    <p:tgtEl>
                      <p:spTgt spid="11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18"/>
                                        </p:tgtEl>
                                      </p:cBhvr>
                                    </p:cmd>
                                  </p:childTnLst>
                                </p:cTn>
                              </p:par>
                            </p:childTnLst>
                          </p:cTn>
                        </p:par>
                      </p:childTnLst>
                    </p:cTn>
                  </p:par>
                </p:childTnLst>
              </p:cTn>
              <p:nextCondLst>
                <p:cond delay="0" evt="onClick">
                  <p:tgtEl>
                    <p:spTgt spid="1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Surface area of reactants"/>
          <p:cNvSpPr txBox="1"/>
          <p:nvPr>
            <p:ph type="body" idx="1"/>
          </p:nvPr>
        </p:nvSpPr>
        <p:spPr>
          <a:xfrm>
            <a:off x="4259580" y="3200400"/>
            <a:ext cx="15384781" cy="9829800"/>
          </a:xfrm>
          <a:prstGeom prst="rect">
            <a:avLst/>
          </a:prstGeom>
        </p:spPr>
        <p:txBody>
          <a:bodyPr/>
          <a:lstStyle>
            <a:lvl1pPr marL="650874" indent="-571500">
              <a:defRPr sz="6000"/>
            </a:lvl1pPr>
          </a:lstStyle>
          <a:p>
            <a:pPr/>
            <a:r>
              <a:t>Surface area of reactants</a:t>
            </a:r>
          </a:p>
        </p:txBody>
      </p:sp>
      <p:sp>
        <p:nvSpPr>
          <p:cNvPr id="123" name="Factors Affecting Rates"/>
          <p:cNvSpPr txBox="1"/>
          <p:nvPr>
            <p:ph type="title"/>
          </p:nvPr>
        </p:nvSpPr>
        <p:spPr>
          <a:xfrm>
            <a:off x="5036820" y="617220"/>
            <a:ext cx="14333220" cy="2583181"/>
          </a:xfrm>
          <a:prstGeom prst="rect">
            <a:avLst/>
          </a:prstGeom>
        </p:spPr>
        <p:txBody>
          <a:bodyPr/>
          <a:lstStyle>
            <a:lvl1pPr>
              <a:defRPr sz="7800">
                <a:solidFill>
                  <a:srgbClr val="F33126"/>
                </a:solidFill>
                <a:uFill>
                  <a:solidFill>
                    <a:srgbClr val="F33126"/>
                  </a:solidFill>
                </a:uFill>
              </a:defRPr>
            </a:lvl1pPr>
          </a:lstStyle>
          <a:p>
            <a:pPr/>
            <a:r>
              <a:t>Factors Affecting Rates</a:t>
            </a:r>
          </a:p>
        </p:txBody>
      </p:sp>
      <p:pic>
        <p:nvPicPr>
          <p:cNvPr id="124" name="surface area example with Lycopodium powder picture" descr="surface area example with Lycopodium powder picture"/>
          <p:cNvPicPr>
            <a:picLocks noChangeAspect="0"/>
          </p:cNvPicPr>
          <p:nvPr/>
        </p:nvPicPr>
        <p:blipFill>
          <a:blip r:embed="rId2">
            <a:extLst/>
          </a:blip>
          <a:stretch>
            <a:fillRect/>
          </a:stretch>
        </p:blipFill>
        <p:spPr>
          <a:xfrm>
            <a:off x="14203680" y="5463540"/>
            <a:ext cx="6217920" cy="5669281"/>
          </a:xfrm>
          <a:prstGeom prst="rect">
            <a:avLst/>
          </a:prstGeom>
          <a:ln w="3175">
            <a:solidFill>
              <a:srgbClr val="000000"/>
            </a:solidFill>
            <a:miter lim="400000"/>
          </a:ln>
          <a:effectLst>
            <a:outerShdw sx="100000" sy="100000" kx="0" ky="0" algn="b" rotWithShape="0" blurRad="114300" dist="127000" dir="2700000">
              <a:srgbClr val="86879E">
                <a:alpha val="74996"/>
              </a:srgbClr>
            </a:outerShdw>
          </a:effectLst>
        </p:spPr>
      </p:pic>
      <p:pic>
        <p:nvPicPr>
          <p:cNvPr id="125" name="15M03VD1-1.mov" descr="15M03VD1-1.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631180" y="6035040"/>
            <a:ext cx="6109855" cy="4480560"/>
          </a:xfrm>
          <a:prstGeom prst="rect">
            <a:avLst/>
          </a:prstGeom>
          <a:ln w="12700">
            <a:miter lim="400000"/>
          </a:ln>
        </p:spPr>
      </p:pic>
      <p:sp>
        <p:nvSpPr>
          <p:cNvPr id="12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127" name="Text"/>
          <p:cNvSpPr txBox="1"/>
          <p:nvPr/>
        </p:nvSpPr>
        <p:spPr>
          <a:xfrm>
            <a:off x="11861293" y="6614159"/>
            <a:ext cx="661413" cy="487681"/>
          </a:xfrm>
          <a:prstGeom prst="rect">
            <a:avLst/>
          </a:prstGeom>
          <a:ln w="12700">
            <a:miter lim="400000"/>
          </a:ln>
        </p:spPr>
        <p:txBody>
          <a:bodyPr wrap="none" tIns="91439" bIns="91439" anchor="ctr">
            <a:spAutoFit/>
          </a:bodyPr>
          <a:lstStyle/>
          <a:p>
            <a:pPr/>
          </a:p>
        </p:txBody>
      </p:sp>
      <p:sp>
        <p:nvSpPr>
          <p:cNvPr id="128" name="Lycopodium powder is a yellow-tan dust-like powder consisting of the dry spores of clubmoss plants or ferns"/>
          <p:cNvSpPr txBox="1"/>
          <p:nvPr/>
        </p:nvSpPr>
        <p:spPr>
          <a:xfrm>
            <a:off x="7530990" y="11844167"/>
            <a:ext cx="16708755" cy="17830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algn="r" defTabSz="457200">
              <a:defRPr sz="4600">
                <a:latin typeface="Avenir Book Oblique"/>
                <a:ea typeface="Avenir Book Oblique"/>
                <a:cs typeface="Avenir Book Oblique"/>
                <a:sym typeface="Avenir Book Oblique"/>
              </a:defRPr>
            </a:pPr>
            <a:r>
              <a:rPr i="1">
                <a:latin typeface="Avenir Heavy"/>
                <a:ea typeface="Avenir Heavy"/>
                <a:cs typeface="Avenir Heavy"/>
                <a:sym typeface="Avenir Heavy"/>
              </a:rPr>
              <a:t>Lycopodium powder</a:t>
            </a:r>
            <a:r>
              <a:t> is a yellow-tan dust-like powder consisting of the dry spores of clubmoss plants or ferns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8600" fill="hold"/>
                                        <p:tgtEl>
                                          <p:spTgt spid="12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5"/>
                </p:tgtEl>
              </p:cMediaNode>
            </p:video>
            <p:seq concurrent="1" prevAc="none" nextAc="seek">
              <p:cTn id="8" evtFilter="cancelBubble" nodeType="interactiveSeq" restart="whenNotActive" fill="hold">
                <p:stCondLst>
                  <p:cond delay="0" evt="onClick">
                    <p:tgtEl>
                      <p:spTgt spid="12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25"/>
                                        </p:tgtEl>
                                      </p:cBhvr>
                                    </p:cmd>
                                  </p:childTnLst>
                                </p:cTn>
                              </p:par>
                            </p:childTnLst>
                          </p:cTn>
                        </p:par>
                      </p:childTnLst>
                    </p:cTn>
                  </p:par>
                </p:childTnLst>
              </p:cTn>
              <p:nextCondLst>
                <p:cond delay="0" evt="onClick">
                  <p:tgtEl>
                    <p:spTgt spid="12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Catalysts:  catalyzed decomposition of H2O2 with MnO2"/>
          <p:cNvSpPr txBox="1"/>
          <p:nvPr>
            <p:ph type="body" idx="1"/>
          </p:nvPr>
        </p:nvSpPr>
        <p:spPr>
          <a:xfrm>
            <a:off x="4259580" y="3497579"/>
            <a:ext cx="15384781" cy="9829801"/>
          </a:xfrm>
          <a:prstGeom prst="rect">
            <a:avLst/>
          </a:prstGeom>
        </p:spPr>
        <p:txBody>
          <a:bodyPr/>
          <a:lstStyle/>
          <a:p>
            <a:pPr marL="650874" indent="-571500"/>
            <a:r>
              <a:rPr sz="6000"/>
              <a:t>Catalysts:  catalyzed decomposition of H</a:t>
            </a:r>
            <a:r>
              <a:rPr baseline="-16133" sz="6000"/>
              <a:t>2</a:t>
            </a:r>
            <a:r>
              <a:rPr sz="6000"/>
              <a:t>O</a:t>
            </a:r>
            <a:r>
              <a:rPr baseline="-16133" sz="6000"/>
              <a:t>2</a:t>
            </a:r>
            <a:r>
              <a:rPr sz="6000"/>
              <a:t> with MnO</a:t>
            </a:r>
            <a:r>
              <a:rPr baseline="-5999" sz="6000"/>
              <a:t>2</a:t>
            </a:r>
          </a:p>
          <a:p>
            <a:pPr marL="650874" indent="-571500"/>
            <a:r>
              <a:rPr sz="6000"/>
              <a:t> </a:t>
            </a:r>
            <a:r>
              <a:rPr b="0" sz="6000">
                <a:latin typeface="ＭＳ Ｐゴシック"/>
                <a:ea typeface="ＭＳ Ｐゴシック"/>
                <a:cs typeface="ＭＳ Ｐゴシック"/>
                <a:sym typeface="ＭＳ Ｐゴシック"/>
              </a:rPr>
              <a:t>			</a:t>
            </a:r>
          </a:p>
        </p:txBody>
      </p:sp>
      <p:sp>
        <p:nvSpPr>
          <p:cNvPr id="131" name="Factors Affecting Rates"/>
          <p:cNvSpPr txBox="1"/>
          <p:nvPr>
            <p:ph type="title"/>
          </p:nvPr>
        </p:nvSpPr>
        <p:spPr>
          <a:xfrm>
            <a:off x="5036820" y="617220"/>
            <a:ext cx="14333220" cy="2903221"/>
          </a:xfrm>
          <a:prstGeom prst="rect">
            <a:avLst/>
          </a:prstGeom>
        </p:spPr>
        <p:txBody>
          <a:bodyPr/>
          <a:lstStyle>
            <a:lvl1pPr>
              <a:defRPr sz="7800">
                <a:solidFill>
                  <a:srgbClr val="F33126"/>
                </a:solidFill>
                <a:uFill>
                  <a:solidFill>
                    <a:srgbClr val="F33126"/>
                  </a:solidFill>
                </a:uFill>
              </a:defRPr>
            </a:lvl1pPr>
          </a:lstStyle>
          <a:p>
            <a:pPr/>
            <a:r>
              <a:t>Factors Affecting Rates</a:t>
            </a:r>
          </a:p>
        </p:txBody>
      </p:sp>
      <p:pic>
        <p:nvPicPr>
          <p:cNvPr id="132" name="15M14VD1-1.mov" descr="15M14VD1-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8991600" y="7475219"/>
            <a:ext cx="6103620" cy="4577716"/>
          </a:xfrm>
          <a:prstGeom prst="rect">
            <a:avLst/>
          </a:prstGeom>
          <a:ln w="12700">
            <a:miter lim="400000"/>
          </a:ln>
        </p:spPr>
      </p:pic>
      <p:sp>
        <p:nvSpPr>
          <p:cNvPr id="133" name="2 H2O2(l) —&gt;  2 H2O(l)  +  O2(g)"/>
          <p:cNvSpPr txBox="1"/>
          <p:nvPr/>
        </p:nvSpPr>
        <p:spPr>
          <a:xfrm>
            <a:off x="10039260" y="12367786"/>
            <a:ext cx="10973589" cy="1111468"/>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marL="650874" marR="79373" indent="-571500" defTabSz="1828800">
              <a:lnSpc>
                <a:spcPct val="90000"/>
              </a:lnSpc>
              <a:spcBef>
                <a:spcPts val="1600"/>
              </a:spcBef>
              <a:buClr>
                <a:srgbClr val="000000"/>
              </a:buClr>
              <a:buFont typeface="Arial"/>
              <a:defRPr i="1" sz="4600">
                <a:uFill>
                  <a:solidFill>
                    <a:srgbClr val="000000"/>
                  </a:solidFill>
                </a:uFill>
                <a:latin typeface="+mn-lt"/>
                <a:ea typeface="+mn-ea"/>
                <a:cs typeface="+mn-cs"/>
                <a:sym typeface="Arial"/>
              </a:defRPr>
            </a:pPr>
            <a:r>
              <a:rPr sz="6000"/>
              <a:t>2 H</a:t>
            </a:r>
            <a:r>
              <a:rPr baseline="-16133" sz="6000"/>
              <a:t>2</a:t>
            </a:r>
            <a:r>
              <a:rPr sz="6000"/>
              <a:t>O</a:t>
            </a:r>
            <a:r>
              <a:rPr baseline="-16133" sz="6000"/>
              <a:t>2</a:t>
            </a:r>
            <a:r>
              <a:rPr sz="6000"/>
              <a:t>(l) —&gt;  2 H</a:t>
            </a:r>
            <a:r>
              <a:rPr baseline="-16133" sz="6000"/>
              <a:t>2</a:t>
            </a:r>
            <a:r>
              <a:rPr sz="6000"/>
              <a:t>O(l)  +  O</a:t>
            </a:r>
            <a:r>
              <a:rPr baseline="-16133" sz="6000"/>
              <a:t>2</a:t>
            </a:r>
            <a:r>
              <a:rPr sz="6000"/>
              <a:t>(g)</a:t>
            </a:r>
          </a:p>
        </p:txBody>
      </p:sp>
      <p:sp>
        <p:nvSpPr>
          <p:cNvPr id="13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4534" fill="hold"/>
                                        <p:tgtEl>
                                          <p:spTgt spid="13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2"/>
                </p:tgtEl>
              </p:cMediaNode>
            </p:video>
            <p:seq concurrent="1" prevAc="none" nextAc="seek">
              <p:cTn id="8" evtFilter="cancelBubble" nodeType="interactiveSeq" restart="whenNotActive" fill="hold">
                <p:stCondLst>
                  <p:cond delay="0" evt="onClick">
                    <p:tgtEl>
                      <p:spTgt spid="13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32"/>
                                        </p:tgtEl>
                                      </p:cBhvr>
                                    </p:cmd>
                                  </p:childTnLst>
                                </p:cTn>
                              </p:par>
                            </p:childTnLst>
                          </p:cTn>
                        </p:par>
                      </p:childTnLst>
                    </p:cTn>
                  </p:par>
                </p:childTnLst>
              </p:cTn>
              <p:nextCondLst>
                <p:cond delay="0" evt="onClick">
                  <p:tgtEl>
                    <p:spTgt spid="13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Temperature"/>
          <p:cNvSpPr txBox="1"/>
          <p:nvPr>
            <p:ph type="body" idx="1"/>
          </p:nvPr>
        </p:nvSpPr>
        <p:spPr>
          <a:xfrm>
            <a:off x="4259580" y="3200400"/>
            <a:ext cx="15384781" cy="9829800"/>
          </a:xfrm>
          <a:prstGeom prst="rect">
            <a:avLst/>
          </a:prstGeom>
        </p:spPr>
        <p:txBody>
          <a:bodyPr/>
          <a:lstStyle>
            <a:lvl1pPr marL="650874" indent="-571500">
              <a:defRPr sz="6000"/>
            </a:lvl1pPr>
          </a:lstStyle>
          <a:p>
            <a:pPr/>
            <a:r>
              <a:t>Temperature </a:t>
            </a:r>
          </a:p>
        </p:txBody>
      </p:sp>
      <p:pic>
        <p:nvPicPr>
          <p:cNvPr id="137" name="15M11AN10-1.mov" descr="15M11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917180" y="4572000"/>
            <a:ext cx="8210645" cy="6377940"/>
          </a:xfrm>
          <a:prstGeom prst="rect">
            <a:avLst/>
          </a:prstGeom>
          <a:ln w="12700">
            <a:miter lim="400000"/>
          </a:ln>
          <a:effectLst>
            <a:outerShdw sx="100000" sy="100000" kx="0" ky="0" algn="b" rotWithShape="0" blurRad="114300" dist="177800" dir="2700000">
              <a:srgbClr val="86879E">
                <a:alpha val="74996"/>
              </a:srgbClr>
            </a:outerShdw>
          </a:effectLst>
        </p:spPr>
      </p:pic>
      <p:sp>
        <p:nvSpPr>
          <p:cNvPr id="138" name="Factors Affecting Rates"/>
          <p:cNvSpPr txBox="1"/>
          <p:nvPr>
            <p:ph type="title"/>
          </p:nvPr>
        </p:nvSpPr>
        <p:spPr>
          <a:xfrm>
            <a:off x="5036820" y="914400"/>
            <a:ext cx="14333220" cy="2286001"/>
          </a:xfrm>
          <a:prstGeom prst="rect">
            <a:avLst/>
          </a:prstGeom>
        </p:spPr>
        <p:txBody>
          <a:bodyPr/>
          <a:lstStyle>
            <a:lvl1pPr>
              <a:defRPr sz="7800">
                <a:solidFill>
                  <a:srgbClr val="F33126"/>
                </a:solidFill>
                <a:uFill>
                  <a:solidFill>
                    <a:srgbClr val="F33126"/>
                  </a:solidFill>
                </a:uFill>
              </a:defRPr>
            </a:lvl1pPr>
          </a:lstStyle>
          <a:p>
            <a:pPr/>
            <a:r>
              <a:t>Factors Affecting Rates</a:t>
            </a:r>
          </a:p>
        </p:txBody>
      </p:sp>
      <p:sp>
        <p:nvSpPr>
          <p:cNvPr id="13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4166" fill="hold"/>
                                        <p:tgtEl>
                                          <p:spTgt spid="13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7"/>
                </p:tgtEl>
              </p:cMediaNode>
            </p:video>
            <p:seq concurrent="1" prevAc="none" nextAc="seek">
              <p:cTn id="8" evtFilter="cancelBubble" nodeType="interactiveSeq" restart="whenNotActive" fill="hold">
                <p:stCondLst>
                  <p:cond delay="0" evt="onClick">
                    <p:tgtEl>
                      <p:spTgt spid="13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37"/>
                                        </p:tgtEl>
                                      </p:cBhvr>
                                    </p:cmd>
                                  </p:childTnLst>
                                </p:cTn>
                              </p:par>
                            </p:childTnLst>
                          </p:cTn>
                        </p:par>
                      </p:childTnLst>
                    </p:cTn>
                  </p:par>
                </p:childTnLst>
              </p:cTn>
              <p:nextCondLst>
                <p:cond delay="0" evt="onClick">
                  <p:tgtEl>
                    <p:spTgt spid="13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Concentrations and Rates"/>
          <p:cNvSpPr txBox="1"/>
          <p:nvPr>
            <p:ph type="title"/>
          </p:nvPr>
        </p:nvSpPr>
        <p:spPr>
          <a:xfrm>
            <a:off x="4259580" y="160020"/>
            <a:ext cx="15544801" cy="3200401"/>
          </a:xfrm>
          <a:prstGeom prst="rect">
            <a:avLst/>
          </a:prstGeom>
        </p:spPr>
        <p:txBody>
          <a:bodyPr/>
          <a:lstStyle>
            <a:lvl1pPr>
              <a:defRPr sz="9200">
                <a:solidFill>
                  <a:srgbClr val="F33126"/>
                </a:solidFill>
                <a:uFill>
                  <a:solidFill>
                    <a:srgbClr val="F33126"/>
                  </a:solidFill>
                </a:uFill>
              </a:defRPr>
            </a:lvl1pPr>
          </a:lstStyle>
          <a:p>
            <a:pPr/>
            <a:r>
              <a:t>Concentrations and Rates </a:t>
            </a:r>
          </a:p>
        </p:txBody>
      </p:sp>
      <p:sp>
        <p:nvSpPr>
          <p:cNvPr id="142" name="To postulate a reaction mechanism, we study its…"/>
          <p:cNvSpPr txBox="1"/>
          <p:nvPr>
            <p:ph type="body" idx="1"/>
          </p:nvPr>
        </p:nvSpPr>
        <p:spPr>
          <a:xfrm>
            <a:off x="4259580" y="3360420"/>
            <a:ext cx="15704820" cy="10355580"/>
          </a:xfrm>
          <a:prstGeom prst="rect">
            <a:avLst/>
          </a:prstGeom>
        </p:spPr>
        <p:txBody>
          <a:bodyPr/>
          <a:lstStyle/>
          <a:p>
            <a:pPr marL="650874" indent="-571500">
              <a:lnSpc>
                <a:spcPct val="100000"/>
              </a:lnSpc>
              <a:defRPr sz="7800"/>
            </a:pPr>
            <a:r>
              <a:t>To postulate a reaction mechanism, we study its</a:t>
            </a:r>
          </a:p>
          <a:p>
            <a:pPr>
              <a:lnSpc>
                <a:spcPct val="100000"/>
              </a:lnSpc>
              <a:buClr>
                <a:srgbClr val="73A4FE"/>
              </a:buClr>
            </a:pPr>
            <a:r>
              <a:rPr sz="7800">
                <a:solidFill>
                  <a:srgbClr val="73A4FE"/>
                </a:solidFill>
                <a:uFill>
                  <a:solidFill>
                    <a:srgbClr val="73A4FE"/>
                  </a:solidFill>
                </a:uFill>
              </a:rPr>
              <a:t>reaction rate</a:t>
            </a:r>
            <a:r>
              <a:rPr sz="7800"/>
              <a:t> and</a:t>
            </a:r>
          </a:p>
          <a:p>
            <a:pPr>
              <a:lnSpc>
                <a:spcPct val="100000"/>
              </a:lnSpc>
              <a:buClr>
                <a:srgbClr val="00B800"/>
              </a:buClr>
              <a:defRPr sz="7800">
                <a:solidFill>
                  <a:srgbClr val="00B800"/>
                </a:solidFill>
                <a:uFill>
                  <a:solidFill>
                    <a:srgbClr val="00B800"/>
                  </a:solidFill>
                </a:uFill>
              </a:defRPr>
            </a:pPr>
            <a:r>
              <a:t>concentration dependence</a:t>
            </a:r>
          </a:p>
        </p:txBody>
      </p:sp>
      <p:sp>
        <p:nvSpPr>
          <p:cNvPr id="143"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44" name="burning chemical picture" descr="burning chemical picture"/>
          <p:cNvPicPr>
            <a:picLocks noChangeAspect="0"/>
          </p:cNvPicPr>
          <p:nvPr/>
        </p:nvPicPr>
        <p:blipFill>
          <a:blip r:embed="rId2">
            <a:extLst/>
          </a:blip>
          <a:srcRect l="0" t="0" r="0" b="11509"/>
          <a:stretch>
            <a:fillRect/>
          </a:stretch>
        </p:blipFill>
        <p:spPr>
          <a:xfrm>
            <a:off x="13860780" y="9001125"/>
            <a:ext cx="7331076" cy="456247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Concentrations and Rates"/>
          <p:cNvSpPr txBox="1"/>
          <p:nvPr>
            <p:ph type="title"/>
          </p:nvPr>
        </p:nvSpPr>
        <p:spPr>
          <a:xfrm>
            <a:off x="4259580" y="0"/>
            <a:ext cx="15544801" cy="2583181"/>
          </a:xfrm>
          <a:prstGeom prst="rect">
            <a:avLst/>
          </a:prstGeom>
        </p:spPr>
        <p:txBody>
          <a:bodyPr/>
          <a:lstStyle>
            <a:lvl1pPr>
              <a:defRPr sz="9200">
                <a:solidFill>
                  <a:srgbClr val="F33126"/>
                </a:solidFill>
                <a:uFill>
                  <a:solidFill>
                    <a:srgbClr val="F33126"/>
                  </a:solidFill>
                </a:uFill>
              </a:defRPr>
            </a:lvl1pPr>
          </a:lstStyle>
          <a:p>
            <a:pPr/>
            <a:r>
              <a:t>Concentrations and Rates </a:t>
            </a:r>
          </a:p>
        </p:txBody>
      </p:sp>
      <p:sp>
        <p:nvSpPr>
          <p:cNvPr id="147" name="Take reaction where Cl- in cisplatin [Pt(NH3)2Cl2] is replaced by H2O"/>
          <p:cNvSpPr txBox="1"/>
          <p:nvPr>
            <p:ph type="body" sz="half" idx="1"/>
          </p:nvPr>
        </p:nvSpPr>
        <p:spPr>
          <a:xfrm>
            <a:off x="3688080" y="2583180"/>
            <a:ext cx="16664940" cy="5554981"/>
          </a:xfrm>
          <a:prstGeom prst="rect">
            <a:avLst/>
          </a:prstGeom>
        </p:spPr>
        <p:txBody>
          <a:bodyPr/>
          <a:lstStyle/>
          <a:p>
            <a:pPr marL="650874" indent="-571500" algn="ctr">
              <a:lnSpc>
                <a:spcPct val="100000"/>
              </a:lnSpc>
            </a:pPr>
            <a:r>
              <a:rPr sz="5400"/>
              <a:t>Take reaction where Cl</a:t>
            </a:r>
            <a:r>
              <a:rPr baseline="30962" sz="5400"/>
              <a:t>-</a:t>
            </a:r>
            <a:r>
              <a:rPr sz="5400"/>
              <a:t> in cisplatin [Pt(NH</a:t>
            </a:r>
            <a:r>
              <a:rPr baseline="-15851" sz="5400"/>
              <a:t>3</a:t>
            </a:r>
            <a:r>
              <a:rPr sz="5400"/>
              <a:t>)</a:t>
            </a:r>
            <a:r>
              <a:rPr baseline="-15851" sz="5400"/>
              <a:t>2</a:t>
            </a:r>
            <a:r>
              <a:rPr sz="5400"/>
              <a:t>Cl</a:t>
            </a:r>
            <a:r>
              <a:rPr baseline="-15851" sz="5400"/>
              <a:t>2</a:t>
            </a:r>
            <a:r>
              <a:rPr sz="5400"/>
              <a:t>] is replaced by H</a:t>
            </a:r>
            <a:r>
              <a:rPr baseline="-15851" sz="5400"/>
              <a:t>2</a:t>
            </a:r>
            <a:r>
              <a:rPr sz="5400"/>
              <a:t>O</a:t>
            </a:r>
          </a:p>
        </p:txBody>
      </p:sp>
      <p:sp>
        <p:nvSpPr>
          <p:cNvPr id="14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grpSp>
        <p:nvGrpSpPr>
          <p:cNvPr id="151" name="Group"/>
          <p:cNvGrpSpPr/>
          <p:nvPr/>
        </p:nvGrpSpPr>
        <p:grpSpPr>
          <a:xfrm>
            <a:off x="5953125" y="9928225"/>
            <a:ext cx="10652761" cy="3360421"/>
            <a:chOff x="0" y="0"/>
            <a:chExt cx="10652759" cy="3360420"/>
          </a:xfrm>
        </p:grpSpPr>
        <p:sp>
          <p:nvSpPr>
            <p:cNvPr id="149" name="Rectangle"/>
            <p:cNvSpPr/>
            <p:nvPr/>
          </p:nvSpPr>
          <p:spPr>
            <a:xfrm>
              <a:off x="0" y="0"/>
              <a:ext cx="10652760" cy="3360421"/>
            </a:xfrm>
            <a:prstGeom prst="rect">
              <a:avLst/>
            </a:prstGeom>
            <a:solidFill>
              <a:srgbClr val="FDFDC5"/>
            </a:solidFill>
            <a:ln w="12700" cap="flat">
              <a:noFill/>
              <a:miter lim="400000"/>
            </a:ln>
            <a:effectLst/>
          </p:spPr>
          <p:txBody>
            <a:bodyPr wrap="square" lIns="0" tIns="0" rIns="0" bIns="0" numCol="1" anchor="t">
              <a:noAutofit/>
            </a:bodyPr>
            <a:lstStyle/>
            <a:p>
              <a:pPr defTabSz="914400"/>
            </a:p>
          </p:txBody>
        </p:sp>
        <p:pic>
          <p:nvPicPr>
            <p:cNvPr id="150" name="temp.pdf" descr="temp.pdf"/>
            <p:cNvPicPr>
              <a:picLocks noChangeAspect="0"/>
            </p:cNvPicPr>
            <p:nvPr/>
          </p:nvPicPr>
          <p:blipFill>
            <a:blip r:embed="rId2">
              <a:extLst/>
            </a:blip>
            <a:stretch>
              <a:fillRect/>
            </a:stretch>
          </p:blipFill>
          <p:spPr>
            <a:xfrm>
              <a:off x="91440" y="0"/>
              <a:ext cx="10104120" cy="3063240"/>
            </a:xfrm>
            <a:prstGeom prst="rect">
              <a:avLst/>
            </a:prstGeom>
            <a:ln w="12700" cap="flat">
              <a:noFill/>
              <a:miter lim="400000"/>
            </a:ln>
            <a:effectLst/>
          </p:spPr>
        </p:pic>
      </p:grpSp>
      <p:pic>
        <p:nvPicPr>
          <p:cNvPr id="152" name="rate of reaction example picture" descr="rate of reaction example picture"/>
          <p:cNvPicPr>
            <a:picLocks noChangeAspect="0"/>
          </p:cNvPicPr>
          <p:nvPr/>
        </p:nvPicPr>
        <p:blipFill>
          <a:blip r:embed="rId3">
            <a:extLst/>
          </a:blip>
          <a:stretch>
            <a:fillRect/>
          </a:stretch>
        </p:blipFill>
        <p:spPr>
          <a:xfrm>
            <a:off x="4259580" y="5189220"/>
            <a:ext cx="15384781" cy="4069080"/>
          </a:xfrm>
          <a:prstGeom prst="rect">
            <a:avLst/>
          </a:prstGeom>
          <a:ln w="12700">
            <a:miter lim="400000"/>
          </a:ln>
          <a:effectLst>
            <a:outerShdw sx="100000" sy="100000" kx="0" ky="0" algn="b" rotWithShape="0" blurRad="114300" dist="88900" dir="2700000">
              <a:srgbClr val="86879E">
                <a:alpha val="74996"/>
              </a:srgbClr>
            </a:outerShdw>
          </a:effectLst>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Concentrations and Rates"/>
          <p:cNvSpPr txBox="1"/>
          <p:nvPr>
            <p:ph type="title"/>
          </p:nvPr>
        </p:nvSpPr>
        <p:spPr>
          <a:xfrm>
            <a:off x="4259580" y="0"/>
            <a:ext cx="15544801" cy="2583181"/>
          </a:xfrm>
          <a:prstGeom prst="rect">
            <a:avLst/>
          </a:prstGeom>
        </p:spPr>
        <p:txBody>
          <a:bodyPr/>
          <a:lstStyle>
            <a:lvl1pPr>
              <a:defRPr sz="9200">
                <a:solidFill>
                  <a:srgbClr val="F33126"/>
                </a:solidFill>
                <a:uFill>
                  <a:solidFill>
                    <a:srgbClr val="F33126"/>
                  </a:solidFill>
                </a:uFill>
              </a:defRPr>
            </a:lvl1pPr>
          </a:lstStyle>
          <a:p>
            <a:pPr/>
            <a:r>
              <a:t>Concentrations and Rates </a:t>
            </a:r>
          </a:p>
        </p:txBody>
      </p:sp>
      <p:sp>
        <p:nvSpPr>
          <p:cNvPr id="155" name="If calculated rate = 4.3 x 10-6 M s-1 and [cisplatin] = 0.00250 M, then approximate time for cisplatin to react:…"/>
          <p:cNvSpPr txBox="1"/>
          <p:nvPr>
            <p:ph type="body" sz="half" idx="1"/>
          </p:nvPr>
        </p:nvSpPr>
        <p:spPr>
          <a:xfrm>
            <a:off x="3848100" y="5623559"/>
            <a:ext cx="16664940" cy="7658101"/>
          </a:xfrm>
          <a:prstGeom prst="rect">
            <a:avLst/>
          </a:prstGeom>
        </p:spPr>
        <p:txBody>
          <a:bodyPr/>
          <a:lstStyle/>
          <a:p>
            <a:pPr marL="650874" indent="-571500">
              <a:lnSpc>
                <a:spcPct val="100000"/>
              </a:lnSpc>
            </a:pPr>
            <a:r>
              <a:rPr b="0" i="1" sz="5400"/>
              <a:t>If</a:t>
            </a:r>
            <a:r>
              <a:rPr sz="5400"/>
              <a:t> </a:t>
            </a:r>
            <a:r>
              <a:rPr b="0" i="1" sz="5400"/>
              <a:t>calculated</a:t>
            </a:r>
            <a:r>
              <a:rPr sz="5400"/>
              <a:t> rate = </a:t>
            </a:r>
            <a:r>
              <a:rPr sz="5400">
                <a:solidFill>
                  <a:srgbClr val="0096FF"/>
                </a:solidFill>
                <a:uFill>
                  <a:solidFill>
                    <a:srgbClr val="0096FF"/>
                  </a:solidFill>
                </a:uFill>
              </a:rPr>
              <a:t>4.3 x 10</a:t>
            </a:r>
            <a:r>
              <a:rPr baseline="31999" sz="5400">
                <a:solidFill>
                  <a:srgbClr val="0096FF"/>
                </a:solidFill>
                <a:uFill>
                  <a:solidFill>
                    <a:srgbClr val="0096FF"/>
                  </a:solidFill>
                </a:uFill>
              </a:rPr>
              <a:t>-6</a:t>
            </a:r>
            <a:r>
              <a:rPr sz="5400">
                <a:solidFill>
                  <a:srgbClr val="0096FF"/>
                </a:solidFill>
                <a:uFill>
                  <a:solidFill>
                    <a:srgbClr val="0096FF"/>
                  </a:solidFill>
                </a:uFill>
              </a:rPr>
              <a:t> M s</a:t>
            </a:r>
            <a:r>
              <a:rPr baseline="31999" sz="5400">
                <a:solidFill>
                  <a:srgbClr val="0096FF"/>
                </a:solidFill>
                <a:uFill>
                  <a:solidFill>
                    <a:srgbClr val="0096FF"/>
                  </a:solidFill>
                </a:uFill>
              </a:rPr>
              <a:t>-1</a:t>
            </a:r>
            <a:r>
              <a:rPr sz="5400"/>
              <a:t> </a:t>
            </a:r>
            <a:r>
              <a:rPr b="0" i="1" sz="5400"/>
              <a:t>and </a:t>
            </a:r>
            <a:r>
              <a:rPr sz="5400"/>
              <a:t>[cisplatin] = </a:t>
            </a:r>
            <a:r>
              <a:rPr sz="5400">
                <a:solidFill>
                  <a:srgbClr val="0096FF"/>
                </a:solidFill>
                <a:uFill>
                  <a:solidFill>
                    <a:srgbClr val="0096FF"/>
                  </a:solidFill>
                </a:uFill>
              </a:rPr>
              <a:t>0.00250 M</a:t>
            </a:r>
            <a:r>
              <a:rPr sz="5400"/>
              <a:t>, </a:t>
            </a:r>
            <a:r>
              <a:rPr b="0" i="1" sz="5400"/>
              <a:t>then</a:t>
            </a:r>
            <a:r>
              <a:rPr sz="5400"/>
              <a:t> </a:t>
            </a:r>
            <a:r>
              <a:rPr i="1" sz="5400"/>
              <a:t>approximate</a:t>
            </a:r>
            <a:r>
              <a:rPr sz="5400"/>
              <a:t> time </a:t>
            </a:r>
            <a:r>
              <a:rPr b="0" i="1" sz="5400"/>
              <a:t>for cisplatin to react:</a:t>
            </a:r>
            <a:endParaRPr sz="5400"/>
          </a:p>
          <a:p>
            <a:pPr lvl="1" marL="650874" indent="-74613">
              <a:lnSpc>
                <a:spcPct val="100000"/>
              </a:lnSpc>
              <a:buClr>
                <a:srgbClr val="000000"/>
              </a:buClr>
              <a:buSzTx/>
              <a:buFont typeface="Arial"/>
              <a:buNone/>
            </a:pPr>
            <a:r>
              <a:rPr>
                <a:solidFill>
                  <a:srgbClr val="FF2600"/>
                </a:solidFill>
                <a:uFill>
                  <a:solidFill>
                    <a:srgbClr val="FF2600"/>
                  </a:solidFill>
                </a:uFill>
              </a:rPr>
              <a:t>rate = [cisplatin] / time</a:t>
            </a:r>
            <a:r>
              <a:t>, </a:t>
            </a:r>
            <a:r>
              <a:rPr b="0" i="1"/>
              <a:t>and</a:t>
            </a:r>
          </a:p>
          <a:p>
            <a:pPr lvl="1" marL="650874" indent="-74613">
              <a:lnSpc>
                <a:spcPct val="100000"/>
              </a:lnSpc>
              <a:buClr>
                <a:srgbClr val="000000"/>
              </a:buClr>
              <a:buSzTx/>
              <a:buFont typeface="Arial"/>
              <a:buNone/>
            </a:pPr>
            <a:r>
              <a:t>time = [cisplatin] / rate</a:t>
            </a:r>
          </a:p>
          <a:p>
            <a:pPr lvl="1" marL="650874" indent="-74613">
              <a:lnSpc>
                <a:spcPct val="100000"/>
              </a:lnSpc>
              <a:buClr>
                <a:srgbClr val="000000"/>
              </a:buClr>
              <a:buSzTx/>
              <a:buFont typeface="Arial"/>
              <a:buNone/>
            </a:pPr>
            <a:r>
              <a:t>time = </a:t>
            </a:r>
            <a:r>
              <a:rPr>
                <a:solidFill>
                  <a:srgbClr val="0096FF"/>
                </a:solidFill>
                <a:uFill>
                  <a:solidFill>
                    <a:srgbClr val="0096FF"/>
                  </a:solidFill>
                </a:uFill>
              </a:rPr>
              <a:t>0.00250 M</a:t>
            </a:r>
            <a:r>
              <a:t> / </a:t>
            </a:r>
            <a:r>
              <a:rPr>
                <a:solidFill>
                  <a:srgbClr val="0096FF"/>
                </a:solidFill>
                <a:uFill>
                  <a:solidFill>
                    <a:srgbClr val="0096FF"/>
                  </a:solidFill>
                </a:uFill>
              </a:rPr>
              <a:t>4.3 x 10</a:t>
            </a:r>
            <a:r>
              <a:rPr baseline="31999">
                <a:solidFill>
                  <a:srgbClr val="0096FF"/>
                </a:solidFill>
                <a:uFill>
                  <a:solidFill>
                    <a:srgbClr val="0096FF"/>
                  </a:solidFill>
                </a:uFill>
              </a:rPr>
              <a:t>-6</a:t>
            </a:r>
            <a:r>
              <a:rPr>
                <a:solidFill>
                  <a:srgbClr val="0096FF"/>
                </a:solidFill>
                <a:uFill>
                  <a:solidFill>
                    <a:srgbClr val="0096FF"/>
                  </a:solidFill>
                </a:uFill>
              </a:rPr>
              <a:t> M s</a:t>
            </a:r>
            <a:r>
              <a:rPr baseline="31999">
                <a:solidFill>
                  <a:srgbClr val="0096FF"/>
                </a:solidFill>
                <a:uFill>
                  <a:solidFill>
                    <a:srgbClr val="0096FF"/>
                  </a:solidFill>
                </a:uFill>
              </a:rPr>
              <a:t>-1</a:t>
            </a:r>
            <a:endParaRPr>
              <a:solidFill>
                <a:srgbClr val="0096FF"/>
              </a:solidFill>
              <a:uFill>
                <a:solidFill>
                  <a:srgbClr val="0096FF"/>
                </a:solidFill>
              </a:uFill>
            </a:endParaRPr>
          </a:p>
          <a:p>
            <a:pPr lvl="1" marL="650874" indent="-74613">
              <a:lnSpc>
                <a:spcPct val="100000"/>
              </a:lnSpc>
              <a:buClr>
                <a:srgbClr val="000000"/>
              </a:buClr>
              <a:buSzTx/>
              <a:buFont typeface="Arial"/>
              <a:buNone/>
            </a:pPr>
            <a:r>
              <a:t>time = </a:t>
            </a:r>
            <a:r>
              <a:rPr>
                <a:solidFill>
                  <a:srgbClr val="FF2600"/>
                </a:solidFill>
                <a:uFill>
                  <a:solidFill>
                    <a:srgbClr val="FF2600"/>
                  </a:solidFill>
                </a:uFill>
              </a:rPr>
              <a:t>580 s</a:t>
            </a:r>
          </a:p>
        </p:txBody>
      </p:sp>
      <p:sp>
        <p:nvSpPr>
          <p:cNvPr id="15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57" name="periodic table clock picture" descr="periodic table clock picture"/>
          <p:cNvPicPr>
            <a:picLocks noChangeAspect="1"/>
          </p:cNvPicPr>
          <p:nvPr/>
        </p:nvPicPr>
        <p:blipFill>
          <a:blip r:embed="rId2">
            <a:extLst/>
          </a:blip>
          <a:stretch>
            <a:fillRect/>
          </a:stretch>
        </p:blipFill>
        <p:spPr>
          <a:xfrm>
            <a:off x="16992600" y="9385401"/>
            <a:ext cx="4320540" cy="4147720"/>
          </a:xfrm>
          <a:prstGeom prst="rect">
            <a:avLst/>
          </a:prstGeom>
          <a:ln w="12700"/>
        </p:spPr>
      </p:pic>
      <p:grpSp>
        <p:nvGrpSpPr>
          <p:cNvPr id="160" name="Group"/>
          <p:cNvGrpSpPr/>
          <p:nvPr/>
        </p:nvGrpSpPr>
        <p:grpSpPr>
          <a:xfrm>
            <a:off x="6707505" y="2110105"/>
            <a:ext cx="10652761" cy="3360421"/>
            <a:chOff x="0" y="0"/>
            <a:chExt cx="10652759" cy="3360420"/>
          </a:xfrm>
        </p:grpSpPr>
        <p:sp>
          <p:nvSpPr>
            <p:cNvPr id="158" name="Rectangle"/>
            <p:cNvSpPr/>
            <p:nvPr/>
          </p:nvSpPr>
          <p:spPr>
            <a:xfrm>
              <a:off x="0" y="0"/>
              <a:ext cx="10652760" cy="3360421"/>
            </a:xfrm>
            <a:prstGeom prst="rect">
              <a:avLst/>
            </a:prstGeom>
            <a:solidFill>
              <a:srgbClr val="FDFDC5"/>
            </a:solidFill>
            <a:ln w="12700" cap="flat">
              <a:noFill/>
              <a:miter lim="400000"/>
            </a:ln>
            <a:effectLst/>
          </p:spPr>
          <p:txBody>
            <a:bodyPr wrap="square" lIns="0" tIns="0" rIns="0" bIns="0" numCol="1" anchor="t">
              <a:noAutofit/>
            </a:bodyPr>
            <a:lstStyle/>
            <a:p>
              <a:pPr defTabSz="914400"/>
            </a:p>
          </p:txBody>
        </p:sp>
        <p:pic>
          <p:nvPicPr>
            <p:cNvPr id="159" name="temp.pdf" descr="temp.pdf"/>
            <p:cNvPicPr>
              <a:picLocks noChangeAspect="0"/>
            </p:cNvPicPr>
            <p:nvPr/>
          </p:nvPicPr>
          <p:blipFill>
            <a:blip r:embed="rId3">
              <a:extLst/>
            </a:blip>
            <a:stretch>
              <a:fillRect/>
            </a:stretch>
          </p:blipFill>
          <p:spPr>
            <a:xfrm>
              <a:off x="91440" y="0"/>
              <a:ext cx="10104120" cy="3063240"/>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55">
                                            <p:txEl>
                                              <p:pRg st="2" end="2"/>
                                            </p:txEl>
                                          </p:spTgt>
                                        </p:tgtEl>
                                        <p:attrNameLst>
                                          <p:attrName>style.visibility</p:attrName>
                                        </p:attrNameLst>
                                      </p:cBhvr>
                                      <p:to>
                                        <p:strVal val="visible"/>
                                      </p:to>
                                    </p:set>
                                    <p:animEffect filter="wipe(left)" transition="in">
                                      <p:cBhvr>
                                        <p:cTn id="7" dur="500"/>
                                        <p:tgtEl>
                                          <p:spTgt spid="155">
                                            <p:txEl>
                                              <p:pRg st="2" end="2"/>
                                            </p:txEl>
                                          </p:spTgt>
                                        </p:tgtEl>
                                      </p:cBhvr>
                                    </p:animEffect>
                                  </p:childTnLst>
                                </p:cTn>
                              </p:par>
                            </p:childTnLst>
                          </p:cTn>
                        </p:par>
                        <p:par>
                          <p:cTn id="8" fill="hold">
                            <p:stCondLst>
                              <p:cond delay="500"/>
                            </p:stCondLst>
                            <p:childTnLst>
                              <p:par>
                                <p:cTn id="9" presetClass="entr" nodeType="afterEffect" presetSubtype="8" presetID="22" grpId="1" fill="hold">
                                  <p:stCondLst>
                                    <p:cond delay="0"/>
                                  </p:stCondLst>
                                  <p:iterate type="el" backwards="0">
                                    <p:tmAbs val="0"/>
                                  </p:iterate>
                                  <p:childTnLst>
                                    <p:set>
                                      <p:cBhvr>
                                        <p:cTn id="10" fill="hold"/>
                                        <p:tgtEl>
                                          <p:spTgt spid="155">
                                            <p:txEl>
                                              <p:pRg st="3" end="3"/>
                                            </p:txEl>
                                          </p:spTgt>
                                        </p:tgtEl>
                                        <p:attrNameLst>
                                          <p:attrName>style.visibility</p:attrName>
                                        </p:attrNameLst>
                                      </p:cBhvr>
                                      <p:to>
                                        <p:strVal val="visible"/>
                                      </p:to>
                                    </p:set>
                                    <p:animEffect filter="wipe(left)" transition="in">
                                      <p:cBhvr>
                                        <p:cTn id="11" dur="500"/>
                                        <p:tgtEl>
                                          <p:spTgt spid="155">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1" fill="hold">
                                  <p:stCondLst>
                                    <p:cond delay="0"/>
                                  </p:stCondLst>
                                  <p:iterate type="el" backwards="0">
                                    <p:tmAbs val="0"/>
                                  </p:iterate>
                                  <p:childTnLst>
                                    <p:set>
                                      <p:cBhvr>
                                        <p:cTn id="15" fill="hold"/>
                                        <p:tgtEl>
                                          <p:spTgt spid="155">
                                            <p:txEl>
                                              <p:pRg st="4" end="4"/>
                                            </p:txEl>
                                          </p:spTgt>
                                        </p:tgtEl>
                                        <p:attrNameLst>
                                          <p:attrName>style.visibility</p:attrName>
                                        </p:attrNameLst>
                                      </p:cBhvr>
                                      <p:to>
                                        <p:strVal val="visible"/>
                                      </p:to>
                                    </p:set>
                                    <p:animEffect filter="wipe(left)" transition="in">
                                      <p:cBhvr>
                                        <p:cTn id="16" dur="500"/>
                                        <p:tgtEl>
                                          <p:spTgt spid="15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Concentrations and Rates"/>
          <p:cNvSpPr txBox="1"/>
          <p:nvPr>
            <p:ph type="title"/>
          </p:nvPr>
        </p:nvSpPr>
        <p:spPr>
          <a:xfrm>
            <a:off x="6705600" y="0"/>
            <a:ext cx="13098781" cy="3040381"/>
          </a:xfrm>
          <a:prstGeom prst="rect">
            <a:avLst/>
          </a:prstGeom>
        </p:spPr>
        <p:txBody>
          <a:bodyPr/>
          <a:lstStyle>
            <a:lvl1pPr>
              <a:defRPr sz="7800">
                <a:solidFill>
                  <a:srgbClr val="F33126"/>
                </a:solidFill>
                <a:uFill>
                  <a:solidFill>
                    <a:srgbClr val="F33126"/>
                  </a:solidFill>
                </a:uFill>
              </a:defRPr>
            </a:lvl1pPr>
          </a:lstStyle>
          <a:p>
            <a:pPr/>
            <a:r>
              <a:t>Concentrations and Rates </a:t>
            </a:r>
          </a:p>
        </p:txBody>
      </p:sp>
      <p:sp>
        <p:nvSpPr>
          <p:cNvPr id="163" name="Rate of reaction is proportional to [Pt(NH3)2Cl2]…"/>
          <p:cNvSpPr txBox="1"/>
          <p:nvPr>
            <p:ph type="body" sz="half" idx="1"/>
          </p:nvPr>
        </p:nvSpPr>
        <p:spPr>
          <a:xfrm>
            <a:off x="3345180" y="6400800"/>
            <a:ext cx="17213581" cy="5952629"/>
          </a:xfrm>
          <a:prstGeom prst="rect">
            <a:avLst/>
          </a:prstGeom>
        </p:spPr>
        <p:txBody>
          <a:bodyPr/>
          <a:lstStyle/>
          <a:p>
            <a:pPr marL="650874" indent="-571500">
              <a:lnSpc>
                <a:spcPct val="100000"/>
              </a:lnSpc>
            </a:pPr>
            <a:r>
              <a:rPr sz="5400"/>
              <a:t>Rate of reaction is </a:t>
            </a:r>
            <a:r>
              <a:rPr i="1" sz="5400"/>
              <a:t>proportional</a:t>
            </a:r>
            <a:r>
              <a:rPr sz="5400"/>
              <a:t> to [Pt(NH</a:t>
            </a:r>
            <a:r>
              <a:rPr baseline="-15851" sz="5400"/>
              <a:t>3</a:t>
            </a:r>
            <a:r>
              <a:rPr sz="5400"/>
              <a:t>)</a:t>
            </a:r>
            <a:r>
              <a:rPr baseline="-15851" sz="5400"/>
              <a:t>2</a:t>
            </a:r>
            <a:r>
              <a:rPr sz="5400"/>
              <a:t>Cl</a:t>
            </a:r>
            <a:r>
              <a:rPr baseline="-15851" sz="5400"/>
              <a:t>2</a:t>
            </a:r>
            <a:r>
              <a:rPr sz="5400"/>
              <a:t>]</a:t>
            </a:r>
          </a:p>
          <a:p>
            <a:pPr marL="650874" indent="-571500">
              <a:lnSpc>
                <a:spcPct val="100000"/>
              </a:lnSpc>
            </a:pPr>
            <a:r>
              <a:rPr sz="5400"/>
              <a:t>We express this as a </a:t>
            </a:r>
            <a:r>
              <a:rPr sz="6000">
                <a:solidFill>
                  <a:srgbClr val="F33126"/>
                </a:solidFill>
                <a:uFill>
                  <a:solidFill>
                    <a:srgbClr val="F33126"/>
                  </a:solidFill>
                </a:uFill>
              </a:rPr>
              <a:t>RATE LAW</a:t>
            </a:r>
          </a:p>
          <a:p>
            <a:pPr marL="650874" indent="-571500">
              <a:lnSpc>
                <a:spcPct val="100000"/>
              </a:lnSpc>
            </a:pPr>
            <a:r>
              <a:rPr sz="5400"/>
              <a:t>Rate of reaction = k [Pt(NH</a:t>
            </a:r>
            <a:r>
              <a:rPr baseline="-15851" sz="5400"/>
              <a:t>3</a:t>
            </a:r>
            <a:r>
              <a:rPr sz="5400"/>
              <a:t>)</a:t>
            </a:r>
            <a:r>
              <a:rPr baseline="-15851" sz="5400"/>
              <a:t>2</a:t>
            </a:r>
            <a:r>
              <a:rPr sz="5400"/>
              <a:t>Cl</a:t>
            </a:r>
            <a:r>
              <a:rPr baseline="-15851" sz="5400"/>
              <a:t>2</a:t>
            </a:r>
            <a:r>
              <a:rPr sz="5400"/>
              <a:t>]</a:t>
            </a:r>
          </a:p>
          <a:p>
            <a:pPr marL="650874" indent="-571500">
              <a:lnSpc>
                <a:spcPct val="100000"/>
              </a:lnSpc>
            </a:pPr>
            <a:r>
              <a:t>     </a:t>
            </a:r>
            <a:r>
              <a:rPr i="1" sz="5400"/>
              <a:t>where</a:t>
            </a:r>
            <a:r>
              <a:rPr sz="5400"/>
              <a:t> </a:t>
            </a:r>
            <a:r>
              <a:rPr sz="6000">
                <a:solidFill>
                  <a:srgbClr val="F33126"/>
                </a:solidFill>
                <a:uFill>
                  <a:solidFill>
                    <a:srgbClr val="F33126"/>
                  </a:solidFill>
                </a:uFill>
              </a:rPr>
              <a:t>k = rate constant</a:t>
            </a:r>
            <a:r>
              <a:rPr sz="5400">
                <a:solidFill>
                  <a:srgbClr val="F33126"/>
                </a:solidFill>
                <a:uFill>
                  <a:solidFill>
                    <a:srgbClr val="F33126"/>
                  </a:solidFill>
                </a:uFill>
              </a:rPr>
              <a:t> </a:t>
            </a:r>
          </a:p>
          <a:p>
            <a:pPr marL="650874" indent="-571500">
              <a:lnSpc>
                <a:spcPct val="100000"/>
              </a:lnSpc>
              <a:defRPr sz="5400"/>
            </a:pPr>
            <a:r>
              <a:t>k is independent of conc. but increases with T</a:t>
            </a:r>
          </a:p>
        </p:txBody>
      </p:sp>
      <p:sp>
        <p:nvSpPr>
          <p:cNvPr id="16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65" name="reaction picture" descr="reaction picture"/>
          <p:cNvPicPr>
            <a:picLocks noChangeAspect="0"/>
          </p:cNvPicPr>
          <p:nvPr/>
        </p:nvPicPr>
        <p:blipFill>
          <a:blip r:embed="rId2">
            <a:extLst/>
          </a:blip>
          <a:stretch>
            <a:fillRect/>
          </a:stretch>
        </p:blipFill>
        <p:spPr>
          <a:xfrm>
            <a:off x="3208020" y="403225"/>
            <a:ext cx="3497581" cy="1577976"/>
          </a:xfrm>
          <a:prstGeom prst="rect">
            <a:avLst/>
          </a:prstGeom>
          <a:ln w="12700">
            <a:miter lim="400000"/>
          </a:ln>
        </p:spPr>
      </p:pic>
      <p:grpSp>
        <p:nvGrpSpPr>
          <p:cNvPr id="168" name="Group"/>
          <p:cNvGrpSpPr/>
          <p:nvPr/>
        </p:nvGrpSpPr>
        <p:grpSpPr>
          <a:xfrm>
            <a:off x="6021705" y="2521585"/>
            <a:ext cx="10652761" cy="3360421"/>
            <a:chOff x="0" y="0"/>
            <a:chExt cx="10652759" cy="3360420"/>
          </a:xfrm>
        </p:grpSpPr>
        <p:sp>
          <p:nvSpPr>
            <p:cNvPr id="166" name="Rectangle"/>
            <p:cNvSpPr/>
            <p:nvPr/>
          </p:nvSpPr>
          <p:spPr>
            <a:xfrm>
              <a:off x="0" y="0"/>
              <a:ext cx="10652760" cy="3360421"/>
            </a:xfrm>
            <a:prstGeom prst="rect">
              <a:avLst/>
            </a:prstGeom>
            <a:solidFill>
              <a:srgbClr val="FDFDC5"/>
            </a:solidFill>
            <a:ln w="12700" cap="flat">
              <a:noFill/>
              <a:miter lim="400000"/>
            </a:ln>
            <a:effectLst/>
          </p:spPr>
          <p:txBody>
            <a:bodyPr wrap="square" lIns="0" tIns="0" rIns="0" bIns="0" numCol="1" anchor="t">
              <a:noAutofit/>
            </a:bodyPr>
            <a:lstStyle/>
            <a:p>
              <a:pPr defTabSz="914400"/>
            </a:p>
          </p:txBody>
        </p:sp>
        <p:pic>
          <p:nvPicPr>
            <p:cNvPr id="167" name="temp.pdf" descr="temp.pdf"/>
            <p:cNvPicPr>
              <a:picLocks noChangeAspect="0"/>
            </p:cNvPicPr>
            <p:nvPr/>
          </p:nvPicPr>
          <p:blipFill>
            <a:blip r:embed="rId3">
              <a:extLst/>
            </a:blip>
            <a:stretch>
              <a:fillRect/>
            </a:stretch>
          </p:blipFill>
          <p:spPr>
            <a:xfrm>
              <a:off x="91440" y="0"/>
              <a:ext cx="10104120" cy="306324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Concentrations, Rates, and Rate Laws"/>
          <p:cNvSpPr txBox="1"/>
          <p:nvPr>
            <p:ph type="title"/>
          </p:nvPr>
        </p:nvSpPr>
        <p:spPr>
          <a:xfrm>
            <a:off x="7620000" y="617220"/>
            <a:ext cx="11727180" cy="2446021"/>
          </a:xfrm>
          <a:prstGeom prst="rect">
            <a:avLst/>
          </a:prstGeom>
        </p:spPr>
        <p:txBody>
          <a:bodyPr/>
          <a:lstStyle>
            <a:lvl1pPr algn="l">
              <a:defRPr>
                <a:solidFill>
                  <a:srgbClr val="F33126"/>
                </a:solidFill>
                <a:uFill>
                  <a:solidFill>
                    <a:srgbClr val="F33126"/>
                  </a:solidFill>
                </a:uFill>
              </a:defRPr>
            </a:lvl1pPr>
          </a:lstStyle>
          <a:p>
            <a:pPr/>
            <a:r>
              <a:t>Concentrations, Rates, and Rate Laws </a:t>
            </a:r>
          </a:p>
        </p:txBody>
      </p:sp>
      <p:sp>
        <p:nvSpPr>
          <p:cNvPr id="171" name="In general, for…"/>
          <p:cNvSpPr txBox="1"/>
          <p:nvPr>
            <p:ph type="body" idx="1"/>
          </p:nvPr>
        </p:nvSpPr>
        <p:spPr>
          <a:xfrm>
            <a:off x="3802380" y="3040380"/>
            <a:ext cx="16459201" cy="10675620"/>
          </a:xfrm>
          <a:prstGeom prst="rect">
            <a:avLst/>
          </a:prstGeom>
        </p:spPr>
        <p:txBody>
          <a:bodyPr/>
          <a:lstStyle/>
          <a:p>
            <a:pPr marL="650874" indent="-571500">
              <a:lnSpc>
                <a:spcPct val="100000"/>
              </a:lnSpc>
            </a:pPr>
            <a:r>
              <a:rPr sz="6000"/>
              <a:t>In general, for</a:t>
            </a:r>
            <a:r>
              <a:rPr sz="3800"/>
              <a:t> </a:t>
            </a:r>
          </a:p>
          <a:p>
            <a:pPr marL="650874" indent="-571500">
              <a:lnSpc>
                <a:spcPct val="100000"/>
              </a:lnSpc>
            </a:pPr>
            <a:r>
              <a:rPr b="0" sz="6000">
                <a:latin typeface="ＭＳ Ｐゴシック"/>
                <a:ea typeface="ＭＳ Ｐゴシック"/>
                <a:cs typeface="ＭＳ Ｐゴシック"/>
                <a:sym typeface="ＭＳ Ｐゴシック"/>
              </a:rPr>
              <a:t>	</a:t>
            </a:r>
            <a:r>
              <a:rPr sz="7200">
                <a:solidFill>
                  <a:srgbClr val="00B800"/>
                </a:solidFill>
                <a:uFill>
                  <a:solidFill>
                    <a:srgbClr val="00B800"/>
                  </a:solidFill>
                </a:uFill>
              </a:rPr>
              <a:t>a A  +  b B  ---&gt; x X</a:t>
            </a:r>
            <a:r>
              <a:rPr sz="6000"/>
              <a:t>  </a:t>
            </a:r>
            <a:r>
              <a:rPr b="0" sz="6000">
                <a:latin typeface="ＭＳ Ｐゴシック"/>
                <a:ea typeface="ＭＳ Ｐゴシック"/>
                <a:cs typeface="ＭＳ Ｐゴシック"/>
                <a:sym typeface="ＭＳ Ｐゴシック"/>
              </a:rPr>
              <a:t>	</a:t>
            </a:r>
            <a:r>
              <a:rPr sz="6000"/>
              <a:t>with a catalyst C</a:t>
            </a:r>
          </a:p>
          <a:p>
            <a:pPr marL="650874" indent="-571500">
              <a:lnSpc>
                <a:spcPct val="100000"/>
              </a:lnSpc>
            </a:pPr>
            <a:r>
              <a:rPr sz="6000"/>
              <a:t>Rate = k [A]</a:t>
            </a:r>
            <a:r>
              <a:rPr baseline="30933" sz="6000"/>
              <a:t>m</a:t>
            </a:r>
            <a:r>
              <a:rPr sz="6000"/>
              <a:t>[B]</a:t>
            </a:r>
            <a:r>
              <a:rPr baseline="30933" sz="6000"/>
              <a:t>n</a:t>
            </a:r>
            <a:r>
              <a:rPr sz="6000"/>
              <a:t>[C]</a:t>
            </a:r>
            <a:r>
              <a:rPr baseline="30933" sz="6000"/>
              <a:t>p</a:t>
            </a:r>
          </a:p>
          <a:p>
            <a:pPr marL="650874" indent="-571500">
              <a:lnSpc>
                <a:spcPct val="100000"/>
              </a:lnSpc>
            </a:pPr>
            <a:r>
              <a:rPr sz="6000"/>
              <a:t>The exponents m, n, and p </a:t>
            </a:r>
          </a:p>
          <a:p>
            <a:pPr marL="650874" indent="-571500">
              <a:lnSpc>
                <a:spcPct val="100000"/>
              </a:lnSpc>
            </a:pPr>
            <a:r>
              <a:rPr sz="6000"/>
              <a:t>•</a:t>
            </a:r>
            <a:r>
              <a:rPr b="0" sz="6000">
                <a:latin typeface="ＭＳ Ｐゴシック"/>
                <a:ea typeface="ＭＳ Ｐゴシック"/>
                <a:cs typeface="ＭＳ Ｐゴシック"/>
                <a:sym typeface="ＭＳ Ｐゴシック"/>
              </a:rPr>
              <a:t>	</a:t>
            </a:r>
            <a:r>
              <a:rPr sz="6000"/>
              <a:t>are the </a:t>
            </a:r>
            <a:r>
              <a:rPr sz="6000">
                <a:solidFill>
                  <a:srgbClr val="F33126"/>
                </a:solidFill>
                <a:uFill>
                  <a:solidFill>
                    <a:srgbClr val="F33126"/>
                  </a:solidFill>
                </a:uFill>
              </a:rPr>
              <a:t>reaction order</a:t>
            </a:r>
          </a:p>
          <a:p>
            <a:pPr marL="650874" indent="-571500">
              <a:lnSpc>
                <a:spcPct val="100000"/>
              </a:lnSpc>
            </a:pPr>
            <a:r>
              <a:rPr sz="6000"/>
              <a:t>•</a:t>
            </a:r>
            <a:r>
              <a:rPr b="0" sz="6000">
                <a:latin typeface="ＭＳ Ｐゴシック"/>
                <a:ea typeface="ＭＳ Ｐゴシック"/>
                <a:cs typeface="ＭＳ Ｐゴシック"/>
                <a:sym typeface="ＭＳ Ｐゴシック"/>
              </a:rPr>
              <a:t>	</a:t>
            </a:r>
            <a:r>
              <a:rPr sz="6000"/>
              <a:t>can be </a:t>
            </a:r>
            <a:r>
              <a:rPr sz="6000">
                <a:solidFill>
                  <a:srgbClr val="F33126"/>
                </a:solidFill>
                <a:uFill>
                  <a:solidFill>
                    <a:srgbClr val="F33126"/>
                  </a:solidFill>
                </a:uFill>
              </a:rPr>
              <a:t>0</a:t>
            </a:r>
            <a:r>
              <a:rPr sz="6000"/>
              <a:t>, </a:t>
            </a:r>
            <a:r>
              <a:rPr sz="6000">
                <a:solidFill>
                  <a:srgbClr val="F33126"/>
                </a:solidFill>
                <a:uFill>
                  <a:solidFill>
                    <a:srgbClr val="F33126"/>
                  </a:solidFill>
                </a:uFill>
              </a:rPr>
              <a:t>1</a:t>
            </a:r>
            <a:r>
              <a:rPr sz="6000"/>
              <a:t>, </a:t>
            </a:r>
            <a:r>
              <a:rPr b="0" sz="6000"/>
              <a:t>or</a:t>
            </a:r>
            <a:r>
              <a:rPr sz="6000">
                <a:solidFill>
                  <a:srgbClr val="F33126"/>
                </a:solidFill>
                <a:uFill>
                  <a:solidFill>
                    <a:srgbClr val="F33126"/>
                  </a:solidFill>
                </a:uFill>
              </a:rPr>
              <a:t> 2 </a:t>
            </a:r>
            <a:r>
              <a:rPr b="0" i="1" sz="6000"/>
              <a:t>(in CH 222 - CH 223!)</a:t>
            </a:r>
          </a:p>
          <a:p>
            <a:pPr marL="650874" indent="-571500">
              <a:lnSpc>
                <a:spcPct val="100000"/>
              </a:lnSpc>
              <a:defRPr sz="6000"/>
            </a:pPr>
            <a:r>
              <a:t>•</a:t>
            </a:r>
            <a:r>
              <a:rPr b="0">
                <a:latin typeface="ＭＳ Ｐゴシック"/>
                <a:ea typeface="ＭＳ Ｐゴシック"/>
                <a:cs typeface="ＭＳ Ｐゴシック"/>
                <a:sym typeface="ＭＳ Ｐゴシック"/>
              </a:rPr>
              <a:t>	</a:t>
            </a:r>
            <a:r>
              <a:t>must be determined by experiment!</a:t>
            </a:r>
          </a:p>
          <a:p>
            <a:pPr marL="650874" indent="-571500">
              <a:lnSpc>
                <a:spcPct val="100000"/>
              </a:lnSpc>
              <a:defRPr sz="6000"/>
            </a:pPr>
            <a:r>
              <a:t>•</a:t>
            </a:r>
            <a:r>
              <a:rPr b="0">
                <a:latin typeface="ＭＳ Ｐゴシック"/>
                <a:ea typeface="ＭＳ Ｐゴシック"/>
                <a:cs typeface="ＭＳ Ｐゴシック"/>
                <a:sym typeface="ＭＳ Ｐゴシック"/>
              </a:rPr>
              <a:t>	 </a:t>
            </a:r>
            <a:r>
              <a:rPr i="1"/>
              <a:t>overall order</a:t>
            </a:r>
            <a:r>
              <a:t> = m + n + p</a:t>
            </a:r>
          </a:p>
        </p:txBody>
      </p:sp>
      <p:sp>
        <p:nvSpPr>
          <p:cNvPr id="17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73" name="reaction picture" descr="reaction picture"/>
          <p:cNvPicPr>
            <a:picLocks noChangeAspect="0"/>
          </p:cNvPicPr>
          <p:nvPr/>
        </p:nvPicPr>
        <p:blipFill>
          <a:blip r:embed="rId2">
            <a:extLst/>
          </a:blip>
          <a:stretch>
            <a:fillRect/>
          </a:stretch>
        </p:blipFill>
        <p:spPr>
          <a:xfrm>
            <a:off x="3665220" y="860425"/>
            <a:ext cx="3497580" cy="15779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71">
                                            <p:txEl>
                                              <p:pRg st="4" end="4"/>
                                            </p:txEl>
                                          </p:spTgt>
                                        </p:tgtEl>
                                        <p:attrNameLst>
                                          <p:attrName>style.visibility</p:attrName>
                                        </p:attrNameLst>
                                      </p:cBhvr>
                                      <p:to>
                                        <p:strVal val="visible"/>
                                      </p:to>
                                    </p:set>
                                    <p:anim calcmode="lin" valueType="num">
                                      <p:cBhvr>
                                        <p:cTn id="7" dur="500" fill="hold"/>
                                        <p:tgtEl>
                                          <p:spTgt spid="171">
                                            <p:txEl>
                                              <p:pRg st="4" end="4"/>
                                            </p:txEl>
                                          </p:spTgt>
                                        </p:tgtEl>
                                        <p:attrNameLst>
                                          <p:attrName>ppt_x</p:attrName>
                                        </p:attrNameLst>
                                      </p:cBhvr>
                                      <p:tavLst>
                                        <p:tav tm="0">
                                          <p:val>
                                            <p:strVal val="0-#ppt_w/2"/>
                                          </p:val>
                                        </p:tav>
                                        <p:tav tm="100000">
                                          <p:val>
                                            <p:strVal val="#ppt_x"/>
                                          </p:val>
                                        </p:tav>
                                      </p:tavLst>
                                    </p:anim>
                                    <p:anim calcmode="lin" valueType="num">
                                      <p:cBhvr>
                                        <p:cTn id="8" dur="500" fill="hold"/>
                                        <p:tgtEl>
                                          <p:spTgt spid="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el" backwards="0">
                                    <p:tmAbs val="0"/>
                                  </p:iterate>
                                  <p:childTnLst>
                                    <p:set>
                                      <p:cBhvr>
                                        <p:cTn id="12" fill="hold"/>
                                        <p:tgtEl>
                                          <p:spTgt spid="171">
                                            <p:txEl>
                                              <p:pRg st="5" end="5"/>
                                            </p:txEl>
                                          </p:spTgt>
                                        </p:tgtEl>
                                        <p:attrNameLst>
                                          <p:attrName>style.visibility</p:attrName>
                                        </p:attrNameLst>
                                      </p:cBhvr>
                                      <p:to>
                                        <p:strVal val="visible"/>
                                      </p:to>
                                    </p:set>
                                    <p:anim calcmode="lin" valueType="num">
                                      <p:cBhvr>
                                        <p:cTn id="13" dur="500" fill="hold"/>
                                        <p:tgtEl>
                                          <p:spTgt spid="171">
                                            <p:txEl>
                                              <p:pRg st="5" end="5"/>
                                            </p:txEl>
                                          </p:spTgt>
                                        </p:tgtEl>
                                        <p:attrNameLst>
                                          <p:attrName>ppt_x</p:attrName>
                                        </p:attrNameLst>
                                      </p:cBhvr>
                                      <p:tavLst>
                                        <p:tav tm="0">
                                          <p:val>
                                            <p:strVal val="0-#ppt_w/2"/>
                                          </p:val>
                                        </p:tav>
                                        <p:tav tm="100000">
                                          <p:val>
                                            <p:strVal val="#ppt_x"/>
                                          </p:val>
                                        </p:tav>
                                      </p:tavLst>
                                    </p:anim>
                                    <p:anim calcmode="lin" valueType="num">
                                      <p:cBhvr>
                                        <p:cTn id="14" dur="500" fill="hold"/>
                                        <p:tgtEl>
                                          <p:spTgt spid="1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1" fill="hold">
                                  <p:stCondLst>
                                    <p:cond delay="0"/>
                                  </p:stCondLst>
                                  <p:iterate type="el" backwards="0">
                                    <p:tmAbs val="0"/>
                                  </p:iterate>
                                  <p:childTnLst>
                                    <p:set>
                                      <p:cBhvr>
                                        <p:cTn id="18" fill="hold"/>
                                        <p:tgtEl>
                                          <p:spTgt spid="171">
                                            <p:txEl>
                                              <p:pRg st="6" end="6"/>
                                            </p:txEl>
                                          </p:spTgt>
                                        </p:tgtEl>
                                        <p:attrNameLst>
                                          <p:attrName>style.visibility</p:attrName>
                                        </p:attrNameLst>
                                      </p:cBhvr>
                                      <p:to>
                                        <p:strVal val="visible"/>
                                      </p:to>
                                    </p:set>
                                    <p:anim calcmode="lin" valueType="num">
                                      <p:cBhvr>
                                        <p:cTn id="19" dur="500" fill="hold"/>
                                        <p:tgtEl>
                                          <p:spTgt spid="171">
                                            <p:txEl>
                                              <p:pRg st="6" end="6"/>
                                            </p:txEl>
                                          </p:spTgt>
                                        </p:tgtEl>
                                        <p:attrNameLst>
                                          <p:attrName>ppt_x</p:attrName>
                                        </p:attrNameLst>
                                      </p:cBhvr>
                                      <p:tavLst>
                                        <p:tav tm="0">
                                          <p:val>
                                            <p:strVal val="0-#ppt_w/2"/>
                                          </p:val>
                                        </p:tav>
                                        <p:tav tm="100000">
                                          <p:val>
                                            <p:strVal val="#ppt_x"/>
                                          </p:val>
                                        </p:tav>
                                      </p:tavLst>
                                    </p:anim>
                                    <p:anim calcmode="lin" valueType="num">
                                      <p:cBhvr>
                                        <p:cTn id="20" dur="500" fill="hold"/>
                                        <p:tgtEl>
                                          <p:spTgt spid="17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1" fill="hold">
                                  <p:stCondLst>
                                    <p:cond delay="0"/>
                                  </p:stCondLst>
                                  <p:iterate type="el" backwards="0">
                                    <p:tmAbs val="0"/>
                                  </p:iterate>
                                  <p:childTnLst>
                                    <p:set>
                                      <p:cBhvr>
                                        <p:cTn id="24" fill="hold"/>
                                        <p:tgtEl>
                                          <p:spTgt spid="171">
                                            <p:txEl>
                                              <p:pRg st="7" end="7"/>
                                            </p:txEl>
                                          </p:spTgt>
                                        </p:tgtEl>
                                        <p:attrNameLst>
                                          <p:attrName>style.visibility</p:attrName>
                                        </p:attrNameLst>
                                      </p:cBhvr>
                                      <p:to>
                                        <p:strVal val="visible"/>
                                      </p:to>
                                    </p:set>
                                    <p:anim calcmode="lin" valueType="num">
                                      <p:cBhvr>
                                        <p:cTn id="25" dur="500" fill="hold"/>
                                        <p:tgtEl>
                                          <p:spTgt spid="171">
                                            <p:txEl>
                                              <p:pRg st="7" end="7"/>
                                            </p:txEl>
                                          </p:spTgt>
                                        </p:tgtEl>
                                        <p:attrNameLst>
                                          <p:attrName>ppt_x</p:attrName>
                                        </p:attrNameLst>
                                      </p:cBhvr>
                                      <p:tavLst>
                                        <p:tav tm="0">
                                          <p:val>
                                            <p:strVal val="0-#ppt_w/2"/>
                                          </p:val>
                                        </p:tav>
                                        <p:tav tm="100000">
                                          <p:val>
                                            <p:strVal val="#ppt_x"/>
                                          </p:val>
                                        </p:tav>
                                      </p:tavLst>
                                    </p:anim>
                                    <p:anim calcmode="lin" valueType="num">
                                      <p:cBhvr>
                                        <p:cTn id="26" dur="500" fill="hold"/>
                                        <p:tgtEl>
                                          <p:spTgt spid="17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7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Interpreting Rate Laws"/>
          <p:cNvSpPr txBox="1"/>
          <p:nvPr>
            <p:ph type="title"/>
          </p:nvPr>
        </p:nvSpPr>
        <p:spPr>
          <a:xfrm>
            <a:off x="7002780" y="0"/>
            <a:ext cx="12504420" cy="2286001"/>
          </a:xfrm>
          <a:prstGeom prst="rect">
            <a:avLst/>
          </a:prstGeom>
        </p:spPr>
        <p:txBody>
          <a:bodyPr/>
          <a:lstStyle>
            <a:lvl1pPr algn="l">
              <a:defRPr sz="8600">
                <a:solidFill>
                  <a:srgbClr val="F33126"/>
                </a:solidFill>
                <a:uFill>
                  <a:solidFill>
                    <a:srgbClr val="F33126"/>
                  </a:solidFill>
                </a:uFill>
              </a:defRPr>
            </a:lvl1pPr>
          </a:lstStyle>
          <a:p>
            <a:pPr/>
            <a:r>
              <a:t>Interpreting Rate Laws </a:t>
            </a:r>
          </a:p>
        </p:txBody>
      </p:sp>
      <p:sp>
        <p:nvSpPr>
          <p:cNvPr id="176" name="Example: Rate = k [A]m…"/>
          <p:cNvSpPr txBox="1"/>
          <p:nvPr>
            <p:ph type="body" idx="1"/>
          </p:nvPr>
        </p:nvSpPr>
        <p:spPr>
          <a:xfrm>
            <a:off x="3505200" y="2286000"/>
            <a:ext cx="17213581" cy="11041380"/>
          </a:xfrm>
          <a:prstGeom prst="rect">
            <a:avLst/>
          </a:prstGeom>
        </p:spPr>
        <p:txBody>
          <a:bodyPr/>
          <a:lstStyle/>
          <a:p>
            <a:pPr marL="650874" indent="-571500">
              <a:lnSpc>
                <a:spcPct val="100000"/>
              </a:lnSpc>
            </a:pPr>
            <a:r>
              <a:rPr i="1" sz="5400"/>
              <a:t>Example: </a:t>
            </a:r>
            <a:r>
              <a:rPr sz="5400"/>
              <a:t>Rate = k [A]</a:t>
            </a:r>
            <a:r>
              <a:rPr baseline="30962" sz="5400"/>
              <a:t>m</a:t>
            </a:r>
          </a:p>
          <a:p>
            <a:pPr>
              <a:lnSpc>
                <a:spcPct val="100000"/>
              </a:lnSpc>
              <a:buClr>
                <a:srgbClr val="8D111B"/>
              </a:buClr>
              <a:defRPr sz="5400">
                <a:solidFill>
                  <a:srgbClr val="8D111B"/>
                </a:solidFill>
                <a:uFill>
                  <a:solidFill>
                    <a:srgbClr val="8D111B"/>
                  </a:solidFill>
                </a:uFill>
              </a:defRPr>
            </a:pPr>
            <a:r>
              <a:t>If m = 1, rxn. is 1st order in A</a:t>
            </a:r>
          </a:p>
          <a:p>
            <a:pPr marL="650874" indent="-571500">
              <a:lnSpc>
                <a:spcPct val="100000"/>
              </a:lnSpc>
              <a:buClr>
                <a:srgbClr val="8D111B"/>
              </a:buClr>
            </a:pPr>
            <a:r>
              <a:rPr b="0" sz="5400">
                <a:solidFill>
                  <a:srgbClr val="8D111B"/>
                </a:solidFill>
                <a:uFill>
                  <a:solidFill>
                    <a:srgbClr val="8D111B"/>
                  </a:solidFill>
                </a:uFill>
                <a:latin typeface="ＭＳ Ｐゴシック"/>
                <a:ea typeface="ＭＳ Ｐゴシック"/>
                <a:cs typeface="ＭＳ Ｐゴシック"/>
                <a:sym typeface="ＭＳ Ｐゴシック"/>
              </a:rPr>
              <a:t>		</a:t>
            </a:r>
            <a:r>
              <a:rPr sz="5400">
                <a:solidFill>
                  <a:srgbClr val="8D111B"/>
                </a:solidFill>
                <a:uFill>
                  <a:solidFill>
                    <a:srgbClr val="8D111B"/>
                  </a:solidFill>
                </a:uFill>
              </a:rPr>
              <a:t>Rate = k [A]</a:t>
            </a:r>
            <a:r>
              <a:rPr baseline="31000" sz="7200">
                <a:solidFill>
                  <a:srgbClr val="8D111B"/>
                </a:solidFill>
                <a:uFill>
                  <a:solidFill>
                    <a:srgbClr val="8D111B"/>
                  </a:solidFill>
                </a:uFill>
              </a:rPr>
              <a:t>1</a:t>
            </a:r>
          </a:p>
          <a:p>
            <a:pPr marL="650874" indent="-571500">
              <a:lnSpc>
                <a:spcPct val="100000"/>
              </a:lnSpc>
              <a:buClr>
                <a:srgbClr val="8D111B"/>
              </a:buClr>
              <a:defRPr sz="5400">
                <a:solidFill>
                  <a:srgbClr val="8D111B"/>
                </a:solidFill>
                <a:uFill>
                  <a:solidFill>
                    <a:srgbClr val="8D111B"/>
                  </a:solidFill>
                </a:uFill>
              </a:defRPr>
            </a:pPr>
            <a:r>
              <a:t> </a:t>
            </a:r>
            <a:r>
              <a:rPr b="0">
                <a:latin typeface="ＭＳ Ｐゴシック"/>
                <a:ea typeface="ＭＳ Ｐゴシック"/>
                <a:cs typeface="ＭＳ Ｐゴシック"/>
                <a:sym typeface="ＭＳ Ｐゴシック"/>
              </a:rPr>
              <a:t>	</a:t>
            </a:r>
            <a:r>
              <a:t>If [A] doubles, then rate goes up by factor of ? </a:t>
            </a:r>
          </a:p>
          <a:p>
            <a:pPr>
              <a:lnSpc>
                <a:spcPct val="100000"/>
              </a:lnSpc>
              <a:buClr>
                <a:srgbClr val="006400"/>
              </a:buClr>
              <a:defRPr sz="5400">
                <a:solidFill>
                  <a:srgbClr val="006400"/>
                </a:solidFill>
                <a:uFill>
                  <a:solidFill>
                    <a:srgbClr val="006400"/>
                  </a:solidFill>
                </a:uFill>
              </a:defRPr>
            </a:pPr>
            <a:r>
              <a:t>If m = 2, rxn. is 2nd order in A.</a:t>
            </a:r>
          </a:p>
          <a:p>
            <a:pPr marL="650874" indent="-571500">
              <a:lnSpc>
                <a:spcPct val="100000"/>
              </a:lnSpc>
              <a:buClr>
                <a:srgbClr val="006400"/>
              </a:buClr>
            </a:pPr>
            <a:r>
              <a:rPr b="0" sz="5400">
                <a:solidFill>
                  <a:srgbClr val="006400"/>
                </a:solidFill>
                <a:uFill>
                  <a:solidFill>
                    <a:srgbClr val="006400"/>
                  </a:solidFill>
                </a:uFill>
                <a:latin typeface="ＭＳ Ｐゴシック"/>
                <a:ea typeface="ＭＳ Ｐゴシック"/>
                <a:cs typeface="ＭＳ Ｐゴシック"/>
                <a:sym typeface="ＭＳ Ｐゴシック"/>
              </a:rPr>
              <a:t>	</a:t>
            </a:r>
            <a:r>
              <a:rPr sz="5400">
                <a:solidFill>
                  <a:srgbClr val="006400"/>
                </a:solidFill>
                <a:uFill>
                  <a:solidFill>
                    <a:srgbClr val="006400"/>
                  </a:solidFill>
                </a:uFill>
              </a:rPr>
              <a:t> </a:t>
            </a:r>
            <a:r>
              <a:rPr b="0" sz="5400">
                <a:solidFill>
                  <a:srgbClr val="006400"/>
                </a:solidFill>
                <a:uFill>
                  <a:solidFill>
                    <a:srgbClr val="006400"/>
                  </a:solidFill>
                </a:uFill>
                <a:latin typeface="ＭＳ Ｐゴシック"/>
                <a:ea typeface="ＭＳ Ｐゴシック"/>
                <a:cs typeface="ＭＳ Ｐゴシック"/>
                <a:sym typeface="ＭＳ Ｐゴシック"/>
              </a:rPr>
              <a:t>	</a:t>
            </a:r>
            <a:r>
              <a:rPr sz="5400">
                <a:solidFill>
                  <a:srgbClr val="006400"/>
                </a:solidFill>
                <a:uFill>
                  <a:solidFill>
                    <a:srgbClr val="006400"/>
                  </a:solidFill>
                </a:uFill>
              </a:rPr>
              <a:t>Rate = k [A]</a:t>
            </a:r>
            <a:r>
              <a:rPr baseline="31000" sz="7200">
                <a:solidFill>
                  <a:srgbClr val="006400"/>
                </a:solidFill>
                <a:uFill>
                  <a:solidFill>
                    <a:srgbClr val="006400"/>
                  </a:solidFill>
                </a:uFill>
              </a:rPr>
              <a:t>2</a:t>
            </a:r>
          </a:p>
          <a:p>
            <a:pPr marL="650874" indent="-571500">
              <a:lnSpc>
                <a:spcPct val="100000"/>
              </a:lnSpc>
              <a:buClr>
                <a:srgbClr val="006400"/>
              </a:buClr>
              <a:defRPr sz="5400">
                <a:solidFill>
                  <a:srgbClr val="006400"/>
                </a:solidFill>
                <a:uFill>
                  <a:solidFill>
                    <a:srgbClr val="006400"/>
                  </a:solidFill>
                </a:uFill>
              </a:defRPr>
            </a:pPr>
            <a:r>
              <a:rPr b="0">
                <a:latin typeface="ＭＳ Ｐゴシック"/>
                <a:ea typeface="ＭＳ Ｐゴシック"/>
                <a:cs typeface="ＭＳ Ｐゴシック"/>
                <a:sym typeface="ＭＳ Ｐゴシック"/>
              </a:rPr>
              <a:t>	</a:t>
            </a:r>
            <a:r>
              <a:t>Doubling [A] increases rate by ?</a:t>
            </a:r>
          </a:p>
          <a:p>
            <a:pPr>
              <a:lnSpc>
                <a:spcPct val="100000"/>
              </a:lnSpc>
              <a:buClr>
                <a:srgbClr val="003DAF"/>
              </a:buClr>
              <a:defRPr sz="5400">
                <a:solidFill>
                  <a:srgbClr val="003DAF"/>
                </a:solidFill>
                <a:uFill>
                  <a:solidFill>
                    <a:srgbClr val="003DAF"/>
                  </a:solidFill>
                </a:uFill>
              </a:defRPr>
            </a:pPr>
            <a:r>
              <a:t>If m = 0, rxn. is zero order.</a:t>
            </a:r>
          </a:p>
          <a:p>
            <a:pPr marL="650874" indent="-571500">
              <a:lnSpc>
                <a:spcPct val="100000"/>
              </a:lnSpc>
              <a:buClr>
                <a:srgbClr val="003DAF"/>
              </a:buClr>
            </a:pPr>
            <a:r>
              <a:rPr b="0" sz="5400">
                <a:solidFill>
                  <a:srgbClr val="003DAF"/>
                </a:solidFill>
                <a:uFill>
                  <a:solidFill>
                    <a:srgbClr val="003DAF"/>
                  </a:solidFill>
                </a:uFill>
                <a:latin typeface="ＭＳ Ｐゴシック"/>
                <a:ea typeface="ＭＳ Ｐゴシック"/>
                <a:cs typeface="ＭＳ Ｐゴシック"/>
                <a:sym typeface="ＭＳ Ｐゴシック"/>
              </a:rPr>
              <a:t>	</a:t>
            </a:r>
            <a:r>
              <a:rPr sz="5400">
                <a:solidFill>
                  <a:srgbClr val="003DAF"/>
                </a:solidFill>
                <a:uFill>
                  <a:solidFill>
                    <a:srgbClr val="003DAF"/>
                  </a:solidFill>
                </a:uFill>
              </a:rPr>
              <a:t> </a:t>
            </a:r>
            <a:r>
              <a:rPr b="0" sz="5400">
                <a:solidFill>
                  <a:srgbClr val="003DAF"/>
                </a:solidFill>
                <a:uFill>
                  <a:solidFill>
                    <a:srgbClr val="003DAF"/>
                  </a:solidFill>
                </a:uFill>
                <a:latin typeface="ＭＳ Ｐゴシック"/>
                <a:ea typeface="ＭＳ Ｐゴシック"/>
                <a:cs typeface="ＭＳ Ｐゴシック"/>
                <a:sym typeface="ＭＳ Ｐゴシック"/>
              </a:rPr>
              <a:t>	</a:t>
            </a:r>
            <a:r>
              <a:rPr sz="5400">
                <a:solidFill>
                  <a:srgbClr val="003DAF"/>
                </a:solidFill>
                <a:uFill>
                  <a:solidFill>
                    <a:srgbClr val="003DAF"/>
                  </a:solidFill>
                </a:uFill>
              </a:rPr>
              <a:t>Rate = k [A]</a:t>
            </a:r>
            <a:r>
              <a:rPr baseline="31000" sz="7200">
                <a:solidFill>
                  <a:srgbClr val="003DAF"/>
                </a:solidFill>
                <a:uFill>
                  <a:solidFill>
                    <a:srgbClr val="003DAF"/>
                  </a:solidFill>
                </a:uFill>
              </a:rPr>
              <a:t>0</a:t>
            </a:r>
          </a:p>
          <a:p>
            <a:pPr marL="650874" indent="-571500">
              <a:lnSpc>
                <a:spcPct val="100000"/>
              </a:lnSpc>
              <a:buClr>
                <a:srgbClr val="003DAF"/>
              </a:buClr>
              <a:defRPr sz="5400">
                <a:solidFill>
                  <a:srgbClr val="003DAF"/>
                </a:solidFill>
                <a:uFill>
                  <a:solidFill>
                    <a:srgbClr val="003DAF"/>
                  </a:solidFill>
                </a:uFill>
              </a:defRPr>
            </a:pPr>
            <a:r>
              <a:rPr b="0">
                <a:latin typeface="ＭＳ Ｐゴシック"/>
                <a:ea typeface="ＭＳ Ｐゴシック"/>
                <a:cs typeface="ＭＳ Ｐゴシック"/>
                <a:sym typeface="ＭＳ Ｐゴシック"/>
              </a:rPr>
              <a:t>	</a:t>
            </a:r>
            <a:r>
              <a:t>If [A] doubles, rate ?</a:t>
            </a:r>
          </a:p>
        </p:txBody>
      </p:sp>
      <p:sp>
        <p:nvSpPr>
          <p:cNvPr id="177"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78" name="reaction picture" descr="reaction picture"/>
          <p:cNvPicPr>
            <a:picLocks noChangeAspect="0"/>
          </p:cNvPicPr>
          <p:nvPr/>
        </p:nvPicPr>
        <p:blipFill>
          <a:blip r:embed="rId2">
            <a:extLst/>
          </a:blip>
          <a:stretch>
            <a:fillRect/>
          </a:stretch>
        </p:blipFill>
        <p:spPr>
          <a:xfrm>
            <a:off x="3299460" y="342900"/>
            <a:ext cx="3497581" cy="15779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76">
                                            <p:bg/>
                                          </p:spTgt>
                                        </p:tgtEl>
                                        <p:attrNameLst>
                                          <p:attrName>style.visibility</p:attrName>
                                        </p:attrNameLst>
                                      </p:cBhvr>
                                      <p:to>
                                        <p:strVal val="visible"/>
                                      </p:to>
                                    </p:set>
                                    <p:anim calcmode="lin" valueType="num">
                                      <p:cBhvr>
                                        <p:cTn id="7" dur="500" fill="hold"/>
                                        <p:tgtEl>
                                          <p:spTgt spid="176">
                                            <p:bg/>
                                          </p:spTgt>
                                        </p:tgtEl>
                                        <p:attrNameLst>
                                          <p:attrName>ppt_x</p:attrName>
                                        </p:attrNameLst>
                                      </p:cBhvr>
                                      <p:tavLst>
                                        <p:tav tm="0">
                                          <p:val>
                                            <p:strVal val="0-#ppt_w/2"/>
                                          </p:val>
                                        </p:tav>
                                        <p:tav tm="100000">
                                          <p:val>
                                            <p:strVal val="#ppt_x"/>
                                          </p:val>
                                        </p:tav>
                                      </p:tavLst>
                                    </p:anim>
                                    <p:anim calcmode="lin" valueType="num">
                                      <p:cBhvr>
                                        <p:cTn id="8" dur="500" fill="hold"/>
                                        <p:tgtEl>
                                          <p:spTgt spid="176">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176">
                                            <p:txEl>
                                              <p:pRg st="0" end="0"/>
                                            </p:txEl>
                                          </p:spTgt>
                                        </p:tgtEl>
                                        <p:attrNameLst>
                                          <p:attrName>style.visibility</p:attrName>
                                        </p:attrNameLst>
                                      </p:cBhvr>
                                      <p:to>
                                        <p:strVal val="visible"/>
                                      </p:to>
                                    </p:set>
                                    <p:anim calcmode="lin" valueType="num">
                                      <p:cBhvr>
                                        <p:cTn id="11" dur="500" fill="hold"/>
                                        <p:tgtEl>
                                          <p:spTgt spid="17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7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Class="entr" nodeType="afterEffect" presetSubtype="8" presetID="2" grpId="1" fill="hold">
                                  <p:stCondLst>
                                    <p:cond delay="0"/>
                                  </p:stCondLst>
                                  <p:iterate type="el" backwards="0">
                                    <p:tmAbs val="0"/>
                                  </p:iterate>
                                  <p:childTnLst>
                                    <p:set>
                                      <p:cBhvr>
                                        <p:cTn id="15" fill="hold"/>
                                        <p:tgtEl>
                                          <p:spTgt spid="176">
                                            <p:txEl>
                                              <p:pRg st="1" end="1"/>
                                            </p:txEl>
                                          </p:spTgt>
                                        </p:tgtEl>
                                        <p:attrNameLst>
                                          <p:attrName>style.visibility</p:attrName>
                                        </p:attrNameLst>
                                      </p:cBhvr>
                                      <p:to>
                                        <p:strVal val="visible"/>
                                      </p:to>
                                    </p:set>
                                    <p:anim calcmode="lin" valueType="num">
                                      <p:cBhvr>
                                        <p:cTn id="16" dur="500" fill="hold"/>
                                        <p:tgtEl>
                                          <p:spTgt spid="176">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76">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Class="entr" nodeType="afterEffect" presetSubtype="8" presetID="2" grpId="1" fill="hold">
                                  <p:stCondLst>
                                    <p:cond delay="0"/>
                                  </p:stCondLst>
                                  <p:iterate type="el" backwards="0">
                                    <p:tmAbs val="0"/>
                                  </p:iterate>
                                  <p:childTnLst>
                                    <p:set>
                                      <p:cBhvr>
                                        <p:cTn id="20" fill="hold"/>
                                        <p:tgtEl>
                                          <p:spTgt spid="176">
                                            <p:txEl>
                                              <p:pRg st="2" end="2"/>
                                            </p:txEl>
                                          </p:spTgt>
                                        </p:tgtEl>
                                        <p:attrNameLst>
                                          <p:attrName>style.visibility</p:attrName>
                                        </p:attrNameLst>
                                      </p:cBhvr>
                                      <p:to>
                                        <p:strVal val="visible"/>
                                      </p:to>
                                    </p:set>
                                    <p:anim calcmode="lin" valueType="num">
                                      <p:cBhvr>
                                        <p:cTn id="21" dur="500" fill="hold"/>
                                        <p:tgtEl>
                                          <p:spTgt spid="176">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76">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Class="entr" nodeType="afterEffect" presetSubtype="8" presetID="2" grpId="1" fill="hold">
                                  <p:stCondLst>
                                    <p:cond delay="0"/>
                                  </p:stCondLst>
                                  <p:iterate type="el" backwards="0">
                                    <p:tmAbs val="0"/>
                                  </p:iterate>
                                  <p:childTnLst>
                                    <p:set>
                                      <p:cBhvr>
                                        <p:cTn id="25" fill="hold"/>
                                        <p:tgtEl>
                                          <p:spTgt spid="176">
                                            <p:txEl>
                                              <p:pRg st="3" end="3"/>
                                            </p:txEl>
                                          </p:spTgt>
                                        </p:tgtEl>
                                        <p:attrNameLst>
                                          <p:attrName>style.visibility</p:attrName>
                                        </p:attrNameLst>
                                      </p:cBhvr>
                                      <p:to>
                                        <p:strVal val="visible"/>
                                      </p:to>
                                    </p:set>
                                    <p:anim calcmode="lin" valueType="num">
                                      <p:cBhvr>
                                        <p:cTn id="26" dur="500" fill="hold"/>
                                        <p:tgtEl>
                                          <p:spTgt spid="176">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7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 grpId="1" fill="hold">
                                  <p:stCondLst>
                                    <p:cond delay="0"/>
                                  </p:stCondLst>
                                  <p:iterate type="el" backwards="0">
                                    <p:tmAbs val="0"/>
                                  </p:iterate>
                                  <p:childTnLst>
                                    <p:set>
                                      <p:cBhvr>
                                        <p:cTn id="31" fill="hold"/>
                                        <p:tgtEl>
                                          <p:spTgt spid="176">
                                            <p:txEl>
                                              <p:pRg st="4" end="4"/>
                                            </p:txEl>
                                          </p:spTgt>
                                        </p:tgtEl>
                                        <p:attrNameLst>
                                          <p:attrName>style.visibility</p:attrName>
                                        </p:attrNameLst>
                                      </p:cBhvr>
                                      <p:to>
                                        <p:strVal val="visible"/>
                                      </p:to>
                                    </p:set>
                                    <p:anim calcmode="lin" valueType="num">
                                      <p:cBhvr>
                                        <p:cTn id="32" dur="500" fill="hold"/>
                                        <p:tgtEl>
                                          <p:spTgt spid="176">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76">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Class="entr" nodeType="afterEffect" presetSubtype="8" presetID="2" grpId="1" fill="hold">
                                  <p:stCondLst>
                                    <p:cond delay="0"/>
                                  </p:stCondLst>
                                  <p:iterate type="el" backwards="0">
                                    <p:tmAbs val="0"/>
                                  </p:iterate>
                                  <p:childTnLst>
                                    <p:set>
                                      <p:cBhvr>
                                        <p:cTn id="36" fill="hold"/>
                                        <p:tgtEl>
                                          <p:spTgt spid="176">
                                            <p:txEl>
                                              <p:pRg st="5" end="5"/>
                                            </p:txEl>
                                          </p:spTgt>
                                        </p:tgtEl>
                                        <p:attrNameLst>
                                          <p:attrName>style.visibility</p:attrName>
                                        </p:attrNameLst>
                                      </p:cBhvr>
                                      <p:to>
                                        <p:strVal val="visible"/>
                                      </p:to>
                                    </p:set>
                                    <p:anim calcmode="lin" valueType="num">
                                      <p:cBhvr>
                                        <p:cTn id="37" dur="500" fill="hold"/>
                                        <p:tgtEl>
                                          <p:spTgt spid="176">
                                            <p:txEl>
                                              <p:pRg st="5" end="5"/>
                                            </p:txEl>
                                          </p:spTgt>
                                        </p:tgtEl>
                                        <p:attrNameLst>
                                          <p:attrName>ppt_x</p:attrName>
                                        </p:attrNameLst>
                                      </p:cBhvr>
                                      <p:tavLst>
                                        <p:tav tm="0">
                                          <p:val>
                                            <p:strVal val="0-#ppt_w/2"/>
                                          </p:val>
                                        </p:tav>
                                        <p:tav tm="100000">
                                          <p:val>
                                            <p:strVal val="#ppt_x"/>
                                          </p:val>
                                        </p:tav>
                                      </p:tavLst>
                                    </p:anim>
                                    <p:anim calcmode="lin" valueType="num">
                                      <p:cBhvr>
                                        <p:cTn id="38" dur="500" fill="hold"/>
                                        <p:tgtEl>
                                          <p:spTgt spid="176">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1000"/>
                            </p:stCondLst>
                            <p:childTnLst>
                              <p:par>
                                <p:cTn id="40" presetClass="entr" nodeType="afterEffect" presetSubtype="8" presetID="2" grpId="1" fill="hold">
                                  <p:stCondLst>
                                    <p:cond delay="0"/>
                                  </p:stCondLst>
                                  <p:iterate type="el" backwards="0">
                                    <p:tmAbs val="0"/>
                                  </p:iterate>
                                  <p:childTnLst>
                                    <p:set>
                                      <p:cBhvr>
                                        <p:cTn id="41" fill="hold"/>
                                        <p:tgtEl>
                                          <p:spTgt spid="176">
                                            <p:txEl>
                                              <p:pRg st="6" end="6"/>
                                            </p:txEl>
                                          </p:spTgt>
                                        </p:tgtEl>
                                        <p:attrNameLst>
                                          <p:attrName>style.visibility</p:attrName>
                                        </p:attrNameLst>
                                      </p:cBhvr>
                                      <p:to>
                                        <p:strVal val="visible"/>
                                      </p:to>
                                    </p:set>
                                    <p:anim calcmode="lin" valueType="num">
                                      <p:cBhvr>
                                        <p:cTn id="42" dur="500" fill="hold"/>
                                        <p:tgtEl>
                                          <p:spTgt spid="176">
                                            <p:txEl>
                                              <p:pRg st="6" end="6"/>
                                            </p:txEl>
                                          </p:spTgt>
                                        </p:tgtEl>
                                        <p:attrNameLst>
                                          <p:attrName>ppt_x</p:attrName>
                                        </p:attrNameLst>
                                      </p:cBhvr>
                                      <p:tavLst>
                                        <p:tav tm="0">
                                          <p:val>
                                            <p:strVal val="0-#ppt_w/2"/>
                                          </p:val>
                                        </p:tav>
                                        <p:tav tm="100000">
                                          <p:val>
                                            <p:strVal val="#ppt_x"/>
                                          </p:val>
                                        </p:tav>
                                      </p:tavLst>
                                    </p:anim>
                                    <p:anim calcmode="lin" valueType="num">
                                      <p:cBhvr>
                                        <p:cTn id="43" dur="500" fill="hold"/>
                                        <p:tgtEl>
                                          <p:spTgt spid="17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8" presetID="2" grpId="1" fill="hold">
                                  <p:stCondLst>
                                    <p:cond delay="0"/>
                                  </p:stCondLst>
                                  <p:iterate type="el" backwards="0">
                                    <p:tmAbs val="0"/>
                                  </p:iterate>
                                  <p:childTnLst>
                                    <p:set>
                                      <p:cBhvr>
                                        <p:cTn id="47" fill="hold"/>
                                        <p:tgtEl>
                                          <p:spTgt spid="176">
                                            <p:txEl>
                                              <p:pRg st="7" end="7"/>
                                            </p:txEl>
                                          </p:spTgt>
                                        </p:tgtEl>
                                        <p:attrNameLst>
                                          <p:attrName>style.visibility</p:attrName>
                                        </p:attrNameLst>
                                      </p:cBhvr>
                                      <p:to>
                                        <p:strVal val="visible"/>
                                      </p:to>
                                    </p:set>
                                    <p:anim calcmode="lin" valueType="num">
                                      <p:cBhvr>
                                        <p:cTn id="48" dur="500" fill="hold"/>
                                        <p:tgtEl>
                                          <p:spTgt spid="176">
                                            <p:txEl>
                                              <p:pRg st="7" end="7"/>
                                            </p:txEl>
                                          </p:spTgt>
                                        </p:tgtEl>
                                        <p:attrNameLst>
                                          <p:attrName>ppt_x</p:attrName>
                                        </p:attrNameLst>
                                      </p:cBhvr>
                                      <p:tavLst>
                                        <p:tav tm="0">
                                          <p:val>
                                            <p:strVal val="0-#ppt_w/2"/>
                                          </p:val>
                                        </p:tav>
                                        <p:tav tm="100000">
                                          <p:val>
                                            <p:strVal val="#ppt_x"/>
                                          </p:val>
                                        </p:tav>
                                      </p:tavLst>
                                    </p:anim>
                                    <p:anim calcmode="lin" valueType="num">
                                      <p:cBhvr>
                                        <p:cTn id="49" dur="500" fill="hold"/>
                                        <p:tgtEl>
                                          <p:spTgt spid="176">
                                            <p:txEl>
                                              <p:pRg st="7" end="7"/>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Class="entr" nodeType="afterEffect" presetSubtype="8" presetID="2" grpId="1" fill="hold">
                                  <p:stCondLst>
                                    <p:cond delay="0"/>
                                  </p:stCondLst>
                                  <p:iterate type="el" backwards="0">
                                    <p:tmAbs val="0"/>
                                  </p:iterate>
                                  <p:childTnLst>
                                    <p:set>
                                      <p:cBhvr>
                                        <p:cTn id="52" fill="hold"/>
                                        <p:tgtEl>
                                          <p:spTgt spid="176">
                                            <p:txEl>
                                              <p:pRg st="8" end="8"/>
                                            </p:txEl>
                                          </p:spTgt>
                                        </p:tgtEl>
                                        <p:attrNameLst>
                                          <p:attrName>style.visibility</p:attrName>
                                        </p:attrNameLst>
                                      </p:cBhvr>
                                      <p:to>
                                        <p:strVal val="visible"/>
                                      </p:to>
                                    </p:set>
                                    <p:anim calcmode="lin" valueType="num">
                                      <p:cBhvr>
                                        <p:cTn id="53" dur="500" fill="hold"/>
                                        <p:tgtEl>
                                          <p:spTgt spid="176">
                                            <p:txEl>
                                              <p:pRg st="8" end="8"/>
                                            </p:txEl>
                                          </p:spTgt>
                                        </p:tgtEl>
                                        <p:attrNameLst>
                                          <p:attrName>ppt_x</p:attrName>
                                        </p:attrNameLst>
                                      </p:cBhvr>
                                      <p:tavLst>
                                        <p:tav tm="0">
                                          <p:val>
                                            <p:strVal val="0-#ppt_w/2"/>
                                          </p:val>
                                        </p:tav>
                                        <p:tav tm="100000">
                                          <p:val>
                                            <p:strVal val="#ppt_x"/>
                                          </p:val>
                                        </p:tav>
                                      </p:tavLst>
                                    </p:anim>
                                    <p:anim calcmode="lin" valueType="num">
                                      <p:cBhvr>
                                        <p:cTn id="54" dur="500" fill="hold"/>
                                        <p:tgtEl>
                                          <p:spTgt spid="176">
                                            <p:txEl>
                                              <p:pRg st="8" end="8"/>
                                            </p:txEl>
                                          </p:spTgt>
                                        </p:tgtEl>
                                        <p:attrNameLst>
                                          <p:attrName>ppt_y</p:attrName>
                                        </p:attrNameLst>
                                      </p:cBhvr>
                                      <p:tavLst>
                                        <p:tav tm="0">
                                          <p:val>
                                            <p:strVal val="#ppt_y"/>
                                          </p:val>
                                        </p:tav>
                                        <p:tav tm="100000">
                                          <p:val>
                                            <p:strVal val="#ppt_y"/>
                                          </p:val>
                                        </p:tav>
                                      </p:tavLst>
                                    </p:anim>
                                  </p:childTnLst>
                                </p:cTn>
                              </p:par>
                            </p:childTnLst>
                          </p:cTn>
                        </p:par>
                        <p:par>
                          <p:cTn id="55" fill="hold">
                            <p:stCondLst>
                              <p:cond delay="1000"/>
                            </p:stCondLst>
                            <p:childTnLst>
                              <p:par>
                                <p:cTn id="56" presetClass="entr" nodeType="afterEffect" presetSubtype="8" presetID="2" grpId="1" fill="hold">
                                  <p:stCondLst>
                                    <p:cond delay="0"/>
                                  </p:stCondLst>
                                  <p:iterate type="el" backwards="0">
                                    <p:tmAbs val="0"/>
                                  </p:iterate>
                                  <p:childTnLst>
                                    <p:set>
                                      <p:cBhvr>
                                        <p:cTn id="57" fill="hold"/>
                                        <p:tgtEl>
                                          <p:spTgt spid="176">
                                            <p:txEl>
                                              <p:pRg st="9" end="9"/>
                                            </p:txEl>
                                          </p:spTgt>
                                        </p:tgtEl>
                                        <p:attrNameLst>
                                          <p:attrName>style.visibility</p:attrName>
                                        </p:attrNameLst>
                                      </p:cBhvr>
                                      <p:to>
                                        <p:strVal val="visible"/>
                                      </p:to>
                                    </p:set>
                                    <p:anim calcmode="lin" valueType="num">
                                      <p:cBhvr>
                                        <p:cTn id="58" dur="500" fill="hold"/>
                                        <p:tgtEl>
                                          <p:spTgt spid="176">
                                            <p:txEl>
                                              <p:pRg st="9" end="9"/>
                                            </p:txEl>
                                          </p:spTgt>
                                        </p:tgtEl>
                                        <p:attrNameLst>
                                          <p:attrName>ppt_x</p:attrName>
                                        </p:attrNameLst>
                                      </p:cBhvr>
                                      <p:tavLst>
                                        <p:tav tm="0">
                                          <p:val>
                                            <p:strVal val="0-#ppt_w/2"/>
                                          </p:val>
                                        </p:tav>
                                        <p:tav tm="100000">
                                          <p:val>
                                            <p:strVal val="#ppt_x"/>
                                          </p:val>
                                        </p:tav>
                                      </p:tavLst>
                                    </p:anim>
                                    <p:anim calcmode="lin" valueType="num">
                                      <p:cBhvr>
                                        <p:cTn id="59" dur="500" fill="hold"/>
                                        <p:tgtEl>
                                          <p:spTgt spid="17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7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 name="Shroud of Jesus?!?…"/>
          <p:cNvSpPr txBox="1"/>
          <p:nvPr>
            <p:ph type="body" sz="half" idx="1"/>
          </p:nvPr>
        </p:nvSpPr>
        <p:spPr>
          <a:xfrm>
            <a:off x="149504" y="1898729"/>
            <a:ext cx="11269980" cy="6629401"/>
          </a:xfrm>
          <a:prstGeom prst="rect">
            <a:avLst/>
          </a:prstGeom>
        </p:spPr>
        <p:txBody>
          <a:bodyPr/>
          <a:lstStyle/>
          <a:p>
            <a:pPr marL="650874" indent="-571500">
              <a:lnSpc>
                <a:spcPct val="80000"/>
              </a:lnSpc>
              <a:defRPr i="1" sz="6000"/>
            </a:pPr>
            <a:r>
              <a:t>Shroud of Jesus?!?</a:t>
            </a:r>
          </a:p>
          <a:p>
            <a:pPr marL="650874" indent="-571500">
              <a:lnSpc>
                <a:spcPct val="80000"/>
              </a:lnSpc>
              <a:defRPr i="1" sz="6000"/>
            </a:pPr>
            <a:r>
              <a:t>Fake or Real?</a:t>
            </a:r>
          </a:p>
          <a:p>
            <a:pPr marL="650874" indent="-571500">
              <a:lnSpc>
                <a:spcPct val="80000"/>
              </a:lnSpc>
              <a:defRPr i="1" sz="6000"/>
            </a:pPr>
            <a:r>
              <a:t>Explored with Kinetics</a:t>
            </a:r>
          </a:p>
        </p:txBody>
      </p:sp>
      <p:sp>
        <p:nvSpPr>
          <p:cNvPr id="57" name="Shroud of Turin"/>
          <p:cNvSpPr txBox="1"/>
          <p:nvPr>
            <p:ph type="title"/>
          </p:nvPr>
        </p:nvSpPr>
        <p:spPr>
          <a:xfrm>
            <a:off x="14596" y="-401796"/>
            <a:ext cx="11132821" cy="2743201"/>
          </a:xfrm>
          <a:prstGeom prst="rect">
            <a:avLst/>
          </a:prstGeom>
        </p:spPr>
        <p:txBody>
          <a:bodyPr/>
          <a:lstStyle>
            <a:lvl1pPr algn="l">
              <a:defRPr i="1" sz="9200">
                <a:solidFill>
                  <a:srgbClr val="F33126"/>
                </a:solidFill>
                <a:uFill>
                  <a:solidFill>
                    <a:srgbClr val="F33126"/>
                  </a:solidFill>
                </a:uFill>
              </a:defRPr>
            </a:lvl1pPr>
          </a:lstStyle>
          <a:p>
            <a:pPr/>
            <a:r>
              <a:t>Shroud of Turin</a:t>
            </a:r>
          </a:p>
        </p:txBody>
      </p:sp>
      <p:pic>
        <p:nvPicPr>
          <p:cNvPr id="58" name="Shroud of Turin picture" descr="Shroud of Turin picture"/>
          <p:cNvPicPr>
            <a:picLocks noChangeAspect="0"/>
          </p:cNvPicPr>
          <p:nvPr/>
        </p:nvPicPr>
        <p:blipFill>
          <a:blip r:embed="rId3">
            <a:extLst/>
          </a:blip>
          <a:stretch>
            <a:fillRect/>
          </a:stretch>
        </p:blipFill>
        <p:spPr>
          <a:xfrm>
            <a:off x="18287542" y="5146685"/>
            <a:ext cx="6108701" cy="8540751"/>
          </a:xfrm>
          <a:prstGeom prst="rect">
            <a:avLst/>
          </a:prstGeom>
          <a:ln w="12700">
            <a:miter lim="400000"/>
          </a:ln>
        </p:spPr>
      </p:pic>
      <p:pic>
        <p:nvPicPr>
          <p:cNvPr id="59" name="shroud of Turin picture" descr="shroud of Turin picture"/>
          <p:cNvPicPr>
            <a:picLocks noChangeAspect="0"/>
          </p:cNvPicPr>
          <p:nvPr/>
        </p:nvPicPr>
        <p:blipFill>
          <a:blip r:embed="rId4">
            <a:extLst/>
          </a:blip>
          <a:stretch>
            <a:fillRect/>
          </a:stretch>
        </p:blipFill>
        <p:spPr>
          <a:xfrm>
            <a:off x="3805138" y="5317591"/>
            <a:ext cx="11269981" cy="8321346"/>
          </a:xfrm>
          <a:prstGeom prst="rect">
            <a:avLst/>
          </a:prstGeom>
          <a:ln w="12700">
            <a:miter lim="400000"/>
          </a:ln>
        </p:spPr>
      </p:pic>
      <p:pic>
        <p:nvPicPr>
          <p:cNvPr id="60" name="Shroud of Turin picture of Jesus" descr="Shroud of Turin picture of Jesus"/>
          <p:cNvPicPr>
            <a:picLocks noChangeAspect="0"/>
          </p:cNvPicPr>
          <p:nvPr/>
        </p:nvPicPr>
        <p:blipFill>
          <a:blip r:embed="rId5">
            <a:extLst/>
          </a:blip>
          <a:stretch>
            <a:fillRect/>
          </a:stretch>
        </p:blipFill>
        <p:spPr>
          <a:xfrm>
            <a:off x="17010608" y="0"/>
            <a:ext cx="3721101" cy="4732020"/>
          </a:xfrm>
          <a:prstGeom prst="rect">
            <a:avLst/>
          </a:prstGeom>
          <a:ln w="12700">
            <a:miter lim="400000"/>
          </a:ln>
        </p:spPr>
      </p:pic>
      <p:pic>
        <p:nvPicPr>
          <p:cNvPr id="61" name="Shroud of Turin picture of Jesus" descr="Shroud of Turin picture of Jesus"/>
          <p:cNvPicPr>
            <a:picLocks noChangeAspect="0"/>
          </p:cNvPicPr>
          <p:nvPr/>
        </p:nvPicPr>
        <p:blipFill>
          <a:blip r:embed="rId6">
            <a:extLst/>
          </a:blip>
          <a:stretch>
            <a:fillRect/>
          </a:stretch>
        </p:blipFill>
        <p:spPr>
          <a:xfrm>
            <a:off x="20675421" y="0"/>
            <a:ext cx="3724276" cy="4732020"/>
          </a:xfrm>
          <a:prstGeom prst="rect">
            <a:avLst/>
          </a:prstGeom>
          <a:ln w="12700">
            <a:miter lim="400000"/>
          </a:ln>
        </p:spPr>
      </p:pic>
      <p:sp>
        <p:nvSpPr>
          <p:cNvPr id="6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Deriving Rate Laws"/>
          <p:cNvSpPr txBox="1"/>
          <p:nvPr>
            <p:ph type="title"/>
          </p:nvPr>
        </p:nvSpPr>
        <p:spPr>
          <a:xfrm>
            <a:off x="7162800" y="0"/>
            <a:ext cx="11132820" cy="2286001"/>
          </a:xfrm>
          <a:prstGeom prst="rect">
            <a:avLst/>
          </a:prstGeom>
        </p:spPr>
        <p:txBody>
          <a:bodyPr/>
          <a:lstStyle>
            <a:lvl1pPr algn="l">
              <a:defRPr sz="8600">
                <a:solidFill>
                  <a:srgbClr val="F33126"/>
                </a:solidFill>
                <a:uFill>
                  <a:solidFill>
                    <a:srgbClr val="F33126"/>
                  </a:solidFill>
                </a:uFill>
              </a:defRPr>
            </a:lvl1pPr>
          </a:lstStyle>
          <a:p>
            <a:pPr/>
            <a:r>
              <a:t>Deriving Rate Laws </a:t>
            </a:r>
          </a:p>
        </p:txBody>
      </p:sp>
      <p:sp>
        <p:nvSpPr>
          <p:cNvPr id="181" name="Example: Derive rate law and k for…"/>
          <p:cNvSpPr txBox="1"/>
          <p:nvPr>
            <p:ph type="body" idx="1"/>
          </p:nvPr>
        </p:nvSpPr>
        <p:spPr>
          <a:xfrm>
            <a:off x="3505200" y="2286000"/>
            <a:ext cx="17213581" cy="11041380"/>
          </a:xfrm>
          <a:prstGeom prst="rect">
            <a:avLst/>
          </a:prstGeom>
        </p:spPr>
        <p:txBody>
          <a:bodyPr/>
          <a:lstStyle/>
          <a:p>
            <a:pPr marL="650874" indent="-571500">
              <a:lnSpc>
                <a:spcPct val="100000"/>
              </a:lnSpc>
            </a:pPr>
            <a:r>
              <a:rPr i="1" sz="5400"/>
              <a:t>Example: </a:t>
            </a:r>
            <a:r>
              <a:rPr sz="5400"/>
              <a:t>Derive rate law and k for </a:t>
            </a:r>
          </a:p>
          <a:p>
            <a:pPr marL="650874" indent="-571500">
              <a:lnSpc>
                <a:spcPct val="100000"/>
              </a:lnSpc>
            </a:pPr>
            <a:r>
              <a:rPr b="0" sz="5400">
                <a:latin typeface="ＭＳ Ｐゴシック"/>
                <a:ea typeface="ＭＳ Ｐゴシック"/>
                <a:cs typeface="ＭＳ Ｐゴシック"/>
                <a:sym typeface="ＭＳ Ｐゴシック"/>
              </a:rPr>
              <a:t>	</a:t>
            </a:r>
            <a:r>
              <a:rPr sz="5400"/>
              <a:t>CH</a:t>
            </a:r>
            <a:r>
              <a:rPr baseline="-15851" sz="5400"/>
              <a:t>3</a:t>
            </a:r>
            <a:r>
              <a:rPr sz="5400"/>
              <a:t>CHO(g)  ---&gt;  CH</a:t>
            </a:r>
            <a:r>
              <a:rPr baseline="-15851" sz="5400"/>
              <a:t>4</a:t>
            </a:r>
            <a:r>
              <a:rPr sz="5400"/>
              <a:t>(g)  +  CO(g)</a:t>
            </a:r>
          </a:p>
          <a:p>
            <a:pPr marL="650874" indent="-571500">
              <a:lnSpc>
                <a:spcPct val="100000"/>
              </a:lnSpc>
            </a:pPr>
            <a:r>
              <a:rPr sz="5400"/>
              <a:t>from experimental data for rate of disappearance of CH</a:t>
            </a:r>
            <a:r>
              <a:rPr baseline="-15851" sz="5400"/>
              <a:t>3</a:t>
            </a:r>
            <a:r>
              <a:rPr sz="5400"/>
              <a:t>CHO</a:t>
            </a:r>
          </a:p>
          <a:p>
            <a:pPr marL="650874" indent="-571500">
              <a:lnSpc>
                <a:spcPct val="100000"/>
              </a:lnSpc>
            </a:pPr>
            <a:r>
              <a:rPr sz="5400"/>
              <a:t>Expt. </a:t>
            </a:r>
            <a:r>
              <a:rPr b="0" sz="5400">
                <a:latin typeface="ＭＳ Ｐゴシック"/>
                <a:ea typeface="ＭＳ Ｐゴシック"/>
                <a:cs typeface="ＭＳ Ｐゴシック"/>
                <a:sym typeface="ＭＳ Ｐゴシック"/>
              </a:rPr>
              <a:t>	</a:t>
            </a:r>
            <a:r>
              <a:rPr sz="5400"/>
              <a:t>[CH</a:t>
            </a:r>
            <a:r>
              <a:rPr baseline="-15851" sz="5400"/>
              <a:t>3</a:t>
            </a:r>
            <a:r>
              <a:rPr sz="5400"/>
              <a:t>CHO]</a:t>
            </a:r>
            <a:r>
              <a:rPr b="0" sz="5400">
                <a:latin typeface="ＭＳ Ｐゴシック"/>
                <a:ea typeface="ＭＳ Ｐゴシック"/>
                <a:cs typeface="ＭＳ Ｐゴシック"/>
                <a:sym typeface="ＭＳ Ｐゴシック"/>
              </a:rPr>
              <a:t>		</a:t>
            </a:r>
            <a:r>
              <a:rPr sz="5400"/>
              <a:t>Disappear of CH</a:t>
            </a:r>
            <a:r>
              <a:rPr baseline="-15851" sz="5400"/>
              <a:t>3</a:t>
            </a:r>
            <a:r>
              <a:rPr sz="5400"/>
              <a:t>CHO</a:t>
            </a:r>
            <a:br>
              <a:rPr b="0" sz="5400">
                <a:latin typeface="ＭＳ Ｐゴシック"/>
                <a:ea typeface="ＭＳ Ｐゴシック"/>
                <a:cs typeface="ＭＳ Ｐゴシック"/>
                <a:sym typeface="ＭＳ Ｐゴシック"/>
              </a:rPr>
            </a:br>
            <a:r>
              <a:rPr b="0" sz="5400">
                <a:latin typeface="ＭＳ Ｐゴシック"/>
                <a:ea typeface="ＭＳ Ｐゴシック"/>
                <a:cs typeface="ＭＳ Ｐゴシック"/>
                <a:sym typeface="ＭＳ Ｐゴシック"/>
              </a:rPr>
              <a:t>		</a:t>
            </a:r>
            <a:r>
              <a:rPr sz="5400"/>
              <a:t>    (mol/L)</a:t>
            </a:r>
            <a:r>
              <a:rPr b="0" sz="5400">
                <a:latin typeface="ＭＳ Ｐゴシック"/>
                <a:ea typeface="ＭＳ Ｐゴシック"/>
                <a:cs typeface="ＭＳ Ｐゴシック"/>
                <a:sym typeface="ＭＳ Ｐゴシック"/>
              </a:rPr>
              <a:t>			</a:t>
            </a:r>
            <a:r>
              <a:rPr sz="5400"/>
              <a:t>(mol/L•sec)</a:t>
            </a:r>
          </a:p>
          <a:p>
            <a:pPr marL="650874" indent="-571500">
              <a:lnSpc>
                <a:spcPct val="100000"/>
              </a:lnSpc>
              <a:defRPr sz="5400"/>
            </a:pPr>
            <a:r>
              <a:t>1</a:t>
            </a:r>
            <a:r>
              <a:rPr b="0">
                <a:latin typeface="ＭＳ Ｐゴシック"/>
                <a:ea typeface="ＭＳ Ｐゴシック"/>
                <a:cs typeface="ＭＳ Ｐゴシック"/>
                <a:sym typeface="ＭＳ Ｐゴシック"/>
              </a:rPr>
              <a:t>			</a:t>
            </a:r>
            <a:r>
              <a:t>0.10</a:t>
            </a:r>
            <a:r>
              <a:rPr b="0">
                <a:latin typeface="ＭＳ Ｐゴシック"/>
                <a:ea typeface="ＭＳ Ｐゴシック"/>
                <a:cs typeface="ＭＳ Ｐゴシック"/>
                <a:sym typeface="ＭＳ Ｐゴシック"/>
              </a:rPr>
              <a:t>				</a:t>
            </a:r>
            <a:r>
              <a:t>0.020</a:t>
            </a:r>
          </a:p>
          <a:p>
            <a:pPr marL="650874" indent="-571500">
              <a:lnSpc>
                <a:spcPct val="100000"/>
              </a:lnSpc>
              <a:defRPr sz="5400"/>
            </a:pPr>
            <a:r>
              <a:t>2</a:t>
            </a:r>
            <a:r>
              <a:rPr b="0">
                <a:latin typeface="ＭＳ Ｐゴシック"/>
                <a:ea typeface="ＭＳ Ｐゴシック"/>
                <a:cs typeface="ＭＳ Ｐゴシック"/>
                <a:sym typeface="ＭＳ Ｐゴシック"/>
              </a:rPr>
              <a:t>			</a:t>
            </a:r>
            <a:r>
              <a:t>0.20</a:t>
            </a:r>
            <a:r>
              <a:rPr b="0">
                <a:latin typeface="ＭＳ Ｐゴシック"/>
                <a:ea typeface="ＭＳ Ｐゴシック"/>
                <a:cs typeface="ＭＳ Ｐゴシック"/>
                <a:sym typeface="ＭＳ Ｐゴシック"/>
              </a:rPr>
              <a:t>				</a:t>
            </a:r>
            <a:r>
              <a:t>0.081</a:t>
            </a:r>
          </a:p>
          <a:p>
            <a:pPr marL="650874" indent="-571500">
              <a:lnSpc>
                <a:spcPct val="100000"/>
              </a:lnSpc>
              <a:defRPr sz="5400"/>
            </a:pPr>
            <a:r>
              <a:t>3</a:t>
            </a:r>
            <a:r>
              <a:rPr b="0">
                <a:latin typeface="ＭＳ Ｐゴシック"/>
                <a:ea typeface="ＭＳ Ｐゴシック"/>
                <a:cs typeface="ＭＳ Ｐゴシック"/>
                <a:sym typeface="ＭＳ Ｐゴシック"/>
              </a:rPr>
              <a:t>			</a:t>
            </a:r>
            <a:r>
              <a:t>0.30</a:t>
            </a:r>
            <a:r>
              <a:rPr b="0">
                <a:latin typeface="ＭＳ Ｐゴシック"/>
                <a:ea typeface="ＭＳ Ｐゴシック"/>
                <a:cs typeface="ＭＳ Ｐゴシック"/>
                <a:sym typeface="ＭＳ Ｐゴシック"/>
              </a:rPr>
              <a:t>				</a:t>
            </a:r>
            <a:r>
              <a:t>0.182</a:t>
            </a:r>
          </a:p>
          <a:p>
            <a:pPr marL="650874" indent="-571500">
              <a:lnSpc>
                <a:spcPct val="100000"/>
              </a:lnSpc>
              <a:defRPr sz="5400"/>
            </a:pPr>
            <a:r>
              <a:t>4</a:t>
            </a:r>
            <a:r>
              <a:rPr b="0">
                <a:latin typeface="ＭＳ Ｐゴシック"/>
                <a:ea typeface="ＭＳ Ｐゴシック"/>
                <a:cs typeface="ＭＳ Ｐゴシック"/>
                <a:sym typeface="ＭＳ Ｐゴシック"/>
              </a:rPr>
              <a:t>			</a:t>
            </a:r>
            <a:r>
              <a:t>0.40</a:t>
            </a:r>
            <a:r>
              <a:rPr b="0">
                <a:latin typeface="ＭＳ Ｐゴシック"/>
                <a:ea typeface="ＭＳ Ｐゴシック"/>
                <a:cs typeface="ＭＳ Ｐゴシック"/>
                <a:sym typeface="ＭＳ Ｐゴシック"/>
              </a:rPr>
              <a:t>				</a:t>
            </a:r>
            <a:r>
              <a:t>0.318</a:t>
            </a:r>
          </a:p>
        </p:txBody>
      </p:sp>
      <p:sp>
        <p:nvSpPr>
          <p:cNvPr id="18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183" name="Line"/>
          <p:cNvSpPr/>
          <p:nvPr/>
        </p:nvSpPr>
        <p:spPr>
          <a:xfrm>
            <a:off x="3550920" y="6217920"/>
            <a:ext cx="16962120" cy="3176"/>
          </a:xfrm>
          <a:prstGeom prst="line">
            <a:avLst/>
          </a:prstGeom>
          <a:ln w="88900">
            <a:solidFill>
              <a:srgbClr val="F33126"/>
            </a:solidFill>
          </a:ln>
        </p:spPr>
        <p:txBody>
          <a:bodyPr tIns="91439" bIns="91439" anchor="ctr"/>
          <a:lstStyle/>
          <a:p>
            <a:pPr/>
          </a:p>
        </p:txBody>
      </p:sp>
      <p:pic>
        <p:nvPicPr>
          <p:cNvPr id="184" name="reaction picture" descr="reaction picture"/>
          <p:cNvPicPr>
            <a:picLocks noChangeAspect="0"/>
          </p:cNvPicPr>
          <p:nvPr/>
        </p:nvPicPr>
        <p:blipFill>
          <a:blip r:embed="rId2">
            <a:extLst/>
          </a:blip>
          <a:stretch>
            <a:fillRect/>
          </a:stretch>
        </p:blipFill>
        <p:spPr>
          <a:xfrm>
            <a:off x="3208020" y="297180"/>
            <a:ext cx="3497581" cy="1577976"/>
          </a:xfrm>
          <a:prstGeom prst="rect">
            <a:avLst/>
          </a:prstGeom>
          <a:ln w="12700">
            <a:miter lim="400000"/>
          </a:ln>
        </p:spPr>
      </p:pic>
      <p:sp>
        <p:nvSpPr>
          <p:cNvPr id="185" name="The rate law:      rate = k[CH3CHO]x"/>
          <p:cNvSpPr txBox="1"/>
          <p:nvPr/>
        </p:nvSpPr>
        <p:spPr>
          <a:xfrm>
            <a:off x="5288280" y="12367259"/>
            <a:ext cx="13496841" cy="112014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defTabSz="1828800">
              <a:defRPr b="1" sz="6400">
                <a:solidFill>
                  <a:srgbClr val="0433FF"/>
                </a:solidFill>
                <a:uFill>
                  <a:solidFill>
                    <a:srgbClr val="0433FF"/>
                  </a:solidFill>
                </a:uFill>
                <a:latin typeface="+mn-lt"/>
                <a:ea typeface="+mn-ea"/>
                <a:cs typeface="+mn-cs"/>
                <a:sym typeface="Arial"/>
              </a:defRPr>
            </a:pPr>
            <a:r>
              <a:rPr b="0" i="1">
                <a:solidFill>
                  <a:srgbClr val="000000"/>
                </a:solidFill>
                <a:uFill>
                  <a:solidFill>
                    <a:srgbClr val="000000"/>
                  </a:solidFill>
                </a:uFill>
              </a:rPr>
              <a:t>The rate law:</a:t>
            </a:r>
            <a:r>
              <a:rPr i="1"/>
              <a:t>      </a:t>
            </a:r>
            <a:r>
              <a:t>rate = k[CH</a:t>
            </a:r>
            <a:r>
              <a:rPr baseline="-5999"/>
              <a:t>3</a:t>
            </a:r>
            <a:r>
              <a:t>CHO]</a:t>
            </a:r>
            <a:r>
              <a:rPr baseline="31999"/>
              <a:t>x</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81">
                                            <p:txEl>
                                              <p:pRg st="5" end="5"/>
                                            </p:txEl>
                                          </p:spTgt>
                                        </p:tgtEl>
                                        <p:attrNameLst>
                                          <p:attrName>style.visibility</p:attrName>
                                        </p:attrNameLst>
                                      </p:cBhvr>
                                      <p:to>
                                        <p:strVal val="visible"/>
                                      </p:to>
                                    </p:set>
                                    <p:anim calcmode="lin" valueType="num">
                                      <p:cBhvr>
                                        <p:cTn id="7" dur="500" fill="hold"/>
                                        <p:tgtEl>
                                          <p:spTgt spid="181">
                                            <p:txEl>
                                              <p:pRg st="5" end="5"/>
                                            </p:txEl>
                                          </p:spTgt>
                                        </p:tgtEl>
                                        <p:attrNameLst>
                                          <p:attrName>ppt_x</p:attrName>
                                        </p:attrNameLst>
                                      </p:cBhvr>
                                      <p:tavLst>
                                        <p:tav tm="0">
                                          <p:val>
                                            <p:strVal val="0-#ppt_w/2"/>
                                          </p:val>
                                        </p:tav>
                                        <p:tav tm="100000">
                                          <p:val>
                                            <p:strVal val="#ppt_x"/>
                                          </p:val>
                                        </p:tav>
                                      </p:tavLst>
                                    </p:anim>
                                    <p:anim calcmode="lin" valueType="num">
                                      <p:cBhvr>
                                        <p:cTn id="8" dur="500" fill="hold"/>
                                        <p:tgtEl>
                                          <p:spTgt spid="18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el" backwards="0">
                                    <p:tmAbs val="0"/>
                                  </p:iterate>
                                  <p:childTnLst>
                                    <p:set>
                                      <p:cBhvr>
                                        <p:cTn id="12" fill="hold"/>
                                        <p:tgtEl>
                                          <p:spTgt spid="181">
                                            <p:txEl>
                                              <p:pRg st="6" end="6"/>
                                            </p:txEl>
                                          </p:spTgt>
                                        </p:tgtEl>
                                        <p:attrNameLst>
                                          <p:attrName>style.visibility</p:attrName>
                                        </p:attrNameLst>
                                      </p:cBhvr>
                                      <p:to>
                                        <p:strVal val="visible"/>
                                      </p:to>
                                    </p:set>
                                    <p:anim calcmode="lin" valueType="num">
                                      <p:cBhvr>
                                        <p:cTn id="13" dur="500" fill="hold"/>
                                        <p:tgtEl>
                                          <p:spTgt spid="181">
                                            <p:txEl>
                                              <p:pRg st="6" end="6"/>
                                            </p:txEl>
                                          </p:spTgt>
                                        </p:tgtEl>
                                        <p:attrNameLst>
                                          <p:attrName>ppt_x</p:attrName>
                                        </p:attrNameLst>
                                      </p:cBhvr>
                                      <p:tavLst>
                                        <p:tav tm="0">
                                          <p:val>
                                            <p:strVal val="0-#ppt_w/2"/>
                                          </p:val>
                                        </p:tav>
                                        <p:tav tm="100000">
                                          <p:val>
                                            <p:strVal val="#ppt_x"/>
                                          </p:val>
                                        </p:tav>
                                      </p:tavLst>
                                    </p:anim>
                                    <p:anim calcmode="lin" valueType="num">
                                      <p:cBhvr>
                                        <p:cTn id="14" dur="500" fill="hold"/>
                                        <p:tgtEl>
                                          <p:spTgt spid="18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1" fill="hold">
                                  <p:stCondLst>
                                    <p:cond delay="0"/>
                                  </p:stCondLst>
                                  <p:iterate type="el" backwards="0">
                                    <p:tmAbs val="0"/>
                                  </p:iterate>
                                  <p:childTnLst>
                                    <p:set>
                                      <p:cBhvr>
                                        <p:cTn id="18" fill="hold"/>
                                        <p:tgtEl>
                                          <p:spTgt spid="181">
                                            <p:txEl>
                                              <p:pRg st="7" end="7"/>
                                            </p:txEl>
                                          </p:spTgt>
                                        </p:tgtEl>
                                        <p:attrNameLst>
                                          <p:attrName>style.visibility</p:attrName>
                                        </p:attrNameLst>
                                      </p:cBhvr>
                                      <p:to>
                                        <p:strVal val="visible"/>
                                      </p:to>
                                    </p:set>
                                    <p:anim calcmode="lin" valueType="num">
                                      <p:cBhvr>
                                        <p:cTn id="19" dur="500" fill="hold"/>
                                        <p:tgtEl>
                                          <p:spTgt spid="181">
                                            <p:txEl>
                                              <p:pRg st="7" end="7"/>
                                            </p:txEl>
                                          </p:spTgt>
                                        </p:tgtEl>
                                        <p:attrNameLst>
                                          <p:attrName>ppt_x</p:attrName>
                                        </p:attrNameLst>
                                      </p:cBhvr>
                                      <p:tavLst>
                                        <p:tav tm="0">
                                          <p:val>
                                            <p:strVal val="0-#ppt_w/2"/>
                                          </p:val>
                                        </p:tav>
                                        <p:tav tm="100000">
                                          <p:val>
                                            <p:strVal val="#ppt_x"/>
                                          </p:val>
                                        </p:tav>
                                      </p:tavLst>
                                    </p:anim>
                                    <p:anim calcmode="lin" valueType="num">
                                      <p:cBhvr>
                                        <p:cTn id="20" dur="500" fill="hold"/>
                                        <p:tgtEl>
                                          <p:spTgt spid="18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81"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9" name="Group"/>
          <p:cNvGrpSpPr/>
          <p:nvPr/>
        </p:nvGrpSpPr>
        <p:grpSpPr>
          <a:xfrm>
            <a:off x="14381799" y="10378439"/>
            <a:ext cx="2048102" cy="1468121"/>
            <a:chOff x="0" y="1323340"/>
            <a:chExt cx="2048100" cy="1468119"/>
          </a:xfrm>
        </p:grpSpPr>
        <p:sp>
          <p:nvSpPr>
            <p:cNvPr id="187" name="Could also:…"/>
            <p:cNvSpPr/>
            <p:nvPr/>
          </p:nvSpPr>
          <p:spPr>
            <a:xfrm>
              <a:off x="778100" y="152145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p>
              <a:pPr>
                <a:defRPr i="1" sz="3200">
                  <a:solidFill>
                    <a:srgbClr val="0433FF"/>
                  </a:solidFill>
                </a:defRPr>
              </a:pPr>
              <a:r>
                <a:t>Could also:</a:t>
              </a:r>
            </a:p>
            <a:p>
              <a:pPr>
                <a:defRPr sz="3200">
                  <a:solidFill>
                    <a:srgbClr val="0433FF"/>
                  </a:solidFill>
                </a:defRPr>
              </a:pPr>
              <a:r>
                <a:t>log 4.1 = log 2.0</a:t>
              </a:r>
              <a:r>
                <a:rPr baseline="31999"/>
                <a:t>x</a:t>
              </a:r>
              <a:r>
                <a:t>  = x log 2.0</a:t>
              </a:r>
            </a:p>
            <a:p>
              <a:pPr>
                <a:defRPr sz="3200">
                  <a:solidFill>
                    <a:srgbClr val="0433FF"/>
                  </a:solidFill>
                </a:defRPr>
              </a:pPr>
              <a:r>
                <a:t>x = (log 4.1)/(log 2.0)</a:t>
              </a:r>
            </a:p>
            <a:p>
              <a:pPr>
                <a:defRPr b="1" sz="3200">
                  <a:solidFill>
                    <a:srgbClr val="0433FF"/>
                  </a:solidFill>
                </a:defRPr>
              </a:pPr>
              <a:r>
                <a:t>x = 2</a:t>
              </a:r>
            </a:p>
          </p:txBody>
        </p:sp>
        <p:sp>
          <p:nvSpPr>
            <p:cNvPr id="188" name="{"/>
            <p:cNvSpPr/>
            <p:nvPr/>
          </p:nvSpPr>
          <p:spPr>
            <a:xfrm>
              <a:off x="0" y="132334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defRPr sz="16200">
                  <a:solidFill>
                    <a:srgbClr val="0433FF"/>
                  </a:solidFill>
                </a:defRPr>
              </a:lvl1pPr>
            </a:lstStyle>
            <a:p>
              <a:pPr/>
              <a:r>
                <a:t>{</a:t>
              </a:r>
            </a:p>
          </p:txBody>
        </p:sp>
      </p:grpSp>
      <p:sp>
        <p:nvSpPr>
          <p:cNvPr id="190" name="Deriving Rate Laws"/>
          <p:cNvSpPr txBox="1"/>
          <p:nvPr>
            <p:ph type="title"/>
          </p:nvPr>
        </p:nvSpPr>
        <p:spPr>
          <a:xfrm>
            <a:off x="7162800" y="0"/>
            <a:ext cx="11132820" cy="2286001"/>
          </a:xfrm>
          <a:prstGeom prst="rect">
            <a:avLst/>
          </a:prstGeom>
        </p:spPr>
        <p:txBody>
          <a:bodyPr/>
          <a:lstStyle>
            <a:lvl1pPr algn="l">
              <a:defRPr sz="8600">
                <a:solidFill>
                  <a:srgbClr val="F33126"/>
                </a:solidFill>
                <a:uFill>
                  <a:solidFill>
                    <a:srgbClr val="F33126"/>
                  </a:solidFill>
                </a:uFill>
              </a:defRPr>
            </a:lvl1pPr>
          </a:lstStyle>
          <a:p>
            <a:pPr/>
            <a:r>
              <a:t>Deriving Rate Laws </a:t>
            </a:r>
          </a:p>
        </p:txBody>
      </p:sp>
      <p:sp>
        <p:nvSpPr>
          <p:cNvPr id="191" name="Expt.  [CH3CHO] (mol/L) Rate of CH3CHO (mol/L•sec)…"/>
          <p:cNvSpPr txBox="1"/>
          <p:nvPr>
            <p:ph type="body" idx="1"/>
          </p:nvPr>
        </p:nvSpPr>
        <p:spPr>
          <a:xfrm>
            <a:off x="3573780" y="2011680"/>
            <a:ext cx="17213581" cy="12138660"/>
          </a:xfrm>
          <a:prstGeom prst="rect">
            <a:avLst/>
          </a:prstGeom>
        </p:spPr>
        <p:txBody>
          <a:bodyPr/>
          <a:lstStyle/>
          <a:p>
            <a:pPr lvl="1" marL="650874" indent="-74613">
              <a:lnSpc>
                <a:spcPct val="100000"/>
              </a:lnSpc>
              <a:buClr>
                <a:srgbClr val="000000"/>
              </a:buClr>
              <a:buSzTx/>
              <a:buFont typeface="Arial"/>
              <a:buNone/>
              <a:defRPr sz="4200"/>
            </a:pPr>
            <a:r>
              <a:t>Expt. </a:t>
            </a:r>
            <a:r>
              <a:rPr b="0">
                <a:latin typeface="ＭＳ Ｐゴシック"/>
                <a:ea typeface="ＭＳ Ｐゴシック"/>
                <a:cs typeface="ＭＳ Ｐゴシック"/>
                <a:sym typeface="ＭＳ Ｐゴシック"/>
              </a:rPr>
              <a:t>	</a:t>
            </a:r>
            <a:r>
              <a:t>[CH</a:t>
            </a:r>
            <a:r>
              <a:rPr baseline="-18666"/>
              <a:t>3</a:t>
            </a:r>
            <a:r>
              <a:t>CHO] (mol/L)</a:t>
            </a:r>
            <a:r>
              <a:rPr b="0">
                <a:latin typeface="ＭＳ Ｐゴシック"/>
                <a:ea typeface="ＭＳ Ｐゴシック"/>
                <a:cs typeface="ＭＳ Ｐゴシック"/>
                <a:sym typeface="ＭＳ Ｐゴシック"/>
              </a:rPr>
              <a:t>	</a:t>
            </a:r>
            <a:r>
              <a:t>Rate of CH</a:t>
            </a:r>
            <a:r>
              <a:rPr baseline="-18666"/>
              <a:t>3</a:t>
            </a:r>
            <a:r>
              <a:t>CHO (mol/L•sec)</a:t>
            </a:r>
          </a:p>
          <a:p>
            <a:pPr lvl="1" marL="650874" indent="-74613">
              <a:lnSpc>
                <a:spcPct val="100000"/>
              </a:lnSpc>
              <a:buClr>
                <a:srgbClr val="000000"/>
              </a:buClr>
              <a:buSzTx/>
              <a:buFont typeface="Arial"/>
              <a:buNone/>
              <a:defRPr sz="4200"/>
            </a:pPr>
            <a:r>
              <a:t>  1</a:t>
            </a:r>
            <a:r>
              <a:rPr b="0">
                <a:latin typeface="ＭＳ Ｐゴシック"/>
                <a:ea typeface="ＭＳ Ｐゴシック"/>
                <a:cs typeface="ＭＳ Ｐゴシック"/>
                <a:sym typeface="ＭＳ Ｐゴシック"/>
              </a:rPr>
              <a:t>	  </a:t>
            </a:r>
            <a:r>
              <a:rPr b="0">
                <a:latin typeface="ＭＳ Ｐゴシック"/>
                <a:ea typeface="ＭＳ Ｐゴシック"/>
                <a:cs typeface="ＭＳ Ｐゴシック"/>
                <a:sym typeface="ＭＳ Ｐゴシック"/>
              </a:rPr>
              <a:t>	  </a:t>
            </a:r>
            <a:r>
              <a:t>0.10</a:t>
            </a:r>
            <a:r>
              <a:rPr b="0">
                <a:latin typeface="ＭＳ Ｐゴシック"/>
                <a:ea typeface="ＭＳ Ｐゴシック"/>
                <a:cs typeface="ＭＳ Ｐゴシック"/>
                <a:sym typeface="ＭＳ Ｐゴシック"/>
              </a:rPr>
              <a:t>			  </a:t>
            </a:r>
            <a:r>
              <a:t>0.020</a:t>
            </a:r>
          </a:p>
          <a:p>
            <a:pPr lvl="1" marL="650874" indent="-74613">
              <a:lnSpc>
                <a:spcPct val="100000"/>
              </a:lnSpc>
              <a:buClr>
                <a:srgbClr val="000000"/>
              </a:buClr>
              <a:buSzTx/>
              <a:buFont typeface="Arial"/>
              <a:buNone/>
              <a:defRPr sz="4200"/>
            </a:pPr>
            <a:r>
              <a:t>  2</a:t>
            </a:r>
            <a:r>
              <a:rPr b="0">
                <a:latin typeface="ＭＳ Ｐゴシック"/>
                <a:ea typeface="ＭＳ Ｐゴシック"/>
                <a:cs typeface="ＭＳ Ｐゴシック"/>
                <a:sym typeface="ＭＳ Ｐゴシック"/>
              </a:rPr>
              <a:t>	  </a:t>
            </a:r>
            <a:r>
              <a:rPr b="0">
                <a:latin typeface="ＭＳ Ｐゴシック"/>
                <a:ea typeface="ＭＳ Ｐゴシック"/>
                <a:cs typeface="ＭＳ Ｐゴシック"/>
                <a:sym typeface="ＭＳ Ｐゴシック"/>
              </a:rPr>
              <a:t>	  </a:t>
            </a:r>
            <a:r>
              <a:t>0.20</a:t>
            </a:r>
            <a:r>
              <a:rPr b="0">
                <a:latin typeface="ＭＳ Ｐゴシック"/>
                <a:ea typeface="ＭＳ Ｐゴシック"/>
                <a:cs typeface="ＭＳ Ｐゴシック"/>
                <a:sym typeface="ＭＳ Ｐゴシック"/>
              </a:rPr>
              <a:t>			  </a:t>
            </a:r>
            <a:r>
              <a:t>0.081</a:t>
            </a:r>
          </a:p>
          <a:p>
            <a:pPr lvl="1" marL="650874" indent="-74613">
              <a:lnSpc>
                <a:spcPct val="100000"/>
              </a:lnSpc>
              <a:buClr>
                <a:srgbClr val="000000"/>
              </a:buClr>
              <a:buSzTx/>
              <a:buFont typeface="Arial"/>
              <a:buNone/>
              <a:defRPr sz="4200"/>
            </a:pPr>
            <a:r>
              <a:t>  3</a:t>
            </a:r>
            <a:r>
              <a:rPr b="0">
                <a:latin typeface="ＭＳ Ｐゴシック"/>
                <a:ea typeface="ＭＳ Ｐゴシック"/>
                <a:cs typeface="ＭＳ Ｐゴシック"/>
                <a:sym typeface="ＭＳ Ｐゴシック"/>
              </a:rPr>
              <a:t>	  </a:t>
            </a:r>
            <a:r>
              <a:rPr b="0">
                <a:latin typeface="ＭＳ Ｐゴシック"/>
                <a:ea typeface="ＭＳ Ｐゴシック"/>
                <a:cs typeface="ＭＳ Ｐゴシック"/>
                <a:sym typeface="ＭＳ Ｐゴシック"/>
              </a:rPr>
              <a:t>	  </a:t>
            </a:r>
            <a:r>
              <a:t>0.30</a:t>
            </a:r>
            <a:r>
              <a:rPr b="0">
                <a:latin typeface="ＭＳ Ｐゴシック"/>
                <a:ea typeface="ＭＳ Ｐゴシック"/>
                <a:cs typeface="ＭＳ Ｐゴシック"/>
                <a:sym typeface="ＭＳ Ｐゴシック"/>
              </a:rPr>
              <a:t>			  </a:t>
            </a:r>
            <a:r>
              <a:t>0.182</a:t>
            </a:r>
          </a:p>
          <a:p>
            <a:pPr lvl="1" marL="650874" indent="-74613">
              <a:lnSpc>
                <a:spcPct val="100000"/>
              </a:lnSpc>
              <a:buClr>
                <a:srgbClr val="000000"/>
              </a:buClr>
              <a:buSzTx/>
              <a:buFont typeface="Arial"/>
              <a:buNone/>
              <a:defRPr sz="4200"/>
            </a:pPr>
            <a:r>
              <a:t>  4</a:t>
            </a:r>
            <a:r>
              <a:rPr b="0">
                <a:latin typeface="ＭＳ Ｐゴシック"/>
                <a:ea typeface="ＭＳ Ｐゴシック"/>
                <a:cs typeface="ＭＳ Ｐゴシック"/>
                <a:sym typeface="ＭＳ Ｐゴシック"/>
              </a:rPr>
              <a:t>	  </a:t>
            </a:r>
            <a:r>
              <a:rPr b="0">
                <a:latin typeface="ＭＳ Ｐゴシック"/>
                <a:ea typeface="ＭＳ Ｐゴシック"/>
                <a:cs typeface="ＭＳ Ｐゴシック"/>
                <a:sym typeface="ＭＳ Ｐゴシック"/>
              </a:rPr>
              <a:t>	  </a:t>
            </a:r>
            <a:r>
              <a:t>0.40</a:t>
            </a:r>
            <a:r>
              <a:rPr b="0">
                <a:latin typeface="ＭＳ Ｐゴシック"/>
                <a:ea typeface="ＭＳ Ｐゴシック"/>
                <a:cs typeface="ＭＳ Ｐゴシック"/>
                <a:sym typeface="ＭＳ Ｐゴシック"/>
              </a:rPr>
              <a:t>			  </a:t>
            </a:r>
            <a:r>
              <a:t>0.318</a:t>
            </a:r>
          </a:p>
          <a:p>
            <a:pPr marL="617219" marR="0" indent="-617219" defTabSz="822960">
              <a:lnSpc>
                <a:spcPct val="100000"/>
              </a:lnSpc>
              <a:spcBef>
                <a:spcPts val="2500"/>
              </a:spcBef>
              <a:buClrTx/>
              <a:buFontTx/>
              <a:defRPr sz="4400">
                <a:uFillTx/>
                <a:latin typeface="Helvetica"/>
                <a:ea typeface="Helvetica"/>
                <a:cs typeface="Helvetica"/>
                <a:sym typeface="Helvetica"/>
              </a:defRPr>
            </a:pPr>
            <a:r>
              <a:t>Let’s </a:t>
            </a:r>
            <a:r>
              <a:rPr>
                <a:solidFill>
                  <a:srgbClr val="FF2600"/>
                </a:solidFill>
              </a:rPr>
              <a:t>find the order (x)</a:t>
            </a:r>
            <a:r>
              <a:t> with respect to CH</a:t>
            </a:r>
            <a:r>
              <a:rPr baseline="-5999"/>
              <a:t>3</a:t>
            </a:r>
            <a:r>
              <a:t>CHO</a:t>
            </a:r>
          </a:p>
          <a:p>
            <a:pPr marL="617219" marR="0" indent="-617219" defTabSz="822960">
              <a:lnSpc>
                <a:spcPct val="100000"/>
              </a:lnSpc>
              <a:spcBef>
                <a:spcPts val="0"/>
              </a:spcBef>
              <a:buClrTx/>
              <a:buFontTx/>
              <a:defRPr sz="4400">
                <a:uFillTx/>
                <a:latin typeface="Helvetica"/>
                <a:ea typeface="Helvetica"/>
                <a:cs typeface="Helvetica"/>
                <a:sym typeface="Helvetica"/>
              </a:defRPr>
            </a:pPr>
            <a:r>
              <a:t>Use two trials where [</a:t>
            </a:r>
            <a:r>
              <a:t>CH</a:t>
            </a:r>
            <a:r>
              <a:rPr baseline="-5999"/>
              <a:t>3</a:t>
            </a:r>
            <a:r>
              <a:t>CHO</a:t>
            </a:r>
            <a:r>
              <a:t>] changes - any change in rate is caused by </a:t>
            </a:r>
            <a:r>
              <a:t>CH</a:t>
            </a:r>
            <a:r>
              <a:rPr baseline="-5999"/>
              <a:t>3</a:t>
            </a:r>
            <a:r>
              <a:t>CHO</a:t>
            </a:r>
          </a:p>
          <a:p>
            <a:pPr marL="617219" marR="0" indent="-617219" defTabSz="822960">
              <a:lnSpc>
                <a:spcPct val="100000"/>
              </a:lnSpc>
              <a:spcBef>
                <a:spcPts val="0"/>
              </a:spcBef>
              <a:buClrTx/>
              <a:buFontTx/>
              <a:defRPr sz="4400">
                <a:uFillTx/>
                <a:latin typeface="Helvetica"/>
                <a:ea typeface="Helvetica"/>
                <a:cs typeface="Helvetica"/>
                <a:sym typeface="Helvetica"/>
              </a:defRPr>
            </a:pPr>
            <a:r>
              <a:t>Apply the rate law to these two trials:</a:t>
            </a:r>
          </a:p>
          <a:p>
            <a:pPr marL="1337310" marR="0" indent="-514350" defTabSz="822960">
              <a:lnSpc>
                <a:spcPct val="100000"/>
              </a:lnSpc>
              <a:spcBef>
                <a:spcPts val="0"/>
              </a:spcBef>
              <a:buClrTx/>
              <a:buFontTx/>
              <a:defRPr sz="4200">
                <a:uFillTx/>
              </a:defRPr>
            </a:pPr>
          </a:p>
          <a:p>
            <a:pPr marL="1337310" marR="0" indent="-514350" defTabSz="822960">
              <a:lnSpc>
                <a:spcPct val="100000"/>
              </a:lnSpc>
              <a:spcBef>
                <a:spcPts val="0"/>
              </a:spcBef>
              <a:buClrTx/>
              <a:buFontTx/>
              <a:defRPr sz="4200">
                <a:uFillTx/>
              </a:defRPr>
            </a:pPr>
          </a:p>
          <a:p>
            <a:pPr marL="1337310" marR="0" indent="-514350" defTabSz="822960">
              <a:lnSpc>
                <a:spcPct val="100000"/>
              </a:lnSpc>
              <a:spcBef>
                <a:spcPts val="0"/>
              </a:spcBef>
              <a:buClrTx/>
              <a:buFontTx/>
              <a:defRPr b="0" sz="4200">
                <a:uFillTx/>
              </a:defRPr>
            </a:pPr>
            <a:r>
              <a:rPr sz="5400"/>
              <a:t>				    </a:t>
            </a:r>
            <a:r>
              <a:t>4.1 = 2.0</a:t>
            </a:r>
            <a:r>
              <a:rPr baseline="31999"/>
              <a:t>x</a:t>
            </a:r>
          </a:p>
          <a:p>
            <a:pPr marL="1337310" marR="0" indent="-514350" defTabSz="822960">
              <a:lnSpc>
                <a:spcPct val="100000"/>
              </a:lnSpc>
              <a:spcBef>
                <a:spcPts val="0"/>
              </a:spcBef>
              <a:buClrTx/>
              <a:buFontTx/>
              <a:defRPr b="0" sz="4200">
                <a:uFillTx/>
              </a:defRPr>
            </a:pPr>
            <a:r>
              <a:t>				        2 = x</a:t>
            </a:r>
          </a:p>
          <a:p>
            <a:pPr marL="1337310" marR="0" indent="-514350" algn="ctr" defTabSz="822960">
              <a:lnSpc>
                <a:spcPct val="100000"/>
              </a:lnSpc>
              <a:spcBef>
                <a:spcPts val="0"/>
              </a:spcBef>
              <a:buClrTx/>
              <a:buFontTx/>
              <a:defRPr sz="4200">
                <a:uFillTx/>
              </a:defRPr>
            </a:pPr>
            <a:r>
              <a:t>So the order of reaction for </a:t>
            </a:r>
            <a:r>
              <a:rPr sz="4400">
                <a:latin typeface="Helvetica"/>
                <a:ea typeface="Helvetica"/>
                <a:cs typeface="Helvetica"/>
                <a:sym typeface="Helvetica"/>
              </a:rPr>
              <a:t>CH</a:t>
            </a:r>
            <a:r>
              <a:rPr baseline="-5999" sz="4400">
                <a:latin typeface="Helvetica"/>
                <a:ea typeface="Helvetica"/>
                <a:cs typeface="Helvetica"/>
                <a:sym typeface="Helvetica"/>
              </a:rPr>
              <a:t>3</a:t>
            </a:r>
            <a:r>
              <a:rPr sz="4400">
                <a:latin typeface="Helvetica"/>
                <a:ea typeface="Helvetica"/>
                <a:cs typeface="Helvetica"/>
                <a:sym typeface="Helvetica"/>
              </a:rPr>
              <a:t>CHO</a:t>
            </a:r>
            <a:r>
              <a:t> is “2”.  We say the reaction is </a:t>
            </a:r>
            <a:r>
              <a:rPr>
                <a:solidFill>
                  <a:srgbClr val="FF2600"/>
                </a:solidFill>
              </a:rPr>
              <a:t>second order</a:t>
            </a:r>
            <a:r>
              <a:t> with respect to </a:t>
            </a:r>
            <a:r>
              <a:rPr sz="4400">
                <a:latin typeface="Helvetica"/>
                <a:ea typeface="Helvetica"/>
                <a:cs typeface="Helvetica"/>
                <a:sym typeface="Helvetica"/>
              </a:rPr>
              <a:t>CH</a:t>
            </a:r>
            <a:r>
              <a:rPr baseline="-5999" sz="4400">
                <a:latin typeface="Helvetica"/>
                <a:ea typeface="Helvetica"/>
                <a:cs typeface="Helvetica"/>
                <a:sym typeface="Helvetica"/>
              </a:rPr>
              <a:t>3</a:t>
            </a:r>
            <a:r>
              <a:rPr sz="4400">
                <a:latin typeface="Helvetica"/>
                <a:ea typeface="Helvetica"/>
                <a:cs typeface="Helvetica"/>
                <a:sym typeface="Helvetica"/>
              </a:rPr>
              <a:t>CHO</a:t>
            </a:r>
          </a:p>
        </p:txBody>
      </p:sp>
      <p:sp>
        <p:nvSpPr>
          <p:cNvPr id="19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93" name="reaction picture" descr="reaction picture"/>
          <p:cNvPicPr>
            <a:picLocks noChangeAspect="0"/>
          </p:cNvPicPr>
          <p:nvPr/>
        </p:nvPicPr>
        <p:blipFill>
          <a:blip r:embed="rId2">
            <a:extLst/>
          </a:blip>
          <a:stretch>
            <a:fillRect/>
          </a:stretch>
        </p:blipFill>
        <p:spPr>
          <a:xfrm>
            <a:off x="3208020" y="297180"/>
            <a:ext cx="3497581" cy="1577976"/>
          </a:xfrm>
          <a:prstGeom prst="rect">
            <a:avLst/>
          </a:prstGeom>
          <a:ln w="12700">
            <a:miter lim="400000"/>
          </a:ln>
        </p:spPr>
      </p:pic>
      <p:pic>
        <p:nvPicPr>
          <p:cNvPr id="194" name="comparing rates equation" descr="comparing rates equation"/>
          <p:cNvPicPr>
            <a:picLocks noChangeAspect="1"/>
          </p:cNvPicPr>
          <p:nvPr/>
        </p:nvPicPr>
        <p:blipFill>
          <a:blip r:embed="rId3">
            <a:extLst/>
          </a:blip>
          <a:stretch>
            <a:fillRect/>
          </a:stretch>
        </p:blipFill>
        <p:spPr>
          <a:xfrm>
            <a:off x="7345680" y="9164319"/>
            <a:ext cx="6250577" cy="1508761"/>
          </a:xfrm>
          <a:prstGeom prst="rect">
            <a:avLst/>
          </a:prstGeom>
          <a:ln w="12700"/>
        </p:spPr>
      </p:pic>
      <p:sp>
        <p:nvSpPr>
          <p:cNvPr id="195" name="Line"/>
          <p:cNvSpPr/>
          <p:nvPr/>
        </p:nvSpPr>
        <p:spPr>
          <a:xfrm>
            <a:off x="3459480" y="2880360"/>
            <a:ext cx="16962120" cy="3176"/>
          </a:xfrm>
          <a:prstGeom prst="line">
            <a:avLst/>
          </a:prstGeom>
          <a:ln w="88900">
            <a:solidFill>
              <a:srgbClr val="F33126"/>
            </a:solidFill>
          </a:ln>
        </p:spPr>
        <p:txBody>
          <a:bodyPr tIns="91439" bIns="91439" anchor="ctr"/>
          <a:lstStyle/>
          <a:p>
            <a:pPr/>
          </a:p>
        </p:txBody>
      </p:sp>
      <p:sp>
        <p:nvSpPr>
          <p:cNvPr id="196" name="2 NO + 2 H2 → N2 + 2 H2O…"/>
          <p:cNvSpPr txBox="1"/>
          <p:nvPr/>
        </p:nvSpPr>
        <p:spPr>
          <a:xfrm>
            <a:off x="7277100" y="14698980"/>
            <a:ext cx="18288000" cy="1424178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algn="ctr" defTabSz="1828800">
              <a:defRPr b="1" sz="4600">
                <a:solidFill>
                  <a:srgbClr val="FF2600"/>
                </a:solidFill>
                <a:uFill>
                  <a:solidFill>
                    <a:srgbClr val="FF2600"/>
                  </a:solidFill>
                </a:uFill>
                <a:latin typeface="+mn-lt"/>
                <a:ea typeface="+mn-ea"/>
                <a:cs typeface="+mn-cs"/>
                <a:sym typeface="Arial"/>
              </a:defRPr>
            </a:pPr>
            <a:endParaRPr b="0" sz="5400"/>
          </a:p>
          <a:p>
            <a:pPr marL="81280" marR="81280" algn="ctr" defTabSz="1828800">
              <a:defRPr b="1" sz="4600">
                <a:solidFill>
                  <a:srgbClr val="FF2600"/>
                </a:solidFill>
                <a:uFill>
                  <a:solidFill>
                    <a:srgbClr val="FF2600"/>
                  </a:solidFill>
                </a:uFill>
                <a:latin typeface="+mn-lt"/>
                <a:ea typeface="+mn-ea"/>
                <a:cs typeface="+mn-cs"/>
                <a:sym typeface="Arial"/>
              </a:defRPr>
            </a:pPr>
            <a:r>
              <a:rPr b="0" sz="5400"/>
              <a:t>2 NO + 2 H</a:t>
            </a:r>
            <a:r>
              <a:rPr b="0" baseline="-16555" sz="5400"/>
              <a:t>2</a:t>
            </a:r>
            <a:r>
              <a:rPr b="0" sz="5400"/>
              <a:t> → N</a:t>
            </a:r>
            <a:r>
              <a:rPr b="0" baseline="-16555" sz="5400"/>
              <a:t>2</a:t>
            </a:r>
            <a:r>
              <a:rPr b="0" sz="5400"/>
              <a:t> + 2 H</a:t>
            </a:r>
            <a:r>
              <a:rPr b="0" baseline="-16555" sz="5400"/>
              <a:t>2</a:t>
            </a:r>
            <a:r>
              <a:rPr b="0" sz="5400"/>
              <a:t>O</a:t>
            </a:r>
            <a:endParaRPr b="0" sz="5400"/>
          </a:p>
          <a:p>
            <a:pPr marL="81280" marR="81280" defTabSz="1828800">
              <a:defRPr b="1" sz="4600">
                <a:solidFill>
                  <a:srgbClr val="FF2600"/>
                </a:solidFill>
                <a:uFill>
                  <a:solidFill>
                    <a:srgbClr val="FF2600"/>
                  </a:solidFill>
                </a:uFill>
                <a:latin typeface="+mn-lt"/>
                <a:ea typeface="+mn-ea"/>
                <a:cs typeface="+mn-cs"/>
                <a:sym typeface="Arial"/>
              </a:defRPr>
            </a:pPr>
            <a:br>
              <a:rPr b="0" sz="5400"/>
            </a:br>
            <a:r>
              <a:rPr b="0" sz="5400"/>
              <a:t>The reaction above is second order in NO and third order overall. The rate law for the reaction is:</a:t>
            </a:r>
          </a:p>
          <a:p>
            <a:pPr marL="81280" marR="81280" defTabSz="1828800">
              <a:defRPr b="1" sz="4600">
                <a:solidFill>
                  <a:srgbClr val="FF2600"/>
                </a:solidFill>
                <a:uFill>
                  <a:solidFill>
                    <a:srgbClr val="FF2600"/>
                  </a:solidFill>
                </a:uFill>
                <a:latin typeface="+mn-lt"/>
                <a:ea typeface="+mn-ea"/>
                <a:cs typeface="+mn-cs"/>
                <a:sym typeface="Arial"/>
              </a:defRPr>
            </a:pPr>
            <a:r>
              <a:t>     </a:t>
            </a:r>
            <a:r>
              <a:rPr baseline="-5999"/>
              <a:t> </a:t>
            </a:r>
          </a:p>
          <a:p>
            <a:pPr marL="455441" marR="81280" indent="-247161" defTabSz="1828800">
              <a:buSzPct val="100000"/>
              <a:buAutoNum type="alphaUcPeriod" startAt="1"/>
              <a:defRPr b="1" sz="4600">
                <a:uFill>
                  <a:solidFill>
                    <a:srgbClr val="000000"/>
                  </a:solidFill>
                </a:uFill>
                <a:latin typeface="+mn-lt"/>
                <a:ea typeface="+mn-ea"/>
                <a:cs typeface="+mn-cs"/>
                <a:sym typeface="Arial"/>
              </a:defRPr>
            </a:pPr>
            <a:r>
              <a:t> </a:t>
            </a:r>
            <a:r>
              <a:rPr b="0" sz="5400"/>
              <a:t>Rate = k [NO][H</a:t>
            </a:r>
            <a:r>
              <a:rPr b="0" baseline="-17259" sz="5400"/>
              <a:t>2</a:t>
            </a:r>
            <a:r>
              <a:rPr b="0" sz="5400"/>
              <a:t>]</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Rate = k [NO][H</a:t>
            </a:r>
            <a:r>
              <a:rPr b="0" baseline="-17259" sz="5400"/>
              <a:t>2</a:t>
            </a:r>
            <a:r>
              <a:rPr b="0" sz="5400"/>
              <a:t>]</a:t>
            </a:r>
            <a:r>
              <a:rPr b="0" baseline="30814" sz="5400"/>
              <a:t>2</a:t>
            </a:r>
            <a:endParaRPr b="0" baseline="30814"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baseline="30814" sz="5400"/>
              <a:t> </a:t>
            </a:r>
            <a:r>
              <a:rPr b="0" sz="5400"/>
              <a:t>Rate = k [NO]</a:t>
            </a:r>
            <a:r>
              <a:rPr b="0" baseline="30814" sz="5400"/>
              <a:t>2</a:t>
            </a:r>
            <a:r>
              <a:rPr b="0" sz="5400"/>
              <a:t>[H</a:t>
            </a:r>
            <a:r>
              <a:rPr b="0" baseline="-17259" sz="5400"/>
              <a:t>2</a:t>
            </a:r>
            <a:r>
              <a:rPr b="0" sz="5400"/>
              <a:t>]</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Rate = k [NO]</a:t>
            </a:r>
            <a:r>
              <a:rPr b="0" baseline="30814" sz="5400"/>
              <a:t>2</a:t>
            </a:r>
            <a:r>
              <a:rPr b="0" sz="5400"/>
              <a:t>[H</a:t>
            </a:r>
            <a:r>
              <a:rPr b="0" baseline="-17259" sz="5400"/>
              <a:t>2</a:t>
            </a:r>
            <a:r>
              <a:rPr b="0" sz="5400"/>
              <a:t>]</a:t>
            </a:r>
            <a:r>
              <a:rPr b="0" baseline="30814" sz="5400"/>
              <a:t>2</a:t>
            </a:r>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p>
        </p:txBody>
      </p:sp>
      <p:sp>
        <p:nvSpPr>
          <p:cNvPr id="197" name="Enter your response on…"/>
          <p:cNvSpPr txBox="1"/>
          <p:nvPr/>
        </p:nvSpPr>
        <p:spPr>
          <a:xfrm>
            <a:off x="22204822" y="18745200"/>
            <a:ext cx="6958479" cy="157734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i="1" sz="4600">
                <a:solidFill>
                  <a:srgbClr val="FF2600"/>
                </a:solidFill>
                <a:uFill>
                  <a:solidFill>
                    <a:srgbClr val="FF2600"/>
                  </a:solidFill>
                </a:uFill>
                <a:latin typeface="+mn-lt"/>
                <a:ea typeface="+mn-ea"/>
                <a:cs typeface="+mn-cs"/>
                <a:sym typeface="Arial"/>
              </a:defRPr>
            </a:pPr>
            <a:r>
              <a:t>Enter your response on</a:t>
            </a:r>
          </a:p>
          <a:p>
            <a:pPr marL="81280" marR="81280" algn="ctr" defTabSz="1828800">
              <a:defRPr b="1" i="1" sz="4600">
                <a:solidFill>
                  <a:srgbClr val="FF2600"/>
                </a:solidFill>
                <a:uFill>
                  <a:solidFill>
                    <a:srgbClr val="FF2600"/>
                  </a:solidFill>
                </a:uFill>
                <a:latin typeface="+mn-lt"/>
                <a:ea typeface="+mn-ea"/>
                <a:cs typeface="+mn-cs"/>
                <a:sym typeface="Arial"/>
              </a:defRPr>
            </a:pPr>
            <a:r>
              <a:t>your i&gt;Clicker now!</a:t>
            </a:r>
          </a:p>
        </p:txBody>
      </p:sp>
      <p:sp>
        <p:nvSpPr>
          <p:cNvPr id="198" name="Answer = C,…"/>
          <p:cNvSpPr txBox="1"/>
          <p:nvPr/>
        </p:nvSpPr>
        <p:spPr>
          <a:xfrm>
            <a:off x="20021862" y="24277319"/>
            <a:ext cx="6073012" cy="33100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sz="5400">
                <a:uFill>
                  <a:solidFill>
                    <a:srgbClr val="000000"/>
                  </a:solidFill>
                </a:uFill>
                <a:latin typeface="+mn-lt"/>
                <a:ea typeface="+mn-ea"/>
                <a:cs typeface="+mn-cs"/>
                <a:sym typeface="Arial"/>
              </a:defRPr>
            </a:pPr>
            <a:r>
              <a:t>Answer = </a:t>
            </a:r>
            <a:r>
              <a:rPr>
                <a:solidFill>
                  <a:srgbClr val="FF2600"/>
                </a:solidFill>
                <a:uFill>
                  <a:solidFill>
                    <a:srgbClr val="FF2600"/>
                  </a:solidFill>
                </a:uFill>
              </a:rPr>
              <a:t>C</a:t>
            </a:r>
            <a:r>
              <a:t>,</a:t>
            </a:r>
          </a:p>
          <a:p>
            <a:pPr marL="81280" marR="81280" algn="ctr" defTabSz="1828800">
              <a:defRPr b="1" sz="5400">
                <a:uFill>
                  <a:solidFill>
                    <a:srgbClr val="000000"/>
                  </a:solidFill>
                </a:uFill>
                <a:latin typeface="+mn-lt"/>
                <a:ea typeface="+mn-ea"/>
                <a:cs typeface="+mn-cs"/>
                <a:sym typeface="Arial"/>
              </a:defRPr>
            </a:pPr>
            <a:r>
              <a:t>Rate = k [NO]</a:t>
            </a:r>
            <a:r>
              <a:rPr baseline="31999"/>
              <a:t>2</a:t>
            </a:r>
            <a:r>
              <a:t>[H</a:t>
            </a:r>
            <a:r>
              <a:rPr baseline="-5999"/>
              <a:t>2</a:t>
            </a:r>
            <a:r>
              <a:t>]</a:t>
            </a:r>
          </a:p>
          <a:p>
            <a:pPr marL="81280" marR="81280" algn="ctr" defTabSz="1828800">
              <a:defRPr i="1" sz="5400">
                <a:uFill>
                  <a:solidFill>
                    <a:srgbClr val="000000"/>
                  </a:solidFill>
                </a:uFill>
                <a:latin typeface="+mn-lt"/>
                <a:ea typeface="+mn-ea"/>
                <a:cs typeface="+mn-cs"/>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 grpId="2" fill="hold">
                                  <p:stCondLst>
                                    <p:cond delay="0"/>
                                  </p:stCondLst>
                                  <p:iterate type="el" backwards="0">
                                    <p:tmAbs val="0"/>
                                  </p:iterate>
                                  <p:childTnLst>
                                    <p:set>
                                      <p:cBhvr>
                                        <p:cTn id="9" fill="hold"/>
                                        <p:tgtEl>
                                          <p:spTgt spid="191">
                                            <p:txEl>
                                              <p:pRg st="11" end="11"/>
                                            </p:txEl>
                                          </p:spTgt>
                                        </p:tgtEl>
                                        <p:attrNameLst>
                                          <p:attrName>style.visibility</p:attrName>
                                        </p:attrNameLst>
                                      </p:cBhvr>
                                      <p:to>
                                        <p:strVal val="visible"/>
                                      </p:to>
                                    </p:set>
                                    <p:anim calcmode="lin" valueType="num">
                                      <p:cBhvr>
                                        <p:cTn id="10" dur="500" fill="hold"/>
                                        <p:tgtEl>
                                          <p:spTgt spid="191">
                                            <p:txEl>
                                              <p:pRg st="11" end="11"/>
                                            </p:txEl>
                                          </p:spTgt>
                                        </p:tgtEl>
                                        <p:attrNameLst>
                                          <p:attrName>ppt_x</p:attrName>
                                        </p:attrNameLst>
                                      </p:cBhvr>
                                      <p:tavLst>
                                        <p:tav tm="0">
                                          <p:val>
                                            <p:strVal val="0-#ppt_w/2"/>
                                          </p:val>
                                        </p:tav>
                                        <p:tav tm="100000">
                                          <p:val>
                                            <p:strVal val="#ppt_x"/>
                                          </p:val>
                                        </p:tav>
                                      </p:tavLst>
                                    </p:anim>
                                    <p:anim calcmode="lin" valueType="num">
                                      <p:cBhvr>
                                        <p:cTn id="11" dur="500" fill="hold"/>
                                        <p:tgtEl>
                                          <p:spTgt spid="191">
                                            <p:txEl>
                                              <p:pRg st="11" end="11"/>
                                            </p:txEl>
                                          </p:spTgt>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Class="entr" nodeType="afterEffect" presetSubtype="8" presetID="2" grpId="2" fill="hold">
                                  <p:stCondLst>
                                    <p:cond delay="0"/>
                                  </p:stCondLst>
                                  <p:iterate type="el" backwards="0">
                                    <p:tmAbs val="0"/>
                                  </p:iterate>
                                  <p:childTnLst>
                                    <p:set>
                                      <p:cBhvr>
                                        <p:cTn id="14" fill="hold"/>
                                        <p:tgtEl>
                                          <p:spTgt spid="191">
                                            <p:txEl>
                                              <p:pRg st="12" end="12"/>
                                            </p:txEl>
                                          </p:spTgt>
                                        </p:tgtEl>
                                        <p:attrNameLst>
                                          <p:attrName>style.visibility</p:attrName>
                                        </p:attrNameLst>
                                      </p:cBhvr>
                                      <p:to>
                                        <p:strVal val="visible"/>
                                      </p:to>
                                    </p:set>
                                    <p:anim calcmode="lin" valueType="num">
                                      <p:cBhvr>
                                        <p:cTn id="15" dur="500" fill="hold"/>
                                        <p:tgtEl>
                                          <p:spTgt spid="191">
                                            <p:txEl>
                                              <p:pRg st="12" end="12"/>
                                            </p:txEl>
                                          </p:spTgt>
                                        </p:tgtEl>
                                        <p:attrNameLst>
                                          <p:attrName>ppt_x</p:attrName>
                                        </p:attrNameLst>
                                      </p:cBhvr>
                                      <p:tavLst>
                                        <p:tav tm="0">
                                          <p:val>
                                            <p:strVal val="0-#ppt_w/2"/>
                                          </p:val>
                                        </p:tav>
                                        <p:tav tm="100000">
                                          <p:val>
                                            <p:strVal val="#ppt_x"/>
                                          </p:val>
                                        </p:tav>
                                      </p:tavLst>
                                    </p:anim>
                                    <p:anim calcmode="lin" valueType="num">
                                      <p:cBhvr>
                                        <p:cTn id="16" dur="500" fill="hold"/>
                                        <p:tgtEl>
                                          <p:spTgt spid="191">
                                            <p:txEl>
                                              <p:pRg st="12" end="12"/>
                                            </p:txEl>
                                          </p:spTgt>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Class="entr" nodeType="afterEffect" presetSubtype="2" presetID="2" grpId="3" fill="hold">
                                  <p:stCondLst>
                                    <p:cond delay="0"/>
                                  </p:stCondLst>
                                  <p:iterate type="el" backwards="0">
                                    <p:tmAbs val="0"/>
                                  </p:iterate>
                                  <p:childTnLst>
                                    <p:set>
                                      <p:cBhvr>
                                        <p:cTn id="19" fill="hold"/>
                                        <p:tgtEl>
                                          <p:spTgt spid="189"/>
                                        </p:tgtEl>
                                        <p:attrNameLst>
                                          <p:attrName>style.visibility</p:attrName>
                                        </p:attrNameLst>
                                      </p:cBhvr>
                                      <p:to>
                                        <p:strVal val="visible"/>
                                      </p:to>
                                    </p:set>
                                    <p:anim calcmode="lin" valueType="num">
                                      <p:cBhvr>
                                        <p:cTn id="20" dur="1000" fill="hold"/>
                                        <p:tgtEl>
                                          <p:spTgt spid="189"/>
                                        </p:tgtEl>
                                        <p:attrNameLst>
                                          <p:attrName>ppt_x</p:attrName>
                                        </p:attrNameLst>
                                      </p:cBhvr>
                                      <p:tavLst>
                                        <p:tav tm="0">
                                          <p:val>
                                            <p:strVal val="1+#ppt_w/2"/>
                                          </p:val>
                                        </p:tav>
                                        <p:tav tm="100000">
                                          <p:val>
                                            <p:strVal val="#ppt_x"/>
                                          </p:val>
                                        </p:tav>
                                      </p:tavLst>
                                    </p:anim>
                                    <p:anim calcmode="lin" valueType="num">
                                      <p:cBhvr>
                                        <p:cTn id="21" dur="1000" fill="hold"/>
                                        <p:tgtEl>
                                          <p:spTgt spid="18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8" presetID="2" grpId="2" fill="hold">
                                  <p:stCondLst>
                                    <p:cond delay="0"/>
                                  </p:stCondLst>
                                  <p:iterate type="el" backwards="0">
                                    <p:tmAbs val="0"/>
                                  </p:iterate>
                                  <p:childTnLst>
                                    <p:set>
                                      <p:cBhvr>
                                        <p:cTn id="25" fill="hold"/>
                                        <p:tgtEl>
                                          <p:spTgt spid="191">
                                            <p:txEl>
                                              <p:pRg st="13" end="13"/>
                                            </p:txEl>
                                          </p:spTgt>
                                        </p:tgtEl>
                                        <p:attrNameLst>
                                          <p:attrName>style.visibility</p:attrName>
                                        </p:attrNameLst>
                                      </p:cBhvr>
                                      <p:to>
                                        <p:strVal val="visible"/>
                                      </p:to>
                                    </p:set>
                                    <p:anim calcmode="lin" valueType="num">
                                      <p:cBhvr>
                                        <p:cTn id="26" dur="500" fill="hold"/>
                                        <p:tgtEl>
                                          <p:spTgt spid="191">
                                            <p:txEl>
                                              <p:pRg st="13" end="13"/>
                                            </p:txEl>
                                          </p:spTgt>
                                        </p:tgtEl>
                                        <p:attrNameLst>
                                          <p:attrName>ppt_x</p:attrName>
                                        </p:attrNameLst>
                                      </p:cBhvr>
                                      <p:tavLst>
                                        <p:tav tm="0">
                                          <p:val>
                                            <p:strVal val="0-#ppt_w/2"/>
                                          </p:val>
                                        </p:tav>
                                        <p:tav tm="100000">
                                          <p:val>
                                            <p:strVal val="#ppt_x"/>
                                          </p:val>
                                        </p:tav>
                                      </p:tavLst>
                                    </p:anim>
                                    <p:anim calcmode="lin" valueType="num">
                                      <p:cBhvr>
                                        <p:cTn id="27" dur="500" fill="hold"/>
                                        <p:tgtEl>
                                          <p:spTgt spid="191">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path" nodeType="clickEffect" presetSubtype="0" presetID="-1" grpId="4" accel="50000" decel="50000" fill="hold">
                                  <p:stCondLst>
                                    <p:cond delay="0"/>
                                  </p:stCondLst>
                                  <p:childTnLst>
                                    <p:animMotion path="M 0.000000 0.000000 L -0.173437 -0.951667" origin="layout" pathEditMode="relative">
                                      <p:cBhvr>
                                        <p:cTn id="31" dur="1000" fill="hold"/>
                                        <p:tgtEl>
                                          <p:spTgt spid="196"/>
                                        </p:tgtEl>
                                        <p:attrNameLst>
                                          <p:attrName>ppt_x</p:attrName>
                                          <p:attrName>ppt_y</p:attrName>
                                        </p:attrNameLst>
                                      </p:cBhvr>
                                    </p:animMotion>
                                  </p:childTnLst>
                                </p:cTn>
                              </p:par>
                            </p:childTnLst>
                          </p:cTn>
                        </p:par>
                        <p:par>
                          <p:cTn id="32" fill="hold">
                            <p:stCondLst>
                              <p:cond delay="0"/>
                            </p:stCondLst>
                            <p:childTnLst>
                              <p:par>
                                <p:cTn id="33" presetClass="path" nodeType="withEffect" presetSubtype="0" presetID="-1" grpId="5" accel="50000" decel="50000" fill="hold">
                                  <p:stCondLst>
                                    <p:cond delay="0"/>
                                  </p:stCondLst>
                                  <p:childTnLst>
                                    <p:animMotion path="M 0.000000 0.000000 L -0.348756 -0.570000" origin="layout" pathEditMode="relative">
                                      <p:cBhvr>
                                        <p:cTn id="34" dur="1000" fill="hold"/>
                                        <p:tgtEl>
                                          <p:spTgt spid="197"/>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Class="exit" nodeType="clickEffect" presetSubtype="0" presetID="1" grpId="6" fill="hold">
                                  <p:stCondLst>
                                    <p:cond delay="0"/>
                                  </p:stCondLst>
                                  <p:iterate type="el" backwards="0">
                                    <p:tmAbs val="0"/>
                                  </p:iterate>
                                  <p:childTnLst>
                                    <p:set>
                                      <p:cBhvr>
                                        <p:cTn id="38" fill="hold">
                                          <p:stCondLst>
                                            <p:cond delay="0"/>
                                          </p:stCondLst>
                                        </p:cTn>
                                        <p:tgtEl>
                                          <p:spTgt spid="197"/>
                                        </p:tgtEl>
                                        <p:attrNameLst>
                                          <p:attrName>style.visibility</p:attrName>
                                        </p:attrNameLst>
                                      </p:cBhvr>
                                      <p:to>
                                        <p:strVal val="hidden"/>
                                      </p:to>
                                    </p:set>
                                  </p:childTnLst>
                                </p:cTn>
                              </p:par>
                            </p:childTnLst>
                          </p:cTn>
                        </p:par>
                        <p:par>
                          <p:cTn id="39" fill="hold">
                            <p:stCondLst>
                              <p:cond delay="0"/>
                            </p:stCondLst>
                            <p:childTnLst>
                              <p:par>
                                <p:cTn id="40" presetClass="path" nodeType="afterEffect" presetSubtype="0" presetID="-1" grpId="7" accel="50000" decel="50000" fill="hold">
                                  <p:stCondLst>
                                    <p:cond delay="0"/>
                                  </p:stCondLst>
                                  <p:childTnLst>
                                    <p:animMotion path="M 0.000000 0.000000 L -0.301877 -1.005000" origin="layout" pathEditMode="relative">
                                      <p:cBhvr>
                                        <p:cTn id="41" dur="500" fill="hold"/>
                                        <p:tgtEl>
                                          <p:spTgt spid="19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91" grpId="2"/>
      <p:bldP build="whole" bldLvl="1" animBg="1" rev="0" advAuto="0" spid="194" grpId="1"/>
      <p:bldP build="whole" bldLvl="1" animBg="1" rev="0" advAuto="0" spid="189" grpId="3"/>
      <p:bldP build="whole" bldLvl="1" animBg="1" rev="0" advAuto="0" spid="197" grpId="6"/>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Deriving Rate Laws"/>
          <p:cNvSpPr txBox="1"/>
          <p:nvPr>
            <p:ph type="title"/>
          </p:nvPr>
        </p:nvSpPr>
        <p:spPr>
          <a:xfrm>
            <a:off x="7002780" y="0"/>
            <a:ext cx="12641580" cy="2286001"/>
          </a:xfrm>
          <a:prstGeom prst="rect">
            <a:avLst/>
          </a:prstGeom>
        </p:spPr>
        <p:txBody>
          <a:bodyPr/>
          <a:lstStyle>
            <a:lvl1pPr algn="l">
              <a:defRPr sz="8600">
                <a:solidFill>
                  <a:srgbClr val="F33126"/>
                </a:solidFill>
                <a:uFill>
                  <a:solidFill>
                    <a:srgbClr val="F33126"/>
                  </a:solidFill>
                </a:uFill>
              </a:defRPr>
            </a:lvl1pPr>
          </a:lstStyle>
          <a:p>
            <a:pPr/>
            <a:r>
              <a:t>Deriving Rate Laws </a:t>
            </a:r>
          </a:p>
        </p:txBody>
      </p:sp>
      <p:sp>
        <p:nvSpPr>
          <p:cNvPr id="201" name="Rate of rxn = k [CH3CHO]2…"/>
          <p:cNvSpPr txBox="1"/>
          <p:nvPr>
            <p:ph type="body" idx="1"/>
          </p:nvPr>
        </p:nvSpPr>
        <p:spPr>
          <a:xfrm>
            <a:off x="3505200" y="2903220"/>
            <a:ext cx="17373601" cy="10812780"/>
          </a:xfrm>
          <a:prstGeom prst="rect">
            <a:avLst/>
          </a:prstGeom>
        </p:spPr>
        <p:txBody>
          <a:bodyPr/>
          <a:lstStyle/>
          <a:p>
            <a:pPr marL="650874" indent="-571500">
              <a:lnSpc>
                <a:spcPct val="100000"/>
              </a:lnSpc>
            </a:pPr>
            <a:r>
              <a:rPr sz="5400"/>
              <a:t>Rate of rxn = </a:t>
            </a:r>
            <a:r>
              <a:rPr sz="5400">
                <a:solidFill>
                  <a:srgbClr val="0433FF"/>
                </a:solidFill>
                <a:uFill>
                  <a:solidFill>
                    <a:srgbClr val="0433FF"/>
                  </a:solidFill>
                </a:uFill>
              </a:rPr>
              <a:t>k</a:t>
            </a:r>
            <a:r>
              <a:rPr sz="5400"/>
              <a:t> [CH</a:t>
            </a:r>
            <a:r>
              <a:rPr baseline="-15851" sz="5400"/>
              <a:t>3</a:t>
            </a:r>
            <a:r>
              <a:rPr sz="5400"/>
              <a:t>CHO]</a:t>
            </a:r>
            <a:r>
              <a:rPr baseline="31000" sz="7200"/>
              <a:t>2</a:t>
            </a:r>
          </a:p>
          <a:p>
            <a:pPr marL="650874" indent="-571500">
              <a:lnSpc>
                <a:spcPct val="100000"/>
              </a:lnSpc>
            </a:pPr>
            <a:r>
              <a:rPr sz="5400"/>
              <a:t>Here the rate goes up by ______ when initial conc. doubles.  Therefore, we say this reaction is _________________ order.</a:t>
            </a:r>
          </a:p>
          <a:p>
            <a:pPr marL="650874" indent="-571500">
              <a:lnSpc>
                <a:spcPct val="100000"/>
              </a:lnSpc>
            </a:pPr>
            <a:r>
              <a:rPr sz="5400"/>
              <a:t>Now determine the value of </a:t>
            </a:r>
            <a:r>
              <a:rPr sz="5400">
                <a:solidFill>
                  <a:srgbClr val="0433FF"/>
                </a:solidFill>
                <a:uFill>
                  <a:solidFill>
                    <a:srgbClr val="0433FF"/>
                  </a:solidFill>
                </a:uFill>
              </a:rPr>
              <a:t>k</a:t>
            </a:r>
            <a:r>
              <a:rPr sz="5400"/>
              <a:t>.  Use </a:t>
            </a:r>
            <a:r>
              <a:rPr sz="5400">
                <a:solidFill>
                  <a:srgbClr val="7A81FF"/>
                </a:solidFill>
              </a:rPr>
              <a:t>expt. #3</a:t>
            </a:r>
            <a:r>
              <a:rPr sz="5400"/>
              <a:t> data on earlier slide,</a:t>
            </a:r>
          </a:p>
          <a:p>
            <a:pPr marL="650874" indent="-571500">
              <a:lnSpc>
                <a:spcPct val="100000"/>
              </a:lnSpc>
            </a:pPr>
            <a:r>
              <a:rPr sz="5400"/>
              <a:t>0.182 mol/L•s  =  </a:t>
            </a:r>
            <a:r>
              <a:rPr sz="5400">
                <a:solidFill>
                  <a:srgbClr val="0433FF"/>
                </a:solidFill>
                <a:uFill>
                  <a:solidFill>
                    <a:srgbClr val="0433FF"/>
                  </a:solidFill>
                </a:uFill>
              </a:rPr>
              <a:t>k</a:t>
            </a:r>
            <a:r>
              <a:rPr sz="5400"/>
              <a:t> (0.30 mol/L)</a:t>
            </a:r>
            <a:r>
              <a:rPr baseline="30962" sz="5400"/>
              <a:t>2</a:t>
            </a:r>
          </a:p>
          <a:p>
            <a:pPr marL="650874" indent="-571500">
              <a:lnSpc>
                <a:spcPct val="100000"/>
              </a:lnSpc>
            </a:pPr>
            <a:r>
              <a:rPr sz="5400"/>
              <a:t> </a:t>
            </a:r>
            <a:r>
              <a:rPr b="0" sz="5400">
                <a:latin typeface="ＭＳ Ｐゴシック"/>
                <a:ea typeface="ＭＳ Ｐゴシック"/>
                <a:cs typeface="ＭＳ Ｐゴシック"/>
                <a:sym typeface="ＭＳ Ｐゴシック"/>
              </a:rPr>
              <a:t>		</a:t>
            </a:r>
            <a:r>
              <a:rPr sz="6000">
                <a:solidFill>
                  <a:srgbClr val="0433FF"/>
                </a:solidFill>
                <a:uFill>
                  <a:solidFill>
                    <a:srgbClr val="0433FF"/>
                  </a:solidFill>
                </a:uFill>
              </a:rPr>
              <a:t>k</a:t>
            </a:r>
            <a:r>
              <a:rPr sz="6000">
                <a:solidFill>
                  <a:srgbClr val="00B800"/>
                </a:solidFill>
                <a:uFill>
                  <a:solidFill>
                    <a:srgbClr val="00B800"/>
                  </a:solidFill>
                </a:uFill>
              </a:rPr>
              <a:t>  =  2.0 (L / mol•s)</a:t>
            </a:r>
          </a:p>
          <a:p>
            <a:pPr marL="650874" indent="-571500">
              <a:lnSpc>
                <a:spcPct val="100000"/>
              </a:lnSpc>
            </a:pPr>
            <a:r>
              <a:rPr sz="5400"/>
              <a:t>Using </a:t>
            </a:r>
            <a:r>
              <a:rPr sz="5400">
                <a:solidFill>
                  <a:srgbClr val="0433FF"/>
                </a:solidFill>
                <a:uFill>
                  <a:solidFill>
                    <a:srgbClr val="0433FF"/>
                  </a:solidFill>
                </a:uFill>
              </a:rPr>
              <a:t>k</a:t>
            </a:r>
            <a:r>
              <a:rPr sz="5400"/>
              <a:t> you can calc. rate at other values of [CH</a:t>
            </a:r>
            <a:r>
              <a:rPr baseline="-15851" sz="5400"/>
              <a:t>3</a:t>
            </a:r>
            <a:r>
              <a:rPr sz="5400"/>
              <a:t>CHO] at same T.</a:t>
            </a:r>
          </a:p>
        </p:txBody>
      </p:sp>
      <p:sp>
        <p:nvSpPr>
          <p:cNvPr id="20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203" name="Line"/>
          <p:cNvSpPr/>
          <p:nvPr/>
        </p:nvSpPr>
        <p:spPr>
          <a:xfrm>
            <a:off x="3253740" y="2446020"/>
            <a:ext cx="17739360" cy="3176"/>
          </a:xfrm>
          <a:prstGeom prst="line">
            <a:avLst/>
          </a:prstGeom>
          <a:ln w="88900">
            <a:solidFill>
              <a:srgbClr val="F33126"/>
            </a:solidFill>
          </a:ln>
        </p:spPr>
        <p:txBody>
          <a:bodyPr tIns="91439" bIns="91439" anchor="ctr"/>
          <a:lstStyle/>
          <a:p>
            <a:pPr/>
          </a:p>
        </p:txBody>
      </p:sp>
      <p:pic>
        <p:nvPicPr>
          <p:cNvPr id="204" name="reaction picture" descr="reaction picture"/>
          <p:cNvPicPr>
            <a:picLocks noChangeAspect="0"/>
          </p:cNvPicPr>
          <p:nvPr/>
        </p:nvPicPr>
        <p:blipFill>
          <a:blip r:embed="rId2">
            <a:extLst/>
          </a:blip>
          <a:stretch>
            <a:fillRect/>
          </a:stretch>
        </p:blipFill>
        <p:spPr>
          <a:xfrm>
            <a:off x="3208020" y="297180"/>
            <a:ext cx="3497581" cy="1577976"/>
          </a:xfrm>
          <a:prstGeom prst="rect">
            <a:avLst/>
          </a:prstGeom>
          <a:ln w="12700">
            <a:miter lim="400000"/>
          </a:ln>
        </p:spPr>
      </p:pic>
      <p:pic>
        <p:nvPicPr>
          <p:cNvPr id="205" name="PowerOfMath.m4v" descr="PowerOfMath.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3189387" y="14333219"/>
            <a:ext cx="18288001" cy="1027897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01">
                                            <p:txEl>
                                              <p:pRg st="2" end="2"/>
                                            </p:txEl>
                                          </p:spTgt>
                                        </p:tgtEl>
                                        <p:attrNameLst>
                                          <p:attrName>style.visibility</p:attrName>
                                        </p:attrNameLst>
                                      </p:cBhvr>
                                      <p:to>
                                        <p:strVal val="visible"/>
                                      </p:to>
                                    </p:set>
                                    <p:anim calcmode="lin" valueType="num">
                                      <p:cBhvr>
                                        <p:cTn id="7" dur="500" fill="hold"/>
                                        <p:tgtEl>
                                          <p:spTgt spid="201">
                                            <p:txEl>
                                              <p:pRg st="2" end="2"/>
                                            </p:txEl>
                                          </p:spTgt>
                                        </p:tgtEl>
                                        <p:attrNameLst>
                                          <p:attrName>ppt_x</p:attrName>
                                        </p:attrNameLst>
                                      </p:cBhvr>
                                      <p:tavLst>
                                        <p:tav tm="0">
                                          <p:val>
                                            <p:strVal val="0-#ppt_w/2"/>
                                          </p:val>
                                        </p:tav>
                                        <p:tav tm="100000">
                                          <p:val>
                                            <p:strVal val="#ppt_x"/>
                                          </p:val>
                                        </p:tav>
                                      </p:tavLst>
                                    </p:anim>
                                    <p:anim calcmode="lin" valueType="num">
                                      <p:cBhvr>
                                        <p:cTn id="8" dur="500" fill="hold"/>
                                        <p:tgtEl>
                                          <p:spTgt spid="201">
                                            <p:txEl>
                                              <p:pRg st="2" end="2"/>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01">
                                            <p:txEl>
                                              <p:pRg st="3" end="3"/>
                                            </p:txEl>
                                          </p:spTgt>
                                        </p:tgtEl>
                                        <p:attrNameLst>
                                          <p:attrName>style.visibility</p:attrName>
                                        </p:attrNameLst>
                                      </p:cBhvr>
                                      <p:to>
                                        <p:strVal val="visible"/>
                                      </p:to>
                                    </p:set>
                                    <p:anim calcmode="lin" valueType="num">
                                      <p:cBhvr>
                                        <p:cTn id="12" dur="500" fill="hold"/>
                                        <p:tgtEl>
                                          <p:spTgt spid="201">
                                            <p:txEl>
                                              <p:pRg st="3" end="3"/>
                                            </p:txEl>
                                          </p:spTgt>
                                        </p:tgtEl>
                                        <p:attrNameLst>
                                          <p:attrName>ppt_x</p:attrName>
                                        </p:attrNameLst>
                                      </p:cBhvr>
                                      <p:tavLst>
                                        <p:tav tm="0">
                                          <p:val>
                                            <p:strVal val="0-#ppt_w/2"/>
                                          </p:val>
                                        </p:tav>
                                        <p:tav tm="100000">
                                          <p:val>
                                            <p:strVal val="#ppt_x"/>
                                          </p:val>
                                        </p:tav>
                                      </p:tavLst>
                                    </p:anim>
                                    <p:anim calcmode="lin" valueType="num">
                                      <p:cBhvr>
                                        <p:cTn id="13" dur="500" fill="hold"/>
                                        <p:tgtEl>
                                          <p:spTgt spid="201">
                                            <p:txEl>
                                              <p:pRg st="3" end="3"/>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8" presetID="2" grpId="1" fill="hold">
                                  <p:stCondLst>
                                    <p:cond delay="0"/>
                                  </p:stCondLst>
                                  <p:iterate type="el" backwards="0">
                                    <p:tmAbs val="0"/>
                                  </p:iterate>
                                  <p:childTnLst>
                                    <p:set>
                                      <p:cBhvr>
                                        <p:cTn id="16" fill="hold"/>
                                        <p:tgtEl>
                                          <p:spTgt spid="201">
                                            <p:txEl>
                                              <p:pRg st="4" end="4"/>
                                            </p:txEl>
                                          </p:spTgt>
                                        </p:tgtEl>
                                        <p:attrNameLst>
                                          <p:attrName>style.visibility</p:attrName>
                                        </p:attrNameLst>
                                      </p:cBhvr>
                                      <p:to>
                                        <p:strVal val="visible"/>
                                      </p:to>
                                    </p:set>
                                    <p:anim calcmode="lin" valueType="num">
                                      <p:cBhvr>
                                        <p:cTn id="17" dur="500" fill="hold"/>
                                        <p:tgtEl>
                                          <p:spTgt spid="201">
                                            <p:txEl>
                                              <p:pRg st="4" end="4"/>
                                            </p:txEl>
                                          </p:spTgt>
                                        </p:tgtEl>
                                        <p:attrNameLst>
                                          <p:attrName>ppt_x</p:attrName>
                                        </p:attrNameLst>
                                      </p:cBhvr>
                                      <p:tavLst>
                                        <p:tav tm="0">
                                          <p:val>
                                            <p:strVal val="0-#ppt_w/2"/>
                                          </p:val>
                                        </p:tav>
                                        <p:tav tm="100000">
                                          <p:val>
                                            <p:strVal val="#ppt_x"/>
                                          </p:val>
                                        </p:tav>
                                      </p:tavLst>
                                    </p:anim>
                                    <p:anim calcmode="lin" valueType="num">
                                      <p:cBhvr>
                                        <p:cTn id="18" dur="500" fill="hold"/>
                                        <p:tgtEl>
                                          <p:spTgt spid="201">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Class="entr" nodeType="afterEffect" presetSubtype="8" presetID="2" grpId="1" fill="hold">
                                  <p:stCondLst>
                                    <p:cond delay="0"/>
                                  </p:stCondLst>
                                  <p:iterate type="el" backwards="0">
                                    <p:tmAbs val="0"/>
                                  </p:iterate>
                                  <p:childTnLst>
                                    <p:set>
                                      <p:cBhvr>
                                        <p:cTn id="21" fill="hold"/>
                                        <p:tgtEl>
                                          <p:spTgt spid="201">
                                            <p:txEl>
                                              <p:pRg st="5" end="5"/>
                                            </p:txEl>
                                          </p:spTgt>
                                        </p:tgtEl>
                                        <p:attrNameLst>
                                          <p:attrName>style.visibility</p:attrName>
                                        </p:attrNameLst>
                                      </p:cBhvr>
                                      <p:to>
                                        <p:strVal val="visible"/>
                                      </p:to>
                                    </p:set>
                                    <p:anim calcmode="lin" valueType="num">
                                      <p:cBhvr>
                                        <p:cTn id="22" dur="500" fill="hold"/>
                                        <p:tgtEl>
                                          <p:spTgt spid="201">
                                            <p:txEl>
                                              <p:pRg st="5" end="5"/>
                                            </p:txEl>
                                          </p:spTgt>
                                        </p:tgtEl>
                                        <p:attrNameLst>
                                          <p:attrName>ppt_x</p:attrName>
                                        </p:attrNameLst>
                                      </p:cBhvr>
                                      <p:tavLst>
                                        <p:tav tm="0">
                                          <p:val>
                                            <p:strVal val="0-#ppt_w/2"/>
                                          </p:val>
                                        </p:tav>
                                        <p:tav tm="100000">
                                          <p:val>
                                            <p:strVal val="#ppt_x"/>
                                          </p:val>
                                        </p:tav>
                                      </p:tavLst>
                                    </p:anim>
                                    <p:anim calcmode="lin" valueType="num">
                                      <p:cBhvr>
                                        <p:cTn id="23" dur="500" fill="hold"/>
                                        <p:tgtEl>
                                          <p:spTgt spid="20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path" nodeType="clickEffect" presetSubtype="0" presetID="-1" grpId="2" accel="50000" decel="50000" fill="hold">
                                  <p:stCondLst>
                                    <p:cond delay="0"/>
                                  </p:stCondLst>
                                  <p:childTnLst>
                                    <p:animMotion path="M 0.000000 0.000000 L -0.418716 -0.824815" origin="layout" pathEditMode="relative">
                                      <p:cBhvr>
                                        <p:cTn id="27" dur="1000" fill="hold"/>
                                        <p:tgtEl>
                                          <p:spTgt spid="205"/>
                                        </p:tgtEl>
                                        <p:attrNameLst>
                                          <p:attrName>ppt_x</p:attrName>
                                          <p:attrName>ppt_y</p:attrName>
                                        </p:attrNameLst>
                                      </p:cBhvr>
                                    </p:animMotion>
                                  </p:childTnLst>
                                </p:cTn>
                              </p:par>
                            </p:childTnLst>
                          </p:cTn>
                        </p:par>
                        <p:par>
                          <p:cTn id="28" fill="hold">
                            <p:stCondLst>
                              <p:cond delay="1000"/>
                            </p:stCondLst>
                            <p:childTnLst>
                              <p:par>
                                <p:cTn id="29" presetClass="mediacall" nodeType="afterEffect" presetSubtype="0" presetID="1" grpId="3" fill="hold">
                                  <p:stCondLst>
                                    <p:cond delay="0"/>
                                  </p:stCondLst>
                                  <p:childTnLst>
                                    <p:cmd type="call" cmd="playFrom(0.0)">
                                      <p:cBhvr>
                                        <p:cTn id="30" dur="8125" fill="hold"/>
                                        <p:tgtEl>
                                          <p:spTgt spid="20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31" fill="hold" display="0">
                  <p:stCondLst>
                    <p:cond delay="indefinite"/>
                  </p:stCondLst>
                </p:cTn>
                <p:tgtEl>
                  <p:spTgt spid="205"/>
                </p:tgtEl>
              </p:cMediaNode>
            </p:video>
            <p:seq concurrent="1" prevAc="none" nextAc="seek">
              <p:cTn id="32" evtFilter="cancelBubble" nodeType="interactiveSeq" restart="whenNotActive" fill="hold">
                <p:stCondLst>
                  <p:cond delay="0" evt="onClick">
                    <p:tgtEl>
                      <p:spTgt spid="205"/>
                    </p:tgtEl>
                  </p:cond>
                </p:stCondLst>
                <p:endSync delay="0" evt="end">
                  <p:rtn val="all"/>
                </p:endSync>
                <p:childTnLst>
                  <p:par>
                    <p:cTn id="33" fill="hold">
                      <p:stCondLst>
                        <p:cond delay="0"/>
                      </p:stCondLst>
                      <p:childTnLst>
                        <p:par>
                          <p:cTn id="34" fill="hold">
                            <p:stCondLst>
                              <p:cond delay="0"/>
                            </p:stCondLst>
                            <p:childTnLst>
                              <p:par>
                                <p:cTn id="35" presetClass="mediacall" nodeType="clickEffect" presetSubtype="0" presetID="2" fill="hold">
                                  <p:stCondLst>
                                    <p:cond delay="0"/>
                                  </p:stCondLst>
                                  <p:childTnLst>
                                    <p:cmd type="call" cmd="togglePause">
                                      <p:cBhvr>
                                        <p:cTn id="36" dur="1" fill="hold"/>
                                        <p:tgtEl>
                                          <p:spTgt spid="205"/>
                                        </p:tgtEl>
                                      </p:cBhvr>
                                    </p:cmd>
                                  </p:childTnLst>
                                </p:cTn>
                              </p:par>
                            </p:childTnLst>
                          </p:cTn>
                        </p:par>
                      </p:childTnLst>
                    </p:cTn>
                  </p:par>
                </p:childTnLst>
              </p:cTn>
              <p:nextCondLst>
                <p:cond delay="0" evt="onClick">
                  <p:tgtEl>
                    <p:spTgt spid="205"/>
                  </p:tgtEl>
                </p:cond>
              </p:nextCondLst>
            </p:seq>
          </p:childTnLst>
        </p:cTn>
      </p:par>
    </p:tnLst>
    <p:bldLst>
      <p:bldP build="p" bldLvl="1" animBg="1" rev="0" advAuto="0" spid="20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Concentration/Time Relations"/>
          <p:cNvSpPr txBox="1"/>
          <p:nvPr>
            <p:ph type="title"/>
          </p:nvPr>
        </p:nvSpPr>
        <p:spPr>
          <a:xfrm>
            <a:off x="6088380" y="0"/>
            <a:ext cx="14173201" cy="2583181"/>
          </a:xfrm>
          <a:prstGeom prst="rect">
            <a:avLst/>
          </a:prstGeom>
        </p:spPr>
        <p:txBody>
          <a:bodyPr/>
          <a:lstStyle>
            <a:lvl1pPr>
              <a:defRPr sz="7800">
                <a:solidFill>
                  <a:srgbClr val="003DAF"/>
                </a:solidFill>
                <a:uFill>
                  <a:solidFill>
                    <a:srgbClr val="003DAF"/>
                  </a:solidFill>
                </a:uFill>
              </a:defRPr>
            </a:lvl1pPr>
          </a:lstStyle>
          <a:p>
            <a:pPr/>
            <a:r>
              <a:t>Concentration/Time Relations </a:t>
            </a:r>
          </a:p>
        </p:txBody>
      </p:sp>
      <p:sp>
        <p:nvSpPr>
          <p:cNvPr id="208" name="Chemists need to know what the concentration of reactant is as function of time.…"/>
          <p:cNvSpPr txBox="1"/>
          <p:nvPr>
            <p:ph type="body" idx="1"/>
          </p:nvPr>
        </p:nvSpPr>
        <p:spPr>
          <a:xfrm>
            <a:off x="3345180" y="3497579"/>
            <a:ext cx="18232637" cy="7566304"/>
          </a:xfrm>
          <a:prstGeom prst="rect">
            <a:avLst/>
          </a:prstGeom>
        </p:spPr>
        <p:txBody>
          <a:bodyPr/>
          <a:lstStyle/>
          <a:p>
            <a:pPr marL="650874" indent="-571500">
              <a:lnSpc>
                <a:spcPct val="100000"/>
              </a:lnSpc>
              <a:defRPr sz="6000"/>
            </a:pPr>
            <a:r>
              <a:t>Chemists need to know what the concentration of reactant is as function of time. </a:t>
            </a:r>
          </a:p>
          <a:p>
            <a:pPr marL="650874" indent="-571500">
              <a:lnSpc>
                <a:spcPct val="100000"/>
              </a:lnSpc>
            </a:pPr>
            <a:r>
              <a:rPr i="1" sz="6000">
                <a:solidFill>
                  <a:srgbClr val="0433FF"/>
                </a:solidFill>
              </a:rPr>
              <a:t>Most</a:t>
            </a:r>
            <a:r>
              <a:rPr sz="6000">
                <a:solidFill>
                  <a:srgbClr val="0433FF"/>
                </a:solidFill>
              </a:rPr>
              <a:t> reactions are first order</a:t>
            </a:r>
            <a:r>
              <a:rPr sz="6000"/>
              <a:t> (radioactive, biological, etc.)</a:t>
            </a:r>
          </a:p>
          <a:p>
            <a:pPr marL="650874" indent="-571500">
              <a:lnSpc>
                <a:spcPct val="100000"/>
              </a:lnSpc>
            </a:pPr>
            <a:r>
              <a:rPr sz="6000"/>
              <a:t>Let's consider FIRST ORDER REACTIONS</a:t>
            </a:r>
          </a:p>
          <a:p>
            <a:pPr marL="650874" indent="-571500">
              <a:lnSpc>
                <a:spcPct val="100000"/>
              </a:lnSpc>
            </a:pPr>
            <a:r>
              <a:rPr sz="6000"/>
              <a:t>For 1st order reactions (</a:t>
            </a:r>
            <a:r>
              <a:rPr sz="6000">
                <a:solidFill>
                  <a:srgbClr val="FF2600"/>
                </a:solidFill>
              </a:rPr>
              <a:t>1</a:t>
            </a:r>
            <a:r>
              <a:rPr sz="6000"/>
              <a:t>), the rate law is:</a:t>
            </a:r>
            <a:r>
              <a:rPr b="0" sz="6000">
                <a:latin typeface="ＭＳ Ｐゴシック"/>
                <a:ea typeface="ＭＳ Ｐゴシック"/>
                <a:cs typeface="ＭＳ Ｐゴシック"/>
                <a:sym typeface="ＭＳ Ｐゴシック"/>
              </a:rPr>
              <a:t>	</a:t>
            </a:r>
            <a:endParaRPr b="0" sz="6000">
              <a:latin typeface="ＭＳ Ｐゴシック"/>
              <a:ea typeface="ＭＳ Ｐゴシック"/>
              <a:cs typeface="ＭＳ Ｐゴシック"/>
              <a:sym typeface="ＭＳ Ｐゴシック"/>
            </a:endParaRPr>
          </a:p>
          <a:p>
            <a:pPr lvl="2" marL="650874" indent="382587">
              <a:lnSpc>
                <a:spcPct val="100000"/>
              </a:lnSpc>
              <a:buClr>
                <a:srgbClr val="000000"/>
              </a:buClr>
              <a:buSzTx/>
              <a:buFont typeface="Arial"/>
              <a:buNone/>
              <a:defRPr sz="7200"/>
            </a:pPr>
            <a:r>
              <a:rPr>
                <a:solidFill>
                  <a:srgbClr val="F33126"/>
                </a:solidFill>
                <a:uFill>
                  <a:solidFill>
                    <a:srgbClr val="F33126"/>
                  </a:solidFill>
                </a:uFill>
              </a:rPr>
              <a:t>- (∆ [R] / ∆ time)  =  k [R]</a:t>
            </a:r>
            <a:r>
              <a:rPr baseline="31999">
                <a:solidFill>
                  <a:srgbClr val="F33126"/>
                </a:solidFill>
                <a:uFill>
                  <a:solidFill>
                    <a:srgbClr val="F33126"/>
                  </a:solidFill>
                </a:uFill>
              </a:rPr>
              <a:t>1</a:t>
            </a:r>
          </a:p>
        </p:txBody>
      </p:sp>
      <p:sp>
        <p:nvSpPr>
          <p:cNvPr id="20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210" name="Line"/>
          <p:cNvSpPr/>
          <p:nvPr/>
        </p:nvSpPr>
        <p:spPr>
          <a:xfrm>
            <a:off x="3253740" y="2743200"/>
            <a:ext cx="17739360" cy="3176"/>
          </a:xfrm>
          <a:prstGeom prst="line">
            <a:avLst/>
          </a:prstGeom>
          <a:ln w="88900">
            <a:solidFill>
              <a:srgbClr val="003DAF"/>
            </a:solidFill>
          </a:ln>
        </p:spPr>
        <p:txBody>
          <a:bodyPr tIns="91439" bIns="91439" anchor="ctr"/>
          <a:lstStyle/>
          <a:p>
            <a:pPr/>
          </a:p>
        </p:txBody>
      </p:sp>
      <p:pic>
        <p:nvPicPr>
          <p:cNvPr id="211" name="reaction picture" descr="reaction picture"/>
          <p:cNvPicPr>
            <a:picLocks noChangeAspect="0"/>
          </p:cNvPicPr>
          <p:nvPr/>
        </p:nvPicPr>
        <p:blipFill>
          <a:blip r:embed="rId2">
            <a:extLst/>
          </a:blip>
          <a:stretch>
            <a:fillRect/>
          </a:stretch>
        </p:blipFill>
        <p:spPr>
          <a:xfrm>
            <a:off x="3345180" y="297180"/>
            <a:ext cx="3497581" cy="1577976"/>
          </a:xfrm>
          <a:prstGeom prst="rect">
            <a:avLst/>
          </a:prstGeom>
          <a:ln w="12700">
            <a:miter lim="400000"/>
          </a:ln>
        </p:spPr>
      </p:pic>
      <p:grpSp>
        <p:nvGrpSpPr>
          <p:cNvPr id="214" name="Group"/>
          <p:cNvGrpSpPr/>
          <p:nvPr/>
        </p:nvGrpSpPr>
        <p:grpSpPr>
          <a:xfrm>
            <a:off x="2036691" y="11250505"/>
            <a:ext cx="14677105" cy="1717688"/>
            <a:chOff x="0" y="0"/>
            <a:chExt cx="14677104" cy="1717686"/>
          </a:xfrm>
        </p:grpSpPr>
        <p:sp>
          <p:nvSpPr>
            <p:cNvPr id="212" name="Integration (calculus):"/>
            <p:cNvSpPr txBox="1"/>
            <p:nvPr/>
          </p:nvSpPr>
          <p:spPr>
            <a:xfrm>
              <a:off x="0" y="384921"/>
              <a:ext cx="7438350" cy="9478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marL="650874" marR="79373" indent="-571500" defTabSz="1828800">
                <a:spcBef>
                  <a:spcPts val="1600"/>
                </a:spcBef>
                <a:buClr>
                  <a:srgbClr val="000000"/>
                </a:buClr>
                <a:buFont typeface="Arial"/>
                <a:defRPr b="1" i="1" sz="5400">
                  <a:solidFill>
                    <a:srgbClr val="0433FF"/>
                  </a:solidFill>
                  <a:uFill>
                    <a:solidFill>
                      <a:srgbClr val="000000"/>
                    </a:solidFill>
                  </a:uFill>
                  <a:latin typeface="+mn-lt"/>
                  <a:ea typeface="+mn-ea"/>
                  <a:cs typeface="+mn-cs"/>
                  <a:sym typeface="Arial"/>
                </a:defRPr>
              </a:lvl1pPr>
            </a:lstStyle>
            <a:p>
              <a:pPr>
                <a:defRPr i="0">
                  <a:solidFill>
                    <a:srgbClr val="000000"/>
                  </a:solidFill>
                </a:defRPr>
              </a:pPr>
              <a:r>
                <a:rPr i="1">
                  <a:solidFill>
                    <a:srgbClr val="0433FF"/>
                  </a:solidFill>
                </a:rPr>
                <a:t>Integration (calculus):</a:t>
              </a:r>
            </a:p>
          </p:txBody>
        </p:sp>
        <p:pic>
          <p:nvPicPr>
            <p:cNvPr id="213" name="aaaaa.pdf" descr="aaaaa.pdf"/>
            <p:cNvPicPr>
              <a:picLocks noChangeAspect="1"/>
            </p:cNvPicPr>
            <p:nvPr/>
          </p:nvPicPr>
          <p:blipFill>
            <a:blip r:embed="rId3">
              <a:extLst/>
            </a:blip>
            <a:stretch>
              <a:fillRect/>
            </a:stretch>
          </p:blipFill>
          <p:spPr>
            <a:xfrm>
              <a:off x="8348784" y="0"/>
              <a:ext cx="6328321" cy="1717687"/>
            </a:xfrm>
            <a:prstGeom prst="rect">
              <a:avLst/>
            </a:prstGeom>
            <a:ln w="12700" cap="flat">
              <a:noFill/>
              <a:round/>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08">
                                            <p:txEl>
                                              <p:pRg st="2" end="2"/>
                                            </p:txEl>
                                          </p:spTgt>
                                        </p:tgtEl>
                                        <p:attrNameLst>
                                          <p:attrName>style.visibility</p:attrName>
                                        </p:attrNameLst>
                                      </p:cBhvr>
                                      <p:to>
                                        <p:strVal val="visible"/>
                                      </p:to>
                                    </p:set>
                                    <p:anim calcmode="lin" valueType="num">
                                      <p:cBhvr>
                                        <p:cTn id="7" dur="500" fill="hold"/>
                                        <p:tgtEl>
                                          <p:spTgt spid="208">
                                            <p:txEl>
                                              <p:pRg st="2" end="2"/>
                                            </p:txEl>
                                          </p:spTgt>
                                        </p:tgtEl>
                                        <p:attrNameLst>
                                          <p:attrName>ppt_x</p:attrName>
                                        </p:attrNameLst>
                                      </p:cBhvr>
                                      <p:tavLst>
                                        <p:tav tm="0">
                                          <p:val>
                                            <p:strVal val="0-#ppt_w/2"/>
                                          </p:val>
                                        </p:tav>
                                        <p:tav tm="100000">
                                          <p:val>
                                            <p:strVal val="#ppt_x"/>
                                          </p:val>
                                        </p:tav>
                                      </p:tavLst>
                                    </p:anim>
                                    <p:anim calcmode="lin" valueType="num">
                                      <p:cBhvr>
                                        <p:cTn id="8" dur="500" fill="hold"/>
                                        <p:tgtEl>
                                          <p:spTgt spid="208">
                                            <p:txEl>
                                              <p:pRg st="2" end="2"/>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08">
                                            <p:txEl>
                                              <p:pRg st="3" end="3"/>
                                            </p:txEl>
                                          </p:spTgt>
                                        </p:tgtEl>
                                        <p:attrNameLst>
                                          <p:attrName>style.visibility</p:attrName>
                                        </p:attrNameLst>
                                      </p:cBhvr>
                                      <p:to>
                                        <p:strVal val="visible"/>
                                      </p:to>
                                    </p:set>
                                    <p:anim calcmode="lin" valueType="num">
                                      <p:cBhvr>
                                        <p:cTn id="12" dur="500" fill="hold"/>
                                        <p:tgtEl>
                                          <p:spTgt spid="208">
                                            <p:txEl>
                                              <p:pRg st="3" end="3"/>
                                            </p:txEl>
                                          </p:spTgt>
                                        </p:tgtEl>
                                        <p:attrNameLst>
                                          <p:attrName>ppt_x</p:attrName>
                                        </p:attrNameLst>
                                      </p:cBhvr>
                                      <p:tavLst>
                                        <p:tav tm="0">
                                          <p:val>
                                            <p:strVal val="0-#ppt_w/2"/>
                                          </p:val>
                                        </p:tav>
                                        <p:tav tm="100000">
                                          <p:val>
                                            <p:strVal val="#ppt_x"/>
                                          </p:val>
                                        </p:tav>
                                      </p:tavLst>
                                    </p:anim>
                                    <p:anim calcmode="lin" valueType="num">
                                      <p:cBhvr>
                                        <p:cTn id="13" dur="500" fill="hold"/>
                                        <p:tgtEl>
                                          <p:spTgt spid="208">
                                            <p:txEl>
                                              <p:pRg st="3" end="3"/>
                                            </p:txEl>
                                          </p:spTgt>
                                        </p:tgtEl>
                                        <p:attrNameLst>
                                          <p:attrName>ppt_y</p:attrName>
                                        </p:attrNameLst>
                                      </p:cBhvr>
                                      <p:tavLst>
                                        <p:tav tm="0">
                                          <p:val>
                                            <p:strVal val="#ppt_y"/>
                                          </p:val>
                                        </p:tav>
                                        <p:tav tm="100000">
                                          <p:val>
                                            <p:strVal val="#ppt_y"/>
                                          </p:val>
                                        </p:tav>
                                      </p:tavLst>
                                    </p:anim>
                                  </p:childTnLst>
                                </p:cTn>
                              </p:par>
                              <p:par>
                                <p:cTn id="14" presetClass="entr" nodeType="withEffect" presetSubtype="8" presetID="2" grpId="1" fill="hold">
                                  <p:stCondLst>
                                    <p:cond delay="0"/>
                                  </p:stCondLst>
                                  <p:iterate type="el" backwards="0">
                                    <p:tmAbs val="0"/>
                                  </p:iterate>
                                  <p:childTnLst>
                                    <p:set>
                                      <p:cBhvr>
                                        <p:cTn id="15" fill="hold"/>
                                        <p:tgtEl>
                                          <p:spTgt spid="208">
                                            <p:txEl>
                                              <p:pRg st="4" end="4"/>
                                            </p:txEl>
                                          </p:spTgt>
                                        </p:tgtEl>
                                        <p:attrNameLst>
                                          <p:attrName>style.visibility</p:attrName>
                                        </p:attrNameLst>
                                      </p:cBhvr>
                                      <p:to>
                                        <p:strVal val="visible"/>
                                      </p:to>
                                    </p:set>
                                    <p:anim calcmode="lin" valueType="num">
                                      <p:cBhvr>
                                        <p:cTn id="16" dur="500" fill="hold"/>
                                        <p:tgtEl>
                                          <p:spTgt spid="208">
                                            <p:txEl>
                                              <p:pRg st="4" end="4"/>
                                            </p:txEl>
                                          </p:spTgt>
                                        </p:tgtEl>
                                        <p:attrNameLst>
                                          <p:attrName>ppt_x</p:attrName>
                                        </p:attrNameLst>
                                      </p:cBhvr>
                                      <p:tavLst>
                                        <p:tav tm="0">
                                          <p:val>
                                            <p:strVal val="0-#ppt_w/2"/>
                                          </p:val>
                                        </p:tav>
                                        <p:tav tm="100000">
                                          <p:val>
                                            <p:strVal val="#ppt_x"/>
                                          </p:val>
                                        </p:tav>
                                      </p:tavLst>
                                    </p:anim>
                                    <p:anim calcmode="lin" valueType="num">
                                      <p:cBhvr>
                                        <p:cTn id="17" dur="500" fill="hold"/>
                                        <p:tgtEl>
                                          <p:spTgt spid="2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2" fill="hold">
                                  <p:stCondLst>
                                    <p:cond delay="0"/>
                                  </p:stCondLst>
                                  <p:iterate type="el" backwards="0">
                                    <p:tmAbs val="0"/>
                                  </p:iterate>
                                  <p:childTnLst>
                                    <p:set>
                                      <p:cBhvr>
                                        <p:cTn id="21" fill="hold"/>
                                        <p:tgtEl>
                                          <p:spTgt spid="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2"/>
      <p:bldP build="p" bldLvl="1" animBg="1" rev="0" advAuto="0" spid="208"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Concentration/Time Relations"/>
          <p:cNvSpPr txBox="1"/>
          <p:nvPr>
            <p:ph type="title"/>
          </p:nvPr>
        </p:nvSpPr>
        <p:spPr>
          <a:xfrm>
            <a:off x="6088380" y="0"/>
            <a:ext cx="14173201" cy="2583181"/>
          </a:xfrm>
          <a:prstGeom prst="rect">
            <a:avLst/>
          </a:prstGeom>
        </p:spPr>
        <p:txBody>
          <a:bodyPr/>
          <a:lstStyle>
            <a:lvl1pPr>
              <a:defRPr sz="7800">
                <a:solidFill>
                  <a:srgbClr val="003DAF"/>
                </a:solidFill>
                <a:uFill>
                  <a:solidFill>
                    <a:srgbClr val="003DAF"/>
                  </a:solidFill>
                </a:uFill>
              </a:defRPr>
            </a:lvl1pPr>
          </a:lstStyle>
          <a:p>
            <a:pPr/>
            <a:r>
              <a:t>Concentration/Time Relations </a:t>
            </a:r>
          </a:p>
        </p:txBody>
      </p:sp>
      <p:sp>
        <p:nvSpPr>
          <p:cNvPr id="217"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218" name="Line"/>
          <p:cNvSpPr/>
          <p:nvPr/>
        </p:nvSpPr>
        <p:spPr>
          <a:xfrm>
            <a:off x="3253740" y="2743200"/>
            <a:ext cx="17739360" cy="3176"/>
          </a:xfrm>
          <a:prstGeom prst="line">
            <a:avLst/>
          </a:prstGeom>
          <a:ln w="88900">
            <a:solidFill>
              <a:srgbClr val="003DAF"/>
            </a:solidFill>
          </a:ln>
        </p:spPr>
        <p:txBody>
          <a:bodyPr tIns="91439" bIns="91439" anchor="ctr"/>
          <a:lstStyle/>
          <a:p>
            <a:pPr/>
          </a:p>
        </p:txBody>
      </p:sp>
      <p:sp>
        <p:nvSpPr>
          <p:cNvPr id="219" name="logarithm"/>
          <p:cNvSpPr txBox="1"/>
          <p:nvPr/>
        </p:nvSpPr>
        <p:spPr>
          <a:xfrm>
            <a:off x="6294120" y="8531225"/>
            <a:ext cx="3147135" cy="825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828800">
              <a:buClr>
                <a:srgbClr val="000000"/>
              </a:buClr>
              <a:buFont typeface="Helvetica"/>
              <a:defRPr b="1" sz="5400">
                <a:uFill>
                  <a:solidFill>
                    <a:srgbClr val="000000"/>
                  </a:solidFill>
                </a:uFill>
              </a:defRPr>
            </a:lvl1pPr>
          </a:lstStyle>
          <a:p>
            <a:pPr/>
            <a:r>
              <a:t>logarithm</a:t>
            </a:r>
          </a:p>
        </p:txBody>
      </p:sp>
      <p:sp>
        <p:nvSpPr>
          <p:cNvPr id="220" name="Rectangle"/>
          <p:cNvSpPr/>
          <p:nvPr/>
        </p:nvSpPr>
        <p:spPr>
          <a:xfrm>
            <a:off x="8693150" y="5197475"/>
            <a:ext cx="5603876" cy="3246120"/>
          </a:xfrm>
          <a:prstGeom prst="rect">
            <a:avLst/>
          </a:prstGeom>
          <a:solidFill>
            <a:srgbClr val="00FDFF">
              <a:alpha val="21000"/>
            </a:srgbClr>
          </a:solidFill>
          <a:ln w="12700">
            <a:miter lim="400000"/>
          </a:ln>
        </p:spPr>
        <p:txBody>
          <a:bodyPr tIns="91439" bIns="91439" anchor="ctr"/>
          <a:lstStyle/>
          <a:p>
            <a:pPr marL="81280" marR="81280" defTabSz="1828800">
              <a:defRPr b="1" sz="4600">
                <a:uFill>
                  <a:solidFill>
                    <a:srgbClr val="000000"/>
                  </a:solidFill>
                </a:uFill>
                <a:latin typeface="+mn-lt"/>
                <a:ea typeface="+mn-ea"/>
                <a:cs typeface="+mn-cs"/>
                <a:sym typeface="Arial"/>
              </a:defRPr>
            </a:pPr>
          </a:p>
        </p:txBody>
      </p:sp>
      <p:sp>
        <p:nvSpPr>
          <p:cNvPr id="221" name="Line"/>
          <p:cNvSpPr/>
          <p:nvPr/>
        </p:nvSpPr>
        <p:spPr>
          <a:xfrm flipH="1">
            <a:off x="9906000" y="6740525"/>
            <a:ext cx="1616076" cy="3176"/>
          </a:xfrm>
          <a:prstGeom prst="line">
            <a:avLst/>
          </a:prstGeom>
          <a:ln w="25400">
            <a:solidFill>
              <a:srgbClr val="000000"/>
            </a:solidFill>
          </a:ln>
        </p:spPr>
        <p:txBody>
          <a:bodyPr tIns="91439" bIns="91439" anchor="ctr"/>
          <a:lstStyle/>
          <a:p>
            <a:pPr/>
          </a:p>
        </p:txBody>
      </p:sp>
      <p:sp>
        <p:nvSpPr>
          <p:cNvPr id="222" name="Rectangle"/>
          <p:cNvSpPr/>
          <p:nvPr/>
        </p:nvSpPr>
        <p:spPr>
          <a:xfrm>
            <a:off x="9906000" y="6711950"/>
            <a:ext cx="1644650" cy="53975"/>
          </a:xfrm>
          <a:prstGeom prst="rect">
            <a:avLst/>
          </a:prstGeom>
          <a:solidFill>
            <a:srgbClr val="000000"/>
          </a:solidFill>
          <a:ln w="12700">
            <a:miter lim="400000"/>
          </a:ln>
        </p:spPr>
        <p:txBody>
          <a:bodyPr tIns="91439" bIns="91439" anchor="ctr"/>
          <a:lstStyle/>
          <a:p>
            <a:pPr marL="81280" marR="81280" defTabSz="1828800">
              <a:defRPr b="1" sz="4600">
                <a:uFill>
                  <a:solidFill>
                    <a:srgbClr val="000000"/>
                  </a:solidFill>
                </a:uFill>
                <a:latin typeface="+mn-lt"/>
                <a:ea typeface="+mn-ea"/>
                <a:cs typeface="+mn-cs"/>
                <a:sym typeface="Arial"/>
              </a:defRPr>
            </a:pPr>
          </a:p>
        </p:txBody>
      </p:sp>
      <p:grpSp>
        <p:nvGrpSpPr>
          <p:cNvPr id="226" name="Group"/>
          <p:cNvGrpSpPr/>
          <p:nvPr/>
        </p:nvGrpSpPr>
        <p:grpSpPr>
          <a:xfrm>
            <a:off x="10111740" y="5715000"/>
            <a:ext cx="1369326" cy="977901"/>
            <a:chOff x="0" y="0"/>
            <a:chExt cx="1369324" cy="977900"/>
          </a:xfrm>
        </p:grpSpPr>
        <p:sp>
          <p:nvSpPr>
            <p:cNvPr id="223" name="["/>
            <p:cNvSpPr txBox="1"/>
            <p:nvPr/>
          </p:nvSpPr>
          <p:spPr>
            <a:xfrm>
              <a:off x="0" y="0"/>
              <a:ext cx="283369" cy="977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a:t>
              </a:r>
            </a:p>
          </p:txBody>
        </p:sp>
        <p:sp>
          <p:nvSpPr>
            <p:cNvPr id="224" name="R"/>
            <p:cNvSpPr txBox="1"/>
            <p:nvPr/>
          </p:nvSpPr>
          <p:spPr>
            <a:xfrm>
              <a:off x="283210" y="0"/>
              <a:ext cx="599679" cy="977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R</a:t>
              </a:r>
            </a:p>
          </p:txBody>
        </p:sp>
        <p:sp>
          <p:nvSpPr>
            <p:cNvPr id="225" name="]t"/>
            <p:cNvSpPr txBox="1"/>
            <p:nvPr/>
          </p:nvSpPr>
          <p:spPr>
            <a:xfrm>
              <a:off x="905510" y="0"/>
              <a:ext cx="463815" cy="977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1828800">
                <a:buClr>
                  <a:srgbClr val="000000"/>
                </a:buClr>
                <a:buFont typeface="Helvetica"/>
                <a:defRPr b="1" sz="6400">
                  <a:uFill>
                    <a:solidFill>
                      <a:srgbClr val="000000"/>
                    </a:solidFill>
                  </a:uFill>
                </a:defRPr>
              </a:pPr>
              <a:r>
                <a:t>]</a:t>
              </a:r>
              <a:r>
                <a:rPr baseline="-5999"/>
                <a:t>t</a:t>
              </a:r>
            </a:p>
          </p:txBody>
        </p:sp>
      </p:grpSp>
      <p:grpSp>
        <p:nvGrpSpPr>
          <p:cNvPr id="234" name="Group"/>
          <p:cNvGrpSpPr/>
          <p:nvPr/>
        </p:nvGrpSpPr>
        <p:grpSpPr>
          <a:xfrm>
            <a:off x="11728450" y="5965825"/>
            <a:ext cx="3034031" cy="1270000"/>
            <a:chOff x="0" y="0"/>
            <a:chExt cx="3034030" cy="1270000"/>
          </a:xfrm>
        </p:grpSpPr>
        <p:sp>
          <p:nvSpPr>
            <p:cNvPr id="227" name="="/>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a:t>
              </a:r>
            </a:p>
          </p:txBody>
        </p:sp>
        <p:sp>
          <p:nvSpPr>
            <p:cNvPr id="228" name="Text"/>
            <p:cNvSpPr/>
            <p:nvPr/>
          </p:nvSpPr>
          <p:spPr>
            <a:xfrm>
              <a:off x="486409"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 </a:t>
              </a:r>
            </a:p>
          </p:txBody>
        </p:sp>
        <p:sp>
          <p:nvSpPr>
            <p:cNvPr id="229" name="-"/>
            <p:cNvSpPr/>
            <p:nvPr/>
          </p:nvSpPr>
          <p:spPr>
            <a:xfrm>
              <a:off x="715009"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a:t>
              </a:r>
            </a:p>
          </p:txBody>
        </p:sp>
        <p:sp>
          <p:nvSpPr>
            <p:cNvPr id="230" name="Text"/>
            <p:cNvSpPr/>
            <p:nvPr/>
          </p:nvSpPr>
          <p:spPr>
            <a:xfrm>
              <a:off x="989329"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 </a:t>
              </a:r>
            </a:p>
          </p:txBody>
        </p:sp>
        <p:sp>
          <p:nvSpPr>
            <p:cNvPr id="231" name="k"/>
            <p:cNvSpPr/>
            <p:nvPr/>
          </p:nvSpPr>
          <p:spPr>
            <a:xfrm>
              <a:off x="1228725"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k</a:t>
              </a:r>
            </a:p>
          </p:txBody>
        </p:sp>
        <p:sp>
          <p:nvSpPr>
            <p:cNvPr id="232" name="Text"/>
            <p:cNvSpPr/>
            <p:nvPr/>
          </p:nvSpPr>
          <p:spPr>
            <a:xfrm>
              <a:off x="1692275"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 </a:t>
              </a:r>
            </a:p>
          </p:txBody>
        </p:sp>
        <p:sp>
          <p:nvSpPr>
            <p:cNvPr id="233" name="t"/>
            <p:cNvSpPr/>
            <p:nvPr/>
          </p:nvSpPr>
          <p:spPr>
            <a:xfrm>
              <a:off x="1764030"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t</a:t>
              </a:r>
            </a:p>
          </p:txBody>
        </p:sp>
      </p:grpSp>
      <p:grpSp>
        <p:nvGrpSpPr>
          <p:cNvPr id="237" name="Group"/>
          <p:cNvGrpSpPr/>
          <p:nvPr/>
        </p:nvGrpSpPr>
        <p:grpSpPr>
          <a:xfrm>
            <a:off x="8994775" y="6394450"/>
            <a:ext cx="663390" cy="825500"/>
            <a:chOff x="0" y="0"/>
            <a:chExt cx="663388" cy="825500"/>
          </a:xfrm>
        </p:grpSpPr>
        <p:sp>
          <p:nvSpPr>
            <p:cNvPr id="235" name="l"/>
            <p:cNvSpPr txBox="1"/>
            <p:nvPr/>
          </p:nvSpPr>
          <p:spPr>
            <a:xfrm>
              <a:off x="0" y="0"/>
              <a:ext cx="203238" cy="825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5400">
                  <a:uFill>
                    <a:solidFill>
                      <a:srgbClr val="000000"/>
                    </a:solidFill>
                  </a:uFill>
                </a:defRPr>
              </a:lvl1pPr>
            </a:lstStyle>
            <a:p>
              <a:pPr/>
              <a:r>
                <a:t>l</a:t>
              </a:r>
            </a:p>
          </p:txBody>
        </p:sp>
        <p:sp>
          <p:nvSpPr>
            <p:cNvPr id="236" name="n"/>
            <p:cNvSpPr txBox="1"/>
            <p:nvPr/>
          </p:nvSpPr>
          <p:spPr>
            <a:xfrm>
              <a:off x="231774" y="0"/>
              <a:ext cx="431615" cy="825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5400">
                  <a:uFill>
                    <a:solidFill>
                      <a:srgbClr val="000000"/>
                    </a:solidFill>
                  </a:uFill>
                </a:defRPr>
              </a:lvl1pPr>
            </a:lstStyle>
            <a:p>
              <a:pPr/>
              <a:r>
                <a:t>n</a:t>
              </a:r>
            </a:p>
          </p:txBody>
        </p:sp>
      </p:grpSp>
      <p:grpSp>
        <p:nvGrpSpPr>
          <p:cNvPr id="242" name="Group"/>
          <p:cNvGrpSpPr/>
          <p:nvPr/>
        </p:nvGrpSpPr>
        <p:grpSpPr>
          <a:xfrm>
            <a:off x="10166350" y="6831330"/>
            <a:ext cx="2441576" cy="1603376"/>
            <a:chOff x="0" y="0"/>
            <a:chExt cx="2441575" cy="1603375"/>
          </a:xfrm>
        </p:grpSpPr>
        <p:sp>
          <p:nvSpPr>
            <p:cNvPr id="238" name="["/>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a:t>
              </a:r>
            </a:p>
          </p:txBody>
        </p:sp>
        <p:sp>
          <p:nvSpPr>
            <p:cNvPr id="239" name="R"/>
            <p:cNvSpPr/>
            <p:nvPr/>
          </p:nvSpPr>
          <p:spPr>
            <a:xfrm>
              <a:off x="282575"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R</a:t>
              </a:r>
            </a:p>
          </p:txBody>
        </p:sp>
        <p:sp>
          <p:nvSpPr>
            <p:cNvPr id="240" name="]"/>
            <p:cNvSpPr/>
            <p:nvPr/>
          </p:nvSpPr>
          <p:spPr>
            <a:xfrm>
              <a:off x="892174"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6400">
                  <a:uFill>
                    <a:solidFill>
                      <a:srgbClr val="000000"/>
                    </a:solidFill>
                  </a:uFill>
                </a:defRPr>
              </a:lvl1pPr>
            </a:lstStyle>
            <a:p>
              <a:pPr/>
              <a:r>
                <a:t>]</a:t>
              </a:r>
            </a:p>
          </p:txBody>
        </p:sp>
        <p:sp>
          <p:nvSpPr>
            <p:cNvPr id="241" name="0"/>
            <p:cNvSpPr/>
            <p:nvPr/>
          </p:nvSpPr>
          <p:spPr>
            <a:xfrm>
              <a:off x="1171575" y="33337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1828800">
                <a:buClr>
                  <a:srgbClr val="000000"/>
                </a:buClr>
                <a:buFont typeface="Helvetica"/>
                <a:defRPr b="1" sz="4000">
                  <a:uFill>
                    <a:solidFill>
                      <a:srgbClr val="000000"/>
                    </a:solidFill>
                  </a:uFill>
                </a:defRPr>
              </a:lvl1pPr>
            </a:lstStyle>
            <a:p>
              <a:pPr/>
              <a:r>
                <a:t>0</a:t>
              </a:r>
            </a:p>
          </p:txBody>
        </p:sp>
      </p:grpSp>
      <p:sp>
        <p:nvSpPr>
          <p:cNvPr id="243" name="natural"/>
          <p:cNvSpPr txBox="1"/>
          <p:nvPr/>
        </p:nvSpPr>
        <p:spPr>
          <a:xfrm>
            <a:off x="6318250" y="7864475"/>
            <a:ext cx="2309307" cy="825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828800">
              <a:buClr>
                <a:srgbClr val="000000"/>
              </a:buClr>
              <a:buFont typeface="Helvetica"/>
              <a:defRPr b="1" sz="5400">
                <a:uFill>
                  <a:solidFill>
                    <a:srgbClr val="000000"/>
                  </a:solidFill>
                </a:uFill>
              </a:defRPr>
            </a:lvl1pPr>
          </a:lstStyle>
          <a:p>
            <a:pPr/>
            <a:r>
              <a:t>natural</a:t>
            </a:r>
          </a:p>
        </p:txBody>
      </p:sp>
      <p:sp>
        <p:nvSpPr>
          <p:cNvPr id="244" name="Shape"/>
          <p:cNvSpPr/>
          <p:nvPr/>
        </p:nvSpPr>
        <p:spPr>
          <a:xfrm>
            <a:off x="8374380" y="7032625"/>
            <a:ext cx="577878" cy="434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27" y="21600"/>
                </a:moveTo>
                <a:cubicBezTo>
                  <a:pt x="3281" y="17104"/>
                  <a:pt x="757" y="10963"/>
                  <a:pt x="0" y="4254"/>
                </a:cubicBezTo>
                <a:lnTo>
                  <a:pt x="21600" y="0"/>
                </a:lnTo>
                <a:close/>
              </a:path>
            </a:pathLst>
          </a:custGeom>
          <a:solidFill>
            <a:srgbClr val="000000"/>
          </a:solidFill>
          <a:ln w="12700"/>
        </p:spPr>
        <p:txBody>
          <a:bodyPr tIns="91439" bIns="91439" anchor="ctr"/>
          <a:lstStyle/>
          <a:p>
            <a:pPr marL="81280" marR="81280" defTabSz="1828800">
              <a:defRPr b="1" sz="4600">
                <a:uFill>
                  <a:solidFill>
                    <a:srgbClr val="000000"/>
                  </a:solidFill>
                </a:uFill>
                <a:latin typeface="+mn-lt"/>
                <a:ea typeface="+mn-ea"/>
                <a:cs typeface="+mn-cs"/>
                <a:sym typeface="Arial"/>
              </a:defRPr>
            </a:pPr>
          </a:p>
        </p:txBody>
      </p:sp>
      <p:sp>
        <p:nvSpPr>
          <p:cNvPr id="245" name="Line"/>
          <p:cNvSpPr/>
          <p:nvPr/>
        </p:nvSpPr>
        <p:spPr>
          <a:xfrm flipV="1">
            <a:off x="7788275" y="7210425"/>
            <a:ext cx="800100" cy="444501"/>
          </a:xfrm>
          <a:prstGeom prst="line">
            <a:avLst/>
          </a:prstGeom>
          <a:ln w="88900">
            <a:solidFill>
              <a:srgbClr val="000000"/>
            </a:solidFill>
          </a:ln>
        </p:spPr>
        <p:txBody>
          <a:bodyPr tIns="91439" bIns="91439" anchor="ctr"/>
          <a:lstStyle/>
          <a:p>
            <a:pPr/>
          </a:p>
        </p:txBody>
      </p:sp>
      <p:sp>
        <p:nvSpPr>
          <p:cNvPr id="246" name="[R] at time = 0"/>
          <p:cNvSpPr txBox="1"/>
          <p:nvPr/>
        </p:nvSpPr>
        <p:spPr>
          <a:xfrm>
            <a:off x="13011150" y="8616950"/>
            <a:ext cx="4538827" cy="825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828800">
              <a:buClr>
                <a:srgbClr val="000000"/>
              </a:buClr>
              <a:buFont typeface="Helvetica"/>
              <a:defRPr b="1" sz="5400">
                <a:uFill>
                  <a:solidFill>
                    <a:srgbClr val="000000"/>
                  </a:solidFill>
                </a:uFill>
              </a:defRPr>
            </a:lvl1pPr>
          </a:lstStyle>
          <a:p>
            <a:pPr/>
            <a:r>
              <a:t>[R] at time = 0</a:t>
            </a:r>
          </a:p>
        </p:txBody>
      </p:sp>
      <p:sp>
        <p:nvSpPr>
          <p:cNvPr id="247" name="Shape"/>
          <p:cNvSpPr/>
          <p:nvPr/>
        </p:nvSpPr>
        <p:spPr>
          <a:xfrm>
            <a:off x="12055475" y="7616798"/>
            <a:ext cx="587376" cy="384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44" y="0"/>
                </a:moveTo>
                <a:cubicBezTo>
                  <a:pt x="21581" y="782"/>
                  <a:pt x="21600" y="1565"/>
                  <a:pt x="21600" y="2350"/>
                </a:cubicBezTo>
                <a:cubicBezTo>
                  <a:pt x="21600" y="9263"/>
                  <a:pt x="20160" y="16002"/>
                  <a:pt x="17487" y="21600"/>
                </a:cubicBezTo>
                <a:lnTo>
                  <a:pt x="0" y="2350"/>
                </a:lnTo>
                <a:close/>
              </a:path>
            </a:pathLst>
          </a:custGeom>
          <a:solidFill>
            <a:srgbClr val="000000"/>
          </a:solidFill>
          <a:ln w="12700"/>
        </p:spPr>
        <p:txBody>
          <a:bodyPr tIns="91439" bIns="91439" anchor="ctr"/>
          <a:lstStyle/>
          <a:p>
            <a:pPr marL="81280" marR="81280" defTabSz="1828800">
              <a:defRPr b="1" sz="4600">
                <a:uFill>
                  <a:solidFill>
                    <a:srgbClr val="000000"/>
                  </a:solidFill>
                </a:uFill>
                <a:latin typeface="+mn-lt"/>
                <a:ea typeface="+mn-ea"/>
                <a:cs typeface="+mn-cs"/>
                <a:sym typeface="Arial"/>
              </a:defRPr>
            </a:pPr>
          </a:p>
        </p:txBody>
      </p:sp>
      <p:sp>
        <p:nvSpPr>
          <p:cNvPr id="248" name="Line"/>
          <p:cNvSpPr/>
          <p:nvPr/>
        </p:nvSpPr>
        <p:spPr>
          <a:xfrm flipH="1" flipV="1">
            <a:off x="12553950" y="7759700"/>
            <a:ext cx="1988820" cy="561975"/>
          </a:xfrm>
          <a:prstGeom prst="line">
            <a:avLst/>
          </a:prstGeom>
          <a:ln w="88900">
            <a:solidFill>
              <a:srgbClr val="000000"/>
            </a:solidFill>
          </a:ln>
        </p:spPr>
        <p:txBody>
          <a:bodyPr tIns="91439" bIns="91439" anchor="ctr"/>
          <a:lstStyle/>
          <a:p>
            <a:pPr/>
          </a:p>
        </p:txBody>
      </p:sp>
      <p:sp>
        <p:nvSpPr>
          <p:cNvPr id="249" name="[R]t / [R]0 = fraction remaining after…"/>
          <p:cNvSpPr/>
          <p:nvPr/>
        </p:nvSpPr>
        <p:spPr>
          <a:xfrm>
            <a:off x="4575175" y="9756775"/>
            <a:ext cx="13578840" cy="1854200"/>
          </a:xfrm>
          <a:prstGeom prst="rect">
            <a:avLst/>
          </a:prstGeom>
          <a:solidFill>
            <a:srgbClr val="FDFDC5"/>
          </a:solidFill>
          <a:ln w="12700"/>
          <a:extLst>
            <a:ext uri="{C572A759-6A51-4108-AA02-DFA0A04FC94B}">
              <ma14:wrappingTextBoxFlag xmlns:ma14="http://schemas.microsoft.com/office/mac/drawingml/2011/main" val="1"/>
            </a:ext>
          </a:extLst>
        </p:spPr>
        <p:txBody>
          <a:bodyPr tIns="91439" bIns="91439">
            <a:spAutoFit/>
          </a:bodyPr>
          <a:lstStyle/>
          <a:p>
            <a:pPr marL="79373" marR="79373" algn="ctr" defTabSz="1828800">
              <a:buClr>
                <a:srgbClr val="F33126"/>
              </a:buClr>
              <a:buFont typeface="Arial"/>
              <a:defRPr b="1" sz="4600">
                <a:uFill>
                  <a:solidFill>
                    <a:srgbClr val="000000"/>
                  </a:solidFill>
                </a:uFill>
                <a:latin typeface="+mn-lt"/>
                <a:ea typeface="+mn-ea"/>
                <a:cs typeface="+mn-cs"/>
                <a:sym typeface="Arial"/>
              </a:defRPr>
            </a:pPr>
            <a:r>
              <a:rPr sz="5400">
                <a:solidFill>
                  <a:srgbClr val="F33126"/>
                </a:solidFill>
                <a:uFill>
                  <a:solidFill>
                    <a:srgbClr val="F33126"/>
                  </a:solidFill>
                </a:uFill>
              </a:rPr>
              <a:t>[R]</a:t>
            </a:r>
            <a:r>
              <a:rPr baseline="-15851" sz="5400">
                <a:solidFill>
                  <a:srgbClr val="F33126"/>
                </a:solidFill>
                <a:uFill>
                  <a:solidFill>
                    <a:srgbClr val="F33126"/>
                  </a:solidFill>
                </a:uFill>
              </a:rPr>
              <a:t>t</a:t>
            </a:r>
            <a:r>
              <a:rPr sz="5400">
                <a:solidFill>
                  <a:srgbClr val="F33126"/>
                </a:solidFill>
                <a:uFill>
                  <a:solidFill>
                    <a:srgbClr val="F33126"/>
                  </a:solidFill>
                </a:uFill>
              </a:rPr>
              <a:t> / [R]</a:t>
            </a:r>
            <a:r>
              <a:rPr baseline="-15851" sz="5400">
                <a:solidFill>
                  <a:srgbClr val="F33126"/>
                </a:solidFill>
                <a:uFill>
                  <a:solidFill>
                    <a:srgbClr val="F33126"/>
                  </a:solidFill>
                </a:uFill>
              </a:rPr>
              <a:t>0</a:t>
            </a:r>
            <a:r>
              <a:rPr sz="5400"/>
              <a:t> = fraction remaining after </a:t>
            </a:r>
            <a:endParaRPr sz="5400"/>
          </a:p>
          <a:p>
            <a:pPr marL="79373" marR="79373" algn="ctr" defTabSz="1828800">
              <a:buClr>
                <a:srgbClr val="F33126"/>
              </a:buClr>
              <a:buFont typeface="Arial"/>
              <a:defRPr b="1" sz="4600">
                <a:uFill>
                  <a:solidFill>
                    <a:srgbClr val="000000"/>
                  </a:solidFill>
                </a:uFill>
                <a:latin typeface="+mn-lt"/>
                <a:ea typeface="+mn-ea"/>
                <a:cs typeface="+mn-cs"/>
                <a:sym typeface="Arial"/>
              </a:defRPr>
            </a:pPr>
            <a:r>
              <a:rPr sz="5400"/>
              <a:t>time </a:t>
            </a:r>
            <a:r>
              <a:rPr sz="5400">
                <a:solidFill>
                  <a:srgbClr val="F33126"/>
                </a:solidFill>
                <a:uFill>
                  <a:solidFill>
                    <a:srgbClr val="F33126"/>
                  </a:solidFill>
                </a:uFill>
              </a:rPr>
              <a:t>t</a:t>
            </a:r>
            <a:r>
              <a:rPr sz="5400"/>
              <a:t> has elapsed.</a:t>
            </a:r>
          </a:p>
        </p:txBody>
      </p:sp>
      <p:pic>
        <p:nvPicPr>
          <p:cNvPr id="250" name="reaction picture" descr="reaction picture"/>
          <p:cNvPicPr>
            <a:picLocks noChangeAspect="0"/>
          </p:cNvPicPr>
          <p:nvPr/>
        </p:nvPicPr>
        <p:blipFill>
          <a:blip r:embed="rId2">
            <a:extLst/>
          </a:blip>
          <a:stretch>
            <a:fillRect/>
          </a:stretch>
        </p:blipFill>
        <p:spPr>
          <a:xfrm>
            <a:off x="3345180" y="297180"/>
            <a:ext cx="3497581" cy="1577976"/>
          </a:xfrm>
          <a:prstGeom prst="rect">
            <a:avLst/>
          </a:prstGeom>
          <a:ln w="12700">
            <a:miter lim="400000"/>
          </a:ln>
        </p:spPr>
      </p:pic>
      <p:sp>
        <p:nvSpPr>
          <p:cNvPr id="251" name="This is the integrated first-order rate law."/>
          <p:cNvSpPr txBox="1"/>
          <p:nvPr/>
        </p:nvSpPr>
        <p:spPr>
          <a:xfrm>
            <a:off x="4853940" y="12074525"/>
            <a:ext cx="15293340" cy="9478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defTabSz="1828800">
              <a:buClr>
                <a:srgbClr val="000000"/>
              </a:buClr>
              <a:buFont typeface="Arial"/>
              <a:defRPr b="1" sz="4600">
                <a:uFill>
                  <a:solidFill>
                    <a:srgbClr val="000000"/>
                  </a:solidFill>
                </a:uFill>
                <a:latin typeface="+mn-lt"/>
                <a:ea typeface="+mn-ea"/>
                <a:cs typeface="+mn-cs"/>
                <a:sym typeface="Arial"/>
              </a:defRPr>
            </a:pPr>
            <a:r>
              <a:rPr sz="5400"/>
              <a:t>This is the </a:t>
            </a:r>
            <a:r>
              <a:rPr sz="5400">
                <a:solidFill>
                  <a:srgbClr val="F33126"/>
                </a:solidFill>
                <a:uFill>
                  <a:solidFill>
                    <a:srgbClr val="F33126"/>
                  </a:solidFill>
                </a:uFill>
              </a:rPr>
              <a:t>integrated first-order rate law</a:t>
            </a:r>
            <a:r>
              <a:rPr sz="5400"/>
              <a:t>.</a:t>
            </a:r>
          </a:p>
        </p:txBody>
      </p:sp>
      <p:sp>
        <p:nvSpPr>
          <p:cNvPr id="252" name="Integrating    - (∆ [R] / ∆ time)  =  k [R]   we get:"/>
          <p:cNvSpPr txBox="1"/>
          <p:nvPr/>
        </p:nvSpPr>
        <p:spPr>
          <a:xfrm>
            <a:off x="3560691" y="3344755"/>
            <a:ext cx="15230619" cy="947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marL="650874" marR="79373" indent="-571500" defTabSz="1828800">
              <a:spcBef>
                <a:spcPts val="1600"/>
              </a:spcBef>
              <a:buClr>
                <a:srgbClr val="000000"/>
              </a:buClr>
              <a:buFont typeface="Arial"/>
              <a:defRPr b="1" sz="5400">
                <a:uFill>
                  <a:solidFill>
                    <a:srgbClr val="000000"/>
                  </a:solidFill>
                </a:uFill>
                <a:latin typeface="+mn-lt"/>
                <a:ea typeface="+mn-ea"/>
                <a:cs typeface="+mn-cs"/>
                <a:sym typeface="Arial"/>
              </a:defRPr>
            </a:pPr>
            <a:r>
              <a:rPr i="1">
                <a:solidFill>
                  <a:srgbClr val="0433FF"/>
                </a:solidFill>
              </a:rPr>
              <a:t>Integrating</a:t>
            </a:r>
            <a:r>
              <a:t>    - (∆ [R] / ∆ time)  =  k [R]</a:t>
            </a:r>
            <a:r>
              <a:rPr i="1">
                <a:solidFill>
                  <a:srgbClr val="0433FF"/>
                </a:solidFill>
              </a:rPr>
              <a:t>   we get: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9"/>
                                        </p:tgtEl>
                                        <p:attrNameLst>
                                          <p:attrName>style.visibility</p:attrName>
                                        </p:attrNameLst>
                                      </p:cBhvr>
                                      <p:to>
                                        <p:strVal val="visible"/>
                                      </p:to>
                                    </p:set>
                                    <p:animEffect filter="fade" transition="in">
                                      <p:cBhvr>
                                        <p:cTn id="7" dur="500"/>
                                        <p:tgtEl>
                                          <p:spTgt spid="249"/>
                                        </p:tgtEl>
                                      </p:cBhvr>
                                    </p:animEffect>
                                  </p:childTnLst>
                                </p:cTn>
                              </p:par>
                            </p:childTnLst>
                          </p:cTn>
                        </p:par>
                        <p:par>
                          <p:cTn id="8" fill="hold">
                            <p:stCondLst>
                              <p:cond delay="500"/>
                            </p:stCondLst>
                            <p:childTnLst>
                              <p:par>
                                <p:cTn id="9" presetClass="entr" nodeType="afterEffect" presetSubtype="8" presetID="2" grpId="2" fill="hold">
                                  <p:stCondLst>
                                    <p:cond delay="0"/>
                                  </p:stCondLst>
                                  <p:iterate type="el" backwards="0">
                                    <p:tmAbs val="0"/>
                                  </p:iterate>
                                  <p:childTnLst>
                                    <p:set>
                                      <p:cBhvr>
                                        <p:cTn id="10" fill="hold"/>
                                        <p:tgtEl>
                                          <p:spTgt spid="251"/>
                                        </p:tgtEl>
                                        <p:attrNameLst>
                                          <p:attrName>style.visibility</p:attrName>
                                        </p:attrNameLst>
                                      </p:cBhvr>
                                      <p:to>
                                        <p:strVal val="visible"/>
                                      </p:to>
                                    </p:set>
                                    <p:anim calcmode="lin" valueType="num">
                                      <p:cBhvr>
                                        <p:cTn id="11" dur="500" fill="hold"/>
                                        <p:tgtEl>
                                          <p:spTgt spid="251"/>
                                        </p:tgtEl>
                                        <p:attrNameLst>
                                          <p:attrName>ppt_x</p:attrName>
                                        </p:attrNameLst>
                                      </p:cBhvr>
                                      <p:tavLst>
                                        <p:tav tm="0">
                                          <p:val>
                                            <p:strVal val="0-#ppt_w/2"/>
                                          </p:val>
                                        </p:tav>
                                        <p:tav tm="100000">
                                          <p:val>
                                            <p:strVal val="#ppt_x"/>
                                          </p:val>
                                        </p:tav>
                                      </p:tavLst>
                                    </p:anim>
                                    <p:anim calcmode="lin" valueType="num">
                                      <p:cBhvr>
                                        <p:cTn id="12" dur="500" fill="hold"/>
                                        <p:tgtEl>
                                          <p:spTgt spid="2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9" grpId="1"/>
      <p:bldP build="whole" bldLvl="1" animBg="1" rev="0" advAuto="0" spid="251"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Concentration/Time Relations"/>
          <p:cNvSpPr txBox="1"/>
          <p:nvPr>
            <p:ph type="title"/>
          </p:nvPr>
        </p:nvSpPr>
        <p:spPr>
          <a:xfrm>
            <a:off x="4259580" y="0"/>
            <a:ext cx="16299181" cy="2125981"/>
          </a:xfrm>
          <a:prstGeom prst="rect">
            <a:avLst/>
          </a:prstGeom>
        </p:spPr>
        <p:txBody>
          <a:bodyPr/>
          <a:lstStyle>
            <a:lvl1pPr>
              <a:defRPr>
                <a:solidFill>
                  <a:srgbClr val="003DAF"/>
                </a:solidFill>
                <a:uFill>
                  <a:solidFill>
                    <a:srgbClr val="003DAF"/>
                  </a:solidFill>
                </a:uFill>
              </a:defRPr>
            </a:lvl1pPr>
          </a:lstStyle>
          <a:p>
            <a:pPr/>
            <a:r>
              <a:t>Concentration/Time Relations </a:t>
            </a:r>
          </a:p>
        </p:txBody>
      </p:sp>
      <p:sp>
        <p:nvSpPr>
          <p:cNvPr id="255" name="Sucrose decomposes to simpler sugars…"/>
          <p:cNvSpPr txBox="1"/>
          <p:nvPr>
            <p:ph type="body" sz="half" idx="1"/>
          </p:nvPr>
        </p:nvSpPr>
        <p:spPr>
          <a:xfrm>
            <a:off x="13860780" y="2125980"/>
            <a:ext cx="7612380" cy="11590020"/>
          </a:xfrm>
          <a:prstGeom prst="rect">
            <a:avLst/>
          </a:prstGeom>
        </p:spPr>
        <p:txBody>
          <a:bodyPr/>
          <a:lstStyle/>
          <a:p>
            <a:pPr marL="650874" indent="-571500">
              <a:lnSpc>
                <a:spcPct val="100000"/>
              </a:lnSpc>
            </a:pPr>
            <a:r>
              <a:rPr sz="5400"/>
              <a:t>Sucrose decomposes to simpler sugars</a:t>
            </a:r>
          </a:p>
          <a:p>
            <a:pPr marL="650874" indent="-571500">
              <a:lnSpc>
                <a:spcPct val="100000"/>
              </a:lnSpc>
            </a:pPr>
            <a:r>
              <a:rPr sz="5400"/>
              <a:t>Rate of disappearance of sucrose</a:t>
            </a:r>
            <a:r>
              <a:rPr b="0" sz="5400">
                <a:latin typeface="ＭＳ Ｐゴシック"/>
                <a:ea typeface="ＭＳ Ｐゴシック"/>
                <a:cs typeface="ＭＳ Ｐゴシック"/>
                <a:sym typeface="ＭＳ Ｐゴシック"/>
              </a:rPr>
              <a:t>	</a:t>
            </a:r>
            <a:br>
              <a:rPr b="0" sz="5400">
                <a:latin typeface="ＭＳ Ｐゴシック"/>
                <a:ea typeface="ＭＳ Ｐゴシック"/>
                <a:cs typeface="ＭＳ Ｐゴシック"/>
                <a:sym typeface="ＭＳ Ｐゴシック"/>
              </a:rPr>
            </a:br>
            <a:r>
              <a:rPr sz="5400"/>
              <a:t>= k [sucrose]</a:t>
            </a:r>
          </a:p>
          <a:p>
            <a:pPr marL="650874" indent="-571500">
              <a:lnSpc>
                <a:spcPct val="100000"/>
              </a:lnSpc>
            </a:pPr>
            <a:r>
              <a:rPr sz="5400"/>
              <a:t>k = 0.21 hr</a:t>
            </a:r>
            <a:r>
              <a:rPr baseline="30962" sz="5400"/>
              <a:t>-1</a:t>
            </a:r>
          </a:p>
          <a:p>
            <a:pPr marL="650874" indent="-571500">
              <a:lnSpc>
                <a:spcPct val="100000"/>
              </a:lnSpc>
              <a:defRPr sz="5400"/>
            </a:pPr>
            <a:r>
              <a:t>Initial [sucrose] = 0.010 M</a:t>
            </a:r>
          </a:p>
          <a:p>
            <a:pPr marL="650874" indent="-571500">
              <a:lnSpc>
                <a:spcPct val="100000"/>
              </a:lnSpc>
              <a:defRPr sz="5400"/>
            </a:pPr>
            <a:r>
              <a:t>How long to drop 90% (to 0.0010 M)?</a:t>
            </a:r>
          </a:p>
        </p:txBody>
      </p:sp>
      <p:sp>
        <p:nvSpPr>
          <p:cNvPr id="25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257" name="Line"/>
          <p:cNvSpPr/>
          <p:nvPr/>
        </p:nvSpPr>
        <p:spPr>
          <a:xfrm>
            <a:off x="5836920" y="1828800"/>
            <a:ext cx="14538960" cy="3176"/>
          </a:xfrm>
          <a:prstGeom prst="line">
            <a:avLst/>
          </a:prstGeom>
          <a:ln w="88900">
            <a:solidFill>
              <a:srgbClr val="003DAF"/>
            </a:solidFill>
          </a:ln>
        </p:spPr>
        <p:txBody>
          <a:bodyPr tIns="91439" bIns="91439" anchor="ctr"/>
          <a:lstStyle/>
          <a:p>
            <a:pPr/>
          </a:p>
        </p:txBody>
      </p:sp>
      <p:pic>
        <p:nvPicPr>
          <p:cNvPr id="258" name="sucrose picture" descr="sucrose picture"/>
          <p:cNvPicPr>
            <a:picLocks noChangeAspect="0"/>
          </p:cNvPicPr>
          <p:nvPr/>
        </p:nvPicPr>
        <p:blipFill>
          <a:blip r:embed="rId2">
            <a:extLst/>
          </a:blip>
          <a:stretch>
            <a:fillRect/>
          </a:stretch>
        </p:blipFill>
        <p:spPr>
          <a:xfrm>
            <a:off x="3208020" y="2609850"/>
            <a:ext cx="10423526" cy="9734551"/>
          </a:xfrm>
          <a:prstGeom prst="rect">
            <a:avLst/>
          </a:prstGeom>
          <a:ln w="12700">
            <a:solidFill>
              <a:srgbClr val="000000"/>
            </a:solidFill>
            <a:miter lim="400000"/>
          </a:ln>
        </p:spPr>
      </p:pic>
      <p:pic>
        <p:nvPicPr>
          <p:cNvPr id="259" name="image.png" descr="image.png"/>
          <p:cNvPicPr>
            <a:picLocks noChangeAspect="0"/>
          </p:cNvPicPr>
          <p:nvPr/>
        </p:nvPicPr>
        <p:blipFill>
          <a:blip r:embed="rId3">
            <a:extLst/>
          </a:blip>
          <a:stretch>
            <a:fillRect/>
          </a:stretch>
        </p:blipFill>
        <p:spPr>
          <a:xfrm>
            <a:off x="3594100" y="220980"/>
            <a:ext cx="1897381" cy="1897381"/>
          </a:xfrm>
          <a:prstGeom prst="rect">
            <a:avLst/>
          </a:prstGeom>
          <a:ln w="12700">
            <a:miter lim="400000"/>
          </a:ln>
        </p:spPr>
      </p:pic>
      <p:sp>
        <p:nvSpPr>
          <p:cNvPr id="260" name="Sucrose"/>
          <p:cNvSpPr txBox="1"/>
          <p:nvPr/>
        </p:nvSpPr>
        <p:spPr>
          <a:xfrm>
            <a:off x="6865620" y="11191875"/>
            <a:ext cx="3352329" cy="10541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FBFA00"/>
              </a:buClr>
              <a:buFont typeface="Arial"/>
              <a:defRPr b="1" sz="6000">
                <a:solidFill>
                  <a:srgbClr val="FBFA00"/>
                </a:solidFill>
                <a:uFill>
                  <a:solidFill>
                    <a:srgbClr val="FBFA00"/>
                  </a:solidFill>
                </a:uFill>
                <a:latin typeface="+mn-lt"/>
                <a:ea typeface="+mn-ea"/>
                <a:cs typeface="+mn-cs"/>
                <a:sym typeface="Arial"/>
              </a:defRPr>
            </a:lvl1pPr>
          </a:lstStyle>
          <a:p>
            <a:pPr/>
            <a:r>
              <a:t>Sucrose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ig figs and logarithms…"/>
          <p:cNvSpPr txBox="1"/>
          <p:nvPr/>
        </p:nvSpPr>
        <p:spPr>
          <a:xfrm>
            <a:off x="18871694" y="8526780"/>
            <a:ext cx="3859878" cy="1071881"/>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a:defRPr i="1" sz="2900"/>
            </a:pPr>
            <a:r>
              <a:t>sig figs and logarithms</a:t>
            </a:r>
          </a:p>
          <a:p>
            <a:pPr>
              <a:defRPr i="1" sz="2900"/>
            </a:pPr>
            <a:r>
              <a:t>covered in CH 223</a:t>
            </a:r>
          </a:p>
        </p:txBody>
      </p:sp>
      <p:sp>
        <p:nvSpPr>
          <p:cNvPr id="263" name="Line"/>
          <p:cNvSpPr/>
          <p:nvPr/>
        </p:nvSpPr>
        <p:spPr>
          <a:xfrm>
            <a:off x="5836920" y="1828800"/>
            <a:ext cx="14538960" cy="3176"/>
          </a:xfrm>
          <a:prstGeom prst="line">
            <a:avLst/>
          </a:prstGeom>
          <a:ln w="88900">
            <a:solidFill>
              <a:srgbClr val="003DAF"/>
            </a:solidFill>
          </a:ln>
        </p:spPr>
        <p:txBody>
          <a:bodyPr tIns="91439" bIns="91439" anchor="ctr"/>
          <a:lstStyle/>
          <a:p>
            <a:pPr/>
          </a:p>
        </p:txBody>
      </p:sp>
      <p:pic>
        <p:nvPicPr>
          <p:cNvPr id="264" name="image.png" descr="image.png"/>
          <p:cNvPicPr>
            <a:picLocks noChangeAspect="0"/>
          </p:cNvPicPr>
          <p:nvPr/>
        </p:nvPicPr>
        <p:blipFill>
          <a:blip r:embed="rId2">
            <a:extLst/>
          </a:blip>
          <a:stretch>
            <a:fillRect/>
          </a:stretch>
        </p:blipFill>
        <p:spPr>
          <a:xfrm>
            <a:off x="3594100" y="220980"/>
            <a:ext cx="1897381" cy="1897381"/>
          </a:xfrm>
          <a:prstGeom prst="rect">
            <a:avLst/>
          </a:prstGeom>
          <a:ln w="12700">
            <a:miter lim="400000"/>
          </a:ln>
        </p:spPr>
      </p:pic>
      <p:sp>
        <p:nvSpPr>
          <p:cNvPr id="265" name="Concentration/Time Relations"/>
          <p:cNvSpPr txBox="1"/>
          <p:nvPr/>
        </p:nvSpPr>
        <p:spPr>
          <a:xfrm>
            <a:off x="4259580" y="0"/>
            <a:ext cx="16299181" cy="21259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marL="79373" marR="79373" algn="ctr" defTabSz="1828800">
              <a:lnSpc>
                <a:spcPct val="90000"/>
              </a:lnSpc>
              <a:defRPr b="1" sz="7200">
                <a:solidFill>
                  <a:srgbClr val="003DAF"/>
                </a:solidFill>
                <a:uFill>
                  <a:solidFill>
                    <a:srgbClr val="003DAF"/>
                  </a:solidFill>
                </a:uFill>
                <a:latin typeface="+mn-lt"/>
                <a:ea typeface="+mn-ea"/>
                <a:cs typeface="+mn-cs"/>
                <a:sym typeface="Arial"/>
              </a:defRPr>
            </a:lvl1pPr>
          </a:lstStyle>
          <a:p>
            <a:pPr/>
            <a:r>
              <a:t>Concentration/Time Relations </a:t>
            </a:r>
          </a:p>
        </p:txBody>
      </p:sp>
      <p:sp>
        <p:nvSpPr>
          <p:cNvPr id="266" name="Rate of disappear of sucrose = k [sucrose], k = 0.21 hr-1.   If initial [sucrose] = 0.010 M, how long to drop 90% or to 0.0010 M?"/>
          <p:cNvSpPr txBox="1"/>
          <p:nvPr>
            <p:ph type="title"/>
          </p:nvPr>
        </p:nvSpPr>
        <p:spPr>
          <a:xfrm>
            <a:off x="5711189" y="1219469"/>
            <a:ext cx="14790421" cy="3360421"/>
          </a:xfrm>
          <a:prstGeom prst="rect">
            <a:avLst/>
          </a:prstGeom>
        </p:spPr>
        <p:txBody>
          <a:bodyPr/>
          <a:lstStyle/>
          <a:p>
            <a:pPr algn="l"/>
            <a:r>
              <a:rPr b="0" i="1" sz="3800"/>
              <a:t>Rate of disappear of sucrose = k [sucrose], k = 0.21 hr</a:t>
            </a:r>
            <a:r>
              <a:rPr b="0" baseline="30947" i="1" sz="3800"/>
              <a:t>-1</a:t>
            </a:r>
            <a:r>
              <a:rPr b="0" i="1" sz="3800"/>
              <a:t>.</a:t>
            </a:r>
            <a:r>
              <a:rPr b="0" baseline="30947" i="1" sz="3800"/>
              <a:t>   </a:t>
            </a:r>
            <a:r>
              <a:rPr b="0" i="1" sz="3800"/>
              <a:t>If initial [sucrose] = 0.010 M, how long to drop 90% or to 0.0010 M?</a:t>
            </a:r>
            <a:br>
              <a:rPr b="0" sz="3800">
                <a:latin typeface="ＭＳ Ｐゴシック"/>
                <a:ea typeface="ＭＳ Ｐゴシック"/>
                <a:cs typeface="ＭＳ Ｐゴシック"/>
                <a:sym typeface="ＭＳ Ｐゴシック"/>
              </a:rPr>
            </a:br>
          </a:p>
        </p:txBody>
      </p:sp>
      <p:sp>
        <p:nvSpPr>
          <p:cNvPr id="267" name="Use the first order integrated rate law"/>
          <p:cNvSpPr txBox="1"/>
          <p:nvPr>
            <p:ph type="body" idx="1"/>
          </p:nvPr>
        </p:nvSpPr>
        <p:spPr>
          <a:xfrm>
            <a:off x="3962400" y="3817620"/>
            <a:ext cx="15384781" cy="9898380"/>
          </a:xfrm>
          <a:prstGeom prst="rect">
            <a:avLst/>
          </a:prstGeom>
        </p:spPr>
        <p:txBody>
          <a:bodyPr/>
          <a:lstStyle>
            <a:lvl1pPr marL="650874" indent="-571500">
              <a:defRPr sz="5400"/>
            </a:lvl1pPr>
          </a:lstStyle>
          <a:p>
            <a:pPr/>
            <a:r>
              <a:t>Use the first order integrated rate law</a:t>
            </a:r>
          </a:p>
        </p:txBody>
      </p:sp>
      <p:sp>
        <p:nvSpPr>
          <p:cNvPr id="26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grpSp>
        <p:nvGrpSpPr>
          <p:cNvPr id="271" name="Group"/>
          <p:cNvGrpSpPr/>
          <p:nvPr/>
        </p:nvGrpSpPr>
        <p:grpSpPr>
          <a:xfrm>
            <a:off x="5870575" y="5286375"/>
            <a:ext cx="9848851" cy="2228851"/>
            <a:chOff x="0" y="0"/>
            <a:chExt cx="9848850" cy="2228850"/>
          </a:xfrm>
        </p:grpSpPr>
        <p:sp>
          <p:nvSpPr>
            <p:cNvPr id="269" name="Rectangle"/>
            <p:cNvSpPr/>
            <p:nvPr/>
          </p:nvSpPr>
          <p:spPr>
            <a:xfrm>
              <a:off x="0" y="0"/>
              <a:ext cx="9848850" cy="2228851"/>
            </a:xfrm>
            <a:prstGeom prst="rect">
              <a:avLst/>
            </a:prstGeom>
            <a:solidFill>
              <a:srgbClr val="FDFDC5"/>
            </a:solidFill>
            <a:ln w="12700" cap="flat">
              <a:noFill/>
              <a:miter lim="400000"/>
            </a:ln>
            <a:effectLst/>
          </p:spPr>
          <p:txBody>
            <a:bodyPr wrap="square" lIns="0" tIns="0" rIns="0" bIns="0" numCol="1" anchor="t">
              <a:noAutofit/>
            </a:bodyPr>
            <a:lstStyle/>
            <a:p>
              <a:pPr defTabSz="914400"/>
            </a:p>
          </p:txBody>
        </p:sp>
        <p:pic>
          <p:nvPicPr>
            <p:cNvPr id="270" name="image.pdf" descr="image.pdf"/>
            <p:cNvPicPr>
              <a:picLocks noChangeAspect="0"/>
            </p:cNvPicPr>
            <p:nvPr/>
          </p:nvPicPr>
          <p:blipFill>
            <a:blip r:embed="rId3">
              <a:extLst/>
            </a:blip>
            <a:stretch>
              <a:fillRect/>
            </a:stretch>
          </p:blipFill>
          <p:spPr>
            <a:xfrm>
              <a:off x="0" y="0"/>
              <a:ext cx="9848850" cy="2228851"/>
            </a:xfrm>
            <a:prstGeom prst="rect">
              <a:avLst/>
            </a:prstGeom>
            <a:ln w="12700" cap="flat">
              <a:noFill/>
              <a:miter lim="400000"/>
            </a:ln>
            <a:effectLst/>
          </p:spPr>
        </p:pic>
      </p:grpSp>
      <p:sp>
        <p:nvSpPr>
          <p:cNvPr id="272" name="ln (0.10) =  - 2.30  =  - (0.21 hr-1) • time…"/>
          <p:cNvSpPr txBox="1"/>
          <p:nvPr/>
        </p:nvSpPr>
        <p:spPr>
          <a:xfrm>
            <a:off x="4122420" y="8526780"/>
            <a:ext cx="15727681" cy="222531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lnSpc>
                <a:spcPct val="90000"/>
              </a:lnSpc>
              <a:spcBef>
                <a:spcPts val="1900"/>
              </a:spcBef>
              <a:buClr>
                <a:srgbClr val="000000"/>
              </a:buClr>
              <a:buFont typeface="Arial"/>
              <a:defRPr b="1" sz="4600">
                <a:uFill>
                  <a:solidFill>
                    <a:srgbClr val="000000"/>
                  </a:solidFill>
                </a:uFill>
                <a:latin typeface="+mn-lt"/>
                <a:ea typeface="+mn-ea"/>
                <a:cs typeface="+mn-cs"/>
                <a:sym typeface="Arial"/>
              </a:defRPr>
            </a:pPr>
            <a:r>
              <a:rPr sz="5400"/>
              <a:t>ln (0.10) =  - 2.30  =  - (0.21 hr</a:t>
            </a:r>
            <a:r>
              <a:rPr baseline="30962" sz="5400"/>
              <a:t>-1</a:t>
            </a:r>
            <a:r>
              <a:rPr sz="5400"/>
              <a:t>) • time</a:t>
            </a:r>
            <a:endParaRPr sz="5400"/>
          </a:p>
          <a:p>
            <a:pPr marL="81280" marR="81280" defTabSz="1828800">
              <a:lnSpc>
                <a:spcPct val="90000"/>
              </a:lnSpc>
              <a:spcBef>
                <a:spcPts val="2500"/>
              </a:spcBef>
              <a:buClr>
                <a:srgbClr val="00B800"/>
              </a:buClr>
              <a:buFont typeface="Arial"/>
              <a:defRPr b="1" sz="7200">
                <a:solidFill>
                  <a:srgbClr val="00B800"/>
                </a:solidFill>
                <a:uFill>
                  <a:solidFill>
                    <a:srgbClr val="00B800"/>
                  </a:solidFill>
                </a:uFill>
                <a:latin typeface="+mn-lt"/>
                <a:ea typeface="+mn-ea"/>
                <a:cs typeface="+mn-cs"/>
                <a:sym typeface="Arial"/>
              </a:defRPr>
            </a:pPr>
            <a:r>
              <a:t>time  =  11 hours</a:t>
            </a:r>
          </a:p>
        </p:txBody>
      </p:sp>
      <p:sp>
        <p:nvSpPr>
          <p:cNvPr id="273" name="For the reaction A → B, the disappearance of A is first order where k = 0.030 min-1.  If we begin with [A] = 0.36 M, what will [A] be after 46 min?…"/>
          <p:cNvSpPr txBox="1"/>
          <p:nvPr/>
        </p:nvSpPr>
        <p:spPr>
          <a:xfrm>
            <a:off x="7985759" y="14698980"/>
            <a:ext cx="18288001" cy="1275588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defRPr b="1" sz="4600">
                <a:solidFill>
                  <a:srgbClr val="FF2600"/>
                </a:solidFill>
                <a:uFill>
                  <a:solidFill>
                    <a:srgbClr val="FF2600"/>
                  </a:solidFill>
                </a:uFill>
                <a:latin typeface="+mn-lt"/>
                <a:ea typeface="+mn-ea"/>
                <a:cs typeface="+mn-cs"/>
                <a:sym typeface="Arial"/>
              </a:defRPr>
            </a:pPr>
            <a:r>
              <a:rPr b="0" sz="5400"/>
              <a:t>For the reaction A → B, the disappearance of A is first order where k = 0.030 min</a:t>
            </a:r>
            <a:r>
              <a:rPr b="0" baseline="31999" sz="5400"/>
              <a:t>-1</a:t>
            </a:r>
            <a:r>
              <a:rPr b="0" sz="5400"/>
              <a:t>.  If we begin with [A] = 0.36 M, what will [A] be after 46 min?</a:t>
            </a:r>
          </a:p>
          <a:p>
            <a:pPr marL="81280" marR="81280" defTabSz="1828800">
              <a:defRPr b="1" sz="4600">
                <a:solidFill>
                  <a:srgbClr val="FF2600"/>
                </a:solidFill>
                <a:uFill>
                  <a:solidFill>
                    <a:srgbClr val="FF2600"/>
                  </a:solidFill>
                </a:uFill>
                <a:latin typeface="+mn-lt"/>
                <a:ea typeface="+mn-ea"/>
                <a:cs typeface="+mn-cs"/>
                <a:sym typeface="Arial"/>
              </a:defRPr>
            </a:pPr>
            <a:r>
              <a:t>     </a:t>
            </a:r>
            <a:r>
              <a:rPr baseline="-5999"/>
              <a:t> </a:t>
            </a:r>
          </a:p>
          <a:p>
            <a:pPr marL="455441" marR="81280" indent="-247161" defTabSz="1828800">
              <a:buSzPct val="100000"/>
              <a:buAutoNum type="alphaUcPeriod" startAt="1"/>
              <a:defRPr b="1" sz="4600">
                <a:uFill>
                  <a:solidFill>
                    <a:srgbClr val="000000"/>
                  </a:solidFill>
                </a:uFill>
                <a:latin typeface="+mn-lt"/>
                <a:ea typeface="+mn-ea"/>
                <a:cs typeface="+mn-cs"/>
                <a:sym typeface="Arial"/>
              </a:defRPr>
            </a:pPr>
            <a:r>
              <a:t> </a:t>
            </a:r>
            <a:r>
              <a:rPr b="0" sz="5400"/>
              <a:t>0.090 M</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0.18 M</a:t>
            </a:r>
            <a:endParaRPr b="0" baseline="30814"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baseline="30814" sz="5400"/>
              <a:t> </a:t>
            </a:r>
            <a:r>
              <a:rPr b="0" sz="5400"/>
              <a:t>0.31 M</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0.25 M</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0 M</a:t>
            </a:r>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p>
        </p:txBody>
      </p:sp>
      <p:sp>
        <p:nvSpPr>
          <p:cNvPr id="274" name="Enter your response on…"/>
          <p:cNvSpPr txBox="1"/>
          <p:nvPr/>
        </p:nvSpPr>
        <p:spPr>
          <a:xfrm>
            <a:off x="22913481" y="19956780"/>
            <a:ext cx="6958479" cy="157734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i="1" sz="4600">
                <a:solidFill>
                  <a:srgbClr val="FF2600"/>
                </a:solidFill>
                <a:uFill>
                  <a:solidFill>
                    <a:srgbClr val="FF2600"/>
                  </a:solidFill>
                </a:uFill>
                <a:latin typeface="+mn-lt"/>
                <a:ea typeface="+mn-ea"/>
                <a:cs typeface="+mn-cs"/>
                <a:sym typeface="Arial"/>
              </a:defRPr>
            </a:pPr>
            <a:r>
              <a:t>Enter your response on</a:t>
            </a:r>
          </a:p>
          <a:p>
            <a:pPr marL="81280" marR="81280" algn="ctr" defTabSz="1828800">
              <a:defRPr b="1" i="1" sz="4600">
                <a:solidFill>
                  <a:srgbClr val="FF2600"/>
                </a:solidFill>
                <a:uFill>
                  <a:solidFill>
                    <a:srgbClr val="FF2600"/>
                  </a:solidFill>
                </a:uFill>
                <a:latin typeface="+mn-lt"/>
                <a:ea typeface="+mn-ea"/>
                <a:cs typeface="+mn-cs"/>
                <a:sym typeface="Arial"/>
              </a:defRPr>
            </a:pPr>
            <a:r>
              <a:t>your i&gt;Clicker now!</a:t>
            </a:r>
          </a:p>
        </p:txBody>
      </p:sp>
      <p:sp>
        <p:nvSpPr>
          <p:cNvPr id="275" name="Answer = A,…"/>
          <p:cNvSpPr txBox="1"/>
          <p:nvPr/>
        </p:nvSpPr>
        <p:spPr>
          <a:xfrm>
            <a:off x="19172950" y="22517100"/>
            <a:ext cx="9553914" cy="72470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sz="5400">
                <a:uFill>
                  <a:solidFill>
                    <a:srgbClr val="000000"/>
                  </a:solidFill>
                </a:uFill>
                <a:latin typeface="+mn-lt"/>
                <a:ea typeface="+mn-ea"/>
                <a:cs typeface="+mn-cs"/>
                <a:sym typeface="Arial"/>
              </a:defRPr>
            </a:pPr>
            <a:r>
              <a:t>Answer = </a:t>
            </a:r>
            <a:r>
              <a:rPr>
                <a:solidFill>
                  <a:srgbClr val="FF2600"/>
                </a:solidFill>
                <a:uFill>
                  <a:solidFill>
                    <a:srgbClr val="FF2600"/>
                  </a:solidFill>
                </a:uFill>
              </a:rPr>
              <a:t>A</a:t>
            </a:r>
            <a:r>
              <a:t>,</a:t>
            </a:r>
          </a:p>
          <a:p>
            <a:pPr marL="81280" marR="81280" algn="ctr" defTabSz="1828800">
              <a:defRPr b="1" sz="5400">
                <a:uFill>
                  <a:solidFill>
                    <a:srgbClr val="000000"/>
                  </a:solidFill>
                </a:uFill>
                <a:latin typeface="+mn-lt"/>
                <a:ea typeface="+mn-ea"/>
                <a:cs typeface="+mn-cs"/>
                <a:sym typeface="Arial"/>
              </a:defRPr>
            </a:pPr>
            <a:r>
              <a:t>0.090 M</a:t>
            </a:r>
          </a:p>
          <a:p>
            <a:pPr marL="81280" marR="81280" algn="ctr" defTabSz="1828800">
              <a:defRPr b="1" sz="5400">
                <a:uFill>
                  <a:solidFill>
                    <a:srgbClr val="000000"/>
                  </a:solidFill>
                </a:uFill>
                <a:latin typeface="+mn-lt"/>
                <a:ea typeface="+mn-ea"/>
                <a:cs typeface="+mn-cs"/>
                <a:sym typeface="Arial"/>
              </a:defRPr>
            </a:pPr>
          </a:p>
          <a:p>
            <a:pPr marL="81280" marR="81280" algn="ctr" defTabSz="1828800">
              <a:defRPr i="1" sz="5400">
                <a:uFill>
                  <a:solidFill>
                    <a:srgbClr val="000000"/>
                  </a:solidFill>
                </a:uFill>
                <a:latin typeface="+mn-lt"/>
                <a:ea typeface="+mn-ea"/>
                <a:cs typeface="+mn-cs"/>
                <a:sym typeface="Arial"/>
              </a:defRPr>
            </a:pPr>
            <a:r>
              <a:t>ln (R/.36) = -0.030 * 46</a:t>
            </a:r>
          </a:p>
          <a:p>
            <a:pPr marL="81280" marR="81280" algn="ctr" defTabSz="1828800">
              <a:defRPr i="1" sz="5400">
                <a:uFill>
                  <a:solidFill>
                    <a:srgbClr val="000000"/>
                  </a:solidFill>
                </a:uFill>
                <a:latin typeface="+mn-lt"/>
                <a:ea typeface="+mn-ea"/>
                <a:cs typeface="+mn-cs"/>
                <a:sym typeface="Arial"/>
              </a:defRPr>
            </a:pPr>
            <a:r>
              <a:t>e^(ln (R/.36)) = e^(-0.030 * 46)</a:t>
            </a:r>
          </a:p>
          <a:p>
            <a:pPr marL="81280" marR="81280" algn="ctr" defTabSz="1828800">
              <a:defRPr i="1" sz="5400">
                <a:uFill>
                  <a:solidFill>
                    <a:srgbClr val="000000"/>
                  </a:solidFill>
                </a:uFill>
                <a:latin typeface="+mn-lt"/>
                <a:ea typeface="+mn-ea"/>
                <a:cs typeface="+mn-cs"/>
                <a:sym typeface="Arial"/>
              </a:defRPr>
            </a:pPr>
            <a:r>
              <a:t>R/.36 = 0.25</a:t>
            </a:r>
          </a:p>
          <a:p>
            <a:pPr marL="81280" marR="81280" algn="ctr" defTabSz="1828800">
              <a:defRPr i="1" sz="5400">
                <a:uFill>
                  <a:solidFill>
                    <a:srgbClr val="000000"/>
                  </a:solidFill>
                </a:uFill>
                <a:latin typeface="+mn-lt"/>
                <a:ea typeface="+mn-ea"/>
                <a:cs typeface="+mn-cs"/>
                <a:sym typeface="Arial"/>
              </a:defRPr>
            </a:pPr>
            <a:r>
              <a:t>R = 0.36*0.25</a:t>
            </a:r>
          </a:p>
          <a:p>
            <a:pPr marL="81280" marR="81280" algn="ctr" defTabSz="1828800">
              <a:defRPr i="1" sz="5400">
                <a:uFill>
                  <a:solidFill>
                    <a:srgbClr val="000000"/>
                  </a:solidFill>
                </a:uFill>
                <a:latin typeface="+mn-lt"/>
                <a:ea typeface="+mn-ea"/>
                <a:cs typeface="+mn-cs"/>
                <a:sym typeface="Arial"/>
              </a:defRPr>
            </a:pPr>
            <a:r>
              <a:t>R = 0.090 M</a:t>
            </a:r>
          </a:p>
        </p:txBody>
      </p:sp>
      <p:pic>
        <p:nvPicPr>
          <p:cNvPr id="276" name="default_equation.pdf" descr="default_equation.pdf"/>
          <p:cNvPicPr>
            <a:picLocks noChangeAspect="1"/>
          </p:cNvPicPr>
          <p:nvPr/>
        </p:nvPicPr>
        <p:blipFill>
          <a:blip r:embed="rId4">
            <a:extLst/>
          </a:blip>
          <a:stretch>
            <a:fillRect/>
          </a:stretch>
        </p:blipFill>
        <p:spPr>
          <a:xfrm>
            <a:off x="12100559" y="6720840"/>
            <a:ext cx="205741" cy="297181"/>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1"/>
                                        </p:tgtEl>
                                        <p:attrNameLst>
                                          <p:attrName>style.visibility</p:attrName>
                                        </p:attrNameLst>
                                      </p:cBhvr>
                                      <p:to>
                                        <p:strVal val="visible"/>
                                      </p:to>
                                    </p:set>
                                    <p:animEffect filter="fade" transition="in">
                                      <p:cBhvr>
                                        <p:cTn id="7" dur="5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el" backwards="0">
                                    <p:tmAbs val="0"/>
                                  </p:iterate>
                                  <p:childTnLst>
                                    <p:set>
                                      <p:cBhvr>
                                        <p:cTn id="11" fill="hold"/>
                                        <p:tgtEl>
                                          <p:spTgt spid="272">
                                            <p:bg/>
                                          </p:spTgt>
                                        </p:tgtEl>
                                        <p:attrNameLst>
                                          <p:attrName>style.visibility</p:attrName>
                                        </p:attrNameLst>
                                      </p:cBhvr>
                                      <p:to>
                                        <p:strVal val="visible"/>
                                      </p:to>
                                    </p:set>
                                    <p:anim calcmode="lin" valueType="num">
                                      <p:cBhvr>
                                        <p:cTn id="12" dur="500" fill="hold"/>
                                        <p:tgtEl>
                                          <p:spTgt spid="272">
                                            <p:bg/>
                                          </p:spTgt>
                                        </p:tgtEl>
                                        <p:attrNameLst>
                                          <p:attrName>ppt_x</p:attrName>
                                        </p:attrNameLst>
                                      </p:cBhvr>
                                      <p:tavLst>
                                        <p:tav tm="0">
                                          <p:val>
                                            <p:strVal val="0-#ppt_w/2"/>
                                          </p:val>
                                        </p:tav>
                                        <p:tav tm="100000">
                                          <p:val>
                                            <p:strVal val="#ppt_x"/>
                                          </p:val>
                                        </p:tav>
                                      </p:tavLst>
                                    </p:anim>
                                    <p:anim calcmode="lin" valueType="num">
                                      <p:cBhvr>
                                        <p:cTn id="13" dur="500" fill="hold"/>
                                        <p:tgtEl>
                                          <p:spTgt spid="272">
                                            <p:bg/>
                                          </p:spTgt>
                                        </p:tgtEl>
                                        <p:attrNameLst>
                                          <p:attrName>ppt_y</p:attrName>
                                        </p:attrNameLst>
                                      </p:cBhvr>
                                      <p:tavLst>
                                        <p:tav tm="0">
                                          <p:val>
                                            <p:strVal val="#ppt_y"/>
                                          </p:val>
                                        </p:tav>
                                        <p:tav tm="100000">
                                          <p:val>
                                            <p:strVal val="#ppt_y"/>
                                          </p:val>
                                        </p:tav>
                                      </p:tavLst>
                                    </p:anim>
                                  </p:childTnLst>
                                </p:cTn>
                              </p:par>
                              <p:par>
                                <p:cTn id="14" presetClass="entr" nodeType="withEffect" presetSubtype="8" presetID="2" grpId="2" fill="hold">
                                  <p:stCondLst>
                                    <p:cond delay="0"/>
                                  </p:stCondLst>
                                  <p:iterate type="el" backwards="0">
                                    <p:tmAbs val="0"/>
                                  </p:iterate>
                                  <p:childTnLst>
                                    <p:set>
                                      <p:cBhvr>
                                        <p:cTn id="15" fill="hold"/>
                                        <p:tgtEl>
                                          <p:spTgt spid="272">
                                            <p:txEl>
                                              <p:pRg st="0" end="0"/>
                                            </p:txEl>
                                          </p:spTgt>
                                        </p:tgtEl>
                                        <p:attrNameLst>
                                          <p:attrName>style.visibility</p:attrName>
                                        </p:attrNameLst>
                                      </p:cBhvr>
                                      <p:to>
                                        <p:strVal val="visible"/>
                                      </p:to>
                                    </p:set>
                                    <p:anim calcmode="lin" valueType="num">
                                      <p:cBhvr>
                                        <p:cTn id="16" dur="500" fill="hold"/>
                                        <p:tgtEl>
                                          <p:spTgt spid="272">
                                            <p:txEl>
                                              <p:pRg st="0" end="0"/>
                                            </p:txEl>
                                          </p:spTgt>
                                        </p:tgtEl>
                                        <p:attrNameLst>
                                          <p:attrName>ppt_x</p:attrName>
                                        </p:attrNameLst>
                                      </p:cBhvr>
                                      <p:tavLst>
                                        <p:tav tm="0">
                                          <p:val>
                                            <p:strVal val="0-#ppt_w/2"/>
                                          </p:val>
                                        </p:tav>
                                        <p:tav tm="100000">
                                          <p:val>
                                            <p:strVal val="#ppt_x"/>
                                          </p:val>
                                        </p:tav>
                                      </p:tavLst>
                                    </p:anim>
                                    <p:anim calcmode="lin" valueType="num">
                                      <p:cBhvr>
                                        <p:cTn id="17" dur="500" fill="hold"/>
                                        <p:tgtEl>
                                          <p:spTgt spid="272">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Class="entr" nodeType="afterEffect" presetSubtype="8" presetID="2" grpId="2" fill="hold">
                                  <p:stCondLst>
                                    <p:cond delay="0"/>
                                  </p:stCondLst>
                                  <p:iterate type="el" backwards="0">
                                    <p:tmAbs val="0"/>
                                  </p:iterate>
                                  <p:childTnLst>
                                    <p:set>
                                      <p:cBhvr>
                                        <p:cTn id="20" fill="hold"/>
                                        <p:tgtEl>
                                          <p:spTgt spid="272">
                                            <p:txEl>
                                              <p:pRg st="1" end="1"/>
                                            </p:txEl>
                                          </p:spTgt>
                                        </p:tgtEl>
                                        <p:attrNameLst>
                                          <p:attrName>style.visibility</p:attrName>
                                        </p:attrNameLst>
                                      </p:cBhvr>
                                      <p:to>
                                        <p:strVal val="visible"/>
                                      </p:to>
                                    </p:set>
                                    <p:anim calcmode="lin" valueType="num">
                                      <p:cBhvr>
                                        <p:cTn id="21" dur="500" fill="hold"/>
                                        <p:tgtEl>
                                          <p:spTgt spid="272">
                                            <p:txEl>
                                              <p:pRg st="1" end="1"/>
                                            </p:txEl>
                                          </p:spTgt>
                                        </p:tgtEl>
                                        <p:attrNameLst>
                                          <p:attrName>ppt_x</p:attrName>
                                        </p:attrNameLst>
                                      </p:cBhvr>
                                      <p:tavLst>
                                        <p:tav tm="0">
                                          <p:val>
                                            <p:strVal val="0-#ppt_w/2"/>
                                          </p:val>
                                        </p:tav>
                                        <p:tav tm="100000">
                                          <p:val>
                                            <p:strVal val="#ppt_x"/>
                                          </p:val>
                                        </p:tav>
                                      </p:tavLst>
                                    </p:anim>
                                    <p:anim calcmode="lin" valueType="num">
                                      <p:cBhvr>
                                        <p:cTn id="22" dur="500" fill="hold"/>
                                        <p:tgtEl>
                                          <p:spTgt spid="272">
                                            <p:txEl>
                                              <p:pRg st="1" end="1"/>
                                            </p:txEl>
                                          </p:spTgt>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Class="entr" nodeType="afterEffect" presetSubtype="0" presetID="1" grpId="3" fill="hold">
                                  <p:stCondLst>
                                    <p:cond delay="0"/>
                                  </p:stCondLst>
                                  <p:iterate type="el" backwards="0">
                                    <p:tmAbs val="0"/>
                                  </p:iterate>
                                  <p:childTnLst>
                                    <p:set>
                                      <p:cBhvr>
                                        <p:cTn id="25" fill="hold"/>
                                        <p:tgtEl>
                                          <p:spTgt spid="26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path" nodeType="clickEffect" presetSubtype="0" presetID="-1" grpId="4" accel="50000" decel="50000" fill="hold">
                                  <p:stCondLst>
                                    <p:cond delay="0"/>
                                  </p:stCondLst>
                                  <p:childTnLst>
                                    <p:animMotion path="M 0.000000 0.000000 L -0.202500 -1.023333" origin="layout" pathEditMode="relative">
                                      <p:cBhvr>
                                        <p:cTn id="29" dur="1000" fill="hold"/>
                                        <p:tgtEl>
                                          <p:spTgt spid="273"/>
                                        </p:tgtEl>
                                        <p:attrNameLst>
                                          <p:attrName>ppt_x</p:attrName>
                                          <p:attrName>ppt_y</p:attrName>
                                        </p:attrNameLst>
                                      </p:cBhvr>
                                    </p:animMotion>
                                  </p:childTnLst>
                                </p:cTn>
                              </p:par>
                            </p:childTnLst>
                          </p:cTn>
                        </p:par>
                        <p:par>
                          <p:cTn id="30" fill="hold">
                            <p:stCondLst>
                              <p:cond delay="0"/>
                            </p:stCondLst>
                            <p:childTnLst>
                              <p:par>
                                <p:cTn id="31" presetClass="path" nodeType="withEffect" presetSubtype="0" presetID="-1" grpId="5" accel="50000" decel="50000" fill="hold">
                                  <p:stCondLst>
                                    <p:cond delay="0"/>
                                  </p:stCondLst>
                                  <p:childTnLst>
                                    <p:animMotion path="M 0.000000 0.000000 L -0.417193 -0.618333" origin="layout" pathEditMode="relative">
                                      <p:cBhvr>
                                        <p:cTn id="32" dur="1000" fill="hold"/>
                                        <p:tgtEl>
                                          <p:spTgt spid="274"/>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0" presetID="1" grpId="6" fill="hold">
                                  <p:stCondLst>
                                    <p:cond delay="0"/>
                                  </p:stCondLst>
                                  <p:iterate type="el" backwards="0">
                                    <p:tmAbs val="0"/>
                                  </p:iterate>
                                  <p:childTnLst>
                                    <p:set>
                                      <p:cBhvr>
                                        <p:cTn id="36" fill="hold">
                                          <p:stCondLst>
                                            <p:cond delay="0"/>
                                          </p:stCondLst>
                                        </p:cTn>
                                        <p:tgtEl>
                                          <p:spTgt spid="274"/>
                                        </p:tgtEl>
                                        <p:attrNameLst>
                                          <p:attrName>style.visibility</p:attrName>
                                        </p:attrNameLst>
                                      </p:cBhvr>
                                      <p:to>
                                        <p:strVal val="hidden"/>
                                      </p:to>
                                    </p:set>
                                  </p:childTnLst>
                                </p:cTn>
                              </p:par>
                            </p:childTnLst>
                          </p:cTn>
                        </p:par>
                        <p:par>
                          <p:cTn id="37" fill="hold">
                            <p:stCondLst>
                              <p:cond delay="0"/>
                            </p:stCondLst>
                            <p:childTnLst>
                              <p:par>
                                <p:cTn id="38" presetClass="path" nodeType="afterEffect" presetSubtype="0" presetID="-1" grpId="7" accel="50000" decel="50000" fill="hold">
                                  <p:stCondLst>
                                    <p:cond delay="0"/>
                                  </p:stCondLst>
                                  <p:childTnLst>
                                    <p:animMotion path="M 0.000000 0.000000 L -0.305627 -1.358333" origin="layout" pathEditMode="relative">
                                      <p:cBhvr>
                                        <p:cTn id="39" dur="500" fill="hold"/>
                                        <p:tgtEl>
                                          <p:spTgt spid="27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6"/>
      <p:bldP build="whole" bldLvl="1" animBg="1" rev="0" advAuto="0" spid="271" grpId="1"/>
      <p:bldP build="whole" bldLvl="1" animBg="1" rev="0" advAuto="0" spid="262" grpId="3"/>
      <p:bldP build="p" bldLvl="5" animBg="1" rev="0" advAuto="0" spid="272" grpId="2"/>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Using the Integrated Rate Law"/>
          <p:cNvSpPr txBox="1"/>
          <p:nvPr>
            <p:ph type="title"/>
          </p:nvPr>
        </p:nvSpPr>
        <p:spPr>
          <a:xfrm>
            <a:off x="4716780" y="160020"/>
            <a:ext cx="14333220" cy="1668781"/>
          </a:xfrm>
          <a:prstGeom prst="rect">
            <a:avLst/>
          </a:prstGeom>
        </p:spPr>
        <p:txBody>
          <a:bodyPr/>
          <a:lstStyle>
            <a:lvl1pPr>
              <a:defRPr>
                <a:solidFill>
                  <a:srgbClr val="F33126"/>
                </a:solidFill>
                <a:uFill>
                  <a:solidFill>
                    <a:srgbClr val="F33126"/>
                  </a:solidFill>
                </a:uFill>
              </a:defRPr>
            </a:lvl1pPr>
          </a:lstStyle>
          <a:p>
            <a:pPr/>
            <a:r>
              <a:t>Using the Integrated Rate Law</a:t>
            </a:r>
          </a:p>
        </p:txBody>
      </p:sp>
      <p:sp>
        <p:nvSpPr>
          <p:cNvPr id="279" name="The integrated rate law suggests a way to tell if a reaction is first order based on experiment.…"/>
          <p:cNvSpPr txBox="1"/>
          <p:nvPr>
            <p:ph type="body" idx="1"/>
          </p:nvPr>
        </p:nvSpPr>
        <p:spPr>
          <a:xfrm>
            <a:off x="3665220" y="1828800"/>
            <a:ext cx="16756381" cy="11887201"/>
          </a:xfrm>
          <a:prstGeom prst="rect">
            <a:avLst/>
          </a:prstGeom>
        </p:spPr>
        <p:txBody>
          <a:bodyPr/>
          <a:lstStyle/>
          <a:p>
            <a:pPr marL="650874" indent="-571500"/>
            <a:r>
              <a:rPr sz="5400"/>
              <a:t>The integrated rate law suggests a way to tell if a reaction is first order based on experiment.  </a:t>
            </a:r>
          </a:p>
          <a:p>
            <a:pPr marL="650874" indent="-571500"/>
            <a:r>
              <a:rPr sz="5400"/>
              <a:t>2 N</a:t>
            </a:r>
            <a:r>
              <a:rPr baseline="-15851" sz="5400"/>
              <a:t>2</a:t>
            </a:r>
            <a:r>
              <a:rPr sz="5400"/>
              <a:t>O</a:t>
            </a:r>
            <a:r>
              <a:rPr baseline="-15851" sz="5400"/>
              <a:t>5</a:t>
            </a:r>
            <a:r>
              <a:rPr sz="5400"/>
              <a:t>(g)  ---&gt;  4 NO</a:t>
            </a:r>
            <a:r>
              <a:rPr baseline="-15851" sz="5400"/>
              <a:t>2</a:t>
            </a:r>
            <a:r>
              <a:rPr sz="5400"/>
              <a:t>(g)  +  O</a:t>
            </a:r>
            <a:r>
              <a:rPr baseline="-15851" sz="5400"/>
              <a:t>2</a:t>
            </a:r>
            <a:r>
              <a:rPr sz="5400"/>
              <a:t>(g)</a:t>
            </a:r>
          </a:p>
          <a:p>
            <a:pPr marL="650874" indent="-571500"/>
            <a:r>
              <a:rPr b="0" sz="5400">
                <a:latin typeface="ＭＳ Ｐゴシック"/>
                <a:ea typeface="ＭＳ Ｐゴシック"/>
                <a:cs typeface="ＭＳ Ｐゴシック"/>
                <a:sym typeface="ＭＳ Ｐゴシック"/>
              </a:rPr>
              <a:t>	</a:t>
            </a:r>
            <a:r>
              <a:rPr sz="5400"/>
              <a:t>Rate = k[N</a:t>
            </a:r>
            <a:r>
              <a:rPr baseline="-15851" sz="5400"/>
              <a:t>2</a:t>
            </a:r>
            <a:r>
              <a:rPr sz="5400"/>
              <a:t>O</a:t>
            </a:r>
            <a:r>
              <a:rPr baseline="-15851" sz="5400"/>
              <a:t>5</a:t>
            </a:r>
            <a:r>
              <a:rPr sz="5400"/>
              <a:t>]</a:t>
            </a:r>
          </a:p>
          <a:p>
            <a:pPr marL="650874" indent="-571500">
              <a:spcBef>
                <a:spcPts val="9200"/>
              </a:spcBef>
              <a:buClr>
                <a:srgbClr val="00B800"/>
              </a:buClr>
            </a:pPr>
            <a:r>
              <a:rPr sz="5400">
                <a:solidFill>
                  <a:srgbClr val="00B800"/>
                </a:solidFill>
                <a:uFill>
                  <a:solidFill>
                    <a:srgbClr val="00B800"/>
                  </a:solidFill>
                </a:uFill>
              </a:rPr>
              <a:t>Time (min)</a:t>
            </a:r>
            <a:r>
              <a:rPr b="0" sz="5400">
                <a:solidFill>
                  <a:srgbClr val="00B800"/>
                </a:solidFill>
                <a:uFill>
                  <a:solidFill>
                    <a:srgbClr val="00B800"/>
                  </a:solidFill>
                </a:uFill>
                <a:latin typeface="ＭＳ Ｐゴシック"/>
                <a:ea typeface="ＭＳ Ｐゴシック"/>
                <a:cs typeface="ＭＳ Ｐゴシック"/>
                <a:sym typeface="ＭＳ Ｐゴシック"/>
              </a:rPr>
              <a:t>	</a:t>
            </a:r>
            <a:r>
              <a:rPr b="0" sz="5400">
                <a:solidFill>
                  <a:srgbClr val="00B800"/>
                </a:solidFill>
                <a:uFill>
                  <a:solidFill>
                    <a:srgbClr val="00B800"/>
                  </a:solidFill>
                </a:uFill>
                <a:latin typeface="ＭＳ Ｐゴシック"/>
                <a:ea typeface="ＭＳ Ｐゴシック"/>
                <a:cs typeface="ＭＳ Ｐゴシック"/>
                <a:sym typeface="ＭＳ Ｐゴシック"/>
              </a:rPr>
              <a:t>	</a:t>
            </a:r>
            <a:r>
              <a:rPr sz="5400">
                <a:solidFill>
                  <a:srgbClr val="00B800"/>
                </a:solidFill>
                <a:uFill>
                  <a:solidFill>
                    <a:srgbClr val="00B800"/>
                  </a:solidFill>
                </a:uFill>
              </a:rPr>
              <a:t>[N</a:t>
            </a:r>
            <a:r>
              <a:rPr baseline="-15851" sz="5400">
                <a:solidFill>
                  <a:srgbClr val="00B800"/>
                </a:solidFill>
                <a:uFill>
                  <a:solidFill>
                    <a:srgbClr val="00B800"/>
                  </a:solidFill>
                </a:uFill>
              </a:rPr>
              <a:t>2</a:t>
            </a:r>
            <a:r>
              <a:rPr sz="5400">
                <a:solidFill>
                  <a:srgbClr val="00B800"/>
                </a:solidFill>
                <a:uFill>
                  <a:solidFill>
                    <a:srgbClr val="00B800"/>
                  </a:solidFill>
                </a:uFill>
              </a:rPr>
              <a:t>O</a:t>
            </a:r>
            <a:r>
              <a:rPr baseline="-15851" sz="5400">
                <a:solidFill>
                  <a:srgbClr val="00B800"/>
                </a:solidFill>
                <a:uFill>
                  <a:solidFill>
                    <a:srgbClr val="00B800"/>
                  </a:solidFill>
                </a:uFill>
              </a:rPr>
              <a:t>5</a:t>
            </a:r>
            <a:r>
              <a:rPr sz="5400">
                <a:solidFill>
                  <a:srgbClr val="00B800"/>
                </a:solidFill>
                <a:uFill>
                  <a:solidFill>
                    <a:srgbClr val="00B800"/>
                  </a:solidFill>
                </a:uFill>
              </a:rPr>
              <a:t>] (M) </a:t>
            </a:r>
            <a:r>
              <a:rPr b="0" sz="5400">
                <a:solidFill>
                  <a:srgbClr val="00B800"/>
                </a:solidFill>
                <a:uFill>
                  <a:solidFill>
                    <a:srgbClr val="00B800"/>
                  </a:solidFill>
                </a:uFill>
                <a:latin typeface="ＭＳ Ｐゴシック"/>
                <a:ea typeface="ＭＳ Ｐゴシック"/>
                <a:cs typeface="ＭＳ Ｐゴシック"/>
                <a:sym typeface="ＭＳ Ｐゴシック"/>
              </a:rPr>
              <a:t>	</a:t>
            </a:r>
            <a:r>
              <a:rPr b="0" sz="5400">
                <a:solidFill>
                  <a:srgbClr val="00B800"/>
                </a:solidFill>
                <a:uFill>
                  <a:solidFill>
                    <a:srgbClr val="00B800"/>
                  </a:solidFill>
                </a:uFill>
                <a:latin typeface="ＭＳ Ｐゴシック"/>
                <a:ea typeface="ＭＳ Ｐゴシック"/>
                <a:cs typeface="ＭＳ Ｐゴシック"/>
                <a:sym typeface="ＭＳ Ｐゴシック"/>
              </a:rPr>
              <a:t>	</a:t>
            </a:r>
            <a:r>
              <a:rPr sz="5400">
                <a:solidFill>
                  <a:srgbClr val="00B800"/>
                </a:solidFill>
                <a:uFill>
                  <a:solidFill>
                    <a:srgbClr val="00B800"/>
                  </a:solidFill>
                </a:uFill>
              </a:rPr>
              <a:t>ln [N</a:t>
            </a:r>
            <a:r>
              <a:rPr baseline="-15851" sz="5400">
                <a:solidFill>
                  <a:srgbClr val="00B800"/>
                </a:solidFill>
                <a:uFill>
                  <a:solidFill>
                    <a:srgbClr val="00B800"/>
                  </a:solidFill>
                </a:uFill>
              </a:rPr>
              <a:t>2</a:t>
            </a:r>
            <a:r>
              <a:rPr sz="5400">
                <a:solidFill>
                  <a:srgbClr val="00B800"/>
                </a:solidFill>
                <a:uFill>
                  <a:solidFill>
                    <a:srgbClr val="00B800"/>
                  </a:solidFill>
                </a:uFill>
              </a:rPr>
              <a:t>O</a:t>
            </a:r>
            <a:r>
              <a:rPr baseline="-15851" sz="5400">
                <a:solidFill>
                  <a:srgbClr val="00B800"/>
                </a:solidFill>
                <a:uFill>
                  <a:solidFill>
                    <a:srgbClr val="00B800"/>
                  </a:solidFill>
                </a:uFill>
              </a:rPr>
              <a:t>5</a:t>
            </a:r>
            <a:r>
              <a:rPr sz="5400">
                <a:solidFill>
                  <a:srgbClr val="00B800"/>
                </a:solidFill>
                <a:uFill>
                  <a:solidFill>
                    <a:srgbClr val="00B800"/>
                  </a:solidFill>
                </a:uFill>
              </a:rPr>
              <a:t>]</a:t>
            </a:r>
          </a:p>
          <a:p>
            <a:pPr marL="650874" indent="-571500">
              <a:defRPr sz="5400"/>
            </a:pPr>
            <a:r>
              <a:rPr b="0">
                <a:latin typeface="ＭＳ Ｐゴシック"/>
                <a:ea typeface="ＭＳ Ｐゴシック"/>
                <a:cs typeface="ＭＳ Ｐゴシック"/>
                <a:sym typeface="ＭＳ Ｐゴシック"/>
              </a:rPr>
              <a:t>	</a:t>
            </a:r>
            <a:r>
              <a:t>0</a:t>
            </a:r>
            <a:r>
              <a:rPr b="0">
                <a:latin typeface="ＭＳ Ｐゴシック"/>
                <a:ea typeface="ＭＳ Ｐゴシック"/>
                <a:cs typeface="ＭＳ Ｐゴシック"/>
                <a:sym typeface="ＭＳ Ｐゴシック"/>
              </a:rPr>
              <a:t>			</a:t>
            </a:r>
            <a:r>
              <a:t>  1.00</a:t>
            </a:r>
            <a:r>
              <a:rPr b="0">
                <a:latin typeface="ＭＳ Ｐゴシック"/>
                <a:ea typeface="ＭＳ Ｐゴシック"/>
                <a:cs typeface="ＭＳ Ｐゴシック"/>
                <a:sym typeface="ＭＳ Ｐゴシック"/>
              </a:rPr>
              <a:t>		</a:t>
            </a:r>
            <a:r>
              <a:t>    </a:t>
            </a:r>
            <a:r>
              <a:rPr b="0">
                <a:latin typeface="ＭＳ Ｐゴシック"/>
                <a:ea typeface="ＭＳ Ｐゴシック"/>
                <a:cs typeface="ＭＳ Ｐゴシック"/>
                <a:sym typeface="ＭＳ Ｐゴシック"/>
              </a:rPr>
              <a:t>	</a:t>
            </a:r>
            <a:r>
              <a:t>    0</a:t>
            </a:r>
          </a:p>
          <a:p>
            <a:pPr marL="650874" indent="-571500">
              <a:defRPr sz="5400"/>
            </a:pPr>
            <a:r>
              <a:rPr b="0">
                <a:latin typeface="ＭＳ Ｐゴシック"/>
                <a:ea typeface="ＭＳ Ｐゴシック"/>
                <a:cs typeface="ＭＳ Ｐゴシック"/>
                <a:sym typeface="ＭＳ Ｐゴシック"/>
              </a:rPr>
              <a:t>	</a:t>
            </a:r>
            <a:r>
              <a:t>1.0</a:t>
            </a:r>
            <a:r>
              <a:rPr b="0">
                <a:latin typeface="ＭＳ Ｐゴシック"/>
                <a:ea typeface="ＭＳ Ｐゴシック"/>
                <a:cs typeface="ＭＳ Ｐゴシック"/>
                <a:sym typeface="ＭＳ Ｐゴシック"/>
              </a:rPr>
              <a:t>		</a:t>
            </a:r>
            <a:r>
              <a:t>            0.705</a:t>
            </a:r>
            <a:r>
              <a:rPr b="0">
                <a:latin typeface="ＭＳ Ｐゴシック"/>
                <a:ea typeface="ＭＳ Ｐゴシック"/>
                <a:cs typeface="ＭＳ Ｐゴシック"/>
                <a:sym typeface="ＭＳ Ｐゴシック"/>
              </a:rPr>
              <a:t>	</a:t>
            </a:r>
            <a:r>
              <a:t>      </a:t>
            </a:r>
            <a:r>
              <a:rPr b="0">
                <a:latin typeface="ＭＳ Ｐゴシック"/>
                <a:ea typeface="ＭＳ Ｐゴシック"/>
                <a:cs typeface="ＭＳ Ｐゴシック"/>
                <a:sym typeface="ＭＳ Ｐゴシック"/>
              </a:rPr>
              <a:t>	</a:t>
            </a:r>
            <a:r>
              <a:t>   -0.35</a:t>
            </a:r>
          </a:p>
          <a:p>
            <a:pPr marL="650874" indent="-571500">
              <a:defRPr sz="5400"/>
            </a:pPr>
            <a:r>
              <a:rPr b="0">
                <a:latin typeface="ＭＳ Ｐゴシック"/>
                <a:ea typeface="ＭＳ Ｐゴシック"/>
                <a:cs typeface="ＭＳ Ｐゴシック"/>
                <a:sym typeface="ＭＳ Ｐゴシック"/>
              </a:rPr>
              <a:t>	</a:t>
            </a:r>
            <a:r>
              <a:t>2.0</a:t>
            </a:r>
            <a:r>
              <a:rPr b="0">
                <a:latin typeface="ＭＳ Ｐゴシック"/>
                <a:ea typeface="ＭＳ Ｐゴシック"/>
                <a:cs typeface="ＭＳ Ｐゴシック"/>
                <a:sym typeface="ＭＳ Ｐゴシック"/>
              </a:rPr>
              <a:t>		</a:t>
            </a:r>
            <a:r>
              <a:t>            0.497</a:t>
            </a:r>
            <a:r>
              <a:rPr b="0">
                <a:latin typeface="ＭＳ Ｐゴシック"/>
                <a:ea typeface="ＭＳ Ｐゴシック"/>
                <a:cs typeface="ＭＳ Ｐゴシック"/>
                <a:sym typeface="ＭＳ Ｐゴシック"/>
              </a:rPr>
              <a:t>	</a:t>
            </a:r>
            <a:r>
              <a:t>      </a:t>
            </a:r>
            <a:r>
              <a:rPr b="0">
                <a:latin typeface="ＭＳ Ｐゴシック"/>
                <a:ea typeface="ＭＳ Ｐゴシック"/>
                <a:cs typeface="ＭＳ Ｐゴシック"/>
                <a:sym typeface="ＭＳ Ｐゴシック"/>
              </a:rPr>
              <a:t>	</a:t>
            </a:r>
            <a:r>
              <a:t>   -0.70</a:t>
            </a:r>
          </a:p>
          <a:p>
            <a:pPr marL="650874" indent="-571500">
              <a:defRPr sz="5400"/>
            </a:pPr>
            <a:r>
              <a:rPr b="0">
                <a:latin typeface="ＭＳ Ｐゴシック"/>
                <a:ea typeface="ＭＳ Ｐゴシック"/>
                <a:cs typeface="ＭＳ Ｐゴシック"/>
                <a:sym typeface="ＭＳ Ｐゴシック"/>
              </a:rPr>
              <a:t>	</a:t>
            </a:r>
            <a:r>
              <a:t>5.0</a:t>
            </a:r>
            <a:r>
              <a:rPr b="0">
                <a:latin typeface="ＭＳ Ｐゴシック"/>
                <a:ea typeface="ＭＳ Ｐゴシック"/>
                <a:cs typeface="ＭＳ Ｐゴシック"/>
                <a:sym typeface="ＭＳ Ｐゴシック"/>
              </a:rPr>
              <a:t>		</a:t>
            </a:r>
            <a:r>
              <a:t>            0.173</a:t>
            </a:r>
            <a:r>
              <a:rPr b="0">
                <a:latin typeface="ＭＳ Ｐゴシック"/>
                <a:ea typeface="ＭＳ Ｐゴシック"/>
                <a:cs typeface="ＭＳ Ｐゴシック"/>
                <a:sym typeface="ＭＳ Ｐゴシック"/>
              </a:rPr>
              <a:t>	</a:t>
            </a:r>
            <a:r>
              <a:t>      </a:t>
            </a:r>
            <a:r>
              <a:rPr b="0">
                <a:latin typeface="ＭＳ Ｐゴシック"/>
                <a:ea typeface="ＭＳ Ｐゴシック"/>
                <a:cs typeface="ＭＳ Ｐゴシック"/>
                <a:sym typeface="ＭＳ Ｐゴシック"/>
              </a:rPr>
              <a:t>	</a:t>
            </a:r>
            <a:r>
              <a:t>   -1.75</a:t>
            </a:r>
          </a:p>
        </p:txBody>
      </p:sp>
      <p:sp>
        <p:nvSpPr>
          <p:cNvPr id="28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281" name="Line"/>
          <p:cNvSpPr/>
          <p:nvPr/>
        </p:nvSpPr>
        <p:spPr>
          <a:xfrm>
            <a:off x="3550920" y="6103620"/>
            <a:ext cx="16824960" cy="3176"/>
          </a:xfrm>
          <a:prstGeom prst="line">
            <a:avLst/>
          </a:prstGeom>
          <a:ln w="88900">
            <a:solidFill>
              <a:srgbClr val="F33126"/>
            </a:solidFill>
          </a:ln>
        </p:spPr>
        <p:txBody>
          <a:bodyPr tIns="91439" bIns="9143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79">
                                            <p:txEl>
                                              <p:pRg st="4" end="4"/>
                                            </p:txEl>
                                          </p:spTgt>
                                        </p:tgtEl>
                                        <p:attrNameLst>
                                          <p:attrName>style.visibility</p:attrName>
                                        </p:attrNameLst>
                                      </p:cBhvr>
                                      <p:to>
                                        <p:strVal val="visible"/>
                                      </p:to>
                                    </p:set>
                                    <p:anim calcmode="lin" valueType="num">
                                      <p:cBhvr>
                                        <p:cTn id="7" dur="500" fill="hold"/>
                                        <p:tgtEl>
                                          <p:spTgt spid="279">
                                            <p:txEl>
                                              <p:pRg st="4" end="4"/>
                                            </p:txEl>
                                          </p:spTgt>
                                        </p:tgtEl>
                                        <p:attrNameLst>
                                          <p:attrName>ppt_x</p:attrName>
                                        </p:attrNameLst>
                                      </p:cBhvr>
                                      <p:tavLst>
                                        <p:tav tm="0">
                                          <p:val>
                                            <p:strVal val="0-#ppt_w/2"/>
                                          </p:val>
                                        </p:tav>
                                        <p:tav tm="100000">
                                          <p:val>
                                            <p:strVal val="#ppt_x"/>
                                          </p:val>
                                        </p:tav>
                                      </p:tavLst>
                                    </p:anim>
                                    <p:anim calcmode="lin" valueType="num">
                                      <p:cBhvr>
                                        <p:cTn id="8" dur="500" fill="hold"/>
                                        <p:tgtEl>
                                          <p:spTgt spid="279">
                                            <p:txEl>
                                              <p:pRg st="4" end="4"/>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79">
                                            <p:txEl>
                                              <p:pRg st="5" end="5"/>
                                            </p:txEl>
                                          </p:spTgt>
                                        </p:tgtEl>
                                        <p:attrNameLst>
                                          <p:attrName>style.visibility</p:attrName>
                                        </p:attrNameLst>
                                      </p:cBhvr>
                                      <p:to>
                                        <p:strVal val="visible"/>
                                      </p:to>
                                    </p:set>
                                    <p:anim calcmode="lin" valueType="num">
                                      <p:cBhvr>
                                        <p:cTn id="12" dur="500" fill="hold"/>
                                        <p:tgtEl>
                                          <p:spTgt spid="279">
                                            <p:txEl>
                                              <p:pRg st="5" end="5"/>
                                            </p:txEl>
                                          </p:spTgt>
                                        </p:tgtEl>
                                        <p:attrNameLst>
                                          <p:attrName>ppt_x</p:attrName>
                                        </p:attrNameLst>
                                      </p:cBhvr>
                                      <p:tavLst>
                                        <p:tav tm="0">
                                          <p:val>
                                            <p:strVal val="0-#ppt_w/2"/>
                                          </p:val>
                                        </p:tav>
                                        <p:tav tm="100000">
                                          <p:val>
                                            <p:strVal val="#ppt_x"/>
                                          </p:val>
                                        </p:tav>
                                      </p:tavLst>
                                    </p:anim>
                                    <p:anim calcmode="lin" valueType="num">
                                      <p:cBhvr>
                                        <p:cTn id="13" dur="500" fill="hold"/>
                                        <p:tgtEl>
                                          <p:spTgt spid="279">
                                            <p:txEl>
                                              <p:pRg st="5" end="5"/>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8" presetID="2" grpId="1" fill="hold">
                                  <p:stCondLst>
                                    <p:cond delay="0"/>
                                  </p:stCondLst>
                                  <p:iterate type="el" backwards="0">
                                    <p:tmAbs val="0"/>
                                  </p:iterate>
                                  <p:childTnLst>
                                    <p:set>
                                      <p:cBhvr>
                                        <p:cTn id="16" fill="hold"/>
                                        <p:tgtEl>
                                          <p:spTgt spid="279">
                                            <p:txEl>
                                              <p:pRg st="6" end="6"/>
                                            </p:txEl>
                                          </p:spTgt>
                                        </p:tgtEl>
                                        <p:attrNameLst>
                                          <p:attrName>style.visibility</p:attrName>
                                        </p:attrNameLst>
                                      </p:cBhvr>
                                      <p:to>
                                        <p:strVal val="visible"/>
                                      </p:to>
                                    </p:set>
                                    <p:anim calcmode="lin" valueType="num">
                                      <p:cBhvr>
                                        <p:cTn id="17" dur="500" fill="hold"/>
                                        <p:tgtEl>
                                          <p:spTgt spid="279">
                                            <p:txEl>
                                              <p:pRg st="6" end="6"/>
                                            </p:txEl>
                                          </p:spTgt>
                                        </p:tgtEl>
                                        <p:attrNameLst>
                                          <p:attrName>ppt_x</p:attrName>
                                        </p:attrNameLst>
                                      </p:cBhvr>
                                      <p:tavLst>
                                        <p:tav tm="0">
                                          <p:val>
                                            <p:strVal val="0-#ppt_w/2"/>
                                          </p:val>
                                        </p:tav>
                                        <p:tav tm="100000">
                                          <p:val>
                                            <p:strVal val="#ppt_x"/>
                                          </p:val>
                                        </p:tav>
                                      </p:tavLst>
                                    </p:anim>
                                    <p:anim calcmode="lin" valueType="num">
                                      <p:cBhvr>
                                        <p:cTn id="18" dur="500" fill="hold"/>
                                        <p:tgtEl>
                                          <p:spTgt spid="279">
                                            <p:txEl>
                                              <p:pRg st="6" end="6"/>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Class="entr" nodeType="afterEffect" presetSubtype="8" presetID="2" grpId="1" fill="hold">
                                  <p:stCondLst>
                                    <p:cond delay="0"/>
                                  </p:stCondLst>
                                  <p:iterate type="el" backwards="0">
                                    <p:tmAbs val="0"/>
                                  </p:iterate>
                                  <p:childTnLst>
                                    <p:set>
                                      <p:cBhvr>
                                        <p:cTn id="21" fill="hold"/>
                                        <p:tgtEl>
                                          <p:spTgt spid="279">
                                            <p:txEl>
                                              <p:pRg st="7" end="7"/>
                                            </p:txEl>
                                          </p:spTgt>
                                        </p:tgtEl>
                                        <p:attrNameLst>
                                          <p:attrName>style.visibility</p:attrName>
                                        </p:attrNameLst>
                                      </p:cBhvr>
                                      <p:to>
                                        <p:strVal val="visible"/>
                                      </p:to>
                                    </p:set>
                                    <p:anim calcmode="lin" valueType="num">
                                      <p:cBhvr>
                                        <p:cTn id="22" dur="500" fill="hold"/>
                                        <p:tgtEl>
                                          <p:spTgt spid="279">
                                            <p:txEl>
                                              <p:pRg st="7" end="7"/>
                                            </p:txEl>
                                          </p:spTgt>
                                        </p:tgtEl>
                                        <p:attrNameLst>
                                          <p:attrName>ppt_x</p:attrName>
                                        </p:attrNameLst>
                                      </p:cBhvr>
                                      <p:tavLst>
                                        <p:tav tm="0">
                                          <p:val>
                                            <p:strVal val="0-#ppt_w/2"/>
                                          </p:val>
                                        </p:tav>
                                        <p:tav tm="100000">
                                          <p:val>
                                            <p:strVal val="#ppt_x"/>
                                          </p:val>
                                        </p:tav>
                                      </p:tavLst>
                                    </p:anim>
                                    <p:anim calcmode="lin" valueType="num">
                                      <p:cBhvr>
                                        <p:cTn id="23" dur="500" fill="hold"/>
                                        <p:tgtEl>
                                          <p:spTgt spid="27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79"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Using the Integrated Rate Law"/>
          <p:cNvSpPr txBox="1"/>
          <p:nvPr>
            <p:ph type="title"/>
          </p:nvPr>
        </p:nvSpPr>
        <p:spPr>
          <a:xfrm>
            <a:off x="4716780" y="160020"/>
            <a:ext cx="14333220" cy="1668781"/>
          </a:xfrm>
          <a:prstGeom prst="rect">
            <a:avLst/>
          </a:prstGeom>
        </p:spPr>
        <p:txBody>
          <a:bodyPr/>
          <a:lstStyle>
            <a:lvl1pPr>
              <a:defRPr>
                <a:solidFill>
                  <a:srgbClr val="F33126"/>
                </a:solidFill>
                <a:uFill>
                  <a:solidFill>
                    <a:srgbClr val="F33126"/>
                  </a:solidFill>
                </a:uFill>
              </a:defRPr>
            </a:lvl1pPr>
          </a:lstStyle>
          <a:p>
            <a:pPr/>
            <a:r>
              <a:t>Using the Integrated Rate Law</a:t>
            </a:r>
          </a:p>
        </p:txBody>
      </p:sp>
      <p:sp>
        <p:nvSpPr>
          <p:cNvPr id="284" name="2 N2O5(g)  ---&gt;  4 NO2(g)  +  O2(g)  Rate = k[N2O5]"/>
          <p:cNvSpPr txBox="1"/>
          <p:nvPr>
            <p:ph type="body" idx="1"/>
          </p:nvPr>
        </p:nvSpPr>
        <p:spPr>
          <a:xfrm>
            <a:off x="3665220" y="1828800"/>
            <a:ext cx="16756381" cy="11887201"/>
          </a:xfrm>
          <a:prstGeom prst="rect">
            <a:avLst/>
          </a:prstGeom>
        </p:spPr>
        <p:txBody>
          <a:bodyPr/>
          <a:lstStyle/>
          <a:p>
            <a:pPr marL="650874" indent="-571500"/>
            <a:r>
              <a:rPr sz="5400"/>
              <a:t>2 N</a:t>
            </a:r>
            <a:r>
              <a:rPr baseline="-15851" sz="5400"/>
              <a:t>2</a:t>
            </a:r>
            <a:r>
              <a:rPr sz="5400"/>
              <a:t>O</a:t>
            </a:r>
            <a:r>
              <a:rPr baseline="-15851" sz="5400"/>
              <a:t>5</a:t>
            </a:r>
            <a:r>
              <a:rPr sz="5400"/>
              <a:t>(g)  ---&gt;  4 NO</a:t>
            </a:r>
            <a:r>
              <a:rPr baseline="-15851" sz="5400"/>
              <a:t>2</a:t>
            </a:r>
            <a:r>
              <a:rPr sz="5400"/>
              <a:t>(g)  +  O</a:t>
            </a:r>
            <a:r>
              <a:rPr baseline="-15851" sz="5400"/>
              <a:t>2</a:t>
            </a:r>
            <a:r>
              <a:rPr sz="5400"/>
              <a:t>(g)  Rate = k[N</a:t>
            </a:r>
            <a:r>
              <a:rPr baseline="-15851" sz="5400"/>
              <a:t>2</a:t>
            </a:r>
            <a:r>
              <a:rPr sz="5400"/>
              <a:t>O</a:t>
            </a:r>
            <a:r>
              <a:rPr baseline="-15851" sz="5400"/>
              <a:t>5</a:t>
            </a:r>
            <a:r>
              <a:rPr sz="5400"/>
              <a:t>]</a:t>
            </a:r>
          </a:p>
        </p:txBody>
      </p:sp>
      <p:sp>
        <p:nvSpPr>
          <p:cNvPr id="285"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286" name="Line"/>
          <p:cNvSpPr/>
          <p:nvPr/>
        </p:nvSpPr>
        <p:spPr>
          <a:xfrm>
            <a:off x="3710940" y="3360420"/>
            <a:ext cx="16824960" cy="3176"/>
          </a:xfrm>
          <a:prstGeom prst="line">
            <a:avLst/>
          </a:prstGeom>
          <a:ln w="88900">
            <a:solidFill>
              <a:srgbClr val="F33126"/>
            </a:solidFill>
          </a:ln>
        </p:spPr>
        <p:txBody>
          <a:bodyPr tIns="91439" bIns="91439" anchor="ctr"/>
          <a:lstStyle/>
          <a:p>
            <a:pPr/>
          </a:p>
        </p:txBody>
      </p:sp>
      <p:sp>
        <p:nvSpPr>
          <p:cNvPr id="287" name="Data of conc. vs. time plot do not fit straight line."/>
          <p:cNvSpPr txBox="1"/>
          <p:nvPr/>
        </p:nvSpPr>
        <p:spPr>
          <a:xfrm>
            <a:off x="3933825" y="9709150"/>
            <a:ext cx="6903721" cy="25226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79373" marR="79373" defTabSz="1828800">
              <a:buClr>
                <a:srgbClr val="000000"/>
              </a:buClr>
              <a:buFont typeface="Arial"/>
              <a:defRPr b="1" sz="5400">
                <a:uFill>
                  <a:solidFill>
                    <a:srgbClr val="000000"/>
                  </a:solidFill>
                </a:uFill>
                <a:latin typeface="+mn-lt"/>
                <a:ea typeface="+mn-ea"/>
                <a:cs typeface="+mn-cs"/>
                <a:sym typeface="Arial"/>
              </a:defRPr>
            </a:lvl1pPr>
          </a:lstStyle>
          <a:p>
            <a:pPr/>
            <a:r>
              <a:t>Data of conc. vs. time plot do not fit straight line.</a:t>
            </a:r>
          </a:p>
        </p:txBody>
      </p:sp>
      <p:sp>
        <p:nvSpPr>
          <p:cNvPr id="288" name="Plot of ln [N2O5] vs. time is a straight line!"/>
          <p:cNvSpPr txBox="1"/>
          <p:nvPr/>
        </p:nvSpPr>
        <p:spPr>
          <a:xfrm>
            <a:off x="13077825" y="9556750"/>
            <a:ext cx="7063741" cy="262890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defTabSz="1828800">
              <a:buClr>
                <a:srgbClr val="000000"/>
              </a:buClr>
              <a:buFont typeface="Arial"/>
              <a:defRPr b="1" sz="4600">
                <a:uFill>
                  <a:solidFill>
                    <a:srgbClr val="000000"/>
                  </a:solidFill>
                </a:uFill>
                <a:latin typeface="+mn-lt"/>
                <a:ea typeface="+mn-ea"/>
                <a:cs typeface="+mn-cs"/>
                <a:sym typeface="Arial"/>
              </a:defRPr>
            </a:pPr>
            <a:r>
              <a:rPr sz="5400"/>
              <a:t>Plot of ln [N</a:t>
            </a:r>
            <a:r>
              <a:rPr baseline="-15851" sz="5400"/>
              <a:t>2</a:t>
            </a:r>
            <a:r>
              <a:rPr sz="5400"/>
              <a:t>O</a:t>
            </a:r>
            <a:r>
              <a:rPr baseline="-15851" sz="5400"/>
              <a:t>5</a:t>
            </a:r>
            <a:r>
              <a:rPr sz="5400"/>
              <a:t>] vs. time is a straight line!</a:t>
            </a:r>
          </a:p>
        </p:txBody>
      </p:sp>
      <p:grpSp>
        <p:nvGrpSpPr>
          <p:cNvPr id="291" name="Group"/>
          <p:cNvGrpSpPr/>
          <p:nvPr/>
        </p:nvGrpSpPr>
        <p:grpSpPr>
          <a:xfrm>
            <a:off x="3916680" y="3726179"/>
            <a:ext cx="6469381" cy="5669281"/>
            <a:chOff x="0" y="0"/>
            <a:chExt cx="6469379" cy="5669279"/>
          </a:xfrm>
        </p:grpSpPr>
        <p:sp>
          <p:nvSpPr>
            <p:cNvPr id="289" name="Rectangle"/>
            <p:cNvSpPr/>
            <p:nvPr/>
          </p:nvSpPr>
          <p:spPr>
            <a:xfrm>
              <a:off x="0" y="0"/>
              <a:ext cx="6469380" cy="5669280"/>
            </a:xfrm>
            <a:prstGeom prst="rect">
              <a:avLst/>
            </a:prstGeom>
            <a:solidFill>
              <a:srgbClr val="FFFFFF"/>
            </a:solidFill>
            <a:ln w="12700" cap="flat">
              <a:noFill/>
              <a:miter lim="400000"/>
            </a:ln>
            <a:effectLst/>
          </p:spPr>
          <p:txBody>
            <a:bodyPr wrap="square" lIns="0" tIns="0" rIns="0" bIns="0" numCol="1" anchor="t">
              <a:noAutofit/>
            </a:bodyPr>
            <a:lstStyle/>
            <a:p>
              <a:pPr defTabSz="914400"/>
            </a:p>
          </p:txBody>
        </p:sp>
        <p:pic>
          <p:nvPicPr>
            <p:cNvPr id="290" name="image.pdf" descr="image.pdf"/>
            <p:cNvPicPr>
              <a:picLocks noChangeAspect="0"/>
            </p:cNvPicPr>
            <p:nvPr/>
          </p:nvPicPr>
          <p:blipFill>
            <a:blip r:embed="rId2">
              <a:extLst/>
            </a:blip>
            <a:stretch>
              <a:fillRect/>
            </a:stretch>
          </p:blipFill>
          <p:spPr>
            <a:xfrm>
              <a:off x="0" y="0"/>
              <a:ext cx="6469380" cy="5669280"/>
            </a:xfrm>
            <a:prstGeom prst="rect">
              <a:avLst/>
            </a:prstGeom>
            <a:ln w="12700" cap="flat">
              <a:noFill/>
              <a:miter lim="400000"/>
            </a:ln>
            <a:effectLst/>
          </p:spPr>
        </p:pic>
      </p:grpSp>
      <p:grpSp>
        <p:nvGrpSpPr>
          <p:cNvPr id="294" name="Group"/>
          <p:cNvGrpSpPr/>
          <p:nvPr/>
        </p:nvGrpSpPr>
        <p:grpSpPr>
          <a:xfrm>
            <a:off x="12877800" y="3726179"/>
            <a:ext cx="6492240" cy="5669281"/>
            <a:chOff x="0" y="0"/>
            <a:chExt cx="6492239" cy="5669279"/>
          </a:xfrm>
        </p:grpSpPr>
        <p:sp>
          <p:nvSpPr>
            <p:cNvPr id="292" name="Rectangle"/>
            <p:cNvSpPr/>
            <p:nvPr/>
          </p:nvSpPr>
          <p:spPr>
            <a:xfrm>
              <a:off x="0" y="0"/>
              <a:ext cx="6492240" cy="5669280"/>
            </a:xfrm>
            <a:prstGeom prst="rect">
              <a:avLst/>
            </a:prstGeom>
            <a:solidFill>
              <a:srgbClr val="FFFFFF"/>
            </a:solidFill>
            <a:ln w="12700" cap="flat">
              <a:noFill/>
              <a:miter lim="400000"/>
            </a:ln>
            <a:effectLst/>
          </p:spPr>
          <p:txBody>
            <a:bodyPr wrap="square" lIns="0" tIns="0" rIns="0" bIns="0" numCol="1" anchor="t">
              <a:noAutofit/>
            </a:bodyPr>
            <a:lstStyle/>
            <a:p>
              <a:pPr defTabSz="914400"/>
            </a:p>
          </p:txBody>
        </p:sp>
        <p:pic>
          <p:nvPicPr>
            <p:cNvPr id="293" name="image.pdf" descr="image.pdf"/>
            <p:cNvPicPr>
              <a:picLocks noChangeAspect="0"/>
            </p:cNvPicPr>
            <p:nvPr/>
          </p:nvPicPr>
          <p:blipFill>
            <a:blip r:embed="rId3">
              <a:extLst/>
            </a:blip>
            <a:stretch>
              <a:fillRect/>
            </a:stretch>
          </p:blipFill>
          <p:spPr>
            <a:xfrm>
              <a:off x="0" y="0"/>
              <a:ext cx="6492240" cy="5669280"/>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4"/>
                                        </p:tgtEl>
                                        <p:attrNameLst>
                                          <p:attrName>style.visibility</p:attrName>
                                        </p:attrNameLst>
                                      </p:cBhvr>
                                      <p:to>
                                        <p:strVal val="visible"/>
                                      </p:to>
                                    </p:set>
                                    <p:animEffect filter="fade" transition="in">
                                      <p:cBhvr>
                                        <p:cTn id="7" dur="500"/>
                                        <p:tgtEl>
                                          <p:spTgt spid="294"/>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288"/>
                                        </p:tgtEl>
                                        <p:attrNameLst>
                                          <p:attrName>style.visibility</p:attrName>
                                        </p:attrNameLst>
                                      </p:cBhvr>
                                      <p:to>
                                        <p:strVal val="visible"/>
                                      </p:to>
                                    </p:set>
                                    <p:animEffect filter="fade" transition="in">
                                      <p:cBhvr>
                                        <p:cTn id="11" dur="5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8" grpId="2"/>
      <p:bldP build="whole" bldLvl="1" animBg="1" rev="0" advAuto="0" spid="294"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Using the Integrated Rate Law"/>
          <p:cNvSpPr txBox="1"/>
          <p:nvPr>
            <p:ph type="title"/>
          </p:nvPr>
        </p:nvSpPr>
        <p:spPr>
          <a:xfrm>
            <a:off x="4716780" y="0"/>
            <a:ext cx="14333220" cy="1988821"/>
          </a:xfrm>
          <a:prstGeom prst="rect">
            <a:avLst/>
          </a:prstGeom>
        </p:spPr>
        <p:txBody>
          <a:bodyPr/>
          <a:lstStyle>
            <a:lvl1pPr>
              <a:defRPr>
                <a:solidFill>
                  <a:srgbClr val="F33126"/>
                </a:solidFill>
                <a:uFill>
                  <a:solidFill>
                    <a:srgbClr val="F33126"/>
                  </a:solidFill>
                </a:uFill>
              </a:defRPr>
            </a:lvl1pPr>
          </a:lstStyle>
          <a:p>
            <a:pPr/>
            <a:r>
              <a:t>Using the Integrated Rate Law</a:t>
            </a:r>
          </a:p>
        </p:txBody>
      </p:sp>
      <p:sp>
        <p:nvSpPr>
          <p:cNvPr id="297" name="All 1st order reactions have straight line plot for  ln [R] vs. time.…"/>
          <p:cNvSpPr txBox="1"/>
          <p:nvPr>
            <p:ph type="body" sz="half" idx="1"/>
          </p:nvPr>
        </p:nvSpPr>
        <p:spPr>
          <a:xfrm>
            <a:off x="3665220" y="9441180"/>
            <a:ext cx="16459201" cy="4274821"/>
          </a:xfrm>
          <a:prstGeom prst="rect">
            <a:avLst/>
          </a:prstGeom>
        </p:spPr>
        <p:txBody>
          <a:bodyPr/>
          <a:lstStyle/>
          <a:p>
            <a:pPr marL="650874" indent="-571500">
              <a:buClr>
                <a:srgbClr val="F33126"/>
              </a:buClr>
            </a:pPr>
            <a:r>
              <a:rPr i="1" sz="5400">
                <a:solidFill>
                  <a:srgbClr val="F33126"/>
                </a:solidFill>
                <a:uFill>
                  <a:solidFill>
                    <a:srgbClr val="F33126"/>
                  </a:solidFill>
                </a:uFill>
              </a:rPr>
              <a:t>All</a:t>
            </a:r>
            <a:r>
              <a:rPr sz="5400"/>
              <a:t> 1st order reactions have straight line plot for  ln [R] vs. time. </a:t>
            </a:r>
          </a:p>
          <a:p>
            <a:pPr marL="650874" indent="-571500"/>
            <a:r>
              <a:rPr sz="5400"/>
              <a:t>(2nd order gives straight line for plot of 1/[R] vs. time; zero order [R] vs. time) - </a:t>
            </a:r>
            <a:r>
              <a:rPr b="0" i="1" sz="5400"/>
              <a:t>see </a:t>
            </a:r>
            <a:r>
              <a:rPr b="0" i="1" sz="5400" u="sng">
                <a:hlinkClick r:id="rId2" invalidUrl="" action="" tgtFrame="" tooltip="" history="1" highlightClick="0" endSnd="0"/>
              </a:rPr>
              <a:t>Handout</a:t>
            </a:r>
          </a:p>
        </p:txBody>
      </p:sp>
      <p:sp>
        <p:nvSpPr>
          <p:cNvPr id="29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299" name="Line"/>
          <p:cNvSpPr/>
          <p:nvPr/>
        </p:nvSpPr>
        <p:spPr>
          <a:xfrm>
            <a:off x="3870960" y="1668780"/>
            <a:ext cx="16824960" cy="3176"/>
          </a:xfrm>
          <a:prstGeom prst="line">
            <a:avLst/>
          </a:prstGeom>
          <a:ln w="88900">
            <a:solidFill>
              <a:srgbClr val="F33126"/>
            </a:solidFill>
          </a:ln>
        </p:spPr>
        <p:txBody>
          <a:bodyPr tIns="91439" bIns="91439" anchor="ctr"/>
          <a:lstStyle/>
          <a:p>
            <a:pPr/>
          </a:p>
        </p:txBody>
      </p:sp>
      <p:sp>
        <p:nvSpPr>
          <p:cNvPr id="300" name="Plot of ln [N2O5] vs. time is a straight line!…"/>
          <p:cNvSpPr/>
          <p:nvPr/>
        </p:nvSpPr>
        <p:spPr>
          <a:xfrm>
            <a:off x="10671175" y="2136775"/>
            <a:ext cx="9166860" cy="3406140"/>
          </a:xfrm>
          <a:prstGeom prst="rect">
            <a:avLst/>
          </a:prstGeom>
          <a:solidFill>
            <a:srgbClr val="FDFDC5"/>
          </a:solidFill>
          <a:ln w="12700"/>
          <a:extLst>
            <a:ext uri="{C572A759-6A51-4108-AA02-DFA0A04FC94B}">
              <ma14:wrappingTextBoxFlag xmlns:ma14="http://schemas.microsoft.com/office/mac/drawingml/2011/main" val="1"/>
            </a:ext>
          </a:extLst>
        </p:spPr>
        <p:txBody>
          <a:bodyPr tIns="91439" bIns="91439">
            <a:spAutoFit/>
          </a:bodyPr>
          <a:lstStyle/>
          <a:p>
            <a:pPr marL="79373" marR="79373" defTabSz="1828800">
              <a:buClr>
                <a:srgbClr val="000000"/>
              </a:buClr>
              <a:buFont typeface="Arial"/>
              <a:defRPr b="1" sz="4600">
                <a:uFill>
                  <a:solidFill>
                    <a:srgbClr val="000000"/>
                  </a:solidFill>
                </a:uFill>
                <a:latin typeface="+mn-lt"/>
                <a:ea typeface="+mn-ea"/>
                <a:cs typeface="+mn-cs"/>
                <a:sym typeface="Arial"/>
              </a:defRPr>
            </a:pPr>
            <a:r>
              <a:rPr sz="5400"/>
              <a:t>Plot of ln [N</a:t>
            </a:r>
            <a:r>
              <a:rPr baseline="-15851" sz="5400"/>
              <a:t>2</a:t>
            </a:r>
            <a:r>
              <a:rPr sz="5400"/>
              <a:t>O</a:t>
            </a:r>
            <a:r>
              <a:rPr baseline="-15851" sz="5400"/>
              <a:t>5</a:t>
            </a:r>
            <a:r>
              <a:rPr sz="5400"/>
              <a:t>] vs. time is a straight line! </a:t>
            </a:r>
            <a:endParaRPr sz="5400"/>
          </a:p>
          <a:p>
            <a:pPr marL="79373" marR="79373" defTabSz="1828800">
              <a:buClr>
                <a:srgbClr val="000000"/>
              </a:buClr>
              <a:buFont typeface="Arial"/>
              <a:defRPr b="1" sz="5400">
                <a:uFill>
                  <a:solidFill>
                    <a:srgbClr val="000000"/>
                  </a:solidFill>
                </a:uFill>
                <a:latin typeface="+mn-lt"/>
                <a:ea typeface="+mn-ea"/>
                <a:cs typeface="+mn-cs"/>
                <a:sym typeface="Arial"/>
              </a:defRPr>
            </a:pPr>
            <a:r>
              <a:t>Eqn. for straight line:   </a:t>
            </a:r>
          </a:p>
          <a:p>
            <a:pPr marL="79373" marR="79373" defTabSz="1828800">
              <a:buClr>
                <a:srgbClr val="000000"/>
              </a:buClr>
              <a:buFont typeface="Arial"/>
              <a:defRPr b="1" sz="5400">
                <a:uFill>
                  <a:solidFill>
                    <a:srgbClr val="000000"/>
                  </a:solidFill>
                </a:uFill>
                <a:latin typeface="+mn-lt"/>
                <a:ea typeface="+mn-ea"/>
                <a:cs typeface="+mn-cs"/>
                <a:sym typeface="Arial"/>
              </a:defRPr>
            </a:pPr>
            <a:r>
              <a:t> 	y = ax + b </a:t>
            </a:r>
          </a:p>
        </p:txBody>
      </p:sp>
      <p:grpSp>
        <p:nvGrpSpPr>
          <p:cNvPr id="303" name="Group"/>
          <p:cNvGrpSpPr/>
          <p:nvPr/>
        </p:nvGrpSpPr>
        <p:grpSpPr>
          <a:xfrm>
            <a:off x="10797540" y="6195059"/>
            <a:ext cx="8869680" cy="2834641"/>
            <a:chOff x="0" y="0"/>
            <a:chExt cx="8869679" cy="2834639"/>
          </a:xfrm>
        </p:grpSpPr>
        <p:sp>
          <p:nvSpPr>
            <p:cNvPr id="301" name="Rectangle"/>
            <p:cNvSpPr/>
            <p:nvPr/>
          </p:nvSpPr>
          <p:spPr>
            <a:xfrm>
              <a:off x="0" y="0"/>
              <a:ext cx="8869680" cy="2834640"/>
            </a:xfrm>
            <a:prstGeom prst="rect">
              <a:avLst/>
            </a:prstGeom>
            <a:solidFill>
              <a:srgbClr val="CCD8FF"/>
            </a:solidFill>
            <a:ln w="12700" cap="flat">
              <a:noFill/>
              <a:miter lim="400000"/>
            </a:ln>
            <a:effectLst/>
          </p:spPr>
          <p:txBody>
            <a:bodyPr wrap="square" lIns="0" tIns="0" rIns="0" bIns="0" numCol="1" anchor="t">
              <a:noAutofit/>
            </a:bodyPr>
            <a:lstStyle/>
            <a:p>
              <a:pPr defTabSz="914400"/>
            </a:p>
          </p:txBody>
        </p:sp>
        <p:pic>
          <p:nvPicPr>
            <p:cNvPr id="302" name="image.pdf" descr="image.pdf"/>
            <p:cNvPicPr>
              <a:picLocks noChangeAspect="0"/>
            </p:cNvPicPr>
            <p:nvPr/>
          </p:nvPicPr>
          <p:blipFill>
            <a:blip r:embed="rId3">
              <a:extLst/>
            </a:blip>
            <a:stretch>
              <a:fillRect/>
            </a:stretch>
          </p:blipFill>
          <p:spPr>
            <a:xfrm>
              <a:off x="0" y="0"/>
              <a:ext cx="8869680" cy="2834640"/>
            </a:xfrm>
            <a:prstGeom prst="rect">
              <a:avLst/>
            </a:prstGeom>
            <a:ln w="12700" cap="flat">
              <a:noFill/>
              <a:miter lim="400000"/>
            </a:ln>
            <a:effectLst/>
          </p:spPr>
        </p:pic>
      </p:grpSp>
      <p:grpSp>
        <p:nvGrpSpPr>
          <p:cNvPr id="306" name="Group"/>
          <p:cNvGrpSpPr/>
          <p:nvPr/>
        </p:nvGrpSpPr>
        <p:grpSpPr>
          <a:xfrm>
            <a:off x="3568700" y="2959100"/>
            <a:ext cx="6537961" cy="5692141"/>
            <a:chOff x="0" y="0"/>
            <a:chExt cx="6537959" cy="5692140"/>
          </a:xfrm>
        </p:grpSpPr>
        <p:sp>
          <p:nvSpPr>
            <p:cNvPr id="304" name="Rectangle"/>
            <p:cNvSpPr/>
            <p:nvPr/>
          </p:nvSpPr>
          <p:spPr>
            <a:xfrm>
              <a:off x="0" y="0"/>
              <a:ext cx="6537960" cy="5692140"/>
            </a:xfrm>
            <a:prstGeom prst="rect">
              <a:avLst/>
            </a:prstGeom>
            <a:solidFill>
              <a:srgbClr val="FFFFFF"/>
            </a:solidFill>
            <a:ln w="12700" cap="flat">
              <a:noFill/>
              <a:miter lim="400000"/>
            </a:ln>
            <a:effectLst/>
          </p:spPr>
          <p:txBody>
            <a:bodyPr wrap="square" lIns="0" tIns="0" rIns="0" bIns="0" numCol="1" anchor="t">
              <a:noAutofit/>
            </a:bodyPr>
            <a:lstStyle/>
            <a:p>
              <a:pPr defTabSz="914400"/>
            </a:p>
          </p:txBody>
        </p:sp>
        <p:pic>
          <p:nvPicPr>
            <p:cNvPr id="305" name="image.pdf" descr="image.pdf"/>
            <p:cNvPicPr>
              <a:picLocks noChangeAspect="0"/>
            </p:cNvPicPr>
            <p:nvPr/>
          </p:nvPicPr>
          <p:blipFill>
            <a:blip r:embed="rId4">
              <a:extLst/>
            </a:blip>
            <a:stretch>
              <a:fillRect/>
            </a:stretch>
          </p:blipFill>
          <p:spPr>
            <a:xfrm>
              <a:off x="0" y="0"/>
              <a:ext cx="6537960" cy="5692141"/>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97">
                                            <p:txEl>
                                              <p:pRg st="1" end="1"/>
                                            </p:txEl>
                                          </p:spTgt>
                                        </p:tgtEl>
                                        <p:attrNameLst>
                                          <p:attrName>style.visibility</p:attrName>
                                        </p:attrNameLst>
                                      </p:cBhvr>
                                      <p:to>
                                        <p:strVal val="visible"/>
                                      </p:to>
                                    </p:set>
                                    <p:anim calcmode="lin" valueType="num">
                                      <p:cBhvr>
                                        <p:cTn id="7" dur="500" fill="hold"/>
                                        <p:tgtEl>
                                          <p:spTgt spid="297">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29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9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 name="We can use thermodynamics to tell if a reaction is product or reactant favored.…"/>
          <p:cNvSpPr txBox="1"/>
          <p:nvPr>
            <p:ph type="body" idx="1"/>
          </p:nvPr>
        </p:nvSpPr>
        <p:spPr>
          <a:xfrm>
            <a:off x="95113" y="2305705"/>
            <a:ext cx="15063194" cy="10355580"/>
          </a:xfrm>
          <a:prstGeom prst="rect">
            <a:avLst/>
          </a:prstGeom>
        </p:spPr>
        <p:txBody>
          <a:bodyPr/>
          <a:lstStyle/>
          <a:p>
            <a:pPr marL="650874" indent="-571500">
              <a:lnSpc>
                <a:spcPct val="100000"/>
              </a:lnSpc>
            </a:pPr>
            <a:r>
              <a:rPr sz="6000"/>
              <a:t>We can use </a:t>
            </a:r>
            <a:r>
              <a:rPr sz="6000">
                <a:solidFill>
                  <a:srgbClr val="00B800"/>
                </a:solidFill>
                <a:uFill>
                  <a:solidFill>
                    <a:srgbClr val="00B800"/>
                  </a:solidFill>
                </a:uFill>
              </a:rPr>
              <a:t>thermodynamics</a:t>
            </a:r>
            <a:r>
              <a:rPr sz="6000"/>
              <a:t> to tell if a reaction is product or reactant favored.</a:t>
            </a:r>
          </a:p>
          <a:p>
            <a:pPr marL="650874" indent="-571500">
              <a:lnSpc>
                <a:spcPct val="100000"/>
              </a:lnSpc>
              <a:defRPr sz="6000"/>
            </a:pPr>
            <a:r>
              <a:t>But this gives us no info on HOW FAST reaction goes from reactants to products.</a:t>
            </a:r>
          </a:p>
          <a:p>
            <a:pPr marL="650874" indent="-571500">
              <a:lnSpc>
                <a:spcPct val="100000"/>
              </a:lnSpc>
              <a:buClr>
                <a:srgbClr val="00B800"/>
              </a:buClr>
            </a:pPr>
            <a:r>
              <a:rPr sz="7800">
                <a:solidFill>
                  <a:srgbClr val="00B800"/>
                </a:solidFill>
                <a:uFill>
                  <a:solidFill>
                    <a:srgbClr val="00B800"/>
                  </a:solidFill>
                </a:uFill>
              </a:rPr>
              <a:t>KINETICS</a:t>
            </a:r>
            <a:r>
              <a:rPr sz="7800"/>
              <a:t> </a:t>
            </a:r>
            <a:r>
              <a:rPr sz="6000"/>
              <a:t>- the study of </a:t>
            </a:r>
            <a:r>
              <a:rPr sz="6000">
                <a:solidFill>
                  <a:srgbClr val="F33126"/>
                </a:solidFill>
                <a:uFill>
                  <a:solidFill>
                    <a:srgbClr val="F33126"/>
                  </a:solidFill>
                </a:uFill>
              </a:rPr>
              <a:t>REACTION RATES</a:t>
            </a:r>
            <a:r>
              <a:rPr sz="6000"/>
              <a:t> and their relation to the way the reaction proceeds, i.e., its </a:t>
            </a:r>
            <a:r>
              <a:rPr sz="6000">
                <a:solidFill>
                  <a:srgbClr val="F33126"/>
                </a:solidFill>
                <a:uFill>
                  <a:solidFill>
                    <a:srgbClr val="F33126"/>
                  </a:solidFill>
                </a:uFill>
              </a:rPr>
              <a:t>MECHANISM</a:t>
            </a:r>
            <a:r>
              <a:rPr sz="6000"/>
              <a:t>.</a:t>
            </a:r>
          </a:p>
        </p:txBody>
      </p:sp>
      <p:sp>
        <p:nvSpPr>
          <p:cNvPr id="67" name="Chemical Kinetics"/>
          <p:cNvSpPr txBox="1"/>
          <p:nvPr>
            <p:ph type="title"/>
          </p:nvPr>
        </p:nvSpPr>
        <p:spPr>
          <a:xfrm>
            <a:off x="10622327" y="-678031"/>
            <a:ext cx="15544801" cy="3200401"/>
          </a:xfrm>
          <a:prstGeom prst="rect">
            <a:avLst/>
          </a:prstGeom>
        </p:spPr>
        <p:txBody>
          <a:bodyPr/>
          <a:lstStyle>
            <a:lvl1pPr>
              <a:defRPr sz="9200">
                <a:solidFill>
                  <a:srgbClr val="F33126"/>
                </a:solidFill>
                <a:uFill>
                  <a:solidFill>
                    <a:srgbClr val="F33126"/>
                  </a:solidFill>
                </a:uFill>
              </a:defRPr>
            </a:lvl1pPr>
          </a:lstStyle>
          <a:p>
            <a:pPr/>
            <a:r>
              <a:t>Chemical Kinetics</a:t>
            </a:r>
          </a:p>
        </p:txBody>
      </p:sp>
      <p:sp>
        <p:nvSpPr>
          <p:cNvPr id="6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69" name="1-whenkinetics.jpg" descr="1-whenkinetics.jpg"/>
          <p:cNvPicPr>
            <a:picLocks noChangeAspect="1"/>
          </p:cNvPicPr>
          <p:nvPr/>
        </p:nvPicPr>
        <p:blipFill>
          <a:blip r:embed="rId2">
            <a:extLst/>
          </a:blip>
          <a:stretch>
            <a:fillRect/>
          </a:stretch>
        </p:blipFill>
        <p:spPr>
          <a:xfrm>
            <a:off x="15232119" y="7955543"/>
            <a:ext cx="9652001" cy="5791201"/>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66">
                                            <p:txEl>
                                              <p:pRg st="1" end="1"/>
                                            </p:txEl>
                                          </p:spTgt>
                                        </p:tgtEl>
                                        <p:attrNameLst>
                                          <p:attrName>style.visibility</p:attrName>
                                        </p:attrNameLst>
                                      </p:cBhvr>
                                      <p:to>
                                        <p:strVal val="visible"/>
                                      </p:to>
                                    </p:set>
                                    <p:anim calcmode="lin" valueType="num">
                                      <p:cBhvr>
                                        <p:cTn id="7" dur="500" fill="hold"/>
                                        <p:tgtEl>
                                          <p:spTgt spid="66">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el" backwards="0">
                                    <p:tmAbs val="0"/>
                                  </p:iterate>
                                  <p:childTnLst>
                                    <p:set>
                                      <p:cBhvr>
                                        <p:cTn id="12" fill="hold"/>
                                        <p:tgtEl>
                                          <p:spTgt spid="66">
                                            <p:txEl>
                                              <p:pRg st="2" end="2"/>
                                            </p:txEl>
                                          </p:spTgt>
                                        </p:tgtEl>
                                        <p:attrNameLst>
                                          <p:attrName>style.visibility</p:attrName>
                                        </p:attrNameLst>
                                      </p:cBhvr>
                                      <p:to>
                                        <p:strVal val="visible"/>
                                      </p:to>
                                    </p:set>
                                    <p:anim calcmode="lin" valueType="num">
                                      <p:cBhvr>
                                        <p:cTn id="13" dur="500" fill="hold"/>
                                        <p:tgtEl>
                                          <p:spTgt spid="66">
                                            <p:txEl>
                                              <p:pRg st="2" end="2"/>
                                            </p:txEl>
                                          </p:spTgt>
                                        </p:tgtEl>
                                        <p:attrNameLst>
                                          <p:attrName>ppt_x</p:attrName>
                                        </p:attrNameLst>
                                      </p:cBhvr>
                                      <p:tavLst>
                                        <p:tav tm="0">
                                          <p:val>
                                            <p:strVal val="0-#ppt_w/2"/>
                                          </p:val>
                                        </p:tav>
                                        <p:tav tm="100000">
                                          <p:val>
                                            <p:strVal val="#ppt_x"/>
                                          </p:val>
                                        </p:tav>
                                      </p:tavLst>
                                    </p:anim>
                                    <p:anim calcmode="lin" valueType="num">
                                      <p:cBhvr>
                                        <p:cTn id="14" dur="500" fill="hold"/>
                                        <p:tgtEl>
                                          <p:spTgt spid="6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6"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Using the Rate Laws"/>
          <p:cNvSpPr txBox="1"/>
          <p:nvPr>
            <p:ph type="title"/>
          </p:nvPr>
        </p:nvSpPr>
        <p:spPr>
          <a:xfrm>
            <a:off x="4716780" y="0"/>
            <a:ext cx="14333220" cy="1988821"/>
          </a:xfrm>
          <a:prstGeom prst="rect">
            <a:avLst/>
          </a:prstGeom>
        </p:spPr>
        <p:txBody>
          <a:bodyPr/>
          <a:lstStyle>
            <a:lvl1pPr>
              <a:defRPr>
                <a:solidFill>
                  <a:srgbClr val="F33126"/>
                </a:solidFill>
                <a:uFill>
                  <a:solidFill>
                    <a:srgbClr val="F33126"/>
                  </a:solidFill>
                </a:uFill>
              </a:defRPr>
            </a:lvl1pPr>
          </a:lstStyle>
          <a:p>
            <a:pPr/>
            <a:r>
              <a:t>Using the Rate Laws</a:t>
            </a:r>
          </a:p>
        </p:txBody>
      </p:sp>
      <p:sp>
        <p:nvSpPr>
          <p:cNvPr id="30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10" name="Line"/>
          <p:cNvSpPr/>
          <p:nvPr/>
        </p:nvSpPr>
        <p:spPr>
          <a:xfrm>
            <a:off x="3870960" y="1668780"/>
            <a:ext cx="16824960" cy="3176"/>
          </a:xfrm>
          <a:prstGeom prst="line">
            <a:avLst/>
          </a:prstGeom>
          <a:ln w="88900">
            <a:solidFill>
              <a:srgbClr val="F33126"/>
            </a:solidFill>
          </a:ln>
        </p:spPr>
        <p:txBody>
          <a:bodyPr tIns="91439" bIns="91439" anchor="ctr"/>
          <a:lstStyle/>
          <a:p>
            <a:pPr/>
          </a:p>
        </p:txBody>
      </p:sp>
      <p:pic>
        <p:nvPicPr>
          <p:cNvPr id="311" name="kinetics order differences table" descr="kinetics order differences table"/>
          <p:cNvPicPr>
            <a:picLocks noChangeAspect="0"/>
          </p:cNvPicPr>
          <p:nvPr/>
        </p:nvPicPr>
        <p:blipFill>
          <a:blip r:embed="rId2">
            <a:extLst/>
          </a:blip>
          <a:stretch>
            <a:fillRect/>
          </a:stretch>
        </p:blipFill>
        <p:spPr>
          <a:xfrm>
            <a:off x="3962400" y="4073525"/>
            <a:ext cx="16619221" cy="5527676"/>
          </a:xfrm>
          <a:prstGeom prst="rect">
            <a:avLst/>
          </a:prstGeom>
          <a:ln w="12700">
            <a:miter lim="400000"/>
          </a:ln>
          <a:effectLst>
            <a:outerShdw sx="100000" sy="100000" kx="0" ky="0" algn="b" rotWithShape="0" blurRad="114300" dist="127000" dir="2700000">
              <a:srgbClr val="86879E">
                <a:alpha val="74996"/>
              </a:srgbClr>
            </a:outerShdw>
          </a:effectLst>
        </p:spPr>
      </p:pic>
      <p:sp>
        <p:nvSpPr>
          <p:cNvPr id="312" name="Also see the &quot;Kinetics Cheat Sheet&quot; Handout"/>
          <p:cNvSpPr txBox="1"/>
          <p:nvPr/>
        </p:nvSpPr>
        <p:spPr>
          <a:xfrm>
            <a:off x="4716780" y="10812779"/>
            <a:ext cx="16619220" cy="9478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buClr>
                <a:srgbClr val="000000"/>
              </a:buClr>
              <a:buFont typeface="Arial"/>
              <a:defRPr i="1" sz="5400">
                <a:uFill>
                  <a:solidFill>
                    <a:srgbClr val="000000"/>
                  </a:solidFill>
                </a:uFill>
                <a:latin typeface="+mn-lt"/>
                <a:ea typeface="+mn-ea"/>
                <a:cs typeface="+mn-cs"/>
                <a:sym typeface="Arial"/>
              </a:defRPr>
            </a:pPr>
            <a:r>
              <a:t>Also see the </a:t>
            </a:r>
            <a:r>
              <a:rPr u="sng">
                <a:hlinkClick r:id="rId3" invalidUrl="" action="" tgtFrame="" tooltip="" history="1" highlightClick="0" endSnd="0"/>
              </a:rPr>
              <a:t>"Kinetics Cheat Sheet" Handout</a:t>
            </a:r>
          </a:p>
        </p:txBody>
      </p:sp>
      <p:sp>
        <p:nvSpPr>
          <p:cNvPr id="313" name="Rectangle"/>
          <p:cNvSpPr/>
          <p:nvPr/>
        </p:nvSpPr>
        <p:spPr>
          <a:xfrm>
            <a:off x="4122420" y="4411979"/>
            <a:ext cx="2125980" cy="617221"/>
          </a:xfrm>
          <a:prstGeom prst="rect">
            <a:avLst/>
          </a:prstGeom>
          <a:solidFill>
            <a:srgbClr val="FFFFFF"/>
          </a:solidFill>
          <a:ln w="12700"/>
        </p:spPr>
        <p:txBody>
          <a:bodyPr tIns="91439" bIns="91439" anchor="ctr"/>
          <a:lstStyle/>
          <a:p>
            <a:pPr marL="81280" marR="81280" defTabSz="1828800">
              <a:defRPr b="1" sz="4600">
                <a:uFill>
                  <a:solidFill>
                    <a:srgbClr val="000000"/>
                  </a:solidFill>
                </a:uFill>
                <a:latin typeface="+mn-lt"/>
                <a:ea typeface="+mn-ea"/>
                <a:cs typeface="+mn-cs"/>
                <a:sym typeface="Arial"/>
              </a:defRPr>
            </a:pPr>
          </a:p>
        </p:txBody>
      </p:sp>
      <p:sp>
        <p:nvSpPr>
          <p:cNvPr id="314" name="The graphs below were obtained for a chemical reaction.  What is the order with respect to the rate law for this reaction?…"/>
          <p:cNvSpPr txBox="1"/>
          <p:nvPr/>
        </p:nvSpPr>
        <p:spPr>
          <a:xfrm>
            <a:off x="5402580" y="14630400"/>
            <a:ext cx="18288001" cy="1268730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defRPr b="1" sz="4600">
                <a:solidFill>
                  <a:srgbClr val="FF2600"/>
                </a:solidFill>
                <a:uFill>
                  <a:solidFill>
                    <a:srgbClr val="FF2600"/>
                  </a:solidFill>
                </a:uFill>
                <a:latin typeface="+mn-lt"/>
                <a:ea typeface="+mn-ea"/>
                <a:cs typeface="+mn-cs"/>
                <a:sym typeface="Arial"/>
              </a:defRPr>
            </a:pPr>
            <a:r>
              <a:rPr b="0" sz="5400"/>
              <a:t>The graphs below were obtained for a chemical reaction.  What is the order with respect to the rate law for this reaction?</a:t>
            </a:r>
          </a:p>
          <a:p>
            <a:pPr marL="81280" marR="81280" defTabSz="1828800">
              <a:defRPr b="1" sz="4600">
                <a:solidFill>
                  <a:srgbClr val="FF2600"/>
                </a:solidFill>
                <a:uFill>
                  <a:solidFill>
                    <a:srgbClr val="FF2600"/>
                  </a:solidFill>
                </a:uFill>
                <a:latin typeface="+mn-lt"/>
                <a:ea typeface="+mn-ea"/>
                <a:cs typeface="+mn-cs"/>
                <a:sym typeface="Arial"/>
              </a:defRPr>
            </a:pPr>
            <a:r>
              <a:t>     </a:t>
            </a:r>
            <a:r>
              <a:rPr baseline="-5999"/>
              <a:t> </a:t>
            </a:r>
          </a:p>
          <a:p>
            <a:pPr marL="455441" marR="81280" indent="-247161" defTabSz="1828800">
              <a:buSzPct val="100000"/>
              <a:buAutoNum type="alphaUcPeriod" startAt="1"/>
              <a:defRPr b="1" sz="4600">
                <a:uFill>
                  <a:solidFill>
                    <a:srgbClr val="000000"/>
                  </a:solidFill>
                </a:uFill>
                <a:latin typeface="+mn-lt"/>
                <a:ea typeface="+mn-ea"/>
                <a:cs typeface="+mn-cs"/>
                <a:sym typeface="Arial"/>
              </a:defRPr>
            </a:pPr>
            <a:r>
              <a:t> </a:t>
            </a:r>
            <a:r>
              <a:rPr b="0" sz="5400"/>
              <a:t>zero</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first</a:t>
            </a:r>
            <a:endParaRPr b="0" baseline="30814"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baseline="30814" sz="5400"/>
              <a:t> </a:t>
            </a:r>
            <a:r>
              <a:rPr b="0" sz="5400"/>
              <a:t>second</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not enough information</a:t>
            </a:r>
            <a:endParaRPr b="0" sz="5400"/>
          </a:p>
          <a:p>
            <a:pPr marL="81280" marR="81280" defTabSz="1828800">
              <a:defRPr b="1" sz="4600">
                <a:uFill>
                  <a:solidFill>
                    <a:srgbClr val="000000"/>
                  </a:solidFill>
                </a:uFill>
                <a:latin typeface="+mn-lt"/>
                <a:ea typeface="+mn-ea"/>
                <a:cs typeface="+mn-cs"/>
                <a:sym typeface="Arial"/>
              </a:defRPr>
            </a:pPr>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p>
        </p:txBody>
      </p:sp>
      <p:sp>
        <p:nvSpPr>
          <p:cNvPr id="315" name="Enter your response on…"/>
          <p:cNvSpPr txBox="1"/>
          <p:nvPr/>
        </p:nvSpPr>
        <p:spPr>
          <a:xfrm>
            <a:off x="20330302" y="21099780"/>
            <a:ext cx="6958480" cy="157734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i="1" sz="4600">
                <a:solidFill>
                  <a:srgbClr val="FF2600"/>
                </a:solidFill>
                <a:uFill>
                  <a:solidFill>
                    <a:srgbClr val="FF2600"/>
                  </a:solidFill>
                </a:uFill>
                <a:latin typeface="+mn-lt"/>
                <a:ea typeface="+mn-ea"/>
                <a:cs typeface="+mn-cs"/>
                <a:sym typeface="Arial"/>
              </a:defRPr>
            </a:pPr>
            <a:r>
              <a:t>Enter your response on</a:t>
            </a:r>
          </a:p>
          <a:p>
            <a:pPr marL="81280" marR="81280" algn="ctr" defTabSz="1828800">
              <a:defRPr b="1" i="1" sz="4600">
                <a:solidFill>
                  <a:srgbClr val="FF2600"/>
                </a:solidFill>
                <a:uFill>
                  <a:solidFill>
                    <a:srgbClr val="FF2600"/>
                  </a:solidFill>
                </a:uFill>
                <a:latin typeface="+mn-lt"/>
                <a:ea typeface="+mn-ea"/>
                <a:cs typeface="+mn-cs"/>
                <a:sym typeface="Arial"/>
              </a:defRPr>
            </a:pPr>
            <a:r>
              <a:t>your i&gt;Clicker now!</a:t>
            </a:r>
          </a:p>
        </p:txBody>
      </p:sp>
      <p:sp>
        <p:nvSpPr>
          <p:cNvPr id="316" name="Answer = C,…"/>
          <p:cNvSpPr txBox="1"/>
          <p:nvPr/>
        </p:nvSpPr>
        <p:spPr>
          <a:xfrm>
            <a:off x="16580964" y="26631900"/>
            <a:ext cx="9205769" cy="40974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sz="5400">
                <a:uFill>
                  <a:solidFill>
                    <a:srgbClr val="000000"/>
                  </a:solidFill>
                </a:uFill>
                <a:latin typeface="+mn-lt"/>
                <a:ea typeface="+mn-ea"/>
                <a:cs typeface="+mn-cs"/>
                <a:sym typeface="Arial"/>
              </a:defRPr>
            </a:pPr>
            <a:r>
              <a:t>Answer = </a:t>
            </a:r>
            <a:r>
              <a:rPr>
                <a:solidFill>
                  <a:srgbClr val="FF2600"/>
                </a:solidFill>
                <a:uFill>
                  <a:solidFill>
                    <a:srgbClr val="FF2600"/>
                  </a:solidFill>
                </a:uFill>
              </a:rPr>
              <a:t>C</a:t>
            </a:r>
            <a:r>
              <a:t>,</a:t>
            </a:r>
          </a:p>
          <a:p>
            <a:pPr marL="81280" marR="81280" algn="ctr" defTabSz="1828800">
              <a:defRPr b="1" sz="5400">
                <a:uFill>
                  <a:solidFill>
                    <a:srgbClr val="000000"/>
                  </a:solidFill>
                </a:uFill>
                <a:latin typeface="+mn-lt"/>
                <a:ea typeface="+mn-ea"/>
                <a:cs typeface="+mn-cs"/>
                <a:sym typeface="Arial"/>
              </a:defRPr>
            </a:pPr>
            <a:r>
              <a:t>second order</a:t>
            </a:r>
          </a:p>
          <a:p>
            <a:pPr marL="81280" marR="81280" algn="ctr" defTabSz="1828800">
              <a:defRPr b="1" sz="5400">
                <a:uFill>
                  <a:solidFill>
                    <a:srgbClr val="000000"/>
                  </a:solidFill>
                </a:uFill>
                <a:latin typeface="+mn-lt"/>
                <a:ea typeface="+mn-ea"/>
                <a:cs typeface="+mn-cs"/>
                <a:sym typeface="Arial"/>
              </a:defRPr>
            </a:pPr>
          </a:p>
          <a:p>
            <a:pPr marL="81280" marR="81280" algn="ctr" defTabSz="1828800">
              <a:defRPr i="1" sz="5400">
                <a:uFill>
                  <a:solidFill>
                    <a:srgbClr val="000000"/>
                  </a:solidFill>
                </a:uFill>
                <a:latin typeface="+mn-lt"/>
                <a:ea typeface="+mn-ea"/>
                <a:cs typeface="+mn-cs"/>
                <a:sym typeface="Arial"/>
              </a:defRPr>
            </a:pPr>
            <a:r>
              <a:t>1/[A] vs. time is a straight line</a:t>
            </a:r>
          </a:p>
        </p:txBody>
      </p:sp>
      <p:pic>
        <p:nvPicPr>
          <p:cNvPr id="317" name="3_graphs_2nd_order.png" descr="3_graphs_2nd_order.png"/>
          <p:cNvPicPr>
            <a:picLocks noChangeAspect="1"/>
          </p:cNvPicPr>
          <p:nvPr/>
        </p:nvPicPr>
        <p:blipFill>
          <a:blip r:embed="rId4">
            <a:extLst/>
          </a:blip>
          <a:stretch>
            <a:fillRect/>
          </a:stretch>
        </p:blipFill>
        <p:spPr>
          <a:xfrm>
            <a:off x="25496519" y="5372100"/>
            <a:ext cx="14447521" cy="5417820"/>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83437 -1.048333" origin="layout" pathEditMode="relative">
                                      <p:cBhvr>
                                        <p:cTn id="6" dur="1000" fill="hold"/>
                                        <p:tgtEl>
                                          <p:spTgt spid="314"/>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0000 0.000000 L -0.777187 0.191667" origin="layout" pathEditMode="relative">
                                      <p:cBhvr>
                                        <p:cTn id="9" dur="1000" fill="hold"/>
                                        <p:tgtEl>
                                          <p:spTgt spid="317"/>
                                        </p:tgtEl>
                                        <p:attrNameLst>
                                          <p:attrName>ppt_x</p:attrName>
                                          <p:attrName>ppt_y</p:attrName>
                                        </p:attrNameLst>
                                      </p:cBhvr>
                                    </p:animMotion>
                                  </p:childTnLst>
                                </p:cTn>
                              </p:par>
                            </p:childTnLst>
                          </p:cTn>
                        </p:par>
                        <p:par>
                          <p:cTn id="10" fill="hold">
                            <p:stCondLst>
                              <p:cond delay="0"/>
                            </p:stCondLst>
                            <p:childTnLst>
                              <p:par>
                                <p:cTn id="11" presetClass="path" nodeType="withEffect" presetSubtype="0" presetID="-1" grpId="3" accel="50000" decel="50000" fill="hold">
                                  <p:stCondLst>
                                    <p:cond delay="0"/>
                                  </p:stCondLst>
                                  <p:childTnLst>
                                    <p:animMotion path="M 0.000000 0.000000 L -0.309381 -1.325000" origin="layout" pathEditMode="relative">
                                      <p:cBhvr>
                                        <p:cTn id="12" dur="1000" fill="hold"/>
                                        <p:tgtEl>
                                          <p:spTgt spid="315"/>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Class="exit" nodeType="clickEffect" presetSubtype="0" presetID="1" grpId="4" fill="hold">
                                  <p:stCondLst>
                                    <p:cond delay="0"/>
                                  </p:stCondLst>
                                  <p:iterate type="el" backwards="0">
                                    <p:tmAbs val="0"/>
                                  </p:iterate>
                                  <p:childTnLst>
                                    <p:set>
                                      <p:cBhvr>
                                        <p:cTn id="16" fill="hold">
                                          <p:stCondLst>
                                            <p:cond delay="0"/>
                                          </p:stCondLst>
                                        </p:cTn>
                                        <p:tgtEl>
                                          <p:spTgt spid="315"/>
                                        </p:tgtEl>
                                        <p:attrNameLst>
                                          <p:attrName>style.visibility</p:attrName>
                                        </p:attrNameLst>
                                      </p:cBhvr>
                                      <p:to>
                                        <p:strVal val="hidden"/>
                                      </p:to>
                                    </p:set>
                                  </p:childTnLst>
                                </p:cTn>
                              </p:par>
                            </p:childTnLst>
                          </p:cTn>
                        </p:par>
                        <p:par>
                          <p:cTn id="17" fill="hold">
                            <p:stCondLst>
                              <p:cond delay="0"/>
                            </p:stCondLst>
                            <p:childTnLst>
                              <p:par>
                                <p:cTn id="18" presetClass="path" nodeType="afterEffect" presetSubtype="0" presetID="-1" grpId="5" accel="50000" decel="50000" fill="hold">
                                  <p:stCondLst>
                                    <p:cond delay="0"/>
                                  </p:stCondLst>
                                  <p:childTnLst>
                                    <p:animMotion path="M 0.000000 0.000000 L -0.222189 -1.785000" origin="layout" pathEditMode="relative">
                                      <p:cBhvr>
                                        <p:cTn id="19" dur="500" fill="hold"/>
                                        <p:tgtEl>
                                          <p:spTgt spid="31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5" grpId="4"/>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half life graph" descr="half life graph"/>
          <p:cNvPicPr>
            <a:picLocks noChangeAspect="0"/>
          </p:cNvPicPr>
          <p:nvPr/>
        </p:nvPicPr>
        <p:blipFill>
          <a:blip r:embed="rId2">
            <a:extLst/>
          </a:blip>
          <a:stretch>
            <a:fillRect/>
          </a:stretch>
        </p:blipFill>
        <p:spPr>
          <a:xfrm>
            <a:off x="11826240" y="754380"/>
            <a:ext cx="8892540" cy="11475720"/>
          </a:xfrm>
          <a:prstGeom prst="rect">
            <a:avLst/>
          </a:prstGeom>
          <a:ln w="12700">
            <a:miter lim="400000"/>
          </a:ln>
          <a:effectLst>
            <a:outerShdw sx="100000" sy="100000" kx="0" ky="0" algn="b" rotWithShape="0" blurRad="114300" dist="177800" dir="2700000">
              <a:srgbClr val="86879E">
                <a:alpha val="74996"/>
              </a:srgbClr>
            </a:outerShdw>
          </a:effectLst>
        </p:spPr>
      </p:pic>
      <p:sp>
        <p:nvSpPr>
          <p:cNvPr id="320" name="Half-Life"/>
          <p:cNvSpPr txBox="1"/>
          <p:nvPr>
            <p:ph type="title"/>
          </p:nvPr>
        </p:nvSpPr>
        <p:spPr>
          <a:xfrm>
            <a:off x="3345180" y="617220"/>
            <a:ext cx="8983980" cy="2903221"/>
          </a:xfrm>
          <a:prstGeom prst="rect">
            <a:avLst/>
          </a:prstGeom>
        </p:spPr>
        <p:txBody>
          <a:bodyPr/>
          <a:lstStyle>
            <a:lvl1pPr>
              <a:defRPr>
                <a:solidFill>
                  <a:srgbClr val="F33126"/>
                </a:solidFill>
                <a:uFill>
                  <a:solidFill>
                    <a:srgbClr val="F33126"/>
                  </a:solidFill>
                </a:uFill>
              </a:defRPr>
            </a:lvl1pPr>
          </a:lstStyle>
          <a:p>
            <a:pPr/>
            <a:r>
              <a:t>Half-Life</a:t>
            </a:r>
          </a:p>
        </p:txBody>
      </p:sp>
      <p:sp>
        <p:nvSpPr>
          <p:cNvPr id="321" name="HALF-LIFE is the time it takes for 1/2 a sample is disappear.…"/>
          <p:cNvSpPr txBox="1"/>
          <p:nvPr>
            <p:ph type="body" sz="half" idx="1"/>
          </p:nvPr>
        </p:nvSpPr>
        <p:spPr>
          <a:xfrm>
            <a:off x="3413760" y="3246120"/>
            <a:ext cx="8526780" cy="10218420"/>
          </a:xfrm>
          <a:prstGeom prst="rect">
            <a:avLst/>
          </a:prstGeom>
        </p:spPr>
        <p:txBody>
          <a:bodyPr/>
          <a:lstStyle/>
          <a:p>
            <a:pPr marL="650874" indent="-571500">
              <a:defRPr sz="5400"/>
            </a:pPr>
            <a:r>
              <a:t>HALF-LIFE is the time it takes for 1/2 a sample is disappear.</a:t>
            </a:r>
          </a:p>
          <a:p>
            <a:pPr marL="650874" indent="-571500">
              <a:defRPr sz="5400"/>
            </a:pPr>
          </a:p>
          <a:p>
            <a:pPr marL="650874" indent="-571500">
              <a:defRPr sz="5400"/>
            </a:pPr>
          </a:p>
          <a:p>
            <a:pPr marL="650874" indent="-571500">
              <a:defRPr sz="5400"/>
            </a:pPr>
          </a:p>
          <a:p>
            <a:pPr marL="650874" indent="-571500">
              <a:defRPr sz="5400"/>
            </a:pPr>
          </a:p>
          <a:p>
            <a:pPr marL="650874" indent="-571500">
              <a:defRPr sz="5400"/>
            </a:pPr>
          </a:p>
          <a:p>
            <a:pPr marL="650874" indent="-571500">
              <a:defRPr sz="5400"/>
            </a:pPr>
            <a:r>
              <a:t>For 1st order reactions, the concept of HALF-LIFE is especially useful.</a:t>
            </a:r>
          </a:p>
        </p:txBody>
      </p:sp>
      <p:sp>
        <p:nvSpPr>
          <p:cNvPr id="32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23" name="Line"/>
          <p:cNvSpPr/>
          <p:nvPr/>
        </p:nvSpPr>
        <p:spPr>
          <a:xfrm>
            <a:off x="3550920" y="3200400"/>
            <a:ext cx="8275320" cy="3176"/>
          </a:xfrm>
          <a:prstGeom prst="line">
            <a:avLst/>
          </a:prstGeom>
          <a:ln w="88900">
            <a:solidFill>
              <a:srgbClr val="F33126"/>
            </a:solidFill>
          </a:ln>
        </p:spPr>
        <p:txBody>
          <a:bodyPr tIns="91439" bIns="91439" anchor="ctr"/>
          <a:lstStyle/>
          <a:p>
            <a:pPr/>
          </a:p>
        </p:txBody>
      </p:sp>
      <p:pic>
        <p:nvPicPr>
          <p:cNvPr id="324" name="half life equation" descr="half life equation"/>
          <p:cNvPicPr>
            <a:picLocks noChangeAspect="0"/>
          </p:cNvPicPr>
          <p:nvPr/>
        </p:nvPicPr>
        <p:blipFill>
          <a:blip r:embed="rId3">
            <a:extLst/>
          </a:blip>
          <a:stretch>
            <a:fillRect/>
          </a:stretch>
        </p:blipFill>
        <p:spPr>
          <a:xfrm>
            <a:off x="5288280" y="5783579"/>
            <a:ext cx="3497581" cy="2331721"/>
          </a:xfrm>
          <a:prstGeom prst="rect">
            <a:avLst/>
          </a:prstGeom>
          <a:ln w="12700">
            <a:miter lim="400000"/>
          </a:ln>
        </p:spPr>
      </p:pic>
      <p:sp>
        <p:nvSpPr>
          <p:cNvPr id="325" name="n = the number of half-lives"/>
          <p:cNvSpPr txBox="1"/>
          <p:nvPr/>
        </p:nvSpPr>
        <p:spPr>
          <a:xfrm>
            <a:off x="4602480" y="8252459"/>
            <a:ext cx="5715001" cy="163530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1" marL="73151" marR="73151" indent="0" algn="ctr" defTabSz="1645920">
              <a:spcBef>
                <a:spcPts val="2100"/>
              </a:spcBef>
              <a:buClr>
                <a:srgbClr val="000000"/>
              </a:buClr>
              <a:buFont typeface="Arial"/>
              <a:defRPr sz="5600">
                <a:uFill>
                  <a:solidFill>
                    <a:srgbClr val="000000"/>
                  </a:solidFill>
                </a:uFill>
                <a:latin typeface="+mn-lt"/>
                <a:ea typeface="+mn-ea"/>
                <a:cs typeface="+mn-cs"/>
                <a:sym typeface="Arial"/>
              </a:defRPr>
            </a:pPr>
            <a:r>
              <a:rPr i="1" sz="5000"/>
              <a:t>n</a:t>
            </a:r>
            <a:r>
              <a:rPr sz="5000"/>
              <a:t> = the number of half-lives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Reaction is 1st order decomposition of H2O2."/>
          <p:cNvSpPr txBox="1"/>
          <p:nvPr>
            <p:ph type="body" sz="half" idx="1"/>
          </p:nvPr>
        </p:nvSpPr>
        <p:spPr>
          <a:xfrm>
            <a:off x="12192000" y="3954779"/>
            <a:ext cx="8229600" cy="9761221"/>
          </a:xfrm>
          <a:prstGeom prst="rect">
            <a:avLst/>
          </a:prstGeom>
        </p:spPr>
        <p:txBody>
          <a:bodyPr/>
          <a:lstStyle/>
          <a:p>
            <a:pPr marL="650874" indent="-571500"/>
            <a:r>
              <a:rPr sz="5400"/>
              <a:t>Reaction is 1st order decomposition of H</a:t>
            </a:r>
            <a:r>
              <a:rPr baseline="-15851" sz="5400"/>
              <a:t>2</a:t>
            </a:r>
            <a:r>
              <a:rPr sz="5400"/>
              <a:t>O</a:t>
            </a:r>
            <a:r>
              <a:rPr baseline="-15851" sz="5400"/>
              <a:t>2</a:t>
            </a:r>
            <a:r>
              <a:rPr sz="5400"/>
              <a:t>.</a:t>
            </a:r>
          </a:p>
        </p:txBody>
      </p:sp>
      <p:pic>
        <p:nvPicPr>
          <p:cNvPr id="328" name="half life graph" descr="half life graph"/>
          <p:cNvPicPr>
            <a:picLocks noChangeAspect="0"/>
          </p:cNvPicPr>
          <p:nvPr/>
        </p:nvPicPr>
        <p:blipFill>
          <a:blip r:embed="rId2">
            <a:extLst/>
          </a:blip>
          <a:stretch>
            <a:fillRect/>
          </a:stretch>
        </p:blipFill>
        <p:spPr>
          <a:xfrm>
            <a:off x="5036820" y="1211580"/>
            <a:ext cx="6949441" cy="8732520"/>
          </a:xfrm>
          <a:prstGeom prst="rect">
            <a:avLst/>
          </a:prstGeom>
          <a:ln w="12700">
            <a:miter lim="400000"/>
          </a:ln>
          <a:effectLst>
            <a:outerShdw sx="100000" sy="100000" kx="0" ky="0" algn="b" rotWithShape="0" blurRad="114300" dist="177800" dir="2700000">
              <a:srgbClr val="86879E">
                <a:alpha val="74996"/>
              </a:srgbClr>
            </a:outerShdw>
          </a:effectLst>
        </p:spPr>
      </p:pic>
      <p:sp>
        <p:nvSpPr>
          <p:cNvPr id="329" name="Half-Life"/>
          <p:cNvSpPr txBox="1"/>
          <p:nvPr>
            <p:ph type="title"/>
          </p:nvPr>
        </p:nvSpPr>
        <p:spPr>
          <a:xfrm>
            <a:off x="12192000" y="754380"/>
            <a:ext cx="7155180" cy="3200401"/>
          </a:xfrm>
          <a:prstGeom prst="rect">
            <a:avLst/>
          </a:prstGeom>
        </p:spPr>
        <p:txBody>
          <a:bodyPr/>
          <a:lstStyle>
            <a:lvl1pPr>
              <a:defRPr>
                <a:solidFill>
                  <a:srgbClr val="F33126"/>
                </a:solidFill>
                <a:uFill>
                  <a:solidFill>
                    <a:srgbClr val="F33126"/>
                  </a:solidFill>
                </a:uFill>
              </a:defRPr>
            </a:lvl1pPr>
          </a:lstStyle>
          <a:p>
            <a:pPr/>
            <a:r>
              <a:t>Half-Life</a:t>
            </a:r>
          </a:p>
        </p:txBody>
      </p:sp>
      <p:sp>
        <p:nvSpPr>
          <p:cNvPr id="33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Half-Life"/>
          <p:cNvSpPr txBox="1"/>
          <p:nvPr>
            <p:ph type="title"/>
          </p:nvPr>
        </p:nvSpPr>
        <p:spPr>
          <a:xfrm>
            <a:off x="12192000" y="754380"/>
            <a:ext cx="7155180" cy="3200401"/>
          </a:xfrm>
          <a:prstGeom prst="rect">
            <a:avLst/>
          </a:prstGeom>
        </p:spPr>
        <p:txBody>
          <a:bodyPr/>
          <a:lstStyle>
            <a:lvl1pPr>
              <a:defRPr>
                <a:solidFill>
                  <a:srgbClr val="F33126"/>
                </a:solidFill>
                <a:uFill>
                  <a:solidFill>
                    <a:srgbClr val="F33126"/>
                  </a:solidFill>
                </a:uFill>
              </a:defRPr>
            </a:lvl1pPr>
          </a:lstStyle>
          <a:p>
            <a:pPr/>
            <a:r>
              <a:t>Half-Life</a:t>
            </a:r>
          </a:p>
        </p:txBody>
      </p:sp>
      <p:sp>
        <p:nvSpPr>
          <p:cNvPr id="333" name="Reaction after 654 min, 1 half-life.…"/>
          <p:cNvSpPr txBox="1"/>
          <p:nvPr>
            <p:ph type="body" sz="half" idx="1"/>
          </p:nvPr>
        </p:nvSpPr>
        <p:spPr>
          <a:xfrm>
            <a:off x="12192000" y="3954779"/>
            <a:ext cx="7155180" cy="9761221"/>
          </a:xfrm>
          <a:prstGeom prst="rect">
            <a:avLst/>
          </a:prstGeom>
        </p:spPr>
        <p:txBody>
          <a:bodyPr/>
          <a:lstStyle/>
          <a:p>
            <a:pPr marL="650874" indent="-571500">
              <a:defRPr sz="5400"/>
            </a:pPr>
            <a:r>
              <a:t>Reaction after 654 min, 1 half-life.</a:t>
            </a:r>
          </a:p>
          <a:p>
            <a:pPr marL="650874" indent="-571500">
              <a:defRPr sz="5400"/>
            </a:pPr>
            <a:r>
              <a:t>1/2 of the reactant remains.</a:t>
            </a:r>
          </a:p>
        </p:txBody>
      </p:sp>
      <p:sp>
        <p:nvSpPr>
          <p:cNvPr id="33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35" name="half life graph" descr="half life graph"/>
          <p:cNvPicPr>
            <a:picLocks noChangeAspect="0"/>
          </p:cNvPicPr>
          <p:nvPr/>
        </p:nvPicPr>
        <p:blipFill>
          <a:blip r:embed="rId2">
            <a:extLst/>
          </a:blip>
          <a:stretch>
            <a:fillRect/>
          </a:stretch>
        </p:blipFill>
        <p:spPr>
          <a:xfrm>
            <a:off x="5036820" y="1188720"/>
            <a:ext cx="6949441" cy="8732520"/>
          </a:xfrm>
          <a:prstGeom prst="rect">
            <a:avLst/>
          </a:prstGeom>
          <a:ln w="12700">
            <a:miter lim="400000"/>
          </a:ln>
          <a:effectLst>
            <a:outerShdw sx="100000" sy="100000" kx="0" ky="0" algn="b" rotWithShape="0" blurRad="114300" dist="177800" dir="2700000">
              <a:srgbClr val="86879E">
                <a:alpha val="74996"/>
              </a:srgbClr>
            </a:outerShdw>
          </a:effectLst>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Half-Life"/>
          <p:cNvSpPr txBox="1"/>
          <p:nvPr>
            <p:ph type="title"/>
          </p:nvPr>
        </p:nvSpPr>
        <p:spPr>
          <a:xfrm>
            <a:off x="12192000" y="754380"/>
            <a:ext cx="7155180" cy="3200401"/>
          </a:xfrm>
          <a:prstGeom prst="rect">
            <a:avLst/>
          </a:prstGeom>
        </p:spPr>
        <p:txBody>
          <a:bodyPr/>
          <a:lstStyle>
            <a:lvl1pPr>
              <a:defRPr>
                <a:solidFill>
                  <a:srgbClr val="F33126"/>
                </a:solidFill>
                <a:uFill>
                  <a:solidFill>
                    <a:srgbClr val="F33126"/>
                  </a:solidFill>
                </a:uFill>
              </a:defRPr>
            </a:lvl1pPr>
          </a:lstStyle>
          <a:p>
            <a:pPr/>
            <a:r>
              <a:t>Half-Life</a:t>
            </a:r>
          </a:p>
        </p:txBody>
      </p:sp>
      <p:sp>
        <p:nvSpPr>
          <p:cNvPr id="338" name="Reaction after 1308 min, or 2 half-lives.…"/>
          <p:cNvSpPr txBox="1"/>
          <p:nvPr>
            <p:ph type="body" sz="half" idx="1"/>
          </p:nvPr>
        </p:nvSpPr>
        <p:spPr>
          <a:xfrm>
            <a:off x="12192000" y="3954779"/>
            <a:ext cx="7155180" cy="9761221"/>
          </a:xfrm>
          <a:prstGeom prst="rect">
            <a:avLst/>
          </a:prstGeom>
        </p:spPr>
        <p:txBody>
          <a:bodyPr/>
          <a:lstStyle/>
          <a:p>
            <a:pPr marL="650874" indent="-571500">
              <a:defRPr sz="5400"/>
            </a:pPr>
            <a:r>
              <a:t>Reaction after 1308 min, or 2 half-lives.</a:t>
            </a:r>
          </a:p>
          <a:p>
            <a:pPr marL="650874" indent="-571500">
              <a:defRPr sz="5400"/>
            </a:pPr>
            <a:r>
              <a:t>1/4 of the reactant remains.</a:t>
            </a:r>
          </a:p>
        </p:txBody>
      </p:sp>
      <p:sp>
        <p:nvSpPr>
          <p:cNvPr id="33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40" name="half life graph" descr="half life graph"/>
          <p:cNvPicPr>
            <a:picLocks noChangeAspect="0"/>
          </p:cNvPicPr>
          <p:nvPr/>
        </p:nvPicPr>
        <p:blipFill>
          <a:blip r:embed="rId2">
            <a:extLst/>
          </a:blip>
          <a:stretch>
            <a:fillRect/>
          </a:stretch>
        </p:blipFill>
        <p:spPr>
          <a:xfrm>
            <a:off x="5036820" y="1188720"/>
            <a:ext cx="6949441" cy="8732520"/>
          </a:xfrm>
          <a:prstGeom prst="rect">
            <a:avLst/>
          </a:prstGeom>
          <a:ln w="12700">
            <a:miter lim="400000"/>
          </a:ln>
          <a:effectLst>
            <a:outerShdw sx="100000" sy="100000" kx="0" ky="0" algn="b" rotWithShape="0" blurRad="114300" dist="177800" dir="2700000">
              <a:srgbClr val="86879E">
                <a:alpha val="74996"/>
              </a:srgbClr>
            </a:outerShdw>
          </a:effectLst>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Half-Life"/>
          <p:cNvSpPr txBox="1"/>
          <p:nvPr>
            <p:ph type="title"/>
          </p:nvPr>
        </p:nvSpPr>
        <p:spPr>
          <a:xfrm>
            <a:off x="12192000" y="754380"/>
            <a:ext cx="7155180" cy="3200401"/>
          </a:xfrm>
          <a:prstGeom prst="rect">
            <a:avLst/>
          </a:prstGeom>
        </p:spPr>
        <p:txBody>
          <a:bodyPr/>
          <a:lstStyle>
            <a:lvl1pPr>
              <a:defRPr>
                <a:solidFill>
                  <a:srgbClr val="F33126"/>
                </a:solidFill>
                <a:uFill>
                  <a:solidFill>
                    <a:srgbClr val="F33126"/>
                  </a:solidFill>
                </a:uFill>
              </a:defRPr>
            </a:lvl1pPr>
          </a:lstStyle>
          <a:p>
            <a:pPr/>
            <a:r>
              <a:t>Half-Life</a:t>
            </a:r>
          </a:p>
        </p:txBody>
      </p:sp>
      <p:sp>
        <p:nvSpPr>
          <p:cNvPr id="343" name="Reaction after 3 half-lives, or 1962 min.…"/>
          <p:cNvSpPr txBox="1"/>
          <p:nvPr>
            <p:ph type="body" sz="half" idx="1"/>
          </p:nvPr>
        </p:nvSpPr>
        <p:spPr>
          <a:xfrm>
            <a:off x="12192000" y="3954779"/>
            <a:ext cx="7155180" cy="9761221"/>
          </a:xfrm>
          <a:prstGeom prst="rect">
            <a:avLst/>
          </a:prstGeom>
        </p:spPr>
        <p:txBody>
          <a:bodyPr/>
          <a:lstStyle/>
          <a:p>
            <a:pPr marL="650874" indent="-571500">
              <a:defRPr sz="5400"/>
            </a:pPr>
            <a:r>
              <a:t>Reaction after 3 half-lives, or 1962 min.</a:t>
            </a:r>
          </a:p>
          <a:p>
            <a:pPr marL="650874" indent="-571500">
              <a:defRPr sz="5400"/>
            </a:pPr>
            <a:r>
              <a:t>1/8 of the reactant remains.</a:t>
            </a:r>
          </a:p>
        </p:txBody>
      </p:sp>
      <p:sp>
        <p:nvSpPr>
          <p:cNvPr id="34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45" name="half life graph" descr="half life graph"/>
          <p:cNvPicPr>
            <a:picLocks noChangeAspect="0"/>
          </p:cNvPicPr>
          <p:nvPr/>
        </p:nvPicPr>
        <p:blipFill>
          <a:blip r:embed="rId2">
            <a:extLst/>
          </a:blip>
          <a:stretch>
            <a:fillRect/>
          </a:stretch>
        </p:blipFill>
        <p:spPr>
          <a:xfrm>
            <a:off x="5036820" y="1188720"/>
            <a:ext cx="6949441" cy="8732520"/>
          </a:xfrm>
          <a:prstGeom prst="rect">
            <a:avLst/>
          </a:prstGeom>
          <a:ln w="12700">
            <a:miter lim="400000"/>
          </a:ln>
          <a:effectLst>
            <a:outerShdw sx="100000" sy="100000" kx="0" ky="0" algn="b" rotWithShape="0" blurRad="114300" dist="177800" dir="2700000">
              <a:srgbClr val="86879E">
                <a:alpha val="74996"/>
              </a:srgbClr>
            </a:outerShdw>
          </a:effectLst>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Half-Life"/>
          <p:cNvSpPr txBox="1"/>
          <p:nvPr>
            <p:ph type="title"/>
          </p:nvPr>
        </p:nvSpPr>
        <p:spPr>
          <a:xfrm>
            <a:off x="12192000" y="754380"/>
            <a:ext cx="7155180" cy="3200401"/>
          </a:xfrm>
          <a:prstGeom prst="rect">
            <a:avLst/>
          </a:prstGeom>
        </p:spPr>
        <p:txBody>
          <a:bodyPr/>
          <a:lstStyle>
            <a:lvl1pPr>
              <a:defRPr>
                <a:solidFill>
                  <a:srgbClr val="F33126"/>
                </a:solidFill>
                <a:uFill>
                  <a:solidFill>
                    <a:srgbClr val="F33126"/>
                  </a:solidFill>
                </a:uFill>
              </a:defRPr>
            </a:lvl1pPr>
          </a:lstStyle>
          <a:p>
            <a:pPr/>
            <a:r>
              <a:t>Half-Life</a:t>
            </a:r>
          </a:p>
        </p:txBody>
      </p:sp>
      <p:sp>
        <p:nvSpPr>
          <p:cNvPr id="348" name="Reaction after 4 half-lives, or 2616 min.…"/>
          <p:cNvSpPr txBox="1"/>
          <p:nvPr>
            <p:ph type="body" sz="half" idx="1"/>
          </p:nvPr>
        </p:nvSpPr>
        <p:spPr>
          <a:xfrm>
            <a:off x="13860780" y="3954779"/>
            <a:ext cx="7155180" cy="9761221"/>
          </a:xfrm>
          <a:prstGeom prst="rect">
            <a:avLst/>
          </a:prstGeom>
        </p:spPr>
        <p:txBody>
          <a:bodyPr/>
          <a:lstStyle/>
          <a:p>
            <a:pPr marL="650874" indent="-571500">
              <a:defRPr sz="5400"/>
            </a:pPr>
            <a:r>
              <a:t>Reaction after 4 half-lives, or 2616 min.</a:t>
            </a:r>
          </a:p>
          <a:p>
            <a:pPr marL="650874" indent="-571500">
              <a:defRPr sz="5400"/>
            </a:pPr>
            <a:r>
              <a:t>1/16 of the reactant remains.</a:t>
            </a:r>
          </a:p>
        </p:txBody>
      </p:sp>
      <p:sp>
        <p:nvSpPr>
          <p:cNvPr id="34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50" name="half life graph" descr="half life graph"/>
          <p:cNvPicPr>
            <a:picLocks noChangeAspect="0"/>
          </p:cNvPicPr>
          <p:nvPr/>
        </p:nvPicPr>
        <p:blipFill>
          <a:blip r:embed="rId2">
            <a:extLst/>
          </a:blip>
          <a:stretch>
            <a:fillRect/>
          </a:stretch>
        </p:blipFill>
        <p:spPr>
          <a:xfrm>
            <a:off x="5036820" y="1188720"/>
            <a:ext cx="6949441" cy="8732520"/>
          </a:xfrm>
          <a:prstGeom prst="rect">
            <a:avLst/>
          </a:prstGeom>
          <a:ln w="12700">
            <a:miter lim="400000"/>
          </a:ln>
          <a:effectLst>
            <a:outerShdw sx="100000" sy="100000" kx="0" ky="0" algn="b" rotWithShape="0" blurRad="114300" dist="177800" dir="2700000">
              <a:srgbClr val="86879E">
                <a:alpha val="74996"/>
              </a:srgbClr>
            </a:outerShdw>
          </a:effectLst>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Half-Life"/>
          <p:cNvSpPr txBox="1"/>
          <p:nvPr>
            <p:ph type="title"/>
          </p:nvPr>
        </p:nvSpPr>
        <p:spPr>
          <a:xfrm>
            <a:off x="4579620" y="0"/>
            <a:ext cx="14333220" cy="2743201"/>
          </a:xfrm>
          <a:prstGeom prst="rect">
            <a:avLst/>
          </a:prstGeom>
        </p:spPr>
        <p:txBody>
          <a:bodyPr/>
          <a:lstStyle>
            <a:lvl1pPr>
              <a:defRPr>
                <a:solidFill>
                  <a:srgbClr val="00B800"/>
                </a:solidFill>
                <a:uFill>
                  <a:solidFill>
                    <a:srgbClr val="00B800"/>
                  </a:solidFill>
                </a:uFill>
              </a:defRPr>
            </a:lvl1pPr>
          </a:lstStyle>
          <a:p>
            <a:pPr/>
            <a:r>
              <a:t>Half-Life</a:t>
            </a:r>
          </a:p>
        </p:txBody>
      </p:sp>
      <p:sp>
        <p:nvSpPr>
          <p:cNvPr id="353" name="Sugar is fermented in a 1st order process (using an enzyme as a catalyst).…"/>
          <p:cNvSpPr txBox="1"/>
          <p:nvPr>
            <p:ph type="body" sz="half" idx="1"/>
          </p:nvPr>
        </p:nvSpPr>
        <p:spPr>
          <a:xfrm>
            <a:off x="3505200" y="2743200"/>
            <a:ext cx="15407640" cy="6377940"/>
          </a:xfrm>
          <a:prstGeom prst="rect">
            <a:avLst/>
          </a:prstGeom>
        </p:spPr>
        <p:txBody>
          <a:bodyPr/>
          <a:lstStyle/>
          <a:p>
            <a:pPr marL="650874" indent="-571500"/>
            <a:r>
              <a:rPr sz="6000"/>
              <a:t> Sugar is fermented in a 1st order process (using an enzyme as a catalyst).</a:t>
            </a:r>
          </a:p>
          <a:p>
            <a:pPr marL="650874" indent="-571500"/>
            <a:r>
              <a:rPr b="0" sz="6000">
                <a:latin typeface="ＭＳ Ｐゴシック"/>
                <a:ea typeface="ＭＳ Ｐゴシック"/>
                <a:cs typeface="ＭＳ Ｐゴシック"/>
                <a:sym typeface="ＭＳ Ｐゴシック"/>
              </a:rPr>
              <a:t>	</a:t>
            </a:r>
            <a:r>
              <a:rPr sz="6000"/>
              <a:t> </a:t>
            </a:r>
            <a:r>
              <a:rPr b="0" sz="6000">
                <a:latin typeface="ＭＳ Ｐゴシック"/>
                <a:ea typeface="ＭＳ Ｐゴシック"/>
                <a:cs typeface="ＭＳ Ｐゴシック"/>
                <a:sym typeface="ＭＳ Ｐゴシック"/>
              </a:rPr>
              <a:t>	</a:t>
            </a:r>
            <a:r>
              <a:rPr sz="6000"/>
              <a:t>sugar + enzyme  --&gt; products</a:t>
            </a:r>
          </a:p>
          <a:p>
            <a:pPr marL="650874" indent="-571500"/>
            <a:r>
              <a:rPr sz="6000"/>
              <a:t>Rate of disappear of sugar = k[sugar]</a:t>
            </a:r>
          </a:p>
          <a:p>
            <a:pPr marL="650874" indent="-571500"/>
            <a:r>
              <a:rPr b="0" sz="6000">
                <a:latin typeface="ＭＳ Ｐゴシック"/>
                <a:ea typeface="ＭＳ Ｐゴシック"/>
                <a:cs typeface="ＭＳ Ｐゴシック"/>
                <a:sym typeface="ＭＳ Ｐゴシック"/>
              </a:rPr>
              <a:t>			</a:t>
            </a:r>
            <a:r>
              <a:rPr sz="6000"/>
              <a:t>k  =  3.3 x 10</a:t>
            </a:r>
            <a:r>
              <a:rPr baseline="30933" sz="6000"/>
              <a:t>-4</a:t>
            </a:r>
            <a:r>
              <a:rPr sz="6000"/>
              <a:t> sec</a:t>
            </a:r>
            <a:r>
              <a:rPr baseline="30933" sz="6000"/>
              <a:t>-1</a:t>
            </a:r>
          </a:p>
        </p:txBody>
      </p:sp>
      <p:sp>
        <p:nvSpPr>
          <p:cNvPr id="35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55" name="Line"/>
          <p:cNvSpPr/>
          <p:nvPr/>
        </p:nvSpPr>
        <p:spPr>
          <a:xfrm>
            <a:off x="3550920" y="2446020"/>
            <a:ext cx="16824960" cy="3176"/>
          </a:xfrm>
          <a:prstGeom prst="line">
            <a:avLst/>
          </a:prstGeom>
          <a:ln w="88900">
            <a:solidFill>
              <a:srgbClr val="00B800"/>
            </a:solidFill>
          </a:ln>
        </p:spPr>
        <p:txBody>
          <a:bodyPr tIns="91439" bIns="91439" anchor="ctr"/>
          <a:lstStyle/>
          <a:p>
            <a:pPr/>
          </a:p>
        </p:txBody>
      </p:sp>
      <p:pic>
        <p:nvPicPr>
          <p:cNvPr id="356" name="half life video game picture silly" descr="half life video game picture silly"/>
          <p:cNvPicPr>
            <a:picLocks noChangeAspect="1"/>
          </p:cNvPicPr>
          <p:nvPr/>
        </p:nvPicPr>
        <p:blipFill>
          <a:blip r:embed="rId2">
            <a:extLst/>
          </a:blip>
          <a:stretch>
            <a:fillRect/>
          </a:stretch>
        </p:blipFill>
        <p:spPr>
          <a:xfrm>
            <a:off x="18108164" y="4842548"/>
            <a:ext cx="6257216" cy="8812979"/>
          </a:xfrm>
          <a:prstGeom prst="rect">
            <a:avLst/>
          </a:prstGeom>
          <a:ln w="12700"/>
        </p:spPr>
      </p:pic>
      <p:sp>
        <p:nvSpPr>
          <p:cNvPr id="357" name="What is the half-life of this reaction?"/>
          <p:cNvSpPr txBox="1"/>
          <p:nvPr/>
        </p:nvSpPr>
        <p:spPr>
          <a:xfrm>
            <a:off x="5311140" y="10012679"/>
            <a:ext cx="9761220" cy="18796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1" marL="650874" marR="79373" indent="-571500" algn="ctr"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r>
              <a:rPr sz="6000"/>
              <a:t>What is the </a:t>
            </a:r>
            <a:r>
              <a:rPr sz="6000">
                <a:solidFill>
                  <a:srgbClr val="F33126"/>
                </a:solidFill>
                <a:uFill>
                  <a:solidFill>
                    <a:srgbClr val="F33126"/>
                  </a:solidFill>
                </a:uFill>
              </a:rPr>
              <a:t>half-life</a:t>
            </a:r>
            <a:r>
              <a:rPr sz="6000"/>
              <a:t> of this reaction?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lt" backwards="0">
                                    <p:tmAbs val="0"/>
                                  </p:iterate>
                                  <p:childTnLst>
                                    <p:set>
                                      <p:cBhvr>
                                        <p:cTn id="6" fill="hold"/>
                                        <p:tgtEl>
                                          <p:spTgt spid="357"/>
                                        </p:tgtEl>
                                        <p:attrNameLst>
                                          <p:attrName>style.visibility</p:attrName>
                                        </p:attrNameLst>
                                      </p:cBhvr>
                                      <p:to>
                                        <p:strVal val="visible"/>
                                      </p:to>
                                    </p:set>
                                    <p:anim calcmode="lin" valueType="num">
                                      <p:cBhvr>
                                        <p:cTn id="7" dur="500" fill="hold"/>
                                        <p:tgtEl>
                                          <p:spTgt spid="357"/>
                                        </p:tgtEl>
                                        <p:attrNameLst>
                                          <p:attrName>ppt_w</p:attrName>
                                        </p:attrNameLst>
                                      </p:cBhvr>
                                      <p:tavLst>
                                        <p:tav tm="0" fmla="#ppt_w*sin(2.5*pi*$)">
                                          <p:val>
                                            <p:fltVal val="0"/>
                                          </p:val>
                                        </p:tav>
                                        <p:tav tm="100000">
                                          <p:val>
                                            <p:fltVal val="1"/>
                                          </p:val>
                                        </p:tav>
                                      </p:tavLst>
                                    </p:anim>
                                    <p:anim calcmode="lin" valueType="num">
                                      <p:cBhvr>
                                        <p:cTn id="8" dur="500" fill="hold"/>
                                        <p:tgtEl>
                                          <p:spTgt spid="35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56"/>
                                        </p:tgtEl>
                                        <p:attrNameLst>
                                          <p:attrName>style.visibility</p:attrName>
                                        </p:attrNameLst>
                                      </p:cBhvr>
                                      <p:to>
                                        <p:strVal val="visible"/>
                                      </p:to>
                                    </p:set>
                                    <p:anim calcmode="lin" valueType="num">
                                      <p:cBhvr>
                                        <p:cTn id="12" dur="1000" fill="hold"/>
                                        <p:tgtEl>
                                          <p:spTgt spid="356"/>
                                        </p:tgtEl>
                                        <p:attrNameLst>
                                          <p:attrName>ppt_w</p:attrName>
                                        </p:attrNameLst>
                                      </p:cBhvr>
                                      <p:tavLst>
                                        <p:tav tm="0">
                                          <p:val>
                                            <p:fltVal val="0"/>
                                          </p:val>
                                        </p:tav>
                                        <p:tav tm="100000">
                                          <p:val>
                                            <p:strVal val="#ppt_w"/>
                                          </p:val>
                                        </p:tav>
                                      </p:tavLst>
                                    </p:anim>
                                    <p:anim calcmode="lin" valueType="num">
                                      <p:cBhvr>
                                        <p:cTn id="13" dur="1000" fill="hold"/>
                                        <p:tgtEl>
                                          <p:spTgt spid="3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7" grpId="1"/>
      <p:bldP build="whole" bldLvl="1" animBg="1" rev="0" advAuto="0" spid="356" grpId="2"/>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Half-Life"/>
          <p:cNvSpPr txBox="1"/>
          <p:nvPr>
            <p:ph type="title"/>
          </p:nvPr>
        </p:nvSpPr>
        <p:spPr>
          <a:xfrm>
            <a:off x="4579620" y="0"/>
            <a:ext cx="14333220" cy="2743201"/>
          </a:xfrm>
          <a:prstGeom prst="rect">
            <a:avLst/>
          </a:prstGeom>
        </p:spPr>
        <p:txBody>
          <a:bodyPr/>
          <a:lstStyle>
            <a:lvl1pPr>
              <a:defRPr>
                <a:solidFill>
                  <a:srgbClr val="00B800"/>
                </a:solidFill>
                <a:uFill>
                  <a:solidFill>
                    <a:srgbClr val="00B800"/>
                  </a:solidFill>
                </a:uFill>
              </a:defRPr>
            </a:lvl1pPr>
          </a:lstStyle>
          <a:p>
            <a:pPr/>
            <a:r>
              <a:t>Half-Life</a:t>
            </a:r>
          </a:p>
        </p:txBody>
      </p:sp>
      <p:sp>
        <p:nvSpPr>
          <p:cNvPr id="360" name="Solution…"/>
          <p:cNvSpPr txBox="1"/>
          <p:nvPr>
            <p:ph type="body" idx="1"/>
          </p:nvPr>
        </p:nvSpPr>
        <p:spPr>
          <a:xfrm>
            <a:off x="3665220" y="4114800"/>
            <a:ext cx="16916401" cy="9601200"/>
          </a:xfrm>
          <a:prstGeom prst="rect">
            <a:avLst/>
          </a:prstGeom>
        </p:spPr>
        <p:txBody>
          <a:bodyPr/>
          <a:lstStyle/>
          <a:p>
            <a:pPr marL="650874" indent="-571500">
              <a:buClr>
                <a:srgbClr val="73A4FE"/>
              </a:buClr>
              <a:defRPr sz="5400">
                <a:solidFill>
                  <a:srgbClr val="73A4FE"/>
                </a:solidFill>
                <a:uFill>
                  <a:solidFill>
                    <a:srgbClr val="73A4FE"/>
                  </a:solidFill>
                </a:uFill>
              </a:defRPr>
            </a:pPr>
            <a:r>
              <a:t>Solution</a:t>
            </a:r>
          </a:p>
          <a:p>
            <a:pPr marL="650874" indent="-571500"/>
            <a:r>
              <a:rPr sz="5400"/>
              <a:t>[R] / [R]</a:t>
            </a:r>
            <a:r>
              <a:rPr baseline="-15851" sz="5400"/>
              <a:t>0</a:t>
            </a:r>
            <a:r>
              <a:rPr sz="5400"/>
              <a:t> = 1/2 when t = t</a:t>
            </a:r>
            <a:r>
              <a:rPr baseline="-15851" sz="5400"/>
              <a:t>1/2</a:t>
            </a:r>
          </a:p>
          <a:p>
            <a:pPr marL="650874" indent="-571500"/>
            <a:r>
              <a:rPr sz="5400"/>
              <a:t>Therefore, ln (1/2) = - k • t</a:t>
            </a:r>
            <a:r>
              <a:rPr baseline="-15851" sz="5400"/>
              <a:t>1/2</a:t>
            </a:r>
          </a:p>
          <a:p>
            <a:pPr marL="650874" indent="-571500"/>
            <a:r>
              <a:rPr b="0" sz="5400">
                <a:latin typeface="ＭＳ Ｐゴシック"/>
                <a:ea typeface="ＭＳ Ｐゴシック"/>
                <a:cs typeface="ＭＳ Ｐゴシック"/>
                <a:sym typeface="ＭＳ Ｐゴシック"/>
              </a:rPr>
              <a:t>			</a:t>
            </a:r>
            <a:r>
              <a:rPr sz="5400"/>
              <a:t>- 0.693 = - k • t</a:t>
            </a:r>
            <a:r>
              <a:rPr baseline="-15851" sz="5400"/>
              <a:t>1/2</a:t>
            </a:r>
          </a:p>
          <a:p>
            <a:pPr marL="650874" indent="-571500"/>
            <a:r>
              <a:rPr sz="5400"/>
              <a:t> </a:t>
            </a:r>
            <a:r>
              <a:rPr b="0" sz="5400">
                <a:latin typeface="ＭＳ Ｐゴシック"/>
                <a:ea typeface="ＭＳ Ｐゴシック"/>
                <a:cs typeface="ＭＳ Ｐゴシック"/>
                <a:sym typeface="ＭＳ Ｐゴシック"/>
              </a:rPr>
              <a:t>			</a:t>
            </a:r>
            <a:r>
              <a:rPr sz="8600">
                <a:solidFill>
                  <a:srgbClr val="F33126"/>
                </a:solidFill>
                <a:uFill>
                  <a:solidFill>
                    <a:srgbClr val="F33126"/>
                  </a:solidFill>
                </a:uFill>
              </a:rPr>
              <a:t>t</a:t>
            </a:r>
            <a:r>
              <a:rPr baseline="-15720" sz="8600">
                <a:solidFill>
                  <a:srgbClr val="F33126"/>
                </a:solidFill>
                <a:uFill>
                  <a:solidFill>
                    <a:srgbClr val="F33126"/>
                  </a:solidFill>
                </a:uFill>
              </a:rPr>
              <a:t>1/2</a:t>
            </a:r>
            <a:r>
              <a:rPr sz="8600">
                <a:solidFill>
                  <a:srgbClr val="F33126"/>
                </a:solidFill>
                <a:uFill>
                  <a:solidFill>
                    <a:srgbClr val="F33126"/>
                  </a:solidFill>
                </a:uFill>
              </a:rPr>
              <a:t>  =  0.693 / k</a:t>
            </a:r>
          </a:p>
          <a:p>
            <a:pPr marL="650874" indent="-571500"/>
            <a:r>
              <a:rPr sz="5400"/>
              <a:t>So, for sugar, </a:t>
            </a:r>
          </a:p>
          <a:p>
            <a:pPr marL="650874" indent="-571500"/>
            <a:r>
              <a:rPr sz="5400"/>
              <a:t>t</a:t>
            </a:r>
            <a:r>
              <a:rPr baseline="-15851" sz="5400"/>
              <a:t>1/2</a:t>
            </a:r>
            <a:r>
              <a:rPr sz="5400"/>
              <a:t>  =  0.693 / k  =  2100 sec = </a:t>
            </a:r>
            <a:r>
              <a:rPr sz="7200">
                <a:solidFill>
                  <a:srgbClr val="F33126"/>
                </a:solidFill>
                <a:uFill>
                  <a:solidFill>
                    <a:srgbClr val="F33126"/>
                  </a:solidFill>
                </a:uFill>
              </a:rPr>
              <a:t>35 min</a:t>
            </a:r>
          </a:p>
          <a:p>
            <a:pPr marL="650874" indent="-571500"/>
            <a:r>
              <a:rPr sz="7200"/>
              <a:t>     </a:t>
            </a:r>
            <a:r>
              <a:rPr b="0" i="1" sz="5400"/>
              <a:t>see </a:t>
            </a:r>
            <a:r>
              <a:rPr b="0" i="1" sz="5400" u="sng">
                <a:hlinkClick r:id="rId2" invalidUrl="" action="" tgtFrame="" tooltip="" history="1" highlightClick="0" endSnd="0"/>
              </a:rPr>
              <a:t>Handout</a:t>
            </a:r>
          </a:p>
        </p:txBody>
      </p:sp>
      <p:sp>
        <p:nvSpPr>
          <p:cNvPr id="361"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62" name="Line"/>
          <p:cNvSpPr/>
          <p:nvPr/>
        </p:nvSpPr>
        <p:spPr>
          <a:xfrm>
            <a:off x="3550920" y="2446020"/>
            <a:ext cx="16824960" cy="3176"/>
          </a:xfrm>
          <a:prstGeom prst="line">
            <a:avLst/>
          </a:prstGeom>
          <a:ln w="88900">
            <a:solidFill>
              <a:srgbClr val="00B800"/>
            </a:solidFill>
          </a:ln>
        </p:spPr>
        <p:txBody>
          <a:bodyPr tIns="91439" bIns="91439" anchor="ctr"/>
          <a:lstStyle/>
          <a:p>
            <a:pPr/>
          </a:p>
        </p:txBody>
      </p:sp>
      <p:sp>
        <p:nvSpPr>
          <p:cNvPr id="363" name="Rate = k[sugar] and k  =  3.3 x 10-4 sec-1. What is the half-life of this reaction?"/>
          <p:cNvSpPr txBox="1"/>
          <p:nvPr/>
        </p:nvSpPr>
        <p:spPr>
          <a:xfrm>
            <a:off x="3508375" y="2771775"/>
            <a:ext cx="16939260" cy="15113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r>
              <a:rPr>
                <a:effectLst>
                  <a:outerShdw sx="100000" sy="100000" kx="0" ky="0" algn="b" rotWithShape="0" blurRad="12700" dist="25400" dir="2700000">
                    <a:srgbClr val="CBCBCB"/>
                  </a:outerShdw>
                </a:effectLst>
              </a:rPr>
              <a:t>Rate = k[sugar] and k  =  3.3 x 10</a:t>
            </a:r>
            <a:r>
              <a:rPr baseline="30956">
                <a:effectLst>
                  <a:outerShdw sx="100000" sy="100000" kx="0" ky="0" algn="b" rotWithShape="0" blurRad="12700" dist="25400" dir="2700000">
                    <a:srgbClr val="CBCBCB"/>
                  </a:outerShdw>
                </a:effectLst>
              </a:rPr>
              <a:t>-4</a:t>
            </a:r>
            <a:r>
              <a:rPr>
                <a:effectLst>
                  <a:outerShdw sx="100000" sy="100000" kx="0" ky="0" algn="b" rotWithShape="0" blurRad="12700" dist="25400" dir="2700000">
                    <a:srgbClr val="CBCBCB"/>
                  </a:outerShdw>
                </a:effectLst>
              </a:rPr>
              <a:t> sec</a:t>
            </a:r>
            <a:r>
              <a:rPr baseline="30956">
                <a:effectLst>
                  <a:outerShdw sx="100000" sy="100000" kx="0" ky="0" algn="b" rotWithShape="0" blurRad="12700" dist="25400" dir="2700000">
                    <a:srgbClr val="CBCBCB"/>
                  </a:outerShdw>
                </a:effectLst>
              </a:rPr>
              <a:t>-1</a:t>
            </a:r>
            <a:r>
              <a:rPr>
                <a:effectLst>
                  <a:outerShdw sx="100000" sy="100000" kx="0" ky="0" algn="b" rotWithShape="0" blurRad="12700" dist="25400" dir="2700000">
                    <a:srgbClr val="CBCBCB"/>
                  </a:outerShdw>
                </a:effectLst>
              </a:rPr>
              <a:t>. What is the half-life of this reaction?</a:t>
            </a:r>
          </a:p>
        </p:txBody>
      </p:sp>
      <p:sp>
        <p:nvSpPr>
          <p:cNvPr id="364" name="For a given first order reaction, k = 0.347 hr-1.  What is the half-life of this reaction?…"/>
          <p:cNvSpPr txBox="1"/>
          <p:nvPr/>
        </p:nvSpPr>
        <p:spPr>
          <a:xfrm>
            <a:off x="8054340" y="14744700"/>
            <a:ext cx="18288001" cy="1339850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defRPr b="1" sz="4600">
                <a:solidFill>
                  <a:srgbClr val="FF2600"/>
                </a:solidFill>
                <a:uFill>
                  <a:solidFill>
                    <a:srgbClr val="FF2600"/>
                  </a:solidFill>
                </a:uFill>
                <a:latin typeface="+mn-lt"/>
                <a:ea typeface="+mn-ea"/>
                <a:cs typeface="+mn-cs"/>
                <a:sym typeface="Arial"/>
              </a:defRPr>
            </a:pPr>
            <a:r>
              <a:rPr b="0" sz="5400"/>
              <a:t>For a given first order reaction, k = 0.347 hr</a:t>
            </a:r>
            <a:r>
              <a:rPr b="0" baseline="31999" sz="5400"/>
              <a:t>-1</a:t>
            </a:r>
            <a:r>
              <a:rPr b="0" sz="5400"/>
              <a:t>.  What is the half-life of this reaction?</a:t>
            </a:r>
          </a:p>
          <a:p>
            <a:pPr marL="81280" marR="81280" defTabSz="1828800">
              <a:defRPr b="1" sz="4600">
                <a:solidFill>
                  <a:srgbClr val="FF2600"/>
                </a:solidFill>
                <a:uFill>
                  <a:solidFill>
                    <a:srgbClr val="FF2600"/>
                  </a:solidFill>
                </a:uFill>
                <a:latin typeface="+mn-lt"/>
                <a:ea typeface="+mn-ea"/>
                <a:cs typeface="+mn-cs"/>
                <a:sym typeface="Arial"/>
              </a:defRPr>
            </a:pPr>
            <a:r>
              <a:t>     </a:t>
            </a:r>
            <a:r>
              <a:rPr baseline="-5999"/>
              <a:t> </a:t>
            </a:r>
          </a:p>
          <a:p>
            <a:pPr marL="455441" marR="81280" indent="-247161" defTabSz="1828800">
              <a:buSzPct val="100000"/>
              <a:buAutoNum type="alphaUcPeriod" startAt="1"/>
              <a:defRPr b="1" sz="4600">
                <a:uFill>
                  <a:solidFill>
                    <a:srgbClr val="000000"/>
                  </a:solidFill>
                </a:uFill>
                <a:latin typeface="+mn-lt"/>
                <a:ea typeface="+mn-ea"/>
                <a:cs typeface="+mn-cs"/>
                <a:sym typeface="Arial"/>
              </a:defRPr>
            </a:pPr>
            <a:r>
              <a:t> </a:t>
            </a:r>
            <a:r>
              <a:rPr b="0" sz="5400"/>
              <a:t>2.00 min</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20.8 min</a:t>
            </a:r>
            <a:endParaRPr b="0" baseline="30814"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baseline="30814" sz="5400"/>
              <a:t> </a:t>
            </a:r>
            <a:r>
              <a:rPr b="0" sz="5400"/>
              <a:t>120. min</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240. min</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a:t>
            </a:r>
            <a:r>
              <a:rPr b="0" i="1" sz="5400"/>
              <a:t>Where's Dr. Gordon Freeman when you need him?</a:t>
            </a:r>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p>
        </p:txBody>
      </p:sp>
      <p:sp>
        <p:nvSpPr>
          <p:cNvPr id="365" name="Enter your response on…"/>
          <p:cNvSpPr txBox="1"/>
          <p:nvPr/>
        </p:nvSpPr>
        <p:spPr>
          <a:xfrm>
            <a:off x="22982060" y="21214080"/>
            <a:ext cx="6958479" cy="157734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i="1" sz="4600">
                <a:solidFill>
                  <a:srgbClr val="FF2600"/>
                </a:solidFill>
                <a:uFill>
                  <a:solidFill>
                    <a:srgbClr val="FF2600"/>
                  </a:solidFill>
                </a:uFill>
                <a:latin typeface="+mn-lt"/>
                <a:ea typeface="+mn-ea"/>
                <a:cs typeface="+mn-cs"/>
                <a:sym typeface="Arial"/>
              </a:defRPr>
            </a:pPr>
            <a:r>
              <a:t>Enter your response on</a:t>
            </a:r>
          </a:p>
          <a:p>
            <a:pPr marL="81280" marR="81280" algn="ctr" defTabSz="1828800">
              <a:defRPr b="1" i="1" sz="4600">
                <a:solidFill>
                  <a:srgbClr val="FF2600"/>
                </a:solidFill>
                <a:uFill>
                  <a:solidFill>
                    <a:srgbClr val="FF2600"/>
                  </a:solidFill>
                </a:uFill>
                <a:latin typeface="+mn-lt"/>
                <a:ea typeface="+mn-ea"/>
                <a:cs typeface="+mn-cs"/>
                <a:sym typeface="Arial"/>
              </a:defRPr>
            </a:pPr>
            <a:r>
              <a:t>your i&gt;Clicker now!</a:t>
            </a:r>
          </a:p>
        </p:txBody>
      </p:sp>
      <p:sp>
        <p:nvSpPr>
          <p:cNvPr id="366" name="Answer = C,…"/>
          <p:cNvSpPr txBox="1"/>
          <p:nvPr/>
        </p:nvSpPr>
        <p:spPr>
          <a:xfrm>
            <a:off x="20468046" y="26609039"/>
            <a:ext cx="6826565" cy="48848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sz="5400">
                <a:uFill>
                  <a:solidFill>
                    <a:srgbClr val="000000"/>
                  </a:solidFill>
                </a:uFill>
                <a:latin typeface="+mn-lt"/>
                <a:ea typeface="+mn-ea"/>
                <a:cs typeface="+mn-cs"/>
                <a:sym typeface="Arial"/>
              </a:defRPr>
            </a:pPr>
            <a:r>
              <a:t>Answer = </a:t>
            </a:r>
            <a:r>
              <a:rPr>
                <a:solidFill>
                  <a:srgbClr val="FF2600"/>
                </a:solidFill>
                <a:uFill>
                  <a:solidFill>
                    <a:srgbClr val="FF2600"/>
                  </a:solidFill>
                </a:uFill>
              </a:rPr>
              <a:t>C</a:t>
            </a:r>
            <a:r>
              <a:t>,</a:t>
            </a:r>
          </a:p>
          <a:p>
            <a:pPr marL="81280" marR="81280" algn="ctr" defTabSz="1828800">
              <a:defRPr b="1" sz="5400">
                <a:uFill>
                  <a:solidFill>
                    <a:srgbClr val="000000"/>
                  </a:solidFill>
                </a:uFill>
                <a:latin typeface="+mn-lt"/>
                <a:ea typeface="+mn-ea"/>
                <a:cs typeface="+mn-cs"/>
                <a:sym typeface="Arial"/>
              </a:defRPr>
            </a:pPr>
            <a:r>
              <a:t>120. min</a:t>
            </a:r>
          </a:p>
          <a:p>
            <a:pPr marL="81280" marR="81280" algn="ctr" defTabSz="1828800">
              <a:defRPr b="1" sz="5400">
                <a:uFill>
                  <a:solidFill>
                    <a:srgbClr val="000000"/>
                  </a:solidFill>
                </a:uFill>
                <a:latin typeface="+mn-lt"/>
                <a:ea typeface="+mn-ea"/>
                <a:cs typeface="+mn-cs"/>
                <a:sym typeface="Arial"/>
              </a:defRPr>
            </a:pPr>
          </a:p>
          <a:p>
            <a:pPr marL="81280" marR="81280" algn="ctr" defTabSz="1828800">
              <a:defRPr i="1" sz="5400">
                <a:uFill>
                  <a:solidFill>
                    <a:srgbClr val="000000"/>
                  </a:solidFill>
                </a:uFill>
                <a:latin typeface="+mn-lt"/>
                <a:ea typeface="+mn-ea"/>
                <a:cs typeface="+mn-cs"/>
                <a:sym typeface="Arial"/>
              </a:defRPr>
            </a:pPr>
            <a:r>
              <a:t>0.693/0.347 = 2.00 hr</a:t>
            </a:r>
          </a:p>
          <a:p>
            <a:pPr marL="81280" marR="81280" algn="ctr" defTabSz="1828800">
              <a:defRPr i="1" sz="5400">
                <a:uFill>
                  <a:solidFill>
                    <a:srgbClr val="000000"/>
                  </a:solidFill>
                </a:uFill>
                <a:latin typeface="+mn-lt"/>
                <a:ea typeface="+mn-ea"/>
                <a:cs typeface="+mn-cs"/>
                <a:sym typeface="Arial"/>
              </a:defRPr>
            </a:pPr>
            <a:r>
              <a:t>= 120. min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60">
                                            <p:txEl>
                                              <p:pRg st="1" end="1"/>
                                            </p:txEl>
                                          </p:spTgt>
                                        </p:tgtEl>
                                        <p:attrNameLst>
                                          <p:attrName>style.visibility</p:attrName>
                                        </p:attrNameLst>
                                      </p:cBhvr>
                                      <p:to>
                                        <p:strVal val="visible"/>
                                      </p:to>
                                    </p:set>
                                    <p:anim calcmode="lin" valueType="num">
                                      <p:cBhvr>
                                        <p:cTn id="7" dur="500" fill="hold"/>
                                        <p:tgtEl>
                                          <p:spTgt spid="360">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3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el" backwards="0">
                                    <p:tmAbs val="0"/>
                                  </p:iterate>
                                  <p:childTnLst>
                                    <p:set>
                                      <p:cBhvr>
                                        <p:cTn id="12" fill="hold"/>
                                        <p:tgtEl>
                                          <p:spTgt spid="360">
                                            <p:txEl>
                                              <p:pRg st="2" end="2"/>
                                            </p:txEl>
                                          </p:spTgt>
                                        </p:tgtEl>
                                        <p:attrNameLst>
                                          <p:attrName>style.visibility</p:attrName>
                                        </p:attrNameLst>
                                      </p:cBhvr>
                                      <p:to>
                                        <p:strVal val="visible"/>
                                      </p:to>
                                    </p:set>
                                    <p:anim calcmode="lin" valueType="num">
                                      <p:cBhvr>
                                        <p:cTn id="13" dur="500" fill="hold"/>
                                        <p:tgtEl>
                                          <p:spTgt spid="360">
                                            <p:txEl>
                                              <p:pRg st="2" end="2"/>
                                            </p:txEl>
                                          </p:spTgt>
                                        </p:tgtEl>
                                        <p:attrNameLst>
                                          <p:attrName>ppt_x</p:attrName>
                                        </p:attrNameLst>
                                      </p:cBhvr>
                                      <p:tavLst>
                                        <p:tav tm="0">
                                          <p:val>
                                            <p:strVal val="0-#ppt_w/2"/>
                                          </p:val>
                                        </p:tav>
                                        <p:tav tm="100000">
                                          <p:val>
                                            <p:strVal val="#ppt_x"/>
                                          </p:val>
                                        </p:tav>
                                      </p:tavLst>
                                    </p:anim>
                                    <p:anim calcmode="lin" valueType="num">
                                      <p:cBhvr>
                                        <p:cTn id="14" dur="500" fill="hold"/>
                                        <p:tgtEl>
                                          <p:spTgt spid="360">
                                            <p:txEl>
                                              <p:pRg st="2" end="2"/>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Class="entr" nodeType="afterEffect" presetSubtype="8" presetID="2" grpId="1" fill="hold">
                                  <p:stCondLst>
                                    <p:cond delay="0"/>
                                  </p:stCondLst>
                                  <p:iterate type="el" backwards="0">
                                    <p:tmAbs val="0"/>
                                  </p:iterate>
                                  <p:childTnLst>
                                    <p:set>
                                      <p:cBhvr>
                                        <p:cTn id="17" fill="hold"/>
                                        <p:tgtEl>
                                          <p:spTgt spid="360">
                                            <p:txEl>
                                              <p:pRg st="3" end="3"/>
                                            </p:txEl>
                                          </p:spTgt>
                                        </p:tgtEl>
                                        <p:attrNameLst>
                                          <p:attrName>style.visibility</p:attrName>
                                        </p:attrNameLst>
                                      </p:cBhvr>
                                      <p:to>
                                        <p:strVal val="visible"/>
                                      </p:to>
                                    </p:set>
                                    <p:anim calcmode="lin" valueType="num">
                                      <p:cBhvr>
                                        <p:cTn id="18" dur="500" fill="hold"/>
                                        <p:tgtEl>
                                          <p:spTgt spid="360">
                                            <p:txEl>
                                              <p:pRg st="3" end="3"/>
                                            </p:txEl>
                                          </p:spTgt>
                                        </p:tgtEl>
                                        <p:attrNameLst>
                                          <p:attrName>ppt_x</p:attrName>
                                        </p:attrNameLst>
                                      </p:cBhvr>
                                      <p:tavLst>
                                        <p:tav tm="0">
                                          <p:val>
                                            <p:strVal val="0-#ppt_w/2"/>
                                          </p:val>
                                        </p:tav>
                                        <p:tav tm="100000">
                                          <p:val>
                                            <p:strVal val="#ppt_x"/>
                                          </p:val>
                                        </p:tav>
                                      </p:tavLst>
                                    </p:anim>
                                    <p:anim calcmode="lin" valueType="num">
                                      <p:cBhvr>
                                        <p:cTn id="19" dur="500" fill="hold"/>
                                        <p:tgtEl>
                                          <p:spTgt spid="3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 grpId="1" fill="hold">
                                  <p:stCondLst>
                                    <p:cond delay="0"/>
                                  </p:stCondLst>
                                  <p:iterate type="el" backwards="0">
                                    <p:tmAbs val="0"/>
                                  </p:iterate>
                                  <p:childTnLst>
                                    <p:set>
                                      <p:cBhvr>
                                        <p:cTn id="23" fill="hold"/>
                                        <p:tgtEl>
                                          <p:spTgt spid="360">
                                            <p:txEl>
                                              <p:pRg st="4" end="4"/>
                                            </p:txEl>
                                          </p:spTgt>
                                        </p:tgtEl>
                                        <p:attrNameLst>
                                          <p:attrName>style.visibility</p:attrName>
                                        </p:attrNameLst>
                                      </p:cBhvr>
                                      <p:to>
                                        <p:strVal val="visible"/>
                                      </p:to>
                                    </p:set>
                                    <p:anim calcmode="lin" valueType="num">
                                      <p:cBhvr>
                                        <p:cTn id="24" dur="500" fill="hold"/>
                                        <p:tgtEl>
                                          <p:spTgt spid="360">
                                            <p:txEl>
                                              <p:pRg st="4" end="4"/>
                                            </p:txEl>
                                          </p:spTgt>
                                        </p:tgtEl>
                                        <p:attrNameLst>
                                          <p:attrName>ppt_x</p:attrName>
                                        </p:attrNameLst>
                                      </p:cBhvr>
                                      <p:tavLst>
                                        <p:tav tm="0">
                                          <p:val>
                                            <p:strVal val="0-#ppt_w/2"/>
                                          </p:val>
                                        </p:tav>
                                        <p:tav tm="100000">
                                          <p:val>
                                            <p:strVal val="#ppt_x"/>
                                          </p:val>
                                        </p:tav>
                                      </p:tavLst>
                                    </p:anim>
                                    <p:anim calcmode="lin" valueType="num">
                                      <p:cBhvr>
                                        <p:cTn id="25" dur="500" fill="hold"/>
                                        <p:tgtEl>
                                          <p:spTgt spid="360">
                                            <p:txEl>
                                              <p:pRg st="4" end="4"/>
                                            </p:txEl>
                                          </p:spTgt>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Class="entr" nodeType="afterEffect" presetSubtype="8" presetID="2" grpId="1" fill="hold">
                                  <p:stCondLst>
                                    <p:cond delay="0"/>
                                  </p:stCondLst>
                                  <p:iterate type="el" backwards="0">
                                    <p:tmAbs val="0"/>
                                  </p:iterate>
                                  <p:childTnLst>
                                    <p:set>
                                      <p:cBhvr>
                                        <p:cTn id="28" fill="hold"/>
                                        <p:tgtEl>
                                          <p:spTgt spid="360">
                                            <p:txEl>
                                              <p:pRg st="5" end="5"/>
                                            </p:txEl>
                                          </p:spTgt>
                                        </p:tgtEl>
                                        <p:attrNameLst>
                                          <p:attrName>style.visibility</p:attrName>
                                        </p:attrNameLst>
                                      </p:cBhvr>
                                      <p:to>
                                        <p:strVal val="visible"/>
                                      </p:to>
                                    </p:set>
                                    <p:anim calcmode="lin" valueType="num">
                                      <p:cBhvr>
                                        <p:cTn id="29" dur="500" fill="hold"/>
                                        <p:tgtEl>
                                          <p:spTgt spid="360">
                                            <p:txEl>
                                              <p:pRg st="5" end="5"/>
                                            </p:txEl>
                                          </p:spTgt>
                                        </p:tgtEl>
                                        <p:attrNameLst>
                                          <p:attrName>ppt_x</p:attrName>
                                        </p:attrNameLst>
                                      </p:cBhvr>
                                      <p:tavLst>
                                        <p:tav tm="0">
                                          <p:val>
                                            <p:strVal val="0-#ppt_w/2"/>
                                          </p:val>
                                        </p:tav>
                                        <p:tav tm="100000">
                                          <p:val>
                                            <p:strVal val="#ppt_x"/>
                                          </p:val>
                                        </p:tav>
                                      </p:tavLst>
                                    </p:anim>
                                    <p:anim calcmode="lin" valueType="num">
                                      <p:cBhvr>
                                        <p:cTn id="30" dur="500" fill="hold"/>
                                        <p:tgtEl>
                                          <p:spTgt spid="360">
                                            <p:txEl>
                                              <p:pRg st="5" end="5"/>
                                            </p:txEl>
                                          </p:spTgt>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Class="entr" nodeType="afterEffect" presetSubtype="8" presetID="2" grpId="1" fill="hold">
                                  <p:stCondLst>
                                    <p:cond delay="0"/>
                                  </p:stCondLst>
                                  <p:iterate type="el" backwards="0">
                                    <p:tmAbs val="0"/>
                                  </p:iterate>
                                  <p:childTnLst>
                                    <p:set>
                                      <p:cBhvr>
                                        <p:cTn id="33" fill="hold"/>
                                        <p:tgtEl>
                                          <p:spTgt spid="360">
                                            <p:txEl>
                                              <p:pRg st="6" end="6"/>
                                            </p:txEl>
                                          </p:spTgt>
                                        </p:tgtEl>
                                        <p:attrNameLst>
                                          <p:attrName>style.visibility</p:attrName>
                                        </p:attrNameLst>
                                      </p:cBhvr>
                                      <p:to>
                                        <p:strVal val="visible"/>
                                      </p:to>
                                    </p:set>
                                    <p:anim calcmode="lin" valueType="num">
                                      <p:cBhvr>
                                        <p:cTn id="34" dur="500" fill="hold"/>
                                        <p:tgtEl>
                                          <p:spTgt spid="360">
                                            <p:txEl>
                                              <p:pRg st="6" end="6"/>
                                            </p:txEl>
                                          </p:spTgt>
                                        </p:tgtEl>
                                        <p:attrNameLst>
                                          <p:attrName>ppt_x</p:attrName>
                                        </p:attrNameLst>
                                      </p:cBhvr>
                                      <p:tavLst>
                                        <p:tav tm="0">
                                          <p:val>
                                            <p:strVal val="0-#ppt_w/2"/>
                                          </p:val>
                                        </p:tav>
                                        <p:tav tm="100000">
                                          <p:val>
                                            <p:strVal val="#ppt_x"/>
                                          </p:val>
                                        </p:tav>
                                      </p:tavLst>
                                    </p:anim>
                                    <p:anim calcmode="lin" valueType="num">
                                      <p:cBhvr>
                                        <p:cTn id="35" dur="500" fill="hold"/>
                                        <p:tgtEl>
                                          <p:spTgt spid="360">
                                            <p:txEl>
                                              <p:pRg st="6" end="6"/>
                                            </p:txEl>
                                          </p:spTgt>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Class="entr" nodeType="afterEffect" presetSubtype="8" presetID="2" grpId="1" fill="hold">
                                  <p:stCondLst>
                                    <p:cond delay="0"/>
                                  </p:stCondLst>
                                  <p:iterate type="el" backwards="0">
                                    <p:tmAbs val="0"/>
                                  </p:iterate>
                                  <p:childTnLst>
                                    <p:set>
                                      <p:cBhvr>
                                        <p:cTn id="38" fill="hold"/>
                                        <p:tgtEl>
                                          <p:spTgt spid="360">
                                            <p:txEl>
                                              <p:pRg st="7" end="7"/>
                                            </p:txEl>
                                          </p:spTgt>
                                        </p:tgtEl>
                                        <p:attrNameLst>
                                          <p:attrName>style.visibility</p:attrName>
                                        </p:attrNameLst>
                                      </p:cBhvr>
                                      <p:to>
                                        <p:strVal val="visible"/>
                                      </p:to>
                                    </p:set>
                                    <p:anim calcmode="lin" valueType="num">
                                      <p:cBhvr>
                                        <p:cTn id="39" dur="500" fill="hold"/>
                                        <p:tgtEl>
                                          <p:spTgt spid="360">
                                            <p:txEl>
                                              <p:pRg st="7" end="7"/>
                                            </p:txEl>
                                          </p:spTgt>
                                        </p:tgtEl>
                                        <p:attrNameLst>
                                          <p:attrName>ppt_x</p:attrName>
                                        </p:attrNameLst>
                                      </p:cBhvr>
                                      <p:tavLst>
                                        <p:tav tm="0">
                                          <p:val>
                                            <p:strVal val="0-#ppt_w/2"/>
                                          </p:val>
                                        </p:tav>
                                        <p:tav tm="100000">
                                          <p:val>
                                            <p:strVal val="#ppt_x"/>
                                          </p:val>
                                        </p:tav>
                                      </p:tavLst>
                                    </p:anim>
                                    <p:anim calcmode="lin" valueType="num">
                                      <p:cBhvr>
                                        <p:cTn id="40" dur="500" fill="hold"/>
                                        <p:tgtEl>
                                          <p:spTgt spid="36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Class="path" nodeType="clickEffect" presetSubtype="0" presetID="-1" grpId="2" accel="50000" decel="50000" fill="hold">
                                  <p:stCondLst>
                                    <p:cond delay="0"/>
                                  </p:stCondLst>
                                  <p:childTnLst>
                                    <p:animMotion path="M 0.000000 0.000000 L -0.189375 -1.053333" origin="layout" pathEditMode="relative">
                                      <p:cBhvr>
                                        <p:cTn id="44" dur="1000" fill="hold"/>
                                        <p:tgtEl>
                                          <p:spTgt spid="364"/>
                                        </p:tgtEl>
                                        <p:attrNameLst>
                                          <p:attrName>ppt_x</p:attrName>
                                          <p:attrName>ppt_y</p:attrName>
                                        </p:attrNameLst>
                                      </p:cBhvr>
                                    </p:animMotion>
                                  </p:childTnLst>
                                </p:cTn>
                              </p:par>
                            </p:childTnLst>
                          </p:cTn>
                        </p:par>
                        <p:par>
                          <p:cTn id="45" fill="hold">
                            <p:stCondLst>
                              <p:cond delay="0"/>
                            </p:stCondLst>
                            <p:childTnLst>
                              <p:par>
                                <p:cTn id="46" presetClass="path" nodeType="withEffect" presetSubtype="0" presetID="-1" grpId="3" accel="50000" decel="50000" fill="hold">
                                  <p:stCondLst>
                                    <p:cond delay="0"/>
                                  </p:stCondLst>
                                  <p:childTnLst>
                                    <p:animMotion path="M 0.000000 0.000000 L -0.397505 -0.728333" origin="layout" pathEditMode="relative">
                                      <p:cBhvr>
                                        <p:cTn id="47" dur="1000" fill="hold"/>
                                        <p:tgtEl>
                                          <p:spTgt spid="365"/>
                                        </p:tgtEl>
                                        <p:attrNameLst>
                                          <p:attrName>ppt_x</p:attrName>
                                          <p:attrName>ppt_y</p:attrName>
                                        </p:attrNameLst>
                                      </p:cBhvr>
                                    </p:animMotion>
                                  </p:childTnLst>
                                </p:cTn>
                              </p:par>
                            </p:childTnLst>
                          </p:cTn>
                        </p:par>
                      </p:childTnLst>
                    </p:cTn>
                  </p:par>
                  <p:par>
                    <p:cTn id="48" fill="hold">
                      <p:stCondLst>
                        <p:cond delay="indefinite"/>
                      </p:stCondLst>
                      <p:childTnLst>
                        <p:par>
                          <p:cTn id="49" fill="hold">
                            <p:stCondLst>
                              <p:cond delay="0"/>
                            </p:stCondLst>
                            <p:childTnLst>
                              <p:par>
                                <p:cTn id="50" presetClass="exit" nodeType="clickEffect" presetSubtype="0" presetID="1" grpId="4" fill="hold">
                                  <p:stCondLst>
                                    <p:cond delay="0"/>
                                  </p:stCondLst>
                                  <p:iterate type="el" backwards="0">
                                    <p:tmAbs val="0"/>
                                  </p:iterate>
                                  <p:childTnLst>
                                    <p:set>
                                      <p:cBhvr>
                                        <p:cTn id="51" fill="hold">
                                          <p:stCondLst>
                                            <p:cond delay="0"/>
                                          </p:stCondLst>
                                        </p:cTn>
                                        <p:tgtEl>
                                          <p:spTgt spid="365"/>
                                        </p:tgtEl>
                                        <p:attrNameLst>
                                          <p:attrName>style.visibility</p:attrName>
                                        </p:attrNameLst>
                                      </p:cBhvr>
                                      <p:to>
                                        <p:strVal val="hidden"/>
                                      </p:to>
                                    </p:set>
                                  </p:childTnLst>
                                </p:cTn>
                              </p:par>
                            </p:childTnLst>
                          </p:cTn>
                        </p:par>
                        <p:par>
                          <p:cTn id="52" fill="hold">
                            <p:stCondLst>
                              <p:cond delay="0"/>
                            </p:stCondLst>
                            <p:childTnLst>
                              <p:par>
                                <p:cTn id="53" presetClass="path" nodeType="afterEffect" presetSubtype="0" presetID="-1" grpId="5" accel="50000" decel="50000" fill="hold">
                                  <p:stCondLst>
                                    <p:cond delay="0"/>
                                  </p:stCondLst>
                                  <p:childTnLst>
                                    <p:animMotion path="M 0.000000 0.000000 L -0.305627 -1.358333" origin="layout" pathEditMode="relative">
                                      <p:cBhvr>
                                        <p:cTn id="54" dur="500" fill="hold"/>
                                        <p:tgtEl>
                                          <p:spTgt spid="36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5" grpId="4"/>
      <p:bldP build="p" bldLvl="1" animBg="1" rev="0" advAuto="0" spid="360"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Half-Life"/>
          <p:cNvSpPr txBox="1"/>
          <p:nvPr>
            <p:ph type="title"/>
          </p:nvPr>
        </p:nvSpPr>
        <p:spPr>
          <a:xfrm>
            <a:off x="4579620" y="0"/>
            <a:ext cx="14333220" cy="2743201"/>
          </a:xfrm>
          <a:prstGeom prst="rect">
            <a:avLst/>
          </a:prstGeom>
        </p:spPr>
        <p:txBody>
          <a:bodyPr/>
          <a:lstStyle>
            <a:lvl1pPr>
              <a:defRPr>
                <a:solidFill>
                  <a:srgbClr val="F33126"/>
                </a:solidFill>
                <a:uFill>
                  <a:solidFill>
                    <a:srgbClr val="F33126"/>
                  </a:solidFill>
                </a:uFill>
              </a:defRPr>
            </a:lvl1pPr>
          </a:lstStyle>
          <a:p>
            <a:pPr/>
            <a:r>
              <a:t>Half-Life</a:t>
            </a:r>
          </a:p>
        </p:txBody>
      </p:sp>
      <p:sp>
        <p:nvSpPr>
          <p:cNvPr id="369" name="Two Solution pathways - The &quot;CH 104&quot; method:…"/>
          <p:cNvSpPr txBox="1"/>
          <p:nvPr>
            <p:ph type="body" idx="1"/>
          </p:nvPr>
        </p:nvSpPr>
        <p:spPr>
          <a:xfrm>
            <a:off x="3665220" y="5189220"/>
            <a:ext cx="16916401" cy="8526780"/>
          </a:xfrm>
          <a:prstGeom prst="rect">
            <a:avLst/>
          </a:prstGeom>
        </p:spPr>
        <p:txBody>
          <a:bodyPr/>
          <a:lstStyle/>
          <a:p>
            <a:pPr marL="650874" indent="-571500">
              <a:buClr>
                <a:srgbClr val="73A4FE"/>
              </a:buClr>
              <a:defRPr sz="5400">
                <a:solidFill>
                  <a:srgbClr val="73A4FE"/>
                </a:solidFill>
                <a:uFill>
                  <a:solidFill>
                    <a:srgbClr val="73A4FE"/>
                  </a:solidFill>
                </a:uFill>
              </a:defRPr>
            </a:pPr>
            <a:r>
              <a:t>Two Solution pathways - </a:t>
            </a:r>
            <a:r>
              <a:rPr i="1"/>
              <a:t>The "CH 104" method:</a:t>
            </a:r>
          </a:p>
          <a:p>
            <a:pPr marL="650874" indent="-571500">
              <a:defRPr sz="5400"/>
            </a:pPr>
            <a:r>
              <a:t>2 hr and 20 min = 4 half-lives</a:t>
            </a:r>
          </a:p>
          <a:p>
            <a:pPr marL="650874" indent="-571500">
              <a:buClr>
                <a:srgbClr val="00B800"/>
              </a:buClr>
              <a:defRPr sz="5400">
                <a:solidFill>
                  <a:srgbClr val="00B800"/>
                </a:solidFill>
                <a:uFill>
                  <a:solidFill>
                    <a:srgbClr val="00B800"/>
                  </a:solidFill>
                </a:uFill>
              </a:defRPr>
            </a:pPr>
            <a:r>
              <a:t>Half-life </a:t>
            </a:r>
            <a:r>
              <a:rPr b="0">
                <a:latin typeface="ＭＳ Ｐゴシック"/>
                <a:ea typeface="ＭＳ Ｐゴシック"/>
                <a:cs typeface="ＭＳ Ｐゴシック"/>
                <a:sym typeface="ＭＳ Ｐゴシック"/>
              </a:rPr>
              <a:t>	</a:t>
            </a:r>
            <a:r>
              <a:t>Time Elapsed</a:t>
            </a:r>
            <a:r>
              <a:rPr b="0">
                <a:latin typeface="ＭＳ Ｐゴシック"/>
                <a:ea typeface="ＭＳ Ｐゴシック"/>
                <a:cs typeface="ＭＳ Ｐゴシック"/>
                <a:sym typeface="ＭＳ Ｐゴシック"/>
              </a:rPr>
              <a:t>	</a:t>
            </a:r>
            <a:r>
              <a:t>Mass Left</a:t>
            </a:r>
          </a:p>
          <a:p>
            <a:pPr marL="650874" indent="-571500">
              <a:defRPr sz="5400"/>
            </a:pPr>
            <a:r>
              <a:t>1st</a:t>
            </a:r>
            <a:r>
              <a:rPr b="0">
                <a:latin typeface="ＭＳ Ｐゴシック"/>
                <a:ea typeface="ＭＳ Ｐゴシック"/>
                <a:cs typeface="ＭＳ Ｐゴシック"/>
                <a:sym typeface="ＭＳ Ｐゴシック"/>
              </a:rPr>
              <a:t>		</a:t>
            </a:r>
            <a:r>
              <a:t>35 min</a:t>
            </a:r>
            <a:r>
              <a:rPr b="0">
                <a:latin typeface="ＭＳ Ｐゴシック"/>
                <a:ea typeface="ＭＳ Ｐゴシック"/>
                <a:cs typeface="ＭＳ Ｐゴシック"/>
                <a:sym typeface="ＭＳ Ｐゴシック"/>
              </a:rPr>
              <a:t>		</a:t>
            </a:r>
            <a:r>
              <a:t>5.00 g</a:t>
            </a:r>
          </a:p>
          <a:p>
            <a:pPr marL="650874" indent="-571500">
              <a:defRPr sz="5400"/>
            </a:pPr>
            <a:r>
              <a:t>2nd</a:t>
            </a:r>
            <a:r>
              <a:rPr b="0">
                <a:latin typeface="ＭＳ Ｐゴシック"/>
                <a:ea typeface="ＭＳ Ｐゴシック"/>
                <a:cs typeface="ＭＳ Ｐゴシック"/>
                <a:sym typeface="ＭＳ Ｐゴシック"/>
              </a:rPr>
              <a:t>		</a:t>
            </a:r>
            <a:r>
              <a:t>70</a:t>
            </a:r>
            <a:r>
              <a:rPr b="0">
                <a:latin typeface="ＭＳ Ｐゴシック"/>
                <a:ea typeface="ＭＳ Ｐゴシック"/>
                <a:cs typeface="ＭＳ Ｐゴシック"/>
                <a:sym typeface="ＭＳ Ｐゴシック"/>
              </a:rPr>
              <a:t>			</a:t>
            </a:r>
            <a:r>
              <a:t>2.50 g</a:t>
            </a:r>
          </a:p>
          <a:p>
            <a:pPr marL="650874" indent="-571500">
              <a:defRPr sz="5400"/>
            </a:pPr>
            <a:r>
              <a:t>3rd</a:t>
            </a:r>
            <a:r>
              <a:rPr b="0">
                <a:latin typeface="ＭＳ Ｐゴシック"/>
                <a:ea typeface="ＭＳ Ｐゴシック"/>
                <a:cs typeface="ＭＳ Ｐゴシック"/>
                <a:sym typeface="ＭＳ Ｐゴシック"/>
              </a:rPr>
              <a:t>		</a:t>
            </a:r>
            <a:r>
              <a:t>105</a:t>
            </a:r>
            <a:r>
              <a:rPr b="0">
                <a:latin typeface="ＭＳ Ｐゴシック"/>
                <a:ea typeface="ＭＳ Ｐゴシック"/>
                <a:cs typeface="ＭＳ Ｐゴシック"/>
                <a:sym typeface="ＭＳ Ｐゴシック"/>
              </a:rPr>
              <a:t>			</a:t>
            </a:r>
            <a:r>
              <a:t>1.25 g</a:t>
            </a:r>
          </a:p>
          <a:p>
            <a:pPr marL="650874" indent="-571500">
              <a:defRPr sz="5400"/>
            </a:pPr>
            <a:r>
              <a:t>4th</a:t>
            </a:r>
            <a:r>
              <a:rPr b="0">
                <a:latin typeface="ＭＳ Ｐゴシック"/>
                <a:ea typeface="ＭＳ Ｐゴシック"/>
                <a:cs typeface="ＭＳ Ｐゴシック"/>
                <a:sym typeface="ＭＳ Ｐゴシック"/>
              </a:rPr>
              <a:t>		</a:t>
            </a:r>
            <a:r>
              <a:t>140</a:t>
            </a:r>
            <a:r>
              <a:rPr b="0">
                <a:latin typeface="ＭＳ Ｐゴシック"/>
                <a:ea typeface="ＭＳ Ｐゴシック"/>
                <a:cs typeface="ＭＳ Ｐゴシック"/>
                <a:sym typeface="ＭＳ Ｐゴシック"/>
              </a:rPr>
              <a:t>			</a:t>
            </a:r>
            <a:r>
              <a:rPr>
                <a:solidFill>
                  <a:srgbClr val="FF2600"/>
                </a:solidFill>
              </a:rPr>
              <a:t>0.625 g </a:t>
            </a:r>
            <a:r>
              <a:rPr b="0" i="1"/>
              <a:t>answer</a:t>
            </a:r>
          </a:p>
        </p:txBody>
      </p:sp>
      <p:sp>
        <p:nvSpPr>
          <p:cNvPr id="37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71" name="Line"/>
          <p:cNvSpPr/>
          <p:nvPr/>
        </p:nvSpPr>
        <p:spPr>
          <a:xfrm>
            <a:off x="3550920" y="2446020"/>
            <a:ext cx="16824960" cy="3176"/>
          </a:xfrm>
          <a:prstGeom prst="line">
            <a:avLst/>
          </a:prstGeom>
          <a:ln w="88900">
            <a:solidFill>
              <a:srgbClr val="F33126"/>
            </a:solidFill>
          </a:ln>
        </p:spPr>
        <p:txBody>
          <a:bodyPr tIns="91439" bIns="91439" anchor="ctr"/>
          <a:lstStyle/>
          <a:p>
            <a:pPr/>
          </a:p>
        </p:txBody>
      </p:sp>
      <p:sp>
        <p:nvSpPr>
          <p:cNvPr id="372" name="Rate = k[sugar] and k  =  3.3 x 10-4 sec-1. Half-life is 35 min. Start with 10.00 g sugar. How much is left after 2 hr and 20 min? (t1/2  =  0.693 / k)"/>
          <p:cNvSpPr txBox="1"/>
          <p:nvPr/>
        </p:nvSpPr>
        <p:spPr>
          <a:xfrm>
            <a:off x="3508375" y="2771775"/>
            <a:ext cx="16939260" cy="24758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defTabSz="1828800">
              <a:lnSpc>
                <a:spcPct val="90000"/>
              </a:lnSpc>
              <a:spcBef>
                <a:spcPts val="1900"/>
              </a:spcBef>
              <a:buClr>
                <a:srgbClr val="000000"/>
              </a:buClr>
              <a:buFont typeface="Arial"/>
              <a:defRPr b="1" sz="4600">
                <a:uFill>
                  <a:solidFill>
                    <a:srgbClr val="000000"/>
                  </a:solidFill>
                </a:uFill>
                <a:latin typeface="+mn-lt"/>
                <a:ea typeface="+mn-ea"/>
                <a:cs typeface="+mn-cs"/>
                <a:sym typeface="Arial"/>
              </a:defRPr>
            </a:pPr>
            <a:r>
              <a:rPr sz="5400"/>
              <a:t>Rate = k[sugar] and k  =  3.3 x 10</a:t>
            </a:r>
            <a:r>
              <a:rPr baseline="30962" sz="5400"/>
              <a:t>-4</a:t>
            </a:r>
            <a:r>
              <a:rPr sz="5400"/>
              <a:t> sec</a:t>
            </a:r>
            <a:r>
              <a:rPr baseline="30962" sz="5400"/>
              <a:t>-1</a:t>
            </a:r>
            <a:r>
              <a:rPr sz="5400"/>
              <a:t>. Half-life is </a:t>
            </a:r>
            <a:r>
              <a:rPr sz="5400">
                <a:solidFill>
                  <a:srgbClr val="FF2600"/>
                </a:solidFill>
              </a:rPr>
              <a:t>35 min</a:t>
            </a:r>
            <a:r>
              <a:rPr sz="5400"/>
              <a:t>. Start with 10.00 g sugar. How much is left after 2 hr and 20 min? </a:t>
            </a:r>
            <a:r>
              <a:rPr b="0" i="1" sz="5400"/>
              <a:t>(</a:t>
            </a:r>
            <a:r>
              <a:rPr sz="5400">
                <a:solidFill>
                  <a:srgbClr val="F33126"/>
                </a:solidFill>
                <a:uFill>
                  <a:solidFill>
                    <a:srgbClr val="F33126"/>
                  </a:solidFill>
                </a:uFill>
              </a:rPr>
              <a:t>t</a:t>
            </a:r>
            <a:r>
              <a:rPr baseline="-21481" sz="5400">
                <a:solidFill>
                  <a:srgbClr val="F33126"/>
                </a:solidFill>
                <a:uFill>
                  <a:solidFill>
                    <a:srgbClr val="F33126"/>
                  </a:solidFill>
                </a:uFill>
              </a:rPr>
              <a:t>1/2</a:t>
            </a:r>
            <a:r>
              <a:rPr sz="5400">
                <a:solidFill>
                  <a:srgbClr val="F33126"/>
                </a:solidFill>
                <a:uFill>
                  <a:solidFill>
                    <a:srgbClr val="F33126"/>
                  </a:solidFill>
                </a:uFill>
              </a:rPr>
              <a:t>  =  0.693 / k</a:t>
            </a:r>
            <a:r>
              <a:rPr b="0" i="1" sz="5400"/>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69">
                                            <p:txEl>
                                              <p:pRg st="1" end="1"/>
                                            </p:txEl>
                                          </p:spTgt>
                                        </p:tgtEl>
                                        <p:attrNameLst>
                                          <p:attrName>style.visibility</p:attrName>
                                        </p:attrNameLst>
                                      </p:cBhvr>
                                      <p:to>
                                        <p:strVal val="visible"/>
                                      </p:to>
                                    </p:set>
                                    <p:anim calcmode="lin" valueType="num">
                                      <p:cBhvr>
                                        <p:cTn id="7" dur="500" fill="hold"/>
                                        <p:tgtEl>
                                          <p:spTgt spid="369">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369">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369">
                                            <p:txEl>
                                              <p:pRg st="2" end="2"/>
                                            </p:txEl>
                                          </p:spTgt>
                                        </p:tgtEl>
                                        <p:attrNameLst>
                                          <p:attrName>style.visibility</p:attrName>
                                        </p:attrNameLst>
                                      </p:cBhvr>
                                      <p:to>
                                        <p:strVal val="visible"/>
                                      </p:to>
                                    </p:set>
                                    <p:anim calcmode="lin" valueType="num">
                                      <p:cBhvr>
                                        <p:cTn id="12" dur="500" fill="hold"/>
                                        <p:tgtEl>
                                          <p:spTgt spid="369">
                                            <p:txEl>
                                              <p:pRg st="2" end="2"/>
                                            </p:txEl>
                                          </p:spTgt>
                                        </p:tgtEl>
                                        <p:attrNameLst>
                                          <p:attrName>ppt_x</p:attrName>
                                        </p:attrNameLst>
                                      </p:cBhvr>
                                      <p:tavLst>
                                        <p:tav tm="0">
                                          <p:val>
                                            <p:strVal val="0-#ppt_w/2"/>
                                          </p:val>
                                        </p:tav>
                                        <p:tav tm="100000">
                                          <p:val>
                                            <p:strVal val="#ppt_x"/>
                                          </p:val>
                                        </p:tav>
                                      </p:tavLst>
                                    </p:anim>
                                    <p:anim calcmode="lin" valueType="num">
                                      <p:cBhvr>
                                        <p:cTn id="13" dur="500" fill="hold"/>
                                        <p:tgtEl>
                                          <p:spTgt spid="3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 grpId="1" fill="hold">
                                  <p:stCondLst>
                                    <p:cond delay="0"/>
                                  </p:stCondLst>
                                  <p:iterate type="el" backwards="0">
                                    <p:tmAbs val="0"/>
                                  </p:iterate>
                                  <p:childTnLst>
                                    <p:set>
                                      <p:cBhvr>
                                        <p:cTn id="17" fill="hold"/>
                                        <p:tgtEl>
                                          <p:spTgt spid="369">
                                            <p:txEl>
                                              <p:pRg st="3" end="3"/>
                                            </p:txEl>
                                          </p:spTgt>
                                        </p:tgtEl>
                                        <p:attrNameLst>
                                          <p:attrName>style.visibility</p:attrName>
                                        </p:attrNameLst>
                                      </p:cBhvr>
                                      <p:to>
                                        <p:strVal val="visible"/>
                                      </p:to>
                                    </p:set>
                                    <p:anim calcmode="lin" valueType="num">
                                      <p:cBhvr>
                                        <p:cTn id="18" dur="500" fill="hold"/>
                                        <p:tgtEl>
                                          <p:spTgt spid="369">
                                            <p:txEl>
                                              <p:pRg st="3" end="3"/>
                                            </p:txEl>
                                          </p:spTgt>
                                        </p:tgtEl>
                                        <p:attrNameLst>
                                          <p:attrName>ppt_x</p:attrName>
                                        </p:attrNameLst>
                                      </p:cBhvr>
                                      <p:tavLst>
                                        <p:tav tm="0">
                                          <p:val>
                                            <p:strVal val="0-#ppt_w/2"/>
                                          </p:val>
                                        </p:tav>
                                        <p:tav tm="100000">
                                          <p:val>
                                            <p:strVal val="#ppt_x"/>
                                          </p:val>
                                        </p:tav>
                                      </p:tavLst>
                                    </p:anim>
                                    <p:anim calcmode="lin" valueType="num">
                                      <p:cBhvr>
                                        <p:cTn id="19" dur="500" fill="hold"/>
                                        <p:tgtEl>
                                          <p:spTgt spid="369">
                                            <p:txEl>
                                              <p:pRg st="3" end="3"/>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Class="entr" nodeType="afterEffect" presetSubtype="8" presetID="2" grpId="1" fill="hold">
                                  <p:stCondLst>
                                    <p:cond delay="0"/>
                                  </p:stCondLst>
                                  <p:iterate type="el" backwards="0">
                                    <p:tmAbs val="0"/>
                                  </p:iterate>
                                  <p:childTnLst>
                                    <p:set>
                                      <p:cBhvr>
                                        <p:cTn id="22" fill="hold"/>
                                        <p:tgtEl>
                                          <p:spTgt spid="369">
                                            <p:txEl>
                                              <p:pRg st="4" end="4"/>
                                            </p:txEl>
                                          </p:spTgt>
                                        </p:tgtEl>
                                        <p:attrNameLst>
                                          <p:attrName>style.visibility</p:attrName>
                                        </p:attrNameLst>
                                      </p:cBhvr>
                                      <p:to>
                                        <p:strVal val="visible"/>
                                      </p:to>
                                    </p:set>
                                    <p:anim calcmode="lin" valueType="num">
                                      <p:cBhvr>
                                        <p:cTn id="23" dur="500" fill="hold"/>
                                        <p:tgtEl>
                                          <p:spTgt spid="369">
                                            <p:txEl>
                                              <p:pRg st="4" end="4"/>
                                            </p:txEl>
                                          </p:spTgt>
                                        </p:tgtEl>
                                        <p:attrNameLst>
                                          <p:attrName>ppt_x</p:attrName>
                                        </p:attrNameLst>
                                      </p:cBhvr>
                                      <p:tavLst>
                                        <p:tav tm="0">
                                          <p:val>
                                            <p:strVal val="0-#ppt_w/2"/>
                                          </p:val>
                                        </p:tav>
                                        <p:tav tm="100000">
                                          <p:val>
                                            <p:strVal val="#ppt_x"/>
                                          </p:val>
                                        </p:tav>
                                      </p:tavLst>
                                    </p:anim>
                                    <p:anim calcmode="lin" valueType="num">
                                      <p:cBhvr>
                                        <p:cTn id="24" dur="500" fill="hold"/>
                                        <p:tgtEl>
                                          <p:spTgt spid="369">
                                            <p:txEl>
                                              <p:pRg st="4" end="4"/>
                                            </p:txEl>
                                          </p:spTgt>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Class="entr" nodeType="afterEffect" presetSubtype="8" presetID="2" grpId="1" fill="hold">
                                  <p:stCondLst>
                                    <p:cond delay="0"/>
                                  </p:stCondLst>
                                  <p:iterate type="el" backwards="0">
                                    <p:tmAbs val="0"/>
                                  </p:iterate>
                                  <p:childTnLst>
                                    <p:set>
                                      <p:cBhvr>
                                        <p:cTn id="27" fill="hold"/>
                                        <p:tgtEl>
                                          <p:spTgt spid="369">
                                            <p:txEl>
                                              <p:pRg st="5" end="5"/>
                                            </p:txEl>
                                          </p:spTgt>
                                        </p:tgtEl>
                                        <p:attrNameLst>
                                          <p:attrName>style.visibility</p:attrName>
                                        </p:attrNameLst>
                                      </p:cBhvr>
                                      <p:to>
                                        <p:strVal val="visible"/>
                                      </p:to>
                                    </p:set>
                                    <p:anim calcmode="lin" valueType="num">
                                      <p:cBhvr>
                                        <p:cTn id="28" dur="500" fill="hold"/>
                                        <p:tgtEl>
                                          <p:spTgt spid="369">
                                            <p:txEl>
                                              <p:pRg st="5" end="5"/>
                                            </p:txEl>
                                          </p:spTgt>
                                        </p:tgtEl>
                                        <p:attrNameLst>
                                          <p:attrName>ppt_x</p:attrName>
                                        </p:attrNameLst>
                                      </p:cBhvr>
                                      <p:tavLst>
                                        <p:tav tm="0">
                                          <p:val>
                                            <p:strVal val="0-#ppt_w/2"/>
                                          </p:val>
                                        </p:tav>
                                        <p:tav tm="100000">
                                          <p:val>
                                            <p:strVal val="#ppt_x"/>
                                          </p:val>
                                        </p:tav>
                                      </p:tavLst>
                                    </p:anim>
                                    <p:anim calcmode="lin" valueType="num">
                                      <p:cBhvr>
                                        <p:cTn id="29" dur="500" fill="hold"/>
                                        <p:tgtEl>
                                          <p:spTgt spid="369">
                                            <p:txEl>
                                              <p:pRg st="5" end="5"/>
                                            </p:txEl>
                                          </p:spTgt>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Class="entr" nodeType="afterEffect" presetSubtype="8" presetID="2" grpId="1" fill="hold">
                                  <p:stCondLst>
                                    <p:cond delay="0"/>
                                  </p:stCondLst>
                                  <p:iterate type="el" backwards="0">
                                    <p:tmAbs val="0"/>
                                  </p:iterate>
                                  <p:childTnLst>
                                    <p:set>
                                      <p:cBhvr>
                                        <p:cTn id="32" fill="hold"/>
                                        <p:tgtEl>
                                          <p:spTgt spid="369">
                                            <p:txEl>
                                              <p:pRg st="6" end="6"/>
                                            </p:txEl>
                                          </p:spTgt>
                                        </p:tgtEl>
                                        <p:attrNameLst>
                                          <p:attrName>style.visibility</p:attrName>
                                        </p:attrNameLst>
                                      </p:cBhvr>
                                      <p:to>
                                        <p:strVal val="visible"/>
                                      </p:to>
                                    </p:set>
                                    <p:anim calcmode="lin" valueType="num">
                                      <p:cBhvr>
                                        <p:cTn id="33" dur="500" fill="hold"/>
                                        <p:tgtEl>
                                          <p:spTgt spid="369">
                                            <p:txEl>
                                              <p:pRg st="6" end="6"/>
                                            </p:txEl>
                                          </p:spTgt>
                                        </p:tgtEl>
                                        <p:attrNameLst>
                                          <p:attrName>ppt_x</p:attrName>
                                        </p:attrNameLst>
                                      </p:cBhvr>
                                      <p:tavLst>
                                        <p:tav tm="0">
                                          <p:val>
                                            <p:strVal val="0-#ppt_w/2"/>
                                          </p:val>
                                        </p:tav>
                                        <p:tav tm="100000">
                                          <p:val>
                                            <p:strVal val="#ppt_x"/>
                                          </p:val>
                                        </p:tav>
                                      </p:tavLst>
                                    </p:anim>
                                    <p:anim calcmode="lin" valueType="num">
                                      <p:cBhvr>
                                        <p:cTn id="34" dur="500" fill="hold"/>
                                        <p:tgtEl>
                                          <p:spTgt spid="36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6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 name="Reaction Rates"/>
          <p:cNvSpPr txBox="1"/>
          <p:nvPr>
            <p:ph type="title"/>
          </p:nvPr>
        </p:nvSpPr>
        <p:spPr>
          <a:xfrm>
            <a:off x="5036820" y="297180"/>
            <a:ext cx="14333220" cy="2286001"/>
          </a:xfrm>
          <a:prstGeom prst="rect">
            <a:avLst/>
          </a:prstGeom>
        </p:spPr>
        <p:txBody>
          <a:bodyPr/>
          <a:lstStyle>
            <a:lvl1pPr>
              <a:defRPr sz="8600">
                <a:solidFill>
                  <a:srgbClr val="F33126"/>
                </a:solidFill>
                <a:uFill>
                  <a:solidFill>
                    <a:srgbClr val="F33126"/>
                  </a:solidFill>
                </a:uFill>
              </a:defRPr>
            </a:lvl1pPr>
          </a:lstStyle>
          <a:p>
            <a:pPr/>
            <a:r>
              <a:t>Reaction Rates</a:t>
            </a:r>
          </a:p>
        </p:txBody>
      </p:sp>
      <p:sp>
        <p:nvSpPr>
          <p:cNvPr id="72" name="Reaction rate is the change in concentration of a reactant or product with time…"/>
          <p:cNvSpPr txBox="1"/>
          <p:nvPr>
            <p:ph type="body" idx="1"/>
          </p:nvPr>
        </p:nvSpPr>
        <p:spPr>
          <a:xfrm>
            <a:off x="3505200" y="2446020"/>
            <a:ext cx="17213581" cy="8229601"/>
          </a:xfrm>
          <a:prstGeom prst="rect">
            <a:avLst/>
          </a:prstGeom>
        </p:spPr>
        <p:txBody>
          <a:bodyPr/>
          <a:lstStyle/>
          <a:p>
            <a:pPr marL="650874" indent="-571500">
              <a:buClr>
                <a:srgbClr val="F33126"/>
              </a:buClr>
            </a:pPr>
            <a:r>
              <a:rPr sz="6000">
                <a:solidFill>
                  <a:srgbClr val="F33126"/>
                </a:solidFill>
                <a:uFill>
                  <a:solidFill>
                    <a:srgbClr val="F33126"/>
                  </a:solidFill>
                </a:uFill>
              </a:rPr>
              <a:t>Reaction rate</a:t>
            </a:r>
            <a:r>
              <a:rPr sz="6000"/>
              <a:t> </a:t>
            </a:r>
            <a:r>
              <a:rPr b="0" sz="6000"/>
              <a:t>is the change in concentration of a reactant or product with time</a:t>
            </a:r>
          </a:p>
          <a:p>
            <a:pPr marL="650874" indent="-571500">
              <a:buClr>
                <a:srgbClr val="F33126"/>
              </a:buClr>
            </a:pPr>
            <a:r>
              <a:rPr b="0" i="1" sz="6000">
                <a:solidFill>
                  <a:srgbClr val="F33126"/>
                </a:solidFill>
                <a:uFill>
                  <a:solidFill>
                    <a:srgbClr val="F33126"/>
                  </a:solidFill>
                </a:uFill>
              </a:rPr>
              <a:t>Ex:</a:t>
            </a:r>
            <a:r>
              <a:rPr b="0" sz="6000"/>
              <a:t> </a:t>
            </a:r>
            <a:r>
              <a:rPr b="0" i="1" sz="6000"/>
              <a:t>for</a:t>
            </a:r>
            <a:r>
              <a:rPr sz="6000"/>
              <a:t> A  →  B</a:t>
            </a:r>
          </a:p>
        </p:txBody>
      </p:sp>
      <p:sp>
        <p:nvSpPr>
          <p:cNvPr id="73"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74" name="progression of a reaction picture" descr="progression of a reaction picture"/>
          <p:cNvPicPr>
            <a:picLocks noChangeAspect="0"/>
          </p:cNvPicPr>
          <p:nvPr/>
        </p:nvPicPr>
        <p:blipFill>
          <a:blip r:embed="rId2">
            <a:extLst/>
          </a:blip>
          <a:srcRect l="0" t="0" r="0" b="11561"/>
          <a:stretch>
            <a:fillRect/>
          </a:stretch>
        </p:blipFill>
        <p:spPr>
          <a:xfrm>
            <a:off x="7889875" y="6559550"/>
            <a:ext cx="8618221" cy="456565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Half-Life"/>
          <p:cNvSpPr txBox="1"/>
          <p:nvPr>
            <p:ph type="title"/>
          </p:nvPr>
        </p:nvSpPr>
        <p:spPr>
          <a:xfrm>
            <a:off x="4579620" y="0"/>
            <a:ext cx="14333220" cy="2743201"/>
          </a:xfrm>
          <a:prstGeom prst="rect">
            <a:avLst/>
          </a:prstGeom>
        </p:spPr>
        <p:txBody>
          <a:bodyPr/>
          <a:lstStyle>
            <a:lvl1pPr>
              <a:defRPr>
                <a:solidFill>
                  <a:srgbClr val="F33126"/>
                </a:solidFill>
                <a:uFill>
                  <a:solidFill>
                    <a:srgbClr val="F33126"/>
                  </a:solidFill>
                </a:uFill>
              </a:defRPr>
            </a:lvl1pPr>
          </a:lstStyle>
          <a:p>
            <a:pPr/>
            <a:r>
              <a:t>Half-Life</a:t>
            </a:r>
          </a:p>
        </p:txBody>
      </p:sp>
      <p:sp>
        <p:nvSpPr>
          <p:cNvPr id="375" name="Two Solution Pathways - The &quot;CH 222&quot; Method:…"/>
          <p:cNvSpPr txBox="1"/>
          <p:nvPr>
            <p:ph type="body" sz="half" idx="1"/>
          </p:nvPr>
        </p:nvSpPr>
        <p:spPr>
          <a:xfrm>
            <a:off x="3665220" y="5189220"/>
            <a:ext cx="16916401" cy="6149340"/>
          </a:xfrm>
          <a:prstGeom prst="rect">
            <a:avLst/>
          </a:prstGeom>
        </p:spPr>
        <p:txBody>
          <a:bodyPr/>
          <a:lstStyle/>
          <a:p>
            <a:pPr marL="650874" indent="-571500">
              <a:buClr>
                <a:srgbClr val="73A4FE"/>
              </a:buClr>
              <a:defRPr sz="5400">
                <a:solidFill>
                  <a:srgbClr val="73A4FE"/>
                </a:solidFill>
                <a:uFill>
                  <a:solidFill>
                    <a:srgbClr val="73A4FE"/>
                  </a:solidFill>
                </a:uFill>
              </a:defRPr>
            </a:pPr>
            <a:r>
              <a:t>Two Solution Pathways - </a:t>
            </a:r>
            <a:r>
              <a:rPr i="1"/>
              <a:t>The "CH 222" Method:</a:t>
            </a:r>
          </a:p>
          <a:p>
            <a:pPr marL="650874" indent="-571500">
              <a:defRPr sz="5400"/>
            </a:pPr>
            <a:r>
              <a:t>Convert 2 hrs 20 min to </a:t>
            </a:r>
            <a:r>
              <a:rPr>
                <a:solidFill>
                  <a:srgbClr val="FF2600"/>
                </a:solidFill>
                <a:uFill>
                  <a:solidFill>
                    <a:srgbClr val="FF2600"/>
                  </a:solidFill>
                </a:uFill>
              </a:rPr>
              <a:t>8400 seconds</a:t>
            </a:r>
          </a:p>
          <a:p>
            <a:pPr marL="650874" indent="-571500">
              <a:defRPr sz="5400"/>
            </a:pPr>
            <a:r>
              <a:t>ln (R / 10.00 g) = - (3.3 x 10</a:t>
            </a:r>
            <a:r>
              <a:rPr baseline="30962"/>
              <a:t>-4</a:t>
            </a:r>
            <a:r>
              <a:t> sec</a:t>
            </a:r>
            <a:r>
              <a:rPr baseline="30962"/>
              <a:t>-1</a:t>
            </a:r>
            <a:r>
              <a:t>)(8400 s)</a:t>
            </a:r>
          </a:p>
          <a:p>
            <a:pPr marL="650874" indent="-571500">
              <a:defRPr sz="5400"/>
            </a:pPr>
            <a:r>
              <a:t>ln (R / 10.00 g) = - 2.772</a:t>
            </a:r>
          </a:p>
          <a:p>
            <a:pPr marL="650874" indent="-571500"/>
            <a:r>
              <a:rPr sz="5400"/>
              <a:t>Take </a:t>
            </a:r>
            <a:r>
              <a:rPr i="1" sz="5400">
                <a:solidFill>
                  <a:srgbClr val="0096FF"/>
                </a:solidFill>
                <a:uFill>
                  <a:solidFill>
                    <a:srgbClr val="0096FF"/>
                  </a:solidFill>
                </a:uFill>
              </a:rPr>
              <a:t>antilog</a:t>
            </a:r>
            <a:r>
              <a:rPr sz="5400"/>
              <a:t>:  (R / 10.00 g)  =  e</a:t>
            </a:r>
            <a:r>
              <a:rPr baseline="30933" sz="6000"/>
              <a:t>-2.772</a:t>
            </a:r>
            <a:r>
              <a:rPr sz="5400"/>
              <a:t>  = 0.0625</a:t>
            </a:r>
            <a:endParaRPr sz="5400"/>
          </a:p>
          <a:p>
            <a:pPr marL="650874" indent="-571500"/>
            <a:r>
              <a:rPr sz="5400"/>
              <a:t>R = 10.00 g * 0.0625 = </a:t>
            </a:r>
            <a:r>
              <a:rPr sz="5400">
                <a:solidFill>
                  <a:srgbClr val="FF2600"/>
                </a:solidFill>
                <a:uFill>
                  <a:solidFill>
                    <a:srgbClr val="FF2600"/>
                  </a:solidFill>
                </a:uFill>
              </a:rPr>
              <a:t>0.625 g</a:t>
            </a:r>
          </a:p>
        </p:txBody>
      </p:sp>
      <p:sp>
        <p:nvSpPr>
          <p:cNvPr id="37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77" name="Line"/>
          <p:cNvSpPr/>
          <p:nvPr/>
        </p:nvSpPr>
        <p:spPr>
          <a:xfrm>
            <a:off x="3550920" y="2446020"/>
            <a:ext cx="16824960" cy="3176"/>
          </a:xfrm>
          <a:prstGeom prst="line">
            <a:avLst/>
          </a:prstGeom>
          <a:ln w="88900">
            <a:solidFill>
              <a:srgbClr val="F33126"/>
            </a:solidFill>
          </a:ln>
        </p:spPr>
        <p:txBody>
          <a:bodyPr tIns="91439" bIns="91439" anchor="ctr"/>
          <a:lstStyle/>
          <a:p>
            <a:pPr/>
          </a:p>
        </p:txBody>
      </p:sp>
      <p:sp>
        <p:nvSpPr>
          <p:cNvPr id="378" name="Rate = k[sugar] and k  =  3.3 x 10-4 sec-1. Half-life is 35 min. Start with 10.00 g sugar. How much is left after 2 hr and 20 min? (t1/2  =  0.693 / k)"/>
          <p:cNvSpPr txBox="1"/>
          <p:nvPr/>
        </p:nvSpPr>
        <p:spPr>
          <a:xfrm>
            <a:off x="3508375" y="2771775"/>
            <a:ext cx="16939260" cy="24758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defTabSz="1828800">
              <a:lnSpc>
                <a:spcPct val="90000"/>
              </a:lnSpc>
              <a:spcBef>
                <a:spcPts val="1900"/>
              </a:spcBef>
              <a:buClr>
                <a:srgbClr val="000000"/>
              </a:buClr>
              <a:buFont typeface="Arial"/>
              <a:defRPr b="1" sz="4600">
                <a:uFill>
                  <a:solidFill>
                    <a:srgbClr val="000000"/>
                  </a:solidFill>
                </a:uFill>
                <a:latin typeface="+mn-lt"/>
                <a:ea typeface="+mn-ea"/>
                <a:cs typeface="+mn-cs"/>
                <a:sym typeface="Arial"/>
              </a:defRPr>
            </a:pPr>
            <a:r>
              <a:rPr sz="5400"/>
              <a:t>Rate = k[sugar] and k  =  3.3 x 10</a:t>
            </a:r>
            <a:r>
              <a:rPr baseline="30962" sz="5400"/>
              <a:t>-4</a:t>
            </a:r>
            <a:r>
              <a:rPr sz="5400"/>
              <a:t> sec</a:t>
            </a:r>
            <a:r>
              <a:rPr baseline="30962" sz="5400"/>
              <a:t>-1</a:t>
            </a:r>
            <a:r>
              <a:rPr sz="5400"/>
              <a:t>. Half-life is 35 min. Start with 10.00 g sugar. How much is left after 2 hr and 20 min? </a:t>
            </a:r>
            <a:r>
              <a:rPr b="0" i="1" sz="5400"/>
              <a:t>(</a:t>
            </a:r>
            <a:r>
              <a:rPr sz="5400">
                <a:solidFill>
                  <a:srgbClr val="F33126"/>
                </a:solidFill>
                <a:uFill>
                  <a:solidFill>
                    <a:srgbClr val="F33126"/>
                  </a:solidFill>
                </a:uFill>
              </a:rPr>
              <a:t>t</a:t>
            </a:r>
            <a:r>
              <a:rPr baseline="-21481" sz="5400">
                <a:solidFill>
                  <a:srgbClr val="F33126"/>
                </a:solidFill>
                <a:uFill>
                  <a:solidFill>
                    <a:srgbClr val="F33126"/>
                  </a:solidFill>
                </a:uFill>
              </a:rPr>
              <a:t>1/2</a:t>
            </a:r>
            <a:r>
              <a:rPr sz="5400">
                <a:solidFill>
                  <a:srgbClr val="F33126"/>
                </a:solidFill>
                <a:uFill>
                  <a:solidFill>
                    <a:srgbClr val="F33126"/>
                  </a:solidFill>
                </a:uFill>
              </a:rPr>
              <a:t>  =  0.693 / k</a:t>
            </a:r>
            <a:r>
              <a:rPr b="0" i="1" sz="5400"/>
              <a:t>)</a:t>
            </a:r>
          </a:p>
        </p:txBody>
      </p:sp>
      <p:sp>
        <p:nvSpPr>
          <p:cNvPr id="379" name="CH 222 Method recommended,…"/>
          <p:cNvSpPr txBox="1"/>
          <p:nvPr/>
        </p:nvSpPr>
        <p:spPr>
          <a:xfrm>
            <a:off x="5631180" y="11155679"/>
            <a:ext cx="13510260" cy="222116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algn="ctr" defTabSz="1828800">
              <a:defRPr b="1" i="1" sz="4600">
                <a:solidFill>
                  <a:srgbClr val="0433FF"/>
                </a:solidFill>
                <a:uFill>
                  <a:solidFill>
                    <a:srgbClr val="0433FF"/>
                  </a:solidFill>
                </a:uFill>
                <a:latin typeface="+mn-lt"/>
                <a:ea typeface="+mn-ea"/>
                <a:cs typeface="+mn-cs"/>
                <a:sym typeface="Arial"/>
              </a:defRPr>
            </a:pPr>
            <a:r>
              <a:t>CH 222 Method recommended,</a:t>
            </a:r>
          </a:p>
          <a:p>
            <a:pPr marL="81280" marR="81280" algn="ctr" defTabSz="1828800">
              <a:defRPr b="1" i="1" sz="4600">
                <a:solidFill>
                  <a:srgbClr val="0433FF"/>
                </a:solidFill>
                <a:uFill>
                  <a:solidFill>
                    <a:srgbClr val="0433FF"/>
                  </a:solidFill>
                </a:uFill>
                <a:latin typeface="+mn-lt"/>
                <a:ea typeface="+mn-ea"/>
                <a:cs typeface="+mn-cs"/>
                <a:sym typeface="Arial"/>
              </a:defRPr>
            </a:pPr>
            <a:r>
              <a:t>not limited to whole number of half-lives, etc.</a:t>
            </a:r>
          </a:p>
          <a:p>
            <a:pPr marL="81280" marR="81280" algn="ctr" defTabSz="1828800">
              <a:defRPr b="1" i="1" sz="4600">
                <a:solidFill>
                  <a:srgbClr val="0433FF"/>
                </a:solidFill>
                <a:uFill>
                  <a:solidFill>
                    <a:srgbClr val="0433FF"/>
                  </a:solidFill>
                </a:uFill>
                <a:latin typeface="+mn-lt"/>
                <a:ea typeface="+mn-ea"/>
                <a:cs typeface="+mn-cs"/>
                <a:sym typeface="Arial"/>
              </a:defRPr>
            </a:pPr>
            <a:r>
              <a:t>e = "Euler's number" in math = 2.71828...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75">
                                            <p:txEl>
                                              <p:pRg st="1" end="1"/>
                                            </p:txEl>
                                          </p:spTgt>
                                        </p:tgtEl>
                                        <p:attrNameLst>
                                          <p:attrName>style.visibility</p:attrName>
                                        </p:attrNameLst>
                                      </p:cBhvr>
                                      <p:to>
                                        <p:strVal val="visible"/>
                                      </p:to>
                                    </p:set>
                                    <p:anim calcmode="lin" valueType="num">
                                      <p:cBhvr>
                                        <p:cTn id="7" dur="500" fill="hold"/>
                                        <p:tgtEl>
                                          <p:spTgt spid="375">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375">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375">
                                            <p:txEl>
                                              <p:pRg st="2" end="2"/>
                                            </p:txEl>
                                          </p:spTgt>
                                        </p:tgtEl>
                                        <p:attrNameLst>
                                          <p:attrName>style.visibility</p:attrName>
                                        </p:attrNameLst>
                                      </p:cBhvr>
                                      <p:to>
                                        <p:strVal val="visible"/>
                                      </p:to>
                                    </p:set>
                                    <p:anim calcmode="lin" valueType="num">
                                      <p:cBhvr>
                                        <p:cTn id="12" dur="500" fill="hold"/>
                                        <p:tgtEl>
                                          <p:spTgt spid="375">
                                            <p:txEl>
                                              <p:pRg st="2" end="2"/>
                                            </p:txEl>
                                          </p:spTgt>
                                        </p:tgtEl>
                                        <p:attrNameLst>
                                          <p:attrName>ppt_x</p:attrName>
                                        </p:attrNameLst>
                                      </p:cBhvr>
                                      <p:tavLst>
                                        <p:tav tm="0">
                                          <p:val>
                                            <p:strVal val="0-#ppt_w/2"/>
                                          </p:val>
                                        </p:tav>
                                        <p:tav tm="100000">
                                          <p:val>
                                            <p:strVal val="#ppt_x"/>
                                          </p:val>
                                        </p:tav>
                                      </p:tavLst>
                                    </p:anim>
                                    <p:anim calcmode="lin" valueType="num">
                                      <p:cBhvr>
                                        <p:cTn id="13" dur="500" fill="hold"/>
                                        <p:tgtEl>
                                          <p:spTgt spid="3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 grpId="1" fill="hold">
                                  <p:stCondLst>
                                    <p:cond delay="0"/>
                                  </p:stCondLst>
                                  <p:iterate type="el" backwards="0">
                                    <p:tmAbs val="0"/>
                                  </p:iterate>
                                  <p:childTnLst>
                                    <p:set>
                                      <p:cBhvr>
                                        <p:cTn id="17" fill="hold"/>
                                        <p:tgtEl>
                                          <p:spTgt spid="375">
                                            <p:txEl>
                                              <p:pRg st="3" end="3"/>
                                            </p:txEl>
                                          </p:spTgt>
                                        </p:tgtEl>
                                        <p:attrNameLst>
                                          <p:attrName>style.visibility</p:attrName>
                                        </p:attrNameLst>
                                      </p:cBhvr>
                                      <p:to>
                                        <p:strVal val="visible"/>
                                      </p:to>
                                    </p:set>
                                    <p:anim calcmode="lin" valueType="num">
                                      <p:cBhvr>
                                        <p:cTn id="18" dur="500" fill="hold"/>
                                        <p:tgtEl>
                                          <p:spTgt spid="375">
                                            <p:txEl>
                                              <p:pRg st="3" end="3"/>
                                            </p:txEl>
                                          </p:spTgt>
                                        </p:tgtEl>
                                        <p:attrNameLst>
                                          <p:attrName>ppt_x</p:attrName>
                                        </p:attrNameLst>
                                      </p:cBhvr>
                                      <p:tavLst>
                                        <p:tav tm="0">
                                          <p:val>
                                            <p:strVal val="0-#ppt_w/2"/>
                                          </p:val>
                                        </p:tav>
                                        <p:tav tm="100000">
                                          <p:val>
                                            <p:strVal val="#ppt_x"/>
                                          </p:val>
                                        </p:tav>
                                      </p:tavLst>
                                    </p:anim>
                                    <p:anim calcmode="lin" valueType="num">
                                      <p:cBhvr>
                                        <p:cTn id="19" dur="500" fill="hold"/>
                                        <p:tgtEl>
                                          <p:spTgt spid="375">
                                            <p:txEl>
                                              <p:pRg st="3" end="3"/>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Class="entr" nodeType="afterEffect" presetSubtype="8" presetID="2" grpId="1" fill="hold">
                                  <p:stCondLst>
                                    <p:cond delay="0"/>
                                  </p:stCondLst>
                                  <p:iterate type="el" backwards="0">
                                    <p:tmAbs val="0"/>
                                  </p:iterate>
                                  <p:childTnLst>
                                    <p:set>
                                      <p:cBhvr>
                                        <p:cTn id="22" fill="hold"/>
                                        <p:tgtEl>
                                          <p:spTgt spid="375">
                                            <p:txEl>
                                              <p:pRg st="4" end="4"/>
                                            </p:txEl>
                                          </p:spTgt>
                                        </p:tgtEl>
                                        <p:attrNameLst>
                                          <p:attrName>style.visibility</p:attrName>
                                        </p:attrNameLst>
                                      </p:cBhvr>
                                      <p:to>
                                        <p:strVal val="visible"/>
                                      </p:to>
                                    </p:set>
                                    <p:anim calcmode="lin" valueType="num">
                                      <p:cBhvr>
                                        <p:cTn id="23" dur="500" fill="hold"/>
                                        <p:tgtEl>
                                          <p:spTgt spid="375">
                                            <p:txEl>
                                              <p:pRg st="4" end="4"/>
                                            </p:txEl>
                                          </p:spTgt>
                                        </p:tgtEl>
                                        <p:attrNameLst>
                                          <p:attrName>ppt_x</p:attrName>
                                        </p:attrNameLst>
                                      </p:cBhvr>
                                      <p:tavLst>
                                        <p:tav tm="0">
                                          <p:val>
                                            <p:strVal val="0-#ppt_w/2"/>
                                          </p:val>
                                        </p:tav>
                                        <p:tav tm="100000">
                                          <p:val>
                                            <p:strVal val="#ppt_x"/>
                                          </p:val>
                                        </p:tav>
                                      </p:tavLst>
                                    </p:anim>
                                    <p:anim calcmode="lin" valueType="num">
                                      <p:cBhvr>
                                        <p:cTn id="24" dur="500" fill="hold"/>
                                        <p:tgtEl>
                                          <p:spTgt spid="375">
                                            <p:txEl>
                                              <p:pRg st="4" end="4"/>
                                            </p:txEl>
                                          </p:spTgt>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Class="entr" nodeType="afterEffect" presetSubtype="8" presetID="2" grpId="1" fill="hold">
                                  <p:stCondLst>
                                    <p:cond delay="0"/>
                                  </p:stCondLst>
                                  <p:iterate type="el" backwards="0">
                                    <p:tmAbs val="0"/>
                                  </p:iterate>
                                  <p:childTnLst>
                                    <p:set>
                                      <p:cBhvr>
                                        <p:cTn id="27" fill="hold"/>
                                        <p:tgtEl>
                                          <p:spTgt spid="375">
                                            <p:txEl>
                                              <p:pRg st="5" end="5"/>
                                            </p:txEl>
                                          </p:spTgt>
                                        </p:tgtEl>
                                        <p:attrNameLst>
                                          <p:attrName>style.visibility</p:attrName>
                                        </p:attrNameLst>
                                      </p:cBhvr>
                                      <p:to>
                                        <p:strVal val="visible"/>
                                      </p:to>
                                    </p:set>
                                    <p:anim calcmode="lin" valueType="num">
                                      <p:cBhvr>
                                        <p:cTn id="28" dur="500" fill="hold"/>
                                        <p:tgtEl>
                                          <p:spTgt spid="375">
                                            <p:txEl>
                                              <p:pRg st="5" end="5"/>
                                            </p:txEl>
                                          </p:spTgt>
                                        </p:tgtEl>
                                        <p:attrNameLst>
                                          <p:attrName>ppt_x</p:attrName>
                                        </p:attrNameLst>
                                      </p:cBhvr>
                                      <p:tavLst>
                                        <p:tav tm="0">
                                          <p:val>
                                            <p:strVal val="0-#ppt_w/2"/>
                                          </p:val>
                                        </p:tav>
                                        <p:tav tm="100000">
                                          <p:val>
                                            <p:strVal val="#ppt_x"/>
                                          </p:val>
                                        </p:tav>
                                      </p:tavLst>
                                    </p:anim>
                                    <p:anim calcmode="lin" valueType="num">
                                      <p:cBhvr>
                                        <p:cTn id="29" dur="500" fill="hold"/>
                                        <p:tgtEl>
                                          <p:spTgt spid="375">
                                            <p:txEl>
                                              <p:pRg st="5" end="5"/>
                                            </p:txEl>
                                          </p:spTgt>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Class="entr" nodeType="afterEffect" presetSubtype="4" presetID="2" grpId="2" fill="hold">
                                  <p:stCondLst>
                                    <p:cond delay="0"/>
                                  </p:stCondLst>
                                  <p:iterate type="el" backwards="0">
                                    <p:tmAbs val="0"/>
                                  </p:iterate>
                                  <p:childTnLst>
                                    <p:set>
                                      <p:cBhvr>
                                        <p:cTn id="32" fill="hold"/>
                                        <p:tgtEl>
                                          <p:spTgt spid="379"/>
                                        </p:tgtEl>
                                        <p:attrNameLst>
                                          <p:attrName>style.visibility</p:attrName>
                                        </p:attrNameLst>
                                      </p:cBhvr>
                                      <p:to>
                                        <p:strVal val="visible"/>
                                      </p:to>
                                    </p:set>
                                    <p:anim calcmode="lin" valueType="num">
                                      <p:cBhvr>
                                        <p:cTn id="33" dur="500" fill="hold"/>
                                        <p:tgtEl>
                                          <p:spTgt spid="379"/>
                                        </p:tgtEl>
                                        <p:attrNameLst>
                                          <p:attrName>ppt_x</p:attrName>
                                        </p:attrNameLst>
                                      </p:cBhvr>
                                      <p:tavLst>
                                        <p:tav tm="0">
                                          <p:val>
                                            <p:strVal val="#ppt_x"/>
                                          </p:val>
                                        </p:tav>
                                        <p:tav tm="100000">
                                          <p:val>
                                            <p:strVal val="#ppt_x"/>
                                          </p:val>
                                        </p:tav>
                                      </p:tavLst>
                                    </p:anim>
                                    <p:anim calcmode="lin" valueType="num">
                                      <p:cBhvr>
                                        <p:cTn id="34" dur="500" fill="hold"/>
                                        <p:tgtEl>
                                          <p:spTgt spid="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9" grpId="2"/>
      <p:bldP build="p" bldLvl="1" animBg="1" rev="0" advAuto="0" spid="375"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Half-Life"/>
          <p:cNvSpPr txBox="1"/>
          <p:nvPr>
            <p:ph type="title"/>
          </p:nvPr>
        </p:nvSpPr>
        <p:spPr>
          <a:xfrm>
            <a:off x="4579620" y="0"/>
            <a:ext cx="14333220" cy="2743201"/>
          </a:xfrm>
          <a:prstGeom prst="rect">
            <a:avLst/>
          </a:prstGeom>
        </p:spPr>
        <p:txBody>
          <a:bodyPr/>
          <a:lstStyle>
            <a:lvl1pPr>
              <a:defRPr>
                <a:solidFill>
                  <a:srgbClr val="F33126"/>
                </a:solidFill>
                <a:uFill>
                  <a:solidFill>
                    <a:srgbClr val="F33126"/>
                  </a:solidFill>
                </a:uFill>
              </a:defRPr>
            </a:lvl1pPr>
          </a:lstStyle>
          <a:p>
            <a:pPr/>
            <a:r>
              <a:t>Half-Life</a:t>
            </a:r>
          </a:p>
        </p:txBody>
      </p:sp>
      <p:sp>
        <p:nvSpPr>
          <p:cNvPr id="38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83" name="Line"/>
          <p:cNvSpPr/>
          <p:nvPr/>
        </p:nvSpPr>
        <p:spPr>
          <a:xfrm>
            <a:off x="3550920" y="2446020"/>
            <a:ext cx="16824960" cy="3176"/>
          </a:xfrm>
          <a:prstGeom prst="line">
            <a:avLst/>
          </a:prstGeom>
          <a:ln w="88900">
            <a:solidFill>
              <a:srgbClr val="F33126"/>
            </a:solidFill>
          </a:ln>
        </p:spPr>
        <p:txBody>
          <a:bodyPr tIns="91439" bIns="91439" anchor="ctr"/>
          <a:lstStyle/>
          <a:p>
            <a:pPr/>
          </a:p>
        </p:txBody>
      </p:sp>
      <p:sp>
        <p:nvSpPr>
          <p:cNvPr id="384" name="Radioactive decay is a first order process.…"/>
          <p:cNvSpPr txBox="1"/>
          <p:nvPr/>
        </p:nvSpPr>
        <p:spPr>
          <a:xfrm>
            <a:off x="3508375" y="2771775"/>
            <a:ext cx="16939260" cy="47117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defTabSz="1828800">
              <a:lnSpc>
                <a:spcPct val="90000"/>
              </a:lnSpc>
              <a:spcBef>
                <a:spcPts val="1900"/>
              </a:spcBef>
              <a:buClr>
                <a:srgbClr val="000000"/>
              </a:buClr>
              <a:buFont typeface="Arial"/>
              <a:defRPr b="1" sz="4600">
                <a:uFill>
                  <a:solidFill>
                    <a:srgbClr val="000000"/>
                  </a:solidFill>
                </a:uFill>
                <a:latin typeface="+mn-lt"/>
                <a:ea typeface="+mn-ea"/>
                <a:cs typeface="+mn-cs"/>
                <a:sym typeface="Arial"/>
              </a:defRPr>
            </a:pPr>
            <a:r>
              <a:rPr sz="5400"/>
              <a:t>Radioactive decay is a first order process. </a:t>
            </a:r>
            <a:endParaRPr sz="5400"/>
          </a:p>
          <a:p>
            <a:pPr marL="79373" marR="79373" defTabSz="1828800">
              <a:lnSpc>
                <a:spcPct val="90000"/>
              </a:lnSpc>
              <a:spcBef>
                <a:spcPts val="1900"/>
              </a:spcBef>
              <a:buClr>
                <a:srgbClr val="000000"/>
              </a:buClr>
              <a:buFont typeface="Arial"/>
              <a:defRPr b="1" sz="4600">
                <a:uFill>
                  <a:solidFill>
                    <a:srgbClr val="000000"/>
                  </a:solidFill>
                </a:uFill>
                <a:latin typeface="+mn-lt"/>
                <a:ea typeface="+mn-ea"/>
                <a:cs typeface="+mn-cs"/>
                <a:sym typeface="Arial"/>
              </a:defRPr>
            </a:pPr>
            <a:r>
              <a:rPr sz="5400"/>
              <a:t> 	Tritium  ---&gt;  electron   +    helium</a:t>
            </a:r>
            <a:endParaRPr sz="5400"/>
          </a:p>
          <a:p>
            <a:pPr marL="79373" marR="79373" defTabSz="1828800">
              <a:lnSpc>
                <a:spcPct val="90000"/>
              </a:lnSpc>
              <a:spcBef>
                <a:spcPts val="1900"/>
              </a:spcBef>
              <a:buClr>
                <a:srgbClr val="000000"/>
              </a:buClr>
              <a:buFont typeface="Arial"/>
              <a:defRPr b="1" sz="4600">
                <a:uFill>
                  <a:solidFill>
                    <a:srgbClr val="000000"/>
                  </a:solidFill>
                </a:uFill>
                <a:latin typeface="+mn-lt"/>
                <a:ea typeface="+mn-ea"/>
                <a:cs typeface="+mn-cs"/>
                <a:sym typeface="Arial"/>
              </a:defRPr>
            </a:pPr>
            <a:r>
              <a:rPr sz="5400"/>
              <a:t> 	</a:t>
            </a:r>
            <a:r>
              <a:rPr baseline="30962" sz="5400"/>
              <a:t>3</a:t>
            </a:r>
            <a:r>
              <a:rPr baseline="-15851" sz="5400"/>
              <a:t>1</a:t>
            </a:r>
            <a:r>
              <a:rPr sz="5400"/>
              <a:t>H			</a:t>
            </a:r>
            <a:r>
              <a:rPr baseline="30962" sz="5400"/>
              <a:t>0</a:t>
            </a:r>
            <a:r>
              <a:rPr baseline="-15851" sz="5400"/>
              <a:t>-1</a:t>
            </a:r>
            <a:r>
              <a:rPr sz="5400"/>
              <a:t>e		</a:t>
            </a:r>
            <a:r>
              <a:rPr baseline="30962" sz="5400"/>
              <a:t>3</a:t>
            </a:r>
            <a:r>
              <a:rPr baseline="-15851" sz="5400"/>
              <a:t>2</a:t>
            </a:r>
            <a:r>
              <a:rPr sz="5400"/>
              <a:t>He</a:t>
            </a:r>
            <a:endParaRPr sz="5400"/>
          </a:p>
          <a:p>
            <a:pPr marL="79373" marR="79373" defTabSz="1828800">
              <a:lnSpc>
                <a:spcPct val="90000"/>
              </a:lnSpc>
              <a:spcBef>
                <a:spcPts val="1900"/>
              </a:spcBef>
              <a:buClr>
                <a:srgbClr val="000000"/>
              </a:buClr>
              <a:buFont typeface="Arial"/>
              <a:defRPr b="1" sz="4600">
                <a:uFill>
                  <a:solidFill>
                    <a:srgbClr val="000000"/>
                  </a:solidFill>
                </a:uFill>
                <a:latin typeface="+mn-lt"/>
                <a:ea typeface="+mn-ea"/>
                <a:cs typeface="+mn-cs"/>
                <a:sym typeface="Arial"/>
              </a:defRPr>
            </a:pPr>
            <a:r>
              <a:rPr sz="5400"/>
              <a:t>If you have 1.50 mg of tritium, how much is left after 49.2 years? t</a:t>
            </a:r>
            <a:r>
              <a:rPr baseline="-15851" sz="5400"/>
              <a:t>1/2</a:t>
            </a:r>
            <a:r>
              <a:rPr sz="5400"/>
              <a:t>  =  12.3 years</a:t>
            </a:r>
          </a:p>
        </p:txBody>
      </p:sp>
      <p:pic>
        <p:nvPicPr>
          <p:cNvPr id="385" name="tritium decay picture" descr="tritium decay picture"/>
          <p:cNvPicPr>
            <a:picLocks noChangeAspect="1"/>
          </p:cNvPicPr>
          <p:nvPr/>
        </p:nvPicPr>
        <p:blipFill>
          <a:blip r:embed="rId2">
            <a:extLst/>
          </a:blip>
          <a:stretch>
            <a:fillRect/>
          </a:stretch>
        </p:blipFill>
        <p:spPr>
          <a:xfrm>
            <a:off x="8214359" y="8071507"/>
            <a:ext cx="12710161" cy="5394806"/>
          </a:xfrm>
          <a:prstGeom prst="rect">
            <a:avLst/>
          </a:prstGeom>
          <a:ln w="12700"/>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Half-Life"/>
          <p:cNvSpPr txBox="1"/>
          <p:nvPr>
            <p:ph type="title"/>
          </p:nvPr>
        </p:nvSpPr>
        <p:spPr>
          <a:xfrm>
            <a:off x="4579620" y="0"/>
            <a:ext cx="14333220" cy="1828801"/>
          </a:xfrm>
          <a:prstGeom prst="rect">
            <a:avLst/>
          </a:prstGeom>
        </p:spPr>
        <p:txBody>
          <a:bodyPr/>
          <a:lstStyle>
            <a:lvl1pPr>
              <a:defRPr>
                <a:solidFill>
                  <a:srgbClr val="F33126"/>
                </a:solidFill>
                <a:uFill>
                  <a:solidFill>
                    <a:srgbClr val="F33126"/>
                  </a:solidFill>
                </a:uFill>
              </a:defRPr>
            </a:lvl1pPr>
          </a:lstStyle>
          <a:p>
            <a:pPr/>
            <a:r>
              <a:t>Half-Life</a:t>
            </a:r>
          </a:p>
        </p:txBody>
      </p:sp>
      <p:sp>
        <p:nvSpPr>
          <p:cNvPr id="388" name="ln [R] / [R]0  =  -kt…"/>
          <p:cNvSpPr txBox="1"/>
          <p:nvPr>
            <p:ph type="body" idx="1"/>
          </p:nvPr>
        </p:nvSpPr>
        <p:spPr>
          <a:xfrm>
            <a:off x="3665220" y="3817620"/>
            <a:ext cx="16756381" cy="9898380"/>
          </a:xfrm>
          <a:prstGeom prst="rect">
            <a:avLst/>
          </a:prstGeom>
        </p:spPr>
        <p:txBody>
          <a:bodyPr/>
          <a:lstStyle/>
          <a:p>
            <a:pPr marL="650874" indent="-571500">
              <a:defRPr>
                <a:solidFill>
                  <a:srgbClr val="FF2600"/>
                </a:solidFill>
              </a:defRPr>
            </a:pPr>
            <a:r>
              <a:rPr sz="5400"/>
              <a:t>ln [R] / [R]</a:t>
            </a:r>
            <a:r>
              <a:rPr baseline="-15851" sz="5400"/>
              <a:t>0</a:t>
            </a:r>
            <a:r>
              <a:rPr sz="5400"/>
              <a:t>  =  -kt</a:t>
            </a:r>
          </a:p>
          <a:p>
            <a:pPr marL="650874" indent="-571500"/>
            <a:r>
              <a:rPr sz="5400"/>
              <a:t>[R] = ?</a:t>
            </a:r>
            <a:r>
              <a:rPr b="0" sz="5400">
                <a:latin typeface="ＭＳ Ｐゴシック"/>
                <a:ea typeface="ＭＳ Ｐゴシック"/>
                <a:cs typeface="ＭＳ Ｐゴシック"/>
                <a:sym typeface="ＭＳ Ｐゴシック"/>
              </a:rPr>
              <a:t>	</a:t>
            </a:r>
            <a:r>
              <a:rPr sz="5400"/>
              <a:t>[R]</a:t>
            </a:r>
            <a:r>
              <a:rPr baseline="-15851" sz="5400"/>
              <a:t>0</a:t>
            </a:r>
            <a:r>
              <a:rPr sz="5400"/>
              <a:t>  =  1.50 mg</a:t>
            </a:r>
            <a:r>
              <a:rPr b="0" sz="5400">
                <a:latin typeface="ＭＳ Ｐゴシック"/>
                <a:ea typeface="ＭＳ Ｐゴシック"/>
                <a:cs typeface="ＭＳ Ｐゴシック"/>
                <a:sym typeface="ＭＳ Ｐゴシック"/>
              </a:rPr>
              <a:t>		</a:t>
            </a:r>
            <a:r>
              <a:rPr sz="5400"/>
              <a:t>t  =  49.2 yrs</a:t>
            </a:r>
          </a:p>
          <a:p>
            <a:pPr marL="650874" indent="-571500"/>
            <a:r>
              <a:rPr sz="5400"/>
              <a:t>Need k, so we calc k from:          </a:t>
            </a:r>
            <a:r>
              <a:rPr sz="5400">
                <a:solidFill>
                  <a:srgbClr val="F33126"/>
                </a:solidFill>
                <a:uFill>
                  <a:solidFill>
                    <a:srgbClr val="F33126"/>
                  </a:solidFill>
                </a:uFill>
              </a:rPr>
              <a:t>k  =  0.693 / t</a:t>
            </a:r>
            <a:r>
              <a:rPr baseline="-15851" sz="5400">
                <a:solidFill>
                  <a:srgbClr val="F33126"/>
                </a:solidFill>
                <a:uFill>
                  <a:solidFill>
                    <a:srgbClr val="F33126"/>
                  </a:solidFill>
                </a:uFill>
              </a:rPr>
              <a:t>1/2</a:t>
            </a:r>
          </a:p>
          <a:p>
            <a:pPr marL="650874" indent="-571500"/>
            <a:r>
              <a:rPr sz="5400"/>
              <a:t>Obtain k  =  0.0564 y</a:t>
            </a:r>
            <a:r>
              <a:rPr baseline="30962" sz="5400"/>
              <a:t>-1</a:t>
            </a:r>
          </a:p>
          <a:p>
            <a:pPr marL="650874" indent="-571500"/>
            <a:r>
              <a:rPr sz="5400"/>
              <a:t>Now ln [R] / [R]</a:t>
            </a:r>
            <a:r>
              <a:rPr baseline="-15851" sz="5400"/>
              <a:t>0</a:t>
            </a:r>
            <a:r>
              <a:rPr sz="5400"/>
              <a:t>  =  -kt  =  - (0.0564 y</a:t>
            </a:r>
            <a:r>
              <a:rPr baseline="30962" sz="5400"/>
              <a:t>-1</a:t>
            </a:r>
            <a:r>
              <a:rPr sz="5400"/>
              <a:t>) • (49.2 y) </a:t>
            </a:r>
          </a:p>
          <a:p>
            <a:pPr marL="650874" indent="-571500"/>
            <a:r>
              <a:rPr sz="5400"/>
              <a:t>     </a:t>
            </a:r>
            <a:r>
              <a:rPr b="0" sz="5400">
                <a:latin typeface="ＭＳ Ｐゴシック"/>
                <a:ea typeface="ＭＳ Ｐゴシック"/>
                <a:cs typeface="ＭＳ Ｐゴシック"/>
                <a:sym typeface="ＭＳ Ｐゴシック"/>
              </a:rPr>
              <a:t>			</a:t>
            </a:r>
            <a:r>
              <a:rPr sz="5400"/>
              <a:t>  =  - 2.77</a:t>
            </a:r>
          </a:p>
          <a:p>
            <a:pPr marL="650874" indent="-571500"/>
            <a:r>
              <a:rPr sz="5400"/>
              <a:t>Take antilog:  [R] / [R]</a:t>
            </a:r>
            <a:r>
              <a:rPr baseline="-15851" sz="5400"/>
              <a:t>0</a:t>
            </a:r>
            <a:r>
              <a:rPr sz="5400"/>
              <a:t>  =  e</a:t>
            </a:r>
            <a:r>
              <a:rPr baseline="30933" sz="6000"/>
              <a:t>-2.77</a:t>
            </a:r>
            <a:r>
              <a:rPr sz="5400"/>
              <a:t> = </a:t>
            </a:r>
            <a:r>
              <a:rPr sz="5400">
                <a:solidFill>
                  <a:srgbClr val="F33126"/>
                </a:solidFill>
                <a:uFill>
                  <a:solidFill>
                    <a:srgbClr val="F33126"/>
                  </a:solidFill>
                </a:uFill>
              </a:rPr>
              <a:t>0.0627</a:t>
            </a:r>
            <a:r>
              <a:rPr sz="5400"/>
              <a:t> </a:t>
            </a:r>
          </a:p>
          <a:p>
            <a:pPr marL="650874" indent="-571500"/>
            <a:r>
              <a:rPr sz="5400"/>
              <a:t>0.0627 is the </a:t>
            </a:r>
            <a:r>
              <a:rPr sz="5400">
                <a:solidFill>
                  <a:srgbClr val="F33126"/>
                </a:solidFill>
                <a:uFill>
                  <a:solidFill>
                    <a:srgbClr val="F33126"/>
                  </a:solidFill>
                </a:uFill>
              </a:rPr>
              <a:t>fraction remaining</a:t>
            </a:r>
            <a:endParaRPr sz="5400"/>
          </a:p>
          <a:p>
            <a:pPr marL="650874" indent="-571500"/>
            <a:r>
              <a:rPr sz="5400"/>
              <a:t>[R]</a:t>
            </a:r>
            <a:r>
              <a:rPr baseline="-15851" sz="5400"/>
              <a:t>0</a:t>
            </a:r>
            <a:r>
              <a:rPr sz="5400"/>
              <a:t> = 1.50 mg, so </a:t>
            </a:r>
            <a:r>
              <a:rPr sz="5400">
                <a:solidFill>
                  <a:srgbClr val="F33126"/>
                </a:solidFill>
                <a:uFill>
                  <a:solidFill>
                    <a:srgbClr val="F33126"/>
                  </a:solidFill>
                </a:uFill>
              </a:rPr>
              <a:t>[R] = 1.50*0.0627 = 0.0941 mg</a:t>
            </a:r>
          </a:p>
        </p:txBody>
      </p:sp>
      <p:sp>
        <p:nvSpPr>
          <p:cNvPr id="38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90" name="Line"/>
          <p:cNvSpPr/>
          <p:nvPr/>
        </p:nvSpPr>
        <p:spPr>
          <a:xfrm>
            <a:off x="3550920" y="1988820"/>
            <a:ext cx="16824960" cy="3176"/>
          </a:xfrm>
          <a:prstGeom prst="line">
            <a:avLst/>
          </a:prstGeom>
          <a:ln w="88900">
            <a:solidFill>
              <a:srgbClr val="F33126"/>
            </a:solidFill>
          </a:ln>
        </p:spPr>
        <p:txBody>
          <a:bodyPr tIns="91439" bIns="91439" anchor="ctr"/>
          <a:lstStyle/>
          <a:p>
            <a:pPr/>
          </a:p>
        </p:txBody>
      </p:sp>
      <p:sp>
        <p:nvSpPr>
          <p:cNvPr id="391" name="Start with 1.50 mg of tritium, how much is left after 49.2 years? t1/2  =  12.3 years"/>
          <p:cNvSpPr txBox="1"/>
          <p:nvPr/>
        </p:nvSpPr>
        <p:spPr>
          <a:xfrm>
            <a:off x="3508375" y="2162175"/>
            <a:ext cx="16779240" cy="16256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r>
              <a:t>Start with 1.50 mg of tritium, how much is left after 49.2 years? t</a:t>
            </a:r>
            <a:r>
              <a:rPr baseline="-15913"/>
              <a:t>1/2</a:t>
            </a:r>
            <a:r>
              <a:t>  =  12.3 years</a:t>
            </a:r>
          </a:p>
        </p:txBody>
      </p:sp>
      <p:sp>
        <p:nvSpPr>
          <p:cNvPr id="392" name="The radioactive isotope copper-64 (64Cu) is used in the form of copper(II) acetate to study Wilson’s disease. The isotope has a half-life of 12.70 hours.  What fraction of copper(II) acetate remains after 2.0 days?…"/>
          <p:cNvSpPr txBox="1"/>
          <p:nvPr/>
        </p:nvSpPr>
        <p:spPr>
          <a:xfrm>
            <a:off x="6134100" y="14561819"/>
            <a:ext cx="18288000" cy="1353820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defRPr b="1" sz="4600">
                <a:solidFill>
                  <a:srgbClr val="FF2600"/>
                </a:solidFill>
                <a:uFill>
                  <a:solidFill>
                    <a:srgbClr val="FF2600"/>
                  </a:solidFill>
                </a:uFill>
                <a:latin typeface="+mn-lt"/>
                <a:ea typeface="+mn-ea"/>
                <a:cs typeface="+mn-cs"/>
                <a:sym typeface="Arial"/>
              </a:defRPr>
            </a:pPr>
            <a:r>
              <a:rPr b="0" sz="5400"/>
              <a:t>The radioactive isotope copper-64 (</a:t>
            </a:r>
            <a:r>
              <a:rPr b="0" baseline="30814" sz="5400"/>
              <a:t>64</a:t>
            </a:r>
            <a:r>
              <a:rPr b="0" sz="5400"/>
              <a:t>Cu) is used in the form of copper(II) acetate to study Wilson’s disease. The isotope has a half-life of 12.70 hours.  What fraction of copper(II) acetate remains after 2.0 days?</a:t>
            </a:r>
          </a:p>
          <a:p>
            <a:pPr marL="81280" marR="81280" defTabSz="1828800">
              <a:defRPr b="1" sz="4600">
                <a:solidFill>
                  <a:srgbClr val="FF2600"/>
                </a:solidFill>
                <a:uFill>
                  <a:solidFill>
                    <a:srgbClr val="FF2600"/>
                  </a:solidFill>
                </a:uFill>
                <a:latin typeface="+mn-lt"/>
                <a:ea typeface="+mn-ea"/>
                <a:cs typeface="+mn-cs"/>
                <a:sym typeface="Arial"/>
              </a:defRPr>
            </a:pPr>
            <a:r>
              <a:t>     </a:t>
            </a:r>
            <a:r>
              <a:rPr baseline="-5999"/>
              <a:t> </a:t>
            </a:r>
          </a:p>
          <a:p>
            <a:pPr marL="455441" marR="81280" indent="-247161" defTabSz="1828800">
              <a:buSzPct val="100000"/>
              <a:buAutoNum type="alphaUcPeriod" startAt="1"/>
              <a:defRPr b="1" sz="4600">
                <a:uFill>
                  <a:solidFill>
                    <a:srgbClr val="000000"/>
                  </a:solidFill>
                </a:uFill>
                <a:latin typeface="+mn-lt"/>
                <a:ea typeface="+mn-ea"/>
                <a:cs typeface="+mn-cs"/>
                <a:sym typeface="Arial"/>
              </a:defRPr>
            </a:pPr>
            <a:r>
              <a:t> </a:t>
            </a:r>
            <a:r>
              <a:rPr b="0" sz="5400"/>
              <a:t>0.50</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0.21</a:t>
            </a:r>
            <a:endParaRPr b="0" baseline="30814"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baseline="30814" sz="5400"/>
              <a:t> </a:t>
            </a:r>
            <a:r>
              <a:rPr b="0" sz="5400"/>
              <a:t>0.073</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0.0</a:t>
            </a:r>
            <a:endParaRPr b="0" sz="5400"/>
          </a:p>
          <a:p>
            <a:pPr marL="498426" marR="81280" indent="-290146" defTabSz="1828800">
              <a:buSzPct val="100000"/>
              <a:buAutoNum type="alphaUcPeriod" startAt="1"/>
              <a:defRPr b="1" sz="4600">
                <a:uFill>
                  <a:solidFill>
                    <a:srgbClr val="000000"/>
                  </a:solidFill>
                </a:uFill>
                <a:latin typeface="+mn-lt"/>
                <a:ea typeface="+mn-ea"/>
                <a:cs typeface="+mn-cs"/>
                <a:sym typeface="Arial"/>
              </a:defRPr>
            </a:pPr>
            <a:r>
              <a:rPr b="0" sz="5400"/>
              <a:t> more information is needed</a:t>
            </a:r>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p>
        </p:txBody>
      </p:sp>
      <p:sp>
        <p:nvSpPr>
          <p:cNvPr id="393" name="Enter your response on…"/>
          <p:cNvSpPr txBox="1"/>
          <p:nvPr/>
        </p:nvSpPr>
        <p:spPr>
          <a:xfrm>
            <a:off x="21061822" y="21031200"/>
            <a:ext cx="6958479" cy="157734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i="1" sz="4600">
                <a:solidFill>
                  <a:srgbClr val="FF2600"/>
                </a:solidFill>
                <a:uFill>
                  <a:solidFill>
                    <a:srgbClr val="FF2600"/>
                  </a:solidFill>
                </a:uFill>
                <a:latin typeface="+mn-lt"/>
                <a:ea typeface="+mn-ea"/>
                <a:cs typeface="+mn-cs"/>
                <a:sym typeface="Arial"/>
              </a:defRPr>
            </a:pPr>
            <a:r>
              <a:t>Enter your response on</a:t>
            </a:r>
          </a:p>
          <a:p>
            <a:pPr marL="81280" marR="81280" algn="ctr" defTabSz="1828800">
              <a:defRPr b="1" i="1" sz="4600">
                <a:solidFill>
                  <a:srgbClr val="FF2600"/>
                </a:solidFill>
                <a:uFill>
                  <a:solidFill>
                    <a:srgbClr val="FF2600"/>
                  </a:solidFill>
                </a:uFill>
                <a:latin typeface="+mn-lt"/>
                <a:ea typeface="+mn-ea"/>
                <a:cs typeface="+mn-cs"/>
                <a:sym typeface="Arial"/>
              </a:defRPr>
            </a:pPr>
            <a:r>
              <a:t>your i&gt;Clicker now!</a:t>
            </a:r>
          </a:p>
        </p:txBody>
      </p:sp>
      <p:sp>
        <p:nvSpPr>
          <p:cNvPr id="394" name="Answer = C,…"/>
          <p:cNvSpPr txBox="1"/>
          <p:nvPr/>
        </p:nvSpPr>
        <p:spPr>
          <a:xfrm>
            <a:off x="15979561" y="26563318"/>
            <a:ext cx="11871614" cy="56722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sz="5400">
                <a:uFill>
                  <a:solidFill>
                    <a:srgbClr val="000000"/>
                  </a:solidFill>
                </a:uFill>
                <a:latin typeface="+mn-lt"/>
                <a:ea typeface="+mn-ea"/>
                <a:cs typeface="+mn-cs"/>
                <a:sym typeface="Arial"/>
              </a:defRPr>
            </a:pPr>
            <a:r>
              <a:t>Answer = </a:t>
            </a:r>
            <a:r>
              <a:rPr>
                <a:solidFill>
                  <a:srgbClr val="FF2600"/>
                </a:solidFill>
                <a:uFill>
                  <a:solidFill>
                    <a:srgbClr val="FF2600"/>
                  </a:solidFill>
                </a:uFill>
              </a:rPr>
              <a:t>C</a:t>
            </a:r>
            <a:r>
              <a:t>,</a:t>
            </a:r>
          </a:p>
          <a:p>
            <a:pPr marL="81280" marR="81280" algn="ctr" defTabSz="1828800">
              <a:defRPr b="1" sz="5400">
                <a:uFill>
                  <a:solidFill>
                    <a:srgbClr val="000000"/>
                  </a:solidFill>
                </a:uFill>
                <a:latin typeface="+mn-lt"/>
                <a:ea typeface="+mn-ea"/>
                <a:cs typeface="+mn-cs"/>
                <a:sym typeface="Arial"/>
              </a:defRPr>
            </a:pPr>
            <a:r>
              <a:t>0.073</a:t>
            </a:r>
          </a:p>
          <a:p>
            <a:pPr marL="81280" marR="81280" algn="ctr" defTabSz="1828800">
              <a:defRPr b="1" sz="5400">
                <a:uFill>
                  <a:solidFill>
                    <a:srgbClr val="000000"/>
                  </a:solidFill>
                </a:uFill>
                <a:latin typeface="+mn-lt"/>
                <a:ea typeface="+mn-ea"/>
                <a:cs typeface="+mn-cs"/>
                <a:sym typeface="Arial"/>
              </a:defRPr>
            </a:pPr>
          </a:p>
          <a:p>
            <a:pPr marL="81280" marR="81280" algn="ctr" defTabSz="1828800">
              <a:defRPr i="1" sz="5400">
                <a:uFill>
                  <a:solidFill>
                    <a:srgbClr val="000000"/>
                  </a:solidFill>
                </a:uFill>
                <a:latin typeface="+mn-lt"/>
                <a:ea typeface="+mn-ea"/>
                <a:cs typeface="+mn-cs"/>
                <a:sym typeface="Arial"/>
              </a:defRPr>
            </a:pPr>
            <a:r>
              <a:t>ln (R/R</a:t>
            </a:r>
            <a:r>
              <a:rPr baseline="-5999"/>
              <a:t>0</a:t>
            </a:r>
            <a:r>
              <a:t>) = -(0.693/12.70 h) * 48 hours</a:t>
            </a:r>
          </a:p>
          <a:p>
            <a:pPr marL="81280" marR="81280" algn="ctr" defTabSz="1828800">
              <a:defRPr i="1" sz="5400">
                <a:uFill>
                  <a:solidFill>
                    <a:srgbClr val="000000"/>
                  </a:solidFill>
                </a:uFill>
                <a:latin typeface="+mn-lt"/>
                <a:ea typeface="+mn-ea"/>
                <a:cs typeface="+mn-cs"/>
                <a:sym typeface="Arial"/>
              </a:defRPr>
            </a:pPr>
            <a:r>
              <a:t>R/R</a:t>
            </a:r>
            <a:r>
              <a:rPr baseline="-5999"/>
              <a:t>0</a:t>
            </a:r>
            <a:r>
              <a:t> = 0.073</a:t>
            </a:r>
          </a:p>
          <a:p>
            <a:pPr marL="81280" marR="81280" algn="ctr" defTabSz="1828800">
              <a:defRPr i="1" sz="5400">
                <a:uFill>
                  <a:solidFill>
                    <a:srgbClr val="000000"/>
                  </a:solidFill>
                </a:uFill>
                <a:latin typeface="+mn-lt"/>
                <a:ea typeface="+mn-ea"/>
                <a:cs typeface="+mn-cs"/>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88">
                                            <p:txEl>
                                              <p:pRg st="2" end="2"/>
                                            </p:txEl>
                                          </p:spTgt>
                                        </p:tgtEl>
                                        <p:attrNameLst>
                                          <p:attrName>style.visibility</p:attrName>
                                        </p:attrNameLst>
                                      </p:cBhvr>
                                      <p:to>
                                        <p:strVal val="visible"/>
                                      </p:to>
                                    </p:set>
                                    <p:anim calcmode="lin" valueType="num">
                                      <p:cBhvr>
                                        <p:cTn id="7" dur="500" fill="hold"/>
                                        <p:tgtEl>
                                          <p:spTgt spid="388">
                                            <p:txEl>
                                              <p:pRg st="2" end="2"/>
                                            </p:txEl>
                                          </p:spTgt>
                                        </p:tgtEl>
                                        <p:attrNameLst>
                                          <p:attrName>ppt_x</p:attrName>
                                        </p:attrNameLst>
                                      </p:cBhvr>
                                      <p:tavLst>
                                        <p:tav tm="0">
                                          <p:val>
                                            <p:strVal val="0-#ppt_w/2"/>
                                          </p:val>
                                        </p:tav>
                                        <p:tav tm="100000">
                                          <p:val>
                                            <p:strVal val="#ppt_x"/>
                                          </p:val>
                                        </p:tav>
                                      </p:tavLst>
                                    </p:anim>
                                    <p:anim calcmode="lin" valueType="num">
                                      <p:cBhvr>
                                        <p:cTn id="8" dur="500" fill="hold"/>
                                        <p:tgtEl>
                                          <p:spTgt spid="388">
                                            <p:txEl>
                                              <p:pRg st="2" end="2"/>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388">
                                            <p:txEl>
                                              <p:pRg st="3" end="3"/>
                                            </p:txEl>
                                          </p:spTgt>
                                        </p:tgtEl>
                                        <p:attrNameLst>
                                          <p:attrName>style.visibility</p:attrName>
                                        </p:attrNameLst>
                                      </p:cBhvr>
                                      <p:to>
                                        <p:strVal val="visible"/>
                                      </p:to>
                                    </p:set>
                                    <p:anim calcmode="lin" valueType="num">
                                      <p:cBhvr>
                                        <p:cTn id="12" dur="500" fill="hold"/>
                                        <p:tgtEl>
                                          <p:spTgt spid="388">
                                            <p:txEl>
                                              <p:pRg st="3" end="3"/>
                                            </p:txEl>
                                          </p:spTgt>
                                        </p:tgtEl>
                                        <p:attrNameLst>
                                          <p:attrName>ppt_x</p:attrName>
                                        </p:attrNameLst>
                                      </p:cBhvr>
                                      <p:tavLst>
                                        <p:tav tm="0">
                                          <p:val>
                                            <p:strVal val="0-#ppt_w/2"/>
                                          </p:val>
                                        </p:tav>
                                        <p:tav tm="100000">
                                          <p:val>
                                            <p:strVal val="#ppt_x"/>
                                          </p:val>
                                        </p:tav>
                                      </p:tavLst>
                                    </p:anim>
                                    <p:anim calcmode="lin" valueType="num">
                                      <p:cBhvr>
                                        <p:cTn id="13" dur="500" fill="hold"/>
                                        <p:tgtEl>
                                          <p:spTgt spid="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 grpId="1" fill="hold">
                                  <p:stCondLst>
                                    <p:cond delay="0"/>
                                  </p:stCondLst>
                                  <p:iterate type="el" backwards="0">
                                    <p:tmAbs val="0"/>
                                  </p:iterate>
                                  <p:childTnLst>
                                    <p:set>
                                      <p:cBhvr>
                                        <p:cTn id="17" fill="hold"/>
                                        <p:tgtEl>
                                          <p:spTgt spid="388">
                                            <p:txEl>
                                              <p:pRg st="4" end="4"/>
                                            </p:txEl>
                                          </p:spTgt>
                                        </p:tgtEl>
                                        <p:attrNameLst>
                                          <p:attrName>style.visibility</p:attrName>
                                        </p:attrNameLst>
                                      </p:cBhvr>
                                      <p:to>
                                        <p:strVal val="visible"/>
                                      </p:to>
                                    </p:set>
                                    <p:anim calcmode="lin" valueType="num">
                                      <p:cBhvr>
                                        <p:cTn id="18" dur="500" fill="hold"/>
                                        <p:tgtEl>
                                          <p:spTgt spid="388">
                                            <p:txEl>
                                              <p:pRg st="4" end="4"/>
                                            </p:txEl>
                                          </p:spTgt>
                                        </p:tgtEl>
                                        <p:attrNameLst>
                                          <p:attrName>ppt_x</p:attrName>
                                        </p:attrNameLst>
                                      </p:cBhvr>
                                      <p:tavLst>
                                        <p:tav tm="0">
                                          <p:val>
                                            <p:strVal val="0-#ppt_w/2"/>
                                          </p:val>
                                        </p:tav>
                                        <p:tav tm="100000">
                                          <p:val>
                                            <p:strVal val="#ppt_x"/>
                                          </p:val>
                                        </p:tav>
                                      </p:tavLst>
                                    </p:anim>
                                    <p:anim calcmode="lin" valueType="num">
                                      <p:cBhvr>
                                        <p:cTn id="19" dur="500" fill="hold"/>
                                        <p:tgtEl>
                                          <p:spTgt spid="388">
                                            <p:txEl>
                                              <p:pRg st="4" end="4"/>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Class="entr" nodeType="afterEffect" presetSubtype="8" presetID="2" grpId="1" fill="hold">
                                  <p:stCondLst>
                                    <p:cond delay="0"/>
                                  </p:stCondLst>
                                  <p:iterate type="el" backwards="0">
                                    <p:tmAbs val="0"/>
                                  </p:iterate>
                                  <p:childTnLst>
                                    <p:set>
                                      <p:cBhvr>
                                        <p:cTn id="22" fill="hold"/>
                                        <p:tgtEl>
                                          <p:spTgt spid="388">
                                            <p:txEl>
                                              <p:pRg st="5" end="5"/>
                                            </p:txEl>
                                          </p:spTgt>
                                        </p:tgtEl>
                                        <p:attrNameLst>
                                          <p:attrName>style.visibility</p:attrName>
                                        </p:attrNameLst>
                                      </p:cBhvr>
                                      <p:to>
                                        <p:strVal val="visible"/>
                                      </p:to>
                                    </p:set>
                                    <p:anim calcmode="lin" valueType="num">
                                      <p:cBhvr>
                                        <p:cTn id="23" dur="500" fill="hold"/>
                                        <p:tgtEl>
                                          <p:spTgt spid="388">
                                            <p:txEl>
                                              <p:pRg st="5" end="5"/>
                                            </p:txEl>
                                          </p:spTgt>
                                        </p:tgtEl>
                                        <p:attrNameLst>
                                          <p:attrName>ppt_x</p:attrName>
                                        </p:attrNameLst>
                                      </p:cBhvr>
                                      <p:tavLst>
                                        <p:tav tm="0">
                                          <p:val>
                                            <p:strVal val="0-#ppt_w/2"/>
                                          </p:val>
                                        </p:tav>
                                        <p:tav tm="100000">
                                          <p:val>
                                            <p:strVal val="#ppt_x"/>
                                          </p:val>
                                        </p:tav>
                                      </p:tavLst>
                                    </p:anim>
                                    <p:anim calcmode="lin" valueType="num">
                                      <p:cBhvr>
                                        <p:cTn id="24" dur="500" fill="hold"/>
                                        <p:tgtEl>
                                          <p:spTgt spid="388">
                                            <p:txEl>
                                              <p:pRg st="5" end="5"/>
                                            </p:txEl>
                                          </p:spTgt>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Class="entr" nodeType="afterEffect" presetSubtype="8" presetID="2" grpId="1" fill="hold">
                                  <p:stCondLst>
                                    <p:cond delay="0"/>
                                  </p:stCondLst>
                                  <p:iterate type="el" backwards="0">
                                    <p:tmAbs val="0"/>
                                  </p:iterate>
                                  <p:childTnLst>
                                    <p:set>
                                      <p:cBhvr>
                                        <p:cTn id="27" fill="hold"/>
                                        <p:tgtEl>
                                          <p:spTgt spid="388">
                                            <p:txEl>
                                              <p:pRg st="6" end="6"/>
                                            </p:txEl>
                                          </p:spTgt>
                                        </p:tgtEl>
                                        <p:attrNameLst>
                                          <p:attrName>style.visibility</p:attrName>
                                        </p:attrNameLst>
                                      </p:cBhvr>
                                      <p:to>
                                        <p:strVal val="visible"/>
                                      </p:to>
                                    </p:set>
                                    <p:anim calcmode="lin" valueType="num">
                                      <p:cBhvr>
                                        <p:cTn id="28" dur="500" fill="hold"/>
                                        <p:tgtEl>
                                          <p:spTgt spid="388">
                                            <p:txEl>
                                              <p:pRg st="6" end="6"/>
                                            </p:txEl>
                                          </p:spTgt>
                                        </p:tgtEl>
                                        <p:attrNameLst>
                                          <p:attrName>ppt_x</p:attrName>
                                        </p:attrNameLst>
                                      </p:cBhvr>
                                      <p:tavLst>
                                        <p:tav tm="0">
                                          <p:val>
                                            <p:strVal val="0-#ppt_w/2"/>
                                          </p:val>
                                        </p:tav>
                                        <p:tav tm="100000">
                                          <p:val>
                                            <p:strVal val="#ppt_x"/>
                                          </p:val>
                                        </p:tav>
                                      </p:tavLst>
                                    </p:anim>
                                    <p:anim calcmode="lin" valueType="num">
                                      <p:cBhvr>
                                        <p:cTn id="29" dur="500" fill="hold"/>
                                        <p:tgtEl>
                                          <p:spTgt spid="388">
                                            <p:txEl>
                                              <p:pRg st="6" end="6"/>
                                            </p:txEl>
                                          </p:spTgt>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Class="entr" nodeType="afterEffect" presetSubtype="8" presetID="2" grpId="1" fill="hold">
                                  <p:stCondLst>
                                    <p:cond delay="0"/>
                                  </p:stCondLst>
                                  <p:iterate type="el" backwards="0">
                                    <p:tmAbs val="0"/>
                                  </p:iterate>
                                  <p:childTnLst>
                                    <p:set>
                                      <p:cBhvr>
                                        <p:cTn id="32" fill="hold"/>
                                        <p:tgtEl>
                                          <p:spTgt spid="388">
                                            <p:txEl>
                                              <p:pRg st="7" end="7"/>
                                            </p:txEl>
                                          </p:spTgt>
                                        </p:tgtEl>
                                        <p:attrNameLst>
                                          <p:attrName>style.visibility</p:attrName>
                                        </p:attrNameLst>
                                      </p:cBhvr>
                                      <p:to>
                                        <p:strVal val="visible"/>
                                      </p:to>
                                    </p:set>
                                    <p:anim calcmode="lin" valueType="num">
                                      <p:cBhvr>
                                        <p:cTn id="33" dur="500" fill="hold"/>
                                        <p:tgtEl>
                                          <p:spTgt spid="388">
                                            <p:txEl>
                                              <p:pRg st="7" end="7"/>
                                            </p:txEl>
                                          </p:spTgt>
                                        </p:tgtEl>
                                        <p:attrNameLst>
                                          <p:attrName>ppt_x</p:attrName>
                                        </p:attrNameLst>
                                      </p:cBhvr>
                                      <p:tavLst>
                                        <p:tav tm="0">
                                          <p:val>
                                            <p:strVal val="0-#ppt_w/2"/>
                                          </p:val>
                                        </p:tav>
                                        <p:tav tm="100000">
                                          <p:val>
                                            <p:strVal val="#ppt_x"/>
                                          </p:val>
                                        </p:tav>
                                      </p:tavLst>
                                    </p:anim>
                                    <p:anim calcmode="lin" valueType="num">
                                      <p:cBhvr>
                                        <p:cTn id="34" dur="500" fill="hold"/>
                                        <p:tgtEl>
                                          <p:spTgt spid="38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 grpId="1" fill="hold">
                                  <p:stCondLst>
                                    <p:cond delay="0"/>
                                  </p:stCondLst>
                                  <p:iterate type="el" backwards="0">
                                    <p:tmAbs val="0"/>
                                  </p:iterate>
                                  <p:childTnLst>
                                    <p:set>
                                      <p:cBhvr>
                                        <p:cTn id="38" fill="hold"/>
                                        <p:tgtEl>
                                          <p:spTgt spid="388">
                                            <p:txEl>
                                              <p:pRg st="8" end="8"/>
                                            </p:txEl>
                                          </p:spTgt>
                                        </p:tgtEl>
                                        <p:attrNameLst>
                                          <p:attrName>style.visibility</p:attrName>
                                        </p:attrNameLst>
                                      </p:cBhvr>
                                      <p:to>
                                        <p:strVal val="visible"/>
                                      </p:to>
                                    </p:set>
                                    <p:anim calcmode="lin" valueType="num">
                                      <p:cBhvr>
                                        <p:cTn id="39" dur="500" fill="hold"/>
                                        <p:tgtEl>
                                          <p:spTgt spid="388">
                                            <p:txEl>
                                              <p:pRg st="8" end="8"/>
                                            </p:txEl>
                                          </p:spTgt>
                                        </p:tgtEl>
                                        <p:attrNameLst>
                                          <p:attrName>ppt_x</p:attrName>
                                        </p:attrNameLst>
                                      </p:cBhvr>
                                      <p:tavLst>
                                        <p:tav tm="0">
                                          <p:val>
                                            <p:strVal val="0-#ppt_w/2"/>
                                          </p:val>
                                        </p:tav>
                                        <p:tav tm="100000">
                                          <p:val>
                                            <p:strVal val="#ppt_x"/>
                                          </p:val>
                                        </p:tav>
                                      </p:tavLst>
                                    </p:anim>
                                    <p:anim calcmode="lin" valueType="num">
                                      <p:cBhvr>
                                        <p:cTn id="40" dur="500" fill="hold"/>
                                        <p:tgtEl>
                                          <p:spTgt spid="38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Class="path" nodeType="clickEffect" presetSubtype="0" presetID="-1" grpId="2" accel="50000" decel="50000" fill="hold">
                                  <p:stCondLst>
                                    <p:cond delay="0"/>
                                  </p:stCondLst>
                                  <p:childTnLst>
                                    <p:animMotion path="M 0.000000 0.000000 L -0.126562 -1.055000" origin="layout" pathEditMode="relative">
                                      <p:cBhvr>
                                        <p:cTn id="44" dur="1000" fill="hold"/>
                                        <p:tgtEl>
                                          <p:spTgt spid="392"/>
                                        </p:tgtEl>
                                        <p:attrNameLst>
                                          <p:attrName>ppt_x</p:attrName>
                                          <p:attrName>ppt_y</p:attrName>
                                        </p:attrNameLst>
                                      </p:cBhvr>
                                    </p:animMotion>
                                  </p:childTnLst>
                                </p:cTn>
                              </p:par>
                            </p:childTnLst>
                          </p:cTn>
                        </p:par>
                        <p:par>
                          <p:cTn id="45" fill="hold">
                            <p:stCondLst>
                              <p:cond delay="0"/>
                            </p:stCondLst>
                            <p:childTnLst>
                              <p:par>
                                <p:cTn id="46" presetClass="path" nodeType="withEffect" presetSubtype="0" presetID="-1" grpId="3" accel="50000" decel="50000" fill="hold">
                                  <p:stCondLst>
                                    <p:cond delay="0"/>
                                  </p:stCondLst>
                                  <p:childTnLst>
                                    <p:animMotion path="M 0.000000 0.000000 L -0.355318 -0.716667" origin="layout" pathEditMode="relative">
                                      <p:cBhvr>
                                        <p:cTn id="47" dur="1000" fill="hold"/>
                                        <p:tgtEl>
                                          <p:spTgt spid="393"/>
                                        </p:tgtEl>
                                        <p:attrNameLst>
                                          <p:attrName>ppt_x</p:attrName>
                                          <p:attrName>ppt_y</p:attrName>
                                        </p:attrNameLst>
                                      </p:cBhvr>
                                    </p:animMotion>
                                  </p:childTnLst>
                                </p:cTn>
                              </p:par>
                            </p:childTnLst>
                          </p:cTn>
                        </p:par>
                      </p:childTnLst>
                    </p:cTn>
                  </p:par>
                  <p:par>
                    <p:cTn id="48" fill="hold">
                      <p:stCondLst>
                        <p:cond delay="indefinite"/>
                      </p:stCondLst>
                      <p:childTnLst>
                        <p:par>
                          <p:cTn id="49" fill="hold">
                            <p:stCondLst>
                              <p:cond delay="0"/>
                            </p:stCondLst>
                            <p:childTnLst>
                              <p:par>
                                <p:cTn id="50" presetClass="exit" nodeType="clickEffect" presetSubtype="0" presetID="1" grpId="4" fill="hold">
                                  <p:stCondLst>
                                    <p:cond delay="0"/>
                                  </p:stCondLst>
                                  <p:iterate type="el" backwards="0">
                                    <p:tmAbs val="0"/>
                                  </p:iterate>
                                  <p:childTnLst>
                                    <p:set>
                                      <p:cBhvr>
                                        <p:cTn id="51" fill="hold">
                                          <p:stCondLst>
                                            <p:cond delay="0"/>
                                          </p:stCondLst>
                                        </p:cTn>
                                        <p:tgtEl>
                                          <p:spTgt spid="393"/>
                                        </p:tgtEl>
                                        <p:attrNameLst>
                                          <p:attrName>style.visibility</p:attrName>
                                        </p:attrNameLst>
                                      </p:cBhvr>
                                      <p:to>
                                        <p:strVal val="hidden"/>
                                      </p:to>
                                    </p:set>
                                  </p:childTnLst>
                                </p:cTn>
                              </p:par>
                            </p:childTnLst>
                          </p:cTn>
                        </p:par>
                        <p:par>
                          <p:cTn id="52" fill="hold">
                            <p:stCondLst>
                              <p:cond delay="0"/>
                            </p:stCondLst>
                            <p:childTnLst>
                              <p:par>
                                <p:cTn id="53" presetClass="path" nodeType="afterEffect" presetSubtype="0" presetID="-1" grpId="5" accel="50000" decel="50000" fill="hold">
                                  <p:stCondLst>
                                    <p:cond delay="0"/>
                                  </p:stCondLst>
                                  <p:childTnLst>
                                    <p:animMotion path="M 0.000000 0.000000 L -0.305627 -1.358333" origin="layout" pathEditMode="relative">
                                      <p:cBhvr>
                                        <p:cTn id="54" dur="500" fill="hold"/>
                                        <p:tgtEl>
                                          <p:spTgt spid="394"/>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88" grpId="1"/>
      <p:bldP build="whole" bldLvl="1" animBg="1" rev="0" advAuto="0" spid="393" grpId="4"/>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Half-Life"/>
          <p:cNvSpPr txBox="1"/>
          <p:nvPr>
            <p:ph type="title"/>
          </p:nvPr>
        </p:nvSpPr>
        <p:spPr>
          <a:xfrm>
            <a:off x="4579620" y="0"/>
            <a:ext cx="14333220" cy="1828801"/>
          </a:xfrm>
          <a:prstGeom prst="rect">
            <a:avLst/>
          </a:prstGeom>
        </p:spPr>
        <p:txBody>
          <a:bodyPr/>
          <a:lstStyle>
            <a:lvl1pPr>
              <a:defRPr>
                <a:solidFill>
                  <a:srgbClr val="F33126"/>
                </a:solidFill>
                <a:uFill>
                  <a:solidFill>
                    <a:srgbClr val="F33126"/>
                  </a:solidFill>
                </a:uFill>
              </a:defRPr>
            </a:lvl1pPr>
          </a:lstStyle>
          <a:p>
            <a:pPr/>
            <a:r>
              <a:t>Half-Life</a:t>
            </a:r>
          </a:p>
        </p:txBody>
      </p:sp>
      <p:sp>
        <p:nvSpPr>
          <p:cNvPr id="397"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98" name="Line"/>
          <p:cNvSpPr/>
          <p:nvPr/>
        </p:nvSpPr>
        <p:spPr>
          <a:xfrm>
            <a:off x="3550920" y="1988820"/>
            <a:ext cx="16824960" cy="3176"/>
          </a:xfrm>
          <a:prstGeom prst="line">
            <a:avLst/>
          </a:prstGeom>
          <a:ln w="88900">
            <a:solidFill>
              <a:srgbClr val="F33126"/>
            </a:solidFill>
          </a:ln>
        </p:spPr>
        <p:txBody>
          <a:bodyPr tIns="91439" bIns="91439" anchor="ctr"/>
          <a:lstStyle/>
          <a:p>
            <a:pPr/>
          </a:p>
        </p:txBody>
      </p:sp>
      <p:sp>
        <p:nvSpPr>
          <p:cNvPr id="399" name="Half-Life for first order reactions:…"/>
          <p:cNvSpPr txBox="1"/>
          <p:nvPr/>
        </p:nvSpPr>
        <p:spPr>
          <a:xfrm>
            <a:off x="3508375" y="2162175"/>
            <a:ext cx="13990321" cy="104013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r>
              <a:t>Half-Life for </a:t>
            </a:r>
            <a:r>
              <a:rPr>
                <a:solidFill>
                  <a:srgbClr val="0433FF"/>
                </a:solidFill>
                <a:uFill>
                  <a:solidFill>
                    <a:srgbClr val="0433FF"/>
                  </a:solidFill>
                </a:uFill>
              </a:rPr>
              <a:t>first order</a:t>
            </a:r>
            <a:r>
              <a:t> reactions:</a:t>
            </a:r>
          </a:p>
          <a:p>
            <a:pPr lvl="2" marL="650874" marR="79373" indent="114299"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r>
              <a:rPr sz="8600">
                <a:solidFill>
                  <a:srgbClr val="F33126"/>
                </a:solidFill>
                <a:uFill>
                  <a:solidFill>
                    <a:srgbClr val="F33126"/>
                  </a:solidFill>
                </a:uFill>
              </a:rPr>
              <a:t>t</a:t>
            </a:r>
            <a:r>
              <a:rPr baseline="-15720" sz="8600">
                <a:solidFill>
                  <a:srgbClr val="F33126"/>
                </a:solidFill>
                <a:uFill>
                  <a:solidFill>
                    <a:srgbClr val="F33126"/>
                  </a:solidFill>
                </a:uFill>
              </a:rPr>
              <a:t>1/2</a:t>
            </a:r>
            <a:r>
              <a:rPr sz="8600">
                <a:solidFill>
                  <a:srgbClr val="F33126"/>
                </a:solidFill>
                <a:uFill>
                  <a:solidFill>
                    <a:srgbClr val="F33126"/>
                  </a:solidFill>
                </a:uFill>
              </a:rPr>
              <a:t>  =  0.693 / </a:t>
            </a:r>
            <a:r>
              <a:rPr i="1" sz="8600">
                <a:solidFill>
                  <a:srgbClr val="F33126"/>
                </a:solidFill>
                <a:uFill>
                  <a:solidFill>
                    <a:srgbClr val="F33126"/>
                  </a:solidFill>
                </a:uFill>
              </a:rPr>
              <a:t>k</a:t>
            </a:r>
          </a:p>
          <a:p>
            <a:pPr marL="79373" marR="79373" defTabSz="1828800">
              <a:lnSpc>
                <a:spcPct val="90000"/>
              </a:lnSpc>
              <a:spcBef>
                <a:spcPts val="1600"/>
              </a:spcBef>
              <a:buClr>
                <a:srgbClr val="000000"/>
              </a:buClr>
              <a:buFont typeface="Arial"/>
              <a:defRPr b="1" i="1" sz="4600">
                <a:uFill>
                  <a:solidFill>
                    <a:srgbClr val="000000"/>
                  </a:solidFill>
                </a:uFill>
                <a:latin typeface="+mn-lt"/>
                <a:ea typeface="+mn-ea"/>
                <a:cs typeface="+mn-cs"/>
                <a:sym typeface="Arial"/>
              </a:defRPr>
            </a:pPr>
            <a:r>
              <a:t>All biological, radioactive processes first order, most useful</a:t>
            </a:r>
          </a:p>
          <a:p>
            <a:pPr marL="79373" marR="79373" defTabSz="1828800">
              <a:lnSpc>
                <a:spcPct val="90000"/>
              </a:lnSpc>
              <a:spcBef>
                <a:spcPts val="1600"/>
              </a:spcBef>
              <a:buClr>
                <a:srgbClr val="000000"/>
              </a:buClr>
              <a:buFont typeface="Arial"/>
              <a:defRPr b="1" i="1" sz="4600">
                <a:uFill>
                  <a:solidFill>
                    <a:srgbClr val="000000"/>
                  </a:solidFill>
                </a:uFill>
                <a:latin typeface="+mn-lt"/>
                <a:ea typeface="+mn-ea"/>
                <a:cs typeface="+mn-cs"/>
                <a:sym typeface="Arial"/>
              </a:defRPr>
            </a:pPr>
          </a:p>
          <a:p>
            <a:pPr marL="79373" marR="79373"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r>
              <a:t>Half-Life for </a:t>
            </a:r>
            <a:r>
              <a:rPr>
                <a:solidFill>
                  <a:srgbClr val="0433FF"/>
                </a:solidFill>
                <a:uFill>
                  <a:solidFill>
                    <a:srgbClr val="0433FF"/>
                  </a:solidFill>
                </a:uFill>
              </a:rPr>
              <a:t>second order</a:t>
            </a:r>
            <a:r>
              <a:t> reactions:</a:t>
            </a:r>
          </a:p>
          <a:p>
            <a:pPr lvl="2" marL="650874" marR="79373" indent="114299"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r>
              <a:rPr sz="8600">
                <a:solidFill>
                  <a:srgbClr val="F33126"/>
                </a:solidFill>
                <a:uFill>
                  <a:solidFill>
                    <a:srgbClr val="F33126"/>
                  </a:solidFill>
                </a:uFill>
              </a:rPr>
              <a:t>t</a:t>
            </a:r>
            <a:r>
              <a:rPr baseline="-15720" sz="8600">
                <a:solidFill>
                  <a:srgbClr val="F33126"/>
                </a:solidFill>
                <a:uFill>
                  <a:solidFill>
                    <a:srgbClr val="F33126"/>
                  </a:solidFill>
                </a:uFill>
              </a:rPr>
              <a:t>1/2</a:t>
            </a:r>
            <a:r>
              <a:rPr sz="8600">
                <a:solidFill>
                  <a:srgbClr val="F33126"/>
                </a:solidFill>
                <a:uFill>
                  <a:solidFill>
                    <a:srgbClr val="F33126"/>
                  </a:solidFill>
                </a:uFill>
              </a:rPr>
              <a:t>  =  1 / (</a:t>
            </a:r>
            <a:r>
              <a:rPr i="1" sz="8600">
                <a:solidFill>
                  <a:srgbClr val="F33126"/>
                </a:solidFill>
                <a:uFill>
                  <a:solidFill>
                    <a:srgbClr val="F33126"/>
                  </a:solidFill>
                </a:uFill>
              </a:rPr>
              <a:t>k</a:t>
            </a:r>
            <a:r>
              <a:rPr sz="8600">
                <a:solidFill>
                  <a:srgbClr val="F33126"/>
                </a:solidFill>
                <a:uFill>
                  <a:solidFill>
                    <a:srgbClr val="F33126"/>
                  </a:solidFill>
                </a:uFill>
              </a:rPr>
              <a:t>[A]</a:t>
            </a:r>
            <a:r>
              <a:rPr baseline="-5999" sz="8600">
                <a:solidFill>
                  <a:srgbClr val="F33126"/>
                </a:solidFill>
                <a:uFill>
                  <a:solidFill>
                    <a:srgbClr val="F33126"/>
                  </a:solidFill>
                </a:uFill>
              </a:rPr>
              <a:t>0</a:t>
            </a:r>
            <a:r>
              <a:rPr sz="8600">
                <a:solidFill>
                  <a:srgbClr val="F33126"/>
                </a:solidFill>
                <a:uFill>
                  <a:solidFill>
                    <a:srgbClr val="F33126"/>
                  </a:solidFill>
                </a:uFill>
              </a:rPr>
              <a:t>)</a:t>
            </a:r>
          </a:p>
          <a:p>
            <a:pPr marL="79373" marR="79373"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p>
          <a:p>
            <a:pPr marL="79373" marR="79373"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r>
              <a:t>Half-Life for </a:t>
            </a:r>
            <a:r>
              <a:rPr>
                <a:solidFill>
                  <a:srgbClr val="0433FF"/>
                </a:solidFill>
                <a:uFill>
                  <a:solidFill>
                    <a:srgbClr val="0433FF"/>
                  </a:solidFill>
                </a:uFill>
              </a:rPr>
              <a:t>zero order</a:t>
            </a:r>
            <a:r>
              <a:t> reactions:</a:t>
            </a:r>
          </a:p>
          <a:p>
            <a:pPr lvl="2" marL="650874" marR="79373" indent="114299" defTabSz="1828800">
              <a:lnSpc>
                <a:spcPct val="90000"/>
              </a:lnSpc>
              <a:spcBef>
                <a:spcPts val="1600"/>
              </a:spcBef>
              <a:buClr>
                <a:srgbClr val="000000"/>
              </a:buClr>
              <a:buFont typeface="Arial"/>
              <a:defRPr b="1" sz="4600">
                <a:uFill>
                  <a:solidFill>
                    <a:srgbClr val="000000"/>
                  </a:solidFill>
                </a:uFill>
                <a:latin typeface="+mn-lt"/>
                <a:ea typeface="+mn-ea"/>
                <a:cs typeface="+mn-cs"/>
                <a:sym typeface="Arial"/>
              </a:defRPr>
            </a:pPr>
            <a:r>
              <a:rPr sz="8600">
                <a:solidFill>
                  <a:srgbClr val="F33126"/>
                </a:solidFill>
                <a:uFill>
                  <a:solidFill>
                    <a:srgbClr val="F33126"/>
                  </a:solidFill>
                </a:uFill>
              </a:rPr>
              <a:t>t</a:t>
            </a:r>
            <a:r>
              <a:rPr baseline="-15720" sz="8600">
                <a:solidFill>
                  <a:srgbClr val="F33126"/>
                </a:solidFill>
                <a:uFill>
                  <a:solidFill>
                    <a:srgbClr val="F33126"/>
                  </a:solidFill>
                </a:uFill>
              </a:rPr>
              <a:t>1/2</a:t>
            </a:r>
            <a:r>
              <a:rPr sz="8600">
                <a:solidFill>
                  <a:srgbClr val="F33126"/>
                </a:solidFill>
                <a:uFill>
                  <a:solidFill>
                    <a:srgbClr val="F33126"/>
                  </a:solidFill>
                </a:uFill>
              </a:rPr>
              <a:t>  =  [A]</a:t>
            </a:r>
            <a:r>
              <a:rPr baseline="-5999" sz="8600">
                <a:solidFill>
                  <a:srgbClr val="F33126"/>
                </a:solidFill>
                <a:uFill>
                  <a:solidFill>
                    <a:srgbClr val="F33126"/>
                  </a:solidFill>
                </a:uFill>
              </a:rPr>
              <a:t>0</a:t>
            </a:r>
            <a:r>
              <a:rPr sz="8600">
                <a:solidFill>
                  <a:srgbClr val="F33126"/>
                </a:solidFill>
                <a:uFill>
                  <a:solidFill>
                    <a:srgbClr val="F33126"/>
                  </a:solidFill>
                </a:uFill>
              </a:rPr>
              <a:t> / 2</a:t>
            </a:r>
            <a:r>
              <a:rPr i="1" sz="8600">
                <a:solidFill>
                  <a:srgbClr val="F33126"/>
                </a:solidFill>
                <a:uFill>
                  <a:solidFill>
                    <a:srgbClr val="F33126"/>
                  </a:solidFill>
                </a:uFill>
              </a:rPr>
              <a:t>k</a:t>
            </a:r>
          </a:p>
        </p:txBody>
      </p:sp>
      <p:sp>
        <p:nvSpPr>
          <p:cNvPr id="400" name="[A]0 is the initial concentration of the reactant"/>
          <p:cNvSpPr txBox="1"/>
          <p:nvPr/>
        </p:nvSpPr>
        <p:spPr>
          <a:xfrm>
            <a:off x="13906500" y="8732519"/>
            <a:ext cx="6720841" cy="3040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algn="ctr" defTabSz="1828800">
              <a:defRPr b="1" i="1" sz="6400">
                <a:uFill>
                  <a:solidFill>
                    <a:srgbClr val="000000"/>
                  </a:solidFill>
                </a:uFill>
                <a:latin typeface="+mn-lt"/>
                <a:ea typeface="+mn-ea"/>
                <a:cs typeface="+mn-cs"/>
                <a:sym typeface="Arial"/>
              </a:defRPr>
            </a:pPr>
            <a:r>
              <a:rPr>
                <a:solidFill>
                  <a:srgbClr val="FF2600"/>
                </a:solidFill>
                <a:uFill>
                  <a:solidFill>
                    <a:srgbClr val="FF2600"/>
                  </a:solidFill>
                </a:uFill>
              </a:rPr>
              <a:t>[A]</a:t>
            </a:r>
            <a:r>
              <a:rPr baseline="-5999">
                <a:solidFill>
                  <a:srgbClr val="FF2600"/>
                </a:solidFill>
                <a:uFill>
                  <a:solidFill>
                    <a:srgbClr val="FF2600"/>
                  </a:solidFill>
                </a:uFill>
              </a:rPr>
              <a:t>0</a:t>
            </a:r>
            <a:r>
              <a:rPr>
                <a:solidFill>
                  <a:srgbClr val="FF2600"/>
                </a:solidFill>
                <a:uFill>
                  <a:solidFill>
                    <a:srgbClr val="FF2600"/>
                  </a:solidFill>
                </a:uFill>
              </a:rPr>
              <a:t> </a:t>
            </a:r>
            <a:r>
              <a:t>is the initial concentration of the reactant</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Half-Lives of Radioactive Elements"/>
          <p:cNvSpPr txBox="1"/>
          <p:nvPr>
            <p:ph type="title"/>
          </p:nvPr>
        </p:nvSpPr>
        <p:spPr>
          <a:xfrm>
            <a:off x="3802380" y="388620"/>
            <a:ext cx="16756381" cy="2125981"/>
          </a:xfrm>
          <a:prstGeom prst="rect">
            <a:avLst/>
          </a:prstGeom>
        </p:spPr>
        <p:txBody>
          <a:bodyPr/>
          <a:lstStyle>
            <a:lvl1pPr>
              <a:defRPr>
                <a:solidFill>
                  <a:srgbClr val="6420A4"/>
                </a:solidFill>
                <a:uFill>
                  <a:solidFill>
                    <a:srgbClr val="6420A4"/>
                  </a:solidFill>
                </a:uFill>
              </a:defRPr>
            </a:lvl1pPr>
          </a:lstStyle>
          <a:p>
            <a:pPr/>
            <a:r>
              <a:t>Half-Lives of Radioactive Elements</a:t>
            </a:r>
          </a:p>
        </p:txBody>
      </p:sp>
      <p:sp>
        <p:nvSpPr>
          <p:cNvPr id="405" name="Rate of decay of radioactive isotopes given in terms of half-life (t1/2).…"/>
          <p:cNvSpPr txBox="1"/>
          <p:nvPr>
            <p:ph type="body" idx="1"/>
          </p:nvPr>
        </p:nvSpPr>
        <p:spPr>
          <a:xfrm>
            <a:off x="4030980" y="2514600"/>
            <a:ext cx="16299181" cy="11201401"/>
          </a:xfrm>
          <a:prstGeom prst="rect">
            <a:avLst/>
          </a:prstGeom>
        </p:spPr>
        <p:txBody>
          <a:bodyPr/>
          <a:lstStyle/>
          <a:p>
            <a:pPr marL="650874" indent="-571500"/>
            <a:r>
              <a:rPr sz="5400"/>
              <a:t>Rate of decay of radioactive isotopes given in terms of </a:t>
            </a:r>
            <a:r>
              <a:rPr sz="5400">
                <a:solidFill>
                  <a:srgbClr val="F33126"/>
                </a:solidFill>
                <a:uFill>
                  <a:solidFill>
                    <a:srgbClr val="F33126"/>
                  </a:solidFill>
                </a:uFill>
              </a:rPr>
              <a:t>half-life (t</a:t>
            </a:r>
            <a:r>
              <a:rPr baseline="-15851" sz="5400">
                <a:solidFill>
                  <a:srgbClr val="F33126"/>
                </a:solidFill>
                <a:uFill>
                  <a:solidFill>
                    <a:srgbClr val="F33126"/>
                  </a:solidFill>
                </a:uFill>
              </a:rPr>
              <a:t>1/2</a:t>
            </a:r>
            <a:r>
              <a:rPr sz="5400">
                <a:solidFill>
                  <a:srgbClr val="F33126"/>
                </a:solidFill>
                <a:uFill>
                  <a:solidFill>
                    <a:srgbClr val="F33126"/>
                  </a:solidFill>
                </a:uFill>
              </a:rPr>
              <a:t>)</a:t>
            </a:r>
            <a:r>
              <a:rPr sz="5400"/>
              <a:t>.  </a:t>
            </a:r>
          </a:p>
          <a:p>
            <a:pPr marL="650874" indent="-571500"/>
            <a:r>
              <a:rPr baseline="30962" sz="5400"/>
              <a:t>238</a:t>
            </a:r>
            <a:r>
              <a:rPr sz="5400"/>
              <a:t>U  --&gt;  </a:t>
            </a:r>
            <a:r>
              <a:rPr baseline="30962" sz="5400"/>
              <a:t>234</a:t>
            </a:r>
            <a:r>
              <a:rPr sz="5400"/>
              <a:t>Th + He</a:t>
            </a:r>
            <a:r>
              <a:rPr b="0" sz="5400">
                <a:latin typeface="ＭＳ Ｐゴシック"/>
                <a:ea typeface="ＭＳ Ｐゴシック"/>
                <a:cs typeface="ＭＳ Ｐゴシック"/>
                <a:sym typeface="ＭＳ Ｐゴシック"/>
              </a:rPr>
              <a:t>			</a:t>
            </a:r>
            <a:r>
              <a:rPr sz="5400">
                <a:solidFill>
                  <a:srgbClr val="F33126"/>
                </a:solidFill>
                <a:uFill>
                  <a:solidFill>
                    <a:srgbClr val="F33126"/>
                  </a:solidFill>
                </a:uFill>
              </a:rPr>
              <a:t>4.5 x 10</a:t>
            </a:r>
            <a:r>
              <a:rPr baseline="30962" sz="5400">
                <a:solidFill>
                  <a:srgbClr val="F33126"/>
                </a:solidFill>
                <a:uFill>
                  <a:solidFill>
                    <a:srgbClr val="F33126"/>
                  </a:solidFill>
                </a:uFill>
              </a:rPr>
              <a:t>9</a:t>
            </a:r>
            <a:r>
              <a:rPr sz="5400">
                <a:solidFill>
                  <a:srgbClr val="F33126"/>
                </a:solidFill>
                <a:uFill>
                  <a:solidFill>
                    <a:srgbClr val="F33126"/>
                  </a:solidFill>
                </a:uFill>
              </a:rPr>
              <a:t> y</a:t>
            </a:r>
          </a:p>
          <a:p>
            <a:pPr marL="650874" indent="-571500"/>
            <a:r>
              <a:rPr baseline="30962" sz="5400"/>
              <a:t>14</a:t>
            </a:r>
            <a:r>
              <a:rPr sz="5400"/>
              <a:t>C  --&gt;  </a:t>
            </a:r>
            <a:r>
              <a:rPr baseline="30962" sz="5400"/>
              <a:t>14</a:t>
            </a:r>
            <a:r>
              <a:rPr sz="5400"/>
              <a:t>N  +  beta</a:t>
            </a:r>
            <a:r>
              <a:rPr b="0" sz="5400">
                <a:latin typeface="ＭＳ Ｐゴシック"/>
                <a:ea typeface="ＭＳ Ｐゴシック"/>
                <a:cs typeface="ＭＳ Ｐゴシック"/>
                <a:sym typeface="ＭＳ Ｐゴシック"/>
              </a:rPr>
              <a:t>			</a:t>
            </a:r>
            <a:r>
              <a:rPr sz="5400">
                <a:solidFill>
                  <a:srgbClr val="F33126"/>
                </a:solidFill>
                <a:uFill>
                  <a:solidFill>
                    <a:srgbClr val="F33126"/>
                  </a:solidFill>
                </a:uFill>
              </a:rPr>
              <a:t>5730 y</a:t>
            </a:r>
          </a:p>
          <a:p>
            <a:pPr marL="650874" indent="-571500"/>
            <a:r>
              <a:rPr baseline="30962" sz="5400"/>
              <a:t>131</a:t>
            </a:r>
            <a:r>
              <a:rPr sz="5400"/>
              <a:t>I    --&gt;  </a:t>
            </a:r>
            <a:r>
              <a:rPr baseline="30962" sz="5400"/>
              <a:t>131</a:t>
            </a:r>
            <a:r>
              <a:rPr sz="5400"/>
              <a:t>Xe  +  beta</a:t>
            </a:r>
            <a:r>
              <a:rPr b="0" sz="5400">
                <a:latin typeface="ＭＳ Ｐゴシック"/>
                <a:ea typeface="ＭＳ Ｐゴシック"/>
                <a:cs typeface="ＭＳ Ｐゴシック"/>
                <a:sym typeface="ＭＳ Ｐゴシック"/>
              </a:rPr>
              <a:t>		</a:t>
            </a:r>
            <a:r>
              <a:rPr b="0" sz="5400">
                <a:latin typeface="ＭＳ Ｐゴシック"/>
                <a:ea typeface="ＭＳ Ｐゴシック"/>
                <a:cs typeface="ＭＳ Ｐゴシック"/>
                <a:sym typeface="ＭＳ Ｐゴシック"/>
              </a:rPr>
              <a:t>	</a:t>
            </a:r>
            <a:r>
              <a:rPr sz="5400">
                <a:solidFill>
                  <a:srgbClr val="F33126"/>
                </a:solidFill>
                <a:uFill>
                  <a:solidFill>
                    <a:srgbClr val="F33126"/>
                  </a:solidFill>
                </a:uFill>
              </a:rPr>
              <a:t>8.05 d</a:t>
            </a:r>
          </a:p>
          <a:p>
            <a:pPr marL="650874" indent="-571500">
              <a:lnSpc>
                <a:spcPct val="100000"/>
              </a:lnSpc>
              <a:spcBef>
                <a:spcPts val="2400"/>
              </a:spcBef>
            </a:pPr>
            <a:r>
              <a:rPr sz="5400"/>
              <a:t>Element 106 - seaborgium</a:t>
            </a:r>
            <a:br>
              <a:rPr b="0" sz="5400">
                <a:latin typeface="ＭＳ Ｐゴシック"/>
                <a:ea typeface="ＭＳ Ｐゴシック"/>
                <a:cs typeface="ＭＳ Ｐゴシック"/>
                <a:sym typeface="ＭＳ Ｐゴシック"/>
              </a:rPr>
            </a:br>
            <a:r>
              <a:rPr baseline="30962" sz="5400"/>
              <a:t>263</a:t>
            </a:r>
            <a:r>
              <a:rPr sz="5400"/>
              <a:t>Sg --&gt; </a:t>
            </a:r>
            <a:r>
              <a:rPr baseline="30962" sz="5400"/>
              <a:t>259</a:t>
            </a:r>
            <a:r>
              <a:rPr sz="5400"/>
              <a:t>Rf + He      </a:t>
            </a:r>
            <a:r>
              <a:rPr b="0" sz="5400">
                <a:latin typeface="ＭＳ Ｐゴシック"/>
                <a:ea typeface="ＭＳ Ｐゴシック"/>
                <a:cs typeface="ＭＳ Ｐゴシック"/>
                <a:sym typeface="ＭＳ Ｐゴシック"/>
              </a:rPr>
              <a:t>		</a:t>
            </a:r>
            <a:r>
              <a:rPr sz="5400">
                <a:solidFill>
                  <a:srgbClr val="F33126"/>
                </a:solidFill>
                <a:uFill>
                  <a:solidFill>
                    <a:srgbClr val="F33126"/>
                  </a:solidFill>
                </a:uFill>
              </a:rPr>
              <a:t>0.8 s</a:t>
            </a:r>
          </a:p>
          <a:p>
            <a:pPr marL="650874" indent="-571500">
              <a:lnSpc>
                <a:spcPct val="100000"/>
              </a:lnSpc>
              <a:spcBef>
                <a:spcPts val="2400"/>
              </a:spcBef>
            </a:pPr>
            <a:r>
              <a:rPr sz="5400"/>
              <a:t>Element 111 - roentgenium                          </a:t>
            </a:r>
            <a:r>
              <a:rPr b="0" sz="5400">
                <a:latin typeface="ＭＳ Ｐゴシック"/>
                <a:ea typeface="ＭＳ Ｐゴシック"/>
                <a:cs typeface="ＭＳ Ｐゴシック"/>
                <a:sym typeface="ＭＳ Ｐゴシック"/>
              </a:rPr>
              <a:t>	</a:t>
            </a:r>
            <a:r>
              <a:rPr sz="5400"/>
              <a:t> </a:t>
            </a:r>
            <a:r>
              <a:rPr baseline="30962" sz="5400"/>
              <a:t>272</a:t>
            </a:r>
            <a:r>
              <a:rPr sz="5400"/>
              <a:t>Rg --&gt; </a:t>
            </a:r>
            <a:r>
              <a:rPr baseline="30962" sz="5400"/>
              <a:t>268</a:t>
            </a:r>
            <a:r>
              <a:rPr sz="5400"/>
              <a:t>Mt + He</a:t>
            </a:r>
            <a:r>
              <a:rPr b="0" sz="5400">
                <a:latin typeface="ＭＳ Ｐゴシック"/>
                <a:ea typeface="ＭＳ Ｐゴシック"/>
                <a:cs typeface="ＭＳ Ｐゴシック"/>
                <a:sym typeface="ＭＳ Ｐゴシック"/>
              </a:rPr>
              <a:t>			</a:t>
            </a:r>
            <a:r>
              <a:rPr sz="5400">
                <a:solidFill>
                  <a:srgbClr val="F33126"/>
                </a:solidFill>
                <a:uFill>
                  <a:solidFill>
                    <a:srgbClr val="F33126"/>
                  </a:solidFill>
                </a:uFill>
              </a:rPr>
              <a:t>0.0015 s</a:t>
            </a:r>
          </a:p>
        </p:txBody>
      </p:sp>
      <p:sp>
        <p:nvSpPr>
          <p:cNvPr id="40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407" name="Half-life also used in medicine;…"/>
          <p:cNvSpPr txBox="1"/>
          <p:nvPr/>
        </p:nvSpPr>
        <p:spPr>
          <a:xfrm>
            <a:off x="8374380" y="11839575"/>
            <a:ext cx="12664440" cy="185420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algn="r" defTabSz="1828800">
              <a:lnSpc>
                <a:spcPct val="70000"/>
              </a:lnSpc>
              <a:spcBef>
                <a:spcPts val="2800"/>
              </a:spcBef>
              <a:buClr>
                <a:srgbClr val="0433FF"/>
              </a:buClr>
              <a:buFont typeface="Arial"/>
              <a:defRPr b="1" sz="4600">
                <a:uFill>
                  <a:solidFill>
                    <a:srgbClr val="000000"/>
                  </a:solidFill>
                </a:uFill>
                <a:latin typeface="+mn-lt"/>
                <a:ea typeface="+mn-ea"/>
                <a:cs typeface="+mn-cs"/>
                <a:sym typeface="Arial"/>
              </a:defRPr>
            </a:pPr>
            <a:r>
              <a:rPr i="1">
                <a:solidFill>
                  <a:srgbClr val="0433FF"/>
                </a:solidFill>
                <a:uFill>
                  <a:solidFill>
                    <a:srgbClr val="0433FF"/>
                  </a:solidFill>
                </a:uFill>
              </a:rPr>
              <a:t>Half-life also used in medicine;</a:t>
            </a:r>
            <a:endParaRPr i="1">
              <a:solidFill>
                <a:srgbClr val="0433FF"/>
              </a:solidFill>
              <a:uFill>
                <a:solidFill>
                  <a:srgbClr val="0433FF"/>
                </a:solidFill>
              </a:uFill>
            </a:endParaRPr>
          </a:p>
          <a:p>
            <a:pPr marL="81280" marR="81280" algn="r" defTabSz="1828800">
              <a:lnSpc>
                <a:spcPct val="70000"/>
              </a:lnSpc>
              <a:spcBef>
                <a:spcPts val="2800"/>
              </a:spcBef>
              <a:buClr>
                <a:srgbClr val="0433FF"/>
              </a:buClr>
              <a:buFont typeface="Arial"/>
              <a:defRPr b="1" sz="4600">
                <a:uFill>
                  <a:solidFill>
                    <a:srgbClr val="000000"/>
                  </a:solidFill>
                </a:uFill>
                <a:latin typeface="+mn-lt"/>
                <a:ea typeface="+mn-ea"/>
                <a:cs typeface="+mn-cs"/>
                <a:sym typeface="Arial"/>
              </a:defRPr>
            </a:pPr>
            <a:r>
              <a:rPr i="1">
                <a:solidFill>
                  <a:srgbClr val="0433FF"/>
                </a:solidFill>
                <a:uFill>
                  <a:solidFill>
                    <a:srgbClr val="0433FF"/>
                  </a:solidFill>
                </a:uFill>
              </a:rPr>
              <a:t>t</a:t>
            </a:r>
            <a:r>
              <a:rPr baseline="-15913" i="1">
                <a:solidFill>
                  <a:srgbClr val="0433FF"/>
                </a:solidFill>
                <a:uFill>
                  <a:solidFill>
                    <a:srgbClr val="0433FF"/>
                  </a:solidFill>
                </a:uFill>
              </a:rPr>
              <a:t>1/2</a:t>
            </a:r>
            <a:r>
              <a:rPr i="1">
                <a:solidFill>
                  <a:srgbClr val="0433FF"/>
                </a:solidFill>
                <a:uFill>
                  <a:solidFill>
                    <a:srgbClr val="0433FF"/>
                  </a:solidFill>
                </a:uFill>
              </a:rPr>
              <a:t> caffeine = 3.5 hours in the body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07"/>
                                        </p:tgtEl>
                                        <p:attrNameLst>
                                          <p:attrName>style.visibility</p:attrName>
                                        </p:attrNameLst>
                                      </p:cBhvr>
                                      <p:to>
                                        <p:strVal val="visible"/>
                                      </p:to>
                                    </p:set>
                                    <p:anim calcmode="lin" valueType="num">
                                      <p:cBhvr>
                                        <p:cTn id="7" dur="500" fill="hold"/>
                                        <p:tgtEl>
                                          <p:spTgt spid="407"/>
                                        </p:tgtEl>
                                        <p:attrNameLst>
                                          <p:attrName>ppt_x</p:attrName>
                                        </p:attrNameLst>
                                      </p:cBhvr>
                                      <p:tavLst>
                                        <p:tav tm="0">
                                          <p:val>
                                            <p:strVal val="0-#ppt_w/2"/>
                                          </p:val>
                                        </p:tav>
                                        <p:tav tm="100000">
                                          <p:val>
                                            <p:strVal val="#ppt_x"/>
                                          </p:val>
                                        </p:tav>
                                      </p:tavLst>
                                    </p:anim>
                                    <p:anim calcmode="lin" valueType="num">
                                      <p:cBhvr>
                                        <p:cTn id="8" dur="500" fill="hold"/>
                                        <p:tgtEl>
                                          <p:spTgt spid="4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7"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MECHANISMS A Microscopic View of Reactions"/>
          <p:cNvSpPr txBox="1"/>
          <p:nvPr>
            <p:ph type="title"/>
          </p:nvPr>
        </p:nvSpPr>
        <p:spPr>
          <a:xfrm>
            <a:off x="-1717137" y="134907"/>
            <a:ext cx="15544801" cy="2286001"/>
          </a:xfrm>
          <a:prstGeom prst="rect">
            <a:avLst/>
          </a:prstGeom>
        </p:spPr>
        <p:txBody>
          <a:bodyPr/>
          <a:lstStyle/>
          <a:p>
            <a:pPr/>
            <a:r>
              <a:rPr>
                <a:solidFill>
                  <a:srgbClr val="F33126"/>
                </a:solidFill>
                <a:uFill>
                  <a:solidFill>
                    <a:srgbClr val="F33126"/>
                  </a:solidFill>
                </a:uFill>
              </a:rPr>
              <a:t>MECHANISMS</a:t>
            </a:r>
            <a:br>
              <a:rPr b="0" sz="9200">
                <a:solidFill>
                  <a:srgbClr val="F33126"/>
                </a:solidFill>
                <a:uFill>
                  <a:solidFill>
                    <a:srgbClr val="F33126"/>
                  </a:solidFill>
                </a:uFill>
                <a:latin typeface="ＭＳ Ｐゴシック"/>
                <a:ea typeface="ＭＳ Ｐゴシック"/>
                <a:cs typeface="ＭＳ Ｐゴシック"/>
                <a:sym typeface="ＭＳ Ｐゴシック"/>
              </a:rPr>
            </a:br>
            <a:r>
              <a:rPr sz="5400">
                <a:solidFill>
                  <a:srgbClr val="F33126"/>
                </a:solidFill>
                <a:uFill>
                  <a:solidFill>
                    <a:srgbClr val="F33126"/>
                  </a:solidFill>
                </a:uFill>
              </a:rPr>
              <a:t>A Microscopic View of Reactions</a:t>
            </a:r>
          </a:p>
        </p:txBody>
      </p:sp>
      <p:sp>
        <p:nvSpPr>
          <p:cNvPr id="410" name="How are reactants converted to products at the molecular level?…"/>
          <p:cNvSpPr txBox="1"/>
          <p:nvPr>
            <p:ph type="body" sz="half" idx="1"/>
          </p:nvPr>
        </p:nvSpPr>
        <p:spPr>
          <a:xfrm>
            <a:off x="84754" y="2886610"/>
            <a:ext cx="14173201" cy="8846821"/>
          </a:xfrm>
          <a:prstGeom prst="rect">
            <a:avLst/>
          </a:prstGeom>
        </p:spPr>
        <p:txBody>
          <a:bodyPr/>
          <a:lstStyle/>
          <a:p>
            <a:pPr marL="650874" indent="-571500">
              <a:lnSpc>
                <a:spcPct val="100000"/>
              </a:lnSpc>
            </a:pPr>
            <a:r>
              <a:rPr sz="6000"/>
              <a:t>How are reactants converted to products at the molecular level?</a:t>
            </a:r>
          </a:p>
          <a:p>
            <a:pPr marL="650874" indent="-571500">
              <a:lnSpc>
                <a:spcPct val="100000"/>
              </a:lnSpc>
            </a:pPr>
          </a:p>
          <a:p>
            <a:pPr marL="650874" indent="-571500">
              <a:lnSpc>
                <a:spcPct val="100000"/>
              </a:lnSpc>
            </a:pPr>
            <a:r>
              <a:rPr sz="6000"/>
              <a:t>We want to connect the </a:t>
            </a:r>
          </a:p>
          <a:p>
            <a:pPr marL="650874" indent="-571500">
              <a:lnSpc>
                <a:spcPct val="100000"/>
              </a:lnSpc>
            </a:pPr>
            <a:r>
              <a:rPr b="0" sz="6000">
                <a:latin typeface="ＭＳ Ｐゴシック"/>
                <a:ea typeface="ＭＳ Ｐゴシック"/>
                <a:cs typeface="ＭＳ Ｐゴシック"/>
                <a:sym typeface="ＭＳ Ｐゴシック"/>
              </a:rPr>
              <a:t>	</a:t>
            </a:r>
            <a:r>
              <a:rPr sz="6000">
                <a:solidFill>
                  <a:srgbClr val="00B800"/>
                </a:solidFill>
                <a:uFill>
                  <a:solidFill>
                    <a:srgbClr val="00B800"/>
                  </a:solidFill>
                </a:uFill>
              </a:rPr>
              <a:t>RATE LAW to the  </a:t>
            </a:r>
            <a:r>
              <a:rPr b="0" sz="6000">
                <a:solidFill>
                  <a:srgbClr val="00B800"/>
                </a:solidFill>
                <a:uFill>
                  <a:solidFill>
                    <a:srgbClr val="00B800"/>
                  </a:solidFill>
                </a:uFill>
                <a:latin typeface="ＭＳ Ｐゴシック"/>
                <a:ea typeface="ＭＳ Ｐゴシック"/>
                <a:cs typeface="ＭＳ Ｐゴシック"/>
                <a:sym typeface="ＭＳ Ｐゴシック"/>
              </a:rPr>
              <a:t>	</a:t>
            </a:r>
            <a:r>
              <a:rPr sz="6000">
                <a:solidFill>
                  <a:srgbClr val="00B800"/>
                </a:solidFill>
                <a:uFill>
                  <a:solidFill>
                    <a:srgbClr val="00B800"/>
                  </a:solidFill>
                </a:uFill>
              </a:rPr>
              <a:t>MECHANISM</a:t>
            </a:r>
          </a:p>
          <a:p>
            <a:pPr marL="650874" indent="-571500">
              <a:lnSpc>
                <a:spcPct val="100000"/>
              </a:lnSpc>
            </a:pPr>
            <a:r>
              <a:rPr b="0" sz="6000">
                <a:latin typeface="ＭＳ Ｐゴシック"/>
                <a:ea typeface="ＭＳ Ｐゴシック"/>
                <a:cs typeface="ＭＳ Ｐゴシック"/>
                <a:sym typeface="ＭＳ Ｐゴシック"/>
              </a:rPr>
              <a:t>	</a:t>
            </a:r>
            <a:r>
              <a:rPr sz="6000"/>
              <a:t>the </a:t>
            </a:r>
            <a:r>
              <a:rPr i="1" sz="6000">
                <a:solidFill>
                  <a:srgbClr val="006400"/>
                </a:solidFill>
                <a:uFill>
                  <a:solidFill>
                    <a:srgbClr val="006400"/>
                  </a:solidFill>
                </a:uFill>
              </a:rPr>
              <a:t>experiment </a:t>
            </a:r>
            <a:r>
              <a:rPr sz="6000"/>
              <a:t>to the</a:t>
            </a:r>
            <a:endParaRPr sz="6000"/>
          </a:p>
          <a:p>
            <a:pPr marL="650874" indent="-571500">
              <a:lnSpc>
                <a:spcPct val="100000"/>
              </a:lnSpc>
              <a:spcBef>
                <a:spcPts val="400"/>
              </a:spcBef>
            </a:pPr>
            <a:r>
              <a:rPr sz="6000">
                <a:solidFill>
                  <a:srgbClr val="006400"/>
                </a:solidFill>
                <a:uFill>
                  <a:solidFill>
                    <a:srgbClr val="006400"/>
                  </a:solidFill>
                </a:uFill>
              </a:rPr>
              <a:t>  </a:t>
            </a:r>
            <a:r>
              <a:rPr b="0" sz="6000">
                <a:solidFill>
                  <a:srgbClr val="006400"/>
                </a:solidFill>
                <a:uFill>
                  <a:solidFill>
                    <a:srgbClr val="006400"/>
                  </a:solidFill>
                </a:uFill>
                <a:latin typeface="ＭＳ Ｐゴシック"/>
                <a:ea typeface="ＭＳ Ｐゴシック"/>
                <a:cs typeface="ＭＳ Ｐゴシック"/>
                <a:sym typeface="ＭＳ Ｐゴシック"/>
              </a:rPr>
              <a:t>		</a:t>
            </a:r>
            <a:r>
              <a:rPr i="1" sz="6000">
                <a:solidFill>
                  <a:srgbClr val="006400"/>
                </a:solidFill>
                <a:uFill>
                  <a:solidFill>
                    <a:srgbClr val="006400"/>
                  </a:solidFill>
                </a:uFill>
              </a:rPr>
              <a:t>theory</a:t>
            </a:r>
          </a:p>
        </p:txBody>
      </p:sp>
      <p:sp>
        <p:nvSpPr>
          <p:cNvPr id="411"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412" name="ski slopes picture" descr="ski slopes picture"/>
          <p:cNvPicPr>
            <a:picLocks noChangeAspect="0"/>
          </p:cNvPicPr>
          <p:nvPr/>
        </p:nvPicPr>
        <p:blipFill>
          <a:blip r:embed="rId3">
            <a:extLst/>
          </a:blip>
          <a:stretch>
            <a:fillRect/>
          </a:stretch>
        </p:blipFill>
        <p:spPr>
          <a:xfrm>
            <a:off x="12827700" y="1735091"/>
            <a:ext cx="11647332" cy="11971563"/>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reaction coordinate diagram picture" descr="reaction coordinate diagram picture"/>
          <p:cNvPicPr>
            <a:picLocks noChangeAspect="0"/>
          </p:cNvPicPr>
          <p:nvPr/>
        </p:nvPicPr>
        <p:blipFill>
          <a:blip r:embed="rId2">
            <a:extLst/>
          </a:blip>
          <a:srcRect l="0" t="0" r="0" b="4217"/>
          <a:stretch>
            <a:fillRect/>
          </a:stretch>
        </p:blipFill>
        <p:spPr>
          <a:xfrm>
            <a:off x="9745980" y="3040380"/>
            <a:ext cx="11269980" cy="8416926"/>
          </a:xfrm>
          <a:prstGeom prst="rect">
            <a:avLst/>
          </a:prstGeom>
          <a:ln w="12700">
            <a:miter lim="400000"/>
          </a:ln>
        </p:spPr>
      </p:pic>
      <p:sp>
        <p:nvSpPr>
          <p:cNvPr id="417" name="Reaction Coordinate Diagrams"/>
          <p:cNvSpPr txBox="1"/>
          <p:nvPr>
            <p:ph type="title"/>
          </p:nvPr>
        </p:nvSpPr>
        <p:spPr>
          <a:xfrm>
            <a:off x="3665220" y="0"/>
            <a:ext cx="17076420" cy="3200401"/>
          </a:xfrm>
          <a:prstGeom prst="rect">
            <a:avLst/>
          </a:prstGeom>
        </p:spPr>
        <p:txBody>
          <a:bodyPr/>
          <a:lstStyle>
            <a:lvl1pPr>
              <a:defRPr b="1"/>
            </a:lvl1pPr>
          </a:lstStyle>
          <a:p>
            <a:pPr/>
            <a:r>
              <a:t>Reaction Coordinate Diagrams</a:t>
            </a:r>
          </a:p>
        </p:txBody>
      </p:sp>
      <p:sp>
        <p:nvSpPr>
          <p:cNvPr id="418" name="It is helpful to visualize energy changes throughout a process on a reaction coordinate diagram.…"/>
          <p:cNvSpPr txBox="1"/>
          <p:nvPr>
            <p:ph type="body" sz="half" idx="1"/>
          </p:nvPr>
        </p:nvSpPr>
        <p:spPr>
          <a:xfrm>
            <a:off x="2235200" y="3070860"/>
            <a:ext cx="7132320" cy="9761220"/>
          </a:xfrm>
          <a:prstGeom prst="rect">
            <a:avLst/>
          </a:prstGeom>
        </p:spPr>
        <p:txBody>
          <a:bodyPr lIns="0" tIns="0" rIns="0" bIns="0"/>
          <a:lstStyle/>
          <a:p>
            <a:pPr marL="767080" indent="-530860">
              <a:buClr>
                <a:srgbClr val="D44441"/>
              </a:buClr>
              <a:defRPr>
                <a:solidFill>
                  <a:srgbClr val="000000"/>
                </a:solidFill>
                <a:uFill>
                  <a:solidFill>
                    <a:srgbClr val="000000"/>
                  </a:solidFill>
                </a:uFill>
              </a:defRPr>
            </a:pPr>
            <a:r>
              <a:rPr sz="5400"/>
              <a:t>It is helpful to visualize energy changes throughout a process on a </a:t>
            </a:r>
            <a:r>
              <a:rPr sz="5400">
                <a:solidFill>
                  <a:srgbClr val="0433FF"/>
                </a:solidFill>
                <a:uFill>
                  <a:solidFill>
                    <a:srgbClr val="0433FF"/>
                  </a:solidFill>
                </a:uFill>
              </a:rPr>
              <a:t>reaction coordinate diagram</a:t>
            </a:r>
            <a:r>
              <a:rPr sz="5400"/>
              <a:t>.</a:t>
            </a:r>
            <a:endParaRPr sz="5400"/>
          </a:p>
          <a:p>
            <a:pPr marL="767080" indent="-685800">
              <a:buClr>
                <a:srgbClr val="D44441"/>
              </a:buClr>
              <a:defRPr>
                <a:solidFill>
                  <a:srgbClr val="000000"/>
                </a:solidFill>
                <a:uFill>
                  <a:solidFill>
                    <a:srgbClr val="000000"/>
                  </a:solidFill>
                </a:uFill>
              </a:defRPr>
            </a:pPr>
            <a:r>
              <a:rPr sz="5400"/>
              <a:t> This diagrams shows the rearrangement of methyl isocyanide to methyl cyanide (acetonitrile).</a:t>
            </a:r>
          </a:p>
        </p:txBody>
      </p:sp>
      <p:sp>
        <p:nvSpPr>
          <p:cNvPr id="41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Reaction Coordinate Diagrams"/>
          <p:cNvSpPr txBox="1"/>
          <p:nvPr>
            <p:ph type="title"/>
          </p:nvPr>
        </p:nvSpPr>
        <p:spPr>
          <a:xfrm>
            <a:off x="-302517" y="-296168"/>
            <a:ext cx="17076421" cy="2286001"/>
          </a:xfrm>
          <a:prstGeom prst="rect">
            <a:avLst/>
          </a:prstGeom>
        </p:spPr>
        <p:txBody>
          <a:bodyPr/>
          <a:lstStyle>
            <a:lvl1pPr>
              <a:defRPr b="1"/>
            </a:lvl1pPr>
          </a:lstStyle>
          <a:p>
            <a:pPr/>
            <a:r>
              <a:t>Reaction Coordinate Diagrams</a:t>
            </a:r>
          </a:p>
        </p:txBody>
      </p:sp>
      <p:sp>
        <p:nvSpPr>
          <p:cNvPr id="422" name="The diagram shows the energy of the reactants and products (and, therefore, ΔE); exo- or endo-thermic!…"/>
          <p:cNvSpPr txBox="1"/>
          <p:nvPr>
            <p:ph type="body" sz="half" idx="1"/>
          </p:nvPr>
        </p:nvSpPr>
        <p:spPr>
          <a:xfrm>
            <a:off x="-121036" y="2416740"/>
            <a:ext cx="8846820" cy="9372601"/>
          </a:xfrm>
          <a:prstGeom prst="rect">
            <a:avLst/>
          </a:prstGeom>
        </p:spPr>
        <p:txBody>
          <a:bodyPr/>
          <a:lstStyle/>
          <a:p>
            <a:pPr indent="0">
              <a:lnSpc>
                <a:spcPct val="90000"/>
              </a:lnSpc>
            </a:pPr>
            <a:r>
              <a:rPr sz="5400">
                <a:solidFill>
                  <a:srgbClr val="000000"/>
                </a:solidFill>
                <a:uFill>
                  <a:solidFill>
                    <a:srgbClr val="000000"/>
                  </a:solidFill>
                </a:uFill>
              </a:rPr>
              <a:t>The diagram shows the energy of the reactants and products (and, therefore, </a:t>
            </a:r>
            <a:r>
              <a:rPr sz="5400">
                <a:solidFill>
                  <a:srgbClr val="000000"/>
                </a:solidFill>
                <a:uFill>
                  <a:solidFill>
                    <a:srgbClr val="000000"/>
                  </a:solidFill>
                </a:uFill>
                <a:latin typeface="Symbol"/>
                <a:ea typeface="Symbol"/>
                <a:cs typeface="Symbol"/>
                <a:sym typeface="Symbol"/>
              </a:rPr>
              <a:t>D</a:t>
            </a:r>
            <a:r>
              <a:rPr i="1" sz="5400">
                <a:solidFill>
                  <a:srgbClr val="000000"/>
                </a:solidFill>
                <a:uFill>
                  <a:solidFill>
                    <a:srgbClr val="000000"/>
                  </a:solidFill>
                </a:uFill>
              </a:rPr>
              <a:t>E</a:t>
            </a:r>
            <a:r>
              <a:rPr sz="5400">
                <a:solidFill>
                  <a:srgbClr val="000000"/>
                </a:solidFill>
                <a:uFill>
                  <a:solidFill>
                    <a:srgbClr val="000000"/>
                  </a:solidFill>
                </a:uFill>
              </a:rPr>
              <a:t>); </a:t>
            </a:r>
            <a:r>
              <a:rPr i="1" sz="5400">
                <a:solidFill>
                  <a:srgbClr val="FF2600"/>
                </a:solidFill>
                <a:uFill>
                  <a:solidFill>
                    <a:srgbClr val="FF2600"/>
                  </a:solidFill>
                </a:uFill>
              </a:rPr>
              <a:t>exo-</a:t>
            </a:r>
            <a:r>
              <a:rPr sz="5400">
                <a:solidFill>
                  <a:srgbClr val="000000"/>
                </a:solidFill>
                <a:uFill>
                  <a:solidFill>
                    <a:srgbClr val="000000"/>
                  </a:solidFill>
                </a:uFill>
              </a:rPr>
              <a:t> or </a:t>
            </a:r>
            <a:r>
              <a:rPr i="1" sz="5400">
                <a:solidFill>
                  <a:srgbClr val="FF2600"/>
                </a:solidFill>
                <a:uFill>
                  <a:solidFill>
                    <a:srgbClr val="FF2600"/>
                  </a:solidFill>
                </a:uFill>
              </a:rPr>
              <a:t>endo-</a:t>
            </a:r>
            <a:r>
              <a:rPr sz="5400">
                <a:solidFill>
                  <a:srgbClr val="000000"/>
                </a:solidFill>
                <a:uFill>
                  <a:solidFill>
                    <a:srgbClr val="000000"/>
                  </a:solidFill>
                </a:uFill>
              </a:rPr>
              <a:t>thermic!</a:t>
            </a:r>
            <a:endParaRPr>
              <a:solidFill>
                <a:srgbClr val="000000"/>
              </a:solidFill>
              <a:uFill>
                <a:solidFill>
                  <a:srgbClr val="000000"/>
                </a:solidFill>
              </a:uFill>
            </a:endParaRPr>
          </a:p>
          <a:p>
            <a:pPr indent="0">
              <a:lnSpc>
                <a:spcPct val="90000"/>
              </a:lnSpc>
            </a:pPr>
            <a:r>
              <a:rPr sz="5400">
                <a:solidFill>
                  <a:srgbClr val="000000"/>
                </a:solidFill>
                <a:uFill>
                  <a:solidFill>
                    <a:srgbClr val="000000"/>
                  </a:solidFill>
                </a:uFill>
              </a:rPr>
              <a:t>The high point on the diagram is the</a:t>
            </a:r>
            <a:r>
              <a:rPr sz="5400"/>
              <a:t> </a:t>
            </a:r>
            <a:r>
              <a:rPr sz="5400">
                <a:solidFill>
                  <a:srgbClr val="002A90"/>
                </a:solidFill>
                <a:uFill>
                  <a:solidFill>
                    <a:srgbClr val="002A90"/>
                  </a:solidFill>
                </a:uFill>
              </a:rPr>
              <a:t>transition state</a:t>
            </a:r>
            <a:r>
              <a:rPr sz="5400"/>
              <a:t>.</a:t>
            </a:r>
          </a:p>
        </p:txBody>
      </p:sp>
      <p:sp>
        <p:nvSpPr>
          <p:cNvPr id="423"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424" name="The species present at the transition state is called the activated complex."/>
          <p:cNvSpPr txBox="1"/>
          <p:nvPr/>
        </p:nvSpPr>
        <p:spPr>
          <a:xfrm>
            <a:off x="637223" y="8632070"/>
            <a:ext cx="16322040" cy="17352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R="81280" defTabSz="1828800">
              <a:buClr>
                <a:srgbClr val="D44441"/>
              </a:buClr>
              <a:buFont typeface="Arial"/>
              <a:defRPr sz="4600">
                <a:uFill>
                  <a:solidFill>
                    <a:srgbClr val="000000"/>
                  </a:solidFill>
                </a:uFill>
                <a:latin typeface="+mn-lt"/>
                <a:ea typeface="+mn-ea"/>
                <a:cs typeface="+mn-cs"/>
                <a:sym typeface="Arial"/>
              </a:defRPr>
            </a:pPr>
            <a:r>
              <a:rPr sz="5400"/>
              <a:t>The species present at the transition state is called the</a:t>
            </a:r>
            <a:r>
              <a:rPr sz="5400">
                <a:solidFill>
                  <a:srgbClr val="D44441"/>
                </a:solidFill>
                <a:uFill>
                  <a:solidFill>
                    <a:srgbClr val="D44441"/>
                  </a:solidFill>
                </a:uFill>
              </a:rPr>
              <a:t> </a:t>
            </a:r>
            <a:r>
              <a:rPr sz="5400">
                <a:solidFill>
                  <a:srgbClr val="002A90"/>
                </a:solidFill>
                <a:uFill>
                  <a:solidFill>
                    <a:srgbClr val="002A90"/>
                  </a:solidFill>
                </a:uFill>
              </a:rPr>
              <a:t>activated complex</a:t>
            </a:r>
            <a:r>
              <a:rPr sz="5400">
                <a:solidFill>
                  <a:srgbClr val="D44441"/>
                </a:solidFill>
                <a:uFill>
                  <a:solidFill>
                    <a:srgbClr val="D44441"/>
                  </a:solidFill>
                </a:uFill>
              </a:rPr>
              <a:t>.</a:t>
            </a:r>
          </a:p>
        </p:txBody>
      </p:sp>
      <p:sp>
        <p:nvSpPr>
          <p:cNvPr id="425" name="The energy gap, Ea between the reactants and the activated complex is the activation energy barrier."/>
          <p:cNvSpPr txBox="1"/>
          <p:nvPr/>
        </p:nvSpPr>
        <p:spPr>
          <a:xfrm>
            <a:off x="637223" y="10419654"/>
            <a:ext cx="17853660" cy="17352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R="81280" defTabSz="1828800">
              <a:buClr>
                <a:srgbClr val="D44441"/>
              </a:buClr>
              <a:buFont typeface="Arial"/>
              <a:defRPr sz="4600">
                <a:uFill>
                  <a:solidFill>
                    <a:srgbClr val="000000"/>
                  </a:solidFill>
                </a:uFill>
                <a:latin typeface="+mn-lt"/>
                <a:ea typeface="+mn-ea"/>
                <a:cs typeface="+mn-cs"/>
                <a:sym typeface="Arial"/>
              </a:defRPr>
            </a:pPr>
            <a:r>
              <a:rPr sz="5400"/>
              <a:t>The energy gap, </a:t>
            </a:r>
            <a:r>
              <a:rPr sz="5400">
                <a:solidFill>
                  <a:srgbClr val="FF2600"/>
                </a:solidFill>
                <a:uFill>
                  <a:solidFill>
                    <a:srgbClr val="FF2600"/>
                  </a:solidFill>
                </a:uFill>
              </a:rPr>
              <a:t>E</a:t>
            </a:r>
            <a:r>
              <a:rPr baseline="-5999" sz="5400">
                <a:solidFill>
                  <a:srgbClr val="FF2600"/>
                </a:solidFill>
                <a:uFill>
                  <a:solidFill>
                    <a:srgbClr val="FF2600"/>
                  </a:solidFill>
                </a:uFill>
              </a:rPr>
              <a:t>a</a:t>
            </a:r>
            <a:r>
              <a:rPr sz="5400"/>
              <a:t> between the reactants and the activated complex is the</a:t>
            </a:r>
            <a:r>
              <a:rPr sz="5400">
                <a:solidFill>
                  <a:srgbClr val="D44441"/>
                </a:solidFill>
                <a:uFill>
                  <a:solidFill>
                    <a:srgbClr val="D44441"/>
                  </a:solidFill>
                </a:uFill>
              </a:rPr>
              <a:t> </a:t>
            </a:r>
            <a:r>
              <a:rPr sz="5400">
                <a:solidFill>
                  <a:srgbClr val="002A90"/>
                </a:solidFill>
                <a:uFill>
                  <a:solidFill>
                    <a:srgbClr val="002A90"/>
                  </a:solidFill>
                </a:uFill>
              </a:rPr>
              <a:t>activation energy barrier</a:t>
            </a:r>
            <a:r>
              <a:rPr sz="5400">
                <a:solidFill>
                  <a:srgbClr val="D44441"/>
                </a:solidFill>
                <a:uFill>
                  <a:solidFill>
                    <a:srgbClr val="D44441"/>
                  </a:solidFill>
                </a:uFill>
              </a:rPr>
              <a:t>.</a:t>
            </a:r>
          </a:p>
        </p:txBody>
      </p:sp>
      <p:pic>
        <p:nvPicPr>
          <p:cNvPr id="426" name="reaction coordinate diagram picture" descr="reaction coordinate diagram picture"/>
          <p:cNvPicPr>
            <a:picLocks noChangeAspect="0"/>
          </p:cNvPicPr>
          <p:nvPr/>
        </p:nvPicPr>
        <p:blipFill>
          <a:blip r:embed="rId2">
            <a:extLst/>
          </a:blip>
          <a:srcRect l="0" t="0" r="0" b="4318"/>
          <a:stretch>
            <a:fillRect/>
          </a:stretch>
        </p:blipFill>
        <p:spPr>
          <a:xfrm>
            <a:off x="8225829" y="1905149"/>
            <a:ext cx="8846743" cy="6877103"/>
          </a:xfrm>
          <a:prstGeom prst="rect">
            <a:avLst/>
          </a:prstGeom>
          <a:ln w="12700">
            <a:miter lim="400000"/>
          </a:ln>
        </p:spPr>
      </p:pic>
      <p:pic>
        <p:nvPicPr>
          <p:cNvPr id="427" name="exothermic01.png" descr="exothermic01.png"/>
          <p:cNvPicPr>
            <a:picLocks noChangeAspect="1"/>
          </p:cNvPicPr>
          <p:nvPr/>
        </p:nvPicPr>
        <p:blipFill>
          <a:blip r:embed="rId3">
            <a:extLst/>
          </a:blip>
          <a:stretch>
            <a:fillRect/>
          </a:stretch>
        </p:blipFill>
        <p:spPr>
          <a:xfrm>
            <a:off x="17523708" y="6354373"/>
            <a:ext cx="6878002" cy="3651839"/>
          </a:xfrm>
          <a:prstGeom prst="rect">
            <a:avLst/>
          </a:prstGeom>
          <a:ln w="12700"/>
        </p:spPr>
      </p:pic>
      <p:pic>
        <p:nvPicPr>
          <p:cNvPr id="428" name="endothermic01.png" descr="endothermic01.png"/>
          <p:cNvPicPr>
            <a:picLocks noChangeAspect="1"/>
          </p:cNvPicPr>
          <p:nvPr/>
        </p:nvPicPr>
        <p:blipFill>
          <a:blip r:embed="rId4">
            <a:extLst/>
          </a:blip>
          <a:stretch>
            <a:fillRect/>
          </a:stretch>
        </p:blipFill>
        <p:spPr>
          <a:xfrm>
            <a:off x="17497980" y="2589781"/>
            <a:ext cx="6142060" cy="3351150"/>
          </a:xfrm>
          <a:prstGeom prst="rect">
            <a:avLst/>
          </a:prstGeom>
          <a:ln w="12700"/>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4" grpId="1"/>
      <p:bldP build="whole" bldLvl="1" animBg="1" rev="0" advAuto="0" spid="425" grpId="2"/>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Activation Energy"/>
          <p:cNvSpPr txBox="1"/>
          <p:nvPr>
            <p:ph type="title"/>
          </p:nvPr>
        </p:nvSpPr>
        <p:spPr>
          <a:xfrm>
            <a:off x="4259580" y="0"/>
            <a:ext cx="15544801" cy="1531621"/>
          </a:xfrm>
          <a:prstGeom prst="rect">
            <a:avLst/>
          </a:prstGeom>
        </p:spPr>
        <p:txBody>
          <a:bodyPr/>
          <a:lstStyle>
            <a:lvl1pPr>
              <a:defRPr>
                <a:solidFill>
                  <a:srgbClr val="F33126"/>
                </a:solidFill>
                <a:uFill>
                  <a:solidFill>
                    <a:srgbClr val="F33126"/>
                  </a:solidFill>
                </a:uFill>
              </a:defRPr>
            </a:lvl1pPr>
          </a:lstStyle>
          <a:p>
            <a:pPr/>
            <a:r>
              <a:t>Activation Energy</a:t>
            </a:r>
          </a:p>
        </p:txBody>
      </p:sp>
      <p:sp>
        <p:nvSpPr>
          <p:cNvPr id="431" name="There is a minimum amount of energy required for a reaction: the activation energy, Ea.…"/>
          <p:cNvSpPr txBox="1"/>
          <p:nvPr>
            <p:ph type="body" idx="1"/>
          </p:nvPr>
        </p:nvSpPr>
        <p:spPr>
          <a:xfrm>
            <a:off x="3208020" y="1668780"/>
            <a:ext cx="12047220" cy="12047220"/>
          </a:xfrm>
          <a:prstGeom prst="rect">
            <a:avLst/>
          </a:prstGeom>
        </p:spPr>
        <p:txBody>
          <a:bodyPr/>
          <a:lstStyle/>
          <a:p>
            <a:pPr marL="650874" indent="-571500">
              <a:lnSpc>
                <a:spcPct val="100000"/>
              </a:lnSpc>
            </a:pPr>
            <a:r>
              <a:rPr b="0" sz="5400"/>
              <a:t>There is a minimum amount of energy required for a reaction: the </a:t>
            </a:r>
            <a:r>
              <a:rPr b="0" sz="5400">
                <a:solidFill>
                  <a:srgbClr val="FF2600"/>
                </a:solidFill>
                <a:uFill>
                  <a:solidFill>
                    <a:srgbClr val="FF2600"/>
                  </a:solidFill>
                </a:uFill>
              </a:rPr>
              <a:t>activation energy, E</a:t>
            </a:r>
            <a:r>
              <a:rPr b="0" baseline="-5999" sz="5400">
                <a:solidFill>
                  <a:srgbClr val="FF2600"/>
                </a:solidFill>
                <a:uFill>
                  <a:solidFill>
                    <a:srgbClr val="FF2600"/>
                  </a:solidFill>
                </a:uFill>
              </a:rPr>
              <a:t>a</a:t>
            </a:r>
            <a:r>
              <a:rPr b="0" sz="5400"/>
              <a:t>.</a:t>
            </a:r>
          </a:p>
          <a:p>
            <a:pPr marL="650874" indent="-571500">
              <a:lnSpc>
                <a:spcPct val="100000"/>
              </a:lnSpc>
            </a:pPr>
            <a:r>
              <a:rPr b="0" sz="5400"/>
              <a:t>In general, </a:t>
            </a:r>
            <a:r>
              <a:rPr b="0" sz="5400">
                <a:solidFill>
                  <a:srgbClr val="00B800"/>
                </a:solidFill>
                <a:uFill>
                  <a:solidFill>
                    <a:srgbClr val="00B800"/>
                  </a:solidFill>
                </a:uFill>
              </a:rPr>
              <a:t>differences in activation energy</a:t>
            </a:r>
            <a:r>
              <a:rPr b="0" sz="5400"/>
              <a:t> are the reason reactions vary from fast to slow.</a:t>
            </a:r>
          </a:p>
        </p:txBody>
      </p:sp>
      <p:sp>
        <p:nvSpPr>
          <p:cNvPr id="43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433" name="Line"/>
          <p:cNvSpPr/>
          <p:nvPr/>
        </p:nvSpPr>
        <p:spPr>
          <a:xfrm>
            <a:off x="3962400" y="1371600"/>
            <a:ext cx="16367760" cy="3176"/>
          </a:xfrm>
          <a:prstGeom prst="line">
            <a:avLst/>
          </a:prstGeom>
          <a:ln w="88900">
            <a:solidFill>
              <a:srgbClr val="F33126"/>
            </a:solidFill>
          </a:ln>
        </p:spPr>
        <p:txBody>
          <a:bodyPr tIns="91439" bIns="91439" anchor="ctr"/>
          <a:lstStyle/>
          <a:p>
            <a:pPr/>
          </a:p>
        </p:txBody>
      </p:sp>
      <p:pic>
        <p:nvPicPr>
          <p:cNvPr id="434" name="volleyball picture" descr="volleyball picture"/>
          <p:cNvPicPr>
            <a:picLocks noChangeAspect="0"/>
          </p:cNvPicPr>
          <p:nvPr/>
        </p:nvPicPr>
        <p:blipFill>
          <a:blip r:embed="rId2">
            <a:extLst/>
          </a:blip>
          <a:stretch>
            <a:fillRect/>
          </a:stretch>
        </p:blipFill>
        <p:spPr>
          <a:xfrm>
            <a:off x="15357475" y="1668780"/>
            <a:ext cx="5978526" cy="8686801"/>
          </a:xfrm>
          <a:prstGeom prst="rect">
            <a:avLst/>
          </a:prstGeom>
          <a:ln w="12700">
            <a:miter lim="400000"/>
          </a:ln>
        </p:spPr>
      </p:pic>
      <p:pic>
        <p:nvPicPr>
          <p:cNvPr id="435" name="golf over hill picture" descr="golf over hill picture"/>
          <p:cNvPicPr>
            <a:picLocks noChangeAspect="0"/>
          </p:cNvPicPr>
          <p:nvPr/>
        </p:nvPicPr>
        <p:blipFill>
          <a:blip r:embed="rId3">
            <a:extLst/>
          </a:blip>
          <a:srcRect l="0" t="0" r="0" b="7772"/>
          <a:stretch>
            <a:fillRect/>
          </a:stretch>
        </p:blipFill>
        <p:spPr>
          <a:xfrm>
            <a:off x="3048000" y="8389619"/>
            <a:ext cx="12344401" cy="52705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31">
                                            <p:txEl>
                                              <p:pRg st="1" end="1"/>
                                            </p:txEl>
                                          </p:spTgt>
                                        </p:tgtEl>
                                        <p:attrNameLst>
                                          <p:attrName>style.visibility</p:attrName>
                                        </p:attrNameLst>
                                      </p:cBhvr>
                                      <p:to>
                                        <p:strVal val="visible"/>
                                      </p:to>
                                    </p:set>
                                    <p:anim calcmode="lin" valueType="num">
                                      <p:cBhvr>
                                        <p:cTn id="7" dur="500" fill="hold"/>
                                        <p:tgtEl>
                                          <p:spTgt spid="431">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43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31"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Temperature and Rate"/>
          <p:cNvSpPr txBox="1"/>
          <p:nvPr>
            <p:ph type="title"/>
          </p:nvPr>
        </p:nvSpPr>
        <p:spPr>
          <a:prstGeom prst="rect">
            <a:avLst/>
          </a:prstGeom>
        </p:spPr>
        <p:txBody>
          <a:bodyPr/>
          <a:lstStyle>
            <a:lvl1pPr>
              <a:defRPr b="1"/>
            </a:lvl1pPr>
          </a:lstStyle>
          <a:p>
            <a:pPr/>
            <a:r>
              <a:t>Temperature and Rate</a:t>
            </a:r>
          </a:p>
        </p:txBody>
      </p:sp>
      <p:sp>
        <p:nvSpPr>
          <p:cNvPr id="438" name="Generally, as temperature increases, so does the reaction rate.…"/>
          <p:cNvSpPr txBox="1"/>
          <p:nvPr>
            <p:ph type="body" sz="half" idx="1"/>
          </p:nvPr>
        </p:nvSpPr>
        <p:spPr>
          <a:xfrm>
            <a:off x="11574780" y="3954779"/>
            <a:ext cx="9304020" cy="9761221"/>
          </a:xfrm>
          <a:prstGeom prst="rect">
            <a:avLst/>
          </a:prstGeom>
        </p:spPr>
        <p:txBody>
          <a:bodyPr lIns="114300" tIns="114300" rIns="114300" bIns="114300"/>
          <a:lstStyle/>
          <a:p>
            <a:pPr indent="0">
              <a:lnSpc>
                <a:spcPct val="110000"/>
              </a:lnSpc>
              <a:spcBef>
                <a:spcPts val="4100"/>
              </a:spcBef>
              <a:defRPr b="1" sz="5400"/>
            </a:pPr>
            <a:r>
              <a:rPr>
                <a:solidFill>
                  <a:srgbClr val="000000"/>
                </a:solidFill>
                <a:uFill>
                  <a:solidFill>
                    <a:srgbClr val="000000"/>
                  </a:solidFill>
                </a:uFill>
              </a:rPr>
              <a:t>Generally, as temperature increases, so does the reaction rate.</a:t>
            </a:r>
            <a:endParaRPr>
              <a:solidFill>
                <a:srgbClr val="000000"/>
              </a:solidFill>
              <a:uFill>
                <a:solidFill>
                  <a:srgbClr val="000000"/>
                </a:solidFill>
              </a:uFill>
            </a:endParaRPr>
          </a:p>
          <a:p>
            <a:pPr indent="0">
              <a:lnSpc>
                <a:spcPct val="110000"/>
              </a:lnSpc>
              <a:spcBef>
                <a:spcPts val="4100"/>
              </a:spcBef>
              <a:defRPr b="1"/>
            </a:pPr>
            <a:r>
              <a:rPr sz="5400">
                <a:solidFill>
                  <a:srgbClr val="000000"/>
                </a:solidFill>
                <a:uFill>
                  <a:solidFill>
                    <a:srgbClr val="000000"/>
                  </a:solidFill>
                </a:uFill>
              </a:rPr>
              <a:t>This is because</a:t>
            </a:r>
            <a:r>
              <a:rPr sz="5400"/>
              <a:t> </a:t>
            </a:r>
            <a:r>
              <a:rPr i="1" sz="5400"/>
              <a:t>k</a:t>
            </a:r>
            <a:r>
              <a:rPr sz="5400">
                <a:solidFill>
                  <a:srgbClr val="000000"/>
                </a:solidFill>
                <a:uFill>
                  <a:solidFill>
                    <a:srgbClr val="000000"/>
                  </a:solidFill>
                </a:uFill>
              </a:rPr>
              <a:t> is</a:t>
            </a:r>
            <a:r>
              <a:rPr sz="5400"/>
              <a:t> temperature dependent.</a:t>
            </a:r>
            <a:endParaRPr sz="5400"/>
          </a:p>
          <a:p>
            <a:pPr indent="0">
              <a:lnSpc>
                <a:spcPct val="110000"/>
              </a:lnSpc>
              <a:spcBef>
                <a:spcPts val="4100"/>
              </a:spcBef>
              <a:defRPr b="1">
                <a:solidFill>
                  <a:srgbClr val="000000"/>
                </a:solidFill>
                <a:uFill>
                  <a:solidFill>
                    <a:srgbClr val="000000"/>
                  </a:solidFill>
                </a:uFill>
              </a:defRPr>
            </a:pPr>
            <a:r>
              <a:rPr sz="5400"/>
              <a:t>Find </a:t>
            </a:r>
            <a:r>
              <a:rPr sz="5400">
                <a:solidFill>
                  <a:srgbClr val="FF2600"/>
                </a:solidFill>
                <a:uFill>
                  <a:solidFill>
                    <a:srgbClr val="FF2600"/>
                  </a:solidFill>
                </a:uFill>
              </a:rPr>
              <a:t>activation energy</a:t>
            </a:r>
            <a:r>
              <a:rPr sz="5400"/>
              <a:t> through changes in temperature.</a:t>
            </a:r>
          </a:p>
        </p:txBody>
      </p:sp>
      <p:sp>
        <p:nvSpPr>
          <p:cNvPr id="43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440" name="glow sticks picture" descr="glow sticks picture"/>
          <p:cNvPicPr>
            <a:picLocks noChangeAspect="0"/>
          </p:cNvPicPr>
          <p:nvPr/>
        </p:nvPicPr>
        <p:blipFill>
          <a:blip r:embed="rId2">
            <a:extLst/>
          </a:blip>
          <a:srcRect l="0" t="0" r="0" b="4440"/>
          <a:stretch>
            <a:fillRect/>
          </a:stretch>
        </p:blipFill>
        <p:spPr>
          <a:xfrm>
            <a:off x="4876800" y="2806700"/>
            <a:ext cx="5667375" cy="4965701"/>
          </a:xfrm>
          <a:prstGeom prst="rect">
            <a:avLst/>
          </a:prstGeom>
          <a:ln w="12700">
            <a:miter lim="400000"/>
          </a:ln>
        </p:spPr>
      </p:pic>
      <p:pic>
        <p:nvPicPr>
          <p:cNvPr id="441" name="k vs T graph" descr="k vs T graph"/>
          <p:cNvPicPr>
            <a:picLocks noChangeAspect="0"/>
          </p:cNvPicPr>
          <p:nvPr/>
        </p:nvPicPr>
        <p:blipFill>
          <a:blip r:embed="rId3">
            <a:extLst/>
          </a:blip>
          <a:srcRect l="0" t="0" r="0" b="5400"/>
          <a:stretch>
            <a:fillRect/>
          </a:stretch>
        </p:blipFill>
        <p:spPr>
          <a:xfrm>
            <a:off x="3048000" y="8054975"/>
            <a:ext cx="5646420" cy="520065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Reaction Rates"/>
          <p:cNvSpPr txBox="1"/>
          <p:nvPr>
            <p:ph type="title"/>
          </p:nvPr>
        </p:nvSpPr>
        <p:spPr>
          <a:xfrm>
            <a:off x="5036820" y="297180"/>
            <a:ext cx="14333220" cy="2286001"/>
          </a:xfrm>
          <a:prstGeom prst="rect">
            <a:avLst/>
          </a:prstGeom>
        </p:spPr>
        <p:txBody>
          <a:bodyPr/>
          <a:lstStyle>
            <a:lvl1pPr>
              <a:defRPr sz="8600">
                <a:solidFill>
                  <a:srgbClr val="F33126"/>
                </a:solidFill>
                <a:uFill>
                  <a:solidFill>
                    <a:srgbClr val="F33126"/>
                  </a:solidFill>
                </a:uFill>
              </a:defRPr>
            </a:lvl1pPr>
          </a:lstStyle>
          <a:p>
            <a:pPr/>
            <a:r>
              <a:t>Reaction Rates</a:t>
            </a:r>
          </a:p>
        </p:txBody>
      </p:sp>
      <p:sp>
        <p:nvSpPr>
          <p:cNvPr id="77" name="Reaction rate is the change in concentration of a reactant or product with time…"/>
          <p:cNvSpPr txBox="1"/>
          <p:nvPr>
            <p:ph type="body" idx="1"/>
          </p:nvPr>
        </p:nvSpPr>
        <p:spPr>
          <a:xfrm>
            <a:off x="3505200" y="2446020"/>
            <a:ext cx="17213581" cy="8229601"/>
          </a:xfrm>
          <a:prstGeom prst="rect">
            <a:avLst/>
          </a:prstGeom>
        </p:spPr>
        <p:txBody>
          <a:bodyPr/>
          <a:lstStyle/>
          <a:p>
            <a:pPr marL="650874" indent="-571500">
              <a:buClr>
                <a:srgbClr val="F33126"/>
              </a:buClr>
            </a:pPr>
            <a:r>
              <a:rPr sz="6000">
                <a:solidFill>
                  <a:srgbClr val="F33126"/>
                </a:solidFill>
                <a:uFill>
                  <a:solidFill>
                    <a:srgbClr val="F33126"/>
                  </a:solidFill>
                </a:uFill>
              </a:rPr>
              <a:t>Reaction rate</a:t>
            </a:r>
            <a:r>
              <a:rPr sz="6000"/>
              <a:t> </a:t>
            </a:r>
            <a:r>
              <a:rPr b="0" sz="6000"/>
              <a:t>is the change in concentration of a reactant or product with time</a:t>
            </a:r>
          </a:p>
          <a:p>
            <a:pPr marL="650874" indent="-571500">
              <a:buClr>
                <a:srgbClr val="F33126"/>
              </a:buClr>
            </a:pPr>
            <a:r>
              <a:rPr sz="6000">
                <a:solidFill>
                  <a:srgbClr val="F33126"/>
                </a:solidFill>
                <a:uFill>
                  <a:solidFill>
                    <a:srgbClr val="F33126"/>
                  </a:solidFill>
                </a:uFill>
              </a:rPr>
              <a:t>Reactants</a:t>
            </a:r>
            <a:r>
              <a:rPr sz="6000"/>
              <a:t> </a:t>
            </a:r>
            <a:r>
              <a:rPr i="1" sz="6000">
                <a:solidFill>
                  <a:srgbClr val="F33126"/>
                </a:solidFill>
                <a:uFill>
                  <a:solidFill>
                    <a:srgbClr val="F33126"/>
                  </a:solidFill>
                </a:uFill>
              </a:rPr>
              <a:t>disappear</a:t>
            </a:r>
            <a:r>
              <a:rPr sz="6000"/>
              <a:t> </a:t>
            </a:r>
            <a:r>
              <a:rPr b="0" sz="6000"/>
              <a:t>with time (hence, negative sign), and </a:t>
            </a:r>
            <a:r>
              <a:rPr sz="6000">
                <a:solidFill>
                  <a:srgbClr val="F33126"/>
                </a:solidFill>
                <a:uFill>
                  <a:solidFill>
                    <a:srgbClr val="F33126"/>
                  </a:solidFill>
                </a:uFill>
              </a:rPr>
              <a:t>products</a:t>
            </a:r>
            <a:r>
              <a:rPr sz="6000"/>
              <a:t> </a:t>
            </a:r>
            <a:r>
              <a:rPr i="1" sz="6000">
                <a:solidFill>
                  <a:srgbClr val="F33126"/>
                </a:solidFill>
                <a:uFill>
                  <a:solidFill>
                    <a:srgbClr val="F33126"/>
                  </a:solidFill>
                </a:uFill>
              </a:rPr>
              <a:t>appear</a:t>
            </a:r>
            <a:r>
              <a:rPr sz="6000"/>
              <a:t> </a:t>
            </a:r>
            <a:r>
              <a:rPr b="0" sz="6000"/>
              <a:t>with time (hence, positive sign)</a:t>
            </a:r>
          </a:p>
          <a:p>
            <a:pPr marL="650874" indent="-571500">
              <a:buClr>
                <a:srgbClr val="F33126"/>
              </a:buClr>
            </a:pPr>
            <a:r>
              <a:rPr b="0" i="1" sz="6000">
                <a:solidFill>
                  <a:srgbClr val="F33126"/>
                </a:solidFill>
                <a:uFill>
                  <a:solidFill>
                    <a:srgbClr val="F33126"/>
                  </a:solidFill>
                </a:uFill>
              </a:rPr>
              <a:t>Ex:</a:t>
            </a:r>
            <a:r>
              <a:rPr b="0" sz="6000"/>
              <a:t> </a:t>
            </a:r>
            <a:r>
              <a:rPr b="0" i="1" sz="6000"/>
              <a:t>for</a:t>
            </a:r>
            <a:r>
              <a:rPr sz="6000"/>
              <a:t> N</a:t>
            </a:r>
            <a:r>
              <a:rPr baseline="-16133" sz="6000"/>
              <a:t>2</a:t>
            </a:r>
            <a:r>
              <a:rPr sz="6000"/>
              <a:t>O</a:t>
            </a:r>
            <a:r>
              <a:rPr baseline="-16133" sz="6000"/>
              <a:t>4(g)</a:t>
            </a:r>
            <a:r>
              <a:rPr sz="6000"/>
              <a:t>  →  2 NO</a:t>
            </a:r>
            <a:r>
              <a:rPr baseline="-16133" sz="6000"/>
              <a:t>2(g)</a:t>
            </a:r>
          </a:p>
        </p:txBody>
      </p:sp>
      <p:sp>
        <p:nvSpPr>
          <p:cNvPr id="7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79" name="rate of a reaction equation" descr="rate of a reaction equation"/>
          <p:cNvPicPr>
            <a:picLocks noChangeAspect="0"/>
          </p:cNvPicPr>
          <p:nvPr/>
        </p:nvPicPr>
        <p:blipFill>
          <a:blip r:embed="rId2">
            <a:extLst/>
          </a:blip>
          <a:stretch>
            <a:fillRect/>
          </a:stretch>
        </p:blipFill>
        <p:spPr>
          <a:xfrm>
            <a:off x="4768850" y="9601200"/>
            <a:ext cx="13858876" cy="2073275"/>
          </a:xfrm>
          <a:prstGeom prst="rect">
            <a:avLst/>
          </a:prstGeom>
          <a:ln w="12700">
            <a:miter lim="400000"/>
          </a:ln>
        </p:spPr>
      </p:pic>
      <p:sp>
        <p:nvSpPr>
          <p:cNvPr id="80" name="Rates in chemistry are usually &quot;amount per unit time&quot;, i.e. M/s, etc."/>
          <p:cNvSpPr txBox="1"/>
          <p:nvPr/>
        </p:nvSpPr>
        <p:spPr>
          <a:xfrm>
            <a:off x="10438893" y="12878434"/>
            <a:ext cx="13631636" cy="728981"/>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a:defRPr i="1" sz="3600"/>
            </a:lvl1pPr>
          </a:lstStyle>
          <a:p>
            <a:pPr/>
            <a:r>
              <a:t>Rates in chemistry are usually "amount per unit time", i.e. M/s, etc.</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79"/>
                                        </p:tgtEl>
                                        <p:attrNameLst>
                                          <p:attrName>style.visibility</p:attrName>
                                        </p:attrNameLst>
                                      </p:cBhvr>
                                      <p:to>
                                        <p:strVal val="visible"/>
                                      </p:to>
                                    </p:set>
                                    <p:animEffect filter="fade" transition="in">
                                      <p:cBhvr>
                                        <p:cTn id="7" dur="5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Effect of Temperature"/>
          <p:cNvSpPr txBox="1"/>
          <p:nvPr>
            <p:ph type="title"/>
          </p:nvPr>
        </p:nvSpPr>
        <p:spPr>
          <a:xfrm>
            <a:off x="4259580" y="0"/>
            <a:ext cx="15544801" cy="2446021"/>
          </a:xfrm>
          <a:prstGeom prst="rect">
            <a:avLst/>
          </a:prstGeom>
        </p:spPr>
        <p:txBody>
          <a:bodyPr/>
          <a:lstStyle>
            <a:lvl1pPr>
              <a:defRPr>
                <a:solidFill>
                  <a:srgbClr val="AB1942"/>
                </a:solidFill>
                <a:uFill>
                  <a:solidFill>
                    <a:srgbClr val="AB1942"/>
                  </a:solidFill>
                </a:uFill>
                <a:latin typeface="Comic Sans MS"/>
                <a:ea typeface="Comic Sans MS"/>
                <a:cs typeface="Comic Sans MS"/>
                <a:sym typeface="Comic Sans MS"/>
              </a:defRPr>
            </a:lvl1pPr>
          </a:lstStyle>
          <a:p>
            <a:pPr/>
            <a:r>
              <a:t>Effect of Temperature</a:t>
            </a:r>
          </a:p>
        </p:txBody>
      </p:sp>
      <p:sp>
        <p:nvSpPr>
          <p:cNvPr id="444" name="Reactions generally occur slower at lower T."/>
          <p:cNvSpPr txBox="1"/>
          <p:nvPr>
            <p:ph type="body" sz="quarter" idx="1"/>
          </p:nvPr>
        </p:nvSpPr>
        <p:spPr>
          <a:xfrm>
            <a:off x="3962400" y="2743200"/>
            <a:ext cx="8069580" cy="6629401"/>
          </a:xfrm>
          <a:prstGeom prst="rect">
            <a:avLst/>
          </a:prstGeom>
        </p:spPr>
        <p:txBody>
          <a:bodyPr/>
          <a:lstStyle>
            <a:lvl1pPr marL="650874" indent="-571500">
              <a:defRPr sz="6000"/>
            </a:lvl1pPr>
          </a:lstStyle>
          <a:p>
            <a:pPr/>
            <a:r>
              <a:t>Reactions generally occur slower at lower T.</a:t>
            </a:r>
          </a:p>
        </p:txBody>
      </p:sp>
      <p:sp>
        <p:nvSpPr>
          <p:cNvPr id="445"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446" name="Line"/>
          <p:cNvSpPr/>
          <p:nvPr/>
        </p:nvSpPr>
        <p:spPr>
          <a:xfrm>
            <a:off x="3870960" y="1828800"/>
            <a:ext cx="16367760" cy="3176"/>
          </a:xfrm>
          <a:prstGeom prst="line">
            <a:avLst/>
          </a:prstGeom>
          <a:ln w="88900">
            <a:solidFill>
              <a:srgbClr val="AB1942"/>
            </a:solidFill>
          </a:ln>
        </p:spPr>
        <p:txBody>
          <a:bodyPr tIns="91439" bIns="91439" anchor="ctr"/>
          <a:lstStyle/>
          <a:p>
            <a:pPr/>
          </a:p>
        </p:txBody>
      </p:sp>
      <p:sp>
        <p:nvSpPr>
          <p:cNvPr id="447" name="Iodine clock reaction…"/>
          <p:cNvSpPr txBox="1"/>
          <p:nvPr/>
        </p:nvSpPr>
        <p:spPr>
          <a:xfrm>
            <a:off x="12465050" y="8997950"/>
            <a:ext cx="8275320" cy="29489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buClr>
                <a:srgbClr val="000000"/>
              </a:buClr>
              <a:buFont typeface="Comic Sans MS"/>
              <a:defRPr b="1" sz="4600">
                <a:uFill>
                  <a:solidFill>
                    <a:srgbClr val="000000"/>
                  </a:solidFill>
                </a:uFill>
                <a:latin typeface="+mn-lt"/>
                <a:ea typeface="+mn-ea"/>
                <a:cs typeface="+mn-cs"/>
                <a:sym typeface="Arial"/>
              </a:defRPr>
            </a:pPr>
            <a:r>
              <a:rPr>
                <a:latin typeface="Comic Sans MS"/>
                <a:ea typeface="Comic Sans MS"/>
                <a:cs typeface="Comic Sans MS"/>
                <a:sym typeface="Comic Sans MS"/>
              </a:rPr>
              <a:t>Iodine clock reaction</a:t>
            </a:r>
            <a:endParaRPr>
              <a:latin typeface="Comic Sans MS"/>
              <a:ea typeface="Comic Sans MS"/>
              <a:cs typeface="Comic Sans MS"/>
              <a:sym typeface="Comic Sans MS"/>
            </a:endParaRPr>
          </a:p>
          <a:p>
            <a:pPr marL="81280" marR="81280" defTabSz="1828800">
              <a:buClr>
                <a:srgbClr val="000000"/>
              </a:buClr>
              <a:buFont typeface="Comic Sans MS"/>
              <a:defRPr b="1" sz="4600">
                <a:uFill>
                  <a:solidFill>
                    <a:srgbClr val="000000"/>
                  </a:solidFill>
                </a:uFill>
                <a:latin typeface="+mn-lt"/>
                <a:ea typeface="+mn-ea"/>
                <a:cs typeface="+mn-cs"/>
                <a:sym typeface="Arial"/>
              </a:defRPr>
            </a:pPr>
            <a:r>
              <a:rPr>
                <a:latin typeface="Comic Sans MS"/>
                <a:ea typeface="Comic Sans MS"/>
                <a:cs typeface="Comic Sans MS"/>
                <a:sym typeface="Comic Sans MS"/>
              </a:rPr>
              <a:t>H</a:t>
            </a:r>
            <a:r>
              <a:rPr baseline="-15913">
                <a:latin typeface="Comic Sans MS"/>
                <a:ea typeface="Comic Sans MS"/>
                <a:cs typeface="Comic Sans MS"/>
                <a:sym typeface="Comic Sans MS"/>
              </a:rPr>
              <a:t>2</a:t>
            </a:r>
            <a:r>
              <a:rPr>
                <a:latin typeface="Comic Sans MS"/>
                <a:ea typeface="Comic Sans MS"/>
                <a:cs typeface="Comic Sans MS"/>
                <a:sym typeface="Comic Sans MS"/>
              </a:rPr>
              <a:t>O</a:t>
            </a:r>
            <a:r>
              <a:rPr baseline="-15913">
                <a:latin typeface="Comic Sans MS"/>
                <a:ea typeface="Comic Sans MS"/>
                <a:cs typeface="Comic Sans MS"/>
                <a:sym typeface="Comic Sans MS"/>
              </a:rPr>
              <a:t>2</a:t>
            </a:r>
            <a:r>
              <a:rPr>
                <a:latin typeface="Comic Sans MS"/>
                <a:ea typeface="Comic Sans MS"/>
                <a:cs typeface="Comic Sans MS"/>
                <a:sym typeface="Comic Sans MS"/>
              </a:rPr>
              <a:t> + 2 I</a:t>
            </a:r>
            <a:r>
              <a:rPr baseline="30956">
                <a:latin typeface="Comic Sans MS"/>
                <a:ea typeface="Comic Sans MS"/>
                <a:cs typeface="Comic Sans MS"/>
                <a:sym typeface="Comic Sans MS"/>
              </a:rPr>
              <a:t>-</a:t>
            </a:r>
            <a:r>
              <a:rPr>
                <a:latin typeface="Comic Sans MS"/>
                <a:ea typeface="Comic Sans MS"/>
                <a:cs typeface="Comic Sans MS"/>
                <a:sym typeface="Comic Sans MS"/>
              </a:rPr>
              <a:t> + 2 H</a:t>
            </a:r>
            <a:r>
              <a:rPr baseline="30956">
                <a:latin typeface="Comic Sans MS"/>
                <a:ea typeface="Comic Sans MS"/>
                <a:cs typeface="Comic Sans MS"/>
                <a:sym typeface="Comic Sans MS"/>
              </a:rPr>
              <a:t>+</a:t>
            </a:r>
            <a:r>
              <a:rPr>
                <a:latin typeface="Comic Sans MS"/>
                <a:ea typeface="Comic Sans MS"/>
                <a:cs typeface="Comic Sans MS"/>
                <a:sym typeface="Comic Sans MS"/>
              </a:rPr>
              <a:t> --&gt; </a:t>
            </a:r>
            <a:endParaRPr>
              <a:latin typeface="Comic Sans MS"/>
              <a:ea typeface="Comic Sans MS"/>
              <a:cs typeface="Comic Sans MS"/>
              <a:sym typeface="Comic Sans MS"/>
            </a:endParaRPr>
          </a:p>
          <a:p>
            <a:pPr marL="81280" marR="81280" defTabSz="1828800">
              <a:buClr>
                <a:srgbClr val="000000"/>
              </a:buClr>
              <a:buFont typeface="Comic Sans MS"/>
              <a:defRPr b="1" sz="4600">
                <a:uFill>
                  <a:solidFill>
                    <a:srgbClr val="000000"/>
                  </a:solidFill>
                </a:uFill>
                <a:latin typeface="+mn-lt"/>
                <a:ea typeface="+mn-ea"/>
                <a:cs typeface="+mn-cs"/>
                <a:sym typeface="Arial"/>
              </a:defRPr>
            </a:pPr>
            <a:r>
              <a:rPr>
                <a:latin typeface="Comic Sans MS"/>
                <a:ea typeface="Comic Sans MS"/>
                <a:cs typeface="Comic Sans MS"/>
                <a:sym typeface="Comic Sans MS"/>
              </a:rPr>
              <a:t>   2 H</a:t>
            </a:r>
            <a:r>
              <a:rPr baseline="-15913">
                <a:latin typeface="Comic Sans MS"/>
                <a:ea typeface="Comic Sans MS"/>
                <a:cs typeface="Comic Sans MS"/>
                <a:sym typeface="Comic Sans MS"/>
              </a:rPr>
              <a:t>2</a:t>
            </a:r>
            <a:r>
              <a:rPr>
                <a:latin typeface="Comic Sans MS"/>
                <a:ea typeface="Comic Sans MS"/>
                <a:cs typeface="Comic Sans MS"/>
                <a:sym typeface="Comic Sans MS"/>
              </a:rPr>
              <a:t>O + I</a:t>
            </a:r>
            <a:r>
              <a:rPr baseline="-15913">
                <a:latin typeface="Comic Sans MS"/>
                <a:ea typeface="Comic Sans MS"/>
                <a:cs typeface="Comic Sans MS"/>
                <a:sym typeface="Comic Sans MS"/>
              </a:rPr>
              <a:t>2</a:t>
            </a:r>
          </a:p>
        </p:txBody>
      </p:sp>
      <p:pic>
        <p:nvPicPr>
          <p:cNvPr id="448" name="clock10-1.mov" descr="clock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122420" y="5783579"/>
            <a:ext cx="7985571" cy="6103621"/>
          </a:xfrm>
          <a:prstGeom prst="rect">
            <a:avLst/>
          </a:prstGeom>
          <a:ln w="12700">
            <a:miter lim="400000"/>
          </a:ln>
        </p:spPr>
      </p:pic>
      <p:pic>
        <p:nvPicPr>
          <p:cNvPr id="449" name="clock20-1.mov" descr="clock20-1.mov"/>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12649200" y="2583180"/>
            <a:ext cx="7985570" cy="61036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886" fill="hold"/>
                                        <p:tgtEl>
                                          <p:spTgt spid="448"/>
                                        </p:tgtEl>
                                      </p:cBhvr>
                                    </p:cmd>
                                  </p:childTnLst>
                                </p:cTn>
                              </p:par>
                            </p:childTnLst>
                          </p:cTn>
                        </p:par>
                        <p:par>
                          <p:cTn id="7" fill="hold">
                            <p:stCondLst>
                              <p:cond delay="20886"/>
                            </p:stCondLst>
                            <p:childTnLst>
                              <p:par>
                                <p:cTn id="8" presetClass="mediacall" nodeType="afterEffect" presetSubtype="0" presetID="1" grpId="2" fill="hold">
                                  <p:stCondLst>
                                    <p:cond delay="21000"/>
                                  </p:stCondLst>
                                  <p:childTnLst>
                                    <p:cmd type="call" cmd="playFrom(0.0)">
                                      <p:cBhvr>
                                        <p:cTn id="9" dur="20620" fill="hold"/>
                                        <p:tgtEl>
                                          <p:spTgt spid="44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448"/>
                </p:tgtEl>
              </p:cMediaNode>
            </p:video>
            <p:seq concurrent="1" prevAc="none" nextAc="seek">
              <p:cTn id="11" evtFilter="cancelBubble" nodeType="interactiveSeq" restart="whenNotActive" fill="hold">
                <p:stCondLst>
                  <p:cond delay="0" evt="onClick">
                    <p:tgtEl>
                      <p:spTgt spid="448"/>
                    </p:tgtEl>
                  </p:cond>
                </p:stCondLst>
                <p:endSync delay="0" evt="end">
                  <p:rtn val="all"/>
                </p:endSync>
                <p:childTnLst>
                  <p:par>
                    <p:cTn id="12" fill="hold">
                      <p:stCondLst>
                        <p:cond delay="0"/>
                      </p:stCondLst>
                      <p:childTnLst>
                        <p:par>
                          <p:cTn id="13" fill="hold">
                            <p:stCondLst>
                              <p:cond delay="0"/>
                            </p:stCondLst>
                            <p:childTnLst>
                              <p:par>
                                <p:cTn id="14" presetClass="mediacall" nodeType="clickEffect" presetSubtype="0" presetID="2" fill="hold">
                                  <p:stCondLst>
                                    <p:cond delay="0"/>
                                  </p:stCondLst>
                                  <p:childTnLst>
                                    <p:cmd type="call" cmd="togglePause">
                                      <p:cBhvr>
                                        <p:cTn id="15" dur="1" fill="hold"/>
                                        <p:tgtEl>
                                          <p:spTgt spid="448"/>
                                        </p:tgtEl>
                                      </p:cBhvr>
                                    </p:cmd>
                                  </p:childTnLst>
                                </p:cTn>
                              </p:par>
                            </p:childTnLst>
                          </p:cTn>
                        </p:par>
                      </p:childTnLst>
                    </p:cTn>
                  </p:par>
                </p:childTnLst>
              </p:cTn>
              <p:nextCondLst>
                <p:cond delay="0" evt="onClick">
                  <p:tgtEl>
                    <p:spTgt spid="448"/>
                  </p:tgtEl>
                </p:cond>
              </p:nextCondLst>
            </p:seq>
            <p:video fullScrn="0">
              <p:cMediaNode mute="0" showWhenStopped="1" numSld="1" vol="100000">
                <p:cTn id="16" fill="hold" display="0">
                  <p:stCondLst>
                    <p:cond delay="indefinite"/>
                  </p:stCondLst>
                </p:cTn>
                <p:tgtEl>
                  <p:spTgt spid="449"/>
                </p:tgtEl>
              </p:cMediaNode>
            </p:video>
            <p:seq concurrent="1" prevAc="none" nextAc="seek">
              <p:cTn id="17" evtFilter="cancelBubble" nodeType="interactiveSeq" restart="whenNotActive" fill="hold">
                <p:stCondLst>
                  <p:cond delay="0" evt="onClick">
                    <p:tgtEl>
                      <p:spTgt spid="449"/>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449"/>
                                        </p:tgtEl>
                                      </p:cBhvr>
                                    </p:cmd>
                                  </p:childTnLst>
                                </p:cTn>
                              </p:par>
                            </p:childTnLst>
                          </p:cTn>
                        </p:par>
                      </p:childTnLst>
                    </p:cTn>
                  </p:par>
                </p:childTnLst>
              </p:cTn>
              <p:nextCondLst>
                <p:cond delay="0" evt="onClick">
                  <p:tgtEl>
                    <p:spTgt spid="449"/>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Collision Theory"/>
          <p:cNvSpPr txBox="1"/>
          <p:nvPr>
            <p:ph type="title"/>
          </p:nvPr>
        </p:nvSpPr>
        <p:spPr>
          <a:xfrm>
            <a:off x="4259580" y="0"/>
            <a:ext cx="15544801" cy="1531621"/>
          </a:xfrm>
          <a:prstGeom prst="rect">
            <a:avLst/>
          </a:prstGeom>
        </p:spPr>
        <p:txBody>
          <a:bodyPr/>
          <a:lstStyle>
            <a:lvl1pPr>
              <a:defRPr>
                <a:solidFill>
                  <a:srgbClr val="F33126"/>
                </a:solidFill>
                <a:uFill>
                  <a:solidFill>
                    <a:srgbClr val="F33126"/>
                  </a:solidFill>
                </a:uFill>
              </a:defRPr>
            </a:lvl1pPr>
          </a:lstStyle>
          <a:p>
            <a:pPr/>
            <a:r>
              <a:t>Collision Theory</a:t>
            </a:r>
          </a:p>
        </p:txBody>
      </p:sp>
      <p:sp>
        <p:nvSpPr>
          <p:cNvPr id="452" name="To break and make bonds, reactions require…"/>
          <p:cNvSpPr txBox="1"/>
          <p:nvPr>
            <p:ph type="body" sz="half" idx="1"/>
          </p:nvPr>
        </p:nvSpPr>
        <p:spPr>
          <a:xfrm>
            <a:off x="3665220" y="2125980"/>
            <a:ext cx="16299181" cy="5257801"/>
          </a:xfrm>
          <a:prstGeom prst="rect">
            <a:avLst/>
          </a:prstGeom>
        </p:spPr>
        <p:txBody>
          <a:bodyPr/>
          <a:lstStyle/>
          <a:p>
            <a:pPr marL="650874" indent="-571500">
              <a:lnSpc>
                <a:spcPct val="100000"/>
              </a:lnSpc>
            </a:pPr>
            <a:r>
              <a:rPr sz="5400"/>
              <a:t>To break and make bonds, reactions require </a:t>
            </a:r>
          </a:p>
          <a:p>
            <a:pPr marL="650874" indent="-571500">
              <a:lnSpc>
                <a:spcPct val="100000"/>
              </a:lnSpc>
            </a:pPr>
            <a:r>
              <a:rPr sz="5400"/>
              <a:t>(a) </a:t>
            </a:r>
            <a:r>
              <a:rPr sz="5400">
                <a:solidFill>
                  <a:srgbClr val="F33126"/>
                </a:solidFill>
                <a:uFill>
                  <a:solidFill>
                    <a:srgbClr val="F33126"/>
                  </a:solidFill>
                </a:uFill>
              </a:rPr>
              <a:t>activation energy</a:t>
            </a:r>
            <a:r>
              <a:rPr sz="5400"/>
              <a:t> and </a:t>
            </a:r>
          </a:p>
          <a:p>
            <a:pPr marL="650874" indent="-571500">
              <a:lnSpc>
                <a:spcPct val="100000"/>
              </a:lnSpc>
            </a:pPr>
            <a:r>
              <a:rPr sz="5400"/>
              <a:t>(b) </a:t>
            </a:r>
            <a:r>
              <a:rPr sz="5400">
                <a:solidFill>
                  <a:srgbClr val="F33126"/>
                </a:solidFill>
                <a:uFill>
                  <a:solidFill>
                    <a:srgbClr val="F33126"/>
                  </a:solidFill>
                </a:uFill>
              </a:rPr>
              <a:t>correct geometry</a:t>
            </a:r>
            <a:r>
              <a:rPr sz="5400"/>
              <a:t>. </a:t>
            </a:r>
          </a:p>
          <a:p>
            <a:pPr marL="650874" indent="-571500">
              <a:lnSpc>
                <a:spcPct val="100000"/>
              </a:lnSpc>
            </a:pPr>
            <a:r>
              <a:rPr sz="5400"/>
              <a:t> </a:t>
            </a:r>
            <a:r>
              <a:rPr b="0" sz="5400">
                <a:latin typeface="ＭＳ Ｐゴシック"/>
                <a:ea typeface="ＭＳ Ｐゴシック"/>
                <a:cs typeface="ＭＳ Ｐゴシック"/>
                <a:sym typeface="ＭＳ Ｐゴシック"/>
              </a:rPr>
              <a:t>	</a:t>
            </a:r>
            <a:r>
              <a:rPr sz="5400"/>
              <a:t>O</a:t>
            </a:r>
            <a:r>
              <a:rPr baseline="-15851" sz="5400"/>
              <a:t>3</a:t>
            </a:r>
            <a:r>
              <a:rPr sz="5400"/>
              <a:t>(g)  +  NO(g)  ---&gt;  O</a:t>
            </a:r>
            <a:r>
              <a:rPr baseline="-15851" sz="5400"/>
              <a:t>2</a:t>
            </a:r>
            <a:r>
              <a:rPr sz="5400"/>
              <a:t>(g)  +  NO</a:t>
            </a:r>
            <a:r>
              <a:rPr baseline="-15851" sz="5400"/>
              <a:t>2</a:t>
            </a:r>
            <a:r>
              <a:rPr sz="5400"/>
              <a:t>(g)</a:t>
            </a:r>
          </a:p>
        </p:txBody>
      </p:sp>
      <p:sp>
        <p:nvSpPr>
          <p:cNvPr id="453"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454" name="Line"/>
          <p:cNvSpPr/>
          <p:nvPr/>
        </p:nvSpPr>
        <p:spPr>
          <a:xfrm>
            <a:off x="3870960" y="1371600"/>
            <a:ext cx="16367760" cy="3176"/>
          </a:xfrm>
          <a:prstGeom prst="line">
            <a:avLst/>
          </a:prstGeom>
          <a:ln w="88900">
            <a:solidFill>
              <a:srgbClr val="F33126"/>
            </a:solidFill>
          </a:ln>
        </p:spPr>
        <p:txBody>
          <a:bodyPr tIns="91439" bIns="91439" anchor="ctr"/>
          <a:lstStyle/>
          <a:p>
            <a:pPr/>
          </a:p>
        </p:txBody>
      </p:sp>
      <p:sp>
        <p:nvSpPr>
          <p:cNvPr id="455" name="Incorrect geometry"/>
          <p:cNvSpPr txBox="1"/>
          <p:nvPr/>
        </p:nvSpPr>
        <p:spPr>
          <a:xfrm>
            <a:off x="11583988" y="10547350"/>
            <a:ext cx="7520941" cy="9478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79373" marR="79373" algn="ctr" defTabSz="1828800">
              <a:buClr>
                <a:srgbClr val="000000"/>
              </a:buClr>
              <a:buFont typeface="Arial"/>
              <a:defRPr b="1" i="1" sz="5400">
                <a:uFill>
                  <a:solidFill>
                    <a:srgbClr val="000000"/>
                  </a:solidFill>
                </a:uFill>
                <a:latin typeface="+mn-lt"/>
                <a:ea typeface="+mn-ea"/>
                <a:cs typeface="+mn-cs"/>
                <a:sym typeface="Arial"/>
              </a:defRPr>
            </a:lvl1pPr>
          </a:lstStyle>
          <a:p>
            <a:pPr/>
            <a:r>
              <a:t>Incorrect geometry</a:t>
            </a:r>
          </a:p>
        </p:txBody>
      </p:sp>
      <p:sp>
        <p:nvSpPr>
          <p:cNvPr id="456" name="Insufficient…"/>
          <p:cNvSpPr txBox="1"/>
          <p:nvPr/>
        </p:nvSpPr>
        <p:spPr>
          <a:xfrm>
            <a:off x="3935412" y="10547350"/>
            <a:ext cx="6446521" cy="17352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algn="ctr" defTabSz="1828800">
              <a:buClr>
                <a:srgbClr val="000000"/>
              </a:buClr>
              <a:buFont typeface="Arial"/>
              <a:defRPr b="1" i="1" sz="5400">
                <a:uFill>
                  <a:solidFill>
                    <a:srgbClr val="000000"/>
                  </a:solidFill>
                </a:uFill>
                <a:latin typeface="+mn-lt"/>
                <a:ea typeface="+mn-ea"/>
                <a:cs typeface="+mn-cs"/>
                <a:sym typeface="Arial"/>
              </a:defRPr>
            </a:pPr>
            <a:r>
              <a:t>Insufficient</a:t>
            </a:r>
          </a:p>
          <a:p>
            <a:pPr marL="79373" marR="79373" algn="ctr" defTabSz="1828800">
              <a:buClr>
                <a:srgbClr val="000000"/>
              </a:buClr>
              <a:buFont typeface="Arial"/>
              <a:defRPr b="1" i="1" sz="5400">
                <a:uFill>
                  <a:solidFill>
                    <a:srgbClr val="000000"/>
                  </a:solidFill>
                </a:uFill>
                <a:latin typeface="+mn-lt"/>
                <a:ea typeface="+mn-ea"/>
                <a:cs typeface="+mn-cs"/>
                <a:sym typeface="Arial"/>
              </a:defRPr>
            </a:pPr>
            <a:r>
              <a:t>activation energy </a:t>
            </a:r>
          </a:p>
        </p:txBody>
      </p:sp>
      <p:pic>
        <p:nvPicPr>
          <p:cNvPr id="457" name="15M09AN10-1.mov" descr="15M09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254500" y="6854825"/>
            <a:ext cx="6400801" cy="3657600"/>
          </a:xfrm>
          <a:prstGeom prst="rect">
            <a:avLst/>
          </a:prstGeom>
          <a:ln w="12700">
            <a:miter lim="400000"/>
          </a:ln>
        </p:spPr>
      </p:pic>
      <p:pic>
        <p:nvPicPr>
          <p:cNvPr id="458" name="15M09AN20-1.mov" descr="15M09AN20-1.mov"/>
          <p:cNvPicPr>
            <a:picLocks noChangeAspect="0"/>
          </p:cNvPicPr>
          <p:nvPr>
            <a:videoFile r:link="rId5"/>
            <p:extLst>
              <p:ext uri="{DAA4B4D4-6D71-4841-9C94-3DE7FCFB9230}">
                <p14:media xmlns:p14="http://schemas.microsoft.com/office/powerpoint/2010/main" r:embed="rId6"/>
              </p:ext>
            </p:extLst>
          </p:nvPr>
        </p:nvPicPr>
        <p:blipFill>
          <a:blip r:embed="rId4">
            <a:extLst/>
          </a:blip>
          <a:stretch>
            <a:fillRect/>
          </a:stretch>
        </p:blipFill>
        <p:spPr>
          <a:xfrm>
            <a:off x="12192000" y="6858000"/>
            <a:ext cx="6400800" cy="36576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6"/>
                                        </p:tgtEl>
                                        <p:attrNameLst>
                                          <p:attrName>style.visibility</p:attrName>
                                        </p:attrNameLst>
                                      </p:cBhvr>
                                      <p:to>
                                        <p:strVal val="visible"/>
                                      </p:to>
                                    </p:set>
                                    <p:animEffect filter="fade" transition="in">
                                      <p:cBhvr>
                                        <p:cTn id="7" dur="500"/>
                                        <p:tgtEl>
                                          <p:spTgt spid="456"/>
                                        </p:tgtEl>
                                      </p:cBhvr>
                                    </p:animEffect>
                                  </p:childTnLst>
                                </p:cTn>
                              </p:par>
                            </p:childTnLst>
                          </p:cTn>
                        </p:par>
                        <p:par>
                          <p:cTn id="8" fill="hold">
                            <p:stCondLst>
                              <p:cond delay="500"/>
                            </p:stCondLst>
                            <p:childTnLst>
                              <p:par>
                                <p:cTn id="9" presetClass="mediacall" nodeType="afterEffect" presetSubtype="0" presetID="1" grpId="2" fill="hold">
                                  <p:stCondLst>
                                    <p:cond delay="0"/>
                                  </p:stCondLst>
                                  <p:childTnLst>
                                    <p:cmd type="call" cmd="playFrom(0.0)">
                                      <p:cBhvr>
                                        <p:cTn id="10" dur="16250" fill="hold"/>
                                        <p:tgtEl>
                                          <p:spTgt spid="457"/>
                                        </p:tgtEl>
                                      </p:cBhvr>
                                    </p:cmd>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3" fill="hold">
                                  <p:stCondLst>
                                    <p:cond delay="0"/>
                                  </p:stCondLst>
                                  <p:iterate type="el" backwards="0">
                                    <p:tmAbs val="0"/>
                                  </p:iterate>
                                  <p:childTnLst>
                                    <p:set>
                                      <p:cBhvr>
                                        <p:cTn id="14" fill="hold"/>
                                        <p:tgtEl>
                                          <p:spTgt spid="455"/>
                                        </p:tgtEl>
                                        <p:attrNameLst>
                                          <p:attrName>style.visibility</p:attrName>
                                        </p:attrNameLst>
                                      </p:cBhvr>
                                      <p:to>
                                        <p:strVal val="visible"/>
                                      </p:to>
                                    </p:set>
                                    <p:animEffect filter="fade" transition="in">
                                      <p:cBhvr>
                                        <p:cTn id="15" dur="500"/>
                                        <p:tgtEl>
                                          <p:spTgt spid="455"/>
                                        </p:tgtEl>
                                      </p:cBhvr>
                                    </p:animEffect>
                                  </p:childTnLst>
                                </p:cTn>
                              </p:par>
                            </p:childTnLst>
                          </p:cTn>
                        </p:par>
                        <p:par>
                          <p:cTn id="16" fill="hold">
                            <p:stCondLst>
                              <p:cond delay="500"/>
                            </p:stCondLst>
                            <p:childTnLst>
                              <p:par>
                                <p:cTn id="17" presetClass="mediacall" nodeType="afterEffect" presetSubtype="0" presetID="1" grpId="4" fill="hold">
                                  <p:stCondLst>
                                    <p:cond delay="0"/>
                                  </p:stCondLst>
                                  <p:childTnLst>
                                    <p:cmd type="call" cmd="playFrom(0.0)">
                                      <p:cBhvr>
                                        <p:cTn id="18" dur="14125" fill="hold"/>
                                        <p:tgtEl>
                                          <p:spTgt spid="45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9" fill="hold" display="0">
                  <p:stCondLst>
                    <p:cond delay="indefinite"/>
                  </p:stCondLst>
                </p:cTn>
                <p:tgtEl>
                  <p:spTgt spid="457"/>
                </p:tgtEl>
              </p:cMediaNode>
            </p:video>
            <p:seq concurrent="1" prevAc="none" nextAc="seek">
              <p:cTn id="20" evtFilter="cancelBubble" nodeType="interactiveSeq" restart="whenNotActive" fill="hold">
                <p:stCondLst>
                  <p:cond delay="0" evt="onClick">
                    <p:tgtEl>
                      <p:spTgt spid="457"/>
                    </p:tgtEl>
                  </p:cond>
                </p:stCondLst>
                <p:endSync delay="0" evt="end">
                  <p:rtn val="all"/>
                </p:endSync>
                <p:childTnLst>
                  <p:par>
                    <p:cTn id="21" fill="hold">
                      <p:stCondLst>
                        <p:cond delay="0"/>
                      </p:stCondLst>
                      <p:childTnLst>
                        <p:par>
                          <p:cTn id="22" fill="hold">
                            <p:stCondLst>
                              <p:cond delay="0"/>
                            </p:stCondLst>
                            <p:childTnLst>
                              <p:par>
                                <p:cTn id="23" presetClass="mediacall" nodeType="clickEffect" presetSubtype="0" presetID="2" fill="hold">
                                  <p:stCondLst>
                                    <p:cond delay="0"/>
                                  </p:stCondLst>
                                  <p:childTnLst>
                                    <p:cmd type="call" cmd="togglePause">
                                      <p:cBhvr>
                                        <p:cTn id="24" dur="1" fill="hold"/>
                                        <p:tgtEl>
                                          <p:spTgt spid="457"/>
                                        </p:tgtEl>
                                      </p:cBhvr>
                                    </p:cmd>
                                  </p:childTnLst>
                                </p:cTn>
                              </p:par>
                            </p:childTnLst>
                          </p:cTn>
                        </p:par>
                      </p:childTnLst>
                    </p:cTn>
                  </p:par>
                </p:childTnLst>
              </p:cTn>
              <p:nextCondLst>
                <p:cond delay="0" evt="onClick">
                  <p:tgtEl>
                    <p:spTgt spid="457"/>
                  </p:tgtEl>
                </p:cond>
              </p:nextCondLst>
            </p:seq>
            <p:video fullScrn="0">
              <p:cMediaNode mute="0" showWhenStopped="1" numSld="1" vol="100000">
                <p:cTn id="25" fill="hold" display="0">
                  <p:stCondLst>
                    <p:cond delay="indefinite"/>
                  </p:stCondLst>
                </p:cTn>
                <p:tgtEl>
                  <p:spTgt spid="458"/>
                </p:tgtEl>
              </p:cMediaNode>
            </p:video>
            <p:seq concurrent="1" prevAc="none" nextAc="seek">
              <p:cTn id="26" evtFilter="cancelBubble" nodeType="interactiveSeq" restart="whenNotActive" fill="hold">
                <p:stCondLst>
                  <p:cond delay="0" evt="onClick">
                    <p:tgtEl>
                      <p:spTgt spid="458"/>
                    </p:tgtEl>
                  </p:cond>
                </p:stCondLst>
                <p:endSync delay="0" evt="end">
                  <p:rtn val="all"/>
                </p:endSync>
                <p:childTnLst>
                  <p:par>
                    <p:cTn id="27" fill="hold">
                      <p:stCondLst>
                        <p:cond delay="0"/>
                      </p:stCondLst>
                      <p:childTnLst>
                        <p:par>
                          <p:cTn id="28" fill="hold">
                            <p:stCondLst>
                              <p:cond delay="0"/>
                            </p:stCondLst>
                            <p:childTnLst>
                              <p:par>
                                <p:cTn id="29" presetClass="mediacall" nodeType="clickEffect" presetSubtype="0" presetID="2" fill="hold">
                                  <p:stCondLst>
                                    <p:cond delay="0"/>
                                  </p:stCondLst>
                                  <p:childTnLst>
                                    <p:cmd type="call" cmd="togglePause">
                                      <p:cBhvr>
                                        <p:cTn id="30" dur="1" fill="hold"/>
                                        <p:tgtEl>
                                          <p:spTgt spid="458"/>
                                        </p:tgtEl>
                                      </p:cBhvr>
                                    </p:cmd>
                                  </p:childTnLst>
                                </p:cTn>
                              </p:par>
                            </p:childTnLst>
                          </p:cTn>
                        </p:par>
                      </p:childTnLst>
                    </p:cTn>
                  </p:par>
                </p:childTnLst>
              </p:cTn>
              <p:nextCondLst>
                <p:cond delay="0" evt="onClick">
                  <p:tgtEl>
                    <p:spTgt spid="458"/>
                  </p:tgtEl>
                </p:cond>
              </p:nextCondLst>
            </p:seq>
          </p:childTnLst>
        </p:cTn>
      </p:par>
    </p:tnLst>
    <p:bldLst>
      <p:bldP build="whole" bldLvl="1" animBg="1" rev="0" advAuto="0" spid="455" grpId="3"/>
      <p:bldP build="whole" bldLvl="1" animBg="1" rev="0" advAuto="0" spid="456"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Collision Theory"/>
          <p:cNvSpPr txBox="1"/>
          <p:nvPr>
            <p:ph type="title"/>
          </p:nvPr>
        </p:nvSpPr>
        <p:spPr>
          <a:xfrm>
            <a:off x="4259580" y="0"/>
            <a:ext cx="15544801" cy="1531621"/>
          </a:xfrm>
          <a:prstGeom prst="rect">
            <a:avLst/>
          </a:prstGeom>
        </p:spPr>
        <p:txBody>
          <a:bodyPr/>
          <a:lstStyle>
            <a:lvl1pPr>
              <a:defRPr>
                <a:solidFill>
                  <a:srgbClr val="F33126"/>
                </a:solidFill>
                <a:uFill>
                  <a:solidFill>
                    <a:srgbClr val="F33126"/>
                  </a:solidFill>
                </a:uFill>
              </a:defRPr>
            </a:lvl1pPr>
          </a:lstStyle>
          <a:p>
            <a:pPr/>
            <a:r>
              <a:t>Collision Theory</a:t>
            </a:r>
          </a:p>
        </p:txBody>
      </p:sp>
      <p:sp>
        <p:nvSpPr>
          <p:cNvPr id="461" name="To break and make bonds, reactions require…"/>
          <p:cNvSpPr txBox="1"/>
          <p:nvPr>
            <p:ph type="body" sz="half" idx="1"/>
          </p:nvPr>
        </p:nvSpPr>
        <p:spPr>
          <a:xfrm>
            <a:off x="3665220" y="2125980"/>
            <a:ext cx="16299181" cy="5257801"/>
          </a:xfrm>
          <a:prstGeom prst="rect">
            <a:avLst/>
          </a:prstGeom>
        </p:spPr>
        <p:txBody>
          <a:bodyPr/>
          <a:lstStyle/>
          <a:p>
            <a:pPr marL="650874" indent="-571500">
              <a:lnSpc>
                <a:spcPct val="100000"/>
              </a:lnSpc>
            </a:pPr>
            <a:r>
              <a:rPr sz="5400"/>
              <a:t>To break and make bonds, reactions require </a:t>
            </a:r>
          </a:p>
          <a:p>
            <a:pPr marL="650874" indent="-571500">
              <a:lnSpc>
                <a:spcPct val="100000"/>
              </a:lnSpc>
            </a:pPr>
            <a:r>
              <a:rPr sz="5400"/>
              <a:t>(a) </a:t>
            </a:r>
            <a:r>
              <a:rPr sz="5400">
                <a:solidFill>
                  <a:srgbClr val="F33126"/>
                </a:solidFill>
                <a:uFill>
                  <a:solidFill>
                    <a:srgbClr val="F33126"/>
                  </a:solidFill>
                </a:uFill>
              </a:rPr>
              <a:t>activation energy</a:t>
            </a:r>
            <a:r>
              <a:rPr sz="5400"/>
              <a:t> and </a:t>
            </a:r>
          </a:p>
          <a:p>
            <a:pPr marL="650874" indent="-571500">
              <a:lnSpc>
                <a:spcPct val="100000"/>
              </a:lnSpc>
            </a:pPr>
            <a:r>
              <a:rPr sz="5400"/>
              <a:t>(b) </a:t>
            </a:r>
            <a:r>
              <a:rPr sz="5400">
                <a:solidFill>
                  <a:srgbClr val="F33126"/>
                </a:solidFill>
                <a:uFill>
                  <a:solidFill>
                    <a:srgbClr val="F33126"/>
                  </a:solidFill>
                </a:uFill>
              </a:rPr>
              <a:t>correct geometry</a:t>
            </a:r>
            <a:r>
              <a:rPr sz="5400"/>
              <a:t>. </a:t>
            </a:r>
          </a:p>
          <a:p>
            <a:pPr marL="650874" indent="-571500">
              <a:lnSpc>
                <a:spcPct val="100000"/>
              </a:lnSpc>
            </a:pPr>
            <a:r>
              <a:rPr sz="5400"/>
              <a:t> </a:t>
            </a:r>
            <a:r>
              <a:rPr b="0" sz="5400">
                <a:latin typeface="ＭＳ Ｐゴシック"/>
                <a:ea typeface="ＭＳ Ｐゴシック"/>
                <a:cs typeface="ＭＳ Ｐゴシック"/>
                <a:sym typeface="ＭＳ Ｐゴシック"/>
              </a:rPr>
              <a:t>	</a:t>
            </a:r>
            <a:r>
              <a:rPr sz="5400"/>
              <a:t>O</a:t>
            </a:r>
            <a:r>
              <a:rPr baseline="-15851" sz="5400"/>
              <a:t>3</a:t>
            </a:r>
            <a:r>
              <a:rPr sz="5400"/>
              <a:t>(g)  +  NO(g)  ---&gt;  O</a:t>
            </a:r>
            <a:r>
              <a:rPr baseline="-15851" sz="5400"/>
              <a:t>2</a:t>
            </a:r>
            <a:r>
              <a:rPr sz="5400"/>
              <a:t>(g)  +  NO</a:t>
            </a:r>
            <a:r>
              <a:rPr baseline="-15851" sz="5400"/>
              <a:t>2</a:t>
            </a:r>
            <a:r>
              <a:rPr sz="5400"/>
              <a:t>(g)</a:t>
            </a:r>
          </a:p>
        </p:txBody>
      </p:sp>
      <p:sp>
        <p:nvSpPr>
          <p:cNvPr id="46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463" name="Line"/>
          <p:cNvSpPr/>
          <p:nvPr/>
        </p:nvSpPr>
        <p:spPr>
          <a:xfrm>
            <a:off x="3870960" y="1371600"/>
            <a:ext cx="16367760" cy="3176"/>
          </a:xfrm>
          <a:prstGeom prst="line">
            <a:avLst/>
          </a:prstGeom>
          <a:ln w="88900">
            <a:solidFill>
              <a:srgbClr val="F33126"/>
            </a:solidFill>
          </a:ln>
        </p:spPr>
        <p:txBody>
          <a:bodyPr tIns="91439" bIns="91439" anchor="ctr"/>
          <a:lstStyle/>
          <a:p>
            <a:pPr/>
          </a:p>
        </p:txBody>
      </p:sp>
      <p:sp>
        <p:nvSpPr>
          <p:cNvPr id="464" name="Correct activation energy and geometry"/>
          <p:cNvSpPr txBox="1"/>
          <p:nvPr/>
        </p:nvSpPr>
        <p:spPr>
          <a:xfrm>
            <a:off x="3535680" y="10759439"/>
            <a:ext cx="7680961" cy="17352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79373" marR="79373" algn="ctr" defTabSz="1828800">
              <a:buClr>
                <a:srgbClr val="000000"/>
              </a:buClr>
              <a:buFont typeface="Arial"/>
              <a:defRPr b="1" i="1" sz="5400">
                <a:uFill>
                  <a:solidFill>
                    <a:srgbClr val="000000"/>
                  </a:solidFill>
                </a:uFill>
                <a:latin typeface="+mn-lt"/>
                <a:ea typeface="+mn-ea"/>
                <a:cs typeface="+mn-cs"/>
                <a:sym typeface="Arial"/>
              </a:defRPr>
            </a:lvl1pPr>
          </a:lstStyle>
          <a:p>
            <a:pPr/>
            <a:r>
              <a:t>Correct activation energy and geometry</a:t>
            </a:r>
          </a:p>
        </p:txBody>
      </p:sp>
      <p:pic>
        <p:nvPicPr>
          <p:cNvPr id="465" name="15M09AN30-1.mov" descr="15M09AN3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383280" y="6591300"/>
            <a:ext cx="6400801" cy="3657600"/>
          </a:xfrm>
          <a:prstGeom prst="rect">
            <a:avLst/>
          </a:prstGeom>
          <a:ln w="12700">
            <a:miter lim="400000"/>
          </a:ln>
        </p:spPr>
      </p:pic>
      <p:pic>
        <p:nvPicPr>
          <p:cNvPr id="466" name="reaction coordinate diagram picture" descr="reaction coordinate diagram picture"/>
          <p:cNvPicPr>
            <a:picLocks noChangeAspect="1"/>
          </p:cNvPicPr>
          <p:nvPr/>
        </p:nvPicPr>
        <p:blipFill>
          <a:blip r:embed="rId5">
            <a:extLst/>
          </a:blip>
          <a:stretch>
            <a:fillRect/>
          </a:stretch>
        </p:blipFill>
        <p:spPr>
          <a:xfrm>
            <a:off x="12936450" y="6132195"/>
            <a:ext cx="8053269" cy="7383780"/>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2250" fill="hold"/>
                                        <p:tgtEl>
                                          <p:spTgt spid="465"/>
                                        </p:tgtEl>
                                      </p:cBhvr>
                                    </p:cmd>
                                  </p:childTnLst>
                                </p:cTn>
                              </p:par>
                            </p:childTnLst>
                          </p:cTn>
                        </p:par>
                        <p:par>
                          <p:cTn id="7" fill="hold">
                            <p:stCondLst>
                              <p:cond delay="12250"/>
                            </p:stCondLst>
                            <p:childTnLst>
                              <p:par>
                                <p:cTn id="8" presetClass="entr" nodeType="afterEffect" presetID="10" grpId="2" fill="hold">
                                  <p:stCondLst>
                                    <p:cond delay="20000"/>
                                  </p:stCondLst>
                                  <p:iterate type="el" backwards="0">
                                    <p:tmAbs val="0"/>
                                  </p:iterate>
                                  <p:childTnLst>
                                    <p:set>
                                      <p:cBhvr>
                                        <p:cTn id="9" fill="hold"/>
                                        <p:tgtEl>
                                          <p:spTgt spid="466"/>
                                        </p:tgtEl>
                                        <p:attrNameLst>
                                          <p:attrName>style.visibility</p:attrName>
                                        </p:attrNameLst>
                                      </p:cBhvr>
                                      <p:to>
                                        <p:strVal val="visible"/>
                                      </p:to>
                                    </p:set>
                                    <p:animEffect filter="fade" transition="in">
                                      <p:cBhvr>
                                        <p:cTn id="10" dur="15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465"/>
                </p:tgtEl>
              </p:cMediaNode>
            </p:video>
            <p:seq concurrent="1" prevAc="none" nextAc="seek">
              <p:cTn id="12" evtFilter="cancelBubble" nodeType="interactiveSeq" restart="whenNotActive" fill="hold">
                <p:stCondLst>
                  <p:cond delay="0" evt="onClick">
                    <p:tgtEl>
                      <p:spTgt spid="465"/>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465"/>
                                        </p:tgtEl>
                                      </p:cBhvr>
                                    </p:cmd>
                                  </p:childTnLst>
                                </p:cTn>
                              </p:par>
                            </p:childTnLst>
                          </p:cTn>
                        </p:par>
                      </p:childTnLst>
                    </p:cTn>
                  </p:par>
                </p:childTnLst>
              </p:cTn>
              <p:nextCondLst>
                <p:cond delay="0" evt="onClick">
                  <p:tgtEl>
                    <p:spTgt spid="465"/>
                  </p:tgtEl>
                </p:cond>
              </p:nextCondLst>
            </p:seq>
          </p:childTnLst>
        </p:cTn>
      </p:par>
    </p:tnLst>
    <p:bldLst>
      <p:bldP build="whole" bldLvl="1" animBg="1" rev="0" advAuto="0" spid="466" grpId="2"/>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Activation Energy and Temperature"/>
          <p:cNvSpPr txBox="1"/>
          <p:nvPr>
            <p:ph type="title"/>
          </p:nvPr>
        </p:nvSpPr>
        <p:spPr>
          <a:xfrm>
            <a:off x="3802380" y="0"/>
            <a:ext cx="16619220" cy="1531621"/>
          </a:xfrm>
          <a:prstGeom prst="rect">
            <a:avLst/>
          </a:prstGeom>
        </p:spPr>
        <p:txBody>
          <a:bodyPr/>
          <a:lstStyle>
            <a:lvl1pPr>
              <a:defRPr>
                <a:solidFill>
                  <a:srgbClr val="0433FF"/>
                </a:solidFill>
                <a:uFill>
                  <a:solidFill>
                    <a:srgbClr val="0433FF"/>
                  </a:solidFill>
                </a:uFill>
                <a:latin typeface="Comic Sans MS"/>
                <a:ea typeface="Comic Sans MS"/>
                <a:cs typeface="Comic Sans MS"/>
                <a:sym typeface="Comic Sans MS"/>
              </a:defRPr>
            </a:lvl1pPr>
          </a:lstStyle>
          <a:p>
            <a:pPr/>
            <a:r>
              <a:t>Activation Energy and Temperature</a:t>
            </a:r>
          </a:p>
        </p:txBody>
      </p:sp>
      <p:sp>
        <p:nvSpPr>
          <p:cNvPr id="469" name="Reactions are slower at lower T because a smaller fraction of reactant molecules have enough energy to convert to product molecules."/>
          <p:cNvSpPr txBox="1"/>
          <p:nvPr>
            <p:ph type="body" sz="half" idx="1"/>
          </p:nvPr>
        </p:nvSpPr>
        <p:spPr>
          <a:xfrm>
            <a:off x="3665220" y="1668780"/>
            <a:ext cx="17373601" cy="5715001"/>
          </a:xfrm>
          <a:prstGeom prst="rect">
            <a:avLst/>
          </a:prstGeom>
        </p:spPr>
        <p:txBody>
          <a:bodyPr/>
          <a:lstStyle/>
          <a:p>
            <a:pPr marL="650874" indent="-571500">
              <a:lnSpc>
                <a:spcPct val="120000"/>
              </a:lnSpc>
            </a:pPr>
            <a:r>
              <a:rPr sz="5400"/>
              <a:t>Reactions are </a:t>
            </a:r>
            <a:r>
              <a:rPr sz="5400"/>
              <a:t>slower at lower T</a:t>
            </a:r>
            <a:r>
              <a:rPr sz="5400"/>
              <a:t> because a smaller fraction of reactant molecules have enough energy to convert to product molecules.</a:t>
            </a:r>
          </a:p>
        </p:txBody>
      </p:sp>
      <p:sp>
        <p:nvSpPr>
          <p:cNvPr id="47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471" name="Line"/>
          <p:cNvSpPr/>
          <p:nvPr/>
        </p:nvSpPr>
        <p:spPr>
          <a:xfrm>
            <a:off x="3870960" y="1371600"/>
            <a:ext cx="16367760" cy="3176"/>
          </a:xfrm>
          <a:prstGeom prst="line">
            <a:avLst/>
          </a:prstGeom>
          <a:ln w="88900">
            <a:solidFill>
              <a:srgbClr val="000000"/>
            </a:solidFill>
          </a:ln>
        </p:spPr>
        <p:txBody>
          <a:bodyPr tIns="91439" bIns="91439" anchor="ctr"/>
          <a:lstStyle/>
          <a:p>
            <a:pPr/>
          </a:p>
        </p:txBody>
      </p:sp>
      <p:sp>
        <p:nvSpPr>
          <p:cNvPr id="472" name="In general, differences in activation energy cause reactions to vary from fast to slow."/>
          <p:cNvSpPr txBox="1"/>
          <p:nvPr/>
        </p:nvSpPr>
        <p:spPr>
          <a:xfrm>
            <a:off x="14638019" y="5759450"/>
            <a:ext cx="5966461" cy="6012181"/>
          </a:xfrm>
          <a:prstGeom prst="rect">
            <a:avLst/>
          </a:prstGeom>
          <a:solidFill>
            <a:srgbClr val="FFFED5"/>
          </a:solidFill>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buClr>
                <a:srgbClr val="000000"/>
              </a:buClr>
              <a:buFont typeface="Times Roman"/>
              <a:defRPr b="1" sz="4600">
                <a:uFill>
                  <a:solidFill>
                    <a:srgbClr val="000000"/>
                  </a:solidFill>
                </a:uFill>
                <a:latin typeface="+mn-lt"/>
                <a:ea typeface="+mn-ea"/>
                <a:cs typeface="+mn-cs"/>
                <a:sym typeface="Arial"/>
              </a:defRPr>
            </a:pPr>
            <a:r>
              <a:rPr sz="5400">
                <a:latin typeface="Times Roman"/>
                <a:ea typeface="Times Roman"/>
                <a:cs typeface="Times Roman"/>
                <a:sym typeface="Times Roman"/>
              </a:rPr>
              <a:t>In general, </a:t>
            </a:r>
            <a:r>
              <a:rPr sz="6000">
                <a:solidFill>
                  <a:srgbClr val="0327CE"/>
                </a:solidFill>
                <a:uFill>
                  <a:solidFill>
                    <a:srgbClr val="0327CE"/>
                  </a:solidFill>
                </a:uFill>
                <a:latin typeface="Comic Sans MS"/>
                <a:ea typeface="Comic Sans MS"/>
                <a:cs typeface="Comic Sans MS"/>
                <a:sym typeface="Comic Sans MS"/>
              </a:rPr>
              <a:t>differences in activation energy</a:t>
            </a:r>
            <a:r>
              <a:rPr sz="5400">
                <a:latin typeface="Times Roman"/>
                <a:ea typeface="Times Roman"/>
                <a:cs typeface="Times Roman"/>
                <a:sym typeface="Times Roman"/>
              </a:rPr>
              <a:t> cause reactions to vary from fast to slow.</a:t>
            </a:r>
          </a:p>
        </p:txBody>
      </p:sp>
      <p:pic>
        <p:nvPicPr>
          <p:cNvPr id="473" name="molecules with enough energy graph" descr="molecules with enough energy graph"/>
          <p:cNvPicPr>
            <a:picLocks noChangeAspect="0"/>
          </p:cNvPicPr>
          <p:nvPr/>
        </p:nvPicPr>
        <p:blipFill>
          <a:blip r:embed="rId2">
            <a:extLst/>
          </a:blip>
          <a:stretch>
            <a:fillRect/>
          </a:stretch>
        </p:blipFill>
        <p:spPr>
          <a:xfrm>
            <a:off x="4419600" y="4777740"/>
            <a:ext cx="8709661" cy="850392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3"/>
                                        </p:tgtEl>
                                        <p:attrNameLst>
                                          <p:attrName>style.visibility</p:attrName>
                                        </p:attrNameLst>
                                      </p:cBhvr>
                                      <p:to>
                                        <p:strVal val="visible"/>
                                      </p:to>
                                    </p:set>
                                    <p:animEffect filter="fade" transition="in">
                                      <p:cBhvr>
                                        <p:cTn id="7" dur="500"/>
                                        <p:tgtEl>
                                          <p:spTgt spid="473"/>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472"/>
                                        </p:tgtEl>
                                        <p:attrNameLst>
                                          <p:attrName>style.visibility</p:attrName>
                                        </p:attrNameLst>
                                      </p:cBhvr>
                                      <p:to>
                                        <p:strVal val="visible"/>
                                      </p:to>
                                    </p:set>
                                    <p:animEffect filter="fade" transition="in">
                                      <p:cBhvr>
                                        <p:cTn id="11" dur="500"/>
                                        <p:tgtEl>
                                          <p:spTgt spid="4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3" grpId="1"/>
      <p:bldP build="whole" bldLvl="1" animBg="1" rev="0" advAuto="0" spid="472" grpId="2"/>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The Arrhenius Equation"/>
          <p:cNvSpPr txBox="1"/>
          <p:nvPr>
            <p:ph type="title"/>
          </p:nvPr>
        </p:nvSpPr>
        <p:spPr>
          <a:xfrm>
            <a:off x="11539219" y="-635000"/>
            <a:ext cx="14333221" cy="2446021"/>
          </a:xfrm>
          <a:prstGeom prst="rect">
            <a:avLst/>
          </a:prstGeom>
        </p:spPr>
        <p:txBody>
          <a:bodyPr/>
          <a:lstStyle>
            <a:lvl1pPr>
              <a:defRPr>
                <a:solidFill>
                  <a:srgbClr val="0327CE"/>
                </a:solidFill>
                <a:uFill>
                  <a:solidFill>
                    <a:srgbClr val="0327CE"/>
                  </a:solidFill>
                </a:uFill>
                <a:latin typeface="Comic Sans MS"/>
                <a:ea typeface="Comic Sans MS"/>
                <a:cs typeface="Comic Sans MS"/>
                <a:sym typeface="Comic Sans MS"/>
              </a:defRPr>
            </a:lvl1pPr>
          </a:lstStyle>
          <a:p>
            <a:pPr/>
            <a:r>
              <a:t>The Arrhenius Equation</a:t>
            </a:r>
          </a:p>
        </p:txBody>
      </p:sp>
      <p:sp>
        <p:nvSpPr>
          <p:cNvPr id="47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477" name="Arrhenius equation -"/>
          <p:cNvSpPr txBox="1"/>
          <p:nvPr/>
        </p:nvSpPr>
        <p:spPr>
          <a:xfrm>
            <a:off x="4716780" y="2286000"/>
            <a:ext cx="7887122" cy="105410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81280" marR="81280" defTabSz="1828800">
              <a:buClr>
                <a:srgbClr val="000000"/>
              </a:buClr>
              <a:buFont typeface="Arial"/>
              <a:defRPr b="1" sz="6000">
                <a:uFill>
                  <a:solidFill>
                    <a:srgbClr val="000000"/>
                  </a:solidFill>
                </a:uFill>
                <a:latin typeface="+mn-lt"/>
                <a:ea typeface="+mn-ea"/>
                <a:cs typeface="+mn-cs"/>
                <a:sym typeface="Arial"/>
              </a:defRPr>
            </a:lvl1pPr>
          </a:lstStyle>
          <a:p>
            <a:pPr/>
            <a:r>
              <a:t>Arrhenius equation -</a:t>
            </a:r>
          </a:p>
        </p:txBody>
      </p:sp>
      <p:sp>
        <p:nvSpPr>
          <p:cNvPr id="478" name="Line"/>
          <p:cNvSpPr/>
          <p:nvPr/>
        </p:nvSpPr>
        <p:spPr>
          <a:xfrm flipV="1">
            <a:off x="13639201" y="1241512"/>
            <a:ext cx="10770199" cy="1"/>
          </a:xfrm>
          <a:prstGeom prst="line">
            <a:avLst/>
          </a:prstGeom>
          <a:ln w="63500">
            <a:solidFill>
              <a:srgbClr val="0327CE"/>
            </a:solidFill>
          </a:ln>
        </p:spPr>
        <p:txBody>
          <a:bodyPr tIns="91439" bIns="91439" anchor="ctr"/>
          <a:lstStyle/>
          <a:p>
            <a:pPr/>
          </a:p>
        </p:txBody>
      </p:sp>
      <p:sp>
        <p:nvSpPr>
          <p:cNvPr id="479" name="Frequency factor = frequency of collisions with correct geometry."/>
          <p:cNvSpPr txBox="1"/>
          <p:nvPr/>
        </p:nvSpPr>
        <p:spPr>
          <a:xfrm>
            <a:off x="4716780" y="7932419"/>
            <a:ext cx="15979140" cy="15773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81280" marR="81280" defTabSz="1828800">
              <a:buClr>
                <a:srgbClr val="000000"/>
              </a:buClr>
              <a:buFont typeface="Arial"/>
              <a:defRPr b="1" sz="4600">
                <a:uFill>
                  <a:solidFill>
                    <a:srgbClr val="000000"/>
                  </a:solidFill>
                </a:uFill>
                <a:latin typeface="+mn-lt"/>
                <a:ea typeface="+mn-ea"/>
                <a:cs typeface="+mn-cs"/>
                <a:sym typeface="Arial"/>
              </a:defRPr>
            </a:lvl1pPr>
          </a:lstStyle>
          <a:p>
            <a:pPr/>
            <a:r>
              <a:t>Frequency factor = frequency of collisions with correct geometry.</a:t>
            </a:r>
          </a:p>
        </p:txBody>
      </p:sp>
      <p:sp>
        <p:nvSpPr>
          <p:cNvPr id="480" name="Plot ln k vs. 1/T ---&gt; straight line.…"/>
          <p:cNvSpPr txBox="1"/>
          <p:nvPr/>
        </p:nvSpPr>
        <p:spPr>
          <a:xfrm>
            <a:off x="13749019" y="9063442"/>
            <a:ext cx="7498081" cy="35204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buClr>
                <a:srgbClr val="000000"/>
              </a:buClr>
              <a:buFont typeface="Arial"/>
              <a:defRPr b="1" sz="4600">
                <a:uFill>
                  <a:solidFill>
                    <a:srgbClr val="000000"/>
                  </a:solidFill>
                </a:uFill>
                <a:latin typeface="+mn-lt"/>
                <a:ea typeface="+mn-ea"/>
                <a:cs typeface="+mn-cs"/>
                <a:sym typeface="Arial"/>
              </a:defRPr>
            </a:pPr>
            <a:r>
              <a:rPr sz="5400"/>
              <a:t>Plot ln k vs. 1/T ---&gt; </a:t>
            </a:r>
            <a:r>
              <a:rPr i="1" sz="5400"/>
              <a:t>straight line</a:t>
            </a:r>
            <a:r>
              <a:rPr sz="5400"/>
              <a:t>. </a:t>
            </a:r>
            <a:endParaRPr sz="5400"/>
          </a:p>
          <a:p>
            <a:pPr marL="81280" marR="81280" defTabSz="1828800">
              <a:buClr>
                <a:srgbClr val="000000"/>
              </a:buClr>
              <a:buFont typeface="Arial"/>
              <a:defRPr b="1" sz="4600">
                <a:uFill>
                  <a:solidFill>
                    <a:srgbClr val="000000"/>
                  </a:solidFill>
                </a:uFill>
                <a:latin typeface="+mn-lt"/>
                <a:ea typeface="+mn-ea"/>
                <a:cs typeface="+mn-cs"/>
                <a:sym typeface="Arial"/>
              </a:defRPr>
            </a:pPr>
            <a:r>
              <a:rPr i="1" sz="5400"/>
              <a:t>slope</a:t>
            </a:r>
            <a:r>
              <a:rPr sz="5400"/>
              <a:t> = -E</a:t>
            </a:r>
            <a:r>
              <a:rPr baseline="-15851" sz="5400"/>
              <a:t>a</a:t>
            </a:r>
            <a:r>
              <a:rPr sz="5400"/>
              <a:t>/R,</a:t>
            </a:r>
            <a:endParaRPr sz="5400"/>
          </a:p>
          <a:p>
            <a:pPr marL="81280" marR="81280" defTabSz="1828800">
              <a:buClr>
                <a:srgbClr val="F33126"/>
              </a:buClr>
              <a:buFont typeface="Arial"/>
              <a:defRPr b="1" sz="4600">
                <a:uFill>
                  <a:solidFill>
                    <a:srgbClr val="000000"/>
                  </a:solidFill>
                </a:uFill>
                <a:latin typeface="+mn-lt"/>
                <a:ea typeface="+mn-ea"/>
                <a:cs typeface="+mn-cs"/>
                <a:sym typeface="Arial"/>
              </a:defRPr>
            </a:pPr>
            <a:r>
              <a:rPr i="1" sz="5400">
                <a:solidFill>
                  <a:srgbClr val="F33126"/>
                </a:solidFill>
                <a:uFill>
                  <a:solidFill>
                    <a:srgbClr val="F33126"/>
                  </a:solidFill>
                </a:uFill>
              </a:rPr>
              <a:t>best way to find E</a:t>
            </a:r>
            <a:r>
              <a:rPr baseline="-15851" i="1" sz="5400">
                <a:solidFill>
                  <a:srgbClr val="F33126"/>
                </a:solidFill>
                <a:uFill>
                  <a:solidFill>
                    <a:srgbClr val="F33126"/>
                  </a:solidFill>
                </a:uFill>
              </a:rPr>
              <a:t>a</a:t>
            </a:r>
          </a:p>
        </p:txBody>
      </p:sp>
      <p:grpSp>
        <p:nvGrpSpPr>
          <p:cNvPr id="497" name="Group"/>
          <p:cNvGrpSpPr/>
          <p:nvPr/>
        </p:nvGrpSpPr>
        <p:grpSpPr>
          <a:xfrm>
            <a:off x="5149850" y="3054350"/>
            <a:ext cx="12515851" cy="5000626"/>
            <a:chOff x="0" y="0"/>
            <a:chExt cx="12515850" cy="5000625"/>
          </a:xfrm>
        </p:grpSpPr>
        <p:sp>
          <p:nvSpPr>
            <p:cNvPr id="481" name="Rectangle"/>
            <p:cNvSpPr/>
            <p:nvPr/>
          </p:nvSpPr>
          <p:spPr>
            <a:xfrm>
              <a:off x="3384549" y="1060449"/>
              <a:ext cx="7315201" cy="1720851"/>
            </a:xfrm>
            <a:prstGeom prst="rect">
              <a:avLst/>
            </a:prstGeom>
            <a:solidFill>
              <a:srgbClr val="FFFED5"/>
            </a:solidFill>
            <a:ln w="12700" cap="flat">
              <a:noFill/>
              <a:miter lim="400000"/>
            </a:ln>
            <a:effectLst/>
          </p:spPr>
          <p:txBody>
            <a:bodyPr wrap="square" lIns="0" tIns="0" rIns="0" bIns="0" numCol="1" anchor="t">
              <a:noAutofit/>
            </a:bodyPr>
            <a:lstStyle/>
            <a:p>
              <a:pPr defTabSz="914400"/>
            </a:p>
          </p:txBody>
        </p:sp>
        <p:grpSp>
          <p:nvGrpSpPr>
            <p:cNvPr id="484" name="Group"/>
            <p:cNvGrpSpPr/>
            <p:nvPr/>
          </p:nvGrpSpPr>
          <p:grpSpPr>
            <a:xfrm>
              <a:off x="0" y="1517649"/>
              <a:ext cx="3681730" cy="620396"/>
              <a:chOff x="0" y="0"/>
              <a:chExt cx="3681729" cy="620394"/>
            </a:xfrm>
          </p:grpSpPr>
          <p:sp>
            <p:nvSpPr>
              <p:cNvPr id="482" name="Line"/>
              <p:cNvSpPr/>
              <p:nvPr/>
            </p:nvSpPr>
            <p:spPr>
              <a:xfrm>
                <a:off x="2310129" y="617219"/>
                <a:ext cx="1371601" cy="3176"/>
              </a:xfrm>
              <a:prstGeom prst="line">
                <a:avLst/>
              </a:prstGeom>
              <a:noFill/>
              <a:ln w="50800" cap="flat">
                <a:solidFill>
                  <a:srgbClr val="0327CE"/>
                </a:solidFill>
                <a:prstDash val="solid"/>
                <a:round/>
                <a:tailEnd type="triangle" w="med" len="med"/>
              </a:ln>
              <a:effectLst/>
            </p:spPr>
            <p:txBody>
              <a:bodyPr wrap="square" lIns="91439" tIns="91439" rIns="91439" bIns="91439" numCol="1" anchor="ctr">
                <a:noAutofit/>
              </a:bodyPr>
              <a:lstStyle/>
              <a:p>
                <a:pPr/>
              </a:p>
            </p:txBody>
          </p:sp>
          <p:sp>
            <p:nvSpPr>
              <p:cNvPr id="483" name="Rate constant"/>
              <p:cNvSpPr/>
              <p:nvPr/>
            </p:nvSpPr>
            <p:spPr>
              <a:xfrm>
                <a:off x="0" y="0"/>
                <a:ext cx="324612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marL="81280" marR="81280" defTabSz="1828800">
                  <a:buClr>
                    <a:srgbClr val="0327CE"/>
                  </a:buClr>
                  <a:buFont typeface="Arial"/>
                  <a:defRPr b="1" sz="4600">
                    <a:solidFill>
                      <a:srgbClr val="0327CE"/>
                    </a:solidFill>
                    <a:uFill>
                      <a:solidFill>
                        <a:srgbClr val="0327CE"/>
                      </a:solidFill>
                    </a:uFill>
                    <a:latin typeface="+mn-lt"/>
                    <a:ea typeface="+mn-ea"/>
                    <a:cs typeface="+mn-cs"/>
                    <a:sym typeface="Arial"/>
                  </a:defRPr>
                </a:lvl1pPr>
              </a:lstStyle>
              <a:p>
                <a:pPr/>
                <a:r>
                  <a:t>Rate constant</a:t>
                </a:r>
              </a:p>
            </p:txBody>
          </p:sp>
        </p:grpSp>
        <p:grpSp>
          <p:nvGrpSpPr>
            <p:cNvPr id="487" name="Group"/>
            <p:cNvGrpSpPr/>
            <p:nvPr/>
          </p:nvGrpSpPr>
          <p:grpSpPr>
            <a:xfrm>
              <a:off x="10539729" y="0"/>
              <a:ext cx="1976122" cy="1380490"/>
              <a:chOff x="0" y="0"/>
              <a:chExt cx="1976120" cy="1380489"/>
            </a:xfrm>
          </p:grpSpPr>
          <p:sp>
            <p:nvSpPr>
              <p:cNvPr id="485" name="Temp (K)"/>
              <p:cNvSpPr/>
              <p:nvPr/>
            </p:nvSpPr>
            <p:spPr>
              <a:xfrm>
                <a:off x="706120"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marL="81280" marR="81280" defTabSz="1828800">
                  <a:buClr>
                    <a:srgbClr val="0327CE"/>
                  </a:buClr>
                  <a:buFont typeface="Arial"/>
                  <a:defRPr b="1" sz="4600">
                    <a:solidFill>
                      <a:srgbClr val="0327CE"/>
                    </a:solidFill>
                    <a:uFill>
                      <a:solidFill>
                        <a:srgbClr val="0327CE"/>
                      </a:solidFill>
                    </a:uFill>
                    <a:latin typeface="+mn-lt"/>
                    <a:ea typeface="+mn-ea"/>
                    <a:cs typeface="+mn-cs"/>
                    <a:sym typeface="Arial"/>
                  </a:defRPr>
                </a:lvl1pPr>
              </a:lstStyle>
              <a:p>
                <a:pPr/>
                <a:r>
                  <a:t>Temp (K)</a:t>
                </a:r>
              </a:p>
            </p:txBody>
          </p:sp>
          <p:sp>
            <p:nvSpPr>
              <p:cNvPr id="486" name="Line"/>
              <p:cNvSpPr/>
              <p:nvPr/>
            </p:nvSpPr>
            <p:spPr>
              <a:xfrm flipH="1">
                <a:off x="0" y="763269"/>
                <a:ext cx="850900" cy="617221"/>
              </a:xfrm>
              <a:prstGeom prst="line">
                <a:avLst/>
              </a:prstGeom>
              <a:noFill/>
              <a:ln w="50800" cap="flat">
                <a:solidFill>
                  <a:srgbClr val="0327CE"/>
                </a:solidFill>
                <a:prstDash val="solid"/>
                <a:round/>
                <a:tailEnd type="triangle" w="med" len="med"/>
              </a:ln>
              <a:effectLst/>
            </p:spPr>
            <p:txBody>
              <a:bodyPr wrap="square" lIns="91439" tIns="91439" rIns="91439" bIns="91439" numCol="1" anchor="ctr">
                <a:noAutofit/>
              </a:bodyPr>
              <a:lstStyle/>
              <a:p>
                <a:pPr/>
              </a:p>
            </p:txBody>
          </p:sp>
        </p:grpSp>
        <p:sp>
          <p:nvSpPr>
            <p:cNvPr id="488" name="Line"/>
            <p:cNvSpPr/>
            <p:nvPr/>
          </p:nvSpPr>
          <p:spPr>
            <a:xfrm flipH="1" flipV="1">
              <a:off x="9328149" y="2134869"/>
              <a:ext cx="914401" cy="1371601"/>
            </a:xfrm>
            <a:prstGeom prst="line">
              <a:avLst/>
            </a:prstGeom>
            <a:noFill/>
            <a:ln w="50800" cap="flat">
              <a:solidFill>
                <a:srgbClr val="0327CE"/>
              </a:solidFill>
              <a:prstDash val="solid"/>
              <a:round/>
              <a:tailEnd type="triangle" w="med" len="med"/>
            </a:ln>
            <a:effectLst/>
          </p:spPr>
          <p:txBody>
            <a:bodyPr wrap="square" lIns="91439" tIns="91439" rIns="91439" bIns="91439" numCol="1" anchor="ctr">
              <a:noAutofit/>
            </a:bodyPr>
            <a:lstStyle/>
            <a:p>
              <a:pPr/>
            </a:p>
          </p:txBody>
        </p:sp>
        <p:sp>
          <p:nvSpPr>
            <p:cNvPr id="489" name="8.3145 J/K•mol"/>
            <p:cNvSpPr/>
            <p:nvPr/>
          </p:nvSpPr>
          <p:spPr>
            <a:xfrm>
              <a:off x="9785349" y="338137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marL="81280" marR="81280" defTabSz="1828800">
                <a:buClr>
                  <a:srgbClr val="0327CE"/>
                </a:buClr>
                <a:buFont typeface="Arial"/>
                <a:defRPr b="1" sz="4600">
                  <a:solidFill>
                    <a:srgbClr val="0327CE"/>
                  </a:solidFill>
                  <a:uFill>
                    <a:solidFill>
                      <a:srgbClr val="0327CE"/>
                    </a:solidFill>
                  </a:uFill>
                  <a:latin typeface="+mn-lt"/>
                  <a:ea typeface="+mn-ea"/>
                  <a:cs typeface="+mn-cs"/>
                  <a:sym typeface="Arial"/>
                </a:defRPr>
              </a:lvl1pPr>
            </a:lstStyle>
            <a:p>
              <a:pPr>
                <a:defRPr>
                  <a:solidFill>
                    <a:srgbClr val="000000"/>
                  </a:solidFill>
                  <a:uFill>
                    <a:solidFill>
                      <a:srgbClr val="000000"/>
                    </a:solidFill>
                  </a:uFill>
                </a:defRPr>
              </a:pPr>
              <a:r>
                <a:rPr>
                  <a:solidFill>
                    <a:srgbClr val="0327CE"/>
                  </a:solidFill>
                  <a:uFill>
                    <a:solidFill>
                      <a:srgbClr val="0327CE"/>
                    </a:solidFill>
                  </a:uFill>
                </a:rPr>
                <a:t>8.3145 J/K•mol</a:t>
              </a:r>
            </a:p>
          </p:txBody>
        </p:sp>
        <p:grpSp>
          <p:nvGrpSpPr>
            <p:cNvPr id="492" name="Group"/>
            <p:cNvGrpSpPr/>
            <p:nvPr/>
          </p:nvGrpSpPr>
          <p:grpSpPr>
            <a:xfrm>
              <a:off x="6744969" y="2336363"/>
              <a:ext cx="2926081" cy="1170107"/>
              <a:chOff x="0" y="0"/>
              <a:chExt cx="2926079" cy="1170106"/>
            </a:xfrm>
          </p:grpSpPr>
          <p:sp>
            <p:nvSpPr>
              <p:cNvPr id="490" name="Line"/>
              <p:cNvSpPr/>
              <p:nvPr/>
            </p:nvSpPr>
            <p:spPr>
              <a:xfrm flipH="1" flipV="1">
                <a:off x="1802963" y="-1"/>
                <a:ext cx="323018" cy="1170108"/>
              </a:xfrm>
              <a:prstGeom prst="line">
                <a:avLst/>
              </a:prstGeom>
              <a:noFill/>
              <a:ln w="50800" cap="flat">
                <a:solidFill>
                  <a:srgbClr val="0327CE"/>
                </a:solidFill>
                <a:prstDash val="solid"/>
                <a:round/>
                <a:tailEnd type="triangle" w="med" len="med"/>
              </a:ln>
              <a:effectLst/>
            </p:spPr>
            <p:txBody>
              <a:bodyPr wrap="square" lIns="91439" tIns="91439" rIns="91439" bIns="91439" numCol="1" anchor="ctr">
                <a:noAutofit/>
              </a:bodyPr>
              <a:lstStyle/>
              <a:p>
                <a:pPr/>
              </a:p>
            </p:txBody>
          </p:sp>
          <p:sp>
            <p:nvSpPr>
              <p:cNvPr id="491" name="Activation energy"/>
              <p:cNvSpPr/>
              <p:nvPr/>
            </p:nvSpPr>
            <p:spPr>
              <a:xfrm>
                <a:off x="0" y="1170106"/>
                <a:ext cx="292608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marL="81280" marR="81280" defTabSz="1828800">
                  <a:buClr>
                    <a:srgbClr val="0327CE"/>
                  </a:buClr>
                  <a:buFont typeface="Arial"/>
                  <a:defRPr b="1" sz="3800">
                    <a:solidFill>
                      <a:srgbClr val="0327CE"/>
                    </a:solidFill>
                    <a:uFill>
                      <a:solidFill>
                        <a:srgbClr val="0327CE"/>
                      </a:solidFill>
                    </a:uFill>
                    <a:latin typeface="+mn-lt"/>
                    <a:ea typeface="+mn-ea"/>
                    <a:cs typeface="+mn-cs"/>
                    <a:sym typeface="Arial"/>
                  </a:defRPr>
                </a:lvl1pPr>
              </a:lstStyle>
              <a:p>
                <a:pPr/>
                <a:r>
                  <a:t>Activation energy</a:t>
                </a:r>
              </a:p>
            </p:txBody>
          </p:sp>
        </p:grpSp>
        <p:grpSp>
          <p:nvGrpSpPr>
            <p:cNvPr id="495" name="Group"/>
            <p:cNvGrpSpPr/>
            <p:nvPr/>
          </p:nvGrpSpPr>
          <p:grpSpPr>
            <a:xfrm>
              <a:off x="481329" y="2592069"/>
              <a:ext cx="5486401" cy="2408557"/>
              <a:chOff x="0" y="0"/>
              <a:chExt cx="5486399" cy="2408555"/>
            </a:xfrm>
          </p:grpSpPr>
          <p:sp>
            <p:nvSpPr>
              <p:cNvPr id="493" name="Line"/>
              <p:cNvSpPr/>
              <p:nvPr/>
            </p:nvSpPr>
            <p:spPr>
              <a:xfrm flipV="1">
                <a:off x="4114800" y="0"/>
                <a:ext cx="1371600" cy="1211580"/>
              </a:xfrm>
              <a:prstGeom prst="line">
                <a:avLst/>
              </a:prstGeom>
              <a:noFill/>
              <a:ln w="63500" cap="flat">
                <a:solidFill>
                  <a:srgbClr val="000000"/>
                </a:solidFill>
                <a:prstDash val="solid"/>
                <a:round/>
                <a:tailEnd type="triangle" w="med" len="med"/>
              </a:ln>
              <a:effectLst/>
            </p:spPr>
            <p:txBody>
              <a:bodyPr wrap="square" lIns="91439" tIns="91439" rIns="91439" bIns="91439" numCol="1" anchor="ctr">
                <a:noAutofit/>
              </a:bodyPr>
              <a:lstStyle/>
              <a:p>
                <a:pPr/>
              </a:p>
            </p:txBody>
          </p:sp>
          <p:sp>
            <p:nvSpPr>
              <p:cNvPr id="494" name="Frequency factor"/>
              <p:cNvSpPr/>
              <p:nvPr/>
            </p:nvSpPr>
            <p:spPr>
              <a:xfrm>
                <a:off x="0" y="113855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marL="81280" marR="81280" defTabSz="1828800">
                  <a:buClr>
                    <a:srgbClr val="000000"/>
                  </a:buClr>
                  <a:buFont typeface="Arial"/>
                  <a:defRPr b="1" sz="4600">
                    <a:uFill>
                      <a:solidFill>
                        <a:srgbClr val="000000"/>
                      </a:solidFill>
                    </a:uFill>
                    <a:latin typeface="+mn-lt"/>
                    <a:ea typeface="+mn-ea"/>
                    <a:cs typeface="+mn-cs"/>
                    <a:sym typeface="Arial"/>
                  </a:defRPr>
                </a:lvl1pPr>
              </a:lstStyle>
              <a:p>
                <a:pPr/>
                <a:r>
                  <a:t>Frequency factor</a:t>
                </a:r>
              </a:p>
            </p:txBody>
          </p:sp>
        </p:grpSp>
        <p:pic>
          <p:nvPicPr>
            <p:cNvPr id="496" name="temp.pdf" descr="temp.pdf"/>
            <p:cNvPicPr>
              <a:picLocks noChangeAspect="1"/>
            </p:cNvPicPr>
            <p:nvPr/>
          </p:nvPicPr>
          <p:blipFill>
            <a:blip r:embed="rId2">
              <a:extLst/>
            </a:blip>
            <a:stretch>
              <a:fillRect/>
            </a:stretch>
          </p:blipFill>
          <p:spPr>
            <a:xfrm>
              <a:off x="3439062" y="899085"/>
              <a:ext cx="7269481" cy="1853005"/>
            </a:xfrm>
            <a:prstGeom prst="rect">
              <a:avLst/>
            </a:prstGeom>
            <a:ln w="12700" cap="flat">
              <a:noFill/>
              <a:round/>
            </a:ln>
            <a:effectLst/>
          </p:spPr>
        </p:pic>
      </p:grpSp>
      <p:grpSp>
        <p:nvGrpSpPr>
          <p:cNvPr id="500" name="Group"/>
          <p:cNvGrpSpPr/>
          <p:nvPr/>
        </p:nvGrpSpPr>
        <p:grpSpPr>
          <a:xfrm>
            <a:off x="4716780" y="10081259"/>
            <a:ext cx="8686801" cy="2194561"/>
            <a:chOff x="0" y="0"/>
            <a:chExt cx="8686800" cy="2194559"/>
          </a:xfrm>
        </p:grpSpPr>
        <p:sp>
          <p:nvSpPr>
            <p:cNvPr id="498" name="Rectangle"/>
            <p:cNvSpPr/>
            <p:nvPr/>
          </p:nvSpPr>
          <p:spPr>
            <a:xfrm>
              <a:off x="0" y="137159"/>
              <a:ext cx="8686800" cy="1895476"/>
            </a:xfrm>
            <a:prstGeom prst="rect">
              <a:avLst/>
            </a:prstGeom>
            <a:solidFill>
              <a:srgbClr val="D5F0FF"/>
            </a:solidFill>
            <a:ln w="12700" cap="flat">
              <a:noFill/>
              <a:miter lim="400000"/>
            </a:ln>
            <a:effectLst/>
          </p:spPr>
          <p:txBody>
            <a:bodyPr wrap="square" lIns="0" tIns="0" rIns="0" bIns="0" numCol="1" anchor="t">
              <a:noAutofit/>
            </a:bodyPr>
            <a:lstStyle/>
            <a:p>
              <a:pPr defTabSz="914400"/>
            </a:p>
          </p:txBody>
        </p:sp>
        <p:pic>
          <p:nvPicPr>
            <p:cNvPr id="499" name="temp.pdf" descr="temp.pdf"/>
            <p:cNvPicPr>
              <a:picLocks noChangeAspect="1"/>
            </p:cNvPicPr>
            <p:nvPr/>
          </p:nvPicPr>
          <p:blipFill>
            <a:blip r:embed="rId3">
              <a:extLst/>
            </a:blip>
            <a:stretch>
              <a:fillRect/>
            </a:stretch>
          </p:blipFill>
          <p:spPr>
            <a:xfrm>
              <a:off x="229337" y="0"/>
              <a:ext cx="8211903" cy="2194560"/>
            </a:xfrm>
            <a:prstGeom prst="rect">
              <a:avLst/>
            </a:prstGeom>
            <a:ln w="12700" cap="flat">
              <a:noFill/>
              <a:round/>
            </a:ln>
            <a:effectLst/>
          </p:spPr>
        </p:pic>
      </p:grpSp>
      <p:pic>
        <p:nvPicPr>
          <p:cNvPr id="501" name="arrhenius-2efs_-_copy_1.jpg" descr="arrhenius-2efs_-_copy_1.jpg"/>
          <p:cNvPicPr>
            <a:picLocks noChangeAspect="1"/>
          </p:cNvPicPr>
          <p:nvPr/>
        </p:nvPicPr>
        <p:blipFill>
          <a:blip r:embed="rId4">
            <a:extLst/>
          </a:blip>
          <a:stretch>
            <a:fillRect/>
          </a:stretch>
        </p:blipFill>
        <p:spPr>
          <a:xfrm>
            <a:off x="-10617" y="-93465"/>
            <a:ext cx="4508698" cy="5351042"/>
          </a:xfrm>
          <a:prstGeom prst="rect">
            <a:avLst/>
          </a:prstGeom>
          <a:ln w="12700"/>
        </p:spPr>
      </p:pic>
      <p:sp>
        <p:nvSpPr>
          <p:cNvPr id="502" name="Svante Arrhenius"/>
          <p:cNvSpPr txBox="1"/>
          <p:nvPr/>
        </p:nvSpPr>
        <p:spPr>
          <a:xfrm>
            <a:off x="-25907" y="5267960"/>
            <a:ext cx="3387535" cy="690881"/>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a:defRPr i="1" sz="3300"/>
            </a:lvl1pPr>
          </a:lstStyle>
          <a:p>
            <a:pPr/>
            <a:r>
              <a:t>Svante Arrhenius</a:t>
            </a:r>
          </a:p>
        </p:txBody>
      </p:sp>
      <p:sp>
        <p:nvSpPr>
          <p:cNvPr id="503" name="Always use 8.3145 for &quot;energy&quot; R!"/>
          <p:cNvSpPr txBox="1"/>
          <p:nvPr/>
        </p:nvSpPr>
        <p:spPr>
          <a:xfrm>
            <a:off x="16204694" y="12846684"/>
            <a:ext cx="7897933" cy="792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a:defRPr i="1" sz="4000"/>
            </a:lvl1pPr>
          </a:lstStyle>
          <a:p>
            <a:pPr/>
            <a:r>
              <a:t>Always use 8.3145 for "energy" 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79"/>
                                        </p:tgtEl>
                                        <p:attrNameLst>
                                          <p:attrName>style.visibility</p:attrName>
                                        </p:attrNameLst>
                                      </p:cBhvr>
                                      <p:to>
                                        <p:strVal val="visible"/>
                                      </p:to>
                                    </p:set>
                                    <p:animEffect filter="fade" transition="in">
                                      <p:cBhvr>
                                        <p:cTn id="7" dur="5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500"/>
                                        </p:tgtEl>
                                        <p:attrNameLst>
                                          <p:attrName>style.visibility</p:attrName>
                                        </p:attrNameLst>
                                      </p:cBhvr>
                                      <p:to>
                                        <p:strVal val="visible"/>
                                      </p:to>
                                    </p:set>
                                  </p:childTnLst>
                                </p:cTn>
                              </p:par>
                            </p:childTnLst>
                          </p:cTn>
                        </p:par>
                        <p:par>
                          <p:cTn id="12" fill="hold">
                            <p:stCondLst>
                              <p:cond delay="0"/>
                            </p:stCondLst>
                            <p:childTnLst>
                              <p:par>
                                <p:cTn id="13" presetClass="entr" nodeType="afterEffect" presetID="10" grpId="3" fill="hold">
                                  <p:stCondLst>
                                    <p:cond delay="0"/>
                                  </p:stCondLst>
                                  <p:iterate type="el" backwards="0">
                                    <p:tmAbs val="0"/>
                                  </p:iterate>
                                  <p:childTnLst>
                                    <p:set>
                                      <p:cBhvr>
                                        <p:cTn id="14" fill="hold"/>
                                        <p:tgtEl>
                                          <p:spTgt spid="480"/>
                                        </p:tgtEl>
                                        <p:attrNameLst>
                                          <p:attrName>style.visibility</p:attrName>
                                        </p:attrNameLst>
                                      </p:cBhvr>
                                      <p:to>
                                        <p:strVal val="visible"/>
                                      </p:to>
                                    </p:set>
                                    <p:animEffect filter="fade" transition="in">
                                      <p:cBhvr>
                                        <p:cTn id="15" dur="5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0" grpId="2"/>
      <p:bldP build="whole" bldLvl="1" animBg="1" rev="0" advAuto="0" spid="479" grpId="1"/>
      <p:bldP build="whole" bldLvl="1" animBg="1" rev="0" advAuto="0" spid="480" grpId="3"/>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07" name="Group"/>
          <p:cNvGrpSpPr/>
          <p:nvPr/>
        </p:nvGrpSpPr>
        <p:grpSpPr>
          <a:xfrm>
            <a:off x="9083040" y="5371506"/>
            <a:ext cx="6697980" cy="2019895"/>
            <a:chOff x="0" y="0"/>
            <a:chExt cx="6697979" cy="2019894"/>
          </a:xfrm>
        </p:grpSpPr>
        <p:sp>
          <p:nvSpPr>
            <p:cNvPr id="505" name="Rectangle"/>
            <p:cNvSpPr/>
            <p:nvPr/>
          </p:nvSpPr>
          <p:spPr>
            <a:xfrm>
              <a:off x="0" y="299044"/>
              <a:ext cx="6697980" cy="1720851"/>
            </a:xfrm>
            <a:prstGeom prst="rect">
              <a:avLst/>
            </a:prstGeom>
            <a:solidFill>
              <a:srgbClr val="FFFED5"/>
            </a:solidFill>
            <a:ln w="3175" cap="flat">
              <a:solidFill>
                <a:srgbClr val="000000"/>
              </a:solidFill>
              <a:prstDash val="solid"/>
              <a:miter lim="400000"/>
            </a:ln>
            <a:effectLst>
              <a:outerShdw sx="100000" sy="100000" kx="0" ky="0" algn="b" rotWithShape="0" blurRad="114300" dist="127000" dir="2700000">
                <a:srgbClr val="86879E">
                  <a:alpha val="74996"/>
                </a:srgbClr>
              </a:outerShdw>
            </a:effectLst>
          </p:spPr>
          <p:txBody>
            <a:bodyPr wrap="square" lIns="91439" tIns="91439" rIns="91439" bIns="91439" numCol="1" anchor="ctr">
              <a:noAutofit/>
            </a:bodyPr>
            <a:lstStyle/>
            <a:p>
              <a:pPr marL="81280" marR="81280" defTabSz="1828800">
                <a:defRPr b="1" sz="4600">
                  <a:uFill>
                    <a:solidFill>
                      <a:srgbClr val="000000"/>
                    </a:solidFill>
                  </a:uFill>
                  <a:latin typeface="+mn-lt"/>
                  <a:ea typeface="+mn-ea"/>
                  <a:cs typeface="+mn-cs"/>
                  <a:sym typeface="Arial"/>
                </a:defRPr>
              </a:pPr>
            </a:p>
          </p:txBody>
        </p:sp>
        <p:pic>
          <p:nvPicPr>
            <p:cNvPr id="506" name="temp.pdf" descr="temp.pdf"/>
            <p:cNvPicPr>
              <a:picLocks noChangeAspect="1"/>
            </p:cNvPicPr>
            <p:nvPr/>
          </p:nvPicPr>
          <p:blipFill>
            <a:blip r:embed="rId3">
              <a:extLst/>
            </a:blip>
            <a:stretch>
              <a:fillRect/>
            </a:stretch>
          </p:blipFill>
          <p:spPr>
            <a:xfrm>
              <a:off x="73552" y="0"/>
              <a:ext cx="6583681" cy="1966554"/>
            </a:xfrm>
            <a:prstGeom prst="rect">
              <a:avLst/>
            </a:prstGeom>
            <a:ln w="12700" cap="flat">
              <a:noFill/>
              <a:round/>
            </a:ln>
            <a:effectLst/>
          </p:spPr>
        </p:pic>
      </p:grpSp>
      <p:sp>
        <p:nvSpPr>
          <p:cNvPr id="508" name="More About the Frequency Factor, A"/>
          <p:cNvSpPr txBox="1"/>
          <p:nvPr>
            <p:ph type="title"/>
          </p:nvPr>
        </p:nvSpPr>
        <p:spPr>
          <a:xfrm>
            <a:off x="4259580" y="0"/>
            <a:ext cx="15704820" cy="2446021"/>
          </a:xfrm>
          <a:prstGeom prst="rect">
            <a:avLst/>
          </a:prstGeom>
        </p:spPr>
        <p:txBody>
          <a:bodyPr/>
          <a:lstStyle>
            <a:lvl1pPr>
              <a:defRPr sz="6000">
                <a:solidFill>
                  <a:srgbClr val="0327CE"/>
                </a:solidFill>
                <a:uFill>
                  <a:solidFill>
                    <a:srgbClr val="0327CE"/>
                  </a:solidFill>
                </a:uFill>
                <a:latin typeface="Comic Sans MS"/>
                <a:ea typeface="Comic Sans MS"/>
                <a:cs typeface="Comic Sans MS"/>
                <a:sym typeface="Comic Sans MS"/>
              </a:defRPr>
            </a:lvl1pPr>
          </a:lstStyle>
          <a:p>
            <a:pPr/>
            <a:r>
              <a:t>More About the Frequency Factor, A</a:t>
            </a:r>
          </a:p>
        </p:txBody>
      </p:sp>
      <p:sp>
        <p:nvSpPr>
          <p:cNvPr id="50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10" name="Frequency Factor often expressed as:"/>
          <p:cNvSpPr txBox="1"/>
          <p:nvPr/>
        </p:nvSpPr>
        <p:spPr>
          <a:xfrm>
            <a:off x="4716780" y="2286000"/>
            <a:ext cx="14325159" cy="105410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81280" marR="81280" defTabSz="1828800">
              <a:buClr>
                <a:srgbClr val="000000"/>
              </a:buClr>
              <a:buFont typeface="Arial"/>
              <a:defRPr b="1" sz="6000">
                <a:uFill>
                  <a:solidFill>
                    <a:srgbClr val="000000"/>
                  </a:solidFill>
                </a:uFill>
                <a:latin typeface="+mn-lt"/>
                <a:ea typeface="+mn-ea"/>
                <a:cs typeface="+mn-cs"/>
                <a:sym typeface="Arial"/>
              </a:defRPr>
            </a:lvl1pPr>
          </a:lstStyle>
          <a:p>
            <a:pPr/>
            <a:r>
              <a:t>Frequency Factor often expressed as:</a:t>
            </a:r>
          </a:p>
        </p:txBody>
      </p:sp>
      <p:sp>
        <p:nvSpPr>
          <p:cNvPr id="511" name="Line"/>
          <p:cNvSpPr/>
          <p:nvPr/>
        </p:nvSpPr>
        <p:spPr>
          <a:xfrm>
            <a:off x="4876800" y="1828800"/>
            <a:ext cx="14630400" cy="3176"/>
          </a:xfrm>
          <a:prstGeom prst="line">
            <a:avLst/>
          </a:prstGeom>
          <a:ln w="63500">
            <a:solidFill>
              <a:srgbClr val="0327CE"/>
            </a:solidFill>
          </a:ln>
        </p:spPr>
        <p:txBody>
          <a:bodyPr tIns="91439" bIns="91439" anchor="ctr"/>
          <a:lstStyle/>
          <a:p>
            <a:pPr/>
          </a:p>
        </p:txBody>
      </p:sp>
      <p:grpSp>
        <p:nvGrpSpPr>
          <p:cNvPr id="514" name="Group"/>
          <p:cNvGrpSpPr/>
          <p:nvPr/>
        </p:nvGrpSpPr>
        <p:grpSpPr>
          <a:xfrm>
            <a:off x="5302250" y="6064250"/>
            <a:ext cx="3689351" cy="796925"/>
            <a:chOff x="0" y="0"/>
            <a:chExt cx="3689349" cy="796924"/>
          </a:xfrm>
        </p:grpSpPr>
        <p:sp>
          <p:nvSpPr>
            <p:cNvPr id="512" name="Line"/>
            <p:cNvSpPr/>
            <p:nvPr/>
          </p:nvSpPr>
          <p:spPr>
            <a:xfrm>
              <a:off x="2317749" y="793749"/>
              <a:ext cx="1371601" cy="3176"/>
            </a:xfrm>
            <a:prstGeom prst="line">
              <a:avLst/>
            </a:prstGeom>
            <a:noFill/>
            <a:ln w="50800" cap="flat">
              <a:solidFill>
                <a:srgbClr val="0327CE"/>
              </a:solidFill>
              <a:prstDash val="solid"/>
              <a:round/>
              <a:tailEnd type="triangle" w="med" len="med"/>
            </a:ln>
            <a:effectLst/>
          </p:spPr>
          <p:txBody>
            <a:bodyPr wrap="square" lIns="91439" tIns="91439" rIns="91439" bIns="91439" numCol="1" anchor="ctr">
              <a:noAutofit/>
            </a:bodyPr>
            <a:lstStyle/>
            <a:p>
              <a:pPr/>
            </a:p>
          </p:txBody>
        </p:sp>
        <p:sp>
          <p:nvSpPr>
            <p:cNvPr id="513" name="Frequency Factor"/>
            <p:cNvSpPr/>
            <p:nvPr/>
          </p:nvSpPr>
          <p:spPr>
            <a:xfrm>
              <a:off x="0" y="0"/>
              <a:ext cx="324612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marL="81280" marR="81280" defTabSz="1828800">
                <a:buClr>
                  <a:srgbClr val="0433FF"/>
                </a:buClr>
                <a:buFont typeface="Arial"/>
                <a:defRPr b="1" sz="3800">
                  <a:solidFill>
                    <a:srgbClr val="0433FF"/>
                  </a:solidFill>
                  <a:uFill>
                    <a:solidFill>
                      <a:srgbClr val="0433FF"/>
                    </a:solidFill>
                  </a:uFill>
                  <a:latin typeface="+mn-lt"/>
                  <a:ea typeface="+mn-ea"/>
                  <a:cs typeface="+mn-cs"/>
                  <a:sym typeface="Arial"/>
                </a:defRPr>
              </a:lvl1pPr>
            </a:lstStyle>
            <a:p>
              <a:pPr/>
              <a:r>
                <a:t>Frequency Factor</a:t>
              </a:r>
            </a:p>
          </p:txBody>
        </p:sp>
      </p:grpSp>
      <p:grpSp>
        <p:nvGrpSpPr>
          <p:cNvPr id="517" name="Group"/>
          <p:cNvGrpSpPr/>
          <p:nvPr/>
        </p:nvGrpSpPr>
        <p:grpSpPr>
          <a:xfrm>
            <a:off x="12887325" y="4366260"/>
            <a:ext cx="1968501" cy="1280161"/>
            <a:chOff x="0" y="0"/>
            <a:chExt cx="1968499" cy="1280159"/>
          </a:xfrm>
        </p:grpSpPr>
        <p:sp>
          <p:nvSpPr>
            <p:cNvPr id="515" name="Temp (K)"/>
            <p:cNvSpPr/>
            <p:nvPr/>
          </p:nvSpPr>
          <p:spPr>
            <a:xfrm>
              <a:off x="698499"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marL="81280" marR="81280" defTabSz="1828800">
                <a:buClr>
                  <a:srgbClr val="0433FF"/>
                </a:buClr>
                <a:buFont typeface="Arial"/>
                <a:defRPr b="1" sz="3800">
                  <a:solidFill>
                    <a:srgbClr val="0433FF"/>
                  </a:solidFill>
                  <a:uFill>
                    <a:solidFill>
                      <a:srgbClr val="0433FF"/>
                    </a:solidFill>
                  </a:uFill>
                  <a:latin typeface="+mn-lt"/>
                  <a:ea typeface="+mn-ea"/>
                  <a:cs typeface="+mn-cs"/>
                  <a:sym typeface="Arial"/>
                </a:defRPr>
              </a:lvl1pPr>
            </a:lstStyle>
            <a:p>
              <a:pPr/>
              <a:r>
                <a:t>Temp (K)</a:t>
              </a:r>
            </a:p>
          </p:txBody>
        </p:sp>
        <p:sp>
          <p:nvSpPr>
            <p:cNvPr id="516" name="Line"/>
            <p:cNvSpPr/>
            <p:nvPr/>
          </p:nvSpPr>
          <p:spPr>
            <a:xfrm flipH="1">
              <a:off x="0" y="662939"/>
              <a:ext cx="850900" cy="617221"/>
            </a:xfrm>
            <a:prstGeom prst="line">
              <a:avLst/>
            </a:prstGeom>
            <a:noFill/>
            <a:ln w="50800" cap="flat">
              <a:solidFill>
                <a:srgbClr val="0327CE"/>
              </a:solidFill>
              <a:prstDash val="solid"/>
              <a:round/>
              <a:tailEnd type="triangle" w="med" len="med"/>
            </a:ln>
            <a:effectLst/>
          </p:spPr>
          <p:txBody>
            <a:bodyPr wrap="square" lIns="91439" tIns="91439" rIns="91439" bIns="91439" numCol="1" anchor="ctr">
              <a:noAutofit/>
            </a:bodyPr>
            <a:lstStyle/>
            <a:p>
              <a:pPr/>
            </a:p>
          </p:txBody>
        </p:sp>
      </p:grpSp>
      <p:grpSp>
        <p:nvGrpSpPr>
          <p:cNvPr id="520" name="Group"/>
          <p:cNvGrpSpPr/>
          <p:nvPr/>
        </p:nvGrpSpPr>
        <p:grpSpPr>
          <a:xfrm>
            <a:off x="15209519" y="7000874"/>
            <a:ext cx="1727201" cy="2619377"/>
            <a:chOff x="0" y="0"/>
            <a:chExt cx="1727200" cy="2619375"/>
          </a:xfrm>
        </p:grpSpPr>
        <p:sp>
          <p:nvSpPr>
            <p:cNvPr id="518" name="Line"/>
            <p:cNvSpPr/>
            <p:nvPr/>
          </p:nvSpPr>
          <p:spPr>
            <a:xfrm flipH="1" flipV="1">
              <a:off x="0" y="0"/>
              <a:ext cx="914400" cy="1371600"/>
            </a:xfrm>
            <a:prstGeom prst="line">
              <a:avLst/>
            </a:prstGeom>
            <a:noFill/>
            <a:ln w="50800" cap="flat">
              <a:solidFill>
                <a:srgbClr val="0327CE"/>
              </a:solidFill>
              <a:prstDash val="solid"/>
              <a:round/>
              <a:tailEnd type="triangle" w="med" len="med"/>
            </a:ln>
            <a:effectLst/>
          </p:spPr>
          <p:txBody>
            <a:bodyPr wrap="square" lIns="91439" tIns="91439" rIns="91439" bIns="91439" numCol="1" anchor="ctr">
              <a:noAutofit/>
            </a:bodyPr>
            <a:lstStyle/>
            <a:p>
              <a:pPr/>
            </a:p>
          </p:txBody>
        </p:sp>
        <p:sp>
          <p:nvSpPr>
            <p:cNvPr id="519" name="8.3145 J/K•mol"/>
            <p:cNvSpPr/>
            <p:nvPr/>
          </p:nvSpPr>
          <p:spPr>
            <a:xfrm>
              <a:off x="457200" y="134937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marL="81280" marR="81280" defTabSz="1828800">
                <a:buClr>
                  <a:srgbClr val="0433FF"/>
                </a:buClr>
                <a:buFont typeface="Arial"/>
                <a:defRPr b="1" sz="3800">
                  <a:solidFill>
                    <a:srgbClr val="0433FF"/>
                  </a:solidFill>
                  <a:uFill>
                    <a:solidFill>
                      <a:srgbClr val="0433FF"/>
                    </a:solidFill>
                  </a:uFill>
                  <a:latin typeface="+mn-lt"/>
                  <a:ea typeface="+mn-ea"/>
                  <a:cs typeface="+mn-cs"/>
                  <a:sym typeface="Arial"/>
                </a:defRPr>
              </a:lvl1pPr>
            </a:lstStyle>
            <a:p>
              <a:pPr>
                <a:defRPr sz="4600">
                  <a:solidFill>
                    <a:srgbClr val="000000"/>
                  </a:solidFill>
                  <a:uFill>
                    <a:solidFill>
                      <a:srgbClr val="000000"/>
                    </a:solidFill>
                  </a:uFill>
                </a:defRPr>
              </a:pPr>
              <a:r>
                <a:rPr sz="3800">
                  <a:solidFill>
                    <a:srgbClr val="0433FF"/>
                  </a:solidFill>
                  <a:uFill>
                    <a:solidFill>
                      <a:srgbClr val="0433FF"/>
                    </a:solidFill>
                  </a:uFill>
                </a:rPr>
                <a:t>8.3145 J/K•mol</a:t>
              </a:r>
            </a:p>
          </p:txBody>
        </p:sp>
      </p:grpSp>
      <p:grpSp>
        <p:nvGrpSpPr>
          <p:cNvPr id="523" name="Group"/>
          <p:cNvGrpSpPr/>
          <p:nvPr/>
        </p:nvGrpSpPr>
        <p:grpSpPr>
          <a:xfrm>
            <a:off x="12717780" y="6560819"/>
            <a:ext cx="2926081" cy="1371601"/>
            <a:chOff x="0" y="0"/>
            <a:chExt cx="2926079" cy="1371600"/>
          </a:xfrm>
        </p:grpSpPr>
        <p:sp>
          <p:nvSpPr>
            <p:cNvPr id="521" name="Line"/>
            <p:cNvSpPr/>
            <p:nvPr/>
          </p:nvSpPr>
          <p:spPr>
            <a:xfrm flipH="1" flipV="1">
              <a:off x="1668779" y="0"/>
              <a:ext cx="297181" cy="1371600"/>
            </a:xfrm>
            <a:prstGeom prst="line">
              <a:avLst/>
            </a:prstGeom>
            <a:noFill/>
            <a:ln w="50800" cap="flat">
              <a:solidFill>
                <a:srgbClr val="0327CE"/>
              </a:solidFill>
              <a:prstDash val="solid"/>
              <a:round/>
              <a:tailEnd type="triangle" w="med" len="med"/>
            </a:ln>
            <a:effectLst/>
          </p:spPr>
          <p:txBody>
            <a:bodyPr wrap="square" lIns="91439" tIns="91439" rIns="91439" bIns="91439" numCol="1" anchor="ctr">
              <a:noAutofit/>
            </a:bodyPr>
            <a:lstStyle/>
            <a:p>
              <a:pPr/>
            </a:p>
          </p:txBody>
        </p:sp>
        <p:sp>
          <p:nvSpPr>
            <p:cNvPr id="522" name="Entropy of activation"/>
            <p:cNvSpPr/>
            <p:nvPr/>
          </p:nvSpPr>
          <p:spPr>
            <a:xfrm>
              <a:off x="0" y="1371600"/>
              <a:ext cx="292608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marL="81280" marR="81280" algn="ctr" defTabSz="1828800">
                <a:buClr>
                  <a:srgbClr val="0433FF"/>
                </a:buClr>
                <a:buFont typeface="Arial"/>
                <a:defRPr b="1" sz="3800">
                  <a:solidFill>
                    <a:srgbClr val="0433FF"/>
                  </a:solidFill>
                  <a:uFill>
                    <a:solidFill>
                      <a:srgbClr val="0433FF"/>
                    </a:solidFill>
                  </a:uFill>
                  <a:latin typeface="+mn-lt"/>
                  <a:ea typeface="+mn-ea"/>
                  <a:cs typeface="+mn-cs"/>
                  <a:sym typeface="Arial"/>
                </a:defRPr>
              </a:lvl1pPr>
            </a:lstStyle>
            <a:p>
              <a:pPr/>
              <a:r>
                <a:t>Entropy of activation</a:t>
              </a:r>
            </a:p>
          </p:txBody>
        </p:sp>
      </p:grpSp>
      <p:sp>
        <p:nvSpPr>
          <p:cNvPr id="524" name="We will be seeing entropy (∆S) again in CH 223."/>
          <p:cNvSpPr txBox="1"/>
          <p:nvPr/>
        </p:nvSpPr>
        <p:spPr>
          <a:xfrm>
            <a:off x="3814762" y="11155679"/>
            <a:ext cx="16596360" cy="9478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81280" marR="81280" algn="ctr" defTabSz="1828800">
              <a:buClr>
                <a:srgbClr val="000000"/>
              </a:buClr>
              <a:buFont typeface="Arial"/>
              <a:defRPr b="1" i="1" sz="5400">
                <a:uFill>
                  <a:solidFill>
                    <a:srgbClr val="000000"/>
                  </a:solidFill>
                </a:uFill>
                <a:latin typeface="+mn-lt"/>
                <a:ea typeface="+mn-ea"/>
                <a:cs typeface="+mn-cs"/>
                <a:sym typeface="Arial"/>
              </a:defRPr>
            </a:lvl1pPr>
          </a:lstStyle>
          <a:p>
            <a:pPr>
              <a:defRPr i="0" sz="4600"/>
            </a:pPr>
            <a:r>
              <a:rPr i="1" sz="5400"/>
              <a:t>We will be seeing entropy (∆S) again in CH 223.</a:t>
            </a:r>
          </a:p>
        </p:txBody>
      </p:sp>
      <p:grpSp>
        <p:nvGrpSpPr>
          <p:cNvPr id="527" name="Group"/>
          <p:cNvGrpSpPr/>
          <p:nvPr/>
        </p:nvGrpSpPr>
        <p:grpSpPr>
          <a:xfrm>
            <a:off x="6369050" y="3848100"/>
            <a:ext cx="5502910" cy="1638301"/>
            <a:chOff x="0" y="0"/>
            <a:chExt cx="5502909" cy="1638299"/>
          </a:xfrm>
        </p:grpSpPr>
        <p:sp>
          <p:nvSpPr>
            <p:cNvPr id="525" name="Boltzmann constant,…"/>
            <p:cNvSpPr txBox="1"/>
            <p:nvPr/>
          </p:nvSpPr>
          <p:spPr>
            <a:xfrm>
              <a:off x="0" y="0"/>
              <a:ext cx="5022506" cy="12592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marL="81280" marR="81280" defTabSz="1828800">
                <a:buClr>
                  <a:srgbClr val="0433FF"/>
                </a:buClr>
                <a:buFont typeface="Arial"/>
                <a:defRPr b="1" sz="4600">
                  <a:uFill>
                    <a:solidFill>
                      <a:srgbClr val="000000"/>
                    </a:solidFill>
                  </a:uFill>
                  <a:latin typeface="+mn-lt"/>
                  <a:ea typeface="+mn-ea"/>
                  <a:cs typeface="+mn-cs"/>
                  <a:sym typeface="Arial"/>
                </a:defRPr>
              </a:pPr>
              <a:r>
                <a:rPr sz="3800">
                  <a:solidFill>
                    <a:srgbClr val="0433FF"/>
                  </a:solidFill>
                  <a:uFill>
                    <a:solidFill>
                      <a:srgbClr val="0433FF"/>
                    </a:solidFill>
                  </a:uFill>
                </a:rPr>
                <a:t>Boltzmann constant,</a:t>
              </a:r>
              <a:endParaRPr sz="3800">
                <a:solidFill>
                  <a:srgbClr val="0433FF"/>
                </a:solidFill>
                <a:uFill>
                  <a:solidFill>
                    <a:srgbClr val="0433FF"/>
                  </a:solidFill>
                </a:uFill>
              </a:endParaRPr>
            </a:p>
            <a:p>
              <a:pPr marL="81280" marR="81280" defTabSz="1828800">
                <a:buClr>
                  <a:srgbClr val="0433FF"/>
                </a:buClr>
                <a:buFont typeface="Arial"/>
                <a:defRPr b="1" sz="4600">
                  <a:uFill>
                    <a:solidFill>
                      <a:srgbClr val="000000"/>
                    </a:solidFill>
                  </a:uFill>
                  <a:latin typeface="+mn-lt"/>
                  <a:ea typeface="+mn-ea"/>
                  <a:cs typeface="+mn-cs"/>
                  <a:sym typeface="Arial"/>
                </a:defRPr>
              </a:pPr>
              <a:r>
                <a:rPr sz="3800">
                  <a:solidFill>
                    <a:srgbClr val="0433FF"/>
                  </a:solidFill>
                  <a:uFill>
                    <a:solidFill>
                      <a:srgbClr val="0433FF"/>
                    </a:solidFill>
                  </a:uFill>
                </a:rPr>
                <a:t>1.381 x 10</a:t>
              </a:r>
              <a:r>
                <a:rPr baseline="30947" sz="3800">
                  <a:solidFill>
                    <a:srgbClr val="0433FF"/>
                  </a:solidFill>
                  <a:uFill>
                    <a:solidFill>
                      <a:srgbClr val="0433FF"/>
                    </a:solidFill>
                  </a:uFill>
                </a:rPr>
                <a:t>-23</a:t>
              </a:r>
              <a:r>
                <a:rPr sz="3800">
                  <a:solidFill>
                    <a:srgbClr val="0433FF"/>
                  </a:solidFill>
                  <a:uFill>
                    <a:solidFill>
                      <a:srgbClr val="0433FF"/>
                    </a:solidFill>
                  </a:uFill>
                </a:rPr>
                <a:t> J/K</a:t>
              </a:r>
            </a:p>
          </p:txBody>
        </p:sp>
        <p:sp>
          <p:nvSpPr>
            <p:cNvPr id="526" name="Line"/>
            <p:cNvSpPr/>
            <p:nvPr/>
          </p:nvSpPr>
          <p:spPr>
            <a:xfrm>
              <a:off x="4748529" y="883919"/>
              <a:ext cx="754381" cy="754381"/>
            </a:xfrm>
            <a:prstGeom prst="line">
              <a:avLst/>
            </a:prstGeom>
            <a:noFill/>
            <a:ln w="38100" cap="flat">
              <a:solidFill>
                <a:srgbClr val="0433FF"/>
              </a:solidFill>
              <a:prstDash val="solid"/>
              <a:round/>
              <a:tailEnd type="triangle" w="med" len="med"/>
            </a:ln>
            <a:effectLst/>
          </p:spPr>
          <p:txBody>
            <a:bodyPr wrap="square" lIns="91439" tIns="91439" rIns="91439" bIns="91439" numCol="1" anchor="ctr">
              <a:noAutofit/>
            </a:bodyPr>
            <a:lstStyle/>
            <a:p>
              <a:pPr/>
            </a:p>
          </p:txBody>
        </p:sp>
      </p:grpSp>
      <p:grpSp>
        <p:nvGrpSpPr>
          <p:cNvPr id="530" name="Group"/>
          <p:cNvGrpSpPr/>
          <p:nvPr/>
        </p:nvGrpSpPr>
        <p:grpSpPr>
          <a:xfrm>
            <a:off x="7331074" y="6857999"/>
            <a:ext cx="5478146" cy="2073277"/>
            <a:chOff x="0" y="0"/>
            <a:chExt cx="5478144" cy="2073275"/>
          </a:xfrm>
        </p:grpSpPr>
        <p:sp>
          <p:nvSpPr>
            <p:cNvPr id="528" name="Planck constant,…"/>
            <p:cNvSpPr/>
            <p:nvPr/>
          </p:nvSpPr>
          <p:spPr>
            <a:xfrm>
              <a:off x="0" y="80327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marL="81280" marR="81280" defTabSz="1828800">
                <a:buClr>
                  <a:srgbClr val="0433FF"/>
                </a:buClr>
                <a:buFont typeface="Arial"/>
                <a:defRPr b="1" sz="4600">
                  <a:uFill>
                    <a:solidFill>
                      <a:srgbClr val="000000"/>
                    </a:solidFill>
                  </a:uFill>
                  <a:latin typeface="+mn-lt"/>
                  <a:ea typeface="+mn-ea"/>
                  <a:cs typeface="+mn-cs"/>
                  <a:sym typeface="Arial"/>
                </a:defRPr>
              </a:pPr>
              <a:r>
                <a:rPr sz="3800">
                  <a:solidFill>
                    <a:srgbClr val="0433FF"/>
                  </a:solidFill>
                  <a:uFill>
                    <a:solidFill>
                      <a:srgbClr val="0433FF"/>
                    </a:solidFill>
                  </a:uFill>
                </a:rPr>
                <a:t>Planck constant,</a:t>
              </a:r>
              <a:endParaRPr sz="3800">
                <a:solidFill>
                  <a:srgbClr val="0433FF"/>
                </a:solidFill>
                <a:uFill>
                  <a:solidFill>
                    <a:srgbClr val="0433FF"/>
                  </a:solidFill>
                </a:uFill>
              </a:endParaRPr>
            </a:p>
            <a:p>
              <a:pPr marL="81280" marR="81280" defTabSz="1828800">
                <a:buClr>
                  <a:srgbClr val="0433FF"/>
                </a:buClr>
                <a:buFont typeface="Arial"/>
                <a:defRPr b="1" sz="4600">
                  <a:uFill>
                    <a:solidFill>
                      <a:srgbClr val="000000"/>
                    </a:solidFill>
                  </a:uFill>
                  <a:latin typeface="+mn-lt"/>
                  <a:ea typeface="+mn-ea"/>
                  <a:cs typeface="+mn-cs"/>
                  <a:sym typeface="Arial"/>
                </a:defRPr>
              </a:pPr>
              <a:r>
                <a:rPr sz="3800">
                  <a:solidFill>
                    <a:srgbClr val="0433FF"/>
                  </a:solidFill>
                  <a:uFill>
                    <a:solidFill>
                      <a:srgbClr val="0433FF"/>
                    </a:solidFill>
                  </a:uFill>
                </a:rPr>
                <a:t>6.626 x 10</a:t>
              </a:r>
              <a:r>
                <a:rPr baseline="30947" sz="3800">
                  <a:solidFill>
                    <a:srgbClr val="0433FF"/>
                  </a:solidFill>
                  <a:uFill>
                    <a:solidFill>
                      <a:srgbClr val="0433FF"/>
                    </a:solidFill>
                  </a:uFill>
                </a:rPr>
                <a:t>-34</a:t>
              </a:r>
              <a:r>
                <a:rPr sz="3800">
                  <a:solidFill>
                    <a:srgbClr val="0433FF"/>
                  </a:solidFill>
                  <a:uFill>
                    <a:solidFill>
                      <a:srgbClr val="0433FF"/>
                    </a:solidFill>
                  </a:uFill>
                </a:rPr>
                <a:t> J s</a:t>
              </a:r>
            </a:p>
          </p:txBody>
        </p:sp>
        <p:sp>
          <p:nvSpPr>
            <p:cNvPr id="529" name="Line"/>
            <p:cNvSpPr/>
            <p:nvPr/>
          </p:nvSpPr>
          <p:spPr>
            <a:xfrm flipV="1">
              <a:off x="4403724" y="0"/>
              <a:ext cx="1074421" cy="1074420"/>
            </a:xfrm>
            <a:prstGeom prst="line">
              <a:avLst/>
            </a:prstGeom>
            <a:noFill/>
            <a:ln w="38100" cap="flat">
              <a:solidFill>
                <a:srgbClr val="0433FF"/>
              </a:solidFill>
              <a:prstDash val="solid"/>
              <a:round/>
              <a:tailEnd type="triangle" w="med" len="med"/>
            </a:ln>
            <a:effectLst/>
          </p:spPr>
          <p:txBody>
            <a:bodyPr wrap="square" lIns="91439" tIns="91439" rIns="91439" bIns="91439" numCol="1" anchor="ctr">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24"/>
                                        </p:tgtEl>
                                        <p:attrNameLst>
                                          <p:attrName>style.visibility</p:attrName>
                                        </p:attrNameLst>
                                      </p:cBhvr>
                                      <p:to>
                                        <p:strVal val="visible"/>
                                      </p:to>
                                    </p:set>
                                    <p:animEffect filter="fade" transition="in">
                                      <p:cBhvr>
                                        <p:cTn id="7" dur="5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REACTION MECHANISMS"/>
          <p:cNvSpPr txBox="1"/>
          <p:nvPr>
            <p:ph type="title"/>
          </p:nvPr>
        </p:nvSpPr>
        <p:spPr>
          <a:xfrm>
            <a:off x="4259580" y="0"/>
            <a:ext cx="15544801" cy="1531621"/>
          </a:xfrm>
          <a:prstGeom prst="rect">
            <a:avLst/>
          </a:prstGeom>
        </p:spPr>
        <p:txBody>
          <a:bodyPr/>
          <a:lstStyle>
            <a:lvl1pPr>
              <a:defRPr>
                <a:solidFill>
                  <a:srgbClr val="F33126"/>
                </a:solidFill>
                <a:uFill>
                  <a:solidFill>
                    <a:srgbClr val="F33126"/>
                  </a:solidFill>
                </a:uFill>
              </a:defRPr>
            </a:lvl1pPr>
          </a:lstStyle>
          <a:p>
            <a:pPr/>
            <a:r>
              <a:t>REACTION MECHANISMS</a:t>
            </a:r>
          </a:p>
        </p:txBody>
      </p:sp>
      <p:sp>
        <p:nvSpPr>
          <p:cNvPr id="535" name="A reaction mechanism is the sequence of events that describes the actual process by which reactants become products.…"/>
          <p:cNvSpPr txBox="1"/>
          <p:nvPr>
            <p:ph type="body" sz="half" idx="1"/>
          </p:nvPr>
        </p:nvSpPr>
        <p:spPr>
          <a:xfrm>
            <a:off x="3665220" y="1828800"/>
            <a:ext cx="9212580" cy="11887201"/>
          </a:xfrm>
          <a:prstGeom prst="rect">
            <a:avLst/>
          </a:prstGeom>
        </p:spPr>
        <p:txBody>
          <a:bodyPr/>
          <a:lstStyle/>
          <a:p>
            <a:pPr marL="650874" indent="-571500">
              <a:lnSpc>
                <a:spcPct val="100000"/>
              </a:lnSpc>
            </a:pPr>
            <a:r>
              <a:rPr sz="5400"/>
              <a:t>A </a:t>
            </a:r>
            <a:r>
              <a:rPr sz="5400">
                <a:solidFill>
                  <a:srgbClr val="0433FF"/>
                </a:solidFill>
                <a:uFill>
                  <a:solidFill>
                    <a:srgbClr val="0433FF"/>
                  </a:solidFill>
                </a:uFill>
              </a:rPr>
              <a:t>reaction mechanism</a:t>
            </a:r>
            <a:r>
              <a:rPr sz="5400"/>
              <a:t> is the sequence of events that describes the actual process by which reactants become products.</a:t>
            </a:r>
            <a:endParaRPr sz="5400"/>
          </a:p>
          <a:p>
            <a:pPr marL="650874" indent="-571500">
              <a:lnSpc>
                <a:spcPct val="100000"/>
              </a:lnSpc>
            </a:pPr>
            <a:r>
              <a:rPr sz="5400"/>
              <a:t>Reactions may occur all at once ("single step") or through several discrete steps.</a:t>
            </a:r>
            <a:endParaRPr sz="5400"/>
          </a:p>
          <a:p>
            <a:pPr marL="650874" indent="-571500">
              <a:lnSpc>
                <a:spcPct val="100000"/>
              </a:lnSpc>
            </a:pPr>
            <a:r>
              <a:rPr sz="5400"/>
              <a:t>Each of these steps known as an </a:t>
            </a:r>
            <a:r>
              <a:rPr sz="5400">
                <a:solidFill>
                  <a:srgbClr val="0433FF"/>
                </a:solidFill>
                <a:uFill>
                  <a:solidFill>
                    <a:srgbClr val="0433FF"/>
                  </a:solidFill>
                </a:uFill>
              </a:rPr>
              <a:t>elementary step</a:t>
            </a:r>
            <a:endParaRPr sz="5400"/>
          </a:p>
          <a:p>
            <a:pPr marL="650874" indent="-571500">
              <a:lnSpc>
                <a:spcPct val="100000"/>
              </a:lnSpc>
            </a:pPr>
          </a:p>
        </p:txBody>
      </p:sp>
      <p:sp>
        <p:nvSpPr>
          <p:cNvPr id="53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37" name="Line"/>
          <p:cNvSpPr/>
          <p:nvPr/>
        </p:nvSpPr>
        <p:spPr>
          <a:xfrm>
            <a:off x="3870960" y="1371600"/>
            <a:ext cx="16367760" cy="3176"/>
          </a:xfrm>
          <a:prstGeom prst="line">
            <a:avLst/>
          </a:prstGeom>
          <a:ln w="88900">
            <a:solidFill>
              <a:srgbClr val="F33126"/>
            </a:solidFill>
          </a:ln>
        </p:spPr>
        <p:txBody>
          <a:bodyPr tIns="91439" bIns="91439" anchor="ctr"/>
          <a:lstStyle/>
          <a:p>
            <a:pPr/>
          </a:p>
        </p:txBody>
      </p:sp>
      <p:sp>
        <p:nvSpPr>
          <p:cNvPr id="538" name="A bimolecular reaction"/>
          <p:cNvSpPr txBox="1"/>
          <p:nvPr/>
        </p:nvSpPr>
        <p:spPr>
          <a:xfrm>
            <a:off x="13717905" y="10509885"/>
            <a:ext cx="6670711" cy="868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marL="79373" marR="79373" defTabSz="1828800">
              <a:buClr>
                <a:srgbClr val="000000"/>
              </a:buClr>
              <a:buFont typeface="Arial"/>
              <a:defRPr b="1" sz="4600">
                <a:uFill>
                  <a:solidFill>
                    <a:srgbClr val="000000"/>
                  </a:solidFill>
                </a:uFill>
                <a:latin typeface="+mn-lt"/>
                <a:ea typeface="+mn-ea"/>
                <a:cs typeface="+mn-cs"/>
                <a:sym typeface="Arial"/>
              </a:defRPr>
            </a:pPr>
            <a:r>
              <a:t>A </a:t>
            </a:r>
            <a:r>
              <a:rPr i="1"/>
              <a:t>bimolecular</a:t>
            </a:r>
            <a:r>
              <a:t> reaction</a:t>
            </a:r>
          </a:p>
        </p:txBody>
      </p:sp>
      <p:sp>
        <p:nvSpPr>
          <p:cNvPr id="539" name="Exo- or endothermic?"/>
          <p:cNvSpPr txBox="1"/>
          <p:nvPr/>
        </p:nvSpPr>
        <p:spPr>
          <a:xfrm>
            <a:off x="13108305" y="11637010"/>
            <a:ext cx="7563033" cy="947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000000"/>
              </a:buClr>
              <a:buFont typeface="Arial"/>
              <a:defRPr b="1" sz="5400">
                <a:uFill>
                  <a:solidFill>
                    <a:srgbClr val="000000"/>
                  </a:solidFill>
                </a:uFill>
                <a:latin typeface="+mn-lt"/>
                <a:ea typeface="+mn-ea"/>
                <a:cs typeface="+mn-cs"/>
                <a:sym typeface="Arial"/>
              </a:defRPr>
            </a:lvl1pPr>
          </a:lstStyle>
          <a:p>
            <a:pPr/>
            <a:r>
              <a:t>Exo- or endothermic? </a:t>
            </a:r>
          </a:p>
        </p:txBody>
      </p:sp>
      <p:pic>
        <p:nvPicPr>
          <p:cNvPr id="540" name="15M10AN10-1.mov" descr="15M10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3517880" y="2143125"/>
            <a:ext cx="6377941" cy="775326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38"/>
                                        </p:tgtEl>
                                        <p:attrNameLst>
                                          <p:attrName>style.visibility</p:attrName>
                                        </p:attrNameLst>
                                      </p:cBhvr>
                                      <p:to>
                                        <p:strVal val="visible"/>
                                      </p:to>
                                    </p:set>
                                    <p:animEffect filter="fade" transition="in">
                                      <p:cBhvr>
                                        <p:cTn id="7" dur="500"/>
                                        <p:tgtEl>
                                          <p:spTgt spid="538"/>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539"/>
                                        </p:tgtEl>
                                        <p:attrNameLst>
                                          <p:attrName>style.visibility</p:attrName>
                                        </p:attrNameLst>
                                      </p:cBhvr>
                                      <p:to>
                                        <p:strVal val="visible"/>
                                      </p:to>
                                    </p:set>
                                    <p:animEffect filter="fade" transition="in">
                                      <p:cBhvr>
                                        <p:cTn id="11" dur="500"/>
                                        <p:tgtEl>
                                          <p:spTgt spid="539"/>
                                        </p:tgtEl>
                                      </p:cBhvr>
                                    </p:animEffect>
                                  </p:childTnLst>
                                </p:cTn>
                              </p:par>
                            </p:childTnLst>
                          </p:cTn>
                        </p:par>
                        <p:par>
                          <p:cTn id="12" fill="hold">
                            <p:stCondLst>
                              <p:cond delay="1000"/>
                            </p:stCondLst>
                            <p:childTnLst>
                              <p:par>
                                <p:cTn id="13" presetClass="mediacall" nodeType="afterEffect" presetSubtype="0" presetID="1" grpId="3" fill="hold">
                                  <p:stCondLst>
                                    <p:cond delay="0"/>
                                  </p:stCondLst>
                                  <p:childTnLst>
                                    <p:cmd type="call" cmd="playFrom(0.0)">
                                      <p:cBhvr>
                                        <p:cTn id="14" dur="32133" fill="hold"/>
                                        <p:tgtEl>
                                          <p:spTgt spid="54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5" fill="hold" display="0">
                  <p:stCondLst>
                    <p:cond delay="indefinite"/>
                  </p:stCondLst>
                </p:cTn>
                <p:tgtEl>
                  <p:spTgt spid="540"/>
                </p:tgtEl>
              </p:cMediaNode>
            </p:video>
            <p:seq concurrent="1" prevAc="none" nextAc="seek">
              <p:cTn id="16" evtFilter="cancelBubble" nodeType="interactiveSeq" restart="whenNotActive" fill="hold">
                <p:stCondLst>
                  <p:cond delay="0" evt="onClick">
                    <p:tgtEl>
                      <p:spTgt spid="540"/>
                    </p:tgtEl>
                  </p:cond>
                </p:stCondLst>
                <p:endSync delay="0" evt="end">
                  <p:rtn val="all"/>
                </p:endSync>
                <p:childTnLst>
                  <p:par>
                    <p:cTn id="17" fill="hold">
                      <p:stCondLst>
                        <p:cond delay="0"/>
                      </p:stCondLst>
                      <p:childTnLst>
                        <p:par>
                          <p:cTn id="18" fill="hold">
                            <p:stCondLst>
                              <p:cond delay="0"/>
                            </p:stCondLst>
                            <p:childTnLst>
                              <p:par>
                                <p:cTn id="19" presetClass="mediacall" nodeType="clickEffect" presetSubtype="0" presetID="2" fill="hold">
                                  <p:stCondLst>
                                    <p:cond delay="0"/>
                                  </p:stCondLst>
                                  <p:childTnLst>
                                    <p:cmd type="call" cmd="togglePause">
                                      <p:cBhvr>
                                        <p:cTn id="20" dur="1" fill="hold"/>
                                        <p:tgtEl>
                                          <p:spTgt spid="540"/>
                                        </p:tgtEl>
                                      </p:cBhvr>
                                    </p:cmd>
                                  </p:childTnLst>
                                </p:cTn>
                              </p:par>
                            </p:childTnLst>
                          </p:cTn>
                        </p:par>
                      </p:childTnLst>
                    </p:cTn>
                  </p:par>
                </p:childTnLst>
              </p:cTn>
              <p:nextCondLst>
                <p:cond delay="0" evt="onClick">
                  <p:tgtEl>
                    <p:spTgt spid="540"/>
                  </p:tgtEl>
                </p:cond>
              </p:nextCondLst>
            </p:seq>
          </p:childTnLst>
        </p:cTn>
      </p:par>
    </p:tnLst>
    <p:bldLst>
      <p:bldP build="whole" bldLvl="1" animBg="1" rev="0" advAuto="0" spid="538" grpId="1"/>
      <p:bldP build="whole" bldLvl="1" animBg="1" rev="0" advAuto="0" spid="539" grpId="2"/>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MOLECULARITY"/>
          <p:cNvSpPr txBox="1"/>
          <p:nvPr>
            <p:ph type="title"/>
          </p:nvPr>
        </p:nvSpPr>
        <p:spPr>
          <a:xfrm>
            <a:off x="4259580" y="0"/>
            <a:ext cx="15544801" cy="1531621"/>
          </a:xfrm>
          <a:prstGeom prst="rect">
            <a:avLst/>
          </a:prstGeom>
        </p:spPr>
        <p:txBody>
          <a:bodyPr/>
          <a:lstStyle>
            <a:lvl1pPr>
              <a:defRPr>
                <a:solidFill>
                  <a:srgbClr val="F33126"/>
                </a:solidFill>
                <a:uFill>
                  <a:solidFill>
                    <a:srgbClr val="F33126"/>
                  </a:solidFill>
                </a:uFill>
              </a:defRPr>
            </a:lvl1pPr>
          </a:lstStyle>
          <a:p>
            <a:pPr/>
            <a:r>
              <a:t>MOLECULARITY</a:t>
            </a:r>
          </a:p>
        </p:txBody>
      </p:sp>
      <p:sp>
        <p:nvSpPr>
          <p:cNvPr id="543" name="The molecularity of a process tells how many molecules are involved in the elementary step.…"/>
          <p:cNvSpPr txBox="1"/>
          <p:nvPr>
            <p:ph type="body" idx="1"/>
          </p:nvPr>
        </p:nvSpPr>
        <p:spPr>
          <a:xfrm>
            <a:off x="3665220" y="1828800"/>
            <a:ext cx="12824460" cy="11887201"/>
          </a:xfrm>
          <a:prstGeom prst="rect">
            <a:avLst/>
          </a:prstGeom>
        </p:spPr>
        <p:txBody>
          <a:bodyPr/>
          <a:lstStyle/>
          <a:p>
            <a:pPr marL="617219" marR="0" indent="-617219" defTabSz="914400">
              <a:lnSpc>
                <a:spcPct val="100000"/>
              </a:lnSpc>
              <a:spcBef>
                <a:spcPts val="0"/>
              </a:spcBef>
              <a:buClrTx/>
              <a:buFontTx/>
              <a:defRPr b="0" sz="5000">
                <a:solidFill>
                  <a:srgbClr val="D44441"/>
                </a:solidFill>
                <a:uFillTx/>
              </a:defRPr>
            </a:pPr>
            <a:r>
              <a:rPr>
                <a:solidFill>
                  <a:srgbClr val="000000"/>
                </a:solidFill>
              </a:rPr>
              <a:t>The</a:t>
            </a:r>
            <a:r>
              <a:t> </a:t>
            </a:r>
            <a:r>
              <a:rPr b="1">
                <a:solidFill>
                  <a:srgbClr val="002A90"/>
                </a:solidFill>
              </a:rPr>
              <a:t>molecularity</a:t>
            </a:r>
            <a:r>
              <a:t> </a:t>
            </a:r>
            <a:r>
              <a:rPr>
                <a:solidFill>
                  <a:srgbClr val="000000"/>
                </a:solidFill>
              </a:rPr>
              <a:t>of a process tells how many molecules are involved in the elementary step.</a:t>
            </a:r>
          </a:p>
          <a:p>
            <a:pPr marL="650874" indent="-571500">
              <a:lnSpc>
                <a:spcPct val="100000"/>
              </a:lnSpc>
              <a:defRPr b="0" sz="5000"/>
            </a:pPr>
            <a:r>
              <a:rPr b="1">
                <a:solidFill>
                  <a:srgbClr val="00B800"/>
                </a:solidFill>
                <a:uFill>
                  <a:solidFill>
                    <a:srgbClr val="00B800"/>
                  </a:solidFill>
                </a:uFill>
              </a:rPr>
              <a:t>UNIMOLECULAR</a:t>
            </a:r>
            <a:r>
              <a:rPr>
                <a:solidFill>
                  <a:srgbClr val="00B800"/>
                </a:solidFill>
                <a:uFill>
                  <a:solidFill>
                    <a:srgbClr val="00B800"/>
                  </a:solidFill>
                </a:uFill>
              </a:rPr>
              <a:t> </a:t>
            </a:r>
            <a:r>
              <a:t>- only one reactant is involved.</a:t>
            </a:r>
          </a:p>
          <a:p>
            <a:pPr marL="650874" indent="-571500">
              <a:lnSpc>
                <a:spcPct val="100000"/>
              </a:lnSpc>
              <a:buClr>
                <a:srgbClr val="73A4FE"/>
              </a:buClr>
              <a:defRPr b="0" sz="5000"/>
            </a:pPr>
            <a:r>
              <a:rPr b="1">
                <a:solidFill>
                  <a:srgbClr val="73A4FE"/>
                </a:solidFill>
                <a:uFill>
                  <a:solidFill>
                    <a:srgbClr val="73A4FE"/>
                  </a:solidFill>
                </a:uFill>
              </a:rPr>
              <a:t>BIMOLECULAR</a:t>
            </a:r>
            <a:r>
              <a:t> - two different molecules must collide</a:t>
            </a:r>
          </a:p>
          <a:p>
            <a:pPr marL="650874" indent="-571500">
              <a:lnSpc>
                <a:spcPct val="100000"/>
              </a:lnSpc>
              <a:buClr>
                <a:srgbClr val="F33126"/>
              </a:buClr>
              <a:defRPr b="0" sz="5000"/>
            </a:pPr>
            <a:r>
              <a:rPr b="1">
                <a:solidFill>
                  <a:srgbClr val="F33126"/>
                </a:solidFill>
                <a:uFill>
                  <a:solidFill>
                    <a:srgbClr val="F33126"/>
                  </a:solidFill>
                </a:uFill>
              </a:rPr>
              <a:t>TERMOLECULAR</a:t>
            </a:r>
            <a:r>
              <a:t> - three different molecules collide</a:t>
            </a:r>
          </a:p>
        </p:txBody>
      </p:sp>
      <p:sp>
        <p:nvSpPr>
          <p:cNvPr id="54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45" name="Line"/>
          <p:cNvSpPr/>
          <p:nvPr/>
        </p:nvSpPr>
        <p:spPr>
          <a:xfrm>
            <a:off x="3870960" y="1371600"/>
            <a:ext cx="16367760" cy="3176"/>
          </a:xfrm>
          <a:prstGeom prst="line">
            <a:avLst/>
          </a:prstGeom>
          <a:ln w="88900">
            <a:solidFill>
              <a:srgbClr val="F33126"/>
            </a:solidFill>
          </a:ln>
        </p:spPr>
        <p:txBody>
          <a:bodyPr tIns="91439" bIns="91439" anchor="ctr"/>
          <a:lstStyle/>
          <a:p>
            <a:pPr/>
          </a:p>
        </p:txBody>
      </p:sp>
      <p:pic>
        <p:nvPicPr>
          <p:cNvPr id="546" name="types of elementary reactions table" descr="types of elementary reactions table"/>
          <p:cNvPicPr>
            <a:picLocks noChangeAspect="1"/>
          </p:cNvPicPr>
          <p:nvPr/>
        </p:nvPicPr>
        <p:blipFill>
          <a:blip r:embed="rId2">
            <a:extLst/>
          </a:blip>
          <a:stretch>
            <a:fillRect/>
          </a:stretch>
        </p:blipFill>
        <p:spPr>
          <a:xfrm>
            <a:off x="9372600" y="9403080"/>
            <a:ext cx="11704320" cy="4160521"/>
          </a:xfrm>
          <a:prstGeom prst="rect">
            <a:avLst/>
          </a:prstGeom>
          <a:ln w="12700"/>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MECHANISMS"/>
          <p:cNvSpPr txBox="1"/>
          <p:nvPr>
            <p:ph type="title"/>
          </p:nvPr>
        </p:nvSpPr>
        <p:spPr>
          <a:xfrm>
            <a:off x="4259580" y="0"/>
            <a:ext cx="15544801" cy="1531621"/>
          </a:xfrm>
          <a:prstGeom prst="rect">
            <a:avLst/>
          </a:prstGeom>
        </p:spPr>
        <p:txBody>
          <a:bodyPr/>
          <a:lstStyle>
            <a:lvl1pPr>
              <a:defRPr>
                <a:solidFill>
                  <a:srgbClr val="F33126"/>
                </a:solidFill>
                <a:uFill>
                  <a:solidFill>
                    <a:srgbClr val="F33126"/>
                  </a:solidFill>
                </a:uFill>
              </a:defRPr>
            </a:lvl1pPr>
          </a:lstStyle>
          <a:p>
            <a:pPr/>
            <a:r>
              <a:t>MECHANISMS</a:t>
            </a:r>
          </a:p>
        </p:txBody>
      </p:sp>
      <p:sp>
        <p:nvSpPr>
          <p:cNvPr id="549" name="Some reactions occur in a single elementary step. Most reactions involve a sequence of elementary steps.…"/>
          <p:cNvSpPr txBox="1"/>
          <p:nvPr>
            <p:ph type="body" sz="half" idx="1"/>
          </p:nvPr>
        </p:nvSpPr>
        <p:spPr>
          <a:xfrm>
            <a:off x="3665220" y="1828800"/>
            <a:ext cx="16459201" cy="7383780"/>
          </a:xfrm>
          <a:prstGeom prst="rect">
            <a:avLst/>
          </a:prstGeom>
        </p:spPr>
        <p:txBody>
          <a:bodyPr/>
          <a:lstStyle/>
          <a:p>
            <a:pPr marL="650874" indent="-571500">
              <a:lnSpc>
                <a:spcPct val="100000"/>
              </a:lnSpc>
            </a:pPr>
            <a:r>
              <a:rPr sz="5400"/>
              <a:t>Some reactions occur in a </a:t>
            </a:r>
            <a:r>
              <a:rPr sz="5400">
                <a:solidFill>
                  <a:srgbClr val="F33126"/>
                </a:solidFill>
                <a:uFill>
                  <a:solidFill>
                    <a:srgbClr val="F33126"/>
                  </a:solidFill>
                </a:uFill>
              </a:rPr>
              <a:t>single</a:t>
            </a:r>
            <a:r>
              <a:rPr sz="5400"/>
              <a:t> elementary step. </a:t>
            </a:r>
            <a:r>
              <a:rPr i="1" sz="5400"/>
              <a:t>Most</a:t>
            </a:r>
            <a:r>
              <a:rPr sz="5400"/>
              <a:t> reactions involve a </a:t>
            </a:r>
            <a:r>
              <a:rPr sz="5400">
                <a:solidFill>
                  <a:srgbClr val="F33126"/>
                </a:solidFill>
                <a:uFill>
                  <a:solidFill>
                    <a:srgbClr val="F33126"/>
                  </a:solidFill>
                </a:uFill>
              </a:rPr>
              <a:t>sequence</a:t>
            </a:r>
            <a:r>
              <a:rPr sz="5400"/>
              <a:t> of elementary steps.</a:t>
            </a:r>
          </a:p>
          <a:p>
            <a:pPr marL="650874" indent="-571500">
              <a:lnSpc>
                <a:spcPct val="100000"/>
              </a:lnSpc>
            </a:pPr>
            <a:r>
              <a:rPr sz="5400"/>
              <a:t>Adding elementary steps gives </a:t>
            </a:r>
            <a:r>
              <a:rPr sz="5400">
                <a:solidFill>
                  <a:srgbClr val="F33126"/>
                </a:solidFill>
                <a:uFill>
                  <a:solidFill>
                    <a:srgbClr val="F33126"/>
                  </a:solidFill>
                </a:uFill>
              </a:rPr>
              <a:t>NET</a:t>
            </a:r>
            <a:r>
              <a:rPr sz="5400"/>
              <a:t> reaction.</a:t>
            </a:r>
          </a:p>
        </p:txBody>
      </p:sp>
      <p:sp>
        <p:nvSpPr>
          <p:cNvPr id="55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51" name="Line"/>
          <p:cNvSpPr/>
          <p:nvPr/>
        </p:nvSpPr>
        <p:spPr>
          <a:xfrm>
            <a:off x="3802380" y="1371600"/>
            <a:ext cx="16367760" cy="3176"/>
          </a:xfrm>
          <a:prstGeom prst="line">
            <a:avLst/>
          </a:prstGeom>
          <a:ln w="88900">
            <a:solidFill>
              <a:srgbClr val="F33126"/>
            </a:solidFill>
          </a:ln>
        </p:spPr>
        <p:txBody>
          <a:bodyPr tIns="91439" bIns="91439" anchor="ctr"/>
          <a:lstStyle/>
          <a:p>
            <a:pPr/>
          </a:p>
        </p:txBody>
      </p:sp>
      <p:pic>
        <p:nvPicPr>
          <p:cNvPr id="552" name="15M12AN10-1.mov" descr="15M12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147820" y="6443345"/>
            <a:ext cx="8689976" cy="6400801"/>
          </a:xfrm>
          <a:prstGeom prst="rect">
            <a:avLst/>
          </a:prstGeom>
          <a:ln w="12700">
            <a:miter lim="400000"/>
          </a:ln>
        </p:spPr>
      </p:pic>
      <p:pic>
        <p:nvPicPr>
          <p:cNvPr id="553" name="reaction coordinate diagram" descr="reaction coordinate diagram"/>
          <p:cNvPicPr>
            <a:picLocks noChangeAspect="1"/>
          </p:cNvPicPr>
          <p:nvPr/>
        </p:nvPicPr>
        <p:blipFill>
          <a:blip r:embed="rId5">
            <a:extLst/>
          </a:blip>
          <a:stretch>
            <a:fillRect/>
          </a:stretch>
        </p:blipFill>
        <p:spPr>
          <a:xfrm>
            <a:off x="14291135" y="7026830"/>
            <a:ext cx="6835073" cy="6400801"/>
          </a:xfrm>
          <a:prstGeom prst="rect">
            <a:avLst/>
          </a:prstGeom>
          <a:ln w="12700"/>
        </p:spPr>
      </p:pic>
      <p:sp>
        <p:nvSpPr>
          <p:cNvPr id="554" name="Every elementary step gets a “hump” in the diagram"/>
          <p:cNvSpPr txBox="1"/>
          <p:nvPr/>
        </p:nvSpPr>
        <p:spPr>
          <a:xfrm>
            <a:off x="12691020" y="5521477"/>
            <a:ext cx="9044673" cy="1629106"/>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a:defRPr i="1" sz="5000">
                <a:solidFill>
                  <a:srgbClr val="0433FF"/>
                </a:solidFill>
                <a:latin typeface="Times New Roman"/>
                <a:ea typeface="Times New Roman"/>
                <a:cs typeface="Times New Roman"/>
                <a:sym typeface="Times New Roman"/>
              </a:defRPr>
            </a:lvl1pPr>
          </a:lstStyle>
          <a:p>
            <a:pPr/>
            <a:r>
              <a:t>Every elementary step gets a “hump” in the diagram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0041" fill="hold"/>
                                        <p:tgtEl>
                                          <p:spTgt spid="552"/>
                                        </p:tgtEl>
                                      </p:cBhvr>
                                    </p:cmd>
                                  </p:childTnLst>
                                </p:cTn>
                              </p:par>
                            </p:childTnLst>
                          </p:cTn>
                        </p:par>
                        <p:par>
                          <p:cTn id="7" fill="hold">
                            <p:stCondLst>
                              <p:cond delay="20041"/>
                            </p:stCondLst>
                            <p:childTnLst>
                              <p:par>
                                <p:cTn id="8" presetClass="entr" nodeType="afterEffect" presetSubtype="0" presetID="1" grpId="2" fill="hold">
                                  <p:stCondLst>
                                    <p:cond delay="20000"/>
                                  </p:stCondLst>
                                  <p:iterate type="el" backwards="0">
                                    <p:tmAbs val="0"/>
                                  </p:iterate>
                                  <p:childTnLst>
                                    <p:set>
                                      <p:cBhvr>
                                        <p:cTn id="9" fill="hold"/>
                                        <p:tgtEl>
                                          <p:spTgt spid="553"/>
                                        </p:tgtEl>
                                        <p:attrNameLst>
                                          <p:attrName>style.visibility</p:attrName>
                                        </p:attrNameLst>
                                      </p:cBhvr>
                                      <p:to>
                                        <p:strVal val="visible"/>
                                      </p:to>
                                    </p:set>
                                  </p:childTnLst>
                                </p:cTn>
                              </p:par>
                            </p:childTnLst>
                          </p:cTn>
                        </p:par>
                        <p:par>
                          <p:cTn id="10" fill="hold">
                            <p:stCondLst>
                              <p:cond delay="40041"/>
                            </p:stCondLst>
                            <p:childTnLst>
                              <p:par>
                                <p:cTn id="11" presetClass="entr" nodeType="afterEffect" presetSubtype="8" presetID="2" grpId="3" fill="hold">
                                  <p:stCondLst>
                                    <p:cond delay="0"/>
                                  </p:stCondLst>
                                  <p:iterate type="lt" backwards="0">
                                    <p:tmAbs val="0"/>
                                  </p:iterate>
                                  <p:childTnLst>
                                    <p:set>
                                      <p:cBhvr>
                                        <p:cTn id="12" fill="hold"/>
                                        <p:tgtEl>
                                          <p:spTgt spid="554"/>
                                        </p:tgtEl>
                                        <p:attrNameLst>
                                          <p:attrName>style.visibility</p:attrName>
                                        </p:attrNameLst>
                                      </p:cBhvr>
                                      <p:to>
                                        <p:strVal val="visible"/>
                                      </p:to>
                                    </p:set>
                                    <p:anim calcmode="lin" valueType="num">
                                      <p:cBhvr>
                                        <p:cTn id="13" dur="499" fill="hold"/>
                                        <p:tgtEl>
                                          <p:spTgt spid="554"/>
                                        </p:tgtEl>
                                        <p:attrNameLst>
                                          <p:attrName>ppt_x</p:attrName>
                                        </p:attrNameLst>
                                      </p:cBhvr>
                                      <p:tavLst>
                                        <p:tav tm="0">
                                          <p:val>
                                            <p:strVal val="0-#ppt_w/2"/>
                                          </p:val>
                                        </p:tav>
                                        <p:tav tm="100000">
                                          <p:val>
                                            <p:strVal val="#ppt_x"/>
                                          </p:val>
                                        </p:tav>
                                      </p:tavLst>
                                    </p:anim>
                                    <p:anim calcmode="lin" valueType="num">
                                      <p:cBhvr>
                                        <p:cTn id="14" dur="499" fill="hold"/>
                                        <p:tgtEl>
                                          <p:spTgt spid="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5" fill="hold" display="0">
                  <p:stCondLst>
                    <p:cond delay="indefinite"/>
                  </p:stCondLst>
                </p:cTn>
                <p:tgtEl>
                  <p:spTgt spid="552"/>
                </p:tgtEl>
              </p:cMediaNode>
            </p:video>
            <p:seq concurrent="1" prevAc="none" nextAc="seek">
              <p:cTn id="16" evtFilter="cancelBubble" nodeType="interactiveSeq" restart="whenNotActive" fill="hold">
                <p:stCondLst>
                  <p:cond delay="0" evt="onClick">
                    <p:tgtEl>
                      <p:spTgt spid="552"/>
                    </p:tgtEl>
                  </p:cond>
                </p:stCondLst>
                <p:endSync delay="0" evt="end">
                  <p:rtn val="all"/>
                </p:endSync>
                <p:childTnLst>
                  <p:par>
                    <p:cTn id="17" fill="hold">
                      <p:stCondLst>
                        <p:cond delay="0"/>
                      </p:stCondLst>
                      <p:childTnLst>
                        <p:par>
                          <p:cTn id="18" fill="hold">
                            <p:stCondLst>
                              <p:cond delay="0"/>
                            </p:stCondLst>
                            <p:childTnLst>
                              <p:par>
                                <p:cTn id="19" presetClass="mediacall" nodeType="clickEffect" presetSubtype="0" presetID="2" fill="hold">
                                  <p:stCondLst>
                                    <p:cond delay="0"/>
                                  </p:stCondLst>
                                  <p:childTnLst>
                                    <p:cmd type="call" cmd="togglePause">
                                      <p:cBhvr>
                                        <p:cTn id="20" dur="1" fill="hold"/>
                                        <p:tgtEl>
                                          <p:spTgt spid="552"/>
                                        </p:tgtEl>
                                      </p:cBhvr>
                                    </p:cmd>
                                  </p:childTnLst>
                                </p:cTn>
                              </p:par>
                            </p:childTnLst>
                          </p:cTn>
                        </p:par>
                      </p:childTnLst>
                    </p:cTn>
                  </p:par>
                </p:childTnLst>
              </p:cTn>
              <p:nextCondLst>
                <p:cond delay="0" evt="onClick">
                  <p:tgtEl>
                    <p:spTgt spid="552"/>
                  </p:tgtEl>
                </p:cond>
              </p:nextCondLst>
            </p:seq>
          </p:childTnLst>
        </p:cTn>
      </p:par>
    </p:tnLst>
    <p:bldLst>
      <p:bldP build="whole" bldLvl="1" animBg="1" rev="0" advAuto="0" spid="553" grpId="2"/>
      <p:bldP build="whole" bldLvl="1" animBg="1" rev="0" advAuto="0" spid="554" grpId="3"/>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MECHANISMS"/>
          <p:cNvSpPr txBox="1"/>
          <p:nvPr>
            <p:ph type="title"/>
          </p:nvPr>
        </p:nvSpPr>
        <p:spPr>
          <a:xfrm>
            <a:off x="4259580" y="0"/>
            <a:ext cx="15544801" cy="1531621"/>
          </a:xfrm>
          <a:prstGeom prst="rect">
            <a:avLst/>
          </a:prstGeom>
        </p:spPr>
        <p:txBody>
          <a:bodyPr/>
          <a:lstStyle>
            <a:lvl1pPr>
              <a:defRPr>
                <a:solidFill>
                  <a:srgbClr val="F33126"/>
                </a:solidFill>
                <a:uFill>
                  <a:solidFill>
                    <a:srgbClr val="F33126"/>
                  </a:solidFill>
                </a:uFill>
              </a:defRPr>
            </a:lvl1pPr>
          </a:lstStyle>
          <a:p>
            <a:pPr/>
            <a:r>
              <a:t>MECHANISMS</a:t>
            </a:r>
          </a:p>
        </p:txBody>
      </p:sp>
      <p:sp>
        <p:nvSpPr>
          <p:cNvPr id="557" name="Most reactions involve a sequence of elementary steps.…"/>
          <p:cNvSpPr txBox="1"/>
          <p:nvPr>
            <p:ph type="body" sz="half" idx="1"/>
          </p:nvPr>
        </p:nvSpPr>
        <p:spPr>
          <a:xfrm>
            <a:off x="3665220" y="1828800"/>
            <a:ext cx="16459201" cy="7383780"/>
          </a:xfrm>
          <a:prstGeom prst="rect">
            <a:avLst/>
          </a:prstGeom>
        </p:spPr>
        <p:txBody>
          <a:bodyPr/>
          <a:lstStyle/>
          <a:p>
            <a:pPr marL="650874" indent="-571500">
              <a:lnSpc>
                <a:spcPct val="100000"/>
              </a:lnSpc>
            </a:pPr>
            <a:r>
              <a:rPr sz="5400"/>
              <a:t>Most reactions involve a </a:t>
            </a:r>
            <a:r>
              <a:rPr i="1" sz="5400">
                <a:solidFill>
                  <a:srgbClr val="F33126"/>
                </a:solidFill>
                <a:uFill>
                  <a:solidFill>
                    <a:srgbClr val="F33126"/>
                  </a:solidFill>
                </a:uFill>
              </a:rPr>
              <a:t>sequence</a:t>
            </a:r>
            <a:r>
              <a:rPr sz="5400"/>
              <a:t> of elementary steps.</a:t>
            </a:r>
          </a:p>
          <a:p>
            <a:pPr marL="650874" indent="-571500">
              <a:lnSpc>
                <a:spcPct val="100000"/>
              </a:lnSpc>
            </a:pPr>
            <a:r>
              <a:rPr sz="5400"/>
              <a:t>Adding elementary steps gives </a:t>
            </a:r>
            <a:r>
              <a:rPr sz="5400">
                <a:solidFill>
                  <a:srgbClr val="F33126"/>
                </a:solidFill>
                <a:uFill>
                  <a:solidFill>
                    <a:srgbClr val="F33126"/>
                  </a:solidFill>
                </a:uFill>
              </a:rPr>
              <a:t>NET</a:t>
            </a:r>
            <a:r>
              <a:rPr sz="5400"/>
              <a:t> reaction.</a:t>
            </a:r>
          </a:p>
        </p:txBody>
      </p:sp>
      <p:sp>
        <p:nvSpPr>
          <p:cNvPr id="55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59" name="Line"/>
          <p:cNvSpPr/>
          <p:nvPr/>
        </p:nvSpPr>
        <p:spPr>
          <a:xfrm>
            <a:off x="3870960" y="1371600"/>
            <a:ext cx="16367760" cy="3176"/>
          </a:xfrm>
          <a:prstGeom prst="line">
            <a:avLst/>
          </a:prstGeom>
          <a:ln w="88900">
            <a:solidFill>
              <a:srgbClr val="F33126"/>
            </a:solidFill>
          </a:ln>
        </p:spPr>
        <p:txBody>
          <a:bodyPr tIns="91439" bIns="91439" anchor="ctr"/>
          <a:lstStyle/>
          <a:p>
            <a:pPr/>
          </a:p>
        </p:txBody>
      </p:sp>
      <p:pic>
        <p:nvPicPr>
          <p:cNvPr id="560" name="15M12AN20-1.mov" descr="15M12AN2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030980" y="7254240"/>
            <a:ext cx="7726680" cy="5693343"/>
          </a:xfrm>
          <a:prstGeom prst="rect">
            <a:avLst/>
          </a:prstGeom>
          <a:ln w="12700">
            <a:miter lim="400000"/>
          </a:ln>
        </p:spPr>
      </p:pic>
      <p:pic>
        <p:nvPicPr>
          <p:cNvPr id="561" name="reaction coordinate diagram" descr="reaction coordinate diagram"/>
          <p:cNvPicPr>
            <a:picLocks noChangeAspect="1"/>
          </p:cNvPicPr>
          <p:nvPr/>
        </p:nvPicPr>
        <p:blipFill>
          <a:blip r:embed="rId5">
            <a:extLst/>
          </a:blip>
          <a:stretch>
            <a:fillRect/>
          </a:stretch>
        </p:blipFill>
        <p:spPr>
          <a:xfrm>
            <a:off x="14312303" y="6528872"/>
            <a:ext cx="6266735" cy="7144079"/>
          </a:xfrm>
          <a:prstGeom prst="rect">
            <a:avLst/>
          </a:prstGeom>
          <a:ln w="12700"/>
        </p:spPr>
      </p:pic>
      <p:sp>
        <p:nvSpPr>
          <p:cNvPr id="562" name="Every elementary step gets a “hump” in the diagram"/>
          <p:cNvSpPr txBox="1"/>
          <p:nvPr/>
        </p:nvSpPr>
        <p:spPr>
          <a:xfrm>
            <a:off x="12691020" y="5132857"/>
            <a:ext cx="9044673" cy="1629106"/>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a:defRPr i="1" sz="5000">
                <a:solidFill>
                  <a:srgbClr val="0433FF"/>
                </a:solidFill>
                <a:latin typeface="Times New Roman"/>
                <a:ea typeface="Times New Roman"/>
                <a:cs typeface="Times New Roman"/>
                <a:sym typeface="Times New Roman"/>
              </a:defRPr>
            </a:lvl1pPr>
          </a:lstStyle>
          <a:p>
            <a:pPr/>
            <a:r>
              <a:t>Every elementary step gets a “hump” in the diagram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1000" fill="hold"/>
                                        <p:tgtEl>
                                          <p:spTgt spid="560"/>
                                        </p:tgtEl>
                                      </p:cBhvr>
                                    </p:cmd>
                                  </p:childTnLst>
                                </p:cTn>
                              </p:par>
                            </p:childTnLst>
                          </p:cTn>
                        </p:par>
                        <p:par>
                          <p:cTn id="7" fill="hold">
                            <p:stCondLst>
                              <p:cond delay="31000"/>
                            </p:stCondLst>
                            <p:childTnLst>
                              <p:par>
                                <p:cTn id="8" presetClass="entr" nodeType="afterEffect" presetID="10" grpId="2" fill="hold">
                                  <p:stCondLst>
                                    <p:cond delay="31000"/>
                                  </p:stCondLst>
                                  <p:iterate type="el" backwards="0">
                                    <p:tmAbs val="0"/>
                                  </p:iterate>
                                  <p:childTnLst>
                                    <p:set>
                                      <p:cBhvr>
                                        <p:cTn id="9" fill="hold"/>
                                        <p:tgtEl>
                                          <p:spTgt spid="561"/>
                                        </p:tgtEl>
                                        <p:attrNameLst>
                                          <p:attrName>style.visibility</p:attrName>
                                        </p:attrNameLst>
                                      </p:cBhvr>
                                      <p:to>
                                        <p:strVal val="visible"/>
                                      </p:to>
                                    </p:set>
                                    <p:animEffect filter="fade" transition="in">
                                      <p:cBhvr>
                                        <p:cTn id="10" dur="499"/>
                                        <p:tgtEl>
                                          <p:spTgt spid="561"/>
                                        </p:tgtEl>
                                      </p:cBhvr>
                                    </p:animEffect>
                                  </p:childTnLst>
                                </p:cTn>
                              </p:par>
                            </p:childTnLst>
                          </p:cTn>
                        </p:par>
                        <p:par>
                          <p:cTn id="11" fill="hold">
                            <p:stCondLst>
                              <p:cond delay="62499"/>
                            </p:stCondLst>
                            <p:childTnLst>
                              <p:par>
                                <p:cTn id="12" presetClass="entr" nodeType="afterEffect" presetSubtype="8" presetID="2" grpId="3" fill="hold">
                                  <p:stCondLst>
                                    <p:cond delay="0"/>
                                  </p:stCondLst>
                                  <p:iterate type="lt" backwards="0">
                                    <p:tmAbs val="0"/>
                                  </p:iterate>
                                  <p:childTnLst>
                                    <p:set>
                                      <p:cBhvr>
                                        <p:cTn id="13" fill="hold"/>
                                        <p:tgtEl>
                                          <p:spTgt spid="562"/>
                                        </p:tgtEl>
                                        <p:attrNameLst>
                                          <p:attrName>style.visibility</p:attrName>
                                        </p:attrNameLst>
                                      </p:cBhvr>
                                      <p:to>
                                        <p:strVal val="visible"/>
                                      </p:to>
                                    </p:set>
                                    <p:anim calcmode="lin" valueType="num">
                                      <p:cBhvr>
                                        <p:cTn id="14" dur="499" fill="hold"/>
                                        <p:tgtEl>
                                          <p:spTgt spid="562"/>
                                        </p:tgtEl>
                                        <p:attrNameLst>
                                          <p:attrName>ppt_x</p:attrName>
                                        </p:attrNameLst>
                                      </p:cBhvr>
                                      <p:tavLst>
                                        <p:tav tm="0">
                                          <p:val>
                                            <p:strVal val="0-#ppt_w/2"/>
                                          </p:val>
                                        </p:tav>
                                        <p:tav tm="100000">
                                          <p:val>
                                            <p:strVal val="#ppt_x"/>
                                          </p:val>
                                        </p:tav>
                                      </p:tavLst>
                                    </p:anim>
                                    <p:anim calcmode="lin" valueType="num">
                                      <p:cBhvr>
                                        <p:cTn id="15" dur="499" fill="hold"/>
                                        <p:tgtEl>
                                          <p:spTgt spid="5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6" fill="hold" display="0">
                  <p:stCondLst>
                    <p:cond delay="indefinite"/>
                  </p:stCondLst>
                </p:cTn>
                <p:tgtEl>
                  <p:spTgt spid="560"/>
                </p:tgtEl>
              </p:cMediaNode>
            </p:video>
            <p:seq concurrent="1" prevAc="none" nextAc="seek">
              <p:cTn id="17" evtFilter="cancelBubble" nodeType="interactiveSeq" restart="whenNotActive" fill="hold">
                <p:stCondLst>
                  <p:cond delay="0" evt="onClick">
                    <p:tgtEl>
                      <p:spTgt spid="560"/>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560"/>
                                        </p:tgtEl>
                                      </p:cBhvr>
                                    </p:cmd>
                                  </p:childTnLst>
                                </p:cTn>
                              </p:par>
                            </p:childTnLst>
                          </p:cTn>
                        </p:par>
                      </p:childTnLst>
                    </p:cTn>
                  </p:par>
                </p:childTnLst>
              </p:cTn>
              <p:nextCondLst>
                <p:cond delay="0" evt="onClick">
                  <p:tgtEl>
                    <p:spTgt spid="560"/>
                  </p:tgtEl>
                </p:cond>
              </p:nextCondLst>
            </p:seq>
          </p:childTnLst>
        </p:cTn>
      </p:par>
    </p:tnLst>
    <p:bldLst>
      <p:bldP build="whole" bldLvl="1" animBg="1" rev="0" advAuto="0" spid="562" grpId="3"/>
      <p:bldP build="whole" bldLvl="1" animBg="1" rev="0" advAuto="0" spid="561"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 name="Reaction Rates"/>
          <p:cNvSpPr txBox="1"/>
          <p:nvPr>
            <p:ph type="title"/>
          </p:nvPr>
        </p:nvSpPr>
        <p:spPr>
          <a:xfrm>
            <a:off x="-2503268" y="-9009"/>
            <a:ext cx="14333220" cy="2286001"/>
          </a:xfrm>
          <a:prstGeom prst="rect">
            <a:avLst/>
          </a:prstGeom>
        </p:spPr>
        <p:txBody>
          <a:bodyPr/>
          <a:lstStyle>
            <a:lvl1pPr>
              <a:defRPr sz="8600">
                <a:solidFill>
                  <a:srgbClr val="F33126"/>
                </a:solidFill>
                <a:uFill>
                  <a:solidFill>
                    <a:srgbClr val="F33126"/>
                  </a:solidFill>
                </a:uFill>
              </a:defRPr>
            </a:lvl1pPr>
          </a:lstStyle>
          <a:p>
            <a:pPr/>
            <a:r>
              <a:t>Reaction Rates</a:t>
            </a:r>
          </a:p>
        </p:txBody>
      </p:sp>
      <p:sp>
        <p:nvSpPr>
          <p:cNvPr id="83" name="Ex: N2(g) + O2(g) →  2 NO(g)"/>
          <p:cNvSpPr txBox="1"/>
          <p:nvPr>
            <p:ph type="body" sz="quarter" idx="1"/>
          </p:nvPr>
        </p:nvSpPr>
        <p:spPr>
          <a:xfrm>
            <a:off x="3048000" y="5006340"/>
            <a:ext cx="17213581" cy="1828801"/>
          </a:xfrm>
          <a:prstGeom prst="rect">
            <a:avLst/>
          </a:prstGeom>
        </p:spPr>
        <p:txBody>
          <a:bodyPr/>
          <a:lstStyle/>
          <a:p>
            <a:pPr marL="650874" indent="-571500">
              <a:buClr>
                <a:srgbClr val="F33126"/>
              </a:buClr>
            </a:pPr>
            <a:r>
              <a:rPr b="0" i="1" sz="6000">
                <a:solidFill>
                  <a:srgbClr val="F33126"/>
                </a:solidFill>
                <a:uFill>
                  <a:solidFill>
                    <a:srgbClr val="F33126"/>
                  </a:solidFill>
                </a:uFill>
              </a:rPr>
              <a:t>Ex:</a:t>
            </a:r>
            <a:r>
              <a:rPr b="0" sz="6000"/>
              <a:t> </a:t>
            </a:r>
            <a:r>
              <a:rPr sz="6000"/>
              <a:t>N</a:t>
            </a:r>
            <a:r>
              <a:rPr baseline="-16133" sz="6000"/>
              <a:t>2(g)</a:t>
            </a:r>
            <a:r>
              <a:rPr sz="6000"/>
              <a:t> + O</a:t>
            </a:r>
            <a:r>
              <a:rPr baseline="-16133" sz="6000"/>
              <a:t>2(g)</a:t>
            </a:r>
            <a:r>
              <a:rPr sz="6000"/>
              <a:t> →  2 NO</a:t>
            </a:r>
            <a:r>
              <a:rPr baseline="-16133" sz="6000"/>
              <a:t>(g)</a:t>
            </a:r>
          </a:p>
        </p:txBody>
      </p:sp>
      <p:sp>
        <p:nvSpPr>
          <p:cNvPr id="8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85" name="rate of N2 consumption picture" descr="rate of N2 consumption picture"/>
          <p:cNvPicPr>
            <a:picLocks noChangeAspect="0"/>
          </p:cNvPicPr>
          <p:nvPr/>
        </p:nvPicPr>
        <p:blipFill>
          <a:blip r:embed="rId2">
            <a:extLst/>
          </a:blip>
          <a:stretch>
            <a:fillRect/>
          </a:stretch>
        </p:blipFill>
        <p:spPr>
          <a:xfrm>
            <a:off x="4170997" y="7112317"/>
            <a:ext cx="15996285" cy="1883094"/>
          </a:xfrm>
          <a:prstGeom prst="rect">
            <a:avLst/>
          </a:prstGeom>
          <a:ln w="12700">
            <a:miter lim="400000"/>
          </a:ln>
        </p:spPr>
      </p:pic>
      <p:pic>
        <p:nvPicPr>
          <p:cNvPr id="86" name="rate of O2 consumption picture" descr="rate of O2 consumption picture"/>
          <p:cNvPicPr>
            <a:picLocks noChangeAspect="0"/>
          </p:cNvPicPr>
          <p:nvPr/>
        </p:nvPicPr>
        <p:blipFill>
          <a:blip r:embed="rId3">
            <a:extLst/>
          </a:blip>
          <a:stretch>
            <a:fillRect/>
          </a:stretch>
        </p:blipFill>
        <p:spPr>
          <a:xfrm>
            <a:off x="4076700" y="9269730"/>
            <a:ext cx="16196310" cy="1885951"/>
          </a:xfrm>
          <a:prstGeom prst="rect">
            <a:avLst/>
          </a:prstGeom>
          <a:ln w="12700">
            <a:miter lim="400000"/>
          </a:ln>
        </p:spPr>
      </p:pic>
      <p:pic>
        <p:nvPicPr>
          <p:cNvPr id="87" name="rate of a reaction graph" descr="rate of a reaction graph"/>
          <p:cNvPicPr>
            <a:picLocks noChangeAspect="0"/>
          </p:cNvPicPr>
          <p:nvPr/>
        </p:nvPicPr>
        <p:blipFill>
          <a:blip r:embed="rId4">
            <a:extLst/>
          </a:blip>
          <a:stretch>
            <a:fillRect/>
          </a:stretch>
        </p:blipFill>
        <p:spPr>
          <a:xfrm>
            <a:off x="12657772" y="948690"/>
            <a:ext cx="8746808" cy="6092190"/>
          </a:xfrm>
          <a:prstGeom prst="rect">
            <a:avLst/>
          </a:prstGeom>
          <a:ln w="12700">
            <a:miter lim="400000"/>
          </a:ln>
        </p:spPr>
      </p:pic>
      <p:grpSp>
        <p:nvGrpSpPr>
          <p:cNvPr id="90" name="Group"/>
          <p:cNvGrpSpPr/>
          <p:nvPr/>
        </p:nvGrpSpPr>
        <p:grpSpPr>
          <a:xfrm>
            <a:off x="4053839" y="11430000"/>
            <a:ext cx="14081762" cy="1737361"/>
            <a:chOff x="0" y="0"/>
            <a:chExt cx="14081759" cy="1737360"/>
          </a:xfrm>
        </p:grpSpPr>
        <p:sp>
          <p:nvSpPr>
            <p:cNvPr id="88" name="Reaction Rate ="/>
            <p:cNvSpPr txBox="1"/>
            <p:nvPr/>
          </p:nvSpPr>
          <p:spPr>
            <a:xfrm>
              <a:off x="0" y="364939"/>
              <a:ext cx="5388470" cy="9851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marL="73151" marR="73151" defTabSz="1645920">
                <a:buClr>
                  <a:srgbClr val="000000"/>
                </a:buClr>
                <a:buFont typeface="Arial"/>
                <a:defRPr sz="5600">
                  <a:uFill>
                    <a:solidFill>
                      <a:srgbClr val="000000"/>
                    </a:solidFill>
                  </a:uFill>
                  <a:latin typeface="+mn-lt"/>
                  <a:ea typeface="+mn-ea"/>
                  <a:cs typeface="+mn-cs"/>
                  <a:sym typeface="Arial"/>
                </a:defRPr>
              </a:lvl1pPr>
            </a:lstStyle>
            <a:p>
              <a:pPr/>
              <a:r>
                <a:t>Reaction Rate =</a:t>
              </a:r>
            </a:p>
          </p:txBody>
        </p:sp>
        <p:pic>
          <p:nvPicPr>
            <p:cNvPr id="89" name="image.png" descr="image.png"/>
            <p:cNvPicPr>
              <a:picLocks noChangeAspect="0"/>
            </p:cNvPicPr>
            <p:nvPr/>
          </p:nvPicPr>
          <p:blipFill>
            <a:blip r:embed="rId5">
              <a:extLst/>
            </a:blip>
            <a:stretch>
              <a:fillRect/>
            </a:stretch>
          </p:blipFill>
          <p:spPr>
            <a:xfrm>
              <a:off x="5517832" y="0"/>
              <a:ext cx="8563928" cy="17373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Mechanisms"/>
          <p:cNvSpPr txBox="1"/>
          <p:nvPr>
            <p:ph type="title"/>
          </p:nvPr>
        </p:nvSpPr>
        <p:spPr>
          <a:xfrm>
            <a:off x="4259580" y="0"/>
            <a:ext cx="15544801" cy="1531621"/>
          </a:xfrm>
          <a:prstGeom prst="rect">
            <a:avLst/>
          </a:prstGeom>
        </p:spPr>
        <p:txBody>
          <a:bodyPr/>
          <a:lstStyle>
            <a:lvl1pPr>
              <a:defRPr>
                <a:solidFill>
                  <a:srgbClr val="0327CE"/>
                </a:solidFill>
                <a:uFill>
                  <a:solidFill>
                    <a:srgbClr val="0327CE"/>
                  </a:solidFill>
                </a:uFill>
                <a:latin typeface="Comic Sans MS"/>
                <a:ea typeface="Comic Sans MS"/>
                <a:cs typeface="Comic Sans MS"/>
                <a:sym typeface="Comic Sans MS"/>
              </a:defRPr>
            </a:lvl1pPr>
          </a:lstStyle>
          <a:p>
            <a:pPr/>
            <a:r>
              <a:t>Mechanisms</a:t>
            </a:r>
          </a:p>
        </p:txBody>
      </p:sp>
      <p:sp>
        <p:nvSpPr>
          <p:cNvPr id="565" name="In multistep mechanisms, one step will be slower than all others - this is the rate determining step (rds).…"/>
          <p:cNvSpPr txBox="1"/>
          <p:nvPr>
            <p:ph type="body" idx="1"/>
          </p:nvPr>
        </p:nvSpPr>
        <p:spPr>
          <a:xfrm>
            <a:off x="3665220" y="1828800"/>
            <a:ext cx="16459201" cy="11887201"/>
          </a:xfrm>
          <a:prstGeom prst="rect">
            <a:avLst/>
          </a:prstGeom>
        </p:spPr>
        <p:txBody>
          <a:bodyPr/>
          <a:lstStyle/>
          <a:p>
            <a:pPr marL="650874" indent="-571500">
              <a:lnSpc>
                <a:spcPct val="100000"/>
              </a:lnSpc>
              <a:defRPr b="0"/>
            </a:pPr>
            <a:r>
              <a:rPr sz="5400"/>
              <a:t>In multistep mechanisms, one step will be slower than all others - this is the </a:t>
            </a:r>
            <a:r>
              <a:rPr b="1" sz="5400">
                <a:solidFill>
                  <a:srgbClr val="FF2600"/>
                </a:solidFill>
                <a:uFill>
                  <a:solidFill>
                    <a:srgbClr val="FF2600"/>
                  </a:solidFill>
                </a:uFill>
              </a:rPr>
              <a:t>rate determining step</a:t>
            </a:r>
            <a:r>
              <a:rPr sz="5400"/>
              <a:t> (</a:t>
            </a:r>
            <a:r>
              <a:rPr b="1" sz="5400">
                <a:solidFill>
                  <a:srgbClr val="FF2600"/>
                </a:solidFill>
                <a:uFill>
                  <a:solidFill>
                    <a:srgbClr val="FF2600"/>
                  </a:solidFill>
                </a:uFill>
              </a:rPr>
              <a:t>rds</a:t>
            </a:r>
            <a:r>
              <a:rPr sz="5400"/>
              <a:t>).</a:t>
            </a:r>
            <a:endParaRPr sz="5400"/>
          </a:p>
          <a:p>
            <a:pPr marL="650874" indent="-571500">
              <a:lnSpc>
                <a:spcPct val="100000"/>
              </a:lnSpc>
              <a:defRPr b="0"/>
            </a:pPr>
            <a:r>
              <a:rPr sz="5400"/>
              <a:t>Most reactions involve a sequence of elementary steps.  </a:t>
            </a:r>
            <a:r>
              <a:rPr i="1" sz="5400"/>
              <a:t>Example:</a:t>
            </a:r>
          </a:p>
          <a:p>
            <a:pPr marL="650874" indent="-571500">
              <a:lnSpc>
                <a:spcPct val="100000"/>
              </a:lnSpc>
            </a:pPr>
            <a:r>
              <a:rPr sz="5400"/>
              <a:t> </a:t>
            </a:r>
            <a:r>
              <a:rPr b="0" sz="5400">
                <a:latin typeface="ＭＳ Ｐゴシック"/>
                <a:ea typeface="ＭＳ Ｐゴシック"/>
                <a:cs typeface="ＭＳ Ｐゴシック"/>
                <a:sym typeface="ＭＳ Ｐゴシック"/>
              </a:rPr>
              <a:t>		</a:t>
            </a:r>
            <a:r>
              <a:rPr sz="5400"/>
              <a:t>2 I</a:t>
            </a:r>
            <a:r>
              <a:rPr baseline="30962" sz="5400"/>
              <a:t>-</a:t>
            </a:r>
            <a:r>
              <a:rPr sz="5400"/>
              <a:t>  +  HOOH  +  2 H</a:t>
            </a:r>
            <a:r>
              <a:rPr baseline="30962" sz="5400"/>
              <a:t>+</a:t>
            </a:r>
            <a:r>
              <a:rPr sz="5400"/>
              <a:t>  ---&gt;  I</a:t>
            </a:r>
            <a:r>
              <a:rPr baseline="-15851" sz="5400"/>
              <a:t>2</a:t>
            </a:r>
            <a:r>
              <a:rPr sz="5400"/>
              <a:t>  +  2 H</a:t>
            </a:r>
            <a:r>
              <a:rPr baseline="-15851" sz="5400"/>
              <a:t>2</a:t>
            </a:r>
            <a:r>
              <a:rPr sz="5400"/>
              <a:t>O</a:t>
            </a:r>
          </a:p>
          <a:p>
            <a:pPr marL="650874" indent="-571500" algn="ctr"/>
            <a:r>
              <a:rPr sz="5400"/>
              <a:t> </a:t>
            </a:r>
            <a:r>
              <a:rPr b="0" sz="5400">
                <a:latin typeface="ＭＳ Ｐゴシック"/>
                <a:ea typeface="ＭＳ Ｐゴシック"/>
                <a:cs typeface="ＭＳ Ｐゴシック"/>
                <a:sym typeface="ＭＳ Ｐゴシック"/>
              </a:rPr>
              <a:t>	</a:t>
            </a:r>
            <a:r>
              <a:rPr sz="5400"/>
              <a:t>Rate = k [I</a:t>
            </a:r>
            <a:r>
              <a:rPr baseline="30962" sz="5400"/>
              <a:t>-</a:t>
            </a:r>
            <a:r>
              <a:rPr sz="5400"/>
              <a:t>] [H</a:t>
            </a:r>
            <a:r>
              <a:rPr baseline="-15851" sz="5400"/>
              <a:t>2</a:t>
            </a:r>
            <a:r>
              <a:rPr sz="5400"/>
              <a:t>O</a:t>
            </a:r>
            <a:r>
              <a:rPr baseline="-15851" sz="5400"/>
              <a:t>2</a:t>
            </a:r>
            <a:r>
              <a:rPr sz="5400"/>
              <a:t>]</a:t>
            </a:r>
          </a:p>
          <a:p>
            <a:pPr marL="650874" indent="-571500">
              <a:defRPr b="0" sz="5400"/>
            </a:pPr>
          </a:p>
          <a:p>
            <a:pPr marL="650874" indent="-571500">
              <a:defRPr b="0" sz="5400"/>
            </a:pPr>
            <a:r>
              <a:t>Note that the </a:t>
            </a:r>
            <a:r>
              <a:rPr b="1"/>
              <a:t>rate law comes from experiment</a:t>
            </a:r>
            <a:r>
              <a:t>.</a:t>
            </a:r>
          </a:p>
          <a:p>
            <a:pPr marL="650874" indent="-571500">
              <a:defRPr b="0" sz="5400"/>
            </a:pPr>
            <a:r>
              <a:t>Also note that </a:t>
            </a:r>
            <a:r>
              <a:rPr i="1"/>
              <a:t>order of reactants</a:t>
            </a:r>
            <a:r>
              <a:t> in rate law </a:t>
            </a:r>
            <a:r>
              <a:rPr i="1"/>
              <a:t>not necessarily the same as stoichiometric coefficients</a:t>
            </a:r>
            <a:r>
              <a:t>!</a:t>
            </a:r>
          </a:p>
        </p:txBody>
      </p:sp>
      <p:sp>
        <p:nvSpPr>
          <p:cNvPr id="56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67" name="Line"/>
          <p:cNvSpPr/>
          <p:nvPr/>
        </p:nvSpPr>
        <p:spPr>
          <a:xfrm>
            <a:off x="3870960" y="1371600"/>
            <a:ext cx="16367760" cy="3176"/>
          </a:xfrm>
          <a:prstGeom prst="line">
            <a:avLst/>
          </a:prstGeom>
          <a:ln w="88900">
            <a:solidFill>
              <a:srgbClr val="0327CE"/>
            </a:solidFill>
          </a:ln>
        </p:spPr>
        <p:txBody>
          <a:bodyPr tIns="91439" bIns="91439" anchor="ctr"/>
          <a:lstStyle/>
          <a:p>
            <a:pPr/>
          </a:p>
        </p:txBody>
      </p:sp>
      <p:sp>
        <p:nvSpPr>
          <p:cNvPr id="568" name="Rectangle"/>
          <p:cNvSpPr/>
          <p:nvPr/>
        </p:nvSpPr>
        <p:spPr>
          <a:xfrm>
            <a:off x="5430520" y="6075679"/>
            <a:ext cx="12297061" cy="2308861"/>
          </a:xfrm>
          <a:prstGeom prst="rect">
            <a:avLst/>
          </a:prstGeom>
          <a:solidFill>
            <a:srgbClr val="FF7E79">
              <a:alpha val="22000"/>
            </a:srgbClr>
          </a:solidFill>
          <a:ln w="12700"/>
        </p:spPr>
        <p:txBody>
          <a:bodyPr tIns="91439" bIns="91439" anchor="ctr"/>
          <a:lstStyle/>
          <a:p>
            <a:pPr marL="81280" marR="81280" defTabSz="1828800">
              <a:defRPr b="1" sz="4600">
                <a:uFill>
                  <a:solidFill>
                    <a:srgbClr val="000000"/>
                  </a:solidFill>
                </a:uFill>
                <a:latin typeface="+mn-lt"/>
                <a:ea typeface="+mn-ea"/>
                <a:cs typeface="+mn-cs"/>
                <a:sym typeface="Arial"/>
              </a:defRPr>
            </a:pP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MECHANISMS"/>
          <p:cNvSpPr txBox="1"/>
          <p:nvPr>
            <p:ph type="title"/>
          </p:nvPr>
        </p:nvSpPr>
        <p:spPr>
          <a:xfrm>
            <a:off x="4259580" y="0"/>
            <a:ext cx="15544801" cy="1531621"/>
          </a:xfrm>
          <a:prstGeom prst="rect">
            <a:avLst/>
          </a:prstGeom>
        </p:spPr>
        <p:txBody>
          <a:bodyPr/>
          <a:lstStyle>
            <a:lvl1pPr>
              <a:defRPr>
                <a:solidFill>
                  <a:srgbClr val="003DAF"/>
                </a:solidFill>
                <a:uFill>
                  <a:solidFill>
                    <a:srgbClr val="003DAF"/>
                  </a:solidFill>
                </a:uFill>
              </a:defRPr>
            </a:lvl1pPr>
          </a:lstStyle>
          <a:p>
            <a:pPr/>
            <a:r>
              <a:t>MECHANISMS</a:t>
            </a:r>
          </a:p>
        </p:txBody>
      </p:sp>
      <p:sp>
        <p:nvSpPr>
          <p:cNvPr id="573" name="2 I-  +  HOOH  +  2 H+  ---&gt;  I2  +  2 H2O…"/>
          <p:cNvSpPr txBox="1"/>
          <p:nvPr>
            <p:ph type="body" idx="1"/>
          </p:nvPr>
        </p:nvSpPr>
        <p:spPr>
          <a:xfrm>
            <a:off x="3665220" y="1828800"/>
            <a:ext cx="16459201" cy="11887201"/>
          </a:xfrm>
          <a:prstGeom prst="rect">
            <a:avLst/>
          </a:prstGeom>
        </p:spPr>
        <p:txBody>
          <a:bodyPr/>
          <a:lstStyle/>
          <a:p>
            <a:pPr lvl="1" marL="650874" indent="-571500" algn="ctr">
              <a:lnSpc>
                <a:spcPct val="100000"/>
              </a:lnSpc>
              <a:buSzTx/>
              <a:buNone/>
            </a:pPr>
            <a:r>
              <a:t>2 I</a:t>
            </a:r>
            <a:r>
              <a:rPr baseline="30962"/>
              <a:t>-</a:t>
            </a:r>
            <a:r>
              <a:t>  +  HOOH  +  2 H</a:t>
            </a:r>
            <a:r>
              <a:rPr baseline="30962"/>
              <a:t>+</a:t>
            </a:r>
            <a:r>
              <a:t>  ---&gt;  I</a:t>
            </a:r>
            <a:r>
              <a:rPr baseline="-15851"/>
              <a:t>2</a:t>
            </a:r>
            <a:r>
              <a:t>  +  2 H</a:t>
            </a:r>
            <a:r>
              <a:rPr baseline="-15851"/>
              <a:t>2</a:t>
            </a:r>
            <a:r>
              <a:t>O</a:t>
            </a:r>
          </a:p>
          <a:p>
            <a:pPr marL="650874" indent="-571500"/>
            <a:r>
              <a:rPr sz="5400"/>
              <a:t> </a:t>
            </a:r>
            <a:r>
              <a:rPr b="0" sz="5400">
                <a:latin typeface="ＭＳ Ｐゴシック"/>
                <a:ea typeface="ＭＳ Ｐゴシック"/>
                <a:cs typeface="ＭＳ Ｐゴシック"/>
                <a:sym typeface="ＭＳ Ｐゴシック"/>
              </a:rPr>
              <a:t>				</a:t>
            </a:r>
            <a:r>
              <a:rPr sz="5400"/>
              <a:t>Rate = k [I</a:t>
            </a:r>
            <a:r>
              <a:rPr baseline="30962" sz="5400"/>
              <a:t>-</a:t>
            </a:r>
            <a:r>
              <a:rPr sz="5400"/>
              <a:t>] [HOOH]</a:t>
            </a:r>
            <a:endParaRPr sz="5400"/>
          </a:p>
          <a:p>
            <a:pPr marL="650874" indent="-571500">
              <a:defRPr b="0"/>
            </a:pPr>
            <a:r>
              <a:rPr sz="5400"/>
              <a:t>A scientist proposes the following mechanism for this reaction:</a:t>
            </a:r>
          </a:p>
          <a:p>
            <a:pPr marL="650874" indent="-571500">
              <a:lnSpc>
                <a:spcPct val="100000"/>
              </a:lnSpc>
              <a:buClr>
                <a:srgbClr val="8D111B"/>
              </a:buClr>
            </a:pPr>
            <a:r>
              <a:rPr sz="5400">
                <a:solidFill>
                  <a:srgbClr val="8D111B"/>
                </a:solidFill>
                <a:uFill>
                  <a:solidFill>
                    <a:srgbClr val="8D111B"/>
                  </a:solidFill>
                </a:uFill>
              </a:rPr>
              <a:t>Step 1 - slow</a:t>
            </a:r>
            <a:r>
              <a:rPr b="0" sz="5400">
                <a:solidFill>
                  <a:srgbClr val="8D111B"/>
                </a:solidFill>
                <a:uFill>
                  <a:solidFill>
                    <a:srgbClr val="8D111B"/>
                  </a:solidFill>
                </a:uFill>
                <a:latin typeface="ＭＳ Ｐゴシック"/>
                <a:ea typeface="ＭＳ Ｐゴシック"/>
                <a:cs typeface="ＭＳ Ｐゴシック"/>
                <a:sym typeface="ＭＳ Ｐゴシック"/>
              </a:rPr>
              <a:t>	</a:t>
            </a:r>
            <a:r>
              <a:rPr sz="5400">
                <a:solidFill>
                  <a:srgbClr val="8D111B"/>
                </a:solidFill>
                <a:uFill>
                  <a:solidFill>
                    <a:srgbClr val="8D111B"/>
                  </a:solidFill>
                </a:uFill>
              </a:rPr>
              <a:t>HOOH + I</a:t>
            </a:r>
            <a:r>
              <a:rPr baseline="30962" sz="5400">
                <a:solidFill>
                  <a:srgbClr val="8D111B"/>
                </a:solidFill>
                <a:uFill>
                  <a:solidFill>
                    <a:srgbClr val="8D111B"/>
                  </a:solidFill>
                </a:uFill>
              </a:rPr>
              <a:t>-</a:t>
            </a:r>
            <a:r>
              <a:rPr sz="5400">
                <a:solidFill>
                  <a:srgbClr val="8D111B"/>
                </a:solidFill>
                <a:uFill>
                  <a:solidFill>
                    <a:srgbClr val="8D111B"/>
                  </a:solidFill>
                </a:uFill>
              </a:rPr>
              <a:t>   --&gt;  HOI  +  OH</a:t>
            </a:r>
            <a:r>
              <a:rPr baseline="30962" sz="5400">
                <a:solidFill>
                  <a:srgbClr val="8D111B"/>
                </a:solidFill>
                <a:uFill>
                  <a:solidFill>
                    <a:srgbClr val="8D111B"/>
                  </a:solidFill>
                </a:uFill>
              </a:rPr>
              <a:t>-</a:t>
            </a:r>
            <a:r>
              <a:rPr b="0" sz="5400">
                <a:solidFill>
                  <a:srgbClr val="8D111B"/>
                </a:solidFill>
                <a:uFill>
                  <a:solidFill>
                    <a:srgbClr val="8D111B"/>
                  </a:solidFill>
                </a:uFill>
                <a:latin typeface="ＭＳ Ｐゴシック"/>
                <a:ea typeface="ＭＳ Ｐゴシック"/>
                <a:cs typeface="ＭＳ Ｐゴシック"/>
                <a:sym typeface="ＭＳ Ｐゴシック"/>
              </a:rPr>
              <a:t>	</a:t>
            </a:r>
            <a:endParaRPr b="0" sz="5400">
              <a:solidFill>
                <a:srgbClr val="8D111B"/>
              </a:solidFill>
              <a:uFill>
                <a:solidFill>
                  <a:srgbClr val="8D111B"/>
                </a:solidFill>
              </a:uFill>
              <a:latin typeface="ＭＳ Ｐゴシック"/>
              <a:ea typeface="ＭＳ Ｐゴシック"/>
              <a:cs typeface="ＭＳ Ｐゴシック"/>
              <a:sym typeface="ＭＳ Ｐゴシック"/>
            </a:endParaRPr>
          </a:p>
          <a:p>
            <a:pPr marL="650874" indent="-571500">
              <a:lnSpc>
                <a:spcPct val="100000"/>
              </a:lnSpc>
              <a:buClr>
                <a:srgbClr val="006400"/>
              </a:buClr>
            </a:pPr>
            <a:r>
              <a:rPr sz="5400">
                <a:solidFill>
                  <a:srgbClr val="006400"/>
                </a:solidFill>
                <a:uFill>
                  <a:solidFill>
                    <a:srgbClr val="006400"/>
                  </a:solidFill>
                </a:uFill>
              </a:rPr>
              <a:t>Step 2 - fast</a:t>
            </a:r>
            <a:r>
              <a:rPr b="0" sz="5400">
                <a:solidFill>
                  <a:srgbClr val="006400"/>
                </a:solidFill>
                <a:uFill>
                  <a:solidFill>
                    <a:srgbClr val="006400"/>
                  </a:solidFill>
                </a:uFill>
                <a:latin typeface="ＭＳ Ｐゴシック"/>
                <a:ea typeface="ＭＳ Ｐゴシック"/>
                <a:cs typeface="ＭＳ Ｐゴシック"/>
                <a:sym typeface="ＭＳ Ｐゴシック"/>
              </a:rPr>
              <a:t>	</a:t>
            </a:r>
            <a:r>
              <a:rPr sz="5400">
                <a:solidFill>
                  <a:srgbClr val="006400"/>
                </a:solidFill>
                <a:uFill>
                  <a:solidFill>
                    <a:srgbClr val="006400"/>
                  </a:solidFill>
                </a:uFill>
              </a:rPr>
              <a:t>HOI  +  I</a:t>
            </a:r>
            <a:r>
              <a:rPr baseline="30962" sz="5400">
                <a:solidFill>
                  <a:srgbClr val="006400"/>
                </a:solidFill>
                <a:uFill>
                  <a:solidFill>
                    <a:srgbClr val="006400"/>
                  </a:solidFill>
                </a:uFill>
              </a:rPr>
              <a:t>-</a:t>
            </a:r>
            <a:r>
              <a:rPr sz="5400">
                <a:solidFill>
                  <a:srgbClr val="006400"/>
                </a:solidFill>
                <a:uFill>
                  <a:solidFill>
                    <a:srgbClr val="006400"/>
                  </a:solidFill>
                </a:uFill>
              </a:rPr>
              <a:t>  --&gt;   I</a:t>
            </a:r>
            <a:r>
              <a:rPr baseline="-15851" sz="5400">
                <a:solidFill>
                  <a:srgbClr val="006400"/>
                </a:solidFill>
                <a:uFill>
                  <a:solidFill>
                    <a:srgbClr val="006400"/>
                  </a:solidFill>
                </a:uFill>
              </a:rPr>
              <a:t>2</a:t>
            </a:r>
            <a:r>
              <a:rPr sz="5400">
                <a:solidFill>
                  <a:srgbClr val="006400"/>
                </a:solidFill>
                <a:uFill>
                  <a:solidFill>
                    <a:srgbClr val="006400"/>
                  </a:solidFill>
                </a:uFill>
              </a:rPr>
              <a:t>  +  OH</a:t>
            </a:r>
            <a:r>
              <a:rPr baseline="30962" sz="5400">
                <a:solidFill>
                  <a:srgbClr val="006400"/>
                </a:solidFill>
                <a:uFill>
                  <a:solidFill>
                    <a:srgbClr val="006400"/>
                  </a:solidFill>
                </a:uFill>
              </a:rPr>
              <a:t>-</a:t>
            </a:r>
          </a:p>
          <a:p>
            <a:pPr marL="650874" indent="-571500">
              <a:lnSpc>
                <a:spcPct val="100000"/>
              </a:lnSpc>
              <a:buClr>
                <a:srgbClr val="003DAF"/>
              </a:buClr>
            </a:pPr>
            <a:r>
              <a:rPr sz="5400">
                <a:solidFill>
                  <a:srgbClr val="003DAF"/>
                </a:solidFill>
                <a:uFill>
                  <a:solidFill>
                    <a:srgbClr val="003DAF"/>
                  </a:solidFill>
                </a:uFill>
              </a:rPr>
              <a:t>Step 3 - fast</a:t>
            </a:r>
            <a:r>
              <a:rPr b="0" sz="5400">
                <a:solidFill>
                  <a:srgbClr val="003DAF"/>
                </a:solidFill>
                <a:uFill>
                  <a:solidFill>
                    <a:srgbClr val="003DAF"/>
                  </a:solidFill>
                </a:uFill>
                <a:latin typeface="ＭＳ Ｐゴシック"/>
                <a:ea typeface="ＭＳ Ｐゴシック"/>
                <a:cs typeface="ＭＳ Ｐゴシック"/>
                <a:sym typeface="ＭＳ Ｐゴシック"/>
              </a:rPr>
              <a:t>	</a:t>
            </a:r>
            <a:r>
              <a:rPr sz="5400">
                <a:solidFill>
                  <a:srgbClr val="003DAF"/>
                </a:solidFill>
                <a:uFill>
                  <a:solidFill>
                    <a:srgbClr val="003DAF"/>
                  </a:solidFill>
                </a:uFill>
              </a:rPr>
              <a:t>2 OH</a:t>
            </a:r>
            <a:r>
              <a:rPr baseline="30962" sz="5400">
                <a:solidFill>
                  <a:srgbClr val="003DAF"/>
                </a:solidFill>
                <a:uFill>
                  <a:solidFill>
                    <a:srgbClr val="003DAF"/>
                  </a:solidFill>
                </a:uFill>
              </a:rPr>
              <a:t>- </a:t>
            </a:r>
            <a:r>
              <a:rPr sz="5400">
                <a:solidFill>
                  <a:srgbClr val="003DAF"/>
                </a:solidFill>
                <a:uFill>
                  <a:solidFill>
                    <a:srgbClr val="003DAF"/>
                  </a:solidFill>
                </a:uFill>
              </a:rPr>
              <a:t> +  2 H</a:t>
            </a:r>
            <a:r>
              <a:rPr baseline="30962" sz="5400">
                <a:solidFill>
                  <a:srgbClr val="003DAF"/>
                </a:solidFill>
                <a:uFill>
                  <a:solidFill>
                    <a:srgbClr val="003DAF"/>
                  </a:solidFill>
                </a:uFill>
              </a:rPr>
              <a:t>+</a:t>
            </a:r>
            <a:r>
              <a:rPr sz="5400">
                <a:solidFill>
                  <a:srgbClr val="003DAF"/>
                </a:solidFill>
                <a:uFill>
                  <a:solidFill>
                    <a:srgbClr val="003DAF"/>
                  </a:solidFill>
                </a:uFill>
              </a:rPr>
              <a:t>   --&gt;  2 H</a:t>
            </a:r>
            <a:r>
              <a:rPr baseline="-15851" sz="5400">
                <a:solidFill>
                  <a:srgbClr val="003DAF"/>
                </a:solidFill>
                <a:uFill>
                  <a:solidFill>
                    <a:srgbClr val="003DAF"/>
                  </a:solidFill>
                </a:uFill>
              </a:rPr>
              <a:t>2</a:t>
            </a:r>
            <a:r>
              <a:rPr sz="5400">
                <a:solidFill>
                  <a:srgbClr val="003DAF"/>
                </a:solidFill>
                <a:uFill>
                  <a:solidFill>
                    <a:srgbClr val="003DAF"/>
                  </a:solidFill>
                </a:uFill>
              </a:rPr>
              <a:t>O</a:t>
            </a:r>
          </a:p>
          <a:p>
            <a:pPr marL="650874" indent="-571500">
              <a:lnSpc>
                <a:spcPct val="100000"/>
              </a:lnSpc>
              <a:defRPr b="0"/>
            </a:pPr>
            <a:r>
              <a:rPr sz="5400"/>
              <a:t>Note that H</a:t>
            </a:r>
            <a:r>
              <a:rPr baseline="31999" sz="5400"/>
              <a:t>+</a:t>
            </a:r>
            <a:r>
              <a:rPr sz="5400"/>
              <a:t> not involved in slow step, so [H</a:t>
            </a:r>
            <a:r>
              <a:rPr baseline="31999" sz="5400"/>
              <a:t>+</a:t>
            </a:r>
            <a:r>
              <a:rPr sz="5400"/>
              <a:t>] is not in the rate law (a zero order reactant.)</a:t>
            </a:r>
            <a:endParaRPr sz="5400"/>
          </a:p>
          <a:p>
            <a:pPr marL="650874" indent="-571500">
              <a:lnSpc>
                <a:spcPct val="100000"/>
              </a:lnSpc>
              <a:defRPr b="0"/>
            </a:pPr>
            <a:r>
              <a:rPr sz="5400"/>
              <a:t>Bimolecular slow step reflected in the rate law; this is a legitimate mechanism.</a:t>
            </a:r>
          </a:p>
        </p:txBody>
      </p:sp>
      <p:sp>
        <p:nvSpPr>
          <p:cNvPr id="57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75" name="Line"/>
          <p:cNvSpPr/>
          <p:nvPr/>
        </p:nvSpPr>
        <p:spPr>
          <a:xfrm>
            <a:off x="3870960" y="1371600"/>
            <a:ext cx="16367760" cy="3176"/>
          </a:xfrm>
          <a:prstGeom prst="line">
            <a:avLst/>
          </a:prstGeom>
          <a:ln w="88900">
            <a:solidFill>
              <a:srgbClr val="003DAF"/>
            </a:solidFill>
          </a:ln>
        </p:spPr>
        <p:txBody>
          <a:bodyPr tIns="91439" bIns="91439" anchor="ctr"/>
          <a:lstStyle/>
          <a:p>
            <a:pPr/>
          </a:p>
        </p:txBody>
      </p:sp>
      <p:sp>
        <p:nvSpPr>
          <p:cNvPr id="576" name="The reaction of NO2(g) and CO(g) is thought to occur in two steps.…"/>
          <p:cNvSpPr txBox="1"/>
          <p:nvPr/>
        </p:nvSpPr>
        <p:spPr>
          <a:xfrm>
            <a:off x="6568440" y="14836139"/>
            <a:ext cx="18288001" cy="1645920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defRPr b="1" sz="4600">
                <a:solidFill>
                  <a:srgbClr val="FF2600"/>
                </a:solidFill>
                <a:uFill>
                  <a:solidFill>
                    <a:srgbClr val="FF2600"/>
                  </a:solidFill>
                </a:uFill>
                <a:latin typeface="+mn-lt"/>
                <a:ea typeface="+mn-ea"/>
                <a:cs typeface="+mn-cs"/>
                <a:sym typeface="Arial"/>
              </a:defRPr>
            </a:pPr>
            <a:r>
              <a:rPr b="0" sz="5400"/>
              <a:t>The reaction of NO</a:t>
            </a:r>
            <a:r>
              <a:rPr b="0" baseline="-17259" sz="5400"/>
              <a:t>2</a:t>
            </a:r>
            <a:r>
              <a:rPr b="0" sz="5400"/>
              <a:t>(g) and CO(g) is thought to occur in two steps. </a:t>
            </a:r>
            <a:endParaRPr b="0" sz="5400"/>
          </a:p>
          <a:p>
            <a:pPr marL="81280" marR="81280" defTabSz="1828800">
              <a:defRPr b="1" sz="4600">
                <a:solidFill>
                  <a:srgbClr val="FF2600"/>
                </a:solidFill>
                <a:uFill>
                  <a:solidFill>
                    <a:srgbClr val="FF2600"/>
                  </a:solidFill>
                </a:uFill>
                <a:latin typeface="+mn-lt"/>
                <a:ea typeface="+mn-ea"/>
                <a:cs typeface="+mn-cs"/>
                <a:sym typeface="Arial"/>
              </a:defRPr>
            </a:pPr>
            <a:endParaRPr b="0" sz="5400"/>
          </a:p>
          <a:p>
            <a:pPr marL="73151" marR="73151" indent="411480" defTabSz="1645920">
              <a:buClr>
                <a:srgbClr val="000000"/>
              </a:buClr>
              <a:buFont typeface="Arial"/>
              <a:defRPr sz="3200">
                <a:solidFill>
                  <a:srgbClr val="FF2600"/>
                </a:solidFill>
                <a:uFill>
                  <a:solidFill>
                    <a:srgbClr val="FF2600"/>
                  </a:solidFill>
                </a:uFill>
                <a:latin typeface="+mn-lt"/>
                <a:ea typeface="+mn-ea"/>
                <a:cs typeface="+mn-cs"/>
                <a:sym typeface="Arial"/>
              </a:defRPr>
            </a:pPr>
            <a:r>
              <a:rPr i="1" sz="4200"/>
              <a:t>Step 1  Slow</a:t>
            </a:r>
            <a:r>
              <a:rPr sz="4200"/>
              <a:t>	  NO</a:t>
            </a:r>
            <a:r>
              <a:rPr baseline="-16857" sz="4200"/>
              <a:t>2</a:t>
            </a:r>
            <a:r>
              <a:rPr sz="4200"/>
              <a:t>(g)  +  NO</a:t>
            </a:r>
            <a:r>
              <a:rPr baseline="-16857" sz="4200"/>
              <a:t>2</a:t>
            </a:r>
            <a:r>
              <a:rPr sz="4200"/>
              <a:t>(g)  →  NO(g)  +  NO</a:t>
            </a:r>
            <a:r>
              <a:rPr baseline="-16857" sz="4200"/>
              <a:t>3</a:t>
            </a:r>
            <a:r>
              <a:rPr sz="4200"/>
              <a:t>(g)</a:t>
            </a:r>
            <a:endParaRPr sz="4200"/>
          </a:p>
          <a:p>
            <a:pPr marL="73151" marR="73151" indent="411480" defTabSz="1645920">
              <a:buClr>
                <a:srgbClr val="000000"/>
              </a:buClr>
              <a:buFont typeface="Arial"/>
              <a:defRPr sz="3200">
                <a:solidFill>
                  <a:srgbClr val="FF2600"/>
                </a:solidFill>
                <a:uFill>
                  <a:solidFill>
                    <a:srgbClr val="FF2600"/>
                  </a:solidFill>
                </a:uFill>
                <a:latin typeface="+mn-lt"/>
                <a:ea typeface="+mn-ea"/>
                <a:cs typeface="+mn-cs"/>
                <a:sym typeface="Arial"/>
              </a:defRPr>
            </a:pPr>
            <a:r>
              <a:rPr i="1" sz="4200"/>
              <a:t>Step 2  Fast </a:t>
            </a:r>
            <a:r>
              <a:rPr sz="4200"/>
              <a:t>	  NO</a:t>
            </a:r>
            <a:r>
              <a:rPr baseline="-16857" sz="4200"/>
              <a:t>3</a:t>
            </a:r>
            <a:r>
              <a:rPr sz="4200"/>
              <a:t>(g)  +  CO(g) → NO</a:t>
            </a:r>
            <a:r>
              <a:rPr baseline="-16857" sz="4200"/>
              <a:t>2</a:t>
            </a:r>
            <a:r>
              <a:rPr sz="4200"/>
              <a:t>(g)  +  CO</a:t>
            </a:r>
            <a:r>
              <a:rPr baseline="-16857" sz="4200"/>
              <a:t>2</a:t>
            </a:r>
            <a:r>
              <a:rPr sz="4200"/>
              <a:t>(g)</a:t>
            </a:r>
            <a:endParaRPr sz="4200"/>
          </a:p>
          <a:p>
            <a:pPr marL="73151" marR="73151" indent="411480" defTabSz="1645920">
              <a:buClr>
                <a:srgbClr val="000000"/>
              </a:buClr>
              <a:buFont typeface="Arial"/>
              <a:defRPr sz="3200">
                <a:uFill>
                  <a:solidFill>
                    <a:srgbClr val="000000"/>
                  </a:solidFill>
                </a:uFill>
                <a:latin typeface="+mn-lt"/>
                <a:ea typeface="+mn-ea"/>
                <a:cs typeface="+mn-cs"/>
                <a:sym typeface="Arial"/>
              </a:defRPr>
            </a:pPr>
            <a:endParaRPr sz="4200"/>
          </a:p>
          <a:p>
            <a:pPr marL="73151" marR="73151" defTabSz="1645920">
              <a:spcBef>
                <a:spcPts val="3300"/>
              </a:spcBef>
              <a:buClr>
                <a:srgbClr val="000000"/>
              </a:buClr>
              <a:buFont typeface="Arial"/>
              <a:defRPr sz="5400">
                <a:solidFill>
                  <a:srgbClr val="FF2600"/>
                </a:solidFill>
                <a:uFill>
                  <a:solidFill>
                    <a:srgbClr val="FF2600"/>
                  </a:solidFill>
                </a:uFill>
                <a:latin typeface="+mn-lt"/>
                <a:ea typeface="+mn-ea"/>
                <a:cs typeface="+mn-cs"/>
                <a:sym typeface="Arial"/>
              </a:defRPr>
            </a:pPr>
            <a:r>
              <a:t>Which of the following rate laws would correspond to this mechanism?</a:t>
            </a:r>
          </a:p>
          <a:p>
            <a:pPr marL="81280" marR="81280" defTabSz="1828800">
              <a:defRPr b="1" sz="4600">
                <a:solidFill>
                  <a:srgbClr val="FF2600"/>
                </a:solidFill>
                <a:uFill>
                  <a:solidFill>
                    <a:srgbClr val="FF2600"/>
                  </a:solidFill>
                </a:uFill>
                <a:latin typeface="+mn-lt"/>
                <a:ea typeface="+mn-ea"/>
                <a:cs typeface="+mn-cs"/>
                <a:sym typeface="Arial"/>
              </a:defRPr>
            </a:pPr>
            <a:r>
              <a:t>     </a:t>
            </a:r>
            <a:r>
              <a:rPr baseline="-5999"/>
              <a:t> </a:t>
            </a:r>
          </a:p>
          <a:p>
            <a:pPr marL="457744" marR="81280" indent="-249464" defTabSz="1828800">
              <a:buSzPct val="100000"/>
              <a:buAutoNum type="alphaUcPeriod" startAt="1"/>
              <a:defRPr sz="5000">
                <a:uFill>
                  <a:solidFill>
                    <a:srgbClr val="000000"/>
                  </a:solidFill>
                </a:uFill>
                <a:latin typeface="+mn-lt"/>
                <a:ea typeface="+mn-ea"/>
                <a:cs typeface="+mn-cs"/>
                <a:sym typeface="Arial"/>
              </a:defRPr>
            </a:pPr>
            <a:r>
              <a:t> Rate = k[NO</a:t>
            </a:r>
            <a:r>
              <a:rPr baseline="-18160"/>
              <a:t>2</a:t>
            </a:r>
            <a:r>
              <a:t>][CO]</a:t>
            </a:r>
          </a:p>
          <a:p>
            <a:pPr marL="457744" marR="81280" indent="-249464" defTabSz="1828800">
              <a:buSzPct val="100000"/>
              <a:buAutoNum type="alphaUcPeriod" startAt="1"/>
              <a:defRPr sz="5000">
                <a:uFill>
                  <a:solidFill>
                    <a:srgbClr val="000000"/>
                  </a:solidFill>
                </a:uFill>
                <a:latin typeface="+mn-lt"/>
                <a:ea typeface="+mn-ea"/>
                <a:cs typeface="+mn-cs"/>
                <a:sym typeface="Arial"/>
              </a:defRPr>
            </a:pPr>
            <a:r>
              <a:t> Rate = k[NO</a:t>
            </a:r>
            <a:r>
              <a:rPr baseline="-18160"/>
              <a:t>2</a:t>
            </a:r>
            <a:r>
              <a:t>]</a:t>
            </a:r>
          </a:p>
          <a:p>
            <a:pPr marL="457744" marR="81280" indent="-249464" defTabSz="1828800">
              <a:buSzPct val="100000"/>
              <a:buAutoNum type="alphaUcPeriod" startAt="1"/>
              <a:defRPr sz="5000">
                <a:uFill>
                  <a:solidFill>
                    <a:srgbClr val="000000"/>
                  </a:solidFill>
                </a:uFill>
                <a:latin typeface="+mn-lt"/>
                <a:ea typeface="+mn-ea"/>
                <a:cs typeface="+mn-cs"/>
                <a:sym typeface="Arial"/>
              </a:defRPr>
            </a:pPr>
            <a:r>
              <a:t> Rate = k[NO</a:t>
            </a:r>
            <a:r>
              <a:rPr baseline="-18160"/>
              <a:t>2</a:t>
            </a:r>
            <a:r>
              <a:t>]</a:t>
            </a:r>
            <a:r>
              <a:rPr baseline="30719"/>
              <a:t>2</a:t>
            </a:r>
          </a:p>
          <a:p>
            <a:pPr marL="457744" marR="81280" indent="-249464" defTabSz="1828800">
              <a:buSzPct val="100000"/>
              <a:buAutoNum type="alphaUcPeriod" startAt="1"/>
              <a:defRPr sz="5000">
                <a:uFill>
                  <a:solidFill>
                    <a:srgbClr val="000000"/>
                  </a:solidFill>
                </a:uFill>
                <a:latin typeface="+mn-lt"/>
                <a:ea typeface="+mn-ea"/>
                <a:cs typeface="+mn-cs"/>
                <a:sym typeface="Arial"/>
              </a:defRPr>
            </a:pPr>
            <a:r>
              <a:t> more information is needed</a:t>
            </a:r>
            <a:endParaRPr sz="460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p>
        </p:txBody>
      </p:sp>
      <p:sp>
        <p:nvSpPr>
          <p:cNvPr id="577" name="Enter your response on…"/>
          <p:cNvSpPr txBox="1"/>
          <p:nvPr/>
        </p:nvSpPr>
        <p:spPr>
          <a:xfrm>
            <a:off x="21496161" y="22379939"/>
            <a:ext cx="6958480" cy="157734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i="1" sz="4600">
                <a:solidFill>
                  <a:srgbClr val="FF2600"/>
                </a:solidFill>
                <a:uFill>
                  <a:solidFill>
                    <a:srgbClr val="FF2600"/>
                  </a:solidFill>
                </a:uFill>
                <a:latin typeface="+mn-lt"/>
                <a:ea typeface="+mn-ea"/>
                <a:cs typeface="+mn-cs"/>
                <a:sym typeface="Arial"/>
              </a:defRPr>
            </a:pPr>
            <a:r>
              <a:t>Enter your response on</a:t>
            </a:r>
          </a:p>
          <a:p>
            <a:pPr marL="81280" marR="81280" algn="ctr" defTabSz="1828800">
              <a:defRPr b="1" i="1" sz="4600">
                <a:solidFill>
                  <a:srgbClr val="FF2600"/>
                </a:solidFill>
                <a:uFill>
                  <a:solidFill>
                    <a:srgbClr val="FF2600"/>
                  </a:solidFill>
                </a:uFill>
                <a:latin typeface="+mn-lt"/>
                <a:ea typeface="+mn-ea"/>
                <a:cs typeface="+mn-cs"/>
                <a:sym typeface="Arial"/>
              </a:defRPr>
            </a:pPr>
            <a:r>
              <a:t>your i&gt;Clicker now!</a:t>
            </a:r>
          </a:p>
        </p:txBody>
      </p:sp>
      <p:sp>
        <p:nvSpPr>
          <p:cNvPr id="578" name="Answer = C,…"/>
          <p:cNvSpPr txBox="1"/>
          <p:nvPr/>
        </p:nvSpPr>
        <p:spPr>
          <a:xfrm>
            <a:off x="19767052" y="27912060"/>
            <a:ext cx="5165310" cy="56722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sz="5400">
                <a:uFill>
                  <a:solidFill>
                    <a:srgbClr val="000000"/>
                  </a:solidFill>
                </a:uFill>
                <a:latin typeface="+mn-lt"/>
                <a:ea typeface="+mn-ea"/>
                <a:cs typeface="+mn-cs"/>
                <a:sym typeface="Arial"/>
              </a:defRPr>
            </a:pPr>
            <a:r>
              <a:t>Answer = </a:t>
            </a:r>
            <a:r>
              <a:rPr>
                <a:solidFill>
                  <a:srgbClr val="FF2600"/>
                </a:solidFill>
                <a:uFill>
                  <a:solidFill>
                    <a:srgbClr val="FF2600"/>
                  </a:solidFill>
                </a:uFill>
              </a:rPr>
              <a:t>C</a:t>
            </a:r>
            <a:r>
              <a:t>,</a:t>
            </a:r>
          </a:p>
          <a:p>
            <a:pPr marL="81280" marR="81280" algn="ctr" defTabSz="1828800">
              <a:defRPr b="1" sz="5400">
                <a:uFill>
                  <a:solidFill>
                    <a:srgbClr val="000000"/>
                  </a:solidFill>
                </a:uFill>
                <a:latin typeface="+mn-lt"/>
                <a:ea typeface="+mn-ea"/>
                <a:cs typeface="+mn-cs"/>
                <a:sym typeface="Arial"/>
              </a:defRPr>
            </a:pPr>
            <a:r>
              <a:t>rate = k[NO</a:t>
            </a:r>
            <a:r>
              <a:rPr baseline="-5999"/>
              <a:t>2</a:t>
            </a:r>
            <a:r>
              <a:t>]</a:t>
            </a:r>
            <a:r>
              <a:rPr baseline="31999"/>
              <a:t>2</a:t>
            </a:r>
          </a:p>
          <a:p>
            <a:pPr marL="81280" marR="81280" algn="ctr" defTabSz="1828800">
              <a:defRPr b="1" sz="5400">
                <a:uFill>
                  <a:solidFill>
                    <a:srgbClr val="000000"/>
                  </a:solidFill>
                </a:uFill>
                <a:latin typeface="+mn-lt"/>
                <a:ea typeface="+mn-ea"/>
                <a:cs typeface="+mn-cs"/>
                <a:sym typeface="Arial"/>
              </a:defRPr>
            </a:pPr>
          </a:p>
          <a:p>
            <a:pPr marL="81280" marR="81280" algn="ctr" defTabSz="1828800">
              <a:defRPr i="1" sz="5400">
                <a:uFill>
                  <a:solidFill>
                    <a:srgbClr val="000000"/>
                  </a:solidFill>
                </a:uFill>
                <a:latin typeface="+mn-lt"/>
                <a:ea typeface="+mn-ea"/>
                <a:cs typeface="+mn-cs"/>
                <a:sym typeface="Arial"/>
              </a:defRPr>
            </a:pPr>
            <a:r>
              <a:t>slow step is rds,</a:t>
            </a:r>
          </a:p>
          <a:p>
            <a:pPr marL="81280" marR="81280" algn="ctr" defTabSz="1828800">
              <a:defRPr i="1" sz="5400">
                <a:uFill>
                  <a:solidFill>
                    <a:srgbClr val="000000"/>
                  </a:solidFill>
                </a:uFill>
                <a:latin typeface="+mn-lt"/>
                <a:ea typeface="+mn-ea"/>
                <a:cs typeface="+mn-cs"/>
                <a:sym typeface="Arial"/>
              </a:defRPr>
            </a:pPr>
            <a:r>
              <a:t>reflected in rate</a:t>
            </a:r>
          </a:p>
          <a:p>
            <a:pPr marL="81280" marR="81280" algn="ctr" defTabSz="1828800">
              <a:defRPr i="1" sz="5400">
                <a:uFill>
                  <a:solidFill>
                    <a:srgbClr val="000000"/>
                  </a:solidFill>
                </a:uFill>
                <a:latin typeface="+mn-lt"/>
                <a:ea typeface="+mn-ea"/>
                <a:cs typeface="+mn-cs"/>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573">
                                            <p:txEl>
                                              <p:pRg st="7" end="7"/>
                                            </p:txEl>
                                          </p:spTgt>
                                        </p:tgtEl>
                                        <p:attrNameLst>
                                          <p:attrName>style.visibility</p:attrName>
                                        </p:attrNameLst>
                                      </p:cBhvr>
                                      <p:to>
                                        <p:strVal val="visible"/>
                                      </p:to>
                                    </p:set>
                                    <p:anim calcmode="lin" valueType="num">
                                      <p:cBhvr>
                                        <p:cTn id="7" dur="500" fill="hold"/>
                                        <p:tgtEl>
                                          <p:spTgt spid="573">
                                            <p:txEl>
                                              <p:pRg st="7" end="7"/>
                                            </p:txEl>
                                          </p:spTgt>
                                        </p:tgtEl>
                                        <p:attrNameLst>
                                          <p:attrName>ppt_x</p:attrName>
                                        </p:attrNameLst>
                                      </p:cBhvr>
                                      <p:tavLst>
                                        <p:tav tm="0">
                                          <p:val>
                                            <p:strVal val="0-#ppt_w/2"/>
                                          </p:val>
                                        </p:tav>
                                        <p:tav tm="100000">
                                          <p:val>
                                            <p:strVal val="#ppt_x"/>
                                          </p:val>
                                        </p:tav>
                                      </p:tavLst>
                                    </p:anim>
                                    <p:anim calcmode="lin" valueType="num">
                                      <p:cBhvr>
                                        <p:cTn id="8" dur="500" fill="hold"/>
                                        <p:tgtEl>
                                          <p:spTgt spid="573">
                                            <p:txEl>
                                              <p:pRg st="7" end="7"/>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573">
                                            <p:txEl>
                                              <p:pRg st="8" end="8"/>
                                            </p:txEl>
                                          </p:spTgt>
                                        </p:tgtEl>
                                        <p:attrNameLst>
                                          <p:attrName>style.visibility</p:attrName>
                                        </p:attrNameLst>
                                      </p:cBhvr>
                                      <p:to>
                                        <p:strVal val="visible"/>
                                      </p:to>
                                    </p:set>
                                    <p:anim calcmode="lin" valueType="num">
                                      <p:cBhvr>
                                        <p:cTn id="12" dur="500" fill="hold"/>
                                        <p:tgtEl>
                                          <p:spTgt spid="573">
                                            <p:txEl>
                                              <p:pRg st="8" end="8"/>
                                            </p:txEl>
                                          </p:spTgt>
                                        </p:tgtEl>
                                        <p:attrNameLst>
                                          <p:attrName>ppt_x</p:attrName>
                                        </p:attrNameLst>
                                      </p:cBhvr>
                                      <p:tavLst>
                                        <p:tav tm="0">
                                          <p:val>
                                            <p:strVal val="0-#ppt_w/2"/>
                                          </p:val>
                                        </p:tav>
                                        <p:tav tm="100000">
                                          <p:val>
                                            <p:strVal val="#ppt_x"/>
                                          </p:val>
                                        </p:tav>
                                      </p:tavLst>
                                    </p:anim>
                                    <p:anim calcmode="lin" valueType="num">
                                      <p:cBhvr>
                                        <p:cTn id="13" dur="500" fill="hold"/>
                                        <p:tgtEl>
                                          <p:spTgt spid="57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path" nodeType="clickEffect" presetSubtype="0" presetID="-1" grpId="2" accel="50000" decel="50000" fill="hold">
                                  <p:stCondLst>
                                    <p:cond delay="0"/>
                                  </p:stCondLst>
                                  <p:childTnLst>
                                    <p:animMotion path="M 0.000000 0.000000 L -0.125625 -1.066667" origin="layout" pathEditMode="relative">
                                      <p:cBhvr>
                                        <p:cTn id="17" dur="1000" fill="hold"/>
                                        <p:tgtEl>
                                          <p:spTgt spid="576"/>
                                        </p:tgtEl>
                                        <p:attrNameLst>
                                          <p:attrName>ppt_x</p:attrName>
                                          <p:attrName>ppt_y</p:attrName>
                                        </p:attrNameLst>
                                      </p:cBhvr>
                                    </p:animMotion>
                                  </p:childTnLst>
                                </p:cTn>
                              </p:par>
                            </p:childTnLst>
                          </p:cTn>
                        </p:par>
                        <p:par>
                          <p:cTn id="18" fill="hold">
                            <p:stCondLst>
                              <p:cond delay="0"/>
                            </p:stCondLst>
                            <p:childTnLst>
                              <p:par>
                                <p:cTn id="19" presetClass="path" nodeType="withEffect" presetSubtype="0" presetID="-1" grpId="3" accel="50000" decel="50000" fill="hold">
                                  <p:stCondLst>
                                    <p:cond delay="0"/>
                                  </p:stCondLst>
                                  <p:childTnLst>
                                    <p:animMotion path="M 0.000000 0.000000 L -0.338443 -0.815000" origin="layout" pathEditMode="relative">
                                      <p:cBhvr>
                                        <p:cTn id="20" dur="1000" fill="hold"/>
                                        <p:tgtEl>
                                          <p:spTgt spid="577"/>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Class="exit" nodeType="clickEffect" presetSubtype="0" presetID="1" grpId="4" fill="hold">
                                  <p:stCondLst>
                                    <p:cond delay="0"/>
                                  </p:stCondLst>
                                  <p:iterate type="el" backwards="0">
                                    <p:tmAbs val="0"/>
                                  </p:iterate>
                                  <p:childTnLst>
                                    <p:set>
                                      <p:cBhvr>
                                        <p:cTn id="24" fill="hold">
                                          <p:stCondLst>
                                            <p:cond delay="0"/>
                                          </p:stCondLst>
                                        </p:cTn>
                                        <p:tgtEl>
                                          <p:spTgt spid="577"/>
                                        </p:tgtEl>
                                        <p:attrNameLst>
                                          <p:attrName>style.visibility</p:attrName>
                                        </p:attrNameLst>
                                      </p:cBhvr>
                                      <p:to>
                                        <p:strVal val="hidden"/>
                                      </p:to>
                                    </p:set>
                                  </p:childTnLst>
                                </p:cTn>
                              </p:par>
                            </p:childTnLst>
                          </p:cTn>
                        </p:par>
                        <p:par>
                          <p:cTn id="25" fill="hold">
                            <p:stCondLst>
                              <p:cond delay="0"/>
                            </p:stCondLst>
                            <p:childTnLst>
                              <p:par>
                                <p:cTn id="26" presetClass="path" nodeType="afterEffect" presetSubtype="0" presetID="-1" grpId="5" accel="50000" decel="50000" fill="hold">
                                  <p:stCondLst>
                                    <p:cond delay="0"/>
                                  </p:stCondLst>
                                  <p:childTnLst>
                                    <p:animMotion path="M 0.000000 0.000000 L -0.198752 -1.423333" origin="layout" pathEditMode="relative">
                                      <p:cBhvr>
                                        <p:cTn id="27" dur="500" fill="hold"/>
                                        <p:tgtEl>
                                          <p:spTgt spid="57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73" grpId="1"/>
      <p:bldP build="whole" bldLvl="1" animBg="1" rev="0" advAuto="0" spid="577" grpId="4"/>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0" name="reaction coordinate diagram" descr="reaction coordinate diagram"/>
          <p:cNvPicPr>
            <a:picLocks noChangeAspect="1"/>
          </p:cNvPicPr>
          <p:nvPr/>
        </p:nvPicPr>
        <p:blipFill>
          <a:blip r:embed="rId2">
            <a:extLst/>
          </a:blip>
          <a:stretch>
            <a:fillRect/>
          </a:stretch>
        </p:blipFill>
        <p:spPr>
          <a:xfrm>
            <a:off x="16781183" y="1738735"/>
            <a:ext cx="3549689" cy="4046645"/>
          </a:xfrm>
          <a:prstGeom prst="rect">
            <a:avLst/>
          </a:prstGeom>
          <a:ln w="12700"/>
        </p:spPr>
      </p:pic>
      <p:sp>
        <p:nvSpPr>
          <p:cNvPr id="581" name="MECHANISMS"/>
          <p:cNvSpPr txBox="1"/>
          <p:nvPr>
            <p:ph type="title"/>
          </p:nvPr>
        </p:nvSpPr>
        <p:spPr>
          <a:xfrm>
            <a:off x="4259580" y="0"/>
            <a:ext cx="15544801" cy="1531621"/>
          </a:xfrm>
          <a:prstGeom prst="rect">
            <a:avLst/>
          </a:prstGeom>
        </p:spPr>
        <p:txBody>
          <a:bodyPr/>
          <a:lstStyle>
            <a:lvl1pPr>
              <a:defRPr>
                <a:solidFill>
                  <a:srgbClr val="003DAF"/>
                </a:solidFill>
                <a:uFill>
                  <a:solidFill>
                    <a:srgbClr val="003DAF"/>
                  </a:solidFill>
                </a:uFill>
              </a:defRPr>
            </a:lvl1pPr>
          </a:lstStyle>
          <a:p>
            <a:pPr/>
            <a:r>
              <a:t>MECHANISMS</a:t>
            </a:r>
          </a:p>
        </p:txBody>
      </p:sp>
      <p:sp>
        <p:nvSpPr>
          <p:cNvPr id="582" name="Step 1 is bimolecular and involves I- and HOOH.  Therefore, this predicts the rate law should be…"/>
          <p:cNvSpPr txBox="1"/>
          <p:nvPr>
            <p:ph type="body" sz="half" idx="1"/>
          </p:nvPr>
        </p:nvSpPr>
        <p:spPr>
          <a:xfrm>
            <a:off x="3665220" y="6103620"/>
            <a:ext cx="16619220" cy="7612380"/>
          </a:xfrm>
          <a:prstGeom prst="rect">
            <a:avLst/>
          </a:prstGeom>
        </p:spPr>
        <p:txBody>
          <a:bodyPr/>
          <a:lstStyle/>
          <a:p>
            <a:pPr marL="650874" indent="-571500">
              <a:lnSpc>
                <a:spcPct val="100000"/>
              </a:lnSpc>
              <a:buClr>
                <a:srgbClr val="8D111B"/>
              </a:buClr>
            </a:pPr>
            <a:r>
              <a:rPr sz="5400">
                <a:solidFill>
                  <a:srgbClr val="8D111B"/>
                </a:solidFill>
                <a:uFill>
                  <a:solidFill>
                    <a:srgbClr val="8D111B"/>
                  </a:solidFill>
                </a:uFill>
              </a:rPr>
              <a:t>Step 1</a:t>
            </a:r>
            <a:r>
              <a:rPr sz="5400"/>
              <a:t> is </a:t>
            </a:r>
            <a:r>
              <a:rPr sz="5400">
                <a:solidFill>
                  <a:srgbClr val="8D111B"/>
                </a:solidFill>
                <a:uFill>
                  <a:solidFill>
                    <a:srgbClr val="8D111B"/>
                  </a:solidFill>
                </a:uFill>
              </a:rPr>
              <a:t>bimolecular</a:t>
            </a:r>
            <a:r>
              <a:rPr sz="5400"/>
              <a:t> </a:t>
            </a:r>
            <a:r>
              <a:rPr b="0" sz="5400"/>
              <a:t>and involves I</a:t>
            </a:r>
            <a:r>
              <a:rPr b="0" baseline="30962" sz="5400"/>
              <a:t>-</a:t>
            </a:r>
            <a:r>
              <a:rPr b="0" sz="5400"/>
              <a:t> and HOOH.  Therefore, this predicts the rate law should be</a:t>
            </a:r>
          </a:p>
          <a:p>
            <a:pPr marL="650874" indent="-571500">
              <a:lnSpc>
                <a:spcPct val="100000"/>
              </a:lnSpc>
            </a:pPr>
            <a:r>
              <a:rPr b="0" sz="5400">
                <a:latin typeface="ＭＳ Ｐゴシック"/>
                <a:ea typeface="ＭＳ Ｐゴシック"/>
                <a:cs typeface="ＭＳ Ｐゴシック"/>
                <a:sym typeface="ＭＳ Ｐゴシック"/>
              </a:rPr>
              <a:t>	</a:t>
            </a:r>
            <a:r>
              <a:rPr sz="5400"/>
              <a:t>Rate </a:t>
            </a:r>
            <a:r>
              <a:rPr b="0" sz="5400">
                <a:latin typeface="Symbol"/>
                <a:ea typeface="Symbol"/>
                <a:cs typeface="Symbol"/>
                <a:sym typeface="Symbol"/>
              </a:rPr>
              <a:t>a</a:t>
            </a:r>
            <a:r>
              <a:rPr sz="5400"/>
              <a:t>  [I</a:t>
            </a:r>
            <a:r>
              <a:rPr baseline="30962" sz="5400"/>
              <a:t>-</a:t>
            </a:r>
            <a:r>
              <a:rPr sz="5400"/>
              <a:t>] [HOOH]  -  as observed!!</a:t>
            </a:r>
          </a:p>
          <a:p>
            <a:pPr marL="650874" indent="-571500">
              <a:lnSpc>
                <a:spcPct val="100000"/>
              </a:lnSpc>
            </a:pPr>
            <a:r>
              <a:rPr sz="5400"/>
              <a:t>The species HOI and OH</a:t>
            </a:r>
            <a:r>
              <a:rPr baseline="30962" sz="5400"/>
              <a:t>-</a:t>
            </a:r>
            <a:r>
              <a:rPr sz="5400"/>
              <a:t> are </a:t>
            </a:r>
            <a:r>
              <a:rPr sz="6000">
                <a:solidFill>
                  <a:srgbClr val="F33126"/>
                </a:solidFill>
                <a:uFill>
                  <a:solidFill>
                    <a:srgbClr val="F33126"/>
                  </a:solidFill>
                </a:uFill>
              </a:rPr>
              <a:t>reaction intermediates</a:t>
            </a:r>
            <a:r>
              <a:rPr b="0" i="1" sz="6000"/>
              <a:t>; critical for providing evidence for or against a proposed mechanism</a:t>
            </a:r>
            <a:r>
              <a:rPr sz="6000"/>
              <a:t>.</a:t>
            </a:r>
          </a:p>
          <a:p>
            <a:pPr marL="650874" indent="-571500">
              <a:lnSpc>
                <a:spcPct val="100000"/>
              </a:lnSpc>
              <a:defRPr b="0" i="1"/>
            </a:pPr>
            <a:r>
              <a:t>See:  </a:t>
            </a:r>
            <a:r>
              <a:rPr u="sng">
                <a:hlinkClick r:id="rId3" invalidUrl="" action="" tgtFrame="" tooltip="" history="1" highlightClick="0" endSnd="0"/>
              </a:rPr>
              <a:t>Reaction Mechanisms</a:t>
            </a:r>
            <a:r>
              <a:t> Guide</a:t>
            </a:r>
          </a:p>
        </p:txBody>
      </p:sp>
      <p:sp>
        <p:nvSpPr>
          <p:cNvPr id="583"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84" name="Line"/>
          <p:cNvSpPr/>
          <p:nvPr/>
        </p:nvSpPr>
        <p:spPr>
          <a:xfrm>
            <a:off x="3870960" y="1371600"/>
            <a:ext cx="16367760" cy="3176"/>
          </a:xfrm>
          <a:prstGeom prst="line">
            <a:avLst/>
          </a:prstGeom>
          <a:ln w="88900">
            <a:solidFill>
              <a:srgbClr val="003DAF"/>
            </a:solidFill>
          </a:ln>
        </p:spPr>
        <p:txBody>
          <a:bodyPr tIns="91439" bIns="91439" anchor="ctr"/>
          <a:lstStyle/>
          <a:p>
            <a:pPr/>
          </a:p>
        </p:txBody>
      </p:sp>
      <p:sp>
        <p:nvSpPr>
          <p:cNvPr id="585" name="2 I-  +  HOOH  +  2 H+  ---&gt;  I2  +  2 H2O…"/>
          <p:cNvSpPr txBox="1"/>
          <p:nvPr/>
        </p:nvSpPr>
        <p:spPr>
          <a:xfrm>
            <a:off x="3537585" y="1600200"/>
            <a:ext cx="11018520" cy="37084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defTabSz="1828800">
              <a:spcBef>
                <a:spcPts val="1300"/>
              </a:spcBef>
              <a:buClr>
                <a:srgbClr val="000000"/>
              </a:buClr>
              <a:buFont typeface="Arial"/>
              <a:defRPr b="1" sz="4600">
                <a:uFill>
                  <a:solidFill>
                    <a:srgbClr val="000000"/>
                  </a:solidFill>
                </a:uFill>
                <a:latin typeface="+mn-lt"/>
                <a:ea typeface="+mn-ea"/>
                <a:cs typeface="+mn-cs"/>
                <a:sym typeface="Arial"/>
              </a:defRPr>
            </a:pPr>
            <a:r>
              <a:rPr sz="3800"/>
              <a:t>2 I</a:t>
            </a:r>
            <a:r>
              <a:rPr baseline="30947" sz="3800"/>
              <a:t>-</a:t>
            </a:r>
            <a:r>
              <a:rPr sz="3800"/>
              <a:t>  +  HOOH  +  2 H</a:t>
            </a:r>
            <a:r>
              <a:rPr baseline="30947" sz="3800"/>
              <a:t>+</a:t>
            </a:r>
            <a:r>
              <a:rPr sz="3800"/>
              <a:t>  ---&gt;  I</a:t>
            </a:r>
            <a:r>
              <a:rPr baseline="-15999" sz="3800"/>
              <a:t>2</a:t>
            </a:r>
            <a:r>
              <a:rPr sz="3800"/>
              <a:t>  +  2 H</a:t>
            </a:r>
            <a:r>
              <a:rPr baseline="-15999" sz="3800"/>
              <a:t>2</a:t>
            </a:r>
            <a:r>
              <a:rPr sz="3800"/>
              <a:t>O</a:t>
            </a:r>
            <a:endParaRPr sz="3800"/>
          </a:p>
          <a:p>
            <a:pPr marL="79373" marR="79373" defTabSz="1828800">
              <a:lnSpc>
                <a:spcPct val="90000"/>
              </a:lnSpc>
              <a:spcBef>
                <a:spcPts val="1300"/>
              </a:spcBef>
              <a:buClr>
                <a:srgbClr val="000000"/>
              </a:buClr>
              <a:buFont typeface="Arial"/>
              <a:defRPr b="1" sz="4600">
                <a:uFill>
                  <a:solidFill>
                    <a:srgbClr val="000000"/>
                  </a:solidFill>
                </a:uFill>
                <a:latin typeface="+mn-lt"/>
                <a:ea typeface="+mn-ea"/>
                <a:cs typeface="+mn-cs"/>
                <a:sym typeface="Arial"/>
              </a:defRPr>
            </a:pPr>
            <a:r>
              <a:rPr sz="3800"/>
              <a:t> 	Rate = k [I</a:t>
            </a:r>
            <a:r>
              <a:rPr baseline="30947" sz="3800"/>
              <a:t>-</a:t>
            </a:r>
            <a:r>
              <a:rPr sz="3800"/>
              <a:t>] [HOOH]</a:t>
            </a:r>
            <a:endParaRPr sz="3800"/>
          </a:p>
          <a:p>
            <a:pPr marL="79373" marR="79373" defTabSz="1828800">
              <a:spcBef>
                <a:spcPts val="800"/>
              </a:spcBef>
              <a:buClr>
                <a:srgbClr val="8D111B"/>
              </a:buClr>
              <a:buFont typeface="Arial"/>
              <a:defRPr b="1" sz="4600">
                <a:uFill>
                  <a:solidFill>
                    <a:srgbClr val="000000"/>
                  </a:solidFill>
                </a:uFill>
                <a:latin typeface="+mn-lt"/>
                <a:ea typeface="+mn-ea"/>
                <a:cs typeface="+mn-cs"/>
                <a:sym typeface="Arial"/>
              </a:defRPr>
            </a:pPr>
            <a:r>
              <a:rPr sz="3800">
                <a:solidFill>
                  <a:srgbClr val="8D111B"/>
                </a:solidFill>
                <a:uFill>
                  <a:solidFill>
                    <a:srgbClr val="8D111B"/>
                  </a:solidFill>
                </a:uFill>
              </a:rPr>
              <a:t>Step 1 - slow	HOOH + I</a:t>
            </a:r>
            <a:r>
              <a:rPr baseline="30947" sz="3800">
                <a:solidFill>
                  <a:srgbClr val="8D111B"/>
                </a:solidFill>
                <a:uFill>
                  <a:solidFill>
                    <a:srgbClr val="8D111B"/>
                  </a:solidFill>
                </a:uFill>
              </a:rPr>
              <a:t>-</a:t>
            </a:r>
            <a:r>
              <a:rPr sz="3800">
                <a:solidFill>
                  <a:srgbClr val="8D111B"/>
                </a:solidFill>
                <a:uFill>
                  <a:solidFill>
                    <a:srgbClr val="8D111B"/>
                  </a:solidFill>
                </a:uFill>
              </a:rPr>
              <a:t>   --&gt;  HOI  +  OH</a:t>
            </a:r>
            <a:r>
              <a:rPr baseline="30947" sz="3800">
                <a:solidFill>
                  <a:srgbClr val="8D111B"/>
                </a:solidFill>
                <a:uFill>
                  <a:solidFill>
                    <a:srgbClr val="8D111B"/>
                  </a:solidFill>
                </a:uFill>
              </a:rPr>
              <a:t>-</a:t>
            </a:r>
            <a:endParaRPr baseline="30947" sz="3800">
              <a:solidFill>
                <a:srgbClr val="8D111B"/>
              </a:solidFill>
              <a:uFill>
                <a:solidFill>
                  <a:srgbClr val="8D111B"/>
                </a:solidFill>
              </a:uFill>
            </a:endParaRPr>
          </a:p>
          <a:p>
            <a:pPr marL="79373" marR="79373" defTabSz="1828800">
              <a:spcBef>
                <a:spcPts val="800"/>
              </a:spcBef>
              <a:buClr>
                <a:srgbClr val="8D111B"/>
              </a:buClr>
              <a:buFont typeface="Arial"/>
              <a:defRPr b="1" sz="4600">
                <a:uFill>
                  <a:solidFill>
                    <a:srgbClr val="000000"/>
                  </a:solidFill>
                </a:uFill>
                <a:latin typeface="+mn-lt"/>
                <a:ea typeface="+mn-ea"/>
                <a:cs typeface="+mn-cs"/>
                <a:sym typeface="Arial"/>
              </a:defRPr>
            </a:pPr>
            <a:r>
              <a:rPr sz="3800">
                <a:solidFill>
                  <a:srgbClr val="006400"/>
                </a:solidFill>
                <a:uFill>
                  <a:solidFill>
                    <a:srgbClr val="006400"/>
                  </a:solidFill>
                </a:uFill>
              </a:rPr>
              <a:t>Step 2 - fast	HOI  +  I</a:t>
            </a:r>
            <a:r>
              <a:rPr baseline="30947" sz="3800">
                <a:solidFill>
                  <a:srgbClr val="006400"/>
                </a:solidFill>
                <a:uFill>
                  <a:solidFill>
                    <a:srgbClr val="006400"/>
                  </a:solidFill>
                </a:uFill>
              </a:rPr>
              <a:t>-</a:t>
            </a:r>
            <a:r>
              <a:rPr sz="3800">
                <a:solidFill>
                  <a:srgbClr val="006400"/>
                </a:solidFill>
                <a:uFill>
                  <a:solidFill>
                    <a:srgbClr val="006400"/>
                  </a:solidFill>
                </a:uFill>
              </a:rPr>
              <a:t>  --&gt;   I</a:t>
            </a:r>
            <a:r>
              <a:rPr baseline="-15999" sz="3800">
                <a:solidFill>
                  <a:srgbClr val="006400"/>
                </a:solidFill>
                <a:uFill>
                  <a:solidFill>
                    <a:srgbClr val="006400"/>
                  </a:solidFill>
                </a:uFill>
              </a:rPr>
              <a:t>2</a:t>
            </a:r>
            <a:r>
              <a:rPr sz="3800">
                <a:solidFill>
                  <a:srgbClr val="006400"/>
                </a:solidFill>
                <a:uFill>
                  <a:solidFill>
                    <a:srgbClr val="006400"/>
                  </a:solidFill>
                </a:uFill>
              </a:rPr>
              <a:t>  +  OH</a:t>
            </a:r>
            <a:r>
              <a:rPr baseline="30947" sz="3800">
                <a:solidFill>
                  <a:srgbClr val="006400"/>
                </a:solidFill>
                <a:uFill>
                  <a:solidFill>
                    <a:srgbClr val="006400"/>
                  </a:solidFill>
                </a:uFill>
              </a:rPr>
              <a:t>-</a:t>
            </a:r>
            <a:endParaRPr baseline="30947" sz="3800">
              <a:solidFill>
                <a:srgbClr val="006400"/>
              </a:solidFill>
              <a:uFill>
                <a:solidFill>
                  <a:srgbClr val="006400"/>
                </a:solidFill>
              </a:uFill>
            </a:endParaRPr>
          </a:p>
          <a:p>
            <a:pPr marL="79373" marR="79373" defTabSz="1828800">
              <a:lnSpc>
                <a:spcPct val="90000"/>
              </a:lnSpc>
              <a:buClr>
                <a:srgbClr val="003DAF"/>
              </a:buClr>
              <a:buFont typeface="Arial"/>
              <a:defRPr b="1" sz="4600">
                <a:uFill>
                  <a:solidFill>
                    <a:srgbClr val="000000"/>
                  </a:solidFill>
                </a:uFill>
                <a:latin typeface="+mn-lt"/>
                <a:ea typeface="+mn-ea"/>
                <a:cs typeface="+mn-cs"/>
                <a:sym typeface="Arial"/>
              </a:defRPr>
            </a:pPr>
            <a:r>
              <a:rPr sz="3800">
                <a:solidFill>
                  <a:srgbClr val="003DAF"/>
                </a:solidFill>
                <a:uFill>
                  <a:solidFill>
                    <a:srgbClr val="003DAF"/>
                  </a:solidFill>
                </a:uFill>
              </a:rPr>
              <a:t>Step 3 - fast	2 OH</a:t>
            </a:r>
            <a:r>
              <a:rPr baseline="30947" sz="3800">
                <a:solidFill>
                  <a:srgbClr val="003DAF"/>
                </a:solidFill>
                <a:uFill>
                  <a:solidFill>
                    <a:srgbClr val="003DAF"/>
                  </a:solidFill>
                </a:uFill>
              </a:rPr>
              <a:t>- </a:t>
            </a:r>
            <a:r>
              <a:rPr sz="3800">
                <a:solidFill>
                  <a:srgbClr val="003DAF"/>
                </a:solidFill>
                <a:uFill>
                  <a:solidFill>
                    <a:srgbClr val="003DAF"/>
                  </a:solidFill>
                </a:uFill>
              </a:rPr>
              <a:t> +  2 H</a:t>
            </a:r>
            <a:r>
              <a:rPr baseline="30947" sz="3800">
                <a:solidFill>
                  <a:srgbClr val="003DAF"/>
                </a:solidFill>
                <a:uFill>
                  <a:solidFill>
                    <a:srgbClr val="003DAF"/>
                  </a:solidFill>
                </a:uFill>
              </a:rPr>
              <a:t>+</a:t>
            </a:r>
            <a:r>
              <a:rPr sz="3800">
                <a:solidFill>
                  <a:srgbClr val="003DAF"/>
                </a:solidFill>
                <a:uFill>
                  <a:solidFill>
                    <a:srgbClr val="003DAF"/>
                  </a:solidFill>
                </a:uFill>
              </a:rPr>
              <a:t>   --&gt;  2 H</a:t>
            </a:r>
            <a:r>
              <a:rPr baseline="-15999" sz="3800">
                <a:solidFill>
                  <a:srgbClr val="003DAF"/>
                </a:solidFill>
                <a:uFill>
                  <a:solidFill>
                    <a:srgbClr val="003DAF"/>
                  </a:solidFill>
                </a:uFill>
              </a:rPr>
              <a:t>2</a:t>
            </a:r>
            <a:r>
              <a:rPr sz="3800">
                <a:solidFill>
                  <a:srgbClr val="003DAF"/>
                </a:solidFill>
                <a:uFill>
                  <a:solidFill>
                    <a:srgbClr val="003DAF"/>
                  </a:solidFill>
                </a:uFill>
              </a:rPr>
              <a:t>O</a:t>
            </a:r>
          </a:p>
        </p:txBody>
      </p:sp>
      <p:sp>
        <p:nvSpPr>
          <p:cNvPr id="586" name="The substitution of an I- by a Cl- on CH3I can occur by two possible mechanisms:…"/>
          <p:cNvSpPr txBox="1"/>
          <p:nvPr/>
        </p:nvSpPr>
        <p:spPr>
          <a:xfrm>
            <a:off x="6591300" y="14516100"/>
            <a:ext cx="18288000" cy="1774190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defRPr b="1" sz="4600">
                <a:solidFill>
                  <a:srgbClr val="FF2600"/>
                </a:solidFill>
                <a:uFill>
                  <a:solidFill>
                    <a:srgbClr val="FF2600"/>
                  </a:solidFill>
                </a:uFill>
                <a:latin typeface="+mn-lt"/>
                <a:ea typeface="+mn-ea"/>
                <a:cs typeface="+mn-cs"/>
                <a:sym typeface="Arial"/>
              </a:defRPr>
            </a:pPr>
            <a:r>
              <a:rPr b="0" sz="5400"/>
              <a:t>The substitution of an I</a:t>
            </a:r>
            <a:r>
              <a:rPr b="0" baseline="30962" sz="5400"/>
              <a:t>-</a:t>
            </a:r>
            <a:r>
              <a:rPr b="0" sz="5400"/>
              <a:t> by a Cl</a:t>
            </a:r>
            <a:r>
              <a:rPr b="0" baseline="30962" sz="5400"/>
              <a:t>-</a:t>
            </a:r>
            <a:r>
              <a:rPr b="0" sz="5400"/>
              <a:t> on CH</a:t>
            </a:r>
            <a:r>
              <a:rPr b="0" baseline="-15851" sz="5400"/>
              <a:t>3</a:t>
            </a:r>
            <a:r>
              <a:rPr b="0" sz="5400"/>
              <a:t>I can occur by two possible mechanisms:</a:t>
            </a:r>
            <a:endParaRPr b="0" sz="5400"/>
          </a:p>
          <a:p>
            <a:pPr marL="81280" marR="81280" defTabSz="1828800">
              <a:defRPr b="1" sz="4600">
                <a:solidFill>
                  <a:srgbClr val="FF2600"/>
                </a:solidFill>
                <a:uFill>
                  <a:solidFill>
                    <a:srgbClr val="FF2600"/>
                  </a:solidFill>
                </a:uFill>
                <a:latin typeface="+mn-lt"/>
                <a:ea typeface="+mn-ea"/>
                <a:cs typeface="+mn-cs"/>
                <a:sym typeface="Arial"/>
              </a:defRPr>
            </a:pPr>
            <a:endParaRPr b="0" sz="5400"/>
          </a:p>
          <a:p>
            <a:pPr marL="73151" marR="73151" defTabSz="1645920">
              <a:buClr>
                <a:srgbClr val="000000"/>
              </a:buClr>
              <a:buFont typeface="Arial"/>
              <a:defRPr sz="3200">
                <a:solidFill>
                  <a:srgbClr val="FF2600"/>
                </a:solidFill>
                <a:uFill>
                  <a:solidFill>
                    <a:srgbClr val="FF2600"/>
                  </a:solidFill>
                </a:uFill>
                <a:latin typeface="+mn-lt"/>
                <a:ea typeface="+mn-ea"/>
                <a:cs typeface="+mn-cs"/>
                <a:sym typeface="Arial"/>
              </a:defRPr>
            </a:pPr>
            <a:r>
              <a:rPr b="1" sz="3600"/>
              <a:t>Mechanism 1</a:t>
            </a:r>
            <a:r>
              <a:rPr sz="3600"/>
              <a:t>:	step 1.	CH</a:t>
            </a:r>
            <a:r>
              <a:rPr baseline="-16555" sz="3600"/>
              <a:t>3</a:t>
            </a:r>
            <a:r>
              <a:rPr sz="3600"/>
              <a:t>I  →  CH</a:t>
            </a:r>
            <a:r>
              <a:rPr baseline="-16555" sz="3600"/>
              <a:t>3</a:t>
            </a:r>
            <a:r>
              <a:rPr baseline="25333" sz="3600"/>
              <a:t>+</a:t>
            </a:r>
            <a:r>
              <a:rPr sz="3600"/>
              <a:t>  +  I</a:t>
            </a:r>
            <a:r>
              <a:rPr baseline="30879" sz="5000"/>
              <a:t>-</a:t>
            </a:r>
            <a:r>
              <a:rPr sz="3600"/>
              <a:t>		</a:t>
            </a:r>
            <a:r>
              <a:rPr i="1" sz="3600"/>
              <a:t>slow</a:t>
            </a:r>
            <a:r>
              <a:rPr sz="3600"/>
              <a:t> </a:t>
            </a:r>
            <a:r>
              <a:rPr i="1" sz="3600"/>
              <a:t>step</a:t>
            </a:r>
            <a:endParaRPr i="1" sz="3600"/>
          </a:p>
          <a:p>
            <a:pPr marL="73151" marR="73151" defTabSz="1645920">
              <a:buClr>
                <a:srgbClr val="000000"/>
              </a:buClr>
              <a:buFont typeface="Arial"/>
              <a:defRPr sz="3200">
                <a:solidFill>
                  <a:srgbClr val="FF2600"/>
                </a:solidFill>
                <a:uFill>
                  <a:solidFill>
                    <a:srgbClr val="FF2600"/>
                  </a:solidFill>
                </a:uFill>
                <a:latin typeface="+mn-lt"/>
                <a:ea typeface="+mn-ea"/>
                <a:cs typeface="+mn-cs"/>
                <a:sym typeface="Arial"/>
              </a:defRPr>
            </a:pPr>
            <a:r>
              <a:rPr sz="3600"/>
              <a:t>		step 2.	CH</a:t>
            </a:r>
            <a:r>
              <a:rPr baseline="-16555" sz="3600"/>
              <a:t>3</a:t>
            </a:r>
            <a:r>
              <a:rPr baseline="25333" sz="3600"/>
              <a:t>+</a:t>
            </a:r>
            <a:r>
              <a:rPr sz="3600"/>
              <a:t>  +  Cl</a:t>
            </a:r>
            <a:r>
              <a:rPr baseline="30888" sz="3600"/>
              <a:t>-</a:t>
            </a:r>
            <a:r>
              <a:rPr sz="3600"/>
              <a:t>  →  CH</a:t>
            </a:r>
            <a:r>
              <a:rPr baseline="-16555" sz="3600"/>
              <a:t>3</a:t>
            </a:r>
            <a:r>
              <a:rPr sz="3600"/>
              <a:t>Cl		</a:t>
            </a:r>
            <a:r>
              <a:rPr i="1" sz="3600"/>
              <a:t>fast step</a:t>
            </a:r>
            <a:endParaRPr i="1" sz="3600"/>
          </a:p>
          <a:p>
            <a:pPr marL="73151" marR="73151" defTabSz="1645920">
              <a:buClr>
                <a:srgbClr val="000000"/>
              </a:buClr>
              <a:buFont typeface="Arial"/>
              <a:defRPr sz="3200">
                <a:solidFill>
                  <a:srgbClr val="FF2600"/>
                </a:solidFill>
                <a:uFill>
                  <a:solidFill>
                    <a:srgbClr val="FF2600"/>
                  </a:solidFill>
                </a:uFill>
                <a:latin typeface="+mn-lt"/>
                <a:ea typeface="+mn-ea"/>
                <a:cs typeface="+mn-cs"/>
                <a:sym typeface="Arial"/>
              </a:defRPr>
            </a:pPr>
            <a:r>
              <a:rPr b="1" sz="3600"/>
              <a:t>Mechanism 2:</a:t>
            </a:r>
            <a:r>
              <a:rPr sz="3600"/>
              <a:t>	step 1.	CH</a:t>
            </a:r>
            <a:r>
              <a:rPr baseline="-16555" sz="3600"/>
              <a:t>3</a:t>
            </a:r>
            <a:r>
              <a:rPr sz="3600"/>
              <a:t>I  +  Cl</a:t>
            </a:r>
            <a:r>
              <a:rPr baseline="30888" sz="3600"/>
              <a:t>-</a:t>
            </a:r>
            <a:r>
              <a:rPr sz="3600"/>
              <a:t>  →  CH</a:t>
            </a:r>
            <a:r>
              <a:rPr baseline="-16555" sz="3600"/>
              <a:t>3</a:t>
            </a:r>
            <a:r>
              <a:rPr sz="3600"/>
              <a:t>ICl</a:t>
            </a:r>
            <a:r>
              <a:rPr baseline="30879" sz="5000"/>
              <a:t>-</a:t>
            </a:r>
            <a:r>
              <a:rPr sz="3600"/>
              <a:t>		</a:t>
            </a:r>
            <a:r>
              <a:rPr i="1" sz="3600"/>
              <a:t>slow step</a:t>
            </a:r>
            <a:endParaRPr i="1" sz="3600"/>
          </a:p>
          <a:p>
            <a:pPr marL="73151" marR="73151" defTabSz="1645920">
              <a:buClr>
                <a:srgbClr val="000000"/>
              </a:buClr>
              <a:buFont typeface="Arial"/>
              <a:defRPr sz="3200">
                <a:solidFill>
                  <a:srgbClr val="FF2600"/>
                </a:solidFill>
                <a:uFill>
                  <a:solidFill>
                    <a:srgbClr val="FF2600"/>
                  </a:solidFill>
                </a:uFill>
                <a:latin typeface="+mn-lt"/>
                <a:ea typeface="+mn-ea"/>
                <a:cs typeface="+mn-cs"/>
                <a:sym typeface="Arial"/>
              </a:defRPr>
            </a:pPr>
            <a:r>
              <a:rPr sz="3600"/>
              <a:t>		step 2.	CH</a:t>
            </a:r>
            <a:r>
              <a:rPr baseline="-16555" sz="3600"/>
              <a:t>3</a:t>
            </a:r>
            <a:r>
              <a:rPr sz="3600"/>
              <a:t>ICl</a:t>
            </a:r>
            <a:r>
              <a:rPr baseline="30888" sz="3600"/>
              <a:t>-</a:t>
            </a:r>
            <a:r>
              <a:rPr sz="3600"/>
              <a:t>  →  CH</a:t>
            </a:r>
            <a:r>
              <a:rPr baseline="-16555" sz="3600"/>
              <a:t>3</a:t>
            </a:r>
            <a:r>
              <a:rPr sz="3600"/>
              <a:t>Cl  +  I</a:t>
            </a:r>
            <a:r>
              <a:rPr baseline="30879" sz="5000"/>
              <a:t>-</a:t>
            </a:r>
            <a:r>
              <a:rPr sz="3600"/>
              <a:t>		</a:t>
            </a:r>
            <a:r>
              <a:rPr i="1" sz="3600"/>
              <a:t>fast step</a:t>
            </a:r>
            <a:endParaRPr sz="4200"/>
          </a:p>
          <a:p>
            <a:pPr marL="73151" marR="73151" defTabSz="1645920">
              <a:spcBef>
                <a:spcPts val="3300"/>
              </a:spcBef>
              <a:buClr>
                <a:srgbClr val="000000"/>
              </a:buClr>
              <a:buFont typeface="Arial"/>
              <a:defRPr sz="5400">
                <a:solidFill>
                  <a:srgbClr val="FF2600"/>
                </a:solidFill>
                <a:uFill>
                  <a:solidFill>
                    <a:srgbClr val="FF2600"/>
                  </a:solidFill>
                </a:uFill>
                <a:latin typeface="+mn-lt"/>
                <a:ea typeface="+mn-ea"/>
                <a:cs typeface="+mn-cs"/>
                <a:sym typeface="Arial"/>
              </a:defRPr>
            </a:pPr>
            <a:r>
              <a:t>The rate law was experimentally determined to be:</a:t>
            </a:r>
          </a:p>
          <a:p>
            <a:pPr marL="73151" marR="73151" defTabSz="1645920">
              <a:spcBef>
                <a:spcPts val="3300"/>
              </a:spcBef>
              <a:buClr>
                <a:srgbClr val="000000"/>
              </a:buClr>
              <a:buFont typeface="Arial"/>
              <a:defRPr sz="5400">
                <a:solidFill>
                  <a:srgbClr val="FF2600"/>
                </a:solidFill>
                <a:uFill>
                  <a:solidFill>
                    <a:srgbClr val="FF2600"/>
                  </a:solidFill>
                </a:uFill>
                <a:latin typeface="+mn-lt"/>
                <a:ea typeface="+mn-ea"/>
                <a:cs typeface="+mn-cs"/>
                <a:sym typeface="Arial"/>
              </a:defRPr>
            </a:pPr>
            <a:r>
              <a:t>     rate = k[CH</a:t>
            </a:r>
            <a:r>
              <a:rPr baseline="-5999"/>
              <a:t>3</a:t>
            </a:r>
            <a:r>
              <a:t>I]</a:t>
            </a:r>
          </a:p>
          <a:p>
            <a:pPr marL="73151" marR="73151" defTabSz="1645920">
              <a:spcBef>
                <a:spcPts val="3300"/>
              </a:spcBef>
              <a:buClr>
                <a:srgbClr val="000000"/>
              </a:buClr>
              <a:buFont typeface="Arial"/>
              <a:defRPr sz="5400">
                <a:solidFill>
                  <a:srgbClr val="FF2600"/>
                </a:solidFill>
                <a:uFill>
                  <a:solidFill>
                    <a:srgbClr val="FF2600"/>
                  </a:solidFill>
                </a:uFill>
                <a:latin typeface="+mn-lt"/>
                <a:ea typeface="+mn-ea"/>
                <a:cs typeface="+mn-cs"/>
                <a:sym typeface="Arial"/>
              </a:defRPr>
            </a:pPr>
            <a:r>
              <a:t>Which mechanism is consistent with this rate law?</a:t>
            </a:r>
          </a:p>
          <a:p>
            <a:pPr marL="81280" marR="81280" defTabSz="1828800">
              <a:defRPr b="1" sz="4600">
                <a:solidFill>
                  <a:srgbClr val="FF2600"/>
                </a:solidFill>
                <a:uFill>
                  <a:solidFill>
                    <a:srgbClr val="FF2600"/>
                  </a:solidFill>
                </a:uFill>
                <a:latin typeface="+mn-lt"/>
                <a:ea typeface="+mn-ea"/>
                <a:cs typeface="+mn-cs"/>
                <a:sym typeface="Arial"/>
              </a:defRPr>
            </a:pPr>
            <a:r>
              <a:t>     </a:t>
            </a:r>
            <a:r>
              <a:rPr baseline="-5999"/>
              <a:t> </a:t>
            </a:r>
          </a:p>
          <a:p>
            <a:pPr marL="457744" marR="81280" indent="-249464" defTabSz="1828800">
              <a:buSzPct val="100000"/>
              <a:buAutoNum type="alphaUcPeriod" startAt="1"/>
              <a:defRPr sz="5000">
                <a:uFill>
                  <a:solidFill>
                    <a:srgbClr val="000000"/>
                  </a:solidFill>
                </a:uFill>
                <a:latin typeface="+mn-lt"/>
                <a:ea typeface="+mn-ea"/>
                <a:cs typeface="+mn-cs"/>
                <a:sym typeface="Arial"/>
              </a:defRPr>
            </a:pPr>
            <a:r>
              <a:t> Mechanism 1</a:t>
            </a:r>
          </a:p>
          <a:p>
            <a:pPr marL="457744" marR="81280" indent="-249464" defTabSz="1828800">
              <a:buSzPct val="100000"/>
              <a:buAutoNum type="alphaUcPeriod" startAt="1"/>
              <a:defRPr sz="5000">
                <a:uFill>
                  <a:solidFill>
                    <a:srgbClr val="000000"/>
                  </a:solidFill>
                </a:uFill>
                <a:latin typeface="+mn-lt"/>
                <a:ea typeface="+mn-ea"/>
                <a:cs typeface="+mn-cs"/>
                <a:sym typeface="Arial"/>
              </a:defRPr>
            </a:pPr>
            <a:r>
              <a:t> Mechanism 2</a:t>
            </a:r>
          </a:p>
          <a:p>
            <a:pPr marL="457744" marR="81280" indent="-249464" defTabSz="1828800">
              <a:buSzPct val="100000"/>
              <a:buAutoNum type="alphaUcPeriod" startAt="1"/>
              <a:defRPr sz="5000">
                <a:uFill>
                  <a:solidFill>
                    <a:srgbClr val="000000"/>
                  </a:solidFill>
                </a:uFill>
                <a:latin typeface="+mn-lt"/>
                <a:ea typeface="+mn-ea"/>
                <a:cs typeface="+mn-cs"/>
                <a:sym typeface="Arial"/>
              </a:defRPr>
            </a:pPr>
            <a:r>
              <a:t> more information is needed</a:t>
            </a:r>
            <a:endParaRPr sz="460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p>
        </p:txBody>
      </p:sp>
      <p:sp>
        <p:nvSpPr>
          <p:cNvPr id="587" name="Enter your response on…"/>
          <p:cNvSpPr txBox="1"/>
          <p:nvPr/>
        </p:nvSpPr>
        <p:spPr>
          <a:xfrm>
            <a:off x="21793342" y="22494239"/>
            <a:ext cx="6958479" cy="157734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i="1" sz="4600">
                <a:solidFill>
                  <a:srgbClr val="FF2600"/>
                </a:solidFill>
                <a:uFill>
                  <a:solidFill>
                    <a:srgbClr val="FF2600"/>
                  </a:solidFill>
                </a:uFill>
                <a:latin typeface="+mn-lt"/>
                <a:ea typeface="+mn-ea"/>
                <a:cs typeface="+mn-cs"/>
                <a:sym typeface="Arial"/>
              </a:defRPr>
            </a:pPr>
            <a:r>
              <a:t>Enter your response on</a:t>
            </a:r>
          </a:p>
          <a:p>
            <a:pPr marL="81280" marR="81280" algn="ctr" defTabSz="1828800">
              <a:defRPr b="1" i="1" sz="4600">
                <a:solidFill>
                  <a:srgbClr val="FF2600"/>
                </a:solidFill>
                <a:uFill>
                  <a:solidFill>
                    <a:srgbClr val="FF2600"/>
                  </a:solidFill>
                </a:uFill>
                <a:latin typeface="+mn-lt"/>
                <a:ea typeface="+mn-ea"/>
                <a:cs typeface="+mn-cs"/>
                <a:sym typeface="Arial"/>
              </a:defRPr>
            </a:pPr>
            <a:r>
              <a:t>your i&gt;Clicker now!</a:t>
            </a:r>
          </a:p>
        </p:txBody>
      </p:sp>
      <p:sp>
        <p:nvSpPr>
          <p:cNvPr id="588" name="Answer = A,…"/>
          <p:cNvSpPr txBox="1"/>
          <p:nvPr/>
        </p:nvSpPr>
        <p:spPr>
          <a:xfrm>
            <a:off x="18080771" y="28940760"/>
            <a:ext cx="8583594" cy="40974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sz="5400">
                <a:uFill>
                  <a:solidFill>
                    <a:srgbClr val="000000"/>
                  </a:solidFill>
                </a:uFill>
                <a:latin typeface="+mn-lt"/>
                <a:ea typeface="+mn-ea"/>
                <a:cs typeface="+mn-cs"/>
                <a:sym typeface="Arial"/>
              </a:defRPr>
            </a:pPr>
            <a:r>
              <a:t>Answer = </a:t>
            </a:r>
            <a:r>
              <a:rPr>
                <a:solidFill>
                  <a:srgbClr val="FF2600"/>
                </a:solidFill>
                <a:uFill>
                  <a:solidFill>
                    <a:srgbClr val="FF2600"/>
                  </a:solidFill>
                </a:uFill>
              </a:rPr>
              <a:t>A</a:t>
            </a:r>
            <a:r>
              <a:t>,</a:t>
            </a:r>
          </a:p>
          <a:p>
            <a:pPr marL="81280" marR="81280" algn="ctr" defTabSz="1828800">
              <a:defRPr b="1" sz="5400">
                <a:uFill>
                  <a:solidFill>
                    <a:srgbClr val="000000"/>
                  </a:solidFill>
                </a:uFill>
                <a:latin typeface="+mn-lt"/>
                <a:ea typeface="+mn-ea"/>
                <a:cs typeface="+mn-cs"/>
                <a:sym typeface="Arial"/>
              </a:defRPr>
            </a:pPr>
            <a:r>
              <a:t>Mechanism 1</a:t>
            </a:r>
          </a:p>
          <a:p>
            <a:pPr marL="81280" marR="81280" algn="ctr" defTabSz="1828800">
              <a:defRPr b="1" sz="5400">
                <a:uFill>
                  <a:solidFill>
                    <a:srgbClr val="000000"/>
                  </a:solidFill>
                </a:uFill>
                <a:latin typeface="+mn-lt"/>
                <a:ea typeface="+mn-ea"/>
                <a:cs typeface="+mn-cs"/>
                <a:sym typeface="Arial"/>
              </a:defRPr>
            </a:pPr>
          </a:p>
          <a:p>
            <a:pPr marL="81280" marR="81280" algn="ctr" defTabSz="1828800">
              <a:defRPr i="1" sz="5400">
                <a:uFill>
                  <a:solidFill>
                    <a:srgbClr val="000000"/>
                  </a:solidFill>
                </a:uFill>
                <a:latin typeface="+mn-lt"/>
                <a:ea typeface="+mn-ea"/>
                <a:cs typeface="+mn-cs"/>
                <a:sym typeface="Arial"/>
              </a:defRPr>
            </a:pPr>
            <a:r>
              <a:t>Cl</a:t>
            </a:r>
            <a:r>
              <a:rPr baseline="31999"/>
              <a:t>-1</a:t>
            </a:r>
            <a:r>
              <a:t> is a zero order reactant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582">
                                            <p:bg/>
                                          </p:spTgt>
                                        </p:tgtEl>
                                        <p:attrNameLst>
                                          <p:attrName>style.visibility</p:attrName>
                                        </p:attrNameLst>
                                      </p:cBhvr>
                                      <p:to>
                                        <p:strVal val="visible"/>
                                      </p:to>
                                    </p:set>
                                    <p:anim calcmode="lin" valueType="num">
                                      <p:cBhvr>
                                        <p:cTn id="7" dur="500" fill="hold"/>
                                        <p:tgtEl>
                                          <p:spTgt spid="582">
                                            <p:bg/>
                                          </p:spTgt>
                                        </p:tgtEl>
                                        <p:attrNameLst>
                                          <p:attrName>ppt_x</p:attrName>
                                        </p:attrNameLst>
                                      </p:cBhvr>
                                      <p:tavLst>
                                        <p:tav tm="0">
                                          <p:val>
                                            <p:strVal val="0-#ppt_w/2"/>
                                          </p:val>
                                        </p:tav>
                                        <p:tav tm="100000">
                                          <p:val>
                                            <p:strVal val="#ppt_x"/>
                                          </p:val>
                                        </p:tav>
                                      </p:tavLst>
                                    </p:anim>
                                    <p:anim calcmode="lin" valueType="num">
                                      <p:cBhvr>
                                        <p:cTn id="8" dur="500" fill="hold"/>
                                        <p:tgtEl>
                                          <p:spTgt spid="582">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582">
                                            <p:txEl>
                                              <p:pRg st="0" end="0"/>
                                            </p:txEl>
                                          </p:spTgt>
                                        </p:tgtEl>
                                        <p:attrNameLst>
                                          <p:attrName>style.visibility</p:attrName>
                                        </p:attrNameLst>
                                      </p:cBhvr>
                                      <p:to>
                                        <p:strVal val="visible"/>
                                      </p:to>
                                    </p:set>
                                    <p:anim calcmode="lin" valueType="num">
                                      <p:cBhvr>
                                        <p:cTn id="11" dur="500" fill="hold"/>
                                        <p:tgtEl>
                                          <p:spTgt spid="58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58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Class="entr" nodeType="afterEffect" presetSubtype="8" presetID="2" grpId="1" fill="hold">
                                  <p:stCondLst>
                                    <p:cond delay="0"/>
                                  </p:stCondLst>
                                  <p:iterate type="el" backwards="0">
                                    <p:tmAbs val="0"/>
                                  </p:iterate>
                                  <p:childTnLst>
                                    <p:set>
                                      <p:cBhvr>
                                        <p:cTn id="15" fill="hold"/>
                                        <p:tgtEl>
                                          <p:spTgt spid="582">
                                            <p:txEl>
                                              <p:pRg st="1" end="1"/>
                                            </p:txEl>
                                          </p:spTgt>
                                        </p:tgtEl>
                                        <p:attrNameLst>
                                          <p:attrName>style.visibility</p:attrName>
                                        </p:attrNameLst>
                                      </p:cBhvr>
                                      <p:to>
                                        <p:strVal val="visible"/>
                                      </p:to>
                                    </p:set>
                                    <p:anim calcmode="lin" valueType="num">
                                      <p:cBhvr>
                                        <p:cTn id="16" dur="500" fill="hold"/>
                                        <p:tgtEl>
                                          <p:spTgt spid="582">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58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1" fill="hold">
                                  <p:stCondLst>
                                    <p:cond delay="0"/>
                                  </p:stCondLst>
                                  <p:iterate type="el" backwards="0">
                                    <p:tmAbs val="0"/>
                                  </p:iterate>
                                  <p:childTnLst>
                                    <p:set>
                                      <p:cBhvr>
                                        <p:cTn id="21" fill="hold"/>
                                        <p:tgtEl>
                                          <p:spTgt spid="582">
                                            <p:txEl>
                                              <p:pRg st="2" end="2"/>
                                            </p:txEl>
                                          </p:spTgt>
                                        </p:tgtEl>
                                        <p:attrNameLst>
                                          <p:attrName>style.visibility</p:attrName>
                                        </p:attrNameLst>
                                      </p:cBhvr>
                                      <p:to>
                                        <p:strVal val="visible"/>
                                      </p:to>
                                    </p:set>
                                    <p:anim calcmode="lin" valueType="num">
                                      <p:cBhvr>
                                        <p:cTn id="22" dur="500" fill="hold"/>
                                        <p:tgtEl>
                                          <p:spTgt spid="582">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582">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Class="entr" nodeType="afterEffect" presetSubtype="8" presetID="2" grpId="1" fill="hold">
                                  <p:stCondLst>
                                    <p:cond delay="0"/>
                                  </p:stCondLst>
                                  <p:iterate type="el" backwards="0">
                                    <p:tmAbs val="0"/>
                                  </p:iterate>
                                  <p:childTnLst>
                                    <p:set>
                                      <p:cBhvr>
                                        <p:cTn id="26" fill="hold"/>
                                        <p:tgtEl>
                                          <p:spTgt spid="582">
                                            <p:txEl>
                                              <p:pRg st="3" end="3"/>
                                            </p:txEl>
                                          </p:spTgt>
                                        </p:tgtEl>
                                        <p:attrNameLst>
                                          <p:attrName>style.visibility</p:attrName>
                                        </p:attrNameLst>
                                      </p:cBhvr>
                                      <p:to>
                                        <p:strVal val="visible"/>
                                      </p:to>
                                    </p:set>
                                    <p:anim calcmode="lin" valueType="num">
                                      <p:cBhvr>
                                        <p:cTn id="27" dur="500" fill="hold"/>
                                        <p:tgtEl>
                                          <p:spTgt spid="582">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58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path" nodeType="clickEffect" presetSubtype="0" presetID="-1" grpId="2" accel="50000" decel="50000" fill="hold">
                                  <p:stCondLst>
                                    <p:cond delay="0"/>
                                  </p:stCondLst>
                                  <p:childTnLst>
                                    <p:animMotion path="M 0.000000 0.000000 L -0.125625 -1.033333" origin="layout" pathEditMode="relative">
                                      <p:cBhvr>
                                        <p:cTn id="32" dur="1000" fill="hold"/>
                                        <p:tgtEl>
                                          <p:spTgt spid="586"/>
                                        </p:tgtEl>
                                        <p:attrNameLst>
                                          <p:attrName>ppt_x</p:attrName>
                                          <p:attrName>ppt_y</p:attrName>
                                        </p:attrNameLst>
                                      </p:cBhvr>
                                    </p:animMotion>
                                  </p:childTnLst>
                                </p:cTn>
                              </p:par>
                            </p:childTnLst>
                          </p:cTn>
                        </p:par>
                        <p:par>
                          <p:cTn id="33" fill="hold">
                            <p:stCondLst>
                              <p:cond delay="0"/>
                            </p:stCondLst>
                            <p:childTnLst>
                              <p:par>
                                <p:cTn id="34" presetClass="path" nodeType="withEffect" presetSubtype="0" presetID="-1" grpId="3" accel="50000" decel="50000" fill="hold">
                                  <p:stCondLst>
                                    <p:cond delay="0"/>
                                  </p:stCondLst>
                                  <p:childTnLst>
                                    <p:animMotion path="M 0.000000 0.000000 L -0.338443 -0.815000" origin="layout" pathEditMode="relative">
                                      <p:cBhvr>
                                        <p:cTn id="35" dur="1000" fill="hold"/>
                                        <p:tgtEl>
                                          <p:spTgt spid="587"/>
                                        </p:tgtEl>
                                        <p:attrNameLst>
                                          <p:attrName>ppt_x</p:attrName>
                                          <p:attrName>ppt_y</p:attrName>
                                        </p:attrNameLst>
                                      </p:cBhvr>
                                    </p:animMotion>
                                  </p:childTnLst>
                                </p:cTn>
                              </p:par>
                            </p:childTnLst>
                          </p:cTn>
                        </p:par>
                      </p:childTnLst>
                    </p:cTn>
                  </p:par>
                  <p:par>
                    <p:cTn id="36" fill="hold">
                      <p:stCondLst>
                        <p:cond delay="indefinite"/>
                      </p:stCondLst>
                      <p:childTnLst>
                        <p:par>
                          <p:cTn id="37" fill="hold">
                            <p:stCondLst>
                              <p:cond delay="0"/>
                            </p:stCondLst>
                            <p:childTnLst>
                              <p:par>
                                <p:cTn id="38" presetClass="exit" nodeType="clickEffect" presetSubtype="0" presetID="1" grpId="4" fill="hold">
                                  <p:stCondLst>
                                    <p:cond delay="0"/>
                                  </p:stCondLst>
                                  <p:iterate type="el" backwards="0">
                                    <p:tmAbs val="0"/>
                                  </p:iterate>
                                  <p:childTnLst>
                                    <p:set>
                                      <p:cBhvr>
                                        <p:cTn id="39" fill="hold">
                                          <p:stCondLst>
                                            <p:cond delay="0"/>
                                          </p:stCondLst>
                                        </p:cTn>
                                        <p:tgtEl>
                                          <p:spTgt spid="587"/>
                                        </p:tgtEl>
                                        <p:attrNameLst>
                                          <p:attrName>style.visibility</p:attrName>
                                        </p:attrNameLst>
                                      </p:cBhvr>
                                      <p:to>
                                        <p:strVal val="hidden"/>
                                      </p:to>
                                    </p:set>
                                  </p:childTnLst>
                                </p:cTn>
                              </p:par>
                            </p:childTnLst>
                          </p:cTn>
                        </p:par>
                        <p:par>
                          <p:cTn id="40" fill="hold">
                            <p:stCondLst>
                              <p:cond delay="0"/>
                            </p:stCondLst>
                            <p:childTnLst>
                              <p:par>
                                <p:cTn id="41" presetClass="path" nodeType="afterEffect" presetSubtype="0" presetID="-1" grpId="5" accel="50000" decel="50000" fill="hold">
                                  <p:stCondLst>
                                    <p:cond delay="0"/>
                                  </p:stCondLst>
                                  <p:childTnLst>
                                    <p:animMotion path="M 0.000000 0.000000 L -0.219377 -1.360000" origin="layout" pathEditMode="relative">
                                      <p:cBhvr>
                                        <p:cTn id="42" dur="500" fill="hold"/>
                                        <p:tgtEl>
                                          <p:spTgt spid="58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82" grpId="1"/>
      <p:bldP build="whole" bldLvl="1" animBg="1" rev="0" advAuto="0" spid="587" grpId="4"/>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Mechanisms - Uses"/>
          <p:cNvSpPr txBox="1"/>
          <p:nvPr>
            <p:ph type="title"/>
          </p:nvPr>
        </p:nvSpPr>
        <p:spPr>
          <a:xfrm>
            <a:off x="4259580" y="0"/>
            <a:ext cx="15544801" cy="1531621"/>
          </a:xfrm>
          <a:prstGeom prst="rect">
            <a:avLst/>
          </a:prstGeom>
        </p:spPr>
        <p:txBody>
          <a:bodyPr/>
          <a:lstStyle/>
          <a:p>
            <a:pPr/>
            <a:r>
              <a:rPr>
                <a:solidFill>
                  <a:srgbClr val="003DAF"/>
                </a:solidFill>
                <a:uFill>
                  <a:solidFill>
                    <a:srgbClr val="003DAF"/>
                  </a:solidFill>
                </a:uFill>
              </a:rPr>
              <a:t>Mechanisms - </a:t>
            </a:r>
            <a:r>
              <a:rPr i="1">
                <a:solidFill>
                  <a:srgbClr val="003DAF"/>
                </a:solidFill>
                <a:uFill>
                  <a:solidFill>
                    <a:srgbClr val="003DAF"/>
                  </a:solidFill>
                </a:uFill>
              </a:rPr>
              <a:t>Uses</a:t>
            </a:r>
          </a:p>
        </p:txBody>
      </p:sp>
      <p:sp>
        <p:nvSpPr>
          <p:cNvPr id="591" name="Mechanisms help predict the products of a reaction…"/>
          <p:cNvSpPr txBox="1"/>
          <p:nvPr>
            <p:ph type="body" idx="1"/>
          </p:nvPr>
        </p:nvSpPr>
        <p:spPr>
          <a:xfrm>
            <a:off x="4259580" y="1668780"/>
            <a:ext cx="16619220" cy="9212580"/>
          </a:xfrm>
          <a:prstGeom prst="rect">
            <a:avLst/>
          </a:prstGeom>
        </p:spPr>
        <p:txBody>
          <a:bodyPr/>
          <a:lstStyle/>
          <a:p>
            <a:pPr marL="650874" indent="-571500" algn="ctr">
              <a:lnSpc>
                <a:spcPct val="100000"/>
              </a:lnSpc>
            </a:pPr>
            <a:r>
              <a:rPr sz="6000"/>
              <a:t>Mechanisms help predict the products of a reaction</a:t>
            </a:r>
          </a:p>
          <a:p>
            <a:pPr marL="650874" indent="-571500" algn="ctr">
              <a:lnSpc>
                <a:spcPct val="100000"/>
              </a:lnSpc>
            </a:pPr>
            <a:r>
              <a:rPr sz="6000"/>
              <a:t>Very useful in organic chemistry: the </a:t>
            </a:r>
            <a:r>
              <a:rPr sz="6000">
                <a:solidFill>
                  <a:srgbClr val="F02300"/>
                </a:solidFill>
                <a:uFill>
                  <a:solidFill>
                    <a:srgbClr val="F02300"/>
                  </a:solidFill>
                </a:uFill>
              </a:rPr>
              <a:t>S</a:t>
            </a:r>
            <a:r>
              <a:rPr baseline="-16133" sz="6000">
                <a:solidFill>
                  <a:srgbClr val="F02300"/>
                </a:solidFill>
                <a:uFill>
                  <a:solidFill>
                    <a:srgbClr val="F02300"/>
                  </a:solidFill>
                </a:uFill>
              </a:rPr>
              <a:t>N</a:t>
            </a:r>
            <a:r>
              <a:rPr sz="6000">
                <a:solidFill>
                  <a:srgbClr val="F02300"/>
                </a:solidFill>
                <a:uFill>
                  <a:solidFill>
                    <a:srgbClr val="F02300"/>
                  </a:solidFill>
                </a:uFill>
              </a:rPr>
              <a:t>1</a:t>
            </a:r>
            <a:r>
              <a:rPr sz="6000"/>
              <a:t> and </a:t>
            </a:r>
            <a:r>
              <a:rPr sz="6000">
                <a:solidFill>
                  <a:srgbClr val="F02300"/>
                </a:solidFill>
                <a:uFill>
                  <a:solidFill>
                    <a:srgbClr val="F02300"/>
                  </a:solidFill>
                </a:uFill>
              </a:rPr>
              <a:t>S</a:t>
            </a:r>
            <a:r>
              <a:rPr baseline="-16133" sz="6000">
                <a:solidFill>
                  <a:srgbClr val="F02300"/>
                </a:solidFill>
                <a:uFill>
                  <a:solidFill>
                    <a:srgbClr val="F02300"/>
                  </a:solidFill>
                </a:uFill>
              </a:rPr>
              <a:t>N</a:t>
            </a:r>
            <a:r>
              <a:rPr sz="6000">
                <a:solidFill>
                  <a:srgbClr val="F02300"/>
                </a:solidFill>
                <a:uFill>
                  <a:solidFill>
                    <a:srgbClr val="F02300"/>
                  </a:solidFill>
                </a:uFill>
              </a:rPr>
              <a:t>2</a:t>
            </a:r>
            <a:r>
              <a:rPr sz="6000"/>
              <a:t> mechanisms</a:t>
            </a:r>
          </a:p>
          <a:p>
            <a:pPr marL="650874" indent="-571500" algn="ctr">
              <a:lnSpc>
                <a:spcPct val="100000"/>
              </a:lnSpc>
            </a:pPr>
            <a:r>
              <a:rPr i="1" sz="6000"/>
              <a:t>S</a:t>
            </a:r>
            <a:r>
              <a:rPr baseline="-16133" i="1" sz="6000"/>
              <a:t>N</a:t>
            </a:r>
            <a:r>
              <a:rPr i="1" sz="6000"/>
              <a:t> = substitution nucleophilic</a:t>
            </a:r>
          </a:p>
        </p:txBody>
      </p:sp>
      <p:sp>
        <p:nvSpPr>
          <p:cNvPr id="59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93" name="Line"/>
          <p:cNvSpPr/>
          <p:nvPr/>
        </p:nvSpPr>
        <p:spPr>
          <a:xfrm>
            <a:off x="3870960" y="1371600"/>
            <a:ext cx="16367760" cy="3176"/>
          </a:xfrm>
          <a:prstGeom prst="line">
            <a:avLst/>
          </a:prstGeom>
          <a:ln w="88900">
            <a:solidFill>
              <a:srgbClr val="003DAF"/>
            </a:solidFill>
          </a:ln>
        </p:spPr>
        <p:txBody>
          <a:bodyPr tIns="91439" bIns="91439" anchor="ctr"/>
          <a:lstStyle/>
          <a:p>
            <a:pPr/>
          </a:p>
        </p:txBody>
      </p:sp>
      <p:pic>
        <p:nvPicPr>
          <p:cNvPr id="594" name="15S10AN10-1.mov" descr="15S10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3563600" y="7680959"/>
            <a:ext cx="4882897" cy="4069081"/>
          </a:xfrm>
          <a:prstGeom prst="rect">
            <a:avLst/>
          </a:prstGeom>
          <a:ln w="12700">
            <a:miter lim="400000"/>
          </a:ln>
        </p:spPr>
      </p:pic>
      <p:pic>
        <p:nvPicPr>
          <p:cNvPr id="595" name="15S10AN20-1.mov" descr="15S10AN20-1.mov"/>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5791200" y="7612380"/>
            <a:ext cx="4882897" cy="4069081"/>
          </a:xfrm>
          <a:prstGeom prst="rect">
            <a:avLst/>
          </a:prstGeom>
          <a:ln w="12700">
            <a:miter lim="400000"/>
          </a:ln>
        </p:spPr>
      </p:pic>
      <p:sp>
        <p:nvSpPr>
          <p:cNvPr id="596" name="SN1"/>
          <p:cNvSpPr txBox="1"/>
          <p:nvPr/>
        </p:nvSpPr>
        <p:spPr>
          <a:xfrm>
            <a:off x="7162800" y="11887200"/>
            <a:ext cx="2308860" cy="13487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buClr>
                <a:srgbClr val="F02300"/>
              </a:buClr>
              <a:buFont typeface="Arial"/>
              <a:defRPr b="1" sz="4600">
                <a:uFill>
                  <a:solidFill>
                    <a:srgbClr val="000000"/>
                  </a:solidFill>
                </a:uFill>
                <a:latin typeface="+mn-lt"/>
                <a:ea typeface="+mn-ea"/>
                <a:cs typeface="+mn-cs"/>
                <a:sym typeface="Arial"/>
              </a:defRPr>
            </a:pPr>
            <a:r>
              <a:rPr sz="7200">
                <a:solidFill>
                  <a:srgbClr val="F02300"/>
                </a:solidFill>
                <a:uFill>
                  <a:solidFill>
                    <a:srgbClr val="F02300"/>
                  </a:solidFill>
                </a:uFill>
              </a:rPr>
              <a:t>S</a:t>
            </a:r>
            <a:r>
              <a:rPr baseline="-15500" sz="7200">
                <a:solidFill>
                  <a:srgbClr val="F02300"/>
                </a:solidFill>
                <a:uFill>
                  <a:solidFill>
                    <a:srgbClr val="F02300"/>
                  </a:solidFill>
                </a:uFill>
              </a:rPr>
              <a:t>N</a:t>
            </a:r>
            <a:r>
              <a:rPr sz="7200">
                <a:solidFill>
                  <a:srgbClr val="F02300"/>
                </a:solidFill>
                <a:uFill>
                  <a:solidFill>
                    <a:srgbClr val="F02300"/>
                  </a:solidFill>
                </a:uFill>
              </a:rPr>
              <a:t>1</a:t>
            </a:r>
          </a:p>
        </p:txBody>
      </p:sp>
      <p:sp>
        <p:nvSpPr>
          <p:cNvPr id="597" name="SN2"/>
          <p:cNvSpPr txBox="1"/>
          <p:nvPr/>
        </p:nvSpPr>
        <p:spPr>
          <a:xfrm>
            <a:off x="15232380" y="11727179"/>
            <a:ext cx="1845697" cy="134874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defTabSz="1828800">
              <a:buClr>
                <a:srgbClr val="F02300"/>
              </a:buClr>
              <a:buFont typeface="Arial"/>
              <a:defRPr b="1" sz="4600">
                <a:uFill>
                  <a:solidFill>
                    <a:srgbClr val="000000"/>
                  </a:solidFill>
                </a:uFill>
                <a:latin typeface="+mn-lt"/>
                <a:ea typeface="+mn-ea"/>
                <a:cs typeface="+mn-cs"/>
                <a:sym typeface="Arial"/>
              </a:defRPr>
            </a:pPr>
            <a:r>
              <a:rPr sz="7200">
                <a:solidFill>
                  <a:srgbClr val="F02300"/>
                </a:solidFill>
                <a:uFill>
                  <a:solidFill>
                    <a:srgbClr val="F02300"/>
                  </a:solidFill>
                </a:uFill>
              </a:rPr>
              <a:t>S</a:t>
            </a:r>
            <a:r>
              <a:rPr baseline="-15500" sz="7200">
                <a:solidFill>
                  <a:srgbClr val="F02300"/>
                </a:solidFill>
                <a:uFill>
                  <a:solidFill>
                    <a:srgbClr val="F02300"/>
                  </a:solidFill>
                </a:uFill>
              </a:rPr>
              <a:t>N</a:t>
            </a:r>
            <a:r>
              <a:rPr sz="7200">
                <a:solidFill>
                  <a:srgbClr val="F02300"/>
                </a:solidFill>
                <a:uFill>
                  <a:solidFill>
                    <a:srgbClr val="F02300"/>
                  </a:solidFill>
                </a:uFill>
              </a:rPr>
              <a:t>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433" fill="hold"/>
                                        <p:tgtEl>
                                          <p:spTgt spid="595"/>
                                        </p:tgtEl>
                                      </p:cBhvr>
                                    </p:cmd>
                                  </p:childTnLst>
                                </p:cTn>
                              </p:par>
                            </p:childTnLst>
                          </p:cTn>
                        </p:par>
                        <p:par>
                          <p:cTn id="7" fill="hold">
                            <p:stCondLst>
                              <p:cond delay="12433"/>
                            </p:stCondLst>
                            <p:childTnLst>
                              <p:par>
                                <p:cTn id="8" presetClass="mediacall" nodeType="afterEffect" presetSubtype="0" presetID="1" grpId="2" fill="hold">
                                  <p:stCondLst>
                                    <p:cond delay="13000"/>
                                  </p:stCondLst>
                                  <p:childTnLst>
                                    <p:cmd type="call" cmd="playFrom(0.0)">
                                      <p:cBhvr>
                                        <p:cTn id="9" dur="15266" fill="hold"/>
                                        <p:tgtEl>
                                          <p:spTgt spid="5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594"/>
                </p:tgtEl>
              </p:cMediaNode>
            </p:video>
            <p:seq concurrent="1" prevAc="none" nextAc="seek">
              <p:cTn id="11" evtFilter="cancelBubble" nodeType="interactiveSeq" restart="whenNotActive" fill="hold">
                <p:stCondLst>
                  <p:cond delay="0" evt="onClick">
                    <p:tgtEl>
                      <p:spTgt spid="594"/>
                    </p:tgtEl>
                  </p:cond>
                </p:stCondLst>
                <p:endSync delay="0" evt="end">
                  <p:rtn val="all"/>
                </p:endSync>
                <p:childTnLst>
                  <p:par>
                    <p:cTn id="12" fill="hold">
                      <p:stCondLst>
                        <p:cond delay="0"/>
                      </p:stCondLst>
                      <p:childTnLst>
                        <p:par>
                          <p:cTn id="13" fill="hold">
                            <p:stCondLst>
                              <p:cond delay="0"/>
                            </p:stCondLst>
                            <p:childTnLst>
                              <p:par>
                                <p:cTn id="14" presetClass="mediacall" nodeType="clickEffect" presetSubtype="0" presetID="2" fill="hold">
                                  <p:stCondLst>
                                    <p:cond delay="0"/>
                                  </p:stCondLst>
                                  <p:childTnLst>
                                    <p:cmd type="call" cmd="togglePause">
                                      <p:cBhvr>
                                        <p:cTn id="15" dur="1" fill="hold"/>
                                        <p:tgtEl>
                                          <p:spTgt spid="594"/>
                                        </p:tgtEl>
                                      </p:cBhvr>
                                    </p:cmd>
                                  </p:childTnLst>
                                </p:cTn>
                              </p:par>
                            </p:childTnLst>
                          </p:cTn>
                        </p:par>
                      </p:childTnLst>
                    </p:cTn>
                  </p:par>
                </p:childTnLst>
              </p:cTn>
              <p:nextCondLst>
                <p:cond delay="0" evt="onClick">
                  <p:tgtEl>
                    <p:spTgt spid="594"/>
                  </p:tgtEl>
                </p:cond>
              </p:nextCondLst>
            </p:seq>
            <p:video fullScrn="0">
              <p:cMediaNode mute="0" showWhenStopped="1" numSld="1" vol="100000">
                <p:cTn id="16" fill="hold" display="0">
                  <p:stCondLst>
                    <p:cond delay="indefinite"/>
                  </p:stCondLst>
                </p:cTn>
                <p:tgtEl>
                  <p:spTgt spid="595"/>
                </p:tgtEl>
              </p:cMediaNode>
            </p:video>
            <p:seq concurrent="1" prevAc="none" nextAc="seek">
              <p:cTn id="17" evtFilter="cancelBubble" nodeType="interactiveSeq" restart="whenNotActive" fill="hold">
                <p:stCondLst>
                  <p:cond delay="0" evt="onClick">
                    <p:tgtEl>
                      <p:spTgt spid="595"/>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595"/>
                                        </p:tgtEl>
                                      </p:cBhvr>
                                    </p:cmd>
                                  </p:childTnLst>
                                </p:cTn>
                              </p:par>
                            </p:childTnLst>
                          </p:cTn>
                        </p:par>
                      </p:childTnLst>
                    </p:cTn>
                  </p:par>
                </p:childTnLst>
              </p:cTn>
              <p:nextCondLst>
                <p:cond delay="0" evt="onClick">
                  <p:tgtEl>
                    <p:spTgt spid="59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CATALYSIS"/>
          <p:cNvSpPr txBox="1"/>
          <p:nvPr>
            <p:ph type="title"/>
          </p:nvPr>
        </p:nvSpPr>
        <p:spPr>
          <a:xfrm>
            <a:off x="4259580" y="0"/>
            <a:ext cx="15544801" cy="1531621"/>
          </a:xfrm>
          <a:prstGeom prst="rect">
            <a:avLst/>
          </a:prstGeom>
        </p:spPr>
        <p:txBody>
          <a:bodyPr/>
          <a:lstStyle>
            <a:lvl1pPr>
              <a:defRPr>
                <a:solidFill>
                  <a:srgbClr val="6420A4"/>
                </a:solidFill>
                <a:uFill>
                  <a:solidFill>
                    <a:srgbClr val="6420A4"/>
                  </a:solidFill>
                </a:uFill>
              </a:defRPr>
            </a:lvl1pPr>
          </a:lstStyle>
          <a:p>
            <a:pPr/>
            <a:r>
              <a:t>CATALYSIS</a:t>
            </a:r>
          </a:p>
        </p:txBody>
      </p:sp>
      <p:sp>
        <p:nvSpPr>
          <p:cNvPr id="600" name="Catalysts speed up reactions by altering the mechanism to lower the activation energy barrier."/>
          <p:cNvSpPr txBox="1"/>
          <p:nvPr>
            <p:ph type="body" idx="1"/>
          </p:nvPr>
        </p:nvSpPr>
        <p:spPr>
          <a:xfrm>
            <a:off x="3802380" y="1828800"/>
            <a:ext cx="16459201" cy="11887201"/>
          </a:xfrm>
          <a:prstGeom prst="rect">
            <a:avLst/>
          </a:prstGeom>
        </p:spPr>
        <p:txBody>
          <a:bodyPr/>
          <a:lstStyle>
            <a:lvl1pPr marL="650874" indent="-571500">
              <a:lnSpc>
                <a:spcPct val="100000"/>
              </a:lnSpc>
              <a:defRPr sz="7200"/>
            </a:lvl1pPr>
          </a:lstStyle>
          <a:p>
            <a:pPr/>
            <a:r>
              <a:t>Catalysts speed up reactions by altering the mechanism to lower the activation energy barrier.</a:t>
            </a:r>
          </a:p>
        </p:txBody>
      </p:sp>
      <p:sp>
        <p:nvSpPr>
          <p:cNvPr id="601"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602" name="Line"/>
          <p:cNvSpPr/>
          <p:nvPr/>
        </p:nvSpPr>
        <p:spPr>
          <a:xfrm>
            <a:off x="3870960" y="1371600"/>
            <a:ext cx="16367760" cy="3176"/>
          </a:xfrm>
          <a:prstGeom prst="line">
            <a:avLst/>
          </a:prstGeom>
          <a:ln w="88900">
            <a:solidFill>
              <a:srgbClr val="6420A4"/>
            </a:solidFill>
          </a:ln>
        </p:spPr>
        <p:txBody>
          <a:bodyPr tIns="91439" bIns="91439" anchor="ctr"/>
          <a:lstStyle/>
          <a:p>
            <a:pPr/>
          </a:p>
        </p:txBody>
      </p:sp>
      <p:sp>
        <p:nvSpPr>
          <p:cNvPr id="603" name="Line"/>
          <p:cNvSpPr/>
          <p:nvPr/>
        </p:nvSpPr>
        <p:spPr>
          <a:xfrm>
            <a:off x="3710940" y="5486400"/>
            <a:ext cx="16367760" cy="3176"/>
          </a:xfrm>
          <a:prstGeom prst="line">
            <a:avLst/>
          </a:prstGeom>
          <a:ln w="88900">
            <a:solidFill>
              <a:srgbClr val="6420A4"/>
            </a:solidFill>
          </a:ln>
        </p:spPr>
        <p:txBody>
          <a:bodyPr tIns="91439" bIns="91439" anchor="ctr"/>
          <a:lstStyle/>
          <a:p>
            <a:pPr/>
          </a:p>
        </p:txBody>
      </p:sp>
      <p:pic>
        <p:nvPicPr>
          <p:cNvPr id="604" name="reaction coordinate diagram with catalyst" descr="reaction coordinate diagram with catalyst"/>
          <p:cNvPicPr>
            <a:picLocks noChangeAspect="0"/>
          </p:cNvPicPr>
          <p:nvPr/>
        </p:nvPicPr>
        <p:blipFill>
          <a:blip r:embed="rId2">
            <a:extLst/>
          </a:blip>
          <a:srcRect l="1498" t="20320" r="1498" b="19178"/>
          <a:stretch>
            <a:fillRect/>
          </a:stretch>
        </p:blipFill>
        <p:spPr>
          <a:xfrm>
            <a:off x="4419600" y="6103620"/>
            <a:ext cx="15767051" cy="6556376"/>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6" name="catalytic converter picture" descr="catalytic converter picture"/>
          <p:cNvPicPr>
            <a:picLocks noChangeAspect="0"/>
          </p:cNvPicPr>
          <p:nvPr/>
        </p:nvPicPr>
        <p:blipFill>
          <a:blip r:embed="rId2">
            <a:extLst/>
          </a:blip>
          <a:stretch>
            <a:fillRect/>
          </a:stretch>
        </p:blipFill>
        <p:spPr>
          <a:xfrm>
            <a:off x="14949746" y="7840980"/>
            <a:ext cx="5760721" cy="5295901"/>
          </a:xfrm>
          <a:prstGeom prst="rect">
            <a:avLst/>
          </a:prstGeom>
          <a:ln w="12700">
            <a:solidFill>
              <a:srgbClr val="000000"/>
            </a:solidFill>
            <a:miter lim="400000"/>
          </a:ln>
          <a:effectLst>
            <a:outerShdw sx="100000" sy="100000" kx="0" ky="0" algn="b" rotWithShape="0" blurRad="114300" dist="177800" dir="2700000">
              <a:srgbClr val="86879E">
                <a:alpha val="74996"/>
              </a:srgbClr>
            </a:outerShdw>
          </a:effectLst>
        </p:spPr>
      </p:pic>
      <p:sp>
        <p:nvSpPr>
          <p:cNvPr id="607" name="CATALYSIS - Uses"/>
          <p:cNvSpPr txBox="1"/>
          <p:nvPr>
            <p:ph type="title"/>
          </p:nvPr>
        </p:nvSpPr>
        <p:spPr>
          <a:xfrm>
            <a:off x="4259580" y="0"/>
            <a:ext cx="15544801" cy="1531621"/>
          </a:xfrm>
          <a:prstGeom prst="rect">
            <a:avLst/>
          </a:prstGeom>
        </p:spPr>
        <p:txBody>
          <a:bodyPr/>
          <a:lstStyle/>
          <a:p>
            <a:pPr/>
            <a:r>
              <a:rPr>
                <a:solidFill>
                  <a:srgbClr val="6420A4"/>
                </a:solidFill>
                <a:uFill>
                  <a:solidFill>
                    <a:srgbClr val="6420A4"/>
                  </a:solidFill>
                </a:uFill>
              </a:rPr>
              <a:t>CATALYSIS - </a:t>
            </a:r>
            <a:r>
              <a:rPr i="1">
                <a:solidFill>
                  <a:srgbClr val="6420A4"/>
                </a:solidFill>
                <a:uFill>
                  <a:solidFill>
                    <a:srgbClr val="6420A4"/>
                  </a:solidFill>
                </a:uFill>
              </a:rPr>
              <a:t>Uses</a:t>
            </a:r>
          </a:p>
        </p:txBody>
      </p:sp>
      <p:sp>
        <p:nvSpPr>
          <p:cNvPr id="608" name="1.  In auto exhaust systems - Pt, NiO, PtO…"/>
          <p:cNvSpPr txBox="1"/>
          <p:nvPr>
            <p:ph type="body" sz="half" idx="1"/>
          </p:nvPr>
        </p:nvSpPr>
        <p:spPr>
          <a:xfrm>
            <a:off x="3802380" y="1828800"/>
            <a:ext cx="16459201" cy="5029201"/>
          </a:xfrm>
          <a:prstGeom prst="rect">
            <a:avLst/>
          </a:prstGeom>
        </p:spPr>
        <p:txBody>
          <a:bodyPr/>
          <a:lstStyle/>
          <a:p>
            <a:pPr marL="650874" indent="-571500">
              <a:lnSpc>
                <a:spcPct val="100000"/>
              </a:lnSpc>
            </a:pPr>
            <a:r>
              <a:rPr sz="5400"/>
              <a:t>1.  In auto exhaust systems - Pt, NiO, PtO</a:t>
            </a:r>
          </a:p>
          <a:p>
            <a:pPr marL="650874" indent="-571500">
              <a:lnSpc>
                <a:spcPct val="100000"/>
              </a:lnSpc>
            </a:pPr>
            <a:r>
              <a:rPr sz="5400"/>
              <a:t>2 CO  +  O</a:t>
            </a:r>
            <a:r>
              <a:rPr baseline="-15851" sz="5400"/>
              <a:t>2</a:t>
            </a:r>
            <a:r>
              <a:rPr sz="5400"/>
              <a:t>  ---&gt;  2 CO</a:t>
            </a:r>
            <a:r>
              <a:rPr baseline="-15851" sz="5400"/>
              <a:t>2</a:t>
            </a:r>
          </a:p>
          <a:p>
            <a:pPr marL="650874" indent="-571500">
              <a:lnSpc>
                <a:spcPct val="100000"/>
              </a:lnSpc>
            </a:pPr>
            <a:r>
              <a:rPr sz="5400"/>
              <a:t>2 NO  ---&gt;  N</a:t>
            </a:r>
            <a:r>
              <a:rPr baseline="-15851" sz="5400"/>
              <a:t>2</a:t>
            </a:r>
            <a:r>
              <a:rPr sz="5400"/>
              <a:t>  +  O</a:t>
            </a:r>
            <a:r>
              <a:rPr baseline="-15851" sz="5400"/>
              <a:t>2</a:t>
            </a:r>
            <a:r>
              <a:rPr b="0" sz="5400">
                <a:latin typeface="ＭＳ Ｐゴシック"/>
                <a:ea typeface="ＭＳ Ｐゴシック"/>
                <a:cs typeface="ＭＳ Ｐゴシック"/>
                <a:sym typeface="ＭＳ Ｐゴシック"/>
              </a:rPr>
              <a:t>	</a:t>
            </a:r>
          </a:p>
        </p:txBody>
      </p:sp>
      <p:sp>
        <p:nvSpPr>
          <p:cNvPr id="60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610" name="Line"/>
          <p:cNvSpPr/>
          <p:nvPr/>
        </p:nvSpPr>
        <p:spPr>
          <a:xfrm>
            <a:off x="3870960" y="1371600"/>
            <a:ext cx="16367760" cy="3176"/>
          </a:xfrm>
          <a:prstGeom prst="line">
            <a:avLst/>
          </a:prstGeom>
          <a:ln w="88900">
            <a:solidFill>
              <a:srgbClr val="6420A4"/>
            </a:solidFill>
          </a:ln>
        </p:spPr>
        <p:txBody>
          <a:bodyPr tIns="91439" bIns="91439" anchor="ctr"/>
          <a:lstStyle/>
          <a:p>
            <a:pPr/>
          </a:p>
        </p:txBody>
      </p:sp>
      <p:pic>
        <p:nvPicPr>
          <p:cNvPr id="611" name="15M15AN10-1.mov" descr="15M15AN10-1.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3962400" y="7155180"/>
            <a:ext cx="7124705" cy="5692141"/>
          </a:xfrm>
          <a:prstGeom prst="rect">
            <a:avLst/>
          </a:prstGeom>
          <a:ln w="12700">
            <a:miter lim="400000"/>
          </a:ln>
        </p:spPr>
      </p:pic>
      <p:pic>
        <p:nvPicPr>
          <p:cNvPr id="612" name="15Z01VD1-1.mov" descr="15Z01VD1-1.mov"/>
          <p:cNvPicPr>
            <a:picLocks noChangeAspect="0"/>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14775180" y="2903220"/>
            <a:ext cx="6109855" cy="448056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0166" fill="hold"/>
                                        <p:tgtEl>
                                          <p:spTgt spid="611"/>
                                        </p:tgtEl>
                                      </p:cBhvr>
                                    </p:cmd>
                                  </p:childTnLst>
                                </p:cTn>
                              </p:par>
                            </p:childTnLst>
                          </p:cTn>
                        </p:par>
                        <p:par>
                          <p:cTn id="7" fill="hold">
                            <p:stCondLst>
                              <p:cond delay="30166"/>
                            </p:stCondLst>
                            <p:childTnLst>
                              <p:par>
                                <p:cTn id="8" presetClass="mediacall" nodeType="afterEffect" presetSubtype="0" presetID="1" grpId="2" fill="hold">
                                  <p:stCondLst>
                                    <p:cond delay="30000"/>
                                  </p:stCondLst>
                                  <p:childTnLst>
                                    <p:cmd type="call" cmd="playFrom(0.0)">
                                      <p:cBhvr>
                                        <p:cTn id="9" dur="16934" fill="hold"/>
                                        <p:tgtEl>
                                          <p:spTgt spid="61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611"/>
                </p:tgtEl>
              </p:cMediaNode>
            </p:video>
            <p:seq concurrent="1" prevAc="none" nextAc="seek">
              <p:cTn id="11" evtFilter="cancelBubble" nodeType="interactiveSeq" restart="whenNotActive" fill="hold">
                <p:stCondLst>
                  <p:cond delay="0" evt="onClick">
                    <p:tgtEl>
                      <p:spTgt spid="611"/>
                    </p:tgtEl>
                  </p:cond>
                </p:stCondLst>
                <p:endSync delay="0" evt="end">
                  <p:rtn val="all"/>
                </p:endSync>
                <p:childTnLst>
                  <p:par>
                    <p:cTn id="12" fill="hold">
                      <p:stCondLst>
                        <p:cond delay="0"/>
                      </p:stCondLst>
                      <p:childTnLst>
                        <p:par>
                          <p:cTn id="13" fill="hold">
                            <p:stCondLst>
                              <p:cond delay="0"/>
                            </p:stCondLst>
                            <p:childTnLst>
                              <p:par>
                                <p:cTn id="14" presetClass="mediacall" nodeType="clickEffect" presetSubtype="0" presetID="2" fill="hold">
                                  <p:stCondLst>
                                    <p:cond delay="0"/>
                                  </p:stCondLst>
                                  <p:childTnLst>
                                    <p:cmd type="call" cmd="togglePause">
                                      <p:cBhvr>
                                        <p:cTn id="15" dur="1" fill="hold"/>
                                        <p:tgtEl>
                                          <p:spTgt spid="611"/>
                                        </p:tgtEl>
                                      </p:cBhvr>
                                    </p:cmd>
                                  </p:childTnLst>
                                </p:cTn>
                              </p:par>
                            </p:childTnLst>
                          </p:cTn>
                        </p:par>
                      </p:childTnLst>
                    </p:cTn>
                  </p:par>
                </p:childTnLst>
              </p:cTn>
              <p:nextCondLst>
                <p:cond delay="0" evt="onClick">
                  <p:tgtEl>
                    <p:spTgt spid="611"/>
                  </p:tgtEl>
                </p:cond>
              </p:nextCondLst>
            </p:seq>
            <p:video fullScrn="0">
              <p:cMediaNode mute="0" showWhenStopped="1" numSld="1" vol="100000">
                <p:cTn id="16" fill="hold" display="0">
                  <p:stCondLst>
                    <p:cond delay="indefinite"/>
                  </p:stCondLst>
                </p:cTn>
                <p:tgtEl>
                  <p:spTgt spid="612"/>
                </p:tgtEl>
              </p:cMediaNode>
            </p:video>
            <p:seq concurrent="1" prevAc="none" nextAc="seek">
              <p:cTn id="17" evtFilter="cancelBubble" nodeType="interactiveSeq" restart="whenNotActive" fill="hold">
                <p:stCondLst>
                  <p:cond delay="0" evt="onClick">
                    <p:tgtEl>
                      <p:spTgt spid="612"/>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612"/>
                                        </p:tgtEl>
                                      </p:cBhvr>
                                    </p:cmd>
                                  </p:childTnLst>
                                </p:cTn>
                              </p:par>
                            </p:childTnLst>
                          </p:cTn>
                        </p:par>
                      </p:childTnLst>
                    </p:cTn>
                  </p:par>
                </p:childTnLst>
              </p:cTn>
              <p:nextCondLst>
                <p:cond delay="0" evt="onClick">
                  <p:tgtEl>
                    <p:spTgt spid="61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4" name="polymer picture" descr="polymer picture"/>
          <p:cNvPicPr>
            <a:picLocks noChangeAspect="0"/>
          </p:cNvPicPr>
          <p:nvPr/>
        </p:nvPicPr>
        <p:blipFill>
          <a:blip r:embed="rId2">
            <a:extLst/>
          </a:blip>
          <a:stretch>
            <a:fillRect/>
          </a:stretch>
        </p:blipFill>
        <p:spPr>
          <a:xfrm>
            <a:off x="3048000" y="9464040"/>
            <a:ext cx="15179040" cy="4251960"/>
          </a:xfrm>
          <a:prstGeom prst="rect">
            <a:avLst/>
          </a:prstGeom>
          <a:ln w="12700">
            <a:miter lim="400000"/>
          </a:ln>
        </p:spPr>
      </p:pic>
      <p:sp>
        <p:nvSpPr>
          <p:cNvPr id="615" name="2. Polymers:    H2C=CH2  ---&gt;  polyethylene…"/>
          <p:cNvSpPr txBox="1"/>
          <p:nvPr>
            <p:ph type="body" sz="half" idx="1"/>
          </p:nvPr>
        </p:nvSpPr>
        <p:spPr>
          <a:xfrm>
            <a:off x="3665220" y="1828800"/>
            <a:ext cx="9441180" cy="11887201"/>
          </a:xfrm>
          <a:prstGeom prst="rect">
            <a:avLst/>
          </a:prstGeom>
        </p:spPr>
        <p:txBody>
          <a:bodyPr/>
          <a:lstStyle/>
          <a:p>
            <a:pPr marL="650874" indent="-571500">
              <a:lnSpc>
                <a:spcPct val="100000"/>
              </a:lnSpc>
            </a:pPr>
            <a:r>
              <a:rPr sz="5400"/>
              <a:t>2.</a:t>
            </a:r>
            <a:r>
              <a:rPr b="0" sz="5400">
                <a:latin typeface="ＭＳ Ｐゴシック"/>
                <a:ea typeface="ＭＳ Ｐゴシック"/>
                <a:cs typeface="ＭＳ Ｐゴシック"/>
                <a:sym typeface="ＭＳ Ｐゴシック"/>
              </a:rPr>
              <a:t>	</a:t>
            </a:r>
            <a:r>
              <a:rPr sz="5400"/>
              <a:t>Polymers:  </a:t>
            </a:r>
            <a:r>
              <a:rPr b="0" sz="5400">
                <a:latin typeface="ＭＳ Ｐゴシック"/>
                <a:ea typeface="ＭＳ Ｐゴシック"/>
                <a:cs typeface="ＭＳ Ｐゴシック"/>
                <a:sym typeface="ＭＳ Ｐゴシック"/>
              </a:rPr>
              <a:t>	</a:t>
            </a:r>
            <a:br>
              <a:rPr b="0" sz="5400">
                <a:latin typeface="ＭＳ Ｐゴシック"/>
                <a:ea typeface="ＭＳ Ｐゴシック"/>
                <a:cs typeface="ＭＳ Ｐゴシック"/>
                <a:sym typeface="ＭＳ Ｐゴシック"/>
              </a:rPr>
            </a:br>
            <a:r>
              <a:rPr sz="5400"/>
              <a:t>H</a:t>
            </a:r>
            <a:r>
              <a:rPr baseline="-15851" sz="5400"/>
              <a:t>2</a:t>
            </a:r>
            <a:r>
              <a:rPr sz="5400"/>
              <a:t>C=CH</a:t>
            </a:r>
            <a:r>
              <a:rPr baseline="-15851" sz="5400"/>
              <a:t>2</a:t>
            </a:r>
            <a:r>
              <a:rPr sz="5400"/>
              <a:t>  ---&gt;  polyethylene</a:t>
            </a:r>
          </a:p>
          <a:p>
            <a:pPr marL="650874" indent="-571500">
              <a:lnSpc>
                <a:spcPct val="100000"/>
              </a:lnSpc>
              <a:buClr>
                <a:srgbClr val="00B800"/>
              </a:buClr>
            </a:pPr>
            <a:r>
              <a:rPr sz="5400">
                <a:solidFill>
                  <a:srgbClr val="00B800"/>
                </a:solidFill>
                <a:uFill>
                  <a:solidFill>
                    <a:srgbClr val="00B800"/>
                  </a:solidFill>
                </a:uFill>
              </a:rPr>
              <a:t>3.</a:t>
            </a:r>
            <a:r>
              <a:rPr b="0" sz="5400">
                <a:solidFill>
                  <a:srgbClr val="00B800"/>
                </a:solidFill>
                <a:uFill>
                  <a:solidFill>
                    <a:srgbClr val="00B800"/>
                  </a:solidFill>
                </a:uFill>
                <a:latin typeface="ＭＳ Ｐゴシック"/>
                <a:ea typeface="ＭＳ Ｐゴシック"/>
                <a:cs typeface="ＭＳ Ｐゴシック"/>
                <a:sym typeface="ＭＳ Ｐゴシック"/>
              </a:rPr>
              <a:t>	</a:t>
            </a:r>
            <a:r>
              <a:rPr sz="5400">
                <a:solidFill>
                  <a:srgbClr val="00B800"/>
                </a:solidFill>
                <a:uFill>
                  <a:solidFill>
                    <a:srgbClr val="00B800"/>
                  </a:solidFill>
                </a:uFill>
              </a:rPr>
              <a:t>Acetic acid:  </a:t>
            </a:r>
            <a:r>
              <a:rPr b="0" sz="5400">
                <a:solidFill>
                  <a:srgbClr val="00B800"/>
                </a:solidFill>
                <a:uFill>
                  <a:solidFill>
                    <a:srgbClr val="00B800"/>
                  </a:solidFill>
                </a:uFill>
                <a:latin typeface="ＭＳ Ｐゴシック"/>
                <a:ea typeface="ＭＳ Ｐゴシック"/>
                <a:cs typeface="ＭＳ Ｐゴシック"/>
                <a:sym typeface="ＭＳ Ｐゴシック"/>
              </a:rPr>
              <a:t>     </a:t>
            </a:r>
            <a:r>
              <a:rPr sz="5400">
                <a:solidFill>
                  <a:srgbClr val="00B800"/>
                </a:solidFill>
                <a:uFill>
                  <a:solidFill>
                    <a:srgbClr val="00B800"/>
                  </a:solidFill>
                </a:uFill>
              </a:rPr>
              <a:t>CH</a:t>
            </a:r>
            <a:r>
              <a:rPr baseline="-15851" sz="5400">
                <a:solidFill>
                  <a:srgbClr val="00B800"/>
                </a:solidFill>
                <a:uFill>
                  <a:solidFill>
                    <a:srgbClr val="00B800"/>
                  </a:solidFill>
                </a:uFill>
              </a:rPr>
              <a:t>3</a:t>
            </a:r>
            <a:r>
              <a:rPr sz="5400">
                <a:solidFill>
                  <a:srgbClr val="00B800"/>
                </a:solidFill>
                <a:uFill>
                  <a:solidFill>
                    <a:srgbClr val="00B800"/>
                  </a:solidFill>
                </a:uFill>
              </a:rPr>
              <a:t>OH + CO --&gt;  CH</a:t>
            </a:r>
            <a:r>
              <a:rPr baseline="-15851" sz="5400">
                <a:solidFill>
                  <a:srgbClr val="00B800"/>
                </a:solidFill>
                <a:uFill>
                  <a:solidFill>
                    <a:srgbClr val="00B800"/>
                  </a:solidFill>
                </a:uFill>
              </a:rPr>
              <a:t>3</a:t>
            </a:r>
            <a:r>
              <a:rPr sz="5400">
                <a:solidFill>
                  <a:srgbClr val="00B800"/>
                </a:solidFill>
                <a:uFill>
                  <a:solidFill>
                    <a:srgbClr val="00B800"/>
                  </a:solidFill>
                </a:uFill>
              </a:rPr>
              <a:t>CO</a:t>
            </a:r>
            <a:r>
              <a:rPr baseline="-15851" sz="5400">
                <a:solidFill>
                  <a:srgbClr val="00B800"/>
                </a:solidFill>
                <a:uFill>
                  <a:solidFill>
                    <a:srgbClr val="00B800"/>
                  </a:solidFill>
                </a:uFill>
              </a:rPr>
              <a:t>2</a:t>
            </a:r>
            <a:r>
              <a:rPr sz="5400">
                <a:solidFill>
                  <a:srgbClr val="00B800"/>
                </a:solidFill>
                <a:uFill>
                  <a:solidFill>
                    <a:srgbClr val="00B800"/>
                  </a:solidFill>
                </a:uFill>
              </a:rPr>
              <a:t>H</a:t>
            </a:r>
          </a:p>
          <a:p>
            <a:pPr marL="650874" indent="-571500">
              <a:lnSpc>
                <a:spcPct val="100000"/>
              </a:lnSpc>
            </a:pPr>
            <a:r>
              <a:rPr sz="5400"/>
              <a:t>4. </a:t>
            </a:r>
            <a:r>
              <a:rPr b="0" sz="5400">
                <a:latin typeface="ＭＳ Ｐゴシック"/>
                <a:ea typeface="ＭＳ Ｐゴシック"/>
                <a:cs typeface="ＭＳ Ｐゴシック"/>
                <a:sym typeface="ＭＳ Ｐゴシック"/>
              </a:rPr>
              <a:t>	</a:t>
            </a:r>
            <a:r>
              <a:rPr sz="5400">
                <a:solidFill>
                  <a:srgbClr val="F33126"/>
                </a:solidFill>
                <a:uFill>
                  <a:solidFill>
                    <a:srgbClr val="F33126"/>
                  </a:solidFill>
                </a:uFill>
              </a:rPr>
              <a:t>Enzymes - biological catalysts</a:t>
            </a:r>
          </a:p>
        </p:txBody>
      </p:sp>
      <p:sp>
        <p:nvSpPr>
          <p:cNvPr id="616" name="Line"/>
          <p:cNvSpPr/>
          <p:nvPr/>
        </p:nvSpPr>
        <p:spPr>
          <a:xfrm>
            <a:off x="3870960" y="1371600"/>
            <a:ext cx="16367760" cy="3176"/>
          </a:xfrm>
          <a:prstGeom prst="line">
            <a:avLst/>
          </a:prstGeom>
          <a:ln w="88900">
            <a:solidFill>
              <a:srgbClr val="6420A4"/>
            </a:solidFill>
          </a:ln>
        </p:spPr>
        <p:txBody>
          <a:bodyPr tIns="91439" bIns="91439" anchor="ctr"/>
          <a:lstStyle/>
          <a:p>
            <a:pPr/>
          </a:p>
        </p:txBody>
      </p:sp>
      <p:grpSp>
        <p:nvGrpSpPr>
          <p:cNvPr id="619" name="Group"/>
          <p:cNvGrpSpPr/>
          <p:nvPr/>
        </p:nvGrpSpPr>
        <p:grpSpPr>
          <a:xfrm>
            <a:off x="14935200" y="1531620"/>
            <a:ext cx="6172200" cy="9144001"/>
            <a:chOff x="0" y="0"/>
            <a:chExt cx="6172200" cy="9144000"/>
          </a:xfrm>
        </p:grpSpPr>
        <p:sp>
          <p:nvSpPr>
            <p:cNvPr id="617" name="Rectangle"/>
            <p:cNvSpPr/>
            <p:nvPr/>
          </p:nvSpPr>
          <p:spPr>
            <a:xfrm>
              <a:off x="0" y="0"/>
              <a:ext cx="6172200" cy="9144000"/>
            </a:xfrm>
            <a:prstGeom prst="rect">
              <a:avLst/>
            </a:prstGeom>
            <a:solidFill>
              <a:srgbClr val="B1CEFE"/>
            </a:solidFill>
            <a:ln w="12700" cap="flat">
              <a:noFill/>
              <a:miter lim="400000"/>
            </a:ln>
            <a:effectLst/>
          </p:spPr>
          <p:txBody>
            <a:bodyPr wrap="square" lIns="0" tIns="0" rIns="0" bIns="0" numCol="1" anchor="t">
              <a:noAutofit/>
            </a:bodyPr>
            <a:lstStyle/>
            <a:p>
              <a:pPr defTabSz="914400"/>
            </a:p>
          </p:txBody>
        </p:sp>
        <p:pic>
          <p:nvPicPr>
            <p:cNvPr id="618" name="image.png" descr="image.png"/>
            <p:cNvPicPr>
              <a:picLocks noChangeAspect="0"/>
            </p:cNvPicPr>
            <p:nvPr/>
          </p:nvPicPr>
          <p:blipFill>
            <a:blip r:embed="rId3">
              <a:extLst/>
            </a:blip>
            <a:stretch>
              <a:fillRect/>
            </a:stretch>
          </p:blipFill>
          <p:spPr>
            <a:xfrm>
              <a:off x="0" y="0"/>
              <a:ext cx="6172200" cy="9144001"/>
            </a:xfrm>
            <a:prstGeom prst="rect">
              <a:avLst/>
            </a:prstGeom>
            <a:ln w="12700" cap="flat">
              <a:solidFill>
                <a:srgbClr val="000000"/>
              </a:solidFill>
              <a:prstDash val="solid"/>
              <a:miter lim="400000"/>
            </a:ln>
            <a:effectLst>
              <a:outerShdw sx="100000" sy="100000" kx="0" ky="0" algn="b" rotWithShape="0" blurRad="114300" dist="177800" dir="2700000">
                <a:srgbClr val="86879E">
                  <a:alpha val="74996"/>
                </a:srgbClr>
              </a:outerShdw>
            </a:effectLst>
          </p:spPr>
        </p:pic>
      </p:grpSp>
      <p:sp>
        <p:nvSpPr>
          <p:cNvPr id="620" name="Making…"/>
          <p:cNvSpPr txBox="1"/>
          <p:nvPr/>
        </p:nvSpPr>
        <p:spPr>
          <a:xfrm>
            <a:off x="17452612" y="10812779"/>
            <a:ext cx="3918315" cy="228600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marL="79373" marR="79373" algn="r" defTabSz="1828800">
              <a:buClr>
                <a:srgbClr val="000000"/>
              </a:buClr>
              <a:buFont typeface="Arial"/>
              <a:defRPr b="1" sz="4600">
                <a:uFill>
                  <a:solidFill>
                    <a:srgbClr val="000000"/>
                  </a:solidFill>
                </a:uFill>
                <a:latin typeface="+mn-lt"/>
                <a:ea typeface="+mn-ea"/>
                <a:cs typeface="+mn-cs"/>
                <a:sym typeface="Arial"/>
              </a:defRPr>
            </a:pPr>
            <a:r>
              <a:t>Making</a:t>
            </a:r>
          </a:p>
          <a:p>
            <a:pPr marL="79373" marR="79373" algn="r" defTabSz="1828800">
              <a:buClr>
                <a:srgbClr val="000000"/>
              </a:buClr>
              <a:buFont typeface="Arial"/>
              <a:defRPr b="1" sz="4600">
                <a:uFill>
                  <a:solidFill>
                    <a:srgbClr val="000000"/>
                  </a:solidFill>
                </a:uFill>
                <a:latin typeface="+mn-lt"/>
                <a:ea typeface="+mn-ea"/>
                <a:cs typeface="+mn-cs"/>
                <a:sym typeface="Arial"/>
              </a:defRPr>
            </a:pPr>
            <a:r>
              <a:t>polyethylene</a:t>
            </a:r>
          </a:p>
          <a:p>
            <a:pPr marL="79373" marR="79373" algn="r" defTabSz="1828800">
              <a:buClr>
                <a:srgbClr val="000000"/>
              </a:buClr>
              <a:buFont typeface="Arial"/>
              <a:defRPr b="1" sz="4600">
                <a:uFill>
                  <a:solidFill>
                    <a:srgbClr val="000000"/>
                  </a:solidFill>
                </a:uFill>
                <a:latin typeface="+mn-lt"/>
                <a:ea typeface="+mn-ea"/>
                <a:cs typeface="+mn-cs"/>
                <a:sym typeface="Arial"/>
              </a:defRPr>
            </a:pPr>
            <a:r>
              <a:t>film</a:t>
            </a:r>
          </a:p>
        </p:txBody>
      </p:sp>
      <p:sp>
        <p:nvSpPr>
          <p:cNvPr id="621" name="CATALYSIS - Uses"/>
          <p:cNvSpPr txBox="1"/>
          <p:nvPr>
            <p:ph type="title"/>
          </p:nvPr>
        </p:nvSpPr>
        <p:spPr>
          <a:xfrm>
            <a:off x="4259580" y="0"/>
            <a:ext cx="15544801" cy="1531621"/>
          </a:xfrm>
          <a:prstGeom prst="rect">
            <a:avLst/>
          </a:prstGeom>
        </p:spPr>
        <p:txBody>
          <a:bodyPr/>
          <a:lstStyle/>
          <a:p>
            <a:pPr/>
            <a:r>
              <a:rPr>
                <a:solidFill>
                  <a:srgbClr val="6420A4"/>
                </a:solidFill>
                <a:uFill>
                  <a:solidFill>
                    <a:srgbClr val="6420A4"/>
                  </a:solidFill>
                </a:uFill>
              </a:rPr>
              <a:t>CATALYSIS - </a:t>
            </a:r>
            <a:r>
              <a:rPr i="1">
                <a:solidFill>
                  <a:srgbClr val="6420A4"/>
                </a:solidFill>
                <a:uFill>
                  <a:solidFill>
                    <a:srgbClr val="6420A4"/>
                  </a:solidFill>
                </a:uFill>
              </a:rPr>
              <a:t>Uses</a:t>
            </a:r>
          </a:p>
        </p:txBody>
      </p:sp>
      <p:sp>
        <p:nvSpPr>
          <p:cNvPr id="62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615">
                                            <p:txEl>
                                              <p:pRg st="1" end="1"/>
                                            </p:txEl>
                                          </p:spTgt>
                                        </p:tgtEl>
                                        <p:attrNameLst>
                                          <p:attrName>style.visibility</p:attrName>
                                        </p:attrNameLst>
                                      </p:cBhvr>
                                      <p:to>
                                        <p:strVal val="visible"/>
                                      </p:to>
                                    </p:set>
                                    <p:anim calcmode="lin" valueType="num">
                                      <p:cBhvr>
                                        <p:cTn id="7" dur="500" fill="hold"/>
                                        <p:tgtEl>
                                          <p:spTgt spid="615">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615">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615">
                                            <p:txEl>
                                              <p:pRg st="2" end="2"/>
                                            </p:txEl>
                                          </p:spTgt>
                                        </p:tgtEl>
                                        <p:attrNameLst>
                                          <p:attrName>style.visibility</p:attrName>
                                        </p:attrNameLst>
                                      </p:cBhvr>
                                      <p:to>
                                        <p:strVal val="visible"/>
                                      </p:to>
                                    </p:set>
                                    <p:anim calcmode="lin" valueType="num">
                                      <p:cBhvr>
                                        <p:cTn id="12" dur="500" fill="hold"/>
                                        <p:tgtEl>
                                          <p:spTgt spid="615">
                                            <p:txEl>
                                              <p:pRg st="2" end="2"/>
                                            </p:txEl>
                                          </p:spTgt>
                                        </p:tgtEl>
                                        <p:attrNameLst>
                                          <p:attrName>ppt_x</p:attrName>
                                        </p:attrNameLst>
                                      </p:cBhvr>
                                      <p:tavLst>
                                        <p:tav tm="0">
                                          <p:val>
                                            <p:strVal val="0-#ppt_w/2"/>
                                          </p:val>
                                        </p:tav>
                                        <p:tav tm="100000">
                                          <p:val>
                                            <p:strVal val="#ppt_x"/>
                                          </p:val>
                                        </p:tav>
                                      </p:tavLst>
                                    </p:anim>
                                    <p:anim calcmode="lin" valueType="num">
                                      <p:cBhvr>
                                        <p:cTn id="13" dur="500" fill="hold"/>
                                        <p:tgtEl>
                                          <p:spTgt spid="6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15" grpId="1"/>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CATALYSIS"/>
          <p:cNvSpPr txBox="1"/>
          <p:nvPr>
            <p:ph type="title"/>
          </p:nvPr>
        </p:nvSpPr>
        <p:spPr>
          <a:xfrm>
            <a:off x="4259580" y="0"/>
            <a:ext cx="15544801" cy="1531621"/>
          </a:xfrm>
          <a:prstGeom prst="rect">
            <a:avLst/>
          </a:prstGeom>
        </p:spPr>
        <p:txBody>
          <a:bodyPr/>
          <a:lstStyle>
            <a:lvl1pPr>
              <a:defRPr>
                <a:solidFill>
                  <a:srgbClr val="6420A4"/>
                </a:solidFill>
                <a:uFill>
                  <a:solidFill>
                    <a:srgbClr val="6420A4"/>
                  </a:solidFill>
                </a:uFill>
              </a:defRPr>
            </a:lvl1pPr>
          </a:lstStyle>
          <a:p>
            <a:pPr/>
            <a:r>
              <a:t>CATALYSIS</a:t>
            </a:r>
          </a:p>
        </p:txBody>
      </p:sp>
      <p:sp>
        <p:nvSpPr>
          <p:cNvPr id="625" name="Catalysis and activation energy"/>
          <p:cNvSpPr txBox="1"/>
          <p:nvPr>
            <p:ph type="body" sz="half" idx="1"/>
          </p:nvPr>
        </p:nvSpPr>
        <p:spPr>
          <a:xfrm>
            <a:off x="3665220" y="1828800"/>
            <a:ext cx="16756381" cy="6172201"/>
          </a:xfrm>
          <a:prstGeom prst="rect">
            <a:avLst/>
          </a:prstGeom>
        </p:spPr>
        <p:txBody>
          <a:bodyPr/>
          <a:lstStyle>
            <a:lvl1pPr marL="650874" indent="-571500">
              <a:lnSpc>
                <a:spcPct val="100000"/>
              </a:lnSpc>
              <a:defRPr sz="5400"/>
            </a:lvl1pPr>
          </a:lstStyle>
          <a:p>
            <a:pPr/>
            <a:r>
              <a:t>Catalysis and activation energy</a:t>
            </a:r>
          </a:p>
        </p:txBody>
      </p:sp>
      <p:sp>
        <p:nvSpPr>
          <p:cNvPr id="62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627" name="Line"/>
          <p:cNvSpPr/>
          <p:nvPr/>
        </p:nvSpPr>
        <p:spPr>
          <a:xfrm>
            <a:off x="3870960" y="1371600"/>
            <a:ext cx="16367760" cy="3176"/>
          </a:xfrm>
          <a:prstGeom prst="line">
            <a:avLst/>
          </a:prstGeom>
          <a:ln w="88900">
            <a:solidFill>
              <a:srgbClr val="6420A4"/>
            </a:solidFill>
          </a:ln>
        </p:spPr>
        <p:txBody>
          <a:bodyPr tIns="91439" bIns="91439" anchor="ctr"/>
          <a:lstStyle/>
          <a:p>
            <a:pPr/>
          </a:p>
        </p:txBody>
      </p:sp>
      <p:pic>
        <p:nvPicPr>
          <p:cNvPr id="628" name="reaction coordinate diagram with catalyst picture" descr="reaction coordinate diagram with catalyst picture"/>
          <p:cNvPicPr>
            <a:picLocks noChangeAspect="0"/>
          </p:cNvPicPr>
          <p:nvPr/>
        </p:nvPicPr>
        <p:blipFill>
          <a:blip r:embed="rId2">
            <a:extLst/>
          </a:blip>
          <a:stretch>
            <a:fillRect/>
          </a:stretch>
        </p:blipFill>
        <p:spPr>
          <a:xfrm>
            <a:off x="11166475" y="6558915"/>
            <a:ext cx="9601201" cy="6012181"/>
          </a:xfrm>
          <a:prstGeom prst="rect">
            <a:avLst/>
          </a:prstGeom>
          <a:ln w="12700">
            <a:miter lim="400000"/>
          </a:ln>
        </p:spPr>
      </p:pic>
      <p:sp>
        <p:nvSpPr>
          <p:cNvPr id="629" name="Uncatalyzed reaction"/>
          <p:cNvSpPr txBox="1"/>
          <p:nvPr/>
        </p:nvSpPr>
        <p:spPr>
          <a:xfrm>
            <a:off x="5762625" y="10274300"/>
            <a:ext cx="5316034" cy="7543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000000"/>
              </a:buClr>
              <a:buFont typeface="Arial"/>
              <a:defRPr b="1" sz="3800">
                <a:uFill>
                  <a:solidFill>
                    <a:srgbClr val="000000"/>
                  </a:solidFill>
                </a:uFill>
                <a:latin typeface="+mn-lt"/>
                <a:ea typeface="+mn-ea"/>
                <a:cs typeface="+mn-cs"/>
                <a:sym typeface="Arial"/>
              </a:defRPr>
            </a:lvl1pPr>
          </a:lstStyle>
          <a:p>
            <a:pPr/>
            <a:r>
              <a:t>Uncatalyzed reaction</a:t>
            </a:r>
          </a:p>
        </p:txBody>
      </p:sp>
      <p:sp>
        <p:nvSpPr>
          <p:cNvPr id="630" name="Catalyzed reaction"/>
          <p:cNvSpPr txBox="1"/>
          <p:nvPr/>
        </p:nvSpPr>
        <p:spPr>
          <a:xfrm>
            <a:off x="5762625" y="11475719"/>
            <a:ext cx="4729130" cy="754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000000"/>
              </a:buClr>
              <a:buFont typeface="Arial"/>
              <a:defRPr b="1" sz="3800">
                <a:uFill>
                  <a:solidFill>
                    <a:srgbClr val="000000"/>
                  </a:solidFill>
                </a:uFill>
                <a:latin typeface="+mn-lt"/>
                <a:ea typeface="+mn-ea"/>
                <a:cs typeface="+mn-cs"/>
                <a:sym typeface="Arial"/>
              </a:defRPr>
            </a:lvl1pPr>
          </a:lstStyle>
          <a:p>
            <a:pPr/>
            <a:r>
              <a:t>Catalyzed reaction</a:t>
            </a:r>
          </a:p>
        </p:txBody>
      </p:sp>
      <p:sp>
        <p:nvSpPr>
          <p:cNvPr id="631" name="Line"/>
          <p:cNvSpPr/>
          <p:nvPr/>
        </p:nvSpPr>
        <p:spPr>
          <a:xfrm>
            <a:off x="3550920" y="10675619"/>
            <a:ext cx="1874520" cy="3176"/>
          </a:xfrm>
          <a:prstGeom prst="line">
            <a:avLst/>
          </a:prstGeom>
          <a:ln w="88900">
            <a:solidFill>
              <a:srgbClr val="000000"/>
            </a:solidFill>
          </a:ln>
        </p:spPr>
        <p:txBody>
          <a:bodyPr tIns="91439" bIns="91439" anchor="ctr"/>
          <a:lstStyle/>
          <a:p>
            <a:pPr/>
          </a:p>
        </p:txBody>
      </p:sp>
      <p:sp>
        <p:nvSpPr>
          <p:cNvPr id="632" name="Line"/>
          <p:cNvSpPr/>
          <p:nvPr/>
        </p:nvSpPr>
        <p:spPr>
          <a:xfrm>
            <a:off x="3550920" y="11887200"/>
            <a:ext cx="1874520" cy="3176"/>
          </a:xfrm>
          <a:prstGeom prst="line">
            <a:avLst/>
          </a:prstGeom>
          <a:ln w="88900">
            <a:solidFill>
              <a:srgbClr val="F33126"/>
            </a:solidFill>
          </a:ln>
        </p:spPr>
        <p:txBody>
          <a:bodyPr tIns="91439" bIns="91439" anchor="ctr"/>
          <a:lstStyle/>
          <a:p>
            <a:pPr/>
          </a:p>
        </p:txBody>
      </p:sp>
      <p:sp>
        <p:nvSpPr>
          <p:cNvPr id="633" name="MnO2 catalyzes decomposition of H2O2…"/>
          <p:cNvSpPr txBox="1"/>
          <p:nvPr/>
        </p:nvSpPr>
        <p:spPr>
          <a:xfrm>
            <a:off x="11096625" y="3003550"/>
            <a:ext cx="9646920" cy="28575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defTabSz="1828800">
              <a:buClr>
                <a:srgbClr val="000000"/>
              </a:buClr>
              <a:buFont typeface="Arial"/>
              <a:defRPr b="1" sz="4600">
                <a:uFill>
                  <a:solidFill>
                    <a:srgbClr val="000000"/>
                  </a:solidFill>
                </a:uFill>
                <a:latin typeface="+mn-lt"/>
                <a:ea typeface="+mn-ea"/>
                <a:cs typeface="+mn-cs"/>
                <a:sym typeface="Arial"/>
              </a:defRPr>
            </a:pPr>
            <a:r>
              <a:rPr sz="5400"/>
              <a:t>MnO</a:t>
            </a:r>
            <a:r>
              <a:rPr baseline="-15851" sz="5400"/>
              <a:t>2</a:t>
            </a:r>
            <a:r>
              <a:rPr sz="5400"/>
              <a:t> catalyzes decomposition of H</a:t>
            </a:r>
            <a:r>
              <a:rPr baseline="-15851" sz="5400"/>
              <a:t>2</a:t>
            </a:r>
            <a:r>
              <a:rPr sz="5400"/>
              <a:t>O</a:t>
            </a:r>
            <a:r>
              <a:rPr baseline="-15851" sz="5400"/>
              <a:t>2</a:t>
            </a:r>
            <a:endParaRPr baseline="-15851" sz="5400"/>
          </a:p>
          <a:p>
            <a:pPr marL="79373" marR="79373" defTabSz="1828800">
              <a:buClr>
                <a:srgbClr val="000000"/>
              </a:buClr>
              <a:buFont typeface="Arial"/>
              <a:defRPr b="1" sz="4600">
                <a:uFill>
                  <a:solidFill>
                    <a:srgbClr val="000000"/>
                  </a:solidFill>
                </a:uFill>
                <a:latin typeface="+mn-lt"/>
                <a:ea typeface="+mn-ea"/>
                <a:cs typeface="+mn-cs"/>
                <a:sym typeface="Arial"/>
              </a:defRPr>
            </a:pPr>
            <a:r>
              <a:rPr sz="5400"/>
              <a:t>2 H</a:t>
            </a:r>
            <a:r>
              <a:rPr baseline="-15851" sz="5400"/>
              <a:t>2</a:t>
            </a:r>
            <a:r>
              <a:rPr sz="5400"/>
              <a:t>O</a:t>
            </a:r>
            <a:r>
              <a:rPr baseline="-15851" sz="5400"/>
              <a:t>2</a:t>
            </a:r>
            <a:r>
              <a:rPr sz="5400"/>
              <a:t>  ---&gt;  2 H</a:t>
            </a:r>
            <a:r>
              <a:rPr baseline="-15851" sz="5400"/>
              <a:t>2</a:t>
            </a:r>
            <a:r>
              <a:rPr sz="5400"/>
              <a:t>O  + O</a:t>
            </a:r>
            <a:r>
              <a:rPr baseline="-15851" sz="5400"/>
              <a:t>2</a:t>
            </a:r>
          </a:p>
        </p:txBody>
      </p:sp>
      <p:pic>
        <p:nvPicPr>
          <p:cNvPr id="634" name="15M14VD1-1.mov" descr="15M14VD1-1.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4122420" y="3360420"/>
            <a:ext cx="6103620" cy="457771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4534" fill="hold"/>
                                        <p:tgtEl>
                                          <p:spTgt spid="6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634"/>
                </p:tgtEl>
              </p:cMediaNode>
            </p:video>
            <p:seq concurrent="1" prevAc="none" nextAc="seek">
              <p:cTn id="8" evtFilter="cancelBubble" nodeType="interactiveSeq" restart="whenNotActive" fill="hold">
                <p:stCondLst>
                  <p:cond delay="0" evt="onClick">
                    <p:tgtEl>
                      <p:spTgt spid="63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634"/>
                                        </p:tgtEl>
                                      </p:cBhvr>
                                    </p:cmd>
                                  </p:childTnLst>
                                </p:cTn>
                              </p:par>
                            </p:childTnLst>
                          </p:cTn>
                        </p:par>
                      </p:childTnLst>
                    </p:cTn>
                  </p:par>
                </p:childTnLst>
              </p:cTn>
              <p:nextCondLst>
                <p:cond delay="0" evt="onClick">
                  <p:tgtEl>
                    <p:spTgt spid="63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6" name="reaction coordinate diagram picture" descr="reaction coordinate diagram picture"/>
          <p:cNvPicPr>
            <a:picLocks noChangeAspect="0"/>
          </p:cNvPicPr>
          <p:nvPr/>
        </p:nvPicPr>
        <p:blipFill>
          <a:blip r:embed="rId2">
            <a:extLst/>
          </a:blip>
          <a:stretch>
            <a:fillRect/>
          </a:stretch>
        </p:blipFill>
        <p:spPr>
          <a:xfrm>
            <a:off x="3528060" y="2948940"/>
            <a:ext cx="17305020" cy="9578340"/>
          </a:xfrm>
          <a:prstGeom prst="rect">
            <a:avLst/>
          </a:prstGeom>
          <a:ln w="12700">
            <a:miter lim="400000"/>
          </a:ln>
        </p:spPr>
      </p:pic>
      <p:sp>
        <p:nvSpPr>
          <p:cNvPr id="637" name="Iodine-Catalyzed Isomerization of cis-2-Butene"/>
          <p:cNvSpPr txBox="1"/>
          <p:nvPr>
            <p:ph type="title"/>
          </p:nvPr>
        </p:nvSpPr>
        <p:spPr>
          <a:xfrm>
            <a:off x="5036820" y="0"/>
            <a:ext cx="14333220" cy="3497581"/>
          </a:xfrm>
          <a:prstGeom prst="rect">
            <a:avLst/>
          </a:prstGeom>
        </p:spPr>
        <p:txBody>
          <a:bodyPr/>
          <a:lstStyle>
            <a:lvl1pPr>
              <a:defRPr>
                <a:solidFill>
                  <a:srgbClr val="9D36F6"/>
                </a:solidFill>
                <a:uFill>
                  <a:solidFill>
                    <a:srgbClr val="9D36F6"/>
                  </a:solidFill>
                </a:uFill>
              </a:defRPr>
            </a:lvl1pPr>
          </a:lstStyle>
          <a:p>
            <a:pPr/>
            <a:r>
              <a:t>Iodine-Catalyzed Isomerization of cis-2-Butene</a:t>
            </a:r>
          </a:p>
        </p:txBody>
      </p:sp>
      <p:sp>
        <p:nvSpPr>
          <p:cNvPr id="63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0" name="kinetics cartoon silly" descr="kinetics cartoon silly"/>
          <p:cNvPicPr>
            <a:picLocks noChangeAspect="1"/>
          </p:cNvPicPr>
          <p:nvPr/>
        </p:nvPicPr>
        <p:blipFill>
          <a:blip r:embed="rId2">
            <a:extLst/>
          </a:blip>
          <a:srcRect l="0" t="0" r="0" b="3945"/>
          <a:stretch>
            <a:fillRect/>
          </a:stretch>
        </p:blipFill>
        <p:spPr>
          <a:xfrm>
            <a:off x="217166" y="120364"/>
            <a:ext cx="6318413" cy="8092121"/>
          </a:xfrm>
          <a:prstGeom prst="rect">
            <a:avLst/>
          </a:prstGeom>
          <a:ln w="12700"/>
        </p:spPr>
      </p:pic>
      <p:sp>
        <p:nvSpPr>
          <p:cNvPr id="641" name="End of Chapter 12"/>
          <p:cNvSpPr txBox="1"/>
          <p:nvPr>
            <p:ph type="title"/>
          </p:nvPr>
        </p:nvSpPr>
        <p:spPr>
          <a:xfrm>
            <a:off x="4190195" y="2957878"/>
            <a:ext cx="14333221" cy="4114801"/>
          </a:xfrm>
          <a:prstGeom prst="rect">
            <a:avLst/>
          </a:prstGeom>
        </p:spPr>
        <p:txBody>
          <a:bodyPr/>
          <a:lstStyle>
            <a:lvl1pPr>
              <a:defRPr>
                <a:solidFill>
                  <a:srgbClr val="9D36F6"/>
                </a:solidFill>
                <a:uFill>
                  <a:solidFill>
                    <a:srgbClr val="9D36F6"/>
                  </a:solidFill>
                </a:uFill>
              </a:defRPr>
            </a:lvl1pPr>
          </a:lstStyle>
          <a:p>
            <a:pPr/>
            <a:r>
              <a:t>End of Chapter 12</a:t>
            </a:r>
          </a:p>
        </p:txBody>
      </p:sp>
      <p:sp>
        <p:nvSpPr>
          <p:cNvPr id="642" name="See:…"/>
          <p:cNvSpPr txBox="1"/>
          <p:nvPr>
            <p:ph type="body" sz="quarter" idx="1"/>
          </p:nvPr>
        </p:nvSpPr>
        <p:spPr>
          <a:xfrm>
            <a:off x="7514677" y="7389335"/>
            <a:ext cx="10597278" cy="6187203"/>
          </a:xfrm>
          <a:prstGeom prst="rect">
            <a:avLst/>
          </a:prstGeom>
        </p:spPr>
        <p:txBody>
          <a:bodyPr/>
          <a:lstStyle/>
          <a:p>
            <a:pPr marL="650874" indent="-571500">
              <a:defRPr b="0" i="1" sz="5400"/>
            </a:pPr>
            <a:r>
              <a:t>See:</a:t>
            </a:r>
          </a:p>
          <a:p>
            <a:pPr marL="545211" indent="-505587">
              <a:buSzPct val="100000"/>
              <a:buChar char="•"/>
              <a:defRPr b="0" i="1" sz="5400"/>
            </a:pPr>
            <a:r>
              <a:rPr u="sng">
                <a:hlinkClick r:id="rId3" invalidUrl="" action="" tgtFrame="" tooltip="" history="1" highlightClick="0" endSnd="0"/>
              </a:rPr>
              <a:t>Chapter Twelve Study Guide</a:t>
            </a:r>
          </a:p>
          <a:p>
            <a:pPr marL="545211" indent="-505587">
              <a:buSzPct val="100000"/>
              <a:buChar char="•"/>
              <a:defRPr b="0" i="1" sz="5400"/>
            </a:pPr>
            <a:r>
              <a:rPr u="sng">
                <a:hlinkClick r:id="rId4" invalidUrl="" action="" tgtFrame="" tooltip="" history="1" highlightClick="0" endSnd="0"/>
              </a:rPr>
              <a:t>Chapter Twelve Concept Guide</a:t>
            </a:r>
          </a:p>
          <a:p>
            <a:pPr marL="545244" indent="-505557">
              <a:buSzPct val="100000"/>
              <a:buChar char="•"/>
              <a:defRPr b="0" i="1" sz="5400"/>
            </a:pPr>
            <a:r>
              <a:t>Important Equations (following this slide)</a:t>
            </a:r>
          </a:p>
          <a:p>
            <a:pPr marL="545244" indent="-505557">
              <a:buSzPct val="100000"/>
              <a:buChar char="•"/>
              <a:defRPr b="0" i="1" sz="5400"/>
            </a:pPr>
            <a:r>
              <a:t>End of Chapter Problems (following this slide)</a:t>
            </a:r>
          </a:p>
        </p:txBody>
      </p:sp>
      <p:sp>
        <p:nvSpPr>
          <p:cNvPr id="643"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644" name="kinetics meme silly" descr="kinetics meme silly"/>
          <p:cNvPicPr>
            <a:picLocks noChangeAspect="1"/>
          </p:cNvPicPr>
          <p:nvPr/>
        </p:nvPicPr>
        <p:blipFill>
          <a:blip r:embed="rId5">
            <a:extLst/>
          </a:blip>
          <a:stretch>
            <a:fillRect/>
          </a:stretch>
        </p:blipFill>
        <p:spPr>
          <a:xfrm>
            <a:off x="15699168" y="-2768"/>
            <a:ext cx="8715448" cy="7070363"/>
          </a:xfrm>
          <a:prstGeom prst="rect">
            <a:avLst/>
          </a:prstGeom>
          <a:ln w="12700"/>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 name="Determining a Reaction Rate"/>
          <p:cNvSpPr txBox="1"/>
          <p:nvPr>
            <p:ph type="title"/>
          </p:nvPr>
        </p:nvSpPr>
        <p:spPr>
          <a:xfrm>
            <a:off x="5036820" y="160020"/>
            <a:ext cx="14333220" cy="2743201"/>
          </a:xfrm>
          <a:prstGeom prst="rect">
            <a:avLst/>
          </a:prstGeom>
        </p:spPr>
        <p:txBody>
          <a:bodyPr/>
          <a:lstStyle>
            <a:lvl1pPr>
              <a:defRPr sz="7800">
                <a:solidFill>
                  <a:srgbClr val="F33126"/>
                </a:solidFill>
                <a:uFill>
                  <a:solidFill>
                    <a:srgbClr val="F33126"/>
                  </a:solidFill>
                </a:uFill>
              </a:defRPr>
            </a:lvl1pPr>
          </a:lstStyle>
          <a:p>
            <a:pPr/>
            <a:r>
              <a:t>Determining a Reaction Rate</a:t>
            </a:r>
          </a:p>
        </p:txBody>
      </p:sp>
      <p:sp>
        <p:nvSpPr>
          <p:cNvPr id="93" name="Blue dye is oxidized with bleach.…"/>
          <p:cNvSpPr txBox="1"/>
          <p:nvPr>
            <p:ph type="body" sz="quarter" idx="1"/>
          </p:nvPr>
        </p:nvSpPr>
        <p:spPr>
          <a:xfrm>
            <a:off x="12352019" y="2903220"/>
            <a:ext cx="8069581" cy="7155180"/>
          </a:xfrm>
          <a:prstGeom prst="rect">
            <a:avLst/>
          </a:prstGeom>
          <a:solidFill>
            <a:srgbClr val="FDFDC5"/>
          </a:solidFill>
        </p:spPr>
        <p:txBody>
          <a:bodyPr/>
          <a:lstStyle/>
          <a:p>
            <a:pPr marL="650874" indent="-571500">
              <a:defRPr sz="5400"/>
            </a:pPr>
            <a:r>
              <a:t>Blue dye is oxidized with bleach. </a:t>
            </a:r>
          </a:p>
          <a:p>
            <a:pPr marL="650874" indent="-571500">
              <a:defRPr sz="5400"/>
            </a:pPr>
            <a:r>
              <a:t>Its concentration decreases with time.</a:t>
            </a:r>
          </a:p>
          <a:p>
            <a:pPr marL="650874" indent="-571500">
              <a:defRPr sz="5400"/>
            </a:pPr>
            <a:r>
              <a:t>The rate - the change in dye conc with time - can be determined from a plot of [Dye] vs. time</a:t>
            </a:r>
          </a:p>
        </p:txBody>
      </p:sp>
      <p:sp>
        <p:nvSpPr>
          <p:cNvPr id="9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95" name="15M02AN10-1.mov" descr="15M02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173980" y="2788920"/>
            <a:ext cx="5585314" cy="5280660"/>
          </a:xfrm>
          <a:prstGeom prst="rect">
            <a:avLst/>
          </a:prstGeom>
          <a:ln w="12700">
            <a:miter lim="400000"/>
          </a:ln>
        </p:spPr>
      </p:pic>
      <p:pic>
        <p:nvPicPr>
          <p:cNvPr id="96" name="rate graph for a reaction" descr="rate graph for a reaction"/>
          <p:cNvPicPr>
            <a:picLocks noChangeAspect="0"/>
          </p:cNvPicPr>
          <p:nvPr/>
        </p:nvPicPr>
        <p:blipFill>
          <a:blip r:embed="rId5">
            <a:extLst/>
          </a:blip>
          <a:stretch>
            <a:fillRect/>
          </a:stretch>
        </p:blipFill>
        <p:spPr>
          <a:xfrm>
            <a:off x="4259580" y="8526780"/>
            <a:ext cx="7543802" cy="38862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93">
                                            <p:txEl>
                                              <p:pRg st="2" end="2"/>
                                            </p:txEl>
                                          </p:spTgt>
                                        </p:tgtEl>
                                        <p:attrNameLst>
                                          <p:attrName>style.visibility</p:attrName>
                                        </p:attrNameLst>
                                      </p:cBhvr>
                                      <p:to>
                                        <p:strVal val="visible"/>
                                      </p:to>
                                    </p:set>
                                    <p:anim calcmode="lin" valueType="num">
                                      <p:cBhvr>
                                        <p:cTn id="7" dur="500" fill="hold"/>
                                        <p:tgtEl>
                                          <p:spTgt spid="93">
                                            <p:txEl>
                                              <p:pRg st="2" end="2"/>
                                            </p:txEl>
                                          </p:spTgt>
                                        </p:tgtEl>
                                        <p:attrNameLst>
                                          <p:attrName>ppt_x</p:attrName>
                                        </p:attrNameLst>
                                      </p:cBhvr>
                                      <p:tavLst>
                                        <p:tav tm="0">
                                          <p:val>
                                            <p:strVal val="0-#ppt_w/2"/>
                                          </p:val>
                                        </p:tav>
                                        <p:tav tm="100000">
                                          <p:val>
                                            <p:strVal val="#ppt_x"/>
                                          </p:val>
                                        </p:tav>
                                      </p:tavLst>
                                    </p:anim>
                                    <p:anim calcmode="lin" valueType="num">
                                      <p:cBhvr>
                                        <p:cTn id="8" dur="500" fill="hold"/>
                                        <p:tgtEl>
                                          <p:spTgt spid="93">
                                            <p:txEl>
                                              <p:pRg st="2" end="2"/>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mediacall" nodeType="afterEffect" presetSubtype="0" presetID="1" grpId="2" fill="hold">
                                  <p:stCondLst>
                                    <p:cond delay="0"/>
                                  </p:stCondLst>
                                  <p:childTnLst>
                                    <p:cmd type="call" cmd="playFrom(0.0)">
                                      <p:cBhvr>
                                        <p:cTn id="11" dur="19233" fill="hold"/>
                                        <p:tgtEl>
                                          <p:spTgt spid="9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2" fill="hold" display="0">
                  <p:stCondLst>
                    <p:cond delay="indefinite"/>
                  </p:stCondLst>
                </p:cTn>
                <p:tgtEl>
                  <p:spTgt spid="95"/>
                </p:tgtEl>
              </p:cMediaNode>
            </p:video>
            <p:seq concurrent="1" prevAc="none" nextAc="seek">
              <p:cTn id="13" evtFilter="cancelBubble" nodeType="interactiveSeq" restart="whenNotActive" fill="hold">
                <p:stCondLst>
                  <p:cond delay="0" evt="onClick">
                    <p:tgtEl>
                      <p:spTgt spid="95"/>
                    </p:tgtEl>
                  </p:cond>
                </p:stCondLst>
                <p:endSync delay="0" evt="end">
                  <p:rtn val="all"/>
                </p:endSync>
                <p:childTnLst>
                  <p:par>
                    <p:cTn id="14" fill="hold">
                      <p:stCondLst>
                        <p:cond delay="0"/>
                      </p:stCondLst>
                      <p:childTnLst>
                        <p:par>
                          <p:cTn id="15" fill="hold">
                            <p:stCondLst>
                              <p:cond delay="0"/>
                            </p:stCondLst>
                            <p:childTnLst>
                              <p:par>
                                <p:cTn id="16" presetClass="mediacall" nodeType="clickEffect" presetSubtype="0" presetID="2" fill="hold">
                                  <p:stCondLst>
                                    <p:cond delay="0"/>
                                  </p:stCondLst>
                                  <p:childTnLst>
                                    <p:cmd type="call" cmd="togglePause">
                                      <p:cBhvr>
                                        <p:cTn id="17" dur="1" fill="hold"/>
                                        <p:tgtEl>
                                          <p:spTgt spid="95"/>
                                        </p:tgtEl>
                                      </p:cBhvr>
                                    </p:cmd>
                                  </p:childTnLst>
                                </p:cTn>
                              </p:par>
                            </p:childTnLst>
                          </p:cTn>
                        </p:par>
                      </p:childTnLst>
                    </p:cTn>
                  </p:par>
                </p:childTnLst>
              </p:cTn>
              <p:nextCondLst>
                <p:cond delay="0" evt="onClick">
                  <p:tgtEl>
                    <p:spTgt spid="95"/>
                  </p:tgtEl>
                </p:cond>
              </p:nextCondLst>
            </p:seq>
          </p:childTnLst>
        </p:cTn>
      </p:par>
    </p:tnLst>
    <p:bldLst>
      <p:bldP build="p" bldLvl="5" animBg="1" rev="0" advAuto="0" spid="93"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Important Equations, Constants, and Handouts…"/>
          <p:cNvSpPr txBox="1"/>
          <p:nvPr/>
        </p:nvSpPr>
        <p:spPr>
          <a:xfrm>
            <a:off x="766199" y="630398"/>
            <a:ext cx="13356608" cy="1535369"/>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marL="81280" marR="81280" defTabSz="1828800">
              <a:defRPr b="1" i="1" sz="4600">
                <a:solidFill>
                  <a:srgbClr val="0433FF"/>
                </a:solidFill>
                <a:uFill>
                  <a:solidFill>
                    <a:srgbClr val="000000"/>
                  </a:solidFill>
                </a:uFill>
                <a:latin typeface="+mn-lt"/>
                <a:ea typeface="+mn-ea"/>
                <a:cs typeface="+mn-cs"/>
                <a:sym typeface="Arial"/>
              </a:defRPr>
            </a:pPr>
            <a:r>
              <a:t>Important Equations, Constants, and Handouts</a:t>
            </a:r>
          </a:p>
          <a:p>
            <a:pPr marL="81280" marR="81280" defTabSz="1828800">
              <a:defRPr b="1" i="1" sz="4600">
                <a:solidFill>
                  <a:srgbClr val="0433FF"/>
                </a:solidFill>
                <a:uFill>
                  <a:solidFill>
                    <a:srgbClr val="000000"/>
                  </a:solidFill>
                </a:uFill>
                <a:latin typeface="+mn-lt"/>
                <a:ea typeface="+mn-ea"/>
                <a:cs typeface="+mn-cs"/>
                <a:sym typeface="Arial"/>
              </a:defRPr>
            </a:pPr>
            <a:r>
              <a:t>from this Chapter:</a:t>
            </a:r>
          </a:p>
        </p:txBody>
      </p:sp>
      <p:sp>
        <p:nvSpPr>
          <p:cNvPr id="647" name="R = 8.3145 J/mol∙K…"/>
          <p:cNvSpPr/>
          <p:nvPr/>
        </p:nvSpPr>
        <p:spPr>
          <a:xfrm>
            <a:off x="14427215" y="1560221"/>
            <a:ext cx="8137700" cy="427856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483820" marR="79373" indent="-404446" defTabSz="1828800">
              <a:buClr>
                <a:srgbClr val="000000"/>
              </a:buClr>
              <a:buSzPct val="100000"/>
              <a:buFont typeface="Arial"/>
              <a:buChar char="•"/>
              <a:defRPr b="1" sz="4600">
                <a:uFill>
                  <a:solidFill>
                    <a:srgbClr val="000000"/>
                  </a:solidFill>
                </a:uFill>
                <a:latin typeface="+mn-lt"/>
                <a:ea typeface="+mn-ea"/>
                <a:cs typeface="+mn-cs"/>
                <a:sym typeface="Arial"/>
              </a:defRPr>
            </a:pPr>
            <a:r>
              <a:t>R = 8.3145 J/mol∙K</a:t>
            </a:r>
          </a:p>
          <a:p>
            <a:pPr marL="483820" marR="79373" indent="-404446" defTabSz="1828800">
              <a:buClr>
                <a:srgbClr val="000000"/>
              </a:buClr>
              <a:buSzPct val="100000"/>
              <a:buFont typeface="Arial"/>
              <a:buChar char="•"/>
              <a:defRPr b="1" sz="4600">
                <a:uFill>
                  <a:solidFill>
                    <a:srgbClr val="000000"/>
                  </a:solidFill>
                </a:uFill>
                <a:latin typeface="+mn-lt"/>
                <a:ea typeface="+mn-ea"/>
                <a:cs typeface="+mn-cs"/>
                <a:sym typeface="Arial"/>
              </a:defRPr>
            </a:pPr>
            <a:r>
              <a:t>“Kinetics Cheat Sheet” </a:t>
            </a:r>
            <a:r>
              <a:rPr b="0" i="1"/>
              <a:t>handout</a:t>
            </a:r>
          </a:p>
          <a:p>
            <a:pPr marL="483820" marR="79373" indent="-404446" defTabSz="1828800">
              <a:buClr>
                <a:srgbClr val="000000"/>
              </a:buClr>
              <a:buSzPct val="100000"/>
              <a:buFont typeface="Arial"/>
              <a:buChar char="•"/>
              <a:defRPr b="1" sz="4600">
                <a:uFill>
                  <a:solidFill>
                    <a:srgbClr val="000000"/>
                  </a:solidFill>
                </a:uFill>
                <a:latin typeface="+mn-lt"/>
                <a:ea typeface="+mn-ea"/>
                <a:cs typeface="+mn-cs"/>
                <a:sym typeface="Arial"/>
              </a:defRPr>
            </a:pPr>
            <a:r>
              <a:t>“Reactions Mechanisms” </a:t>
            </a:r>
            <a:r>
              <a:rPr b="0" i="1"/>
              <a:t>handout</a:t>
            </a:r>
          </a:p>
        </p:txBody>
      </p:sp>
      <p:sp>
        <p:nvSpPr>
          <p:cNvPr id="648" name="Kinetics: rate, rate law, orders of reaction, the rate constant (k), 1st vs. 2nd. vs. zero order, half life, mechanism, elementary reaction, bimolecular (and uni- and ter-molecular), Arrhenius equation, activation energy, frequency factor, mechanism, int"/>
          <p:cNvSpPr txBox="1"/>
          <p:nvPr/>
        </p:nvSpPr>
        <p:spPr>
          <a:xfrm>
            <a:off x="13997494" y="6010058"/>
            <a:ext cx="9606743" cy="7021769"/>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marL="81280" marR="81280" defTabSz="1828800">
              <a:defRPr b="1" sz="4600">
                <a:uFill>
                  <a:solidFill>
                    <a:srgbClr val="000000"/>
                  </a:solidFill>
                </a:uFill>
                <a:latin typeface="+mn-lt"/>
                <a:ea typeface="+mn-ea"/>
                <a:cs typeface="+mn-cs"/>
                <a:sym typeface="Arial"/>
              </a:defRPr>
            </a:pPr>
            <a:r>
              <a:rPr>
                <a:solidFill>
                  <a:srgbClr val="FF2600"/>
                </a:solidFill>
              </a:rPr>
              <a:t>Kinetics:</a:t>
            </a:r>
            <a:r>
              <a:t> rate, rate law, orders of reaction, the rate constant (k), 1st vs. 2nd. vs. zero order, half life, mechanism, elementary reaction, bimolecular (and uni- </a:t>
            </a:r>
            <a:r>
              <a:rPr b="0" i="1"/>
              <a:t>and</a:t>
            </a:r>
            <a:r>
              <a:t> ter-molecular), Arrhenius equation, activation energy, frequency factor, mechanism, intermediate, catalyst, rds (rate determining step)</a:t>
            </a:r>
          </a:p>
        </p:txBody>
      </p:sp>
      <p:sp>
        <p:nvSpPr>
          <p:cNvPr id="649" name="Equation"/>
          <p:cNvSpPr txBox="1"/>
          <p:nvPr/>
        </p:nvSpPr>
        <p:spPr>
          <a:xfrm>
            <a:off x="5417701" y="6561573"/>
            <a:ext cx="3172253" cy="134168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4500" i="1">
                      <a:solidFill>
                        <a:srgbClr val="000000"/>
                      </a:solidFill>
                      <a:latin typeface="Cambria Math" panose="02040503050406030204" pitchFamily="18" charset="0"/>
                    </a:rPr>
                    <m:t>l</m:t>
                  </m:r>
                  <m:r>
                    <a:rPr xmlns:a="http://schemas.openxmlformats.org/drawingml/2006/main" sz="4500" i="1">
                      <a:solidFill>
                        <a:srgbClr val="000000"/>
                      </a:solidFill>
                      <a:latin typeface="Cambria Math" panose="02040503050406030204" pitchFamily="18" charset="0"/>
                    </a:rPr>
                    <m:t>n</m:t>
                  </m:r>
                  <m:f>
                    <m:fPr>
                      <m:ctrlPr>
                        <a:rPr xmlns:a="http://schemas.openxmlformats.org/drawingml/2006/main" sz="4500" i="1">
                          <a:solidFill>
                            <a:srgbClr val="000000"/>
                          </a:solidFill>
                          <a:latin typeface="Cambria Math" panose="02040503050406030204" pitchFamily="18" charset="0"/>
                        </a:rPr>
                      </m:ctrlPr>
                      <m:type m:val="bar"/>
                    </m:fPr>
                    <m:num>
                      <m:r>
                        <a:rPr xmlns:a="http://schemas.openxmlformats.org/drawingml/2006/main" sz="4500" i="1">
                          <a:solidFill>
                            <a:srgbClr val="000000"/>
                          </a:solidFill>
                          <a:latin typeface="Cambria Math" panose="02040503050406030204" pitchFamily="18" charset="0"/>
                        </a:rPr>
                        <m:t>[</m:t>
                      </m:r>
                      <m:r>
                        <a:rPr xmlns:a="http://schemas.openxmlformats.org/drawingml/2006/main" sz="4500" i="1">
                          <a:solidFill>
                            <a:srgbClr val="000000"/>
                          </a:solidFill>
                          <a:latin typeface="Cambria Math" panose="02040503050406030204" pitchFamily="18" charset="0"/>
                        </a:rPr>
                        <m:t>R</m:t>
                      </m:r>
                      <m:r>
                        <a:rPr xmlns:a="http://schemas.openxmlformats.org/drawingml/2006/main" sz="4500" i="1">
                          <a:solidFill>
                            <a:srgbClr val="000000"/>
                          </a:solidFill>
                          <a:latin typeface="Cambria Math" panose="02040503050406030204" pitchFamily="18" charset="0"/>
                        </a:rPr>
                        <m:t>]</m:t>
                      </m:r>
                    </m:num>
                    <m:den>
                      <m:r>
                        <a:rPr xmlns:a="http://schemas.openxmlformats.org/drawingml/2006/main" sz="4500" i="1">
                          <a:solidFill>
                            <a:srgbClr val="000000"/>
                          </a:solidFill>
                          <a:latin typeface="Cambria Math" panose="02040503050406030204" pitchFamily="18" charset="0"/>
                        </a:rPr>
                        <m:t>[</m:t>
                      </m:r>
                      <m:sSub>
                        <m:e>
                          <m:r>
                            <a:rPr xmlns:a="http://schemas.openxmlformats.org/drawingml/2006/main" sz="4500" i="1">
                              <a:solidFill>
                                <a:srgbClr val="000000"/>
                              </a:solidFill>
                              <a:latin typeface="Cambria Math" panose="02040503050406030204" pitchFamily="18" charset="0"/>
                            </a:rPr>
                            <m:t>R</m:t>
                          </m:r>
                        </m:e>
                        <m:sub>
                          <m:r>
                            <a:rPr xmlns:a="http://schemas.openxmlformats.org/drawingml/2006/main" sz="4500" i="1">
                              <a:solidFill>
                                <a:srgbClr val="000000"/>
                              </a:solidFill>
                              <a:latin typeface="Cambria Math" panose="02040503050406030204" pitchFamily="18" charset="0"/>
                            </a:rPr>
                            <m:t>0</m:t>
                          </m:r>
                        </m:sub>
                      </m:sSub>
                      <m:r>
                        <a:rPr xmlns:a="http://schemas.openxmlformats.org/drawingml/2006/main" sz="4500" i="1">
                          <a:solidFill>
                            <a:srgbClr val="000000"/>
                          </a:solidFill>
                          <a:latin typeface="Cambria Math" panose="02040503050406030204" pitchFamily="18" charset="0"/>
                        </a:rPr>
                        <m:t>]</m:t>
                      </m:r>
                    </m:den>
                  </m:f>
                  <m:r>
                    <a:rPr xmlns:a="http://schemas.openxmlformats.org/drawingml/2006/main" sz="4500" i="1">
                      <a:solidFill>
                        <a:srgbClr val="000000"/>
                      </a:solidFill>
                      <a:latin typeface="Cambria Math" panose="02040503050406030204" pitchFamily="18" charset="0"/>
                    </a:rPr>
                    <m:t>=</m:t>
                  </m:r>
                  <m:r>
                    <a:rPr xmlns:a="http://schemas.openxmlformats.org/drawingml/2006/main" sz="4500" i="1">
                      <a:solidFill>
                        <a:srgbClr val="000000"/>
                      </a:solidFill>
                      <a:latin typeface="Cambria Math" panose="02040503050406030204" pitchFamily="18" charset="0"/>
                    </a:rPr>
                    <m:t>-</m:t>
                  </m:r>
                  <m:r>
                    <a:rPr xmlns:a="http://schemas.openxmlformats.org/drawingml/2006/main" sz="4500" i="1">
                      <a:solidFill>
                        <a:srgbClr val="000000"/>
                      </a:solidFill>
                      <a:latin typeface="Cambria Math" panose="02040503050406030204" pitchFamily="18" charset="0"/>
                    </a:rPr>
                    <m:t>k</m:t>
                  </m:r>
                  <m:r>
                    <a:rPr xmlns:a="http://schemas.openxmlformats.org/drawingml/2006/main" sz="4500" i="1">
                      <a:solidFill>
                        <a:srgbClr val="000000"/>
                      </a:solidFill>
                      <a:latin typeface="Cambria Math" panose="02040503050406030204" pitchFamily="18" charset="0"/>
                    </a:rPr>
                    <m:t>t</m:t>
                  </m:r>
                </m:oMath>
              </m:oMathPara>
            </a14:m>
            <a:endParaRPr sz="4500"/>
          </a:p>
        </p:txBody>
      </p:sp>
      <p:sp>
        <p:nvSpPr>
          <p:cNvPr id="650" name="Equation"/>
          <p:cNvSpPr txBox="1"/>
          <p:nvPr/>
        </p:nvSpPr>
        <p:spPr>
          <a:xfrm>
            <a:off x="3812426" y="11375140"/>
            <a:ext cx="7264153" cy="1468972"/>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l</m:t>
                  </m:r>
                  <m:r>
                    <a:rPr xmlns:a="http://schemas.openxmlformats.org/drawingml/2006/main" sz="4700" i="1">
                      <a:solidFill>
                        <a:srgbClr val="000000"/>
                      </a:solidFill>
                      <a:latin typeface="Cambria Math" panose="02040503050406030204" pitchFamily="18" charset="0"/>
                    </a:rPr>
                    <m:t>n</m:t>
                  </m:r>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k</m:t>
                  </m:r>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m:t>
                  </m:r>
                  <m:f>
                    <m:fPr>
                      <m:ctrlPr>
                        <a:rPr xmlns:a="http://schemas.openxmlformats.org/drawingml/2006/main" sz="4700" i="1">
                          <a:solidFill>
                            <a:srgbClr val="000000"/>
                          </a:solidFill>
                          <a:latin typeface="Cambria Math" panose="02040503050406030204" pitchFamily="18" charset="0"/>
                        </a:rPr>
                      </m:ctrlPr>
                      <m:type m:val="bar"/>
                    </m:fPr>
                    <m:num>
                      <m:sSub>
                        <m:e>
                          <m:r>
                            <a:rPr xmlns:a="http://schemas.openxmlformats.org/drawingml/2006/main" sz="4700" i="1">
                              <a:solidFill>
                                <a:srgbClr val="000000"/>
                              </a:solidFill>
                              <a:latin typeface="Cambria Math" panose="02040503050406030204" pitchFamily="18" charset="0"/>
                            </a:rPr>
                            <m:t>E</m:t>
                          </m:r>
                        </m:e>
                        <m:sub>
                          <m:r>
                            <a:rPr xmlns:a="http://schemas.openxmlformats.org/drawingml/2006/main" sz="4700" i="1">
                              <a:solidFill>
                                <a:srgbClr val="000000"/>
                              </a:solidFill>
                              <a:latin typeface="Cambria Math" panose="02040503050406030204" pitchFamily="18" charset="0"/>
                            </a:rPr>
                            <m:t>a</m:t>
                          </m:r>
                        </m:sub>
                      </m:sSub>
                    </m:num>
                    <m:den>
                      <m:r>
                        <a:rPr xmlns:a="http://schemas.openxmlformats.org/drawingml/2006/main" sz="4700" i="1">
                          <a:solidFill>
                            <a:srgbClr val="000000"/>
                          </a:solidFill>
                          <a:latin typeface="Cambria Math" panose="02040503050406030204" pitchFamily="18" charset="0"/>
                        </a:rPr>
                        <m:t>R</m:t>
                      </m:r>
                    </m:den>
                  </m:f>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m:t>
                  </m:r>
                  <m:f>
                    <m:fPr>
                      <m:ctrlPr>
                        <a:rPr xmlns:a="http://schemas.openxmlformats.org/drawingml/2006/main" sz="4700" i="1">
                          <a:solidFill>
                            <a:srgbClr val="000000"/>
                          </a:solidFill>
                          <a:latin typeface="Cambria Math" panose="02040503050406030204" pitchFamily="18" charset="0"/>
                        </a:rPr>
                      </m:ctrlPr>
                      <m:type m:val="bar"/>
                    </m:fPr>
                    <m:num>
                      <m:r>
                        <a:rPr xmlns:a="http://schemas.openxmlformats.org/drawingml/2006/main" sz="4700" i="1">
                          <a:solidFill>
                            <a:srgbClr val="000000"/>
                          </a:solidFill>
                          <a:latin typeface="Cambria Math" panose="02040503050406030204" pitchFamily="18" charset="0"/>
                        </a:rPr>
                        <m:t>1</m:t>
                      </m:r>
                    </m:num>
                    <m:den>
                      <m:r>
                        <a:rPr xmlns:a="http://schemas.openxmlformats.org/drawingml/2006/main" sz="4700" i="1">
                          <a:solidFill>
                            <a:srgbClr val="000000"/>
                          </a:solidFill>
                          <a:latin typeface="Cambria Math" panose="02040503050406030204" pitchFamily="18" charset="0"/>
                        </a:rPr>
                        <m:t>T</m:t>
                      </m:r>
                    </m:den>
                  </m:f>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l</m:t>
                  </m:r>
                  <m:r>
                    <a:rPr xmlns:a="http://schemas.openxmlformats.org/drawingml/2006/main" sz="4700" i="1">
                      <a:solidFill>
                        <a:srgbClr val="000000"/>
                      </a:solidFill>
                      <a:latin typeface="Cambria Math" panose="02040503050406030204" pitchFamily="18" charset="0"/>
                    </a:rPr>
                    <m:t>n</m:t>
                  </m:r>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A</m:t>
                  </m:r>
                  <m:r>
                    <a:rPr xmlns:a="http://schemas.openxmlformats.org/drawingml/2006/main" sz="4700" i="1">
                      <a:solidFill>
                        <a:srgbClr val="000000"/>
                      </a:solidFill>
                      <a:latin typeface="Cambria Math" panose="02040503050406030204" pitchFamily="18" charset="0"/>
                    </a:rPr>
                    <m:t>)</m:t>
                  </m:r>
                </m:oMath>
              </m:oMathPara>
            </a14:m>
            <a:endParaRPr sz="4700"/>
          </a:p>
        </p:txBody>
      </p:sp>
      <p:sp>
        <p:nvSpPr>
          <p:cNvPr id="651" name="Equation"/>
          <p:cNvSpPr txBox="1"/>
          <p:nvPr/>
        </p:nvSpPr>
        <p:spPr>
          <a:xfrm>
            <a:off x="6123536" y="8124127"/>
            <a:ext cx="2611203" cy="128393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t</m:t>
                      </m:r>
                    </m:e>
                    <m:sub>
                      <m:f>
                        <m:fPr>
                          <m:ctrlPr>
                            <a:rPr xmlns:a="http://schemas.openxmlformats.org/drawingml/2006/main" sz="4700" i="1">
                              <a:solidFill>
                                <a:srgbClr val="000000"/>
                              </a:solidFill>
                              <a:latin typeface="Cambria Math" panose="02040503050406030204" pitchFamily="18" charset="0"/>
                            </a:rPr>
                          </m:ctrlPr>
                          <m:type m:val="bar"/>
                        </m:fPr>
                        <m:num>
                          <m:r>
                            <a:rPr xmlns:a="http://schemas.openxmlformats.org/drawingml/2006/main" sz="4700" i="1">
                              <a:solidFill>
                                <a:srgbClr val="000000"/>
                              </a:solidFill>
                              <a:latin typeface="Cambria Math" panose="02040503050406030204" pitchFamily="18" charset="0"/>
                            </a:rPr>
                            <m:t>1</m:t>
                          </m:r>
                        </m:num>
                        <m:den>
                          <m:r>
                            <a:rPr xmlns:a="http://schemas.openxmlformats.org/drawingml/2006/main" sz="4700" i="1">
                              <a:solidFill>
                                <a:srgbClr val="000000"/>
                              </a:solidFill>
                              <a:latin typeface="Cambria Math" panose="02040503050406030204" pitchFamily="18" charset="0"/>
                            </a:rPr>
                            <m:t>2</m:t>
                          </m:r>
                        </m:den>
                      </m:f>
                    </m:sub>
                  </m:sSub>
                  <m:r>
                    <a:rPr xmlns:a="http://schemas.openxmlformats.org/drawingml/2006/main" sz="4700" i="1">
                      <a:solidFill>
                        <a:srgbClr val="000000"/>
                      </a:solidFill>
                      <a:latin typeface="Cambria Math" panose="02040503050406030204" pitchFamily="18" charset="0"/>
                    </a:rPr>
                    <m:t>=</m:t>
                  </m:r>
                  <m:f>
                    <m:fPr>
                      <m:ctrlPr>
                        <a:rPr xmlns:a="http://schemas.openxmlformats.org/drawingml/2006/main" sz="4700" i="1">
                          <a:solidFill>
                            <a:srgbClr val="000000"/>
                          </a:solidFill>
                          <a:latin typeface="Cambria Math" panose="02040503050406030204" pitchFamily="18" charset="0"/>
                        </a:rPr>
                      </m:ctrlPr>
                      <m:type m:val="bar"/>
                    </m:fPr>
                    <m:num>
                      <m:r>
                        <a:rPr xmlns:a="http://schemas.openxmlformats.org/drawingml/2006/main" sz="4700" i="1">
                          <a:solidFill>
                            <a:srgbClr val="000000"/>
                          </a:solidFill>
                          <a:latin typeface="Cambria Math" panose="02040503050406030204" pitchFamily="18" charset="0"/>
                        </a:rPr>
                        <m:t>0.693</m:t>
                      </m:r>
                    </m:num>
                    <m:den>
                      <m:r>
                        <a:rPr xmlns:a="http://schemas.openxmlformats.org/drawingml/2006/main" sz="4700" i="1">
                          <a:solidFill>
                            <a:srgbClr val="000000"/>
                          </a:solidFill>
                          <a:latin typeface="Cambria Math" panose="02040503050406030204" pitchFamily="18" charset="0"/>
                        </a:rPr>
                        <m:t>k</m:t>
                      </m:r>
                    </m:den>
                  </m:f>
                </m:oMath>
              </m:oMathPara>
            </a14:m>
            <a:endParaRPr sz="4700"/>
          </a:p>
        </p:txBody>
      </p:sp>
      <p:grpSp>
        <p:nvGrpSpPr>
          <p:cNvPr id="656" name="Group"/>
          <p:cNvGrpSpPr/>
          <p:nvPr/>
        </p:nvGrpSpPr>
        <p:grpSpPr>
          <a:xfrm>
            <a:off x="3824873" y="2868797"/>
            <a:ext cx="6282462" cy="2931418"/>
            <a:chOff x="0" y="332739"/>
            <a:chExt cx="6282460" cy="2931416"/>
          </a:xfrm>
        </p:grpSpPr>
        <p:sp>
          <p:nvSpPr>
            <p:cNvPr id="652" name="The Rate Law:"/>
            <p:cNvSpPr/>
            <p:nvPr/>
          </p:nvSpPr>
          <p:spPr>
            <a:xfrm>
              <a:off x="1063266" y="33273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defRPr i="1" sz="3200"/>
              </a:lvl1pPr>
            </a:lstStyle>
            <a:p>
              <a:pPr/>
              <a:r>
                <a:t>The Rate Law:</a:t>
              </a:r>
            </a:p>
          </p:txBody>
        </p:sp>
        <p:grpSp>
          <p:nvGrpSpPr>
            <p:cNvPr id="655" name="Group"/>
            <p:cNvGrpSpPr/>
            <p:nvPr/>
          </p:nvGrpSpPr>
          <p:grpSpPr>
            <a:xfrm>
              <a:off x="-1" y="913784"/>
              <a:ext cx="6282462" cy="2350373"/>
              <a:chOff x="0" y="0"/>
              <a:chExt cx="6282460" cy="2350372"/>
            </a:xfrm>
          </p:grpSpPr>
          <p:sp>
            <p:nvSpPr>
              <p:cNvPr id="653" name="Equation"/>
              <p:cNvSpPr txBox="1"/>
              <p:nvPr/>
            </p:nvSpPr>
            <p:spPr>
              <a:xfrm>
                <a:off x="259002" y="0"/>
                <a:ext cx="6023459" cy="500865"/>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R</m:t>
                      </m:r>
                      <m:r>
                        <a:rPr xmlns:a="http://schemas.openxmlformats.org/drawingml/2006/main" sz="4700" i="1">
                          <a:solidFill>
                            <a:srgbClr val="000000"/>
                          </a:solidFill>
                          <a:latin typeface="Cambria Math" panose="02040503050406030204" pitchFamily="18" charset="0"/>
                        </a:rPr>
                        <m:t>a</m:t>
                      </m:r>
                      <m:r>
                        <a:rPr xmlns:a="http://schemas.openxmlformats.org/drawingml/2006/main" sz="4700" i="1">
                          <a:solidFill>
                            <a:srgbClr val="000000"/>
                          </a:solidFill>
                          <a:latin typeface="Cambria Math" panose="02040503050406030204" pitchFamily="18" charset="0"/>
                        </a:rPr>
                        <m:t>t</m:t>
                      </m:r>
                      <m:r>
                        <a:rPr xmlns:a="http://schemas.openxmlformats.org/drawingml/2006/main" sz="4700" i="1">
                          <a:solidFill>
                            <a:srgbClr val="000000"/>
                          </a:solidFill>
                          <a:latin typeface="Cambria Math" panose="02040503050406030204" pitchFamily="18" charset="0"/>
                        </a:rPr>
                        <m:t>e</m:t>
                      </m:r>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k</m:t>
                      </m:r>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A</m:t>
                      </m:r>
                      <m:sSup>
                        <m:e>
                          <m:r>
                            <a:rPr xmlns:a="http://schemas.openxmlformats.org/drawingml/2006/main" sz="4700" i="1">
                              <a:solidFill>
                                <a:srgbClr val="000000"/>
                              </a:solidFill>
                              <a:latin typeface="Cambria Math" panose="02040503050406030204" pitchFamily="18" charset="0"/>
                            </a:rPr>
                            <m:t>]</m:t>
                          </m:r>
                        </m:e>
                        <m:sup>
                          <m:r>
                            <a:rPr xmlns:a="http://schemas.openxmlformats.org/drawingml/2006/main" sz="4700" i="1">
                              <a:solidFill>
                                <a:srgbClr val="000000"/>
                              </a:solidFill>
                              <a:latin typeface="Cambria Math" panose="02040503050406030204" pitchFamily="18" charset="0"/>
                            </a:rPr>
                            <m:t>p</m:t>
                          </m:r>
                        </m:sup>
                      </m:sSup>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B</m:t>
                      </m:r>
                      <m:sSup>
                        <m:e>
                          <m:r>
                            <a:rPr xmlns:a="http://schemas.openxmlformats.org/drawingml/2006/main" sz="4700" i="1">
                              <a:solidFill>
                                <a:srgbClr val="000000"/>
                              </a:solidFill>
                              <a:latin typeface="Cambria Math" panose="02040503050406030204" pitchFamily="18" charset="0"/>
                            </a:rPr>
                            <m:t>]</m:t>
                          </m:r>
                        </m:e>
                        <m:sup>
                          <m:r>
                            <a:rPr xmlns:a="http://schemas.openxmlformats.org/drawingml/2006/main" sz="4700" i="1">
                              <a:solidFill>
                                <a:srgbClr val="000000"/>
                              </a:solidFill>
                              <a:latin typeface="Cambria Math" panose="02040503050406030204" pitchFamily="18" charset="0"/>
                            </a:rPr>
                            <m:t>m</m:t>
                          </m:r>
                        </m:sup>
                      </m:sSup>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C</m:t>
                      </m:r>
                      <m:sSup>
                        <m:e>
                          <m:r>
                            <a:rPr xmlns:a="http://schemas.openxmlformats.org/drawingml/2006/main" sz="4700" i="1">
                              <a:solidFill>
                                <a:srgbClr val="000000"/>
                              </a:solidFill>
                              <a:latin typeface="Cambria Math" panose="02040503050406030204" pitchFamily="18" charset="0"/>
                            </a:rPr>
                            <m:t>]</m:t>
                          </m:r>
                        </m:e>
                        <m:sup>
                          <m:r>
                            <a:rPr xmlns:a="http://schemas.openxmlformats.org/drawingml/2006/main" sz="4700" i="1">
                              <a:solidFill>
                                <a:srgbClr val="000000"/>
                              </a:solidFill>
                              <a:latin typeface="Cambria Math" panose="02040503050406030204" pitchFamily="18" charset="0"/>
                            </a:rPr>
                            <m:t>n</m:t>
                          </m:r>
                        </m:sup>
                      </m:sSup>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m:t>
                      </m:r>
                      <m:r>
                        <a:rPr xmlns:a="http://schemas.openxmlformats.org/drawingml/2006/main" sz="4700" i="1">
                          <a:solidFill>
                            <a:srgbClr val="000000"/>
                          </a:solidFill>
                          <a:latin typeface="Cambria Math" panose="02040503050406030204" pitchFamily="18" charset="0"/>
                        </a:rPr>
                        <m:t>.</m:t>
                      </m:r>
                    </m:oMath>
                  </m:oMathPara>
                </a14:m>
                <a:endParaRPr sz="4700"/>
              </a:p>
            </p:txBody>
          </p:sp>
          <p:sp>
            <p:nvSpPr>
              <p:cNvPr id="654" name="m, n, p = 0, 1 or 2 only (in our classes)"/>
              <p:cNvSpPr/>
              <p:nvPr/>
            </p:nvSpPr>
            <p:spPr>
              <a:xfrm>
                <a:off x="0" y="1080372"/>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defRPr i="1" sz="3200"/>
                </a:lvl1pPr>
              </a:lstStyle>
              <a:p>
                <a:pPr/>
                <a:r>
                  <a:t>m, n, p = 0, 1 or 2 only (in our classes)</a:t>
                </a:r>
              </a:p>
            </p:txBody>
          </p:sp>
        </p:grpSp>
      </p:grpSp>
      <p:sp>
        <p:nvSpPr>
          <p:cNvPr id="657" name="1st Order Integrated Rate Law;"/>
          <p:cNvSpPr txBox="1"/>
          <p:nvPr/>
        </p:nvSpPr>
        <p:spPr>
          <a:xfrm>
            <a:off x="4101944" y="5668965"/>
            <a:ext cx="5775247" cy="665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a:defRPr i="1" sz="3200"/>
            </a:lvl1pPr>
          </a:lstStyle>
          <a:p>
            <a:pPr/>
            <a:r>
              <a:t>1st Order Integrated Rate Law;</a:t>
            </a:r>
          </a:p>
        </p:txBody>
      </p:sp>
      <p:sp>
        <p:nvSpPr>
          <p:cNvPr id="658" name="The Arrhenius Equation:"/>
          <p:cNvSpPr txBox="1"/>
          <p:nvPr/>
        </p:nvSpPr>
        <p:spPr>
          <a:xfrm>
            <a:off x="4719164" y="10378125"/>
            <a:ext cx="4556046" cy="665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a:defRPr i="1" sz="3200"/>
            </a:lvl1pPr>
          </a:lstStyle>
          <a:p>
            <a:pPr/>
            <a:r>
              <a:t>The Arrhenius Equation:</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End of Chapter Problems:  Test Yourself"/>
          <p:cNvSpPr txBox="1"/>
          <p:nvPr/>
        </p:nvSpPr>
        <p:spPr>
          <a:xfrm>
            <a:off x="3366827" y="225050"/>
            <a:ext cx="11454250" cy="849569"/>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marL="81280" marR="81280" defTabSz="1828800">
              <a:defRPr b="1" sz="4600">
                <a:solidFill>
                  <a:srgbClr val="0433FF"/>
                </a:solidFill>
                <a:uFill>
                  <a:solidFill>
                    <a:srgbClr val="000000"/>
                  </a:solidFill>
                </a:uFill>
                <a:latin typeface="+mn-lt"/>
                <a:ea typeface="+mn-ea"/>
                <a:cs typeface="+mn-cs"/>
                <a:sym typeface="Arial"/>
              </a:defRPr>
            </a:pPr>
            <a:r>
              <a:t>End of Chapter Problems:  </a:t>
            </a:r>
            <a:r>
              <a:rPr i="1"/>
              <a:t>Test Yourself</a:t>
            </a:r>
          </a:p>
        </p:txBody>
      </p:sp>
      <p:sp>
        <p:nvSpPr>
          <p:cNvPr id="661" name="The reaction between ozone and nitrogen dioxide at 231 K is first order in both NO2 and O3:  2 NO2(g) + O3(g) → N2O5(s) + O2(g)   Write the rate equation for the reaction.  If the concentration of NO2 is tripled, what is the change in the reaction rate?…"/>
          <p:cNvSpPr txBox="1"/>
          <p:nvPr/>
        </p:nvSpPr>
        <p:spPr>
          <a:xfrm>
            <a:off x="3699068" y="1586504"/>
            <a:ext cx="16985864" cy="10542993"/>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marL="81280" marR="81280" algn="ctr" defTabSz="1828800">
              <a:defRPr i="1" sz="3800">
                <a:uFill>
                  <a:solidFill>
                    <a:srgbClr val="000000"/>
                  </a:solidFill>
                </a:uFill>
                <a:latin typeface="+mn-lt"/>
                <a:ea typeface="+mn-ea"/>
                <a:cs typeface="+mn-cs"/>
                <a:sym typeface="Arial"/>
              </a:defRPr>
            </a:pPr>
          </a:p>
          <a:p>
            <a:pPr marL="873426" marR="81280" indent="-792146" defTabSz="1828800">
              <a:buSzPct val="100000"/>
              <a:buAutoNum type="arabicPeriod" startAt="1"/>
              <a:defRPr sz="3800">
                <a:uFill>
                  <a:solidFill>
                    <a:srgbClr val="000000"/>
                  </a:solidFill>
                </a:uFill>
                <a:latin typeface="+mn-lt"/>
                <a:ea typeface="+mn-ea"/>
                <a:cs typeface="+mn-cs"/>
                <a:sym typeface="Arial"/>
              </a:defRPr>
            </a:pPr>
            <a:r>
              <a:t>The reaction between ozone and nitrogen dioxide at 231 K is first order in both NO</a:t>
            </a:r>
            <a:r>
              <a:rPr baseline="-5999"/>
              <a:t>2</a:t>
            </a:r>
            <a:r>
              <a:t> and O</a:t>
            </a:r>
            <a:r>
              <a:rPr baseline="-5999"/>
              <a:t>3</a:t>
            </a:r>
            <a:r>
              <a:t>:  2 NO</a:t>
            </a:r>
            <a:r>
              <a:rPr baseline="-5999"/>
              <a:t>2</a:t>
            </a:r>
            <a:r>
              <a:t>(g) + O</a:t>
            </a:r>
            <a:r>
              <a:rPr baseline="-5999"/>
              <a:t>3</a:t>
            </a:r>
            <a:r>
              <a:t>(g) → N</a:t>
            </a:r>
            <a:r>
              <a:rPr baseline="-5999"/>
              <a:t>2</a:t>
            </a:r>
            <a:r>
              <a:t>O</a:t>
            </a:r>
            <a:r>
              <a:rPr baseline="-5999"/>
              <a:t>5</a:t>
            </a:r>
            <a:r>
              <a:t>(s) + O</a:t>
            </a:r>
            <a:r>
              <a:rPr baseline="-5999"/>
              <a:t>2</a:t>
            </a:r>
            <a:r>
              <a:t>(g)   Write the rate equation for the reaction.  If the concentration of NO</a:t>
            </a:r>
            <a:r>
              <a:rPr baseline="-5999"/>
              <a:t>2</a:t>
            </a:r>
            <a:r>
              <a:t> is tripled, what is the change in the reaction rate?</a:t>
            </a:r>
          </a:p>
          <a:p>
            <a:pPr marL="873426" marR="81280" indent="-792146" defTabSz="1828800">
              <a:buSzPct val="100000"/>
              <a:buAutoNum type="arabicPeriod" startAt="1"/>
              <a:defRPr sz="3800">
                <a:uFill>
                  <a:solidFill>
                    <a:srgbClr val="000000"/>
                  </a:solidFill>
                </a:uFill>
                <a:latin typeface="+mn-lt"/>
                <a:ea typeface="+mn-ea"/>
                <a:cs typeface="+mn-cs"/>
                <a:sym typeface="Arial"/>
              </a:defRPr>
            </a:pPr>
            <a:r>
              <a:t>After 2.57 h at 27 °C, a first order sucrose concentration decreased from 0.0146 M to 0.0132 M. Find the rate constant, </a:t>
            </a:r>
            <a:r>
              <a:rPr i="1"/>
              <a:t>k</a:t>
            </a:r>
            <a:r>
              <a:t>.</a:t>
            </a:r>
          </a:p>
          <a:p>
            <a:pPr marL="873426" marR="81280" indent="-792146" defTabSz="1828800">
              <a:buSzPct val="100000"/>
              <a:buAutoNum type="arabicPeriod" startAt="1"/>
              <a:defRPr sz="3800">
                <a:uFill>
                  <a:solidFill>
                    <a:srgbClr val="000000"/>
                  </a:solidFill>
                </a:uFill>
                <a:latin typeface="+mn-lt"/>
                <a:ea typeface="+mn-ea"/>
                <a:cs typeface="+mn-cs"/>
                <a:sym typeface="Arial"/>
              </a:defRPr>
            </a:pPr>
            <a:r>
              <a:t>The compound Xe(CF</a:t>
            </a:r>
            <a:r>
              <a:rPr baseline="-5999"/>
              <a:t>3</a:t>
            </a:r>
            <a:r>
              <a:t>)</a:t>
            </a:r>
            <a:r>
              <a:rPr baseline="-5999"/>
              <a:t>2</a:t>
            </a:r>
            <a:r>
              <a:t> decomposes in a first-order reaction to elemental Xe with a half-life of 30. min. If you place 7.50 mg of Xe(CF</a:t>
            </a:r>
            <a:r>
              <a:rPr baseline="-5999"/>
              <a:t>3</a:t>
            </a:r>
            <a:r>
              <a:t>)</a:t>
            </a:r>
            <a:r>
              <a:rPr baseline="-5999"/>
              <a:t>2</a:t>
            </a:r>
            <a:r>
              <a:t> in a flask, how long must you wait until only 0.25 mg of Xe(CF</a:t>
            </a:r>
            <a:r>
              <a:rPr baseline="-5999"/>
              <a:t>3</a:t>
            </a:r>
            <a:r>
              <a:t>)</a:t>
            </a:r>
            <a:r>
              <a:rPr baseline="-5999"/>
              <a:t>2</a:t>
            </a:r>
            <a:r>
              <a:t> remains?</a:t>
            </a:r>
          </a:p>
          <a:p>
            <a:pPr marL="873426" marR="81280" indent="-792146" defTabSz="1828800">
              <a:buSzPct val="100000"/>
              <a:buAutoNum type="arabicPeriod" startAt="1"/>
              <a:defRPr sz="3800">
                <a:uFill>
                  <a:solidFill>
                    <a:srgbClr val="000000"/>
                  </a:solidFill>
                </a:uFill>
                <a:latin typeface="+mn-lt"/>
                <a:ea typeface="+mn-ea"/>
                <a:cs typeface="+mn-cs"/>
                <a:sym typeface="Arial"/>
              </a:defRPr>
            </a:pPr>
            <a:r>
              <a:t>Gaseous NO</a:t>
            </a:r>
            <a:r>
              <a:rPr baseline="-5999"/>
              <a:t>2</a:t>
            </a:r>
            <a:r>
              <a:t> decomposes at 573 K: 2 NO</a:t>
            </a:r>
            <a:r>
              <a:rPr baseline="-5999"/>
              <a:t>2</a:t>
            </a:r>
            <a:r>
              <a:t>(g) → 2 NO(g) + O</a:t>
            </a:r>
            <a:r>
              <a:rPr baseline="-5999"/>
              <a:t>2</a:t>
            </a:r>
            <a:r>
              <a:t>(g)  The concentration of NO</a:t>
            </a:r>
            <a:r>
              <a:rPr baseline="-5999"/>
              <a:t>2</a:t>
            </a:r>
            <a:r>
              <a:t> was measured as a function of time. A graph of 1/[NO</a:t>
            </a:r>
            <a:r>
              <a:rPr baseline="-5999"/>
              <a:t>2</a:t>
            </a:r>
            <a:r>
              <a:t>] versus time gives a straight line with a slope of 1.1 L/mol.s. What is the rate law for this reaction? What is the rate constant k?</a:t>
            </a:r>
          </a:p>
          <a:p>
            <a:pPr marL="873426" marR="81280" indent="-792146" defTabSz="1828800">
              <a:buSzPct val="100000"/>
              <a:buAutoNum type="arabicPeriod" startAt="1"/>
              <a:defRPr sz="3800">
                <a:uFill>
                  <a:solidFill>
                    <a:srgbClr val="000000"/>
                  </a:solidFill>
                </a:uFill>
                <a:latin typeface="+mn-lt"/>
                <a:ea typeface="+mn-ea"/>
                <a:cs typeface="+mn-cs"/>
                <a:sym typeface="Arial"/>
              </a:defRPr>
            </a:pPr>
            <a:r>
              <a:t>What is the rate law for the following </a:t>
            </a:r>
            <a:r>
              <a:rPr i="1"/>
              <a:t>elementary </a:t>
            </a:r>
            <a:r>
              <a:t>reaction:              NO(g) + NO</a:t>
            </a:r>
            <a:r>
              <a:rPr baseline="-5999"/>
              <a:t>3</a:t>
            </a:r>
            <a:r>
              <a:t>(g) → 2 NO</a:t>
            </a:r>
            <a:r>
              <a:rPr baseline="-5999"/>
              <a:t>2</a:t>
            </a:r>
            <a:r>
              <a:t>(g)</a:t>
            </a:r>
          </a:p>
          <a:p>
            <a:pPr marL="873426" marR="81280" indent="-792146" defTabSz="1828800">
              <a:buSzPct val="100000"/>
              <a:buAutoNum type="arabicPeriod" startAt="1"/>
              <a:defRPr sz="3800">
                <a:uFill>
                  <a:solidFill>
                    <a:srgbClr val="000000"/>
                  </a:solidFill>
                </a:uFill>
                <a:latin typeface="+mn-lt"/>
                <a:ea typeface="+mn-ea"/>
                <a:cs typeface="+mn-cs"/>
                <a:sym typeface="Arial"/>
              </a:defRPr>
            </a:pPr>
            <a:r>
              <a:t>For a reaction, ln k versus 1/T(K) is plotted, and the linear regression line is: y = -6373.3x + 18.19, r = -0.997  What is the activation energy for this reaction?</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End of Chapter Problems:  Answers"/>
          <p:cNvSpPr txBox="1"/>
          <p:nvPr/>
        </p:nvSpPr>
        <p:spPr>
          <a:xfrm>
            <a:off x="3536468" y="819410"/>
            <a:ext cx="10242492" cy="849569"/>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marL="81280" marR="81280" defTabSz="1828800">
              <a:defRPr b="1" sz="4600">
                <a:solidFill>
                  <a:srgbClr val="0433FF"/>
                </a:solidFill>
                <a:uFill>
                  <a:solidFill>
                    <a:srgbClr val="000000"/>
                  </a:solidFill>
                </a:uFill>
                <a:latin typeface="+mn-lt"/>
                <a:ea typeface="+mn-ea"/>
                <a:cs typeface="+mn-cs"/>
                <a:sym typeface="Arial"/>
              </a:defRPr>
            </a:pPr>
            <a:r>
              <a:t>End of Chapter Problems:  </a:t>
            </a:r>
            <a:r>
              <a:rPr i="1"/>
              <a:t>Answers</a:t>
            </a:r>
          </a:p>
        </p:txBody>
      </p:sp>
      <p:sp>
        <p:nvSpPr>
          <p:cNvPr id="664" name="Rate = k[NO2][O3]; tripling NO triples the rate.…"/>
          <p:cNvSpPr txBox="1"/>
          <p:nvPr/>
        </p:nvSpPr>
        <p:spPr>
          <a:xfrm>
            <a:off x="3750298" y="2728008"/>
            <a:ext cx="16883404" cy="3989793"/>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marL="873426" marR="81280" indent="-792146" defTabSz="1828800">
              <a:buSzPct val="100000"/>
              <a:buAutoNum type="arabicPeriod" startAt="1"/>
              <a:defRPr sz="3800">
                <a:uFill>
                  <a:solidFill>
                    <a:srgbClr val="000000"/>
                  </a:solidFill>
                </a:uFill>
                <a:latin typeface="+mn-lt"/>
                <a:ea typeface="+mn-ea"/>
                <a:cs typeface="+mn-cs"/>
                <a:sym typeface="Arial"/>
              </a:defRPr>
            </a:pPr>
            <a:r>
              <a:t>Rate = k[NO2][O3]; tripling NO triples the rate.</a:t>
            </a:r>
          </a:p>
          <a:p>
            <a:pPr marL="873426" marR="81280" indent="-792146" defTabSz="1828800">
              <a:buSzPct val="100000"/>
              <a:buAutoNum type="arabicPeriod" startAt="1"/>
              <a:defRPr sz="3800">
                <a:uFill>
                  <a:solidFill>
                    <a:srgbClr val="000000"/>
                  </a:solidFill>
                </a:uFill>
                <a:latin typeface="+mn-lt"/>
                <a:ea typeface="+mn-ea"/>
                <a:cs typeface="+mn-cs"/>
                <a:sym typeface="Arial"/>
              </a:defRPr>
            </a:pPr>
            <a:r>
              <a:t>0.0392 h</a:t>
            </a:r>
            <a:r>
              <a:rPr baseline="31999"/>
              <a:t>-1</a:t>
            </a:r>
          </a:p>
          <a:p>
            <a:pPr marL="873426" marR="81280" indent="-792146" defTabSz="1828800">
              <a:buSzPct val="100000"/>
              <a:buAutoNum type="arabicPeriod" startAt="1"/>
              <a:defRPr sz="3800">
                <a:uFill>
                  <a:solidFill>
                    <a:srgbClr val="000000"/>
                  </a:solidFill>
                </a:uFill>
                <a:latin typeface="+mn-lt"/>
                <a:ea typeface="+mn-ea"/>
                <a:cs typeface="+mn-cs"/>
                <a:sym typeface="Arial"/>
              </a:defRPr>
            </a:pPr>
            <a:r>
              <a:t>150 min</a:t>
            </a:r>
          </a:p>
          <a:p>
            <a:pPr marL="873426" marR="81280" indent="-792146" defTabSz="1828800">
              <a:buSzPct val="100000"/>
              <a:buAutoNum type="arabicPeriod" startAt="1"/>
              <a:defRPr sz="3800">
                <a:uFill>
                  <a:solidFill>
                    <a:srgbClr val="000000"/>
                  </a:solidFill>
                </a:uFill>
                <a:latin typeface="+mn-lt"/>
                <a:ea typeface="+mn-ea"/>
                <a:cs typeface="+mn-cs"/>
                <a:sym typeface="Arial"/>
              </a:defRPr>
            </a:pPr>
            <a:r>
              <a:t>Rate = k[NO</a:t>
            </a:r>
            <a:r>
              <a:rPr baseline="-5999"/>
              <a:t>2</a:t>
            </a:r>
            <a:r>
              <a:t>]</a:t>
            </a:r>
            <a:r>
              <a:rPr baseline="31999"/>
              <a:t>2</a:t>
            </a:r>
            <a:r>
              <a:t>, k = 1.1 L/mol∙s</a:t>
            </a:r>
          </a:p>
          <a:p>
            <a:pPr marL="873426" marR="81280" indent="-792146" defTabSz="1828800">
              <a:buSzPct val="100000"/>
              <a:buAutoNum type="arabicPeriod" startAt="1"/>
              <a:defRPr sz="3800">
                <a:uFill>
                  <a:solidFill>
                    <a:srgbClr val="000000"/>
                  </a:solidFill>
                </a:uFill>
                <a:latin typeface="+mn-lt"/>
                <a:ea typeface="+mn-ea"/>
                <a:cs typeface="+mn-cs"/>
                <a:sym typeface="Arial"/>
              </a:defRPr>
            </a:pPr>
            <a:r>
              <a:t>Rate = k[NO][NO</a:t>
            </a:r>
            <a:r>
              <a:rPr baseline="-5999"/>
              <a:t>3</a:t>
            </a:r>
            <a:r>
              <a:t>]</a:t>
            </a:r>
          </a:p>
          <a:p>
            <a:pPr marL="873426" marR="81280" indent="-792146" defTabSz="1828800">
              <a:buSzPct val="100000"/>
              <a:buAutoNum type="arabicPeriod" startAt="1"/>
              <a:defRPr sz="3800">
                <a:uFill>
                  <a:solidFill>
                    <a:srgbClr val="000000"/>
                  </a:solidFill>
                </a:uFill>
                <a:latin typeface="+mn-lt"/>
                <a:ea typeface="+mn-ea"/>
                <a:cs typeface="+mn-cs"/>
                <a:sym typeface="Arial"/>
              </a:defRPr>
            </a:pPr>
            <a:r>
              <a:t>53.0 kJ/mol</a:t>
            </a:r>
            <a:endParaRPr baseline="-5999"/>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We will use “average rate” in CH 222"/>
          <p:cNvSpPr txBox="1"/>
          <p:nvPr/>
        </p:nvSpPr>
        <p:spPr>
          <a:xfrm>
            <a:off x="8362860" y="12771677"/>
            <a:ext cx="12712150" cy="1034252"/>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marL="650874" marR="79373" indent="-571500" defTabSz="1828800">
              <a:lnSpc>
                <a:spcPct val="90000"/>
              </a:lnSpc>
              <a:spcBef>
                <a:spcPts val="1600"/>
              </a:spcBef>
              <a:buClr>
                <a:srgbClr val="000000"/>
              </a:buClr>
              <a:buFont typeface="Arial"/>
              <a:defRPr i="1" sz="6000">
                <a:uFill>
                  <a:solidFill>
                    <a:srgbClr val="000000"/>
                  </a:solidFill>
                </a:uFill>
                <a:latin typeface="+mn-lt"/>
                <a:ea typeface="+mn-ea"/>
                <a:cs typeface="+mn-cs"/>
                <a:sym typeface="Arial"/>
              </a:defRPr>
            </a:lvl1pPr>
          </a:lstStyle>
          <a:p>
            <a:pPr>
              <a:defRPr sz="4600"/>
            </a:pPr>
            <a:r>
              <a:rPr sz="6000"/>
              <a:t>We will use “average rate” in CH 222</a:t>
            </a:r>
          </a:p>
        </p:txBody>
      </p:sp>
      <p:sp>
        <p:nvSpPr>
          <p:cNvPr id="99" name="Average, Instantaneous, Reaction Rates"/>
          <p:cNvSpPr txBox="1"/>
          <p:nvPr>
            <p:ph type="title"/>
          </p:nvPr>
        </p:nvSpPr>
        <p:spPr>
          <a:xfrm>
            <a:off x="3208020" y="0"/>
            <a:ext cx="17990820" cy="2125981"/>
          </a:xfrm>
          <a:prstGeom prst="rect">
            <a:avLst/>
          </a:prstGeom>
        </p:spPr>
        <p:txBody>
          <a:bodyPr/>
          <a:lstStyle>
            <a:lvl1pPr>
              <a:defRPr>
                <a:solidFill>
                  <a:srgbClr val="F33126"/>
                </a:solidFill>
                <a:uFill>
                  <a:solidFill>
                    <a:srgbClr val="F33126"/>
                  </a:solidFill>
                </a:uFill>
              </a:defRPr>
            </a:lvl1pPr>
          </a:lstStyle>
          <a:p>
            <a:pPr/>
            <a:r>
              <a:t>Average, Instantaneous, Reaction Rates</a:t>
            </a:r>
          </a:p>
        </p:txBody>
      </p:sp>
      <p:sp>
        <p:nvSpPr>
          <p:cNvPr id="10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01" name="different types of rate picture" descr="different types of rate picture"/>
          <p:cNvPicPr>
            <a:picLocks noChangeAspect="0"/>
          </p:cNvPicPr>
          <p:nvPr/>
        </p:nvPicPr>
        <p:blipFill>
          <a:blip r:embed="rId2">
            <a:extLst/>
          </a:blip>
          <a:stretch>
            <a:fillRect/>
          </a:stretch>
        </p:blipFill>
        <p:spPr>
          <a:xfrm>
            <a:off x="3962400" y="1988820"/>
            <a:ext cx="16299181" cy="10881360"/>
          </a:xfrm>
          <a:prstGeom prst="rect">
            <a:avLst/>
          </a:prstGeom>
          <a:ln w="12700">
            <a:miter lim="400000"/>
          </a:ln>
        </p:spPr>
      </p:pic>
      <p:sp>
        <p:nvSpPr>
          <p:cNvPr id="102" name="What is the average rate of this reaction over the first 2 minutes?…"/>
          <p:cNvSpPr txBox="1"/>
          <p:nvPr/>
        </p:nvSpPr>
        <p:spPr>
          <a:xfrm>
            <a:off x="6682740" y="14630400"/>
            <a:ext cx="18288001" cy="1175004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marL="81280" marR="81280" defTabSz="1828800">
              <a:defRPr b="1" sz="4600">
                <a:solidFill>
                  <a:srgbClr val="FF2600"/>
                </a:solidFill>
                <a:uFill>
                  <a:solidFill>
                    <a:srgbClr val="FF2600"/>
                  </a:solidFill>
                </a:uFill>
                <a:latin typeface="+mn-lt"/>
                <a:ea typeface="+mn-ea"/>
                <a:cs typeface="+mn-cs"/>
                <a:sym typeface="Arial"/>
              </a:defRPr>
            </a:pPr>
            <a:r>
              <a:rPr b="0" sz="5400"/>
              <a:t>What is the average rate of this reaction over the first 2 minutes?</a:t>
            </a:r>
          </a:p>
          <a:p>
            <a:pPr marL="81280" marR="81280" defTabSz="1828800">
              <a:defRPr b="1" sz="4600">
                <a:solidFill>
                  <a:srgbClr val="FF2600"/>
                </a:solidFill>
                <a:uFill>
                  <a:solidFill>
                    <a:srgbClr val="FF2600"/>
                  </a:solidFill>
                </a:uFill>
                <a:latin typeface="+mn-lt"/>
                <a:ea typeface="+mn-ea"/>
                <a:cs typeface="+mn-cs"/>
                <a:sym typeface="Arial"/>
              </a:defRPr>
            </a:pPr>
            <a:r>
              <a:t>     </a:t>
            </a:r>
            <a:r>
              <a:rPr baseline="-5999"/>
              <a:t> </a:t>
            </a:r>
          </a:p>
          <a:p>
            <a:pPr marL="455441" marR="81280" indent="-247161" defTabSz="1828800">
              <a:buSzPct val="100000"/>
              <a:buAutoNum type="alphaUcPeriod" startAt="1"/>
              <a:defRPr b="1" sz="4600">
                <a:uFill>
                  <a:solidFill>
                    <a:srgbClr val="000000"/>
                  </a:solidFill>
                </a:uFill>
                <a:latin typeface="+mn-lt"/>
                <a:ea typeface="+mn-ea"/>
                <a:cs typeface="+mn-cs"/>
                <a:sym typeface="Arial"/>
              </a:defRPr>
            </a:pPr>
            <a:r>
              <a:t> </a:t>
            </a:r>
            <a:r>
              <a:rPr b="0"/>
              <a:t>-1.7 mol/L</a:t>
            </a:r>
            <a:r>
              <a:rPr b="0">
                <a:latin typeface="1Lanz Chemistry"/>
                <a:ea typeface="1Lanz Chemistry"/>
                <a:cs typeface="1Lanz Chemistry"/>
                <a:sym typeface="1Lanz Chemistry"/>
              </a:rPr>
              <a:t>.</a:t>
            </a:r>
            <a:r>
              <a:rPr b="0"/>
              <a:t>min</a:t>
            </a:r>
            <a:endParaRPr b="0"/>
          </a:p>
          <a:p>
            <a:pPr marL="455441" marR="81280" indent="-247161" defTabSz="1828800">
              <a:buSzPct val="100000"/>
              <a:buAutoNum type="alphaUcPeriod" startAt="1"/>
              <a:defRPr b="1" sz="4600">
                <a:uFill>
                  <a:solidFill>
                    <a:srgbClr val="000000"/>
                  </a:solidFill>
                </a:uFill>
                <a:latin typeface="+mn-lt"/>
                <a:ea typeface="+mn-ea"/>
                <a:cs typeface="+mn-cs"/>
                <a:sym typeface="Arial"/>
              </a:defRPr>
            </a:pPr>
            <a:r>
              <a:rPr b="0"/>
              <a:t> -2.4 mol/L</a:t>
            </a:r>
            <a:r>
              <a:rPr b="0">
                <a:latin typeface="1Lanz Chemistry"/>
                <a:ea typeface="1Lanz Chemistry"/>
                <a:cs typeface="1Lanz Chemistry"/>
                <a:sym typeface="1Lanz Chemistry"/>
              </a:rPr>
              <a:t>.</a:t>
            </a:r>
            <a:r>
              <a:rPr b="0"/>
              <a:t>min</a:t>
            </a:r>
            <a:endParaRPr b="0"/>
          </a:p>
          <a:p>
            <a:pPr marL="455441" marR="81280" indent="-247161" defTabSz="1828800">
              <a:buSzPct val="100000"/>
              <a:buAutoNum type="alphaUcPeriod" startAt="1"/>
              <a:defRPr b="1" sz="4600">
                <a:uFill>
                  <a:solidFill>
                    <a:srgbClr val="000000"/>
                  </a:solidFill>
                </a:uFill>
                <a:latin typeface="+mn-lt"/>
                <a:ea typeface="+mn-ea"/>
                <a:cs typeface="+mn-cs"/>
                <a:sym typeface="Arial"/>
              </a:defRPr>
            </a:pPr>
            <a:r>
              <a:rPr b="0"/>
              <a:t> +0.85 mol/L</a:t>
            </a:r>
            <a:r>
              <a:rPr b="0">
                <a:latin typeface="1Lanz Chemistry"/>
                <a:ea typeface="1Lanz Chemistry"/>
                <a:cs typeface="1Lanz Chemistry"/>
                <a:sym typeface="1Lanz Chemistry"/>
              </a:rPr>
              <a:t>.</a:t>
            </a:r>
            <a:r>
              <a:rPr b="0"/>
              <a:t>min</a:t>
            </a:r>
            <a:endParaRPr b="0"/>
          </a:p>
          <a:p>
            <a:pPr marL="455441" marR="81280" indent="-247161" defTabSz="1828800">
              <a:buSzPct val="100000"/>
              <a:buAutoNum type="alphaUcPeriod" startAt="1"/>
              <a:defRPr b="1" sz="4600">
                <a:uFill>
                  <a:solidFill>
                    <a:srgbClr val="000000"/>
                  </a:solidFill>
                </a:uFill>
                <a:latin typeface="+mn-lt"/>
                <a:ea typeface="+mn-ea"/>
                <a:cs typeface="+mn-cs"/>
                <a:sym typeface="Arial"/>
              </a:defRPr>
            </a:pPr>
            <a:r>
              <a:rPr b="0"/>
              <a:t> -0.35 mol/L</a:t>
            </a:r>
            <a:r>
              <a:rPr b="0">
                <a:latin typeface="1Lanz Chemistry"/>
                <a:ea typeface="1Lanz Chemistry"/>
                <a:cs typeface="1Lanz Chemistry"/>
                <a:sym typeface="1Lanz Chemistry"/>
              </a:rPr>
              <a:t>.</a:t>
            </a:r>
            <a:r>
              <a:rPr b="0"/>
              <a:t>min</a:t>
            </a:r>
            <a:endParaRPr b="0"/>
          </a:p>
          <a:p>
            <a:pPr marL="455441" marR="81280" indent="-247161" defTabSz="1828800">
              <a:buSzPct val="100000"/>
              <a:buAutoNum type="alphaUcPeriod" startAt="1"/>
              <a:defRPr b="1" sz="4600">
                <a:uFill>
                  <a:solidFill>
                    <a:srgbClr val="000000"/>
                  </a:solidFill>
                </a:uFill>
                <a:latin typeface="+mn-lt"/>
                <a:ea typeface="+mn-ea"/>
                <a:cs typeface="+mn-cs"/>
                <a:sym typeface="Arial"/>
              </a:defRPr>
            </a:pPr>
            <a:r>
              <a:rPr b="0"/>
              <a:t> +2.4 mol/L</a:t>
            </a:r>
            <a:r>
              <a:rPr b="0">
                <a:latin typeface="1Lanz Chemistry"/>
                <a:ea typeface="1Lanz Chemistry"/>
                <a:cs typeface="1Lanz Chemistry"/>
                <a:sym typeface="1Lanz Chemistry"/>
              </a:rPr>
              <a:t>.</a:t>
            </a:r>
            <a:r>
              <a:rPr b="0"/>
              <a:t>min</a:t>
            </a: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endParaRPr b="0"/>
          </a:p>
          <a:p>
            <a:pPr marL="81280" marR="81280" defTabSz="1828800">
              <a:defRPr b="1" sz="4600">
                <a:uFill>
                  <a:solidFill>
                    <a:srgbClr val="000000"/>
                  </a:solidFill>
                </a:uFill>
                <a:latin typeface="+mn-lt"/>
                <a:ea typeface="+mn-ea"/>
                <a:cs typeface="+mn-cs"/>
                <a:sym typeface="Arial"/>
              </a:defRPr>
            </a:pPr>
          </a:p>
        </p:txBody>
      </p:sp>
      <p:sp>
        <p:nvSpPr>
          <p:cNvPr id="103" name="Enter your response on…"/>
          <p:cNvSpPr txBox="1"/>
          <p:nvPr/>
        </p:nvSpPr>
        <p:spPr>
          <a:xfrm>
            <a:off x="21610461" y="17533619"/>
            <a:ext cx="6958480" cy="157734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i="1" sz="4600">
                <a:solidFill>
                  <a:srgbClr val="FF2600"/>
                </a:solidFill>
                <a:uFill>
                  <a:solidFill>
                    <a:srgbClr val="FF2600"/>
                  </a:solidFill>
                </a:uFill>
                <a:latin typeface="+mn-lt"/>
                <a:ea typeface="+mn-ea"/>
                <a:cs typeface="+mn-cs"/>
                <a:sym typeface="Arial"/>
              </a:defRPr>
            </a:pPr>
            <a:r>
              <a:t>Enter your response on</a:t>
            </a:r>
          </a:p>
          <a:p>
            <a:pPr marL="81280" marR="81280" algn="ctr" defTabSz="1828800">
              <a:defRPr b="1" i="1" sz="4600">
                <a:solidFill>
                  <a:srgbClr val="FF2600"/>
                </a:solidFill>
                <a:uFill>
                  <a:solidFill>
                    <a:srgbClr val="FF2600"/>
                  </a:solidFill>
                </a:uFill>
                <a:latin typeface="+mn-lt"/>
                <a:ea typeface="+mn-ea"/>
                <a:cs typeface="+mn-cs"/>
                <a:sym typeface="Arial"/>
              </a:defRPr>
            </a:pPr>
            <a:r>
              <a:t>your i&gt;Clicker now!</a:t>
            </a:r>
          </a:p>
        </p:txBody>
      </p:sp>
      <p:pic>
        <p:nvPicPr>
          <p:cNvPr id="104" name="Kinetics_1.jpg" descr="Kinetics_1.jpg"/>
          <p:cNvPicPr>
            <a:picLocks noChangeAspect="0"/>
          </p:cNvPicPr>
          <p:nvPr/>
        </p:nvPicPr>
        <p:blipFill>
          <a:blip r:embed="rId3">
            <a:extLst/>
          </a:blip>
          <a:stretch>
            <a:fillRect/>
          </a:stretch>
        </p:blipFill>
        <p:spPr>
          <a:xfrm>
            <a:off x="33337500" y="10667047"/>
            <a:ext cx="6720841" cy="5243513"/>
          </a:xfrm>
          <a:prstGeom prst="rect">
            <a:avLst/>
          </a:prstGeom>
          <a:ln w="12700">
            <a:miter lim="400000"/>
          </a:ln>
        </p:spPr>
      </p:pic>
      <p:sp>
        <p:nvSpPr>
          <p:cNvPr id="105" name="Answer = C,…"/>
          <p:cNvSpPr txBox="1"/>
          <p:nvPr/>
        </p:nvSpPr>
        <p:spPr>
          <a:xfrm>
            <a:off x="17832827" y="23065739"/>
            <a:ext cx="9262361" cy="411480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marL="81280" marR="81280" algn="ctr" defTabSz="1828800">
              <a:defRPr b="1" sz="4600">
                <a:uFill>
                  <a:solidFill>
                    <a:srgbClr val="000000"/>
                  </a:solidFill>
                </a:uFill>
                <a:latin typeface="+mn-lt"/>
                <a:ea typeface="+mn-ea"/>
                <a:cs typeface="+mn-cs"/>
                <a:sym typeface="Arial"/>
              </a:defRPr>
            </a:pPr>
            <a:r>
              <a:t>Answer = </a:t>
            </a:r>
            <a:r>
              <a:rPr>
                <a:solidFill>
                  <a:srgbClr val="FF2600"/>
                </a:solidFill>
                <a:uFill>
                  <a:solidFill>
                    <a:srgbClr val="FF2600"/>
                  </a:solidFill>
                </a:uFill>
              </a:rPr>
              <a:t>C</a:t>
            </a:r>
            <a:r>
              <a:t>,</a:t>
            </a:r>
          </a:p>
          <a:p>
            <a:pPr marL="81280" marR="81280" algn="ctr" defTabSz="1828800">
              <a:defRPr b="1" sz="4600">
                <a:uFill>
                  <a:solidFill>
                    <a:srgbClr val="000000"/>
                  </a:solidFill>
                </a:uFill>
                <a:latin typeface="+mn-lt"/>
                <a:ea typeface="+mn-ea"/>
                <a:cs typeface="+mn-cs"/>
                <a:sym typeface="Arial"/>
              </a:defRPr>
            </a:pPr>
            <a:r>
              <a:t>+0.85 mol/L</a:t>
            </a:r>
            <a:r>
              <a:rPr b="0">
                <a:latin typeface="1Lanz Chemistry"/>
                <a:ea typeface="1Lanz Chemistry"/>
                <a:cs typeface="1Lanz Chemistry"/>
                <a:sym typeface="1Lanz Chemistry"/>
              </a:rPr>
              <a:t>.</a:t>
            </a:r>
            <a:r>
              <a:t>min</a:t>
            </a:r>
          </a:p>
          <a:p>
            <a:pPr marL="81280" marR="81280" algn="ctr" defTabSz="1828800">
              <a:defRPr i="1" sz="4600">
                <a:uFill>
                  <a:solidFill>
                    <a:srgbClr val="000000"/>
                  </a:solidFill>
                </a:uFill>
                <a:latin typeface="+mn-lt"/>
                <a:ea typeface="+mn-ea"/>
                <a:cs typeface="+mn-cs"/>
                <a:sym typeface="Arial"/>
              </a:defRPr>
            </a:pPr>
            <a:r>
              <a:t>= -(1.70 - 3.40) M / (2 - 0) min </a:t>
            </a:r>
          </a:p>
          <a:p>
            <a:pPr marL="81280" marR="81280" algn="ctr" defTabSz="1828800">
              <a:defRPr i="1" sz="4600">
                <a:uFill>
                  <a:solidFill>
                    <a:srgbClr val="000000"/>
                  </a:solidFill>
                </a:uFill>
                <a:latin typeface="+mn-lt"/>
                <a:ea typeface="+mn-ea"/>
                <a:cs typeface="+mn-cs"/>
                <a:sym typeface="Arial"/>
              </a:defRPr>
            </a:pPr>
            <a:r>
              <a:t>reactant, so put negative sign</a:t>
            </a:r>
          </a:p>
          <a:p>
            <a:pPr marL="81280" marR="81280" algn="ctr" defTabSz="1828800">
              <a:defRPr i="1" sz="4600">
                <a:uFill>
                  <a:solidFill>
                    <a:srgbClr val="000000"/>
                  </a:solidFill>
                </a:uFill>
                <a:latin typeface="+mn-lt"/>
                <a:ea typeface="+mn-ea"/>
                <a:cs typeface="+mn-cs"/>
                <a:sym typeface="Arial"/>
              </a:defRPr>
            </a:pPr>
            <a:r>
              <a:t>in front of calculation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22812 -0.738333" origin="layout" pathEditMode="relative">
                                      <p:cBhvr>
                                        <p:cTn id="6" dur="1000" fill="hold"/>
                                        <p:tgtEl>
                                          <p:spTgt spid="102"/>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835312 -0.381667" origin="layout" pathEditMode="relative">
                                      <p:cBhvr>
                                        <p:cTn id="9" dur="1000" fill="hold"/>
                                        <p:tgtEl>
                                          <p:spTgt spid="104"/>
                                        </p:tgtEl>
                                        <p:attrNameLst>
                                          <p:attrName>ppt_x</p:attrName>
                                          <p:attrName>ppt_y</p:attrName>
                                        </p:attrNameLst>
                                      </p:cBhvr>
                                    </p:animMotion>
                                  </p:childTnLst>
                                </p:cTn>
                              </p:par>
                            </p:childTnLst>
                          </p:cTn>
                        </p:par>
                        <p:par>
                          <p:cTn id="10" fill="hold">
                            <p:stCondLst>
                              <p:cond delay="0"/>
                            </p:stCondLst>
                            <p:childTnLst>
                              <p:par>
                                <p:cTn id="11" presetClass="path" nodeType="withEffect" presetSubtype="0" presetID="-1" grpId="3" accel="50000" decel="50000" fill="hold">
                                  <p:stCondLst>
                                    <p:cond delay="0"/>
                                  </p:stCondLst>
                                  <p:childTnLst>
                                    <p:animMotion path="M 0.000000 0.000000 L -0.349693 -0.445000" origin="layout" pathEditMode="relative">
                                      <p:cBhvr>
                                        <p:cTn id="12" dur="1000" fill="hold"/>
                                        <p:tgtEl>
                                          <p:spTgt spid="103"/>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Class="exit" nodeType="clickEffect" presetSubtype="0" presetID="1" grpId="4" fill="hold">
                                  <p:stCondLst>
                                    <p:cond delay="0"/>
                                  </p:stCondLst>
                                  <p:iterate type="el" backwards="0">
                                    <p:tmAbs val="0"/>
                                  </p:iterate>
                                  <p:childTnLst>
                                    <p:set>
                                      <p:cBhvr>
                                        <p:cTn id="16" fill="hold">
                                          <p:stCondLst>
                                            <p:cond delay="0"/>
                                          </p:stCondLst>
                                        </p:cTn>
                                        <p:tgtEl>
                                          <p:spTgt spid="103"/>
                                        </p:tgtEl>
                                        <p:attrNameLst>
                                          <p:attrName>style.visibility</p:attrName>
                                        </p:attrNameLst>
                                      </p:cBhvr>
                                      <p:to>
                                        <p:strVal val="hidden"/>
                                      </p:to>
                                    </p:set>
                                  </p:childTnLst>
                                </p:cTn>
                              </p:par>
                            </p:childTnLst>
                          </p:cTn>
                        </p:par>
                        <p:par>
                          <p:cTn id="17" fill="hold">
                            <p:stCondLst>
                              <p:cond delay="0"/>
                            </p:stCondLst>
                            <p:childTnLst>
                              <p:par>
                                <p:cTn id="18" presetClass="path" nodeType="afterEffect" presetSubtype="0" presetID="-1" grpId="5" accel="50000" decel="50000" fill="hold">
                                  <p:stCondLst>
                                    <p:cond delay="0"/>
                                  </p:stCondLst>
                                  <p:childTnLst>
                                    <p:animMotion path="M 0.000000 0.000000 L -0.580635 -0.976667" origin="layout" pathEditMode="relative">
                                      <p:cBhvr>
                                        <p:cTn id="19" dur="500" fill="hold"/>
                                        <p:tgtEl>
                                          <p:spTgt spid="10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 grpId="4"/>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Factors Affecting Rates"/>
          <p:cNvSpPr txBox="1"/>
          <p:nvPr>
            <p:ph type="title"/>
          </p:nvPr>
        </p:nvSpPr>
        <p:spPr>
          <a:xfrm>
            <a:off x="5036820" y="914400"/>
            <a:ext cx="14333220" cy="2286001"/>
          </a:xfrm>
          <a:prstGeom prst="rect">
            <a:avLst/>
          </a:prstGeom>
        </p:spPr>
        <p:txBody>
          <a:bodyPr/>
          <a:lstStyle>
            <a:lvl1pPr>
              <a:defRPr sz="9200">
                <a:solidFill>
                  <a:srgbClr val="F33126"/>
                </a:solidFill>
                <a:uFill>
                  <a:solidFill>
                    <a:srgbClr val="F33126"/>
                  </a:solidFill>
                </a:uFill>
              </a:defRPr>
            </a:lvl1pPr>
          </a:lstStyle>
          <a:p>
            <a:pPr/>
            <a:r>
              <a:t>Factors Affecting Rates</a:t>
            </a:r>
          </a:p>
        </p:txBody>
      </p:sp>
      <p:sp>
        <p:nvSpPr>
          <p:cNvPr id="10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defTabSz="1828800">
              <a:buClr>
                <a:srgbClr val="6420A4"/>
              </a:buClr>
              <a:buFont typeface="Times Roman"/>
              <a:defRPr b="1" i="1" sz="4600">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109" name="Surface Area…"/>
          <p:cNvSpPr txBox="1"/>
          <p:nvPr/>
        </p:nvSpPr>
        <p:spPr>
          <a:xfrm>
            <a:off x="12397740" y="3657600"/>
            <a:ext cx="8275320" cy="871220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617219" indent="-617219" defTabSz="914400">
              <a:spcBef>
                <a:spcPts val="1600"/>
              </a:spcBef>
              <a:defRPr b="1" sz="4600">
                <a:solidFill>
                  <a:srgbClr val="431579"/>
                </a:solidFill>
              </a:defRPr>
            </a:pPr>
            <a:r>
              <a:t>Surface Area</a:t>
            </a:r>
          </a:p>
          <a:p>
            <a:pPr marL="1337310" indent="-514350" defTabSz="914400">
              <a:spcBef>
                <a:spcPts val="5400"/>
              </a:spcBef>
              <a:defRPr sz="4200">
                <a:latin typeface="+mn-lt"/>
                <a:ea typeface="+mn-ea"/>
                <a:cs typeface="+mn-cs"/>
                <a:sym typeface="Arial"/>
              </a:defRPr>
            </a:pPr>
            <a:r>
              <a:t>Increased surface area means greater chances for collisions and faster rates</a:t>
            </a:r>
          </a:p>
          <a:p>
            <a:pPr marL="617219" indent="-617219" defTabSz="914400">
              <a:spcBef>
                <a:spcPts val="1600"/>
              </a:spcBef>
              <a:defRPr b="1" sz="4600">
                <a:solidFill>
                  <a:srgbClr val="431579"/>
                </a:solidFill>
              </a:defRPr>
            </a:pPr>
            <a:r>
              <a:t>Catalysts</a:t>
            </a:r>
          </a:p>
          <a:p>
            <a:pPr marL="1337310" indent="-514350" defTabSz="914400">
              <a:spcBef>
                <a:spcPts val="1600"/>
              </a:spcBef>
              <a:defRPr sz="4200">
                <a:latin typeface="+mn-lt"/>
                <a:ea typeface="+mn-ea"/>
                <a:cs typeface="+mn-cs"/>
                <a:sym typeface="Arial"/>
              </a:defRPr>
            </a:pPr>
            <a:r>
              <a:rPr>
                <a:solidFill>
                  <a:srgbClr val="FF2600"/>
                </a:solidFill>
              </a:rPr>
              <a:t>Catalysts</a:t>
            </a:r>
            <a:r>
              <a:t> speed up reactions without being used up.  They lower the activation energy and increase the rates</a:t>
            </a:r>
            <a:endParaRPr sz="4600"/>
          </a:p>
        </p:txBody>
      </p:sp>
      <p:sp>
        <p:nvSpPr>
          <p:cNvPr id="110" name="Concentration…"/>
          <p:cNvSpPr txBox="1"/>
          <p:nvPr/>
        </p:nvSpPr>
        <p:spPr>
          <a:xfrm>
            <a:off x="3802380" y="3589020"/>
            <a:ext cx="7086601" cy="88696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617219" indent="-617219" defTabSz="914400">
              <a:spcBef>
                <a:spcPts val="1600"/>
              </a:spcBef>
              <a:defRPr b="1" sz="4600">
                <a:solidFill>
                  <a:srgbClr val="431579"/>
                </a:solidFill>
              </a:defRPr>
            </a:pPr>
            <a:r>
              <a:t>Concentration</a:t>
            </a:r>
            <a:r>
              <a:rPr b="0">
                <a:solidFill>
                  <a:srgbClr val="000000"/>
                </a:solidFill>
              </a:rPr>
              <a:t> </a:t>
            </a:r>
            <a:endParaRPr b="0">
              <a:solidFill>
                <a:srgbClr val="000000"/>
              </a:solidFill>
            </a:endParaRPr>
          </a:p>
          <a:p>
            <a:pPr marL="1337310" indent="-514350" defTabSz="914400">
              <a:spcBef>
                <a:spcPts val="1600"/>
              </a:spcBef>
              <a:defRPr sz="4200">
                <a:latin typeface="+mn-lt"/>
                <a:ea typeface="+mn-ea"/>
                <a:cs typeface="+mn-cs"/>
                <a:sym typeface="Arial"/>
              </a:defRPr>
            </a:pPr>
            <a:r>
              <a:t>Greater concentration of reactants means more collisions and faster rates</a:t>
            </a:r>
          </a:p>
          <a:p>
            <a:pPr marL="617219" indent="-617219" defTabSz="914400">
              <a:spcBef>
                <a:spcPts val="1600"/>
              </a:spcBef>
              <a:defRPr b="1" sz="4600">
                <a:solidFill>
                  <a:srgbClr val="431579"/>
                </a:solidFill>
              </a:defRPr>
            </a:pPr>
            <a:r>
              <a:t>Temperature</a:t>
            </a:r>
          </a:p>
          <a:p>
            <a:pPr marL="1337310" indent="-514350" defTabSz="914400">
              <a:spcBef>
                <a:spcPts val="1600"/>
              </a:spcBef>
              <a:defRPr sz="4200">
                <a:latin typeface="+mn-lt"/>
                <a:ea typeface="+mn-ea"/>
                <a:cs typeface="+mn-cs"/>
                <a:sym typeface="Arial"/>
              </a:defRPr>
            </a:pPr>
            <a:r>
              <a:t>Higher temperatures means particles collide with greater kinetic energy, increasing the rates</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38100" dir="5400000">
              <a:srgbClr val="000000">
                <a:alpha val="50000"/>
              </a:srgbClr>
            </a:outerShdw>
          </a:effectLst>
        </a:effectStyle>
        <a:effectStyle>
          <a:effectLst/>
        </a:effectStyle>
        <a:effectStyle>
          <a:effectLst>
            <a:outerShdw sx="100000" sy="100000" kx="0" ky="0" algn="b" rotWithShape="0" blurRad="63500" dist="381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38100" dir="5400000">
            <a:srgbClr val="000000">
              <a:alpha val="50000"/>
            </a:srgbClr>
          </a:outerShdw>
        </a:effectLst>
        <a:sp3d/>
      </a:spPr>
      <a:bodyPr rot="0" spcFirstLastPara="1" vertOverflow="overflow" horzOverflow="overflow" vert="horz" wrap="square" lIns="91439" tIns="91439" rIns="91439" bIns="91439" numCol="1" spcCol="38100" rtlCol="0" anchor="ctr" upright="0">
        <a:spAutoFit/>
      </a:bodyPr>
      <a:lstStyle>
        <a:defPPr marL="81280" marR="81280" indent="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ctr" upright="0">
        <a:spAutoFit/>
      </a:bodyPr>
      <a:lstStyle>
        <a:defPPr marL="0" marR="0" indent="0" algn="l" defTabSz="82296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38100" dir="5400000">
              <a:srgbClr val="000000">
                <a:alpha val="50000"/>
              </a:srgbClr>
            </a:outerShdw>
          </a:effectLst>
        </a:effectStyle>
        <a:effectStyle>
          <a:effectLst/>
        </a:effectStyle>
        <a:effectStyle>
          <a:effectLst>
            <a:outerShdw sx="100000" sy="100000" kx="0" ky="0" algn="b" rotWithShape="0" blurRad="63500" dist="381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38100" dir="5400000">
            <a:srgbClr val="000000">
              <a:alpha val="50000"/>
            </a:srgbClr>
          </a:outerShdw>
        </a:effectLst>
        <a:sp3d/>
      </a:spPr>
      <a:bodyPr rot="0" spcFirstLastPara="1" vertOverflow="overflow" horzOverflow="overflow" vert="horz" wrap="square" lIns="91439" tIns="91439" rIns="91439" bIns="91439" numCol="1" spcCol="38100" rtlCol="0" anchor="ctr" upright="0">
        <a:spAutoFit/>
      </a:bodyPr>
      <a:lstStyle>
        <a:defPPr marL="81280" marR="81280" indent="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ctr" upright="0">
        <a:spAutoFit/>
      </a:bodyPr>
      <a:lstStyle>
        <a:defPPr marL="0" marR="0" indent="0" algn="l" defTabSz="82296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