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media1.mov" ContentType="video/unknown"/>
  <Override PartName="/ppt/media/image1.jpeg" ContentType="image/jpeg"/>
  <Override PartName="/ppt/media/media2.mov" ContentType="video/unknown"/>
  <Override PartName="/ppt/media/media3.mov" ContentType="video/unknown"/>
  <Override PartName="/ppt/notesSlides/notesSlide1.xml" ContentType="application/vnd.openxmlformats-officedocument.presentationml.notesSlide+xml"/>
  <Override PartName="/ppt/media/image2.jpeg" ContentType="image/jpeg"/>
  <Override PartName="/ppt/media/media4.mov" ContentType="video/unknown"/>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media5.mov" ContentType="video/unknown"/>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media6.mov" ContentType="video/unknown"/>
  <Override PartName="/ppt/media/media7.mov" ContentType="video/unknown"/>
  <Override PartName="/ppt/media/media8.mov" ContentType="video/unknown"/>
  <Override PartName="/ppt/media/image13.jpeg" ContentType="image/jpeg"/>
  <Override PartName="/ppt/media/image14.jpeg" ContentType="image/jpeg"/>
  <Override PartName="/ppt/media/media9.mov" ContentType="video/unknown"/>
  <Override PartName="/ppt/media/media10.mov" ContentType="video/unknown"/>
  <Override PartName="/ppt/notesSlides/notesSlide2.xml" ContentType="application/vnd.openxmlformats-officedocument.presentationml.notesSlide+xml"/>
  <Override PartName="/ppt/media/media11.mov" ContentType="video/unknown"/>
  <Override PartName="/ppt/media/media12.mov" ContentType="video/unknown"/>
  <Override PartName="/ppt/media/media13.mov" ContentType="video/unknown"/>
  <Override PartName="/ppt/media/media14.mov" ContentType="video/unknown"/>
  <Override PartName="/ppt/media/image15.jpeg" ContentType="image/jpeg"/>
  <Override PartName="/ppt/notesSlides/notesSlide3.xml" ContentType="application/vnd.openxmlformats-officedocument.presentationml.notesSlide+xml"/>
  <Override PartName="/ppt/media/image16.jpeg" ContentType="image/jpeg"/>
  <Override PartName="/ppt/media/image17.jpeg" ContentType="image/jpeg"/>
  <Override PartName="/ppt/media/media1.m4v" ContentType="video/unknown"/>
  <Override PartName="/ppt/media/media15.mov" ContentType="video/unknown"/>
  <Override PartName="/ppt/media/media16.mov" ContentType="video/unknown"/>
  <Override PartName="/ppt/media/media17.mov" ContentType="video/unknown"/>
  <Override PartName="/ppt/media/image1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81280" marR="81280" indent="0" algn="l" defTabSz="1828800" rtl="0" fontAlgn="auto" latinLnBrk="0" hangingPunct="0">
      <a:lnSpc>
        <a:spcPct val="100000"/>
      </a:lnSpc>
      <a:spcBef>
        <a:spcPts val="0"/>
      </a:spcBef>
      <a:spcAft>
        <a:spcPts val="0"/>
      </a:spcAft>
      <a:buClrTx/>
      <a:buSzTx/>
      <a:buFontTx/>
      <a:buNone/>
      <a:tabLst/>
      <a:defRPr b="1" baseline="0" cap="none" i="0" spc="0" strike="noStrike" sz="4600" u="none" kumimoji="0" normalizeH="0">
        <a:ln>
          <a:noFill/>
        </a:ln>
        <a:solidFill>
          <a:srgbClr val="000000"/>
        </a:solidFill>
        <a:effectLst/>
        <a:uFill>
          <a:solidFill>
            <a:srgbClr val="000000"/>
          </a:solidFill>
        </a:uFill>
        <a:latin typeface="+mn-lt"/>
        <a:ea typeface="+mn-ea"/>
        <a:cs typeface="+mn-cs"/>
        <a:sym typeface="Arial"/>
      </a:defRPr>
    </a:lvl1pPr>
    <a:lvl2pPr marL="81280" marR="81280" indent="342900" algn="l" defTabSz="1828800" rtl="0" fontAlgn="auto" latinLnBrk="0" hangingPunct="0">
      <a:lnSpc>
        <a:spcPct val="100000"/>
      </a:lnSpc>
      <a:spcBef>
        <a:spcPts val="0"/>
      </a:spcBef>
      <a:spcAft>
        <a:spcPts val="0"/>
      </a:spcAft>
      <a:buClrTx/>
      <a:buSzTx/>
      <a:buFontTx/>
      <a:buNone/>
      <a:tabLst/>
      <a:defRPr b="1" baseline="0" cap="none" i="0" spc="0" strike="noStrike" sz="4600" u="none" kumimoji="0" normalizeH="0">
        <a:ln>
          <a:noFill/>
        </a:ln>
        <a:solidFill>
          <a:srgbClr val="000000"/>
        </a:solidFill>
        <a:effectLst/>
        <a:uFill>
          <a:solidFill>
            <a:srgbClr val="000000"/>
          </a:solidFill>
        </a:uFill>
        <a:latin typeface="+mn-lt"/>
        <a:ea typeface="+mn-ea"/>
        <a:cs typeface="+mn-cs"/>
        <a:sym typeface="Arial"/>
      </a:defRPr>
    </a:lvl2pPr>
    <a:lvl3pPr marL="81280" marR="81280" indent="685800" algn="l" defTabSz="1828800" rtl="0" fontAlgn="auto" latinLnBrk="0" hangingPunct="0">
      <a:lnSpc>
        <a:spcPct val="100000"/>
      </a:lnSpc>
      <a:spcBef>
        <a:spcPts val="0"/>
      </a:spcBef>
      <a:spcAft>
        <a:spcPts val="0"/>
      </a:spcAft>
      <a:buClrTx/>
      <a:buSzTx/>
      <a:buFontTx/>
      <a:buNone/>
      <a:tabLst/>
      <a:defRPr b="1" baseline="0" cap="none" i="0" spc="0" strike="noStrike" sz="4600" u="none" kumimoji="0" normalizeH="0">
        <a:ln>
          <a:noFill/>
        </a:ln>
        <a:solidFill>
          <a:srgbClr val="000000"/>
        </a:solidFill>
        <a:effectLst/>
        <a:uFill>
          <a:solidFill>
            <a:srgbClr val="000000"/>
          </a:solidFill>
        </a:uFill>
        <a:latin typeface="+mn-lt"/>
        <a:ea typeface="+mn-ea"/>
        <a:cs typeface="+mn-cs"/>
        <a:sym typeface="Arial"/>
      </a:defRPr>
    </a:lvl3pPr>
    <a:lvl4pPr marL="81280" marR="81280" indent="1028700" algn="l" defTabSz="1828800" rtl="0" fontAlgn="auto" latinLnBrk="0" hangingPunct="0">
      <a:lnSpc>
        <a:spcPct val="100000"/>
      </a:lnSpc>
      <a:spcBef>
        <a:spcPts val="0"/>
      </a:spcBef>
      <a:spcAft>
        <a:spcPts val="0"/>
      </a:spcAft>
      <a:buClrTx/>
      <a:buSzTx/>
      <a:buFontTx/>
      <a:buNone/>
      <a:tabLst/>
      <a:defRPr b="1" baseline="0" cap="none" i="0" spc="0" strike="noStrike" sz="4600" u="none" kumimoji="0" normalizeH="0">
        <a:ln>
          <a:noFill/>
        </a:ln>
        <a:solidFill>
          <a:srgbClr val="000000"/>
        </a:solidFill>
        <a:effectLst/>
        <a:uFill>
          <a:solidFill>
            <a:srgbClr val="000000"/>
          </a:solidFill>
        </a:uFill>
        <a:latin typeface="+mn-lt"/>
        <a:ea typeface="+mn-ea"/>
        <a:cs typeface="+mn-cs"/>
        <a:sym typeface="Arial"/>
      </a:defRPr>
    </a:lvl4pPr>
    <a:lvl5pPr marL="81280" marR="81280" indent="1371600" algn="l" defTabSz="1828800" rtl="0" fontAlgn="auto" latinLnBrk="0" hangingPunct="0">
      <a:lnSpc>
        <a:spcPct val="100000"/>
      </a:lnSpc>
      <a:spcBef>
        <a:spcPts val="0"/>
      </a:spcBef>
      <a:spcAft>
        <a:spcPts val="0"/>
      </a:spcAft>
      <a:buClrTx/>
      <a:buSzTx/>
      <a:buFontTx/>
      <a:buNone/>
      <a:tabLst/>
      <a:defRPr b="1" baseline="0" cap="none" i="0" spc="0" strike="noStrike" sz="4600" u="none" kumimoji="0" normalizeH="0">
        <a:ln>
          <a:noFill/>
        </a:ln>
        <a:solidFill>
          <a:srgbClr val="000000"/>
        </a:solidFill>
        <a:effectLst/>
        <a:uFill>
          <a:solidFill>
            <a:srgbClr val="000000"/>
          </a:solidFill>
        </a:uFill>
        <a:latin typeface="+mn-lt"/>
        <a:ea typeface="+mn-ea"/>
        <a:cs typeface="+mn-cs"/>
        <a:sym typeface="Arial"/>
      </a:defRPr>
    </a:lvl5pPr>
    <a:lvl6pPr marL="81280" marR="81280" indent="1714500" algn="l" defTabSz="1828800" rtl="0" fontAlgn="auto" latinLnBrk="0" hangingPunct="0">
      <a:lnSpc>
        <a:spcPct val="100000"/>
      </a:lnSpc>
      <a:spcBef>
        <a:spcPts val="0"/>
      </a:spcBef>
      <a:spcAft>
        <a:spcPts val="0"/>
      </a:spcAft>
      <a:buClrTx/>
      <a:buSzTx/>
      <a:buFontTx/>
      <a:buNone/>
      <a:tabLst/>
      <a:defRPr b="1" baseline="0" cap="none" i="0" spc="0" strike="noStrike" sz="4600" u="none" kumimoji="0" normalizeH="0">
        <a:ln>
          <a:noFill/>
        </a:ln>
        <a:solidFill>
          <a:srgbClr val="000000"/>
        </a:solidFill>
        <a:effectLst/>
        <a:uFill>
          <a:solidFill>
            <a:srgbClr val="000000"/>
          </a:solidFill>
        </a:uFill>
        <a:latin typeface="+mn-lt"/>
        <a:ea typeface="+mn-ea"/>
        <a:cs typeface="+mn-cs"/>
        <a:sym typeface="Arial"/>
      </a:defRPr>
    </a:lvl6pPr>
    <a:lvl7pPr marL="81280" marR="81280" indent="2057400" algn="l" defTabSz="1828800" rtl="0" fontAlgn="auto" latinLnBrk="0" hangingPunct="0">
      <a:lnSpc>
        <a:spcPct val="100000"/>
      </a:lnSpc>
      <a:spcBef>
        <a:spcPts val="0"/>
      </a:spcBef>
      <a:spcAft>
        <a:spcPts val="0"/>
      </a:spcAft>
      <a:buClrTx/>
      <a:buSzTx/>
      <a:buFontTx/>
      <a:buNone/>
      <a:tabLst/>
      <a:defRPr b="1" baseline="0" cap="none" i="0" spc="0" strike="noStrike" sz="4600" u="none" kumimoji="0" normalizeH="0">
        <a:ln>
          <a:noFill/>
        </a:ln>
        <a:solidFill>
          <a:srgbClr val="000000"/>
        </a:solidFill>
        <a:effectLst/>
        <a:uFill>
          <a:solidFill>
            <a:srgbClr val="000000"/>
          </a:solidFill>
        </a:uFill>
        <a:latin typeface="+mn-lt"/>
        <a:ea typeface="+mn-ea"/>
        <a:cs typeface="+mn-cs"/>
        <a:sym typeface="Arial"/>
      </a:defRPr>
    </a:lvl7pPr>
    <a:lvl8pPr marL="81280" marR="81280" indent="2400300" algn="l" defTabSz="1828800" rtl="0" fontAlgn="auto" latinLnBrk="0" hangingPunct="0">
      <a:lnSpc>
        <a:spcPct val="100000"/>
      </a:lnSpc>
      <a:spcBef>
        <a:spcPts val="0"/>
      </a:spcBef>
      <a:spcAft>
        <a:spcPts val="0"/>
      </a:spcAft>
      <a:buClrTx/>
      <a:buSzTx/>
      <a:buFontTx/>
      <a:buNone/>
      <a:tabLst/>
      <a:defRPr b="1" baseline="0" cap="none" i="0" spc="0" strike="noStrike" sz="4600" u="none" kumimoji="0" normalizeH="0">
        <a:ln>
          <a:noFill/>
        </a:ln>
        <a:solidFill>
          <a:srgbClr val="000000"/>
        </a:solidFill>
        <a:effectLst/>
        <a:uFill>
          <a:solidFill>
            <a:srgbClr val="000000"/>
          </a:solidFill>
        </a:uFill>
        <a:latin typeface="+mn-lt"/>
        <a:ea typeface="+mn-ea"/>
        <a:cs typeface="+mn-cs"/>
        <a:sym typeface="Arial"/>
      </a:defRPr>
    </a:lvl8pPr>
    <a:lvl9pPr marL="81280" marR="81280" indent="2743200" algn="l" defTabSz="1828800" rtl="0" fontAlgn="auto" latinLnBrk="0" hangingPunct="0">
      <a:lnSpc>
        <a:spcPct val="100000"/>
      </a:lnSpc>
      <a:spcBef>
        <a:spcPts val="0"/>
      </a:spcBef>
      <a:spcAft>
        <a:spcPts val="0"/>
      </a:spcAft>
      <a:buClrTx/>
      <a:buSzTx/>
      <a:buFontTx/>
      <a:buNone/>
      <a:tabLst/>
      <a:defRPr b="1" baseline="0" cap="none" i="0" spc="0" strike="noStrike" sz="4600" u="none" kumimoji="0" normalizeH="0">
        <a:ln>
          <a:noFill/>
        </a:ln>
        <a:solidFill>
          <a:srgbClr val="000000"/>
        </a:solidFill>
        <a:effectLst/>
        <a:uFill>
          <a:solidFill>
            <a:srgbClr val="000000"/>
          </a:solidFill>
        </a:uFill>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n" i="off">
        <a:fontRef idx="minor">
          <a:srgbClr val="000000"/>
        </a:fontRef>
        <a:srgbClr val="000000"/>
      </a:tcTxStyle>
      <a:tcStyle>
        <a:tcBdr>
          <a:left>
            <a:ln w="508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508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508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381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54" name="Shape 54"/>
          <p:cNvSpPr/>
          <p:nvPr>
            <p:ph type="sldImg"/>
          </p:nvPr>
        </p:nvSpPr>
        <p:spPr>
          <a:xfrm>
            <a:off x="1143000" y="685800"/>
            <a:ext cx="4572000" cy="3429000"/>
          </a:xfrm>
          <a:prstGeom prst="rect">
            <a:avLst/>
          </a:prstGeom>
        </p:spPr>
        <p:txBody>
          <a:bodyPr/>
          <a:lstStyle/>
          <a:p>
            <a:pPr/>
          </a:p>
        </p:txBody>
      </p:sp>
      <p:sp>
        <p:nvSpPr>
          <p:cNvPr id="55" name="Shape 5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647700" latinLnBrk="0">
      <a:defRPr sz="2200">
        <a:latin typeface="Lucida Grande"/>
        <a:ea typeface="Lucida Grande"/>
        <a:cs typeface="Lucida Grande"/>
        <a:sym typeface="Lucida Grande"/>
      </a:defRPr>
    </a:lvl1pPr>
    <a:lvl2pPr indent="228600" defTabSz="647700" latinLnBrk="0">
      <a:defRPr sz="2200">
        <a:latin typeface="Lucida Grande"/>
        <a:ea typeface="Lucida Grande"/>
        <a:cs typeface="Lucida Grande"/>
        <a:sym typeface="Lucida Grande"/>
      </a:defRPr>
    </a:lvl2pPr>
    <a:lvl3pPr indent="457200" defTabSz="647700" latinLnBrk="0">
      <a:defRPr sz="2200">
        <a:latin typeface="Lucida Grande"/>
        <a:ea typeface="Lucida Grande"/>
        <a:cs typeface="Lucida Grande"/>
        <a:sym typeface="Lucida Grande"/>
      </a:defRPr>
    </a:lvl3pPr>
    <a:lvl4pPr indent="685800" defTabSz="647700" latinLnBrk="0">
      <a:defRPr sz="2200">
        <a:latin typeface="Lucida Grande"/>
        <a:ea typeface="Lucida Grande"/>
        <a:cs typeface="Lucida Grande"/>
        <a:sym typeface="Lucida Grande"/>
      </a:defRPr>
    </a:lvl4pPr>
    <a:lvl5pPr indent="914400" defTabSz="647700" latinLnBrk="0">
      <a:defRPr sz="2200">
        <a:latin typeface="Lucida Grande"/>
        <a:ea typeface="Lucida Grande"/>
        <a:cs typeface="Lucida Grande"/>
        <a:sym typeface="Lucida Grande"/>
      </a:defRPr>
    </a:lvl5pPr>
    <a:lvl6pPr indent="1143000" defTabSz="647700" latinLnBrk="0">
      <a:defRPr sz="2200">
        <a:latin typeface="Lucida Grande"/>
        <a:ea typeface="Lucida Grande"/>
        <a:cs typeface="Lucida Grande"/>
        <a:sym typeface="Lucida Grande"/>
      </a:defRPr>
    </a:lvl6pPr>
    <a:lvl7pPr indent="1371600" defTabSz="647700" latinLnBrk="0">
      <a:defRPr sz="2200">
        <a:latin typeface="Lucida Grande"/>
        <a:ea typeface="Lucida Grande"/>
        <a:cs typeface="Lucida Grande"/>
        <a:sym typeface="Lucida Grande"/>
      </a:defRPr>
    </a:lvl7pPr>
    <a:lvl8pPr indent="1600200" defTabSz="647700" latinLnBrk="0">
      <a:defRPr sz="2200">
        <a:latin typeface="Lucida Grande"/>
        <a:ea typeface="Lucida Grande"/>
        <a:cs typeface="Lucida Grande"/>
        <a:sym typeface="Lucida Grande"/>
      </a:defRPr>
    </a:lvl8pPr>
    <a:lvl9pPr indent="1828800" defTabSz="6477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 Id="rId3" Type="http://schemas.openxmlformats.org/officeDocument/2006/relationships/hyperlink" Target="http://silver-lightning.com/tyndal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 name="Shape 91"/>
          <p:cNvSpPr/>
          <p:nvPr>
            <p:ph type="sldImg"/>
          </p:nvPr>
        </p:nvSpPr>
        <p:spPr>
          <a:prstGeom prst="rect">
            <a:avLst/>
          </a:prstGeom>
        </p:spPr>
        <p:txBody>
          <a:bodyPr/>
          <a:lstStyle/>
          <a:p>
            <a:pPr/>
          </a:p>
        </p:txBody>
      </p:sp>
      <p:sp>
        <p:nvSpPr>
          <p:cNvPr id="92" name="Shape 92"/>
          <p:cNvSpPr/>
          <p:nvPr>
            <p:ph type="body" sz="quarter" idx="1"/>
          </p:nvPr>
        </p:nvSpPr>
        <p:spPr>
          <a:prstGeom prst="rect">
            <a:avLst/>
          </a:prstGeom>
        </p:spPr>
        <p:txBody>
          <a:bodyPr/>
          <a:lstStyle>
            <a:lvl1pPr marL="39686" marR="39686" defTabSz="914400">
              <a:lnSpc>
                <a:spcPct val="90000"/>
              </a:lnSpc>
              <a:spcBef>
                <a:spcPts val="500"/>
              </a:spcBef>
              <a:buClr>
                <a:srgbClr val="000000"/>
              </a:buClr>
              <a:buFont typeface="Arial"/>
              <a:defRPr sz="1200">
                <a:uFill>
                  <a:solidFill>
                    <a:srgbClr val="000000"/>
                  </a:solidFill>
                </a:uFill>
                <a:latin typeface="+mn-lt"/>
                <a:ea typeface="+mn-ea"/>
                <a:cs typeface="+mn-cs"/>
                <a:sym typeface="Arial"/>
              </a:defRPr>
            </a:lvl1pPr>
          </a:lstStyle>
          <a:p>
            <a:pPr>
              <a:defRPr>
                <a:uFillTx/>
                <a:latin typeface="Lucida Grande"/>
                <a:ea typeface="Lucida Grande"/>
                <a:cs typeface="Lucida Grande"/>
                <a:sym typeface="Lucida Grande"/>
              </a:defRPr>
            </a:pPr>
            <a:r>
              <a:rPr>
                <a:uFill>
                  <a:solidFill>
                    <a:srgbClr val="000000"/>
                  </a:solidFill>
                </a:uFill>
                <a:latin typeface="+mn-lt"/>
                <a:ea typeface="+mn-ea"/>
                <a:cs typeface="+mn-cs"/>
                <a:sym typeface="Arial"/>
              </a:rPr>
              <a:t>Also see: http://www.youtube.com/watch?v=aC-KOYQsIvU  Cool video with supersaturated sodium acetate!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lvl1pPr marL="39686" marR="39686" defTabSz="914400">
              <a:lnSpc>
                <a:spcPct val="90000"/>
              </a:lnSpc>
              <a:spcBef>
                <a:spcPts val="500"/>
              </a:spcBef>
              <a:buClr>
                <a:srgbClr val="000000"/>
              </a:buClr>
              <a:buFont typeface="Arial"/>
              <a:defRPr sz="1200">
                <a:uFill>
                  <a:solidFill>
                    <a:srgbClr val="000000"/>
                  </a:solidFill>
                </a:uFill>
                <a:latin typeface="+mn-lt"/>
                <a:ea typeface="+mn-ea"/>
                <a:cs typeface="+mn-cs"/>
                <a:sym typeface="Arial"/>
              </a:defRPr>
            </a:lvl1pPr>
          </a:lstStyle>
          <a:p>
            <a:pPr/>
            <a:r>
              <a:t>Called "Limiting value" in the Brown text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Shape 367"/>
          <p:cNvSpPr/>
          <p:nvPr>
            <p:ph type="sldImg"/>
          </p:nvPr>
        </p:nvSpPr>
        <p:spPr>
          <a:prstGeom prst="rect">
            <a:avLst/>
          </a:prstGeom>
        </p:spPr>
        <p:txBody>
          <a:bodyPr/>
          <a:lstStyle/>
          <a:p>
            <a:pPr/>
          </a:p>
        </p:txBody>
      </p:sp>
      <p:sp>
        <p:nvSpPr>
          <p:cNvPr id="368" name="Shape 368"/>
          <p:cNvSpPr/>
          <p:nvPr>
            <p:ph type="body" sz="quarter" idx="1"/>
          </p:nvPr>
        </p:nvSpPr>
        <p:spPr>
          <a:prstGeom prst="rect">
            <a:avLst/>
          </a:prstGeom>
        </p:spPr>
        <p:txBody>
          <a:bodyPr/>
          <a:lstStyle/>
          <a:p>
            <a:pPr marL="39686" marR="39686" defTabSz="914400">
              <a:lnSpc>
                <a:spcPct val="90000"/>
              </a:lnSpc>
              <a:spcBef>
                <a:spcPts val="500"/>
              </a:spcBef>
              <a:buClr>
                <a:srgbClr val="000000"/>
              </a:buClr>
              <a:buFont typeface="Arial"/>
              <a:defRPr sz="1200">
                <a:uFill>
                  <a:solidFill>
                    <a:srgbClr val="000000"/>
                  </a:solidFill>
                </a:uFill>
                <a:latin typeface="+mn-lt"/>
                <a:ea typeface="+mn-ea"/>
                <a:cs typeface="+mn-cs"/>
                <a:sym typeface="Arial"/>
              </a:defRPr>
            </a:pPr>
            <a:r>
              <a:t>Pictures from: </a:t>
            </a:r>
            <a:r>
              <a:rPr u="sng">
                <a:hlinkClick r:id="rId3" invalidUrl="" action="" tgtFrame="" tooltip="" history="1" highlightClick="0" endSnd="0"/>
              </a:rPr>
              <a:t>http://silver-lightning.com/tyndall/</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icrosoft Office 98">
    <p:spTree>
      <p:nvGrpSpPr>
        <p:cNvPr id="1" name=""/>
        <p:cNvGrpSpPr/>
        <p:nvPr/>
      </p:nvGrpSpPr>
      <p:grpSpPr>
        <a:xfrm>
          <a:off x="0" y="0"/>
          <a:ext cx="0" cy="0"/>
          <a:chOff x="0" y="0"/>
          <a:chExt cx="0" cy="0"/>
        </a:xfrm>
      </p:grpSpPr>
      <p:sp>
        <p:nvSpPr>
          <p:cNvPr id="12" name="Title Text"/>
          <p:cNvSpPr txBox="1"/>
          <p:nvPr>
            <p:ph type="title"/>
          </p:nvPr>
        </p:nvSpPr>
        <p:spPr>
          <a:prstGeom prst="rect">
            <a:avLst/>
          </a:prstGeom>
        </p:spPr>
        <p:txBody>
          <a:bodyPr/>
          <a:lstStyle/>
          <a:p>
            <a:pPr/>
            <a:r>
              <a:t>Title Text</a:t>
            </a:r>
          </a:p>
        </p:txBody>
      </p:sp>
      <p:sp>
        <p:nvSpPr>
          <p:cNvPr id="1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icrosoft Office 98 - No Graphics">
    <p:spTree>
      <p:nvGrpSpPr>
        <p:cNvPr id="1" name=""/>
        <p:cNvGrpSpPr/>
        <p:nvPr/>
      </p:nvGrpSpPr>
      <p:grpSpPr>
        <a:xfrm>
          <a:off x="0" y="0"/>
          <a:ext cx="0" cy="0"/>
          <a:chOff x="0" y="0"/>
          <a:chExt cx="0" cy="0"/>
        </a:xfrm>
      </p:grpSpPr>
      <p:sp>
        <p:nvSpPr>
          <p:cNvPr id="21" name="Title Text"/>
          <p:cNvSpPr txBox="1"/>
          <p:nvPr>
            <p:ph type="title"/>
          </p:nvPr>
        </p:nvSpPr>
        <p:spPr>
          <a:prstGeom prst="rect">
            <a:avLst/>
          </a:prstGeom>
        </p:spPr>
        <p:txBody>
          <a:bodyPr/>
          <a:lstStyle/>
          <a:p>
            <a:pPr/>
            <a:r>
              <a:t>Title Text</a:t>
            </a:r>
          </a:p>
        </p:txBody>
      </p:sp>
      <p:sp>
        <p:nvSpPr>
          <p:cNvPr id="2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Microsoft Office 98">
    <p:spTree>
      <p:nvGrpSpPr>
        <p:cNvPr id="1" name=""/>
        <p:cNvGrpSpPr/>
        <p:nvPr/>
      </p:nvGrpSpPr>
      <p:grpSpPr>
        <a:xfrm>
          <a:off x="0" y="0"/>
          <a:ext cx="0" cy="0"/>
          <a:chOff x="0" y="0"/>
          <a:chExt cx="0" cy="0"/>
        </a:xfrm>
      </p:grpSpPr>
      <p:sp>
        <p:nvSpPr>
          <p:cNvPr id="30" name="Title Text"/>
          <p:cNvSpPr txBox="1"/>
          <p:nvPr>
            <p:ph type="title"/>
          </p:nvPr>
        </p:nvSpPr>
        <p:spPr>
          <a:prstGeom prst="rect">
            <a:avLst/>
          </a:prstGeom>
        </p:spPr>
        <p:txBody>
          <a:bodyPr/>
          <a:lstStyle/>
          <a:p>
            <a:pPr/>
            <a:r>
              <a:t>Title Text</a:t>
            </a:r>
          </a:p>
        </p:txBody>
      </p:sp>
      <p:sp>
        <p:nvSpPr>
          <p:cNvPr id="3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2" name="Slide Number"/>
          <p:cNvSpPr txBox="1"/>
          <p:nvPr>
            <p:ph type="sldNum" sz="quarter" idx="2"/>
          </p:nvPr>
        </p:nvSpPr>
        <p:spPr>
          <a:xfrm>
            <a:off x="17707337" y="12504419"/>
            <a:ext cx="704126" cy="701324"/>
          </a:xfrm>
          <a:prstGeom prst="rect">
            <a:avLst/>
          </a:prstGeom>
        </p:spPr>
        <p:txBody>
          <a:bodyPr/>
          <a:lstStyle>
            <a:lvl1pPr>
              <a:defRPr sz="3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Microsoft Office 98">
    <p:spTree>
      <p:nvGrpSpPr>
        <p:cNvPr id="1" name=""/>
        <p:cNvGrpSpPr/>
        <p:nvPr/>
      </p:nvGrpSpPr>
      <p:grpSpPr>
        <a:xfrm>
          <a:off x="0" y="0"/>
          <a:ext cx="0" cy="0"/>
          <a:chOff x="0" y="0"/>
          <a:chExt cx="0" cy="0"/>
        </a:xfrm>
      </p:grpSpPr>
      <p:sp>
        <p:nvSpPr>
          <p:cNvPr id="39" name="Title Text"/>
          <p:cNvSpPr txBox="1"/>
          <p:nvPr>
            <p:ph type="title"/>
          </p:nvPr>
        </p:nvSpPr>
        <p:spPr>
          <a:prstGeom prst="rect">
            <a:avLst/>
          </a:prstGeom>
        </p:spPr>
        <p:txBody>
          <a:bodyPr/>
          <a:lstStyle/>
          <a:p>
            <a:pPr/>
            <a:r>
              <a:t>Title Text</a:t>
            </a:r>
          </a:p>
        </p:txBody>
      </p:sp>
      <p:sp>
        <p:nvSpPr>
          <p:cNvPr id="4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17707337" y="12504419"/>
            <a:ext cx="704126" cy="701324"/>
          </a:xfrm>
          <a:prstGeom prst="rect">
            <a:avLst/>
          </a:prstGeom>
        </p:spPr>
        <p:txBody>
          <a:bodyPr/>
          <a:lstStyle>
            <a:lvl1pPr>
              <a:defRPr sz="3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48" name="Slide Number"/>
          <p:cNvSpPr txBox="1"/>
          <p:nvPr>
            <p:ph type="sldNum" sz="quarter" idx="2"/>
          </p:nvPr>
        </p:nvSpPr>
        <p:spPr>
          <a:xfrm>
            <a:off x="19968547" y="12833984"/>
            <a:ext cx="453054" cy="487681"/>
          </a:xfrm>
          <a:prstGeom prst="rect">
            <a:avLst/>
          </a:prstGeom>
        </p:spPr>
        <p:txBody>
          <a:bodyPr anchor="ctr"/>
          <a:lstStyle>
            <a:lvl1pPr algn="r" defTabSz="1828800">
              <a:defRPr b="0" sz="2000">
                <a:solidFill>
                  <a:srgbClr val="898989"/>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5036820" y="754380"/>
            <a:ext cx="14333220" cy="32004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p>
            <a:pPr/>
            <a:r>
              <a:t>Title Text</a:t>
            </a:r>
          </a:p>
        </p:txBody>
      </p:sp>
      <p:sp>
        <p:nvSpPr>
          <p:cNvPr id="3" name="Body Level One…"/>
          <p:cNvSpPr txBox="1"/>
          <p:nvPr>
            <p:ph type="body" idx="1"/>
          </p:nvPr>
        </p:nvSpPr>
        <p:spPr>
          <a:xfrm>
            <a:off x="5036820" y="3954779"/>
            <a:ext cx="14333220" cy="9761221"/>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2pPr marL="908367" indent="-411480">
              <a:spcBef>
                <a:spcPts val="1900"/>
              </a:spcBef>
              <a:buChar char="–"/>
              <a:defRPr sz="5400"/>
            </a:lvl2pPr>
            <a:lvl3pPr>
              <a:buChar char="»"/>
            </a:lvl3pPr>
            <a:lvl4pPr marL="1705201" indent="-293914">
              <a:spcBef>
                <a:spcPts val="900"/>
              </a:spcBef>
              <a:defRPr sz="2400"/>
            </a:lvl4pPr>
            <a:lvl5pPr marL="2162401" indent="-293914">
              <a:spcBef>
                <a:spcPts val="900"/>
              </a:spcBef>
              <a:buChar char="–"/>
              <a:defRPr sz="2400"/>
            </a:lvl5pPr>
          </a:lstStyle>
          <a:p>
            <a:pPr/>
            <a:r>
              <a:t>Body Level One</a:t>
            </a:r>
          </a:p>
          <a:p>
            <a:pPr lvl="1"/>
            <a:r>
              <a:t>Body Level Two</a:t>
            </a:r>
          </a:p>
          <a:p>
            <a:pPr lvl="2"/>
            <a:r>
              <a:t>Body Level Three</a:t>
            </a:r>
          </a:p>
          <a:p>
            <a:pPr lvl="3"/>
            <a:r>
              <a:t>Body Level Four</a:t>
            </a:r>
          </a:p>
          <a:p>
            <a:pPr lvl="4"/>
            <a:r>
              <a:t>Body Level Five</a:t>
            </a:r>
          </a:p>
        </p:txBody>
      </p:sp>
      <p:sp>
        <p:nvSpPr>
          <p:cNvPr id="4"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5" name="Slide Number"/>
          <p:cNvSpPr txBox="1"/>
          <p:nvPr>
            <p:ph type="sldNum" sz="quarter" idx="2"/>
          </p:nvPr>
        </p:nvSpPr>
        <p:spPr>
          <a:xfrm>
            <a:off x="11769305" y="12778740"/>
            <a:ext cx="845390" cy="849569"/>
          </a:xfrm>
          <a:prstGeom prst="rect">
            <a:avLst/>
          </a:prstGeom>
          <a:ln w="12700">
            <a:miter lim="400000"/>
          </a:ln>
        </p:spPr>
        <p:txBody>
          <a:bodyPr wrap="none" tIns="91439" bIns="91439">
            <a:spAutoFit/>
          </a:bodyPr>
          <a:lstStyle>
            <a:lvl1pPr marL="0" marR="0" algn="ctr" defTabSz="1165860"/>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Lst>
  <p:transition xmlns:p14="http://schemas.microsoft.com/office/powerpoint/2010/main" spd="med" advClick="1"/>
  <p:txStyles>
    <p:titleStyle>
      <a:lvl1pPr marL="79373" marR="79373" indent="0" algn="ctr" defTabSz="1828800" rtl="0" latinLnBrk="0">
        <a:lnSpc>
          <a:spcPct val="90000"/>
        </a:lnSpc>
        <a:spcBef>
          <a:spcPts val="0"/>
        </a:spcBef>
        <a:spcAft>
          <a:spcPts val="0"/>
        </a:spcAft>
        <a:buClrTx/>
        <a:buSzTx/>
        <a:buFontTx/>
        <a:buNone/>
        <a:tabLst/>
        <a:defRPr b="1" baseline="0" cap="none" i="0" spc="0" strike="noStrike" sz="7200" u="none">
          <a:solidFill>
            <a:srgbClr val="000000"/>
          </a:solidFill>
          <a:uFill>
            <a:solidFill>
              <a:srgbClr val="000000"/>
            </a:solidFill>
          </a:uFill>
          <a:latin typeface="+mn-lt"/>
          <a:ea typeface="+mn-ea"/>
          <a:cs typeface="+mn-cs"/>
          <a:sym typeface="Arial"/>
        </a:defRPr>
      </a:lvl1pPr>
      <a:lvl2pPr marL="79373" marR="79373" indent="228600" algn="ctr" defTabSz="1828800" rtl="0" latinLnBrk="0">
        <a:lnSpc>
          <a:spcPct val="90000"/>
        </a:lnSpc>
        <a:spcBef>
          <a:spcPts val="0"/>
        </a:spcBef>
        <a:spcAft>
          <a:spcPts val="0"/>
        </a:spcAft>
        <a:buClrTx/>
        <a:buSzTx/>
        <a:buFontTx/>
        <a:buNone/>
        <a:tabLst/>
        <a:defRPr b="1" baseline="0" cap="none" i="0" spc="0" strike="noStrike" sz="7200" u="none">
          <a:solidFill>
            <a:srgbClr val="000000"/>
          </a:solidFill>
          <a:uFill>
            <a:solidFill>
              <a:srgbClr val="000000"/>
            </a:solidFill>
          </a:uFill>
          <a:latin typeface="+mn-lt"/>
          <a:ea typeface="+mn-ea"/>
          <a:cs typeface="+mn-cs"/>
          <a:sym typeface="Arial"/>
        </a:defRPr>
      </a:lvl2pPr>
      <a:lvl3pPr marL="79373" marR="79373" indent="457200" algn="ctr" defTabSz="1828800" rtl="0" latinLnBrk="0">
        <a:lnSpc>
          <a:spcPct val="90000"/>
        </a:lnSpc>
        <a:spcBef>
          <a:spcPts val="0"/>
        </a:spcBef>
        <a:spcAft>
          <a:spcPts val="0"/>
        </a:spcAft>
        <a:buClrTx/>
        <a:buSzTx/>
        <a:buFontTx/>
        <a:buNone/>
        <a:tabLst/>
        <a:defRPr b="1" baseline="0" cap="none" i="0" spc="0" strike="noStrike" sz="7200" u="none">
          <a:solidFill>
            <a:srgbClr val="000000"/>
          </a:solidFill>
          <a:uFill>
            <a:solidFill>
              <a:srgbClr val="000000"/>
            </a:solidFill>
          </a:uFill>
          <a:latin typeface="+mn-lt"/>
          <a:ea typeface="+mn-ea"/>
          <a:cs typeface="+mn-cs"/>
          <a:sym typeface="Arial"/>
        </a:defRPr>
      </a:lvl3pPr>
      <a:lvl4pPr marL="79373" marR="79373" indent="685800" algn="ctr" defTabSz="1828800" rtl="0" latinLnBrk="0">
        <a:lnSpc>
          <a:spcPct val="90000"/>
        </a:lnSpc>
        <a:spcBef>
          <a:spcPts val="0"/>
        </a:spcBef>
        <a:spcAft>
          <a:spcPts val="0"/>
        </a:spcAft>
        <a:buClrTx/>
        <a:buSzTx/>
        <a:buFontTx/>
        <a:buNone/>
        <a:tabLst/>
        <a:defRPr b="1" baseline="0" cap="none" i="0" spc="0" strike="noStrike" sz="7200" u="none">
          <a:solidFill>
            <a:srgbClr val="000000"/>
          </a:solidFill>
          <a:uFill>
            <a:solidFill>
              <a:srgbClr val="000000"/>
            </a:solidFill>
          </a:uFill>
          <a:latin typeface="+mn-lt"/>
          <a:ea typeface="+mn-ea"/>
          <a:cs typeface="+mn-cs"/>
          <a:sym typeface="Arial"/>
        </a:defRPr>
      </a:lvl4pPr>
      <a:lvl5pPr marL="79373" marR="79373" indent="914400" algn="ctr" defTabSz="1828800" rtl="0" latinLnBrk="0">
        <a:lnSpc>
          <a:spcPct val="90000"/>
        </a:lnSpc>
        <a:spcBef>
          <a:spcPts val="0"/>
        </a:spcBef>
        <a:spcAft>
          <a:spcPts val="0"/>
        </a:spcAft>
        <a:buClrTx/>
        <a:buSzTx/>
        <a:buFontTx/>
        <a:buNone/>
        <a:tabLst/>
        <a:defRPr b="1" baseline="0" cap="none" i="0" spc="0" strike="noStrike" sz="7200" u="none">
          <a:solidFill>
            <a:srgbClr val="000000"/>
          </a:solidFill>
          <a:uFill>
            <a:solidFill>
              <a:srgbClr val="000000"/>
            </a:solidFill>
          </a:uFill>
          <a:latin typeface="+mn-lt"/>
          <a:ea typeface="+mn-ea"/>
          <a:cs typeface="+mn-cs"/>
          <a:sym typeface="Arial"/>
        </a:defRPr>
      </a:lvl5pPr>
      <a:lvl6pPr marL="79373" marR="79373" indent="1143000" algn="ctr" defTabSz="1828800" rtl="0" latinLnBrk="0">
        <a:lnSpc>
          <a:spcPct val="90000"/>
        </a:lnSpc>
        <a:spcBef>
          <a:spcPts val="0"/>
        </a:spcBef>
        <a:spcAft>
          <a:spcPts val="0"/>
        </a:spcAft>
        <a:buClrTx/>
        <a:buSzTx/>
        <a:buFontTx/>
        <a:buNone/>
        <a:tabLst/>
        <a:defRPr b="1" baseline="0" cap="none" i="0" spc="0" strike="noStrike" sz="7200" u="none">
          <a:solidFill>
            <a:srgbClr val="000000"/>
          </a:solidFill>
          <a:uFill>
            <a:solidFill>
              <a:srgbClr val="000000"/>
            </a:solidFill>
          </a:uFill>
          <a:latin typeface="+mn-lt"/>
          <a:ea typeface="+mn-ea"/>
          <a:cs typeface="+mn-cs"/>
          <a:sym typeface="Arial"/>
        </a:defRPr>
      </a:lvl6pPr>
      <a:lvl7pPr marL="79373" marR="79373" indent="1371600" algn="ctr" defTabSz="1828800" rtl="0" latinLnBrk="0">
        <a:lnSpc>
          <a:spcPct val="90000"/>
        </a:lnSpc>
        <a:spcBef>
          <a:spcPts val="0"/>
        </a:spcBef>
        <a:spcAft>
          <a:spcPts val="0"/>
        </a:spcAft>
        <a:buClrTx/>
        <a:buSzTx/>
        <a:buFontTx/>
        <a:buNone/>
        <a:tabLst/>
        <a:defRPr b="1" baseline="0" cap="none" i="0" spc="0" strike="noStrike" sz="7200" u="none">
          <a:solidFill>
            <a:srgbClr val="000000"/>
          </a:solidFill>
          <a:uFill>
            <a:solidFill>
              <a:srgbClr val="000000"/>
            </a:solidFill>
          </a:uFill>
          <a:latin typeface="+mn-lt"/>
          <a:ea typeface="+mn-ea"/>
          <a:cs typeface="+mn-cs"/>
          <a:sym typeface="Arial"/>
        </a:defRPr>
      </a:lvl7pPr>
      <a:lvl8pPr marL="79373" marR="79373" indent="1600200" algn="ctr" defTabSz="1828800" rtl="0" latinLnBrk="0">
        <a:lnSpc>
          <a:spcPct val="90000"/>
        </a:lnSpc>
        <a:spcBef>
          <a:spcPts val="0"/>
        </a:spcBef>
        <a:spcAft>
          <a:spcPts val="0"/>
        </a:spcAft>
        <a:buClrTx/>
        <a:buSzTx/>
        <a:buFontTx/>
        <a:buNone/>
        <a:tabLst/>
        <a:defRPr b="1" baseline="0" cap="none" i="0" spc="0" strike="noStrike" sz="7200" u="none">
          <a:solidFill>
            <a:srgbClr val="000000"/>
          </a:solidFill>
          <a:uFill>
            <a:solidFill>
              <a:srgbClr val="000000"/>
            </a:solidFill>
          </a:uFill>
          <a:latin typeface="+mn-lt"/>
          <a:ea typeface="+mn-ea"/>
          <a:cs typeface="+mn-cs"/>
          <a:sym typeface="Arial"/>
        </a:defRPr>
      </a:lvl8pPr>
      <a:lvl9pPr marL="79373" marR="79373" indent="1828800" algn="ctr" defTabSz="1828800" rtl="0" latinLnBrk="0">
        <a:lnSpc>
          <a:spcPct val="90000"/>
        </a:lnSpc>
        <a:spcBef>
          <a:spcPts val="0"/>
        </a:spcBef>
        <a:spcAft>
          <a:spcPts val="0"/>
        </a:spcAft>
        <a:buClrTx/>
        <a:buSzTx/>
        <a:buFontTx/>
        <a:buNone/>
        <a:tabLst/>
        <a:defRPr b="1" baseline="0" cap="none" i="0" spc="0" strike="noStrike" sz="7200" u="none">
          <a:solidFill>
            <a:srgbClr val="000000"/>
          </a:solidFill>
          <a:uFill>
            <a:solidFill>
              <a:srgbClr val="000000"/>
            </a:solidFill>
          </a:uFill>
          <a:latin typeface="+mn-lt"/>
          <a:ea typeface="+mn-ea"/>
          <a:cs typeface="+mn-cs"/>
          <a:sym typeface="Arial"/>
        </a:defRPr>
      </a:lvl9pPr>
    </p:titleStyle>
    <p:bodyStyle>
      <a:lvl1pPr marL="545244" marR="79373" indent="-505557" algn="l" defTabSz="1828800" rtl="0" latinLnBrk="0">
        <a:lnSpc>
          <a:spcPct val="90000"/>
        </a:lnSpc>
        <a:spcBef>
          <a:spcPts val="1600"/>
        </a:spcBef>
        <a:spcAft>
          <a:spcPts val="0"/>
        </a:spcAft>
        <a:buClrTx/>
        <a:buSzPct val="100000"/>
        <a:buFontTx/>
        <a:buChar char="•"/>
        <a:tabLst/>
        <a:defRPr b="1" baseline="0" cap="none" i="0" spc="0" strike="noStrike" sz="4600" u="none">
          <a:solidFill>
            <a:srgbClr val="000000"/>
          </a:solidFill>
          <a:uFill>
            <a:solidFill>
              <a:srgbClr val="000000"/>
            </a:solidFill>
          </a:uFill>
          <a:latin typeface="+mn-lt"/>
          <a:ea typeface="+mn-ea"/>
          <a:cs typeface="+mn-cs"/>
          <a:sym typeface="Arial"/>
        </a:defRPr>
      </a:lvl1pPr>
      <a:lvl2pPr marL="847406" marR="79373" indent="-350519" algn="l" defTabSz="1828800" rtl="0" latinLnBrk="0">
        <a:lnSpc>
          <a:spcPct val="90000"/>
        </a:lnSpc>
        <a:spcBef>
          <a:spcPts val="1600"/>
        </a:spcBef>
        <a:spcAft>
          <a:spcPts val="0"/>
        </a:spcAft>
        <a:buClrTx/>
        <a:buSzPct val="100000"/>
        <a:buFontTx/>
        <a:buChar char="•"/>
        <a:tabLst/>
        <a:defRPr b="1" baseline="0" cap="none" i="0" spc="0" strike="noStrike" sz="4600" u="none">
          <a:solidFill>
            <a:srgbClr val="000000"/>
          </a:solidFill>
          <a:uFill>
            <a:solidFill>
              <a:srgbClr val="000000"/>
            </a:solidFill>
          </a:uFill>
          <a:latin typeface="+mn-lt"/>
          <a:ea typeface="+mn-ea"/>
          <a:cs typeface="+mn-cs"/>
          <a:sym typeface="Arial"/>
        </a:defRPr>
      </a:lvl2pPr>
      <a:lvl3pPr marL="1358533" marR="79373" indent="-404446" algn="l" defTabSz="1828800" rtl="0" latinLnBrk="0">
        <a:lnSpc>
          <a:spcPct val="90000"/>
        </a:lnSpc>
        <a:spcBef>
          <a:spcPts val="1600"/>
        </a:spcBef>
        <a:spcAft>
          <a:spcPts val="0"/>
        </a:spcAft>
        <a:buClrTx/>
        <a:buSzPct val="100000"/>
        <a:buFontTx/>
        <a:buChar char="•"/>
        <a:tabLst/>
        <a:defRPr b="1" baseline="0" cap="none" i="0" spc="0" strike="noStrike" sz="4600" u="none">
          <a:solidFill>
            <a:srgbClr val="000000"/>
          </a:solidFill>
          <a:uFill>
            <a:solidFill>
              <a:srgbClr val="000000"/>
            </a:solidFill>
          </a:uFill>
          <a:latin typeface="+mn-lt"/>
          <a:ea typeface="+mn-ea"/>
          <a:cs typeface="+mn-cs"/>
          <a:sym typeface="Arial"/>
        </a:defRPr>
      </a:lvl3pPr>
      <a:lvl4pPr marL="1974623" marR="79373" indent="-563335" algn="l" defTabSz="1828800" rtl="0" latinLnBrk="0">
        <a:lnSpc>
          <a:spcPct val="90000"/>
        </a:lnSpc>
        <a:spcBef>
          <a:spcPts val="1600"/>
        </a:spcBef>
        <a:spcAft>
          <a:spcPts val="0"/>
        </a:spcAft>
        <a:buClrTx/>
        <a:buSzPct val="100000"/>
        <a:buFontTx/>
        <a:buChar char="•"/>
        <a:tabLst/>
        <a:defRPr b="1" baseline="0" cap="none" i="0" spc="0" strike="noStrike" sz="4600" u="none">
          <a:solidFill>
            <a:srgbClr val="000000"/>
          </a:solidFill>
          <a:uFill>
            <a:solidFill>
              <a:srgbClr val="000000"/>
            </a:solidFill>
          </a:uFill>
          <a:latin typeface="+mn-lt"/>
          <a:ea typeface="+mn-ea"/>
          <a:cs typeface="+mn-cs"/>
          <a:sym typeface="Arial"/>
        </a:defRPr>
      </a:lvl4pPr>
      <a:lvl5pPr marL="2431823" marR="79373" indent="-563335" algn="l" defTabSz="1828800" rtl="0" latinLnBrk="0">
        <a:lnSpc>
          <a:spcPct val="90000"/>
        </a:lnSpc>
        <a:spcBef>
          <a:spcPts val="1600"/>
        </a:spcBef>
        <a:spcAft>
          <a:spcPts val="0"/>
        </a:spcAft>
        <a:buClrTx/>
        <a:buSzPct val="100000"/>
        <a:buFontTx/>
        <a:buChar char="•"/>
        <a:tabLst/>
        <a:defRPr b="1" baseline="0" cap="none" i="0" spc="0" strike="noStrike" sz="4600" u="none">
          <a:solidFill>
            <a:srgbClr val="000000"/>
          </a:solidFill>
          <a:uFill>
            <a:solidFill>
              <a:srgbClr val="000000"/>
            </a:solidFill>
          </a:uFill>
          <a:latin typeface="+mn-lt"/>
          <a:ea typeface="+mn-ea"/>
          <a:cs typeface="+mn-cs"/>
          <a:sym typeface="Arial"/>
        </a:defRPr>
      </a:lvl5pPr>
      <a:lvl6pPr marL="2431823" marR="79373" indent="-563335" algn="l" defTabSz="1828800" rtl="0" latinLnBrk="0">
        <a:lnSpc>
          <a:spcPct val="90000"/>
        </a:lnSpc>
        <a:spcBef>
          <a:spcPts val="1600"/>
        </a:spcBef>
        <a:spcAft>
          <a:spcPts val="0"/>
        </a:spcAft>
        <a:buClrTx/>
        <a:buSzPct val="100000"/>
        <a:buFontTx/>
        <a:buChar char="•"/>
        <a:tabLst/>
        <a:defRPr b="1" baseline="0" cap="none" i="0" spc="0" strike="noStrike" sz="4600" u="none">
          <a:solidFill>
            <a:srgbClr val="000000"/>
          </a:solidFill>
          <a:uFill>
            <a:solidFill>
              <a:srgbClr val="000000"/>
            </a:solidFill>
          </a:uFill>
          <a:latin typeface="+mn-lt"/>
          <a:ea typeface="+mn-ea"/>
          <a:cs typeface="+mn-cs"/>
          <a:sym typeface="Arial"/>
        </a:defRPr>
      </a:lvl6pPr>
      <a:lvl7pPr marL="2431823" marR="79373" indent="-563335" algn="l" defTabSz="1828800" rtl="0" latinLnBrk="0">
        <a:lnSpc>
          <a:spcPct val="90000"/>
        </a:lnSpc>
        <a:spcBef>
          <a:spcPts val="1600"/>
        </a:spcBef>
        <a:spcAft>
          <a:spcPts val="0"/>
        </a:spcAft>
        <a:buClrTx/>
        <a:buSzPct val="100000"/>
        <a:buFontTx/>
        <a:buChar char="•"/>
        <a:tabLst/>
        <a:defRPr b="1" baseline="0" cap="none" i="0" spc="0" strike="noStrike" sz="4600" u="none">
          <a:solidFill>
            <a:srgbClr val="000000"/>
          </a:solidFill>
          <a:uFill>
            <a:solidFill>
              <a:srgbClr val="000000"/>
            </a:solidFill>
          </a:uFill>
          <a:latin typeface="+mn-lt"/>
          <a:ea typeface="+mn-ea"/>
          <a:cs typeface="+mn-cs"/>
          <a:sym typeface="Arial"/>
        </a:defRPr>
      </a:lvl7pPr>
      <a:lvl8pPr marL="2431823" marR="79373" indent="-563335" algn="l" defTabSz="1828800" rtl="0" latinLnBrk="0">
        <a:lnSpc>
          <a:spcPct val="90000"/>
        </a:lnSpc>
        <a:spcBef>
          <a:spcPts val="1600"/>
        </a:spcBef>
        <a:spcAft>
          <a:spcPts val="0"/>
        </a:spcAft>
        <a:buClrTx/>
        <a:buSzPct val="100000"/>
        <a:buFontTx/>
        <a:buChar char="•"/>
        <a:tabLst/>
        <a:defRPr b="1" baseline="0" cap="none" i="0" spc="0" strike="noStrike" sz="4600" u="none">
          <a:solidFill>
            <a:srgbClr val="000000"/>
          </a:solidFill>
          <a:uFill>
            <a:solidFill>
              <a:srgbClr val="000000"/>
            </a:solidFill>
          </a:uFill>
          <a:latin typeface="+mn-lt"/>
          <a:ea typeface="+mn-ea"/>
          <a:cs typeface="+mn-cs"/>
          <a:sym typeface="Arial"/>
        </a:defRPr>
      </a:lvl8pPr>
      <a:lvl9pPr marL="2431823" marR="79373" indent="-563335" algn="l" defTabSz="1828800" rtl="0" latinLnBrk="0">
        <a:lnSpc>
          <a:spcPct val="90000"/>
        </a:lnSpc>
        <a:spcBef>
          <a:spcPts val="1600"/>
        </a:spcBef>
        <a:spcAft>
          <a:spcPts val="0"/>
        </a:spcAft>
        <a:buClrTx/>
        <a:buSzPct val="100000"/>
        <a:buFontTx/>
        <a:buChar char="•"/>
        <a:tabLst/>
        <a:defRPr b="1" baseline="0" cap="none" i="0" spc="0" strike="noStrike" sz="4600" u="none">
          <a:solidFill>
            <a:srgbClr val="000000"/>
          </a:solidFill>
          <a:uFill>
            <a:solidFill>
              <a:srgbClr val="000000"/>
            </a:solidFill>
          </a:uFill>
          <a:latin typeface="+mn-lt"/>
          <a:ea typeface="+mn-ea"/>
          <a:cs typeface="+mn-cs"/>
          <a:sym typeface="Arial"/>
        </a:defRPr>
      </a:lvl9pPr>
    </p:bodyStyle>
    <p:otherStyle>
      <a:lvl1pPr marL="0" marR="0" indent="0" algn="ctr" defTabSz="1165860" latinLnBrk="0">
        <a:lnSpc>
          <a:spcPct val="100000"/>
        </a:lnSpc>
        <a:spcBef>
          <a:spcPts val="0"/>
        </a:spcBef>
        <a:spcAft>
          <a:spcPts val="0"/>
        </a:spcAft>
        <a:buClrTx/>
        <a:buSzTx/>
        <a:buFontTx/>
        <a:buNone/>
        <a:tabLst/>
        <a:defRPr b="1" baseline="0" cap="none" i="0" spc="0" strike="noStrike" sz="4600" u="none">
          <a:solidFill>
            <a:schemeClr val="tx1"/>
          </a:solidFill>
          <a:uFill>
            <a:solidFill>
              <a:srgbClr val="000000"/>
            </a:solidFill>
          </a:uFill>
          <a:latin typeface="+mn-lt"/>
          <a:ea typeface="+mn-ea"/>
          <a:cs typeface="+mn-cs"/>
          <a:sym typeface="Arial"/>
        </a:defRPr>
      </a:lvl1pPr>
      <a:lvl2pPr marL="0" marR="0" indent="228600" algn="ctr" defTabSz="1165860" latinLnBrk="0">
        <a:lnSpc>
          <a:spcPct val="100000"/>
        </a:lnSpc>
        <a:spcBef>
          <a:spcPts val="0"/>
        </a:spcBef>
        <a:spcAft>
          <a:spcPts val="0"/>
        </a:spcAft>
        <a:buClrTx/>
        <a:buSzTx/>
        <a:buFontTx/>
        <a:buNone/>
        <a:tabLst/>
        <a:defRPr b="1" baseline="0" cap="none" i="0" spc="0" strike="noStrike" sz="4600" u="none">
          <a:solidFill>
            <a:schemeClr val="tx1"/>
          </a:solidFill>
          <a:uFill>
            <a:solidFill>
              <a:srgbClr val="000000"/>
            </a:solidFill>
          </a:uFill>
          <a:latin typeface="+mn-lt"/>
          <a:ea typeface="+mn-ea"/>
          <a:cs typeface="+mn-cs"/>
          <a:sym typeface="Arial"/>
        </a:defRPr>
      </a:lvl2pPr>
      <a:lvl3pPr marL="0" marR="0" indent="457200" algn="ctr" defTabSz="1165860" latinLnBrk="0">
        <a:lnSpc>
          <a:spcPct val="100000"/>
        </a:lnSpc>
        <a:spcBef>
          <a:spcPts val="0"/>
        </a:spcBef>
        <a:spcAft>
          <a:spcPts val="0"/>
        </a:spcAft>
        <a:buClrTx/>
        <a:buSzTx/>
        <a:buFontTx/>
        <a:buNone/>
        <a:tabLst/>
        <a:defRPr b="1" baseline="0" cap="none" i="0" spc="0" strike="noStrike" sz="4600" u="none">
          <a:solidFill>
            <a:schemeClr val="tx1"/>
          </a:solidFill>
          <a:uFill>
            <a:solidFill>
              <a:srgbClr val="000000"/>
            </a:solidFill>
          </a:uFill>
          <a:latin typeface="+mn-lt"/>
          <a:ea typeface="+mn-ea"/>
          <a:cs typeface="+mn-cs"/>
          <a:sym typeface="Arial"/>
        </a:defRPr>
      </a:lvl3pPr>
      <a:lvl4pPr marL="0" marR="0" indent="685800" algn="ctr" defTabSz="1165860" latinLnBrk="0">
        <a:lnSpc>
          <a:spcPct val="100000"/>
        </a:lnSpc>
        <a:spcBef>
          <a:spcPts val="0"/>
        </a:spcBef>
        <a:spcAft>
          <a:spcPts val="0"/>
        </a:spcAft>
        <a:buClrTx/>
        <a:buSzTx/>
        <a:buFontTx/>
        <a:buNone/>
        <a:tabLst/>
        <a:defRPr b="1" baseline="0" cap="none" i="0" spc="0" strike="noStrike" sz="4600" u="none">
          <a:solidFill>
            <a:schemeClr val="tx1"/>
          </a:solidFill>
          <a:uFill>
            <a:solidFill>
              <a:srgbClr val="000000"/>
            </a:solidFill>
          </a:uFill>
          <a:latin typeface="+mn-lt"/>
          <a:ea typeface="+mn-ea"/>
          <a:cs typeface="+mn-cs"/>
          <a:sym typeface="Arial"/>
        </a:defRPr>
      </a:lvl4pPr>
      <a:lvl5pPr marL="0" marR="0" indent="914400" algn="ctr" defTabSz="1165860" latinLnBrk="0">
        <a:lnSpc>
          <a:spcPct val="100000"/>
        </a:lnSpc>
        <a:spcBef>
          <a:spcPts val="0"/>
        </a:spcBef>
        <a:spcAft>
          <a:spcPts val="0"/>
        </a:spcAft>
        <a:buClrTx/>
        <a:buSzTx/>
        <a:buFontTx/>
        <a:buNone/>
        <a:tabLst/>
        <a:defRPr b="1" baseline="0" cap="none" i="0" spc="0" strike="noStrike" sz="4600" u="none">
          <a:solidFill>
            <a:schemeClr val="tx1"/>
          </a:solidFill>
          <a:uFill>
            <a:solidFill>
              <a:srgbClr val="000000"/>
            </a:solidFill>
          </a:uFill>
          <a:latin typeface="+mn-lt"/>
          <a:ea typeface="+mn-ea"/>
          <a:cs typeface="+mn-cs"/>
          <a:sym typeface="Arial"/>
        </a:defRPr>
      </a:lvl5pPr>
      <a:lvl6pPr marL="0" marR="0" indent="1143000" algn="ctr" defTabSz="1165860" latinLnBrk="0">
        <a:lnSpc>
          <a:spcPct val="100000"/>
        </a:lnSpc>
        <a:spcBef>
          <a:spcPts val="0"/>
        </a:spcBef>
        <a:spcAft>
          <a:spcPts val="0"/>
        </a:spcAft>
        <a:buClrTx/>
        <a:buSzTx/>
        <a:buFontTx/>
        <a:buNone/>
        <a:tabLst/>
        <a:defRPr b="1" baseline="0" cap="none" i="0" spc="0" strike="noStrike" sz="4600" u="none">
          <a:solidFill>
            <a:schemeClr val="tx1"/>
          </a:solidFill>
          <a:uFill>
            <a:solidFill>
              <a:srgbClr val="000000"/>
            </a:solidFill>
          </a:uFill>
          <a:latin typeface="+mn-lt"/>
          <a:ea typeface="+mn-ea"/>
          <a:cs typeface="+mn-cs"/>
          <a:sym typeface="Arial"/>
        </a:defRPr>
      </a:lvl6pPr>
      <a:lvl7pPr marL="0" marR="0" indent="1371600" algn="ctr" defTabSz="1165860" latinLnBrk="0">
        <a:lnSpc>
          <a:spcPct val="100000"/>
        </a:lnSpc>
        <a:spcBef>
          <a:spcPts val="0"/>
        </a:spcBef>
        <a:spcAft>
          <a:spcPts val="0"/>
        </a:spcAft>
        <a:buClrTx/>
        <a:buSzTx/>
        <a:buFontTx/>
        <a:buNone/>
        <a:tabLst/>
        <a:defRPr b="1" baseline="0" cap="none" i="0" spc="0" strike="noStrike" sz="4600" u="none">
          <a:solidFill>
            <a:schemeClr val="tx1"/>
          </a:solidFill>
          <a:uFill>
            <a:solidFill>
              <a:srgbClr val="000000"/>
            </a:solidFill>
          </a:uFill>
          <a:latin typeface="+mn-lt"/>
          <a:ea typeface="+mn-ea"/>
          <a:cs typeface="+mn-cs"/>
          <a:sym typeface="Arial"/>
        </a:defRPr>
      </a:lvl7pPr>
      <a:lvl8pPr marL="0" marR="0" indent="1600200" algn="ctr" defTabSz="1165860" latinLnBrk="0">
        <a:lnSpc>
          <a:spcPct val="100000"/>
        </a:lnSpc>
        <a:spcBef>
          <a:spcPts val="0"/>
        </a:spcBef>
        <a:spcAft>
          <a:spcPts val="0"/>
        </a:spcAft>
        <a:buClrTx/>
        <a:buSzTx/>
        <a:buFontTx/>
        <a:buNone/>
        <a:tabLst/>
        <a:defRPr b="1" baseline="0" cap="none" i="0" spc="0" strike="noStrike" sz="4600" u="none">
          <a:solidFill>
            <a:schemeClr val="tx1"/>
          </a:solidFill>
          <a:uFill>
            <a:solidFill>
              <a:srgbClr val="000000"/>
            </a:solidFill>
          </a:uFill>
          <a:latin typeface="+mn-lt"/>
          <a:ea typeface="+mn-ea"/>
          <a:cs typeface="+mn-cs"/>
          <a:sym typeface="Arial"/>
        </a:defRPr>
      </a:lvl8pPr>
      <a:lvl9pPr marL="0" marR="0" indent="1828800" algn="ctr" defTabSz="1165860" latinLnBrk="0">
        <a:lnSpc>
          <a:spcPct val="100000"/>
        </a:lnSpc>
        <a:spcBef>
          <a:spcPts val="0"/>
        </a:spcBef>
        <a:spcAft>
          <a:spcPts val="0"/>
        </a:spcAft>
        <a:buClrTx/>
        <a:buSzTx/>
        <a:buFontTx/>
        <a:buNone/>
        <a:tabLst/>
        <a:defRPr b="1" baseline="0" cap="none" i="0" spc="0" strike="noStrike" sz="4600" u="none">
          <a:solidFill>
            <a:schemeClr val="tx1"/>
          </a:solidFill>
          <a:uFill>
            <a:solidFill>
              <a:srgbClr val="000000"/>
            </a:solidFill>
          </a:uFill>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 Id="rId3" Type="http://schemas.openxmlformats.org/officeDocument/2006/relationships/image" Target="../media/image7.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5.mov"/><Relationship Id="rId3" Type="http://schemas.microsoft.com/office/2007/relationships/media" Target="../media/media5.mov"/><Relationship Id="rId4" Type="http://schemas.openxmlformats.org/officeDocument/2006/relationships/image" Target="../media/image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hyperlink" Target="http://mhchem.org/222/222PPT/pdf222/II1401ConcentrationUnits.pdf" TargetMode="Externa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mhchem.org/222/222PPT/pdf222/II1401ConcentrationUnits.pdf" TargetMode="External"/><Relationship Id="rId3" Type="http://schemas.openxmlformats.org/officeDocument/2006/relationships/image" Target="../media/image14.png"/><Relationship Id="rId4" Type="http://schemas.openxmlformats.org/officeDocument/2006/relationships/image" Target="../media/image1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mhchem.org/222/222PPT/pdf222/II1401ConcentrationUnits.pdf" TargetMode="Externa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6.mov"/><Relationship Id="rId3" Type="http://schemas.microsoft.com/office/2007/relationships/media" Target="../media/media6.mov"/><Relationship Id="rId4" Type="http://schemas.openxmlformats.org/officeDocument/2006/relationships/image" Target="../media/image16.png"/><Relationship Id="rId5" Type="http://schemas.openxmlformats.org/officeDocument/2006/relationships/video" Target="../media/media7.mov"/><Relationship Id="rId6" Type="http://schemas.microsoft.com/office/2007/relationships/media" Target="../media/media7.mov"/><Relationship Id="rId7" Type="http://schemas.openxmlformats.org/officeDocument/2006/relationships/image" Target="../media/image1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8.mov"/><Relationship Id="rId3" Type="http://schemas.microsoft.com/office/2007/relationships/media" Target="../media/media8.mov"/><Relationship Id="rId4" Type="http://schemas.openxmlformats.org/officeDocument/2006/relationships/image" Target="../media/image18.png"/><Relationship Id="rId5" Type="http://schemas.openxmlformats.org/officeDocument/2006/relationships/image" Target="../media/image1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14.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9.mov"/><Relationship Id="rId3" Type="http://schemas.microsoft.com/office/2007/relationships/media" Target="../media/media9.mov"/><Relationship Id="rId4" Type="http://schemas.openxmlformats.org/officeDocument/2006/relationships/image" Target="../media/image20.png"/><Relationship Id="rId5" Type="http://schemas.openxmlformats.org/officeDocument/2006/relationships/video" Target="../media/media10.mov"/><Relationship Id="rId6" Type="http://schemas.microsoft.com/office/2007/relationships/media" Target="../media/media10.mov"/><Relationship Id="rId7" Type="http://schemas.openxmlformats.org/officeDocument/2006/relationships/image" Target="../media/image2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 Id="rId3" Type="http://schemas.openxmlformats.org/officeDocument/2006/relationships/image" Target="../media/image14.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1.mov"/><Relationship Id="rId3" Type="http://schemas.microsoft.com/office/2007/relationships/media" Target="../media/media11.mov"/><Relationship Id="rId4" Type="http://schemas.openxmlformats.org/officeDocument/2006/relationships/image" Target="../media/image23.png"/><Relationship Id="rId5" Type="http://schemas.openxmlformats.org/officeDocument/2006/relationships/image" Target="../media/image24.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 Id="rId3" Type="http://schemas.openxmlformats.org/officeDocument/2006/relationships/video" Target="../media/media12.mov"/><Relationship Id="rId4" Type="http://schemas.microsoft.com/office/2007/relationships/media" Target="../media/media12.mov"/><Relationship Id="rId5" Type="http://schemas.openxmlformats.org/officeDocument/2006/relationships/image" Target="../media/image27.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3.mov"/><Relationship Id="rId3" Type="http://schemas.microsoft.com/office/2007/relationships/media" Target="../media/media13.mov"/><Relationship Id="rId4" Type="http://schemas.openxmlformats.org/officeDocument/2006/relationships/image" Target="../media/image29.png"/><Relationship Id="rId5" Type="http://schemas.openxmlformats.org/officeDocument/2006/relationships/video" Target="../media/media14.mov"/><Relationship Id="rId6" Type="http://schemas.microsoft.com/office/2007/relationships/media" Target="../media/media14.mov"/><Relationship Id="rId7" Type="http://schemas.openxmlformats.org/officeDocument/2006/relationships/image" Target="../media/image30.png"/><Relationship Id="rId8" Type="http://schemas.openxmlformats.org/officeDocument/2006/relationships/image" Target="../media/image31.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 Id="rId3" Type="http://schemas.openxmlformats.org/officeDocument/2006/relationships/image" Target="../media/image35.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36.png"/><Relationship Id="rId4" Type="http://schemas.openxmlformats.org/officeDocument/2006/relationships/image" Target="../media/image3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2.mov"/><Relationship Id="rId3" Type="http://schemas.microsoft.com/office/2007/relationships/media" Target="../media/media2.mov"/><Relationship Id="rId4" Type="http://schemas.openxmlformats.org/officeDocument/2006/relationships/image" Target="../media/image5.png"/><Relationship Id="rId5" Type="http://schemas.openxmlformats.org/officeDocument/2006/relationships/video" Target="../media/media3.mov"/><Relationship Id="rId6" Type="http://schemas.microsoft.com/office/2007/relationships/media" Target="../media/media3.mov"/><Relationship Id="rId7" Type="http://schemas.openxmlformats.org/officeDocument/2006/relationships/image" Target="../media/image6.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8.png"/><Relationship Id="rId4" Type="http://schemas.openxmlformats.org/officeDocument/2006/relationships/image" Target="../media/image39.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 Id="rId3" Type="http://schemas.openxmlformats.org/officeDocument/2006/relationships/image" Target="../media/image16.jpeg"/><Relationship Id="rId4" Type="http://schemas.openxmlformats.org/officeDocument/2006/relationships/image" Target="../media/image17.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m4v"/><Relationship Id="rId3" Type="http://schemas.microsoft.com/office/2007/relationships/media" Target="../media/media1.m4v"/><Relationship Id="rId4" Type="http://schemas.openxmlformats.org/officeDocument/2006/relationships/image" Target="../media/image41.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5.mov"/><Relationship Id="rId3" Type="http://schemas.microsoft.com/office/2007/relationships/media" Target="../media/media15.mov"/><Relationship Id="rId4" Type="http://schemas.openxmlformats.org/officeDocument/2006/relationships/image" Target="../media/image42.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6.mov"/><Relationship Id="rId3" Type="http://schemas.microsoft.com/office/2007/relationships/media" Target="../media/media16.mov"/><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 Id="rId3" Type="http://schemas.openxmlformats.org/officeDocument/2006/relationships/video" Target="../media/media17.mov"/><Relationship Id="rId4" Type="http://schemas.microsoft.com/office/2007/relationships/media" Target="../media/media17.mov"/><Relationship Id="rId5" Type="http://schemas.openxmlformats.org/officeDocument/2006/relationships/image" Target="../media/image47.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 Id="rId3" Type="http://schemas.openxmlformats.org/officeDocument/2006/relationships/hyperlink" Target="http://mhchem.org/222/222PPT/pdf222/II1402Chapter14StudyGui.pdf" TargetMode="External"/><Relationship Id="rId4" Type="http://schemas.openxmlformats.org/officeDocument/2006/relationships/hyperlink" Target="http://mhchem.org/222/222PPT/pdf222/III1401Chapter14CG.pdf" TargetMode="External"/><Relationship Id="rId5" Type="http://schemas.openxmlformats.org/officeDocument/2006/relationships/image" Target="../media/image18.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mhchem.org/222/222PPT/pdf222/II1401ConcentrationUnits.pdf" TargetMode="External"/></Relationships>

</file>

<file path=ppt/slides/_rels/slide59.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 Id="rId4" Type="http://schemas.openxmlformats.org/officeDocument/2006/relationships/video" Target="../media/media4.mov"/><Relationship Id="rId5" Type="http://schemas.microsoft.com/office/2007/relationships/media" Target="../media/media4.mov"/><Relationship Id="rId6" Type="http://schemas.openxmlformats.org/officeDocument/2006/relationships/image" Target="../media/image7.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 Id="rId3" Type="http://schemas.openxmlformats.org/officeDocument/2006/relationships/image" Target="../media/image5.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 Id="rId3" Type="http://schemas.openxmlformats.org/officeDocument/2006/relationships/hyperlink" Target="http://mhchem.org/222/222PPT/pdf222/II1302LikeDissLike.pdf" TargetMode="Externa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 name="solution creation picture" descr="solution creation picture"/>
          <p:cNvPicPr>
            <a:picLocks noChangeAspect="0"/>
          </p:cNvPicPr>
          <p:nvPr/>
        </p:nvPicPr>
        <p:blipFill>
          <a:blip r:embed="rId2">
            <a:extLst/>
          </a:blip>
          <a:srcRect l="0" t="17999" r="0" b="17999"/>
          <a:stretch>
            <a:fillRect/>
          </a:stretch>
        </p:blipFill>
        <p:spPr>
          <a:xfrm>
            <a:off x="3505200" y="3091378"/>
            <a:ext cx="17373601" cy="8420101"/>
          </a:xfrm>
          <a:prstGeom prst="rect">
            <a:avLst/>
          </a:prstGeom>
          <a:ln w="12700">
            <a:miter lim="400000"/>
          </a:ln>
        </p:spPr>
      </p:pic>
      <p:sp>
        <p:nvSpPr>
          <p:cNvPr id="58" name="Solutions and Their Behavior Chapter 11"/>
          <p:cNvSpPr txBox="1"/>
          <p:nvPr>
            <p:ph type="title"/>
          </p:nvPr>
        </p:nvSpPr>
        <p:spPr>
          <a:xfrm>
            <a:off x="4259580" y="0"/>
            <a:ext cx="15544801" cy="2903221"/>
          </a:xfrm>
          <a:prstGeom prst="rect">
            <a:avLst/>
          </a:prstGeom>
        </p:spPr>
        <p:txBody>
          <a:bodyPr/>
          <a:lstStyle/>
          <a:p>
            <a:pPr/>
            <a:r>
              <a:rPr sz="7800">
                <a:solidFill>
                  <a:srgbClr val="F02300"/>
                </a:solidFill>
                <a:uFill>
                  <a:solidFill>
                    <a:srgbClr val="F02300"/>
                  </a:solidFill>
                </a:uFill>
              </a:rPr>
              <a:t>Solutions and Their Behavior</a:t>
            </a:r>
            <a:br>
              <a:rPr b="0" sz="9200">
                <a:solidFill>
                  <a:srgbClr val="F02300"/>
                </a:solidFill>
                <a:uFill>
                  <a:solidFill>
                    <a:srgbClr val="F02300"/>
                  </a:solidFill>
                </a:uFill>
                <a:latin typeface="ＭＳ Ｐゴシック"/>
                <a:ea typeface="ＭＳ Ｐゴシック"/>
                <a:cs typeface="ＭＳ Ｐゴシック"/>
                <a:sym typeface="ＭＳ Ｐゴシック"/>
              </a:rPr>
            </a:br>
            <a:r>
              <a:rPr b="0" i="1" sz="6000">
                <a:solidFill>
                  <a:srgbClr val="F02300"/>
                </a:solidFill>
                <a:uFill>
                  <a:solidFill>
                    <a:srgbClr val="F02300"/>
                  </a:solidFill>
                </a:uFill>
              </a:rPr>
              <a:t>Chapter 11</a:t>
            </a:r>
          </a:p>
        </p:txBody>
      </p:sp>
      <p:sp>
        <p:nvSpPr>
          <p:cNvPr id="59"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60" name="Chemistry 222…"/>
          <p:cNvSpPr txBox="1"/>
          <p:nvPr/>
        </p:nvSpPr>
        <p:spPr>
          <a:xfrm>
            <a:off x="8346608" y="11699875"/>
            <a:ext cx="7684432" cy="17399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marL="79373" marR="79373" algn="ctr">
              <a:lnSpc>
                <a:spcPct val="90000"/>
              </a:lnSpc>
              <a:spcBef>
                <a:spcPts val="1600"/>
              </a:spcBef>
              <a:buClr>
                <a:srgbClr val="000000"/>
              </a:buClr>
              <a:buFont typeface="Arial"/>
            </a:pPr>
            <a:r>
              <a:t>Chemistry 222</a:t>
            </a:r>
          </a:p>
          <a:p>
            <a:pPr marL="79373" marR="79373" algn="ctr">
              <a:lnSpc>
                <a:spcPct val="90000"/>
              </a:lnSpc>
              <a:spcBef>
                <a:spcPts val="1600"/>
              </a:spcBef>
              <a:buClr>
                <a:srgbClr val="000000"/>
              </a:buClr>
              <a:buFont typeface="Arial"/>
            </a:pPr>
            <a:r>
              <a:t>Professor Michael Russell</a:t>
            </a:r>
          </a:p>
        </p:txBody>
      </p:sp>
      <p:sp>
        <p:nvSpPr>
          <p:cNvPr id="61" name="Last update:…"/>
          <p:cNvSpPr txBox="1"/>
          <p:nvPr/>
        </p:nvSpPr>
        <p:spPr>
          <a:xfrm>
            <a:off x="21900959" y="12354910"/>
            <a:ext cx="2247035" cy="988296"/>
          </a:xfrm>
          <a:prstGeom prst="rect">
            <a:avLst/>
          </a:prstGeom>
          <a:solidFill>
            <a:srgbClr val="FFFFFF">
              <a:alpha val="73708"/>
            </a:srgbClr>
          </a:solidFill>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p>
            <a:pPr marL="0" marR="0" algn="ctr">
              <a:defRPr b="0" i="1" sz="3000">
                <a:uFillTx/>
              </a:defRPr>
            </a:pPr>
            <a:r>
              <a:t>Last update:</a:t>
            </a:r>
          </a:p>
          <a:p>
            <a:pPr marL="0" marR="0" algn="ctr">
              <a:defRPr b="0" i="1" sz="3000">
                <a:uFillTx/>
              </a:defRPr>
            </a:pPr>
            <a:r>
              <a:t>4/29/24</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4" name="Henry's Law picture" descr="Henry's Law picture"/>
          <p:cNvPicPr>
            <a:picLocks noChangeAspect="0"/>
          </p:cNvPicPr>
          <p:nvPr/>
        </p:nvPicPr>
        <p:blipFill>
          <a:blip r:embed="rId2">
            <a:extLst/>
          </a:blip>
          <a:srcRect l="19234" t="0" r="27663" b="8000"/>
          <a:stretch>
            <a:fillRect/>
          </a:stretch>
        </p:blipFill>
        <p:spPr>
          <a:xfrm>
            <a:off x="1276349" y="210740"/>
            <a:ext cx="3670399" cy="13294354"/>
          </a:xfrm>
          <a:prstGeom prst="rect">
            <a:avLst/>
          </a:prstGeom>
          <a:ln w="12700">
            <a:miter lim="400000"/>
          </a:ln>
        </p:spPr>
      </p:pic>
      <p:sp>
        <p:nvSpPr>
          <p:cNvPr id="115" name="Henry's Law"/>
          <p:cNvSpPr txBox="1"/>
          <p:nvPr>
            <p:ph type="title"/>
          </p:nvPr>
        </p:nvSpPr>
        <p:spPr>
          <a:xfrm>
            <a:off x="16441419" y="12072619"/>
            <a:ext cx="9236493" cy="1668781"/>
          </a:xfrm>
          <a:prstGeom prst="rect">
            <a:avLst/>
          </a:prstGeom>
        </p:spPr>
        <p:txBody>
          <a:bodyPr/>
          <a:lstStyle>
            <a:lvl1pPr algn="l">
              <a:defRPr sz="10000">
                <a:solidFill>
                  <a:srgbClr val="F02300"/>
                </a:solidFill>
                <a:uFill>
                  <a:solidFill>
                    <a:srgbClr val="F02300"/>
                  </a:solidFill>
                </a:uFill>
              </a:defRPr>
            </a:lvl1pPr>
          </a:lstStyle>
          <a:p>
            <a:pPr/>
            <a:r>
              <a:t>Henry's Law</a:t>
            </a:r>
          </a:p>
        </p:txBody>
      </p:sp>
      <p:sp>
        <p:nvSpPr>
          <p:cNvPr id="116" name="The solubility of liquids and solids does not change appreciably with pressure.…"/>
          <p:cNvSpPr txBox="1"/>
          <p:nvPr>
            <p:ph type="body" sz="half" idx="1"/>
          </p:nvPr>
        </p:nvSpPr>
        <p:spPr>
          <a:xfrm>
            <a:off x="5951220" y="1531620"/>
            <a:ext cx="11795760" cy="10515601"/>
          </a:xfrm>
          <a:prstGeom prst="rect">
            <a:avLst/>
          </a:prstGeom>
        </p:spPr>
        <p:txBody>
          <a:bodyPr/>
          <a:lstStyle/>
          <a:p>
            <a:pPr marL="650874" indent="-571500">
              <a:buClr>
                <a:srgbClr val="000000"/>
              </a:buClr>
              <a:buSzTx/>
              <a:buFont typeface="Arial"/>
              <a:buNone/>
            </a:pPr>
            <a:r>
              <a:rPr sz="5400"/>
              <a:t>The solubility of liquids and solids does not change appreciably with pressure.</a:t>
            </a:r>
          </a:p>
          <a:p>
            <a:pPr marL="650874" indent="-571500">
              <a:buClr>
                <a:srgbClr val="000000"/>
              </a:buClr>
              <a:buSzTx/>
              <a:buFont typeface="Arial"/>
              <a:buNone/>
            </a:pPr>
            <a:r>
              <a:rPr sz="5400"/>
              <a:t>The solubility of a </a:t>
            </a:r>
            <a:r>
              <a:rPr sz="5400">
                <a:solidFill>
                  <a:srgbClr val="F02300"/>
                </a:solidFill>
                <a:uFill>
                  <a:solidFill>
                    <a:srgbClr val="F02300"/>
                  </a:solidFill>
                </a:uFill>
              </a:rPr>
              <a:t>gas </a:t>
            </a:r>
            <a:r>
              <a:rPr sz="5400"/>
              <a:t>in a liquid is directly proportional to its pressure.</a:t>
            </a:r>
          </a:p>
          <a:p>
            <a:pPr marL="650874" indent="-571500">
              <a:buClr>
                <a:srgbClr val="4180FF"/>
              </a:buClr>
              <a:buSzTx/>
              <a:buFont typeface="Arial"/>
              <a:buNone/>
            </a:pPr>
            <a:r>
              <a:rPr i="1" sz="5400">
                <a:solidFill>
                  <a:srgbClr val="4180FF"/>
                </a:solidFill>
                <a:uFill>
                  <a:solidFill>
                    <a:srgbClr val="4180FF"/>
                  </a:solidFill>
                </a:uFill>
              </a:rPr>
              <a:t>Henry's Law:</a:t>
            </a:r>
            <a:r>
              <a:rPr sz="5400"/>
              <a:t> </a:t>
            </a:r>
            <a:r>
              <a:rPr i="1" sz="5400">
                <a:solidFill>
                  <a:srgbClr val="F02300"/>
                </a:solidFill>
                <a:uFill>
                  <a:solidFill>
                    <a:srgbClr val="F02300"/>
                  </a:solidFill>
                </a:uFill>
              </a:rPr>
              <a:t>S</a:t>
            </a:r>
            <a:r>
              <a:rPr baseline="-15851" i="1" sz="5400">
                <a:solidFill>
                  <a:srgbClr val="F02300"/>
                </a:solidFill>
                <a:uFill>
                  <a:solidFill>
                    <a:srgbClr val="F02300"/>
                  </a:solidFill>
                </a:uFill>
              </a:rPr>
              <a:t>g</a:t>
            </a:r>
            <a:r>
              <a:rPr sz="5400">
                <a:solidFill>
                  <a:srgbClr val="F02300"/>
                </a:solidFill>
                <a:uFill>
                  <a:solidFill>
                    <a:srgbClr val="F02300"/>
                  </a:solidFill>
                </a:uFill>
              </a:rPr>
              <a:t> = </a:t>
            </a:r>
            <a:r>
              <a:rPr i="1" sz="5400">
                <a:solidFill>
                  <a:srgbClr val="F02300"/>
                </a:solidFill>
                <a:uFill>
                  <a:solidFill>
                    <a:srgbClr val="F02300"/>
                  </a:solidFill>
                </a:uFill>
              </a:rPr>
              <a:t>kP</a:t>
            </a:r>
            <a:r>
              <a:rPr baseline="-15851" i="1" sz="5400">
                <a:solidFill>
                  <a:srgbClr val="F02300"/>
                </a:solidFill>
                <a:uFill>
                  <a:solidFill>
                    <a:srgbClr val="F02300"/>
                  </a:solidFill>
                </a:uFill>
              </a:rPr>
              <a:t>g</a:t>
            </a:r>
            <a:r>
              <a:rPr i="1" sz="5400"/>
              <a:t> </a:t>
            </a:r>
          </a:p>
          <a:p>
            <a:pPr marL="633167" indent="-593480">
              <a:buClr>
                <a:srgbClr val="F02300"/>
              </a:buClr>
              <a:buFont typeface="Arial"/>
            </a:pPr>
            <a:r>
              <a:rPr i="1" sz="5400">
                <a:solidFill>
                  <a:srgbClr val="F02300"/>
                </a:solidFill>
                <a:uFill>
                  <a:solidFill>
                    <a:srgbClr val="F02300"/>
                  </a:solidFill>
                </a:uFill>
              </a:rPr>
              <a:t>S</a:t>
            </a:r>
            <a:r>
              <a:rPr baseline="-15851" i="1" sz="5400">
                <a:solidFill>
                  <a:srgbClr val="F02300"/>
                </a:solidFill>
                <a:uFill>
                  <a:solidFill>
                    <a:srgbClr val="F02300"/>
                  </a:solidFill>
                </a:uFill>
              </a:rPr>
              <a:t>g</a:t>
            </a:r>
            <a:r>
              <a:rPr sz="5400"/>
              <a:t> is the solubility of the gas (</a:t>
            </a:r>
            <a:r>
              <a:rPr sz="5400">
                <a:solidFill>
                  <a:srgbClr val="F02300"/>
                </a:solidFill>
                <a:uFill>
                  <a:solidFill>
                    <a:srgbClr val="F02300"/>
                  </a:solidFill>
                </a:uFill>
              </a:rPr>
              <a:t>M</a:t>
            </a:r>
            <a:r>
              <a:rPr sz="5400"/>
              <a:t>)</a:t>
            </a:r>
          </a:p>
          <a:p>
            <a:pPr marL="633167" indent="-593480">
              <a:buClr>
                <a:srgbClr val="F02300"/>
              </a:buClr>
              <a:buFont typeface="Arial"/>
            </a:pPr>
            <a:r>
              <a:rPr i="1" sz="5400">
                <a:solidFill>
                  <a:srgbClr val="F02300"/>
                </a:solidFill>
                <a:uFill>
                  <a:solidFill>
                    <a:srgbClr val="F02300"/>
                  </a:solidFill>
                </a:uFill>
              </a:rPr>
              <a:t>k</a:t>
            </a:r>
            <a:r>
              <a:rPr sz="5400"/>
              <a:t> is the Henry’s Law constant for that gas in that solvent, and</a:t>
            </a:r>
          </a:p>
          <a:p>
            <a:pPr marL="633167" indent="-593480">
              <a:buClr>
                <a:srgbClr val="F02300"/>
              </a:buClr>
              <a:buFont typeface="Arial"/>
            </a:pPr>
            <a:r>
              <a:rPr i="1" sz="5400">
                <a:solidFill>
                  <a:srgbClr val="F02300"/>
                </a:solidFill>
                <a:uFill>
                  <a:solidFill>
                    <a:srgbClr val="F02300"/>
                  </a:solidFill>
                </a:uFill>
              </a:rPr>
              <a:t>P</a:t>
            </a:r>
            <a:r>
              <a:rPr baseline="-15851" i="1" sz="5400">
                <a:solidFill>
                  <a:srgbClr val="F02300"/>
                </a:solidFill>
                <a:uFill>
                  <a:solidFill>
                    <a:srgbClr val="F02300"/>
                  </a:solidFill>
                </a:uFill>
              </a:rPr>
              <a:t>g</a:t>
            </a:r>
            <a:r>
              <a:rPr sz="5400"/>
              <a:t> is the partial pressure of the gas above the liquid.</a:t>
            </a:r>
          </a:p>
        </p:txBody>
      </p:sp>
      <p:sp>
        <p:nvSpPr>
          <p:cNvPr id="117"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118" name="fizzing soft drink picture" descr="fizzing soft drink picture"/>
          <p:cNvPicPr>
            <a:picLocks noChangeAspect="0"/>
          </p:cNvPicPr>
          <p:nvPr/>
        </p:nvPicPr>
        <p:blipFill>
          <a:blip r:embed="rId3">
            <a:extLst/>
          </a:blip>
          <a:srcRect l="0" t="0" r="0" b="4177"/>
          <a:stretch>
            <a:fillRect/>
          </a:stretch>
        </p:blipFill>
        <p:spPr>
          <a:xfrm>
            <a:off x="18751550" y="-101600"/>
            <a:ext cx="5663741" cy="566192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16">
                                            <p:txEl>
                                              <p:pRg st="3" end="3"/>
                                            </p:txEl>
                                          </p:spTgt>
                                        </p:tgtEl>
                                        <p:attrNameLst>
                                          <p:attrName>style.visibility</p:attrName>
                                        </p:attrNameLst>
                                      </p:cBhvr>
                                      <p:to>
                                        <p:strVal val="visible"/>
                                      </p:to>
                                    </p:set>
                                    <p:animEffect filter="fade" transition="in">
                                      <p:cBhvr>
                                        <p:cTn id="7" dur="500"/>
                                        <p:tgtEl>
                                          <p:spTgt spid="116">
                                            <p:txEl>
                                              <p:pRg st="3" end="3"/>
                                            </p:txEl>
                                          </p:spTgt>
                                        </p:tgtEl>
                                      </p:cBhvr>
                                    </p:animEffect>
                                  </p:childTnLst>
                                </p:cTn>
                              </p:par>
                            </p:childTnLst>
                          </p:cTn>
                        </p:par>
                        <p:par>
                          <p:cTn id="8" fill="hold">
                            <p:stCondLst>
                              <p:cond delay="500"/>
                            </p:stCondLst>
                            <p:childTnLst>
                              <p:par>
                                <p:cTn id="9" presetClass="entr" nodeType="afterEffect" presetID="10" grpId="1" fill="hold">
                                  <p:stCondLst>
                                    <p:cond delay="0"/>
                                  </p:stCondLst>
                                  <p:iterate type="el" backwards="0">
                                    <p:tmAbs val="0"/>
                                  </p:iterate>
                                  <p:childTnLst>
                                    <p:set>
                                      <p:cBhvr>
                                        <p:cTn id="10" fill="hold"/>
                                        <p:tgtEl>
                                          <p:spTgt spid="116">
                                            <p:txEl>
                                              <p:pRg st="4" end="4"/>
                                            </p:txEl>
                                          </p:spTgt>
                                        </p:tgtEl>
                                        <p:attrNameLst>
                                          <p:attrName>style.visibility</p:attrName>
                                        </p:attrNameLst>
                                      </p:cBhvr>
                                      <p:to>
                                        <p:strVal val="visible"/>
                                      </p:to>
                                    </p:set>
                                    <p:animEffect filter="fade" transition="in">
                                      <p:cBhvr>
                                        <p:cTn id="11" dur="500"/>
                                        <p:tgtEl>
                                          <p:spTgt spid="116">
                                            <p:txEl>
                                              <p:pRg st="4" end="4"/>
                                            </p:txEl>
                                          </p:spTgt>
                                        </p:tgtEl>
                                      </p:cBhvr>
                                    </p:animEffect>
                                  </p:childTnLst>
                                </p:cTn>
                              </p:par>
                            </p:childTnLst>
                          </p:cTn>
                        </p:par>
                        <p:par>
                          <p:cTn id="12" fill="hold">
                            <p:stCondLst>
                              <p:cond delay="1000"/>
                            </p:stCondLst>
                            <p:childTnLst>
                              <p:par>
                                <p:cTn id="13" presetClass="entr" nodeType="afterEffect" presetID="10" grpId="1" fill="hold">
                                  <p:stCondLst>
                                    <p:cond delay="0"/>
                                  </p:stCondLst>
                                  <p:iterate type="el" backwards="0">
                                    <p:tmAbs val="0"/>
                                  </p:iterate>
                                  <p:childTnLst>
                                    <p:set>
                                      <p:cBhvr>
                                        <p:cTn id="14" fill="hold"/>
                                        <p:tgtEl>
                                          <p:spTgt spid="116">
                                            <p:txEl>
                                              <p:pRg st="5" end="5"/>
                                            </p:txEl>
                                          </p:spTgt>
                                        </p:tgtEl>
                                        <p:attrNameLst>
                                          <p:attrName>style.visibility</p:attrName>
                                        </p:attrNameLst>
                                      </p:cBhvr>
                                      <p:to>
                                        <p:strVal val="visible"/>
                                      </p:to>
                                    </p:set>
                                    <p:animEffect filter="fade" transition="in">
                                      <p:cBhvr>
                                        <p:cTn id="15" dur="500"/>
                                        <p:tgtEl>
                                          <p:spTgt spid="116">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16"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 name="Dissolving Gases &amp; Henry’s Law"/>
          <p:cNvSpPr txBox="1"/>
          <p:nvPr>
            <p:ph type="title"/>
          </p:nvPr>
        </p:nvSpPr>
        <p:spPr>
          <a:xfrm>
            <a:off x="4876800" y="0"/>
            <a:ext cx="14333220" cy="2903221"/>
          </a:xfrm>
          <a:prstGeom prst="rect">
            <a:avLst/>
          </a:prstGeom>
        </p:spPr>
        <p:txBody>
          <a:bodyPr/>
          <a:lstStyle>
            <a:lvl1pPr>
              <a:defRPr sz="8600">
                <a:solidFill>
                  <a:srgbClr val="008F00"/>
                </a:solidFill>
                <a:uFill>
                  <a:solidFill>
                    <a:srgbClr val="008F00"/>
                  </a:solidFill>
                </a:uFill>
              </a:defRPr>
            </a:lvl1pPr>
          </a:lstStyle>
          <a:p>
            <a:pPr/>
            <a:r>
              <a:t>Dissolving Gases &amp; Henry’s Law</a:t>
            </a:r>
          </a:p>
        </p:txBody>
      </p:sp>
      <p:sp>
        <p:nvSpPr>
          <p:cNvPr id="121" name="Gas solubility (M) = Sg  =  k • Pg…"/>
          <p:cNvSpPr txBox="1"/>
          <p:nvPr>
            <p:ph type="body" sz="half" idx="1"/>
          </p:nvPr>
        </p:nvSpPr>
        <p:spPr>
          <a:xfrm>
            <a:off x="5173980" y="8389619"/>
            <a:ext cx="14470381" cy="5326381"/>
          </a:xfrm>
          <a:prstGeom prst="rect">
            <a:avLst/>
          </a:prstGeom>
        </p:spPr>
        <p:txBody>
          <a:bodyPr/>
          <a:lstStyle/>
          <a:p>
            <a:pPr marL="650874" indent="-571500">
              <a:lnSpc>
                <a:spcPct val="110000"/>
              </a:lnSpc>
              <a:buClr>
                <a:srgbClr val="000000"/>
              </a:buClr>
              <a:buSzTx/>
              <a:buFont typeface="Arial"/>
              <a:buNone/>
              <a:defRPr sz="6800"/>
            </a:pPr>
            <a:r>
              <a:t>Gas solubility (M) = </a:t>
            </a:r>
            <a:r>
              <a:rPr>
                <a:solidFill>
                  <a:srgbClr val="F02300"/>
                </a:solidFill>
                <a:uFill>
                  <a:solidFill>
                    <a:srgbClr val="F02300"/>
                  </a:solidFill>
                </a:uFill>
              </a:rPr>
              <a:t>S</a:t>
            </a:r>
            <a:r>
              <a:rPr baseline="-14941">
                <a:solidFill>
                  <a:srgbClr val="F02300"/>
                </a:solidFill>
                <a:uFill>
                  <a:solidFill>
                    <a:srgbClr val="F02300"/>
                  </a:solidFill>
                </a:uFill>
              </a:rPr>
              <a:t>g</a:t>
            </a:r>
            <a:r>
              <a:rPr>
                <a:solidFill>
                  <a:srgbClr val="F02300"/>
                </a:solidFill>
                <a:uFill>
                  <a:solidFill>
                    <a:srgbClr val="F02300"/>
                  </a:solidFill>
                </a:uFill>
              </a:rPr>
              <a:t>  =  k • P</a:t>
            </a:r>
            <a:r>
              <a:rPr baseline="-14941">
                <a:solidFill>
                  <a:srgbClr val="F02300"/>
                </a:solidFill>
                <a:uFill>
                  <a:solidFill>
                    <a:srgbClr val="F02300"/>
                  </a:solidFill>
                </a:uFill>
              </a:rPr>
              <a:t>g</a:t>
            </a:r>
          </a:p>
          <a:p>
            <a:pPr marL="650874" indent="-571500">
              <a:lnSpc>
                <a:spcPct val="110000"/>
              </a:lnSpc>
              <a:buClr>
                <a:srgbClr val="000000"/>
              </a:buClr>
              <a:buSzTx/>
              <a:buFont typeface="Arial"/>
              <a:buNone/>
              <a:defRPr sz="6800"/>
            </a:pPr>
            <a:r>
              <a:t>k for O</a:t>
            </a:r>
            <a:r>
              <a:rPr baseline="-13823"/>
              <a:t>2</a:t>
            </a:r>
            <a:r>
              <a:t>  =  1.66 x 10</a:t>
            </a:r>
            <a:r>
              <a:rPr baseline="31176"/>
              <a:t>-6</a:t>
            </a:r>
            <a:r>
              <a:t> M/mm Hg</a:t>
            </a:r>
          </a:p>
          <a:p>
            <a:pPr marL="650874" indent="-571500">
              <a:lnSpc>
                <a:spcPct val="110000"/>
              </a:lnSpc>
              <a:buClr>
                <a:srgbClr val="000000"/>
              </a:buClr>
              <a:buSzTx/>
              <a:buFont typeface="Arial"/>
              <a:buNone/>
              <a:defRPr sz="6800"/>
            </a:pPr>
            <a:r>
              <a:t>When </a:t>
            </a:r>
            <a:r>
              <a:t>P</a:t>
            </a:r>
            <a:r>
              <a:rPr baseline="-14941"/>
              <a:t>g</a:t>
            </a:r>
            <a:r>
              <a:t> drops, solubility drops.</a:t>
            </a:r>
          </a:p>
        </p:txBody>
      </p:sp>
      <p:sp>
        <p:nvSpPr>
          <p:cNvPr id="122"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123" name="14S05VD1-1.mov" descr="14S05VD1-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9151620" y="3451860"/>
            <a:ext cx="6109856" cy="4480561"/>
          </a:xfrm>
          <a:prstGeom prst="rect">
            <a:avLst/>
          </a:prstGeom>
          <a:ln w="12700">
            <a:miter lim="400000"/>
          </a:ln>
        </p:spPr>
      </p:pic>
      <p:sp>
        <p:nvSpPr>
          <p:cNvPr id="124" name="After a can of Diet Coke is removed from the refrigerator, opened and left to stand awhile, which of the following best describes the changes that cause the soda to “go flat” (i.e. lose its CO2 content)?…"/>
          <p:cNvSpPr txBox="1"/>
          <p:nvPr/>
        </p:nvSpPr>
        <p:spPr>
          <a:xfrm>
            <a:off x="6705600" y="14973300"/>
            <a:ext cx="18288000" cy="13195300"/>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tIns="91439" bIns="91439">
            <a:spAutoFit/>
          </a:bodyPr>
          <a:lstStyle/>
          <a:p>
            <a:pPr>
              <a:defRPr>
                <a:solidFill>
                  <a:srgbClr val="FF2600"/>
                </a:solidFill>
                <a:uFill>
                  <a:solidFill>
                    <a:srgbClr val="FF2600"/>
                  </a:solidFill>
                </a:uFill>
              </a:defRPr>
            </a:pPr>
            <a:r>
              <a:rPr b="0" sz="5400"/>
              <a:t>After a can of Diet Coke is removed from the refrigerator, opened and left to stand awhile, which of the following best describes the changes that cause the soda to “go flat” (i.e. lose its CO</a:t>
            </a:r>
            <a:r>
              <a:rPr b="0" baseline="-15851" sz="5400"/>
              <a:t>2</a:t>
            </a:r>
            <a:r>
              <a:rPr b="0" sz="5400"/>
              <a:t> content)?</a:t>
            </a:r>
          </a:p>
          <a:p>
            <a:pPr>
              <a:defRPr>
                <a:solidFill>
                  <a:srgbClr val="FF2600"/>
                </a:solidFill>
                <a:uFill>
                  <a:solidFill>
                    <a:srgbClr val="FF2600"/>
                  </a:solidFill>
                </a:uFill>
              </a:defRPr>
            </a:pPr>
            <a:r>
              <a:t>     </a:t>
            </a:r>
            <a:r>
              <a:rPr baseline="-5999"/>
              <a:t> </a:t>
            </a:r>
          </a:p>
          <a:p>
            <a:pPr marL="455441" indent="-247161">
              <a:buSzPct val="100000"/>
              <a:buAutoNum type="alphaUcPeriod" startAt="1"/>
            </a:pPr>
            <a:r>
              <a:t> </a:t>
            </a:r>
            <a:r>
              <a:rPr b="0" sz="5400"/>
              <a:t>lowering the CO</a:t>
            </a:r>
            <a:r>
              <a:rPr b="0" baseline="-15851" sz="5400"/>
              <a:t>2</a:t>
            </a:r>
            <a:r>
              <a:rPr b="0" sz="5400"/>
              <a:t>(g) pressure over the solution and raising of temperature</a:t>
            </a:r>
            <a:endParaRPr b="0" sz="5400"/>
          </a:p>
          <a:p>
            <a:pPr marL="498426" indent="-290146">
              <a:buSzPct val="100000"/>
              <a:buAutoNum type="alphaUcPeriod" startAt="1"/>
              <a:defRPr b="0"/>
            </a:pPr>
            <a:r>
              <a:rPr sz="5400"/>
              <a:t> lowering the CO</a:t>
            </a:r>
            <a:r>
              <a:rPr baseline="-15851" sz="5400"/>
              <a:t>2</a:t>
            </a:r>
            <a:r>
              <a:rPr sz="5400"/>
              <a:t>(g) pressure over the solution</a:t>
            </a:r>
            <a:endParaRPr sz="5400"/>
          </a:p>
          <a:p>
            <a:pPr marL="498426" indent="-290146">
              <a:buSzPct val="100000"/>
              <a:buAutoNum type="alphaUcPeriod" startAt="1"/>
              <a:defRPr b="0"/>
            </a:pPr>
            <a:r>
              <a:rPr sz="5400"/>
              <a:t> lowering the temperature </a:t>
            </a:r>
            <a:endParaRPr sz="5400"/>
          </a:p>
          <a:p>
            <a:pPr marL="498426" indent="-290146">
              <a:buSzPct val="100000"/>
              <a:buAutoNum type="alphaUcPeriod" startAt="1"/>
              <a:defRPr b="0"/>
            </a:pPr>
            <a:r>
              <a:rPr sz="5400"/>
              <a:t> change (increase) in salt content</a:t>
            </a:r>
          </a:p>
          <a:p>
            <a:pPr/>
            <a:endParaRPr b="0"/>
          </a:p>
          <a:p>
            <a:pPr/>
            <a:endParaRPr b="0"/>
          </a:p>
          <a:p>
            <a:pPr/>
            <a:endParaRPr b="0"/>
          </a:p>
          <a:p>
            <a:pPr/>
            <a:endParaRPr b="0"/>
          </a:p>
          <a:p>
            <a:pPr/>
            <a:endParaRPr b="0"/>
          </a:p>
          <a:p>
            <a:pPr/>
          </a:p>
        </p:txBody>
      </p:sp>
      <p:sp>
        <p:nvSpPr>
          <p:cNvPr id="125" name="Enter your response on…"/>
          <p:cNvSpPr txBox="1"/>
          <p:nvPr/>
        </p:nvSpPr>
        <p:spPr>
          <a:xfrm>
            <a:off x="20764499" y="19682459"/>
            <a:ext cx="6958479" cy="1577341"/>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algn="ctr">
              <a:defRPr i="1">
                <a:solidFill>
                  <a:srgbClr val="FF2600"/>
                </a:solidFill>
                <a:uFill>
                  <a:solidFill>
                    <a:srgbClr val="FF2600"/>
                  </a:solidFill>
                </a:uFill>
              </a:defRPr>
            </a:pPr>
            <a:r>
              <a:t>Enter your response on</a:t>
            </a:r>
          </a:p>
          <a:p>
            <a:pPr algn="ctr">
              <a:defRPr i="1">
                <a:solidFill>
                  <a:srgbClr val="FF2600"/>
                </a:solidFill>
                <a:uFill>
                  <a:solidFill>
                    <a:srgbClr val="FF2600"/>
                  </a:solidFill>
                </a:uFill>
              </a:defRPr>
            </a:pPr>
            <a:r>
              <a:t>your i&gt;Clicker now!</a:t>
            </a:r>
          </a:p>
        </p:txBody>
      </p:sp>
      <p:sp>
        <p:nvSpPr>
          <p:cNvPr id="126" name="Answer = A,…"/>
          <p:cNvSpPr txBox="1"/>
          <p:nvPr/>
        </p:nvSpPr>
        <p:spPr>
          <a:xfrm>
            <a:off x="14743936" y="22517100"/>
            <a:ext cx="15668742" cy="4884845"/>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algn="ctr">
              <a:defRPr sz="5400"/>
            </a:pPr>
            <a:r>
              <a:t>Answer = </a:t>
            </a:r>
            <a:r>
              <a:rPr>
                <a:solidFill>
                  <a:srgbClr val="FF2600"/>
                </a:solidFill>
                <a:uFill>
                  <a:solidFill>
                    <a:srgbClr val="FF2600"/>
                  </a:solidFill>
                </a:uFill>
              </a:rPr>
              <a:t>A</a:t>
            </a:r>
            <a:r>
              <a:t>,</a:t>
            </a:r>
          </a:p>
          <a:p>
            <a:pPr algn="ctr">
              <a:defRPr sz="5400"/>
            </a:pPr>
            <a:r>
              <a:t>lowering CO</a:t>
            </a:r>
            <a:r>
              <a:rPr baseline="-5999"/>
              <a:t>2</a:t>
            </a:r>
            <a:r>
              <a:t>(g) pressure over the solution and</a:t>
            </a:r>
          </a:p>
          <a:p>
            <a:pPr algn="ctr">
              <a:defRPr sz="5400"/>
            </a:pPr>
            <a:r>
              <a:t>raising the temperature</a:t>
            </a:r>
          </a:p>
          <a:p>
            <a:pPr algn="ctr">
              <a:defRPr sz="5400"/>
            </a:pPr>
          </a:p>
          <a:p>
            <a:pPr algn="ctr">
              <a:defRPr i="1" sz="54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2466" fill="hold"/>
                                        <p:tgtEl>
                                          <p:spTgt spid="123"/>
                                        </p:tgtEl>
                                      </p:cBhvr>
                                    </p:cmd>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accel="50000" decel="50000" fill="hold">
                                  <p:stCondLst>
                                    <p:cond delay="0"/>
                                  </p:stCondLst>
                                  <p:childTnLst>
                                    <p:animMotion path="M 0.000000 0.000000 L -0.140625 -0.890000" origin="layout" pathEditMode="relative">
                                      <p:cBhvr>
                                        <p:cTn id="10" dur="1000" fill="hold"/>
                                        <p:tgtEl>
                                          <p:spTgt spid="124"/>
                                        </p:tgtEl>
                                        <p:attrNameLst>
                                          <p:attrName>ppt_x</p:attrName>
                                          <p:attrName>ppt_y</p:attrName>
                                        </p:attrNameLst>
                                      </p:cBhvr>
                                    </p:animMotion>
                                  </p:childTnLst>
                                </p:cTn>
                              </p:par>
                            </p:childTnLst>
                          </p:cTn>
                        </p:par>
                        <p:par>
                          <p:cTn id="11" fill="hold">
                            <p:stCondLst>
                              <p:cond delay="0"/>
                            </p:stCondLst>
                            <p:childTnLst>
                              <p:par>
                                <p:cTn id="12" presetClass="path" nodeType="withEffect" presetSubtype="0" presetID="-1" grpId="3" accel="50000" decel="50000" fill="hold">
                                  <p:stCondLst>
                                    <p:cond delay="0"/>
                                  </p:stCondLst>
                                  <p:childTnLst>
                                    <p:animMotion path="M 0.000000 0.000000 L -0.286881 -0.601667" origin="layout" pathEditMode="relative">
                                      <p:cBhvr>
                                        <p:cTn id="13" dur="1000" fill="hold"/>
                                        <p:tgtEl>
                                          <p:spTgt spid="125"/>
                                        </p:tgtEl>
                                        <p:attrNameLst>
                                          <p:attrName>ppt_x</p:attrName>
                                          <p:attrName>ppt_y</p:attrName>
                                        </p:attrNameLst>
                                      </p:cBhvr>
                                    </p:animMotion>
                                  </p:childTnLst>
                                </p:cTn>
                              </p:par>
                            </p:childTnLst>
                          </p:cTn>
                        </p:par>
                      </p:childTnLst>
                    </p:cTn>
                  </p:par>
                  <p:par>
                    <p:cTn id="14" fill="hold">
                      <p:stCondLst>
                        <p:cond delay="indefinite"/>
                      </p:stCondLst>
                      <p:childTnLst>
                        <p:par>
                          <p:cTn id="15" fill="hold">
                            <p:stCondLst>
                              <p:cond delay="0"/>
                            </p:stCondLst>
                            <p:childTnLst>
                              <p:par>
                                <p:cTn id="16" presetClass="exit" nodeType="clickEffect" presetSubtype="0" presetID="1" grpId="4" fill="hold">
                                  <p:stCondLst>
                                    <p:cond delay="0"/>
                                  </p:stCondLst>
                                  <p:iterate type="el" backwards="0">
                                    <p:tmAbs val="0"/>
                                  </p:iterate>
                                  <p:childTnLst>
                                    <p:set>
                                      <p:cBhvr>
                                        <p:cTn id="17" fill="hold">
                                          <p:stCondLst>
                                            <p:cond delay="0"/>
                                          </p:stCondLst>
                                        </p:cTn>
                                        <p:tgtEl>
                                          <p:spTgt spid="125"/>
                                        </p:tgtEl>
                                        <p:attrNameLst>
                                          <p:attrName>style.visibility</p:attrName>
                                        </p:attrNameLst>
                                      </p:cBhvr>
                                      <p:to>
                                        <p:strVal val="hidden"/>
                                      </p:to>
                                    </p:set>
                                  </p:childTnLst>
                                </p:cTn>
                              </p:par>
                            </p:childTnLst>
                          </p:cTn>
                        </p:par>
                        <p:par>
                          <p:cTn id="18" fill="hold">
                            <p:stCondLst>
                              <p:cond delay="0"/>
                            </p:stCondLst>
                            <p:childTnLst>
                              <p:par>
                                <p:cTn id="19" presetClass="path" nodeType="afterEffect" presetSubtype="0" presetID="-1" grpId="5" accel="50000" decel="50000" fill="hold">
                                  <p:stCondLst>
                                    <p:cond delay="0"/>
                                  </p:stCondLst>
                                  <p:childTnLst>
                                    <p:animMotion path="M 0.000000 0.000000 L -0.387189 -0.840000" origin="layout" pathEditMode="relative">
                                      <p:cBhvr>
                                        <p:cTn id="20" dur="500" fill="hold"/>
                                        <p:tgtEl>
                                          <p:spTgt spid="126"/>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21" fill="hold" display="0">
                  <p:stCondLst>
                    <p:cond delay="indefinite"/>
                  </p:stCondLst>
                </p:cTn>
                <p:tgtEl>
                  <p:spTgt spid="123"/>
                </p:tgtEl>
              </p:cMediaNode>
            </p:video>
            <p:seq concurrent="1" prevAc="none" nextAc="seek">
              <p:cTn id="22" evtFilter="cancelBubble" nodeType="interactiveSeq" restart="whenNotActive" fill="hold">
                <p:stCondLst>
                  <p:cond delay="0" evt="onClick">
                    <p:tgtEl>
                      <p:spTgt spid="123"/>
                    </p:tgtEl>
                  </p:cond>
                </p:stCondLst>
                <p:endSync delay="0" evt="end">
                  <p:rtn val="all"/>
                </p:endSync>
                <p:childTnLst>
                  <p:par>
                    <p:cTn id="23" fill="hold">
                      <p:stCondLst>
                        <p:cond delay="0"/>
                      </p:stCondLst>
                      <p:childTnLst>
                        <p:par>
                          <p:cTn id="24" fill="hold">
                            <p:stCondLst>
                              <p:cond delay="0"/>
                            </p:stCondLst>
                            <p:childTnLst>
                              <p:par>
                                <p:cTn id="25" presetClass="mediacall" nodeType="clickEffect" presetSubtype="0" presetID="2" fill="hold">
                                  <p:stCondLst>
                                    <p:cond delay="0"/>
                                  </p:stCondLst>
                                  <p:childTnLst>
                                    <p:cmd type="call" cmd="togglePause">
                                      <p:cBhvr>
                                        <p:cTn id="26" dur="1" fill="hold"/>
                                        <p:tgtEl>
                                          <p:spTgt spid="123"/>
                                        </p:tgtEl>
                                      </p:cBhvr>
                                    </p:cmd>
                                  </p:childTnLst>
                                </p:cTn>
                              </p:par>
                            </p:childTnLst>
                          </p:cTn>
                        </p:par>
                      </p:childTnLst>
                    </p:cTn>
                  </p:par>
                </p:childTnLst>
              </p:cTn>
              <p:nextCondLst>
                <p:cond delay="0" evt="onClick">
                  <p:tgtEl>
                    <p:spTgt spid="123"/>
                  </p:tgtEl>
                </p:cond>
              </p:nextCondLst>
            </p:seq>
          </p:childTnLst>
        </p:cTn>
      </p:par>
    </p:tnLst>
    <p:bldLst>
      <p:bldP build="whole" bldLvl="1" animBg="1" rev="0" advAuto="0" spid="125" grpId="4"/>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Temperature and Solubility"/>
          <p:cNvSpPr txBox="1"/>
          <p:nvPr>
            <p:ph type="title"/>
          </p:nvPr>
        </p:nvSpPr>
        <p:spPr>
          <a:xfrm>
            <a:off x="4419600" y="0"/>
            <a:ext cx="15544801" cy="2903221"/>
          </a:xfrm>
          <a:prstGeom prst="rect">
            <a:avLst/>
          </a:prstGeom>
        </p:spPr>
        <p:txBody>
          <a:bodyPr/>
          <a:lstStyle>
            <a:lvl1pPr>
              <a:defRPr>
                <a:solidFill>
                  <a:srgbClr val="008F00"/>
                </a:solidFill>
                <a:uFill>
                  <a:solidFill>
                    <a:srgbClr val="008F00"/>
                  </a:solidFill>
                </a:uFill>
              </a:defRPr>
            </a:lvl1pPr>
          </a:lstStyle>
          <a:p>
            <a:pPr/>
            <a:r>
              <a:t>Temperature and Solubility</a:t>
            </a:r>
          </a:p>
        </p:txBody>
      </p:sp>
      <p:sp>
        <p:nvSpPr>
          <p:cNvPr id="129" name="Generally, the solubility of solid solutes in liquid solvents increases with increasing temperature."/>
          <p:cNvSpPr txBox="1"/>
          <p:nvPr>
            <p:ph type="body" sz="half" idx="1"/>
          </p:nvPr>
        </p:nvSpPr>
        <p:spPr>
          <a:xfrm>
            <a:off x="12352019" y="3954779"/>
            <a:ext cx="8908674" cy="9761221"/>
          </a:xfrm>
          <a:prstGeom prst="rect">
            <a:avLst/>
          </a:prstGeom>
        </p:spPr>
        <p:txBody>
          <a:bodyPr/>
          <a:lstStyle/>
          <a:p>
            <a:pPr marL="650874" indent="-571500">
              <a:buClr>
                <a:srgbClr val="000000"/>
              </a:buClr>
              <a:buSzTx/>
              <a:buFont typeface="Arial"/>
              <a:buNone/>
              <a:defRPr sz="6000"/>
            </a:pPr>
            <a:r>
              <a:rPr b="0">
                <a:latin typeface="ＭＳ Ｐゴシック"/>
                <a:ea typeface="ＭＳ Ｐゴシック"/>
                <a:cs typeface="ＭＳ Ｐゴシック"/>
                <a:sym typeface="ＭＳ Ｐゴシック"/>
              </a:rPr>
              <a:t>	</a:t>
            </a:r>
            <a:r>
              <a:t>Generally, the solubility of </a:t>
            </a:r>
            <a:r>
              <a:rPr>
                <a:solidFill>
                  <a:srgbClr val="004CBB"/>
                </a:solidFill>
                <a:uFill>
                  <a:solidFill>
                    <a:srgbClr val="004CBB"/>
                  </a:solidFill>
                </a:uFill>
              </a:rPr>
              <a:t>solid </a:t>
            </a:r>
            <a:r>
              <a:t>solutes in liquid solvents </a:t>
            </a:r>
            <a:r>
              <a:rPr i="1">
                <a:solidFill>
                  <a:srgbClr val="008F00"/>
                </a:solidFill>
                <a:uFill>
                  <a:solidFill>
                    <a:srgbClr val="008F00"/>
                  </a:solidFill>
                </a:uFill>
              </a:rPr>
              <a:t>increases </a:t>
            </a:r>
            <a:r>
              <a:t>with increasing temperature.</a:t>
            </a:r>
          </a:p>
        </p:txBody>
      </p:sp>
      <p:sp>
        <p:nvSpPr>
          <p:cNvPr id="130"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131" name="solid solubility and temperature graph" descr="solid solubility and temperature graph"/>
          <p:cNvPicPr>
            <a:picLocks noChangeAspect="0"/>
          </p:cNvPicPr>
          <p:nvPr/>
        </p:nvPicPr>
        <p:blipFill>
          <a:blip r:embed="rId2">
            <a:extLst/>
          </a:blip>
          <a:srcRect l="0" t="0" r="0" b="4800"/>
          <a:stretch>
            <a:fillRect/>
          </a:stretch>
        </p:blipFill>
        <p:spPr>
          <a:xfrm>
            <a:off x="3665220" y="3200400"/>
            <a:ext cx="8481060" cy="82232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Temperature and Solubility"/>
          <p:cNvSpPr txBox="1"/>
          <p:nvPr>
            <p:ph type="title"/>
          </p:nvPr>
        </p:nvSpPr>
        <p:spPr>
          <a:xfrm>
            <a:off x="4419600" y="0"/>
            <a:ext cx="15544801" cy="2903221"/>
          </a:xfrm>
          <a:prstGeom prst="rect">
            <a:avLst/>
          </a:prstGeom>
        </p:spPr>
        <p:txBody>
          <a:bodyPr/>
          <a:lstStyle>
            <a:lvl1pPr>
              <a:defRPr>
                <a:solidFill>
                  <a:srgbClr val="008F00"/>
                </a:solidFill>
                <a:uFill>
                  <a:solidFill>
                    <a:srgbClr val="008F00"/>
                  </a:solidFill>
                </a:uFill>
              </a:defRPr>
            </a:lvl1pPr>
          </a:lstStyle>
          <a:p>
            <a:pPr/>
            <a:r>
              <a:t>Temperature and Solubility</a:t>
            </a:r>
          </a:p>
        </p:txBody>
      </p:sp>
      <p:sp>
        <p:nvSpPr>
          <p:cNvPr id="134" name="The opposite is true for gases.…"/>
          <p:cNvSpPr txBox="1"/>
          <p:nvPr>
            <p:ph type="body" sz="half" idx="1"/>
          </p:nvPr>
        </p:nvSpPr>
        <p:spPr>
          <a:xfrm>
            <a:off x="2907506" y="3040380"/>
            <a:ext cx="9124474" cy="10675620"/>
          </a:xfrm>
          <a:prstGeom prst="rect">
            <a:avLst/>
          </a:prstGeom>
        </p:spPr>
        <p:txBody>
          <a:bodyPr/>
          <a:lstStyle/>
          <a:p>
            <a:pPr marL="650874" indent="-571500">
              <a:buClr>
                <a:srgbClr val="000000"/>
              </a:buClr>
              <a:buSzTx/>
              <a:buFont typeface="Arial"/>
              <a:buNone/>
              <a:defRPr sz="6000"/>
            </a:pPr>
            <a:r>
              <a:t>The opposite is true for gases.</a:t>
            </a:r>
          </a:p>
          <a:p>
            <a:pPr marL="650874" indent="-571500">
              <a:buClr>
                <a:srgbClr val="000000"/>
              </a:buClr>
              <a:buSzTx/>
              <a:buFont typeface="Arial"/>
              <a:buNone/>
              <a:defRPr sz="6000"/>
            </a:pPr>
            <a:r>
              <a:t>Carbonated soft drinks are more “bubbly” if stored in the refrigerator.</a:t>
            </a:r>
          </a:p>
          <a:p>
            <a:pPr marL="650874" indent="-571500">
              <a:buClr>
                <a:srgbClr val="000000"/>
              </a:buClr>
              <a:buSzTx/>
              <a:buFont typeface="Arial"/>
              <a:buNone/>
              <a:defRPr sz="6000"/>
            </a:pPr>
            <a:r>
              <a:t>Warm lakes have less O</a:t>
            </a:r>
            <a:r>
              <a:rPr baseline="-14866"/>
              <a:t>2</a:t>
            </a:r>
            <a:r>
              <a:t> dissolved in them than cool lakes.</a:t>
            </a:r>
          </a:p>
        </p:txBody>
      </p:sp>
      <p:sp>
        <p:nvSpPr>
          <p:cNvPr id="135"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136" name="gas solubility with temperature picture" descr="gas solubility with temperature picture"/>
          <p:cNvPicPr>
            <a:picLocks noChangeAspect="0"/>
          </p:cNvPicPr>
          <p:nvPr/>
        </p:nvPicPr>
        <p:blipFill>
          <a:blip r:embed="rId2">
            <a:extLst/>
          </a:blip>
          <a:srcRect l="0" t="0" r="0" b="3241"/>
          <a:stretch>
            <a:fillRect/>
          </a:stretch>
        </p:blipFill>
        <p:spPr>
          <a:xfrm>
            <a:off x="12352019" y="3200400"/>
            <a:ext cx="8445501" cy="838962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34">
                                            <p:txEl>
                                              <p:pRg st="1" end="1"/>
                                            </p:txEl>
                                          </p:spTgt>
                                        </p:tgtEl>
                                        <p:attrNameLst>
                                          <p:attrName>style.visibility</p:attrName>
                                        </p:attrNameLst>
                                      </p:cBhvr>
                                      <p:to>
                                        <p:strVal val="visible"/>
                                      </p:to>
                                    </p:set>
                                    <p:animEffect filter="fade" transition="in">
                                      <p:cBhvr>
                                        <p:cTn id="7" dur="500"/>
                                        <p:tgtEl>
                                          <p:spTgt spid="134">
                                            <p:txEl>
                                              <p:pRg st="1" end="1"/>
                                            </p:txEl>
                                          </p:spTgt>
                                        </p:tgtEl>
                                      </p:cBhvr>
                                    </p:animEffect>
                                  </p:childTnLst>
                                </p:cTn>
                              </p:par>
                            </p:childTnLst>
                          </p:cTn>
                        </p:par>
                        <p:par>
                          <p:cTn id="8" fill="hold">
                            <p:stCondLst>
                              <p:cond delay="500"/>
                            </p:stCondLst>
                            <p:childTnLst>
                              <p:par>
                                <p:cTn id="9" presetClass="entr" nodeType="afterEffect" presetID="10" grpId="1" fill="hold">
                                  <p:stCondLst>
                                    <p:cond delay="500"/>
                                  </p:stCondLst>
                                  <p:iterate type="el" backwards="0">
                                    <p:tmAbs val="0"/>
                                  </p:iterate>
                                  <p:childTnLst>
                                    <p:set>
                                      <p:cBhvr>
                                        <p:cTn id="10" fill="hold"/>
                                        <p:tgtEl>
                                          <p:spTgt spid="134">
                                            <p:txEl>
                                              <p:pRg st="2" end="2"/>
                                            </p:txEl>
                                          </p:spTgt>
                                        </p:tgtEl>
                                        <p:attrNameLst>
                                          <p:attrName>style.visibility</p:attrName>
                                        </p:attrNameLst>
                                      </p:cBhvr>
                                      <p:to>
                                        <p:strVal val="visible"/>
                                      </p:to>
                                    </p:set>
                                    <p:animEffect filter="fade" transition="in">
                                      <p:cBhvr>
                                        <p:cTn id="11" dur="500"/>
                                        <p:tgtEl>
                                          <p:spTgt spid="13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34"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Colligative Properties"/>
          <p:cNvSpPr txBox="1"/>
          <p:nvPr>
            <p:ph type="title"/>
          </p:nvPr>
        </p:nvSpPr>
        <p:spPr>
          <a:xfrm>
            <a:off x="-736600" y="2540"/>
            <a:ext cx="14333220" cy="1668781"/>
          </a:xfrm>
          <a:prstGeom prst="rect">
            <a:avLst/>
          </a:prstGeom>
        </p:spPr>
        <p:txBody>
          <a:bodyPr/>
          <a:lstStyle>
            <a:lvl1pPr>
              <a:defRPr sz="9200">
                <a:solidFill>
                  <a:srgbClr val="0259ED"/>
                </a:solidFill>
                <a:uFill>
                  <a:solidFill>
                    <a:srgbClr val="0259ED"/>
                  </a:solidFill>
                </a:uFill>
              </a:defRPr>
            </a:lvl1pPr>
          </a:lstStyle>
          <a:p>
            <a:pPr/>
            <a:r>
              <a:t>Colligative Properties</a:t>
            </a:r>
          </a:p>
        </p:txBody>
      </p:sp>
      <p:pic>
        <p:nvPicPr>
          <p:cNvPr id="139" name="colligative properties joke silly" descr="colligative properties joke silly"/>
          <p:cNvPicPr>
            <a:picLocks noChangeAspect="1"/>
          </p:cNvPicPr>
          <p:nvPr/>
        </p:nvPicPr>
        <p:blipFill>
          <a:blip r:embed="rId2">
            <a:extLst/>
          </a:blip>
          <a:stretch>
            <a:fillRect/>
          </a:stretch>
        </p:blipFill>
        <p:spPr>
          <a:xfrm>
            <a:off x="17117257" y="31194"/>
            <a:ext cx="7340294" cy="7340294"/>
          </a:xfrm>
          <a:prstGeom prst="rect">
            <a:avLst/>
          </a:prstGeom>
          <a:ln w="12700"/>
        </p:spPr>
      </p:pic>
      <p:sp>
        <p:nvSpPr>
          <p:cNvPr id="140" name="Rectangle"/>
          <p:cNvSpPr/>
          <p:nvPr/>
        </p:nvSpPr>
        <p:spPr>
          <a:xfrm>
            <a:off x="3154680" y="12481559"/>
            <a:ext cx="2286001" cy="1291591"/>
          </a:xfrm>
          <a:prstGeom prst="rect">
            <a:avLst/>
          </a:prstGeom>
          <a:solidFill>
            <a:srgbClr val="FFFFFF"/>
          </a:solidFill>
          <a:ln w="12700">
            <a:miter lim="400000"/>
          </a:ln>
        </p:spPr>
        <p:txBody>
          <a:bodyPr tIns="91439" bIns="91439" anchor="ctr"/>
          <a:lstStyle/>
          <a:p>
            <a:pPr/>
          </a:p>
        </p:txBody>
      </p:sp>
      <p:sp>
        <p:nvSpPr>
          <p:cNvPr id="141" name="On adding a solute to a solvent,                             the solvent properties are modified.…"/>
          <p:cNvSpPr txBox="1"/>
          <p:nvPr>
            <p:ph type="body" idx="1"/>
          </p:nvPr>
        </p:nvSpPr>
        <p:spPr>
          <a:xfrm>
            <a:off x="1776730" y="2636520"/>
            <a:ext cx="16459201" cy="11887201"/>
          </a:xfrm>
          <a:prstGeom prst="rect">
            <a:avLst/>
          </a:prstGeom>
        </p:spPr>
        <p:txBody>
          <a:bodyPr/>
          <a:lstStyle/>
          <a:p>
            <a:pPr marL="650874" indent="-571500">
              <a:lnSpc>
                <a:spcPct val="100000"/>
              </a:lnSpc>
              <a:buClr>
                <a:srgbClr val="000000"/>
              </a:buClr>
              <a:buSzTx/>
              <a:buFont typeface="Arial"/>
              <a:buNone/>
              <a:defRPr sz="5400"/>
            </a:pPr>
            <a:r>
              <a:rPr b="0"/>
              <a:t>On adding a</a:t>
            </a:r>
            <a:r>
              <a:t> solute to a solvent,                             </a:t>
            </a:r>
            <a:r>
              <a:rPr b="0"/>
              <a:t>the</a:t>
            </a:r>
            <a:r>
              <a:t> </a:t>
            </a:r>
            <a:r>
              <a:rPr i="1">
                <a:solidFill>
                  <a:srgbClr val="FF2600"/>
                </a:solidFill>
              </a:rPr>
              <a:t>solvent</a:t>
            </a:r>
            <a:r>
              <a:t> </a:t>
            </a:r>
            <a:r>
              <a:rPr b="0"/>
              <a:t>properties</a:t>
            </a:r>
            <a:r>
              <a:t> </a:t>
            </a:r>
            <a:r>
              <a:rPr b="0"/>
              <a:t>are</a:t>
            </a:r>
            <a:r>
              <a:t> </a:t>
            </a:r>
            <a:r>
              <a:rPr b="0"/>
              <a:t>modified.</a:t>
            </a:r>
          </a:p>
          <a:p>
            <a:pPr marL="554037" indent="-514350">
              <a:lnSpc>
                <a:spcPct val="100000"/>
              </a:lnSpc>
              <a:buClr>
                <a:srgbClr val="000000"/>
              </a:buClr>
              <a:buFont typeface="Arial"/>
              <a:defRPr sz="5400"/>
            </a:pPr>
            <a:r>
              <a:t>Vapor pressure </a:t>
            </a:r>
            <a:r>
              <a:rPr b="0">
                <a:latin typeface="ＭＳ Ｐゴシック"/>
                <a:ea typeface="ＭＳ Ｐゴシック"/>
                <a:cs typeface="ＭＳ Ｐゴシック"/>
                <a:sym typeface="ＭＳ Ｐゴシック"/>
              </a:rPr>
              <a:t>	</a:t>
            </a:r>
            <a:r>
              <a:t>decreases</a:t>
            </a:r>
          </a:p>
          <a:p>
            <a:pPr marL="554037" indent="-514350">
              <a:lnSpc>
                <a:spcPct val="100000"/>
              </a:lnSpc>
              <a:buClr>
                <a:srgbClr val="003DAF"/>
              </a:buClr>
              <a:buFont typeface="Arial"/>
              <a:defRPr sz="5400">
                <a:solidFill>
                  <a:srgbClr val="003DAF"/>
                </a:solidFill>
                <a:uFill>
                  <a:solidFill>
                    <a:srgbClr val="003DAF"/>
                  </a:solidFill>
                </a:uFill>
              </a:defRPr>
            </a:pPr>
            <a:r>
              <a:t>Melting point </a:t>
            </a:r>
            <a:r>
              <a:rPr b="0">
                <a:latin typeface="ＭＳ Ｐゴシック"/>
                <a:ea typeface="ＭＳ Ｐゴシック"/>
                <a:cs typeface="ＭＳ Ｐゴシック"/>
                <a:sym typeface="ＭＳ Ｐゴシック"/>
              </a:rPr>
              <a:t>		</a:t>
            </a:r>
            <a:r>
              <a:t>decreases</a:t>
            </a:r>
          </a:p>
          <a:p>
            <a:pPr marL="554037" indent="-514350">
              <a:lnSpc>
                <a:spcPct val="100000"/>
              </a:lnSpc>
              <a:buClr>
                <a:srgbClr val="006400"/>
              </a:buClr>
              <a:buFont typeface="Arial"/>
              <a:defRPr sz="5400">
                <a:solidFill>
                  <a:srgbClr val="006400"/>
                </a:solidFill>
                <a:uFill>
                  <a:solidFill>
                    <a:srgbClr val="006400"/>
                  </a:solidFill>
                </a:uFill>
              </a:defRPr>
            </a:pPr>
            <a:r>
              <a:t>Boiling point </a:t>
            </a:r>
            <a:r>
              <a:rPr b="0">
                <a:latin typeface="ＭＳ Ｐゴシック"/>
                <a:ea typeface="ＭＳ Ｐゴシック"/>
                <a:cs typeface="ＭＳ Ｐゴシック"/>
                <a:sym typeface="ＭＳ Ｐゴシック"/>
              </a:rPr>
              <a:t>		</a:t>
            </a:r>
            <a:r>
              <a:t>increases</a:t>
            </a:r>
          </a:p>
          <a:p>
            <a:pPr marL="554037" indent="-514350">
              <a:lnSpc>
                <a:spcPct val="100000"/>
              </a:lnSpc>
              <a:buClr>
                <a:srgbClr val="8D111B"/>
              </a:buClr>
              <a:buFont typeface="Arial"/>
              <a:defRPr sz="5400">
                <a:solidFill>
                  <a:srgbClr val="8D111B"/>
                </a:solidFill>
                <a:uFill>
                  <a:solidFill>
                    <a:srgbClr val="8D111B"/>
                  </a:solidFill>
                </a:uFill>
              </a:defRPr>
            </a:pPr>
            <a:r>
              <a:t>Osmosis is possible (osmotic pressure)</a:t>
            </a:r>
          </a:p>
          <a:p>
            <a:pPr marL="650874" indent="-571500">
              <a:lnSpc>
                <a:spcPct val="100000"/>
              </a:lnSpc>
              <a:buClr>
                <a:srgbClr val="000000"/>
              </a:buClr>
              <a:buSzTx/>
              <a:buFont typeface="Arial"/>
              <a:buNone/>
            </a:pPr>
            <a:r>
              <a:rPr b="0" sz="5400"/>
              <a:t>These changes are called</a:t>
            </a:r>
            <a:r>
              <a:rPr sz="5400"/>
              <a:t> </a:t>
            </a:r>
            <a:r>
              <a:rPr sz="5400">
                <a:solidFill>
                  <a:srgbClr val="F33126"/>
                </a:solidFill>
                <a:uFill>
                  <a:solidFill>
                    <a:srgbClr val="F33126"/>
                  </a:solidFill>
                </a:uFill>
              </a:rPr>
              <a:t>COLLIGATIVE PROPERTIES. </a:t>
            </a:r>
          </a:p>
          <a:p>
            <a:pPr marL="650874" indent="-571500">
              <a:lnSpc>
                <a:spcPct val="100000"/>
              </a:lnSpc>
              <a:buClr>
                <a:srgbClr val="000000"/>
              </a:buClr>
              <a:buSzTx/>
              <a:buFont typeface="Arial"/>
              <a:buNone/>
            </a:pPr>
            <a:r>
              <a:rPr b="0" sz="5400"/>
              <a:t>They depend only on the</a:t>
            </a:r>
            <a:r>
              <a:rPr sz="5400"/>
              <a:t> </a:t>
            </a:r>
            <a:r>
              <a:rPr sz="5400">
                <a:solidFill>
                  <a:srgbClr val="73A4FE"/>
                </a:solidFill>
                <a:uFill>
                  <a:solidFill>
                    <a:srgbClr val="73A4FE"/>
                  </a:solidFill>
                </a:uFill>
              </a:rPr>
              <a:t>NUMBER</a:t>
            </a:r>
            <a:r>
              <a:rPr sz="5400"/>
              <a:t> of solute particles relative to solvent particles, </a:t>
            </a:r>
            <a:r>
              <a:rPr b="0" sz="5400"/>
              <a:t>not on the</a:t>
            </a:r>
            <a:r>
              <a:rPr sz="5400"/>
              <a:t> </a:t>
            </a:r>
            <a:r>
              <a:rPr sz="5400">
                <a:solidFill>
                  <a:srgbClr val="00B800"/>
                </a:solidFill>
                <a:uFill>
                  <a:solidFill>
                    <a:srgbClr val="00B800"/>
                  </a:solidFill>
                </a:uFill>
              </a:rPr>
              <a:t>KIND</a:t>
            </a:r>
            <a:r>
              <a:rPr sz="5400"/>
              <a:t> </a:t>
            </a:r>
            <a:r>
              <a:rPr b="0" sz="5400"/>
              <a:t>of solute particles.  We need </a:t>
            </a:r>
            <a:r>
              <a:rPr sz="5400"/>
              <a:t>new concentration units</a:t>
            </a:r>
            <a:r>
              <a:rPr b="0" sz="5400"/>
              <a:t>! (more than molarity, M)</a:t>
            </a:r>
          </a:p>
        </p:txBody>
      </p:sp>
      <p:sp>
        <p:nvSpPr>
          <p:cNvPr id="142"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41">
                                            <p:txEl>
                                              <p:pRg st="5" end="5"/>
                                            </p:txEl>
                                          </p:spTgt>
                                        </p:tgtEl>
                                        <p:attrNameLst>
                                          <p:attrName>style.visibility</p:attrName>
                                        </p:attrNameLst>
                                      </p:cBhvr>
                                      <p:to>
                                        <p:strVal val="visible"/>
                                      </p:to>
                                    </p:set>
                                    <p:anim calcmode="lin" valueType="num">
                                      <p:cBhvr>
                                        <p:cTn id="7" dur="500" fill="hold"/>
                                        <p:tgtEl>
                                          <p:spTgt spid="141">
                                            <p:txEl>
                                              <p:pRg st="5" end="5"/>
                                            </p:txEl>
                                          </p:spTgt>
                                        </p:tgtEl>
                                        <p:attrNameLst>
                                          <p:attrName>ppt_x</p:attrName>
                                        </p:attrNameLst>
                                      </p:cBhvr>
                                      <p:tavLst>
                                        <p:tav tm="0">
                                          <p:val>
                                            <p:strVal val="0-#ppt_w/2"/>
                                          </p:val>
                                        </p:tav>
                                        <p:tav tm="100000">
                                          <p:val>
                                            <p:strVal val="#ppt_x"/>
                                          </p:val>
                                        </p:tav>
                                      </p:tavLst>
                                    </p:anim>
                                    <p:anim calcmode="lin" valueType="num">
                                      <p:cBhvr>
                                        <p:cTn id="8" dur="500" fill="hold"/>
                                        <p:tgtEl>
                                          <p:spTgt spid="141">
                                            <p:txEl>
                                              <p:pRg st="5" end="5"/>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1" fill="hold">
                                  <p:stCondLst>
                                    <p:cond delay="0"/>
                                  </p:stCondLst>
                                  <p:iterate type="el" backwards="0">
                                    <p:tmAbs val="0"/>
                                  </p:iterate>
                                  <p:childTnLst>
                                    <p:set>
                                      <p:cBhvr>
                                        <p:cTn id="11" fill="hold"/>
                                        <p:tgtEl>
                                          <p:spTgt spid="141">
                                            <p:txEl>
                                              <p:pRg st="6" end="6"/>
                                            </p:txEl>
                                          </p:spTgt>
                                        </p:tgtEl>
                                        <p:attrNameLst>
                                          <p:attrName>style.visibility</p:attrName>
                                        </p:attrNameLst>
                                      </p:cBhvr>
                                      <p:to>
                                        <p:strVal val="visible"/>
                                      </p:to>
                                    </p:set>
                                    <p:anim calcmode="lin" valueType="num">
                                      <p:cBhvr>
                                        <p:cTn id="12" dur="500" fill="hold"/>
                                        <p:tgtEl>
                                          <p:spTgt spid="141">
                                            <p:txEl>
                                              <p:pRg st="6" end="6"/>
                                            </p:txEl>
                                          </p:spTgt>
                                        </p:tgtEl>
                                        <p:attrNameLst>
                                          <p:attrName>ppt_x</p:attrName>
                                        </p:attrNameLst>
                                      </p:cBhvr>
                                      <p:tavLst>
                                        <p:tav tm="0">
                                          <p:val>
                                            <p:strVal val="0-#ppt_w/2"/>
                                          </p:val>
                                        </p:tav>
                                        <p:tav tm="100000">
                                          <p:val>
                                            <p:strVal val="#ppt_x"/>
                                          </p:val>
                                        </p:tav>
                                      </p:tavLst>
                                    </p:anim>
                                    <p:anim calcmode="lin" valueType="num">
                                      <p:cBhvr>
                                        <p:cTn id="13" dur="500" fill="hold"/>
                                        <p:tgtEl>
                                          <p:spTgt spid="14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41"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4" name="molality definition picture" descr="molality definition picture"/>
          <p:cNvPicPr>
            <a:picLocks noChangeAspect="1"/>
          </p:cNvPicPr>
          <p:nvPr/>
        </p:nvPicPr>
        <p:blipFill>
          <a:blip r:embed="rId2">
            <a:extLst/>
          </a:blip>
          <a:stretch>
            <a:fillRect/>
          </a:stretch>
        </p:blipFill>
        <p:spPr>
          <a:xfrm>
            <a:off x="6812280" y="8391066"/>
            <a:ext cx="9631680" cy="2011681"/>
          </a:xfrm>
          <a:prstGeom prst="rect">
            <a:avLst/>
          </a:prstGeom>
          <a:ln w="12700"/>
        </p:spPr>
      </p:pic>
      <p:pic>
        <p:nvPicPr>
          <p:cNvPr id="145" name="mol fraction picture" descr="mol fraction picture"/>
          <p:cNvPicPr>
            <a:picLocks noChangeAspect="1"/>
          </p:cNvPicPr>
          <p:nvPr/>
        </p:nvPicPr>
        <p:blipFill>
          <a:blip r:embed="rId3">
            <a:extLst/>
          </a:blip>
          <a:stretch>
            <a:fillRect/>
          </a:stretch>
        </p:blipFill>
        <p:spPr>
          <a:xfrm>
            <a:off x="4174776" y="4846320"/>
            <a:ext cx="16047720" cy="2125981"/>
          </a:xfrm>
          <a:prstGeom prst="rect">
            <a:avLst/>
          </a:prstGeom>
          <a:ln w="12700"/>
        </p:spPr>
      </p:pic>
      <p:sp>
        <p:nvSpPr>
          <p:cNvPr id="146" name="Concentration Units"/>
          <p:cNvSpPr txBox="1"/>
          <p:nvPr>
            <p:ph type="title"/>
          </p:nvPr>
        </p:nvSpPr>
        <p:spPr>
          <a:xfrm>
            <a:off x="5036820" y="457200"/>
            <a:ext cx="14333220" cy="2125981"/>
          </a:xfrm>
          <a:prstGeom prst="rect">
            <a:avLst/>
          </a:prstGeom>
        </p:spPr>
        <p:txBody>
          <a:bodyPr/>
          <a:lstStyle>
            <a:lvl1pPr>
              <a:defRPr sz="9200">
                <a:solidFill>
                  <a:srgbClr val="0259ED"/>
                </a:solidFill>
                <a:uFill>
                  <a:solidFill>
                    <a:srgbClr val="0259ED"/>
                  </a:solidFill>
                </a:uFill>
              </a:defRPr>
            </a:lvl1pPr>
          </a:lstStyle>
          <a:p>
            <a:pPr/>
            <a:r>
              <a:t>Concentration Units</a:t>
            </a:r>
          </a:p>
        </p:txBody>
      </p:sp>
      <p:sp>
        <p:nvSpPr>
          <p:cNvPr id="147" name="MOLE FRACTION, X…"/>
          <p:cNvSpPr txBox="1"/>
          <p:nvPr>
            <p:ph type="body" idx="1"/>
          </p:nvPr>
        </p:nvSpPr>
        <p:spPr>
          <a:xfrm>
            <a:off x="3802380" y="2583180"/>
            <a:ext cx="16299181" cy="11132820"/>
          </a:xfrm>
          <a:prstGeom prst="rect">
            <a:avLst/>
          </a:prstGeom>
        </p:spPr>
        <p:txBody>
          <a:bodyPr/>
          <a:lstStyle/>
          <a:p>
            <a:pPr marL="307973" indent="-228600">
              <a:lnSpc>
                <a:spcPct val="100000"/>
              </a:lnSpc>
              <a:buClr>
                <a:srgbClr val="00B800"/>
              </a:buClr>
              <a:buFont typeface="Arial"/>
              <a:defRPr sz="6000">
                <a:solidFill>
                  <a:srgbClr val="00B800"/>
                </a:solidFill>
                <a:uFill>
                  <a:solidFill>
                    <a:srgbClr val="00B800"/>
                  </a:solidFill>
                </a:uFill>
              </a:defRPr>
            </a:pPr>
            <a:r>
              <a:t> MOLE FRACTION, X</a:t>
            </a:r>
          </a:p>
          <a:p>
            <a:pPr marL="650874" indent="-571500">
              <a:lnSpc>
                <a:spcPct val="100000"/>
              </a:lnSpc>
              <a:buClr>
                <a:srgbClr val="000000"/>
              </a:buClr>
              <a:buSzTx/>
              <a:buFont typeface="Arial"/>
              <a:buNone/>
              <a:defRPr b="0" i="1" sz="5400"/>
            </a:pPr>
            <a:r>
              <a:t>For a mixture of A, B, and C</a:t>
            </a:r>
          </a:p>
        </p:txBody>
      </p:sp>
      <p:sp>
        <p:nvSpPr>
          <p:cNvPr id="148"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149" name="MOLALITY, m"/>
          <p:cNvSpPr txBox="1"/>
          <p:nvPr/>
        </p:nvSpPr>
        <p:spPr>
          <a:xfrm>
            <a:off x="3962400" y="7155180"/>
            <a:ext cx="11750040" cy="105410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marL="309880" indent="-228600">
              <a:spcBef>
                <a:spcPts val="2200"/>
              </a:spcBef>
              <a:buClr>
                <a:srgbClr val="73A4FE"/>
              </a:buClr>
              <a:buSzPct val="100000"/>
              <a:buFont typeface="Arial"/>
              <a:buChar char="•"/>
              <a:defRPr sz="6000">
                <a:solidFill>
                  <a:srgbClr val="73A4FE"/>
                </a:solidFill>
                <a:uFill>
                  <a:solidFill>
                    <a:srgbClr val="73A4FE"/>
                  </a:solidFill>
                </a:uFill>
              </a:defRPr>
            </a:lvl1pPr>
          </a:lstStyle>
          <a:p>
            <a:pPr/>
            <a:r>
              <a:t> MOLALITY, m</a:t>
            </a:r>
          </a:p>
        </p:txBody>
      </p:sp>
      <p:sp>
        <p:nvSpPr>
          <p:cNvPr id="150" name="WEIGHT % = grams solute per total g in solution…"/>
          <p:cNvSpPr txBox="1"/>
          <p:nvPr/>
        </p:nvSpPr>
        <p:spPr>
          <a:xfrm>
            <a:off x="4122420" y="10812779"/>
            <a:ext cx="18083332" cy="20679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309880" indent="-228600">
              <a:spcBef>
                <a:spcPts val="3700"/>
              </a:spcBef>
              <a:buClr>
                <a:srgbClr val="8D111B"/>
              </a:buClr>
              <a:buSzPct val="100000"/>
              <a:buFont typeface="Arial"/>
              <a:buChar char="•"/>
            </a:pPr>
            <a:r>
              <a:t> </a:t>
            </a:r>
            <a:r>
              <a:rPr sz="6000">
                <a:solidFill>
                  <a:srgbClr val="8D111B"/>
                </a:solidFill>
                <a:uFill>
                  <a:solidFill>
                    <a:srgbClr val="8D111B"/>
                  </a:solidFill>
                </a:uFill>
              </a:rPr>
              <a:t>WEIGHT %</a:t>
            </a:r>
            <a:r>
              <a:rPr sz="5400"/>
              <a:t> = grams solute per total g in solution</a:t>
            </a:r>
            <a:endParaRPr sz="5400"/>
          </a:p>
          <a:p>
            <a:pPr>
              <a:spcBef>
                <a:spcPts val="1900"/>
              </a:spcBef>
              <a:buClr>
                <a:srgbClr val="000000"/>
              </a:buClr>
              <a:buFont typeface="Arial"/>
              <a:defRPr b="0" i="1" sz="5400"/>
            </a:pPr>
            <a:r>
              <a:t>see </a:t>
            </a:r>
            <a:r>
              <a:rPr u="sng">
                <a:hlinkClick r:id="rId4" invalidUrl="" action="" tgtFrame="" tooltip="" history="1" highlightClick="0" endSnd="0"/>
              </a:rPr>
              <a:t>Concentration Units Handout</a:t>
            </a:r>
          </a:p>
        </p:txBody>
      </p:sp>
      <p:sp>
        <p:nvSpPr>
          <p:cNvPr id="151" name="You dissolve 1.0 mol (60. g) of urea (CO(NH2)2) in 15 mol (270 g) of water.  What is the mole fraction of urea?…"/>
          <p:cNvSpPr txBox="1"/>
          <p:nvPr/>
        </p:nvSpPr>
        <p:spPr>
          <a:xfrm>
            <a:off x="6659880" y="14744700"/>
            <a:ext cx="18288001" cy="11269980"/>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tIns="91439" bIns="91439">
            <a:spAutoFit/>
          </a:bodyPr>
          <a:lstStyle/>
          <a:p>
            <a:pPr>
              <a:defRPr>
                <a:solidFill>
                  <a:srgbClr val="FF2600"/>
                </a:solidFill>
                <a:uFill>
                  <a:solidFill>
                    <a:srgbClr val="FF2600"/>
                  </a:solidFill>
                </a:uFill>
              </a:defRPr>
            </a:pPr>
            <a:r>
              <a:rPr b="0" sz="5400"/>
              <a:t>You dissolve 1.0 mol (60. g) of urea (CO(NH</a:t>
            </a:r>
            <a:r>
              <a:rPr b="0" baseline="-5999" sz="5400"/>
              <a:t>2</a:t>
            </a:r>
            <a:r>
              <a:rPr b="0" sz="5400"/>
              <a:t>)</a:t>
            </a:r>
            <a:r>
              <a:rPr b="0" baseline="-5999" sz="5400"/>
              <a:t>2</a:t>
            </a:r>
            <a:r>
              <a:rPr b="0" sz="5400"/>
              <a:t>) in 15 mol (270 g) of water.  What is the mole fraction of urea?</a:t>
            </a:r>
          </a:p>
          <a:p>
            <a:pPr>
              <a:defRPr>
                <a:solidFill>
                  <a:srgbClr val="FF2600"/>
                </a:solidFill>
                <a:uFill>
                  <a:solidFill>
                    <a:srgbClr val="FF2600"/>
                  </a:solidFill>
                </a:uFill>
              </a:defRPr>
            </a:pPr>
            <a:r>
              <a:t>     </a:t>
            </a:r>
            <a:r>
              <a:rPr baseline="-5999"/>
              <a:t> </a:t>
            </a:r>
          </a:p>
          <a:p>
            <a:pPr marL="455441" indent="-247161">
              <a:buSzPct val="100000"/>
              <a:buAutoNum type="alphaUcPeriod" startAt="1"/>
            </a:pPr>
            <a:r>
              <a:t> </a:t>
            </a:r>
            <a:r>
              <a:rPr b="0" sz="5400"/>
              <a:t>1.0</a:t>
            </a:r>
            <a:endParaRPr b="0" sz="5400"/>
          </a:p>
          <a:p>
            <a:pPr marL="498426" indent="-290146">
              <a:buSzPct val="100000"/>
              <a:buAutoNum type="alphaUcPeriod" startAt="1"/>
              <a:defRPr b="0"/>
            </a:pPr>
            <a:r>
              <a:rPr sz="5400"/>
              <a:t> 0.063</a:t>
            </a:r>
            <a:endParaRPr sz="5400"/>
          </a:p>
          <a:p>
            <a:pPr marL="498426" indent="-290146">
              <a:buSzPct val="100000"/>
              <a:buAutoNum type="alphaUcPeriod" startAt="1"/>
              <a:defRPr b="0"/>
            </a:pPr>
            <a:r>
              <a:rPr sz="5400"/>
              <a:t> 15</a:t>
            </a:r>
            <a:endParaRPr sz="5400"/>
          </a:p>
          <a:p>
            <a:pPr marL="498426" indent="-290146">
              <a:buSzPct val="100000"/>
              <a:buAutoNum type="alphaUcPeriod" startAt="1"/>
              <a:defRPr b="0"/>
            </a:pPr>
            <a:r>
              <a:rPr sz="5400"/>
              <a:t> 16</a:t>
            </a:r>
            <a:endParaRPr sz="5400"/>
          </a:p>
          <a:p>
            <a:pPr marL="498426" indent="-290146">
              <a:buSzPct val="100000"/>
              <a:buAutoNum type="alphaUcPeriod" startAt="1"/>
              <a:defRPr b="0"/>
            </a:pPr>
            <a:r>
              <a:rPr sz="5400"/>
              <a:t> 60.</a:t>
            </a:r>
          </a:p>
          <a:p>
            <a:pPr/>
            <a:endParaRPr b="0"/>
          </a:p>
          <a:p>
            <a:pPr/>
            <a:endParaRPr b="0"/>
          </a:p>
          <a:p>
            <a:pPr/>
            <a:endParaRPr b="0"/>
          </a:p>
          <a:p>
            <a:pPr/>
            <a:endParaRPr b="0"/>
          </a:p>
          <a:p>
            <a:pPr/>
            <a:endParaRPr b="0"/>
          </a:p>
          <a:p>
            <a:pPr/>
          </a:p>
        </p:txBody>
      </p:sp>
      <p:sp>
        <p:nvSpPr>
          <p:cNvPr id="152" name="Enter your response on…"/>
          <p:cNvSpPr txBox="1"/>
          <p:nvPr/>
        </p:nvSpPr>
        <p:spPr>
          <a:xfrm>
            <a:off x="20718779" y="20939759"/>
            <a:ext cx="6958480" cy="1577341"/>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algn="ctr">
              <a:defRPr i="1">
                <a:solidFill>
                  <a:srgbClr val="FF2600"/>
                </a:solidFill>
                <a:uFill>
                  <a:solidFill>
                    <a:srgbClr val="FF2600"/>
                  </a:solidFill>
                </a:uFill>
              </a:defRPr>
            </a:pPr>
            <a:r>
              <a:t>Enter your response on</a:t>
            </a:r>
          </a:p>
          <a:p>
            <a:pPr algn="ctr">
              <a:defRPr i="1">
                <a:solidFill>
                  <a:srgbClr val="FF2600"/>
                </a:solidFill>
                <a:uFill>
                  <a:solidFill>
                    <a:srgbClr val="FF2600"/>
                  </a:solidFill>
                </a:uFill>
              </a:defRPr>
            </a:pPr>
            <a:r>
              <a:t>your i&gt;Clicker now!</a:t>
            </a:r>
          </a:p>
        </p:txBody>
      </p:sp>
      <p:sp>
        <p:nvSpPr>
          <p:cNvPr id="153" name="Answer = B,…"/>
          <p:cNvSpPr txBox="1"/>
          <p:nvPr/>
        </p:nvSpPr>
        <p:spPr>
          <a:xfrm>
            <a:off x="19858907" y="23774400"/>
            <a:ext cx="5347361" cy="4884845"/>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algn="ctr">
              <a:defRPr sz="5400"/>
            </a:pPr>
            <a:r>
              <a:t>Answer = </a:t>
            </a:r>
            <a:r>
              <a:rPr>
                <a:solidFill>
                  <a:srgbClr val="FF2600"/>
                </a:solidFill>
                <a:uFill>
                  <a:solidFill>
                    <a:srgbClr val="FF2600"/>
                  </a:solidFill>
                </a:uFill>
              </a:rPr>
              <a:t>B</a:t>
            </a:r>
            <a:r>
              <a:t>,</a:t>
            </a:r>
          </a:p>
          <a:p>
            <a:pPr algn="ctr">
              <a:defRPr sz="5400"/>
            </a:pPr>
            <a:r>
              <a:t>0.063</a:t>
            </a:r>
          </a:p>
          <a:p>
            <a:pPr algn="ctr">
              <a:defRPr sz="5400"/>
            </a:pPr>
          </a:p>
          <a:p>
            <a:pPr algn="ctr">
              <a:defRPr sz="5400"/>
            </a:pPr>
            <a:r>
              <a:t>= 1.0 / (15 + 1.0)</a:t>
            </a:r>
          </a:p>
          <a:p>
            <a:pPr algn="ctr">
              <a:defRPr sz="5400"/>
            </a:pPr>
            <a:r>
              <a:t>= 0.063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10" grpId="2" fill="hold">
                                  <p:stCondLst>
                                    <p:cond delay="0"/>
                                  </p:stCondLst>
                                  <p:iterate type="el" backwards="0">
                                    <p:tmAbs val="0"/>
                                  </p:iterate>
                                  <p:childTnLst>
                                    <p:set>
                                      <p:cBhvr>
                                        <p:cTn id="10" fill="hold"/>
                                        <p:tgtEl>
                                          <p:spTgt spid="149"/>
                                        </p:tgtEl>
                                        <p:attrNameLst>
                                          <p:attrName>style.visibility</p:attrName>
                                        </p:attrNameLst>
                                      </p:cBhvr>
                                      <p:to>
                                        <p:strVal val="visible"/>
                                      </p:to>
                                    </p:set>
                                    <p:animEffect filter="fade" transition="in">
                                      <p:cBhvr>
                                        <p:cTn id="11" dur="500"/>
                                        <p:tgtEl>
                                          <p:spTgt spid="149"/>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3" fill="hold">
                                  <p:stCondLst>
                                    <p:cond delay="0"/>
                                  </p:stCondLst>
                                  <p:iterate type="el" backwards="0">
                                    <p:tmAbs val="0"/>
                                  </p:iterate>
                                  <p:childTnLst>
                                    <p:set>
                                      <p:cBhvr>
                                        <p:cTn id="15" fill="hold"/>
                                        <p:tgtEl>
                                          <p:spTgt spid="14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4" fill="hold">
                                  <p:stCondLst>
                                    <p:cond delay="0"/>
                                  </p:stCondLst>
                                  <p:iterate type="el" backwards="0">
                                    <p:tmAbs val="0"/>
                                  </p:iterate>
                                  <p:childTnLst>
                                    <p:set>
                                      <p:cBhvr>
                                        <p:cTn id="19" fill="hold"/>
                                        <p:tgtEl>
                                          <p:spTgt spid="150">
                                            <p:bg/>
                                          </p:spTgt>
                                        </p:tgtEl>
                                        <p:attrNameLst>
                                          <p:attrName>style.visibility</p:attrName>
                                        </p:attrNameLst>
                                      </p:cBhvr>
                                      <p:to>
                                        <p:strVal val="visible"/>
                                      </p:to>
                                    </p:set>
                                    <p:animEffect filter="fade" transition="in">
                                      <p:cBhvr>
                                        <p:cTn id="20" dur="500"/>
                                        <p:tgtEl>
                                          <p:spTgt spid="150">
                                            <p:bg/>
                                          </p:spTgt>
                                        </p:tgtEl>
                                      </p:cBhvr>
                                    </p:animEffect>
                                  </p:childTnLst>
                                </p:cTn>
                              </p:par>
                              <p:par>
                                <p:cTn id="21" presetClass="entr" nodeType="withEffect" presetSubtype="0" presetID="10" grpId="4" fill="hold">
                                  <p:stCondLst>
                                    <p:cond delay="0"/>
                                  </p:stCondLst>
                                  <p:iterate type="el" backwards="0">
                                    <p:tmAbs val="0"/>
                                  </p:iterate>
                                  <p:childTnLst>
                                    <p:set>
                                      <p:cBhvr>
                                        <p:cTn id="22" fill="hold"/>
                                        <p:tgtEl>
                                          <p:spTgt spid="150">
                                            <p:txEl>
                                              <p:pRg st="0" end="0"/>
                                            </p:txEl>
                                          </p:spTgt>
                                        </p:tgtEl>
                                        <p:attrNameLst>
                                          <p:attrName>style.visibility</p:attrName>
                                        </p:attrNameLst>
                                      </p:cBhvr>
                                      <p:to>
                                        <p:strVal val="visible"/>
                                      </p:to>
                                    </p:set>
                                    <p:animEffect filter="fade" transition="in">
                                      <p:cBhvr>
                                        <p:cTn id="23" dur="500"/>
                                        <p:tgtEl>
                                          <p:spTgt spid="150">
                                            <p:txEl>
                                              <p:pRg st="0" end="0"/>
                                            </p:txEl>
                                          </p:spTgt>
                                        </p:tgtEl>
                                      </p:cBhvr>
                                    </p:animEffect>
                                  </p:childTnLst>
                                </p:cTn>
                              </p:par>
                            </p:childTnLst>
                          </p:cTn>
                        </p:par>
                        <p:par>
                          <p:cTn id="24" fill="hold">
                            <p:stCondLst>
                              <p:cond delay="500"/>
                            </p:stCondLst>
                            <p:childTnLst>
                              <p:par>
                                <p:cTn id="25" presetClass="entr" nodeType="afterEffect" presetID="10" grpId="4" fill="hold">
                                  <p:stCondLst>
                                    <p:cond delay="0"/>
                                  </p:stCondLst>
                                  <p:iterate type="el" backwards="0">
                                    <p:tmAbs val="0"/>
                                  </p:iterate>
                                  <p:childTnLst>
                                    <p:set>
                                      <p:cBhvr>
                                        <p:cTn id="26" fill="hold"/>
                                        <p:tgtEl>
                                          <p:spTgt spid="150">
                                            <p:txEl>
                                              <p:pRg st="1" end="1"/>
                                            </p:txEl>
                                          </p:spTgt>
                                        </p:tgtEl>
                                        <p:attrNameLst>
                                          <p:attrName>style.visibility</p:attrName>
                                        </p:attrNameLst>
                                      </p:cBhvr>
                                      <p:to>
                                        <p:strVal val="visible"/>
                                      </p:to>
                                    </p:set>
                                    <p:animEffect filter="fade" transition="in">
                                      <p:cBhvr>
                                        <p:cTn id="27" dur="500"/>
                                        <p:tgtEl>
                                          <p:spTgt spid="15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path" nodeType="clickEffect" presetSubtype="0" presetID="-1" grpId="5" accel="50000" decel="50000" fill="hold">
                                  <p:stCondLst>
                                    <p:cond delay="0"/>
                                  </p:stCondLst>
                                  <p:childTnLst>
                                    <p:animMotion path="M 0.000000 0.000000 L -0.137813 -0.913333" origin="layout" pathEditMode="relative">
                                      <p:cBhvr>
                                        <p:cTn id="31" dur="1000" fill="hold"/>
                                        <p:tgtEl>
                                          <p:spTgt spid="151"/>
                                        </p:tgtEl>
                                        <p:attrNameLst>
                                          <p:attrName>ppt_x</p:attrName>
                                          <p:attrName>ppt_y</p:attrName>
                                        </p:attrNameLst>
                                      </p:cBhvr>
                                    </p:animMotion>
                                  </p:childTnLst>
                                </p:cTn>
                              </p:par>
                            </p:childTnLst>
                          </p:cTn>
                        </p:par>
                        <p:par>
                          <p:cTn id="32" fill="hold">
                            <p:stCondLst>
                              <p:cond delay="0"/>
                            </p:stCondLst>
                            <p:childTnLst>
                              <p:par>
                                <p:cTn id="33" presetClass="path" nodeType="withEffect" presetSubtype="0" presetID="-1" grpId="6" accel="50000" decel="50000" fill="hold">
                                  <p:stCondLst>
                                    <p:cond delay="0"/>
                                  </p:stCondLst>
                                  <p:childTnLst>
                                    <p:animMotion path="M 0.000000 0.000000 L -0.285006 -0.676667" origin="layout" pathEditMode="relative">
                                      <p:cBhvr>
                                        <p:cTn id="34" dur="1000" fill="hold"/>
                                        <p:tgtEl>
                                          <p:spTgt spid="152"/>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Class="exit" nodeType="clickEffect" presetSubtype="0" presetID="1" grpId="7" fill="hold">
                                  <p:stCondLst>
                                    <p:cond delay="0"/>
                                  </p:stCondLst>
                                  <p:iterate type="el" backwards="0">
                                    <p:tmAbs val="0"/>
                                  </p:iterate>
                                  <p:childTnLst>
                                    <p:set>
                                      <p:cBhvr>
                                        <p:cTn id="38" fill="hold">
                                          <p:stCondLst>
                                            <p:cond delay="0"/>
                                          </p:stCondLst>
                                        </p:cTn>
                                        <p:tgtEl>
                                          <p:spTgt spid="152"/>
                                        </p:tgtEl>
                                        <p:attrNameLst>
                                          <p:attrName>style.visibility</p:attrName>
                                        </p:attrNameLst>
                                      </p:cBhvr>
                                      <p:to>
                                        <p:strVal val="hidden"/>
                                      </p:to>
                                    </p:set>
                                  </p:childTnLst>
                                </p:cTn>
                              </p:par>
                            </p:childTnLst>
                          </p:cTn>
                        </p:par>
                        <p:par>
                          <p:cTn id="39" fill="hold">
                            <p:stCondLst>
                              <p:cond delay="0"/>
                            </p:stCondLst>
                            <p:childTnLst>
                              <p:par>
                                <p:cTn id="40" presetClass="path" nodeType="afterEffect" presetSubtype="0" presetID="-1" grpId="8" accel="50000" decel="50000" fill="hold">
                                  <p:stCondLst>
                                    <p:cond delay="0"/>
                                  </p:stCondLst>
                                  <p:childTnLst>
                                    <p:animMotion path="M 0.000000 0.000000 L -0.187502 -1.056667" origin="layout" pathEditMode="relative">
                                      <p:cBhvr>
                                        <p:cTn id="41" dur="500" fill="hold"/>
                                        <p:tgtEl>
                                          <p:spTgt spid="153"/>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0" grpId="4"/>
      <p:bldP build="whole" bldLvl="1" animBg="1" rev="0" advAuto="0" spid="149" grpId="2"/>
      <p:bldP build="whole" bldLvl="1" animBg="1" rev="0" advAuto="0" spid="144" grpId="3"/>
      <p:bldP build="whole" bldLvl="1" animBg="1" rev="0" advAuto="0" spid="145" grpId="1"/>
      <p:bldP build="whole" bldLvl="1" animBg="1" rev="0" advAuto="0" spid="152" grpId="7"/>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Calculating Concentrations"/>
          <p:cNvSpPr txBox="1"/>
          <p:nvPr>
            <p:ph type="title"/>
          </p:nvPr>
        </p:nvSpPr>
        <p:spPr>
          <a:xfrm>
            <a:off x="4876800" y="0"/>
            <a:ext cx="14470381" cy="2125981"/>
          </a:xfrm>
          <a:prstGeom prst="rect">
            <a:avLst/>
          </a:prstGeom>
        </p:spPr>
        <p:txBody>
          <a:bodyPr/>
          <a:lstStyle>
            <a:lvl1pPr>
              <a:defRPr sz="7800">
                <a:solidFill>
                  <a:srgbClr val="F02300"/>
                </a:solidFill>
                <a:uFill>
                  <a:solidFill>
                    <a:srgbClr val="F02300"/>
                  </a:solidFill>
                </a:uFill>
              </a:defRPr>
            </a:lvl1pPr>
          </a:lstStyle>
          <a:p>
            <a:pPr/>
            <a:r>
              <a:t>Calculating Concentrations</a:t>
            </a:r>
          </a:p>
        </p:txBody>
      </p:sp>
      <p:sp>
        <p:nvSpPr>
          <p:cNvPr id="156" name="Dissolve 62.1 g (1.00 mol) of ethylene glycol in 250. g of H2O. Calculate mol fraction, molality, and weight % of glycol."/>
          <p:cNvSpPr txBox="1"/>
          <p:nvPr>
            <p:ph type="body" sz="half" idx="1"/>
          </p:nvPr>
        </p:nvSpPr>
        <p:spPr>
          <a:xfrm>
            <a:off x="3802380" y="2286000"/>
            <a:ext cx="16002001" cy="6789420"/>
          </a:xfrm>
          <a:prstGeom prst="rect">
            <a:avLst/>
          </a:prstGeom>
        </p:spPr>
        <p:txBody>
          <a:bodyPr/>
          <a:lstStyle/>
          <a:p>
            <a:pPr marL="650874" indent="-571500">
              <a:lnSpc>
                <a:spcPct val="100000"/>
              </a:lnSpc>
              <a:buClr>
                <a:srgbClr val="000000"/>
              </a:buClr>
              <a:buSzTx/>
              <a:buFont typeface="Arial"/>
              <a:buNone/>
            </a:pPr>
            <a:r>
              <a:rPr sz="5400"/>
              <a:t>Dissolve 62.1 g (1.00 mol) of ethylene glycol in 250. g of H</a:t>
            </a:r>
            <a:r>
              <a:rPr baseline="-15851" sz="5400"/>
              <a:t>2</a:t>
            </a:r>
            <a:r>
              <a:rPr sz="5400"/>
              <a:t>O. Calculate mol fraction, molality, and weight % of glycol.</a:t>
            </a:r>
          </a:p>
        </p:txBody>
      </p:sp>
      <p:sp>
        <p:nvSpPr>
          <p:cNvPr id="157"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158" name="ethylene glycol picture" descr="ethylene glycol picture"/>
          <p:cNvPicPr>
            <a:picLocks noChangeAspect="0"/>
          </p:cNvPicPr>
          <p:nvPr/>
        </p:nvPicPr>
        <p:blipFill>
          <a:blip r:embed="rId2">
            <a:extLst/>
          </a:blip>
          <a:stretch>
            <a:fillRect/>
          </a:stretch>
        </p:blipFill>
        <p:spPr>
          <a:xfrm>
            <a:off x="6583680" y="5364480"/>
            <a:ext cx="9646920" cy="6926580"/>
          </a:xfrm>
          <a:prstGeom prst="rect">
            <a:avLst/>
          </a:prstGeom>
          <a:ln w="12700">
            <a:miter lim="400000"/>
          </a:ln>
          <a:effectLst>
            <a:outerShdw sx="100000" sy="100000" kx="0" ky="0" algn="b" rotWithShape="0" blurRad="114300" dist="177800" dir="2700000">
              <a:srgbClr val="A2A2A2">
                <a:alpha val="74996"/>
              </a:srgbClr>
            </a:outerShdw>
          </a:effectLst>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Calculating Concentrations"/>
          <p:cNvSpPr txBox="1"/>
          <p:nvPr>
            <p:ph type="title"/>
          </p:nvPr>
        </p:nvSpPr>
        <p:spPr>
          <a:xfrm>
            <a:off x="4876800" y="0"/>
            <a:ext cx="14470381" cy="2125981"/>
          </a:xfrm>
          <a:prstGeom prst="rect">
            <a:avLst/>
          </a:prstGeom>
        </p:spPr>
        <p:txBody>
          <a:bodyPr/>
          <a:lstStyle>
            <a:lvl1pPr>
              <a:defRPr sz="7800">
                <a:solidFill>
                  <a:srgbClr val="F02300"/>
                </a:solidFill>
                <a:uFill>
                  <a:solidFill>
                    <a:srgbClr val="F02300"/>
                  </a:solidFill>
                </a:uFill>
              </a:defRPr>
            </a:lvl1pPr>
          </a:lstStyle>
          <a:p>
            <a:pPr/>
            <a:r>
              <a:t>Calculating Concentrations</a:t>
            </a:r>
          </a:p>
        </p:txBody>
      </p:sp>
      <p:sp>
        <p:nvSpPr>
          <p:cNvPr id="161" name="250. g H2O = 13.9 mol"/>
          <p:cNvSpPr txBox="1"/>
          <p:nvPr>
            <p:ph type="body" idx="1"/>
          </p:nvPr>
        </p:nvSpPr>
        <p:spPr>
          <a:xfrm>
            <a:off x="4419600" y="3657600"/>
            <a:ext cx="15544801" cy="8755380"/>
          </a:xfrm>
          <a:prstGeom prst="rect">
            <a:avLst/>
          </a:prstGeom>
        </p:spPr>
        <p:txBody>
          <a:bodyPr/>
          <a:lstStyle/>
          <a:p>
            <a:pPr marL="650874" indent="-571500">
              <a:lnSpc>
                <a:spcPct val="100000"/>
              </a:lnSpc>
              <a:buClr>
                <a:srgbClr val="000000"/>
              </a:buClr>
              <a:buSzTx/>
              <a:buFont typeface="Arial"/>
              <a:buNone/>
            </a:pPr>
            <a:r>
              <a:rPr sz="5400"/>
              <a:t>250. g H</a:t>
            </a:r>
            <a:r>
              <a:rPr baseline="-15851" sz="5400"/>
              <a:t>2</a:t>
            </a:r>
            <a:r>
              <a:rPr sz="5400"/>
              <a:t>O = 13.9 mol</a:t>
            </a:r>
          </a:p>
        </p:txBody>
      </p:sp>
      <p:sp>
        <p:nvSpPr>
          <p:cNvPr id="162"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163" name="Dissolve 62.1 g (1.00 mol) of ethylene glycol in 250. g of H2O. Calculate X, m, and % of glycol."/>
          <p:cNvSpPr/>
          <p:nvPr/>
        </p:nvSpPr>
        <p:spPr>
          <a:xfrm>
            <a:off x="3913873" y="1809750"/>
            <a:ext cx="16396235" cy="15932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79373" marR="79373">
              <a:spcBef>
                <a:spcPts val="1600"/>
              </a:spcBef>
              <a:buClr>
                <a:srgbClr val="000000"/>
              </a:buClr>
              <a:buFont typeface="Arial"/>
              <a:defRPr b="0" i="1"/>
            </a:pPr>
            <a:r>
              <a:t>Dissolve 62.1 g (1.00 mol) of ethylene glycol in 250. g of H</a:t>
            </a:r>
            <a:r>
              <a:rPr baseline="-15913"/>
              <a:t>2</a:t>
            </a:r>
            <a:r>
              <a:t>O. Calculate X, m, and % of glycol.</a:t>
            </a:r>
          </a:p>
        </p:txBody>
      </p:sp>
      <p:sp>
        <p:nvSpPr>
          <p:cNvPr id="164" name="Xglycol = 0.0672…"/>
          <p:cNvSpPr txBox="1"/>
          <p:nvPr/>
        </p:nvSpPr>
        <p:spPr>
          <a:xfrm>
            <a:off x="4716780" y="8389619"/>
            <a:ext cx="10538461" cy="222250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spcBef>
                <a:spcPts val="1900"/>
              </a:spcBef>
              <a:buClr>
                <a:srgbClr val="000000"/>
              </a:buClr>
              <a:buFont typeface="Arial"/>
            </a:pPr>
            <a:r>
              <a:rPr sz="5400"/>
              <a:t>X</a:t>
            </a:r>
            <a:r>
              <a:rPr baseline="-15851" sz="5400"/>
              <a:t>glycol</a:t>
            </a:r>
            <a:r>
              <a:rPr sz="5400"/>
              <a:t> = 0.0672</a:t>
            </a:r>
            <a:endParaRPr sz="5400"/>
          </a:p>
          <a:p>
            <a:pPr>
              <a:spcBef>
                <a:spcPts val="1900"/>
              </a:spcBef>
              <a:buClr>
                <a:srgbClr val="000000"/>
              </a:buClr>
              <a:buFont typeface="Arial"/>
            </a:pPr>
            <a:r>
              <a:rPr sz="5400"/>
              <a:t>X</a:t>
            </a:r>
            <a:r>
              <a:rPr baseline="-15851" sz="5400"/>
              <a:t>water</a:t>
            </a:r>
            <a:r>
              <a:rPr sz="5400"/>
              <a:t> = 1 - 0.0672 = 0.9328</a:t>
            </a:r>
          </a:p>
        </p:txBody>
      </p:sp>
      <p:pic>
        <p:nvPicPr>
          <p:cNvPr id="165" name="mol fraction equation" descr="mol fraction equation"/>
          <p:cNvPicPr>
            <a:picLocks noChangeAspect="1"/>
          </p:cNvPicPr>
          <p:nvPr/>
        </p:nvPicPr>
        <p:blipFill>
          <a:blip r:embed="rId2">
            <a:extLst/>
          </a:blip>
          <a:stretch>
            <a:fillRect/>
          </a:stretch>
        </p:blipFill>
        <p:spPr>
          <a:xfrm>
            <a:off x="3762711" y="4983479"/>
            <a:ext cx="16858578" cy="2880361"/>
          </a:xfrm>
          <a:prstGeom prst="rect">
            <a:avLst/>
          </a:prstGeom>
          <a:ln w="12700"/>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8" presetID="2" grpId="2" fill="hold">
                                  <p:stCondLst>
                                    <p:cond delay="0"/>
                                  </p:stCondLst>
                                  <p:iterate type="el" backwards="0">
                                    <p:tmAbs val="0"/>
                                  </p:iterate>
                                  <p:childTnLst>
                                    <p:set>
                                      <p:cBhvr>
                                        <p:cTn id="9" fill="hold"/>
                                        <p:tgtEl>
                                          <p:spTgt spid="164">
                                            <p:bg/>
                                          </p:spTgt>
                                        </p:tgtEl>
                                        <p:attrNameLst>
                                          <p:attrName>style.visibility</p:attrName>
                                        </p:attrNameLst>
                                      </p:cBhvr>
                                      <p:to>
                                        <p:strVal val="visible"/>
                                      </p:to>
                                    </p:set>
                                    <p:anim calcmode="lin" valueType="num">
                                      <p:cBhvr>
                                        <p:cTn id="10" dur="500" fill="hold"/>
                                        <p:tgtEl>
                                          <p:spTgt spid="164">
                                            <p:bg/>
                                          </p:spTgt>
                                        </p:tgtEl>
                                        <p:attrNameLst>
                                          <p:attrName>ppt_x</p:attrName>
                                        </p:attrNameLst>
                                      </p:cBhvr>
                                      <p:tavLst>
                                        <p:tav tm="0">
                                          <p:val>
                                            <p:strVal val="0-#ppt_w/2"/>
                                          </p:val>
                                        </p:tav>
                                        <p:tav tm="100000">
                                          <p:val>
                                            <p:strVal val="#ppt_x"/>
                                          </p:val>
                                        </p:tav>
                                      </p:tavLst>
                                    </p:anim>
                                    <p:anim calcmode="lin" valueType="num">
                                      <p:cBhvr>
                                        <p:cTn id="11" dur="500" fill="hold"/>
                                        <p:tgtEl>
                                          <p:spTgt spid="164">
                                            <p:bg/>
                                          </p:spTgt>
                                        </p:tgtEl>
                                        <p:attrNameLst>
                                          <p:attrName>ppt_y</p:attrName>
                                        </p:attrNameLst>
                                      </p:cBhvr>
                                      <p:tavLst>
                                        <p:tav tm="0">
                                          <p:val>
                                            <p:strVal val="#ppt_y"/>
                                          </p:val>
                                        </p:tav>
                                        <p:tav tm="100000">
                                          <p:val>
                                            <p:strVal val="#ppt_y"/>
                                          </p:val>
                                        </p:tav>
                                      </p:tavLst>
                                    </p:anim>
                                  </p:childTnLst>
                                </p:cTn>
                              </p:par>
                              <p:par>
                                <p:cTn id="12" presetClass="entr" nodeType="withEffect" presetSubtype="8" presetID="2" grpId="2" fill="hold">
                                  <p:stCondLst>
                                    <p:cond delay="0"/>
                                  </p:stCondLst>
                                  <p:iterate type="el" backwards="0">
                                    <p:tmAbs val="0"/>
                                  </p:iterate>
                                  <p:childTnLst>
                                    <p:set>
                                      <p:cBhvr>
                                        <p:cTn id="13" fill="hold"/>
                                        <p:tgtEl>
                                          <p:spTgt spid="164">
                                            <p:txEl>
                                              <p:pRg st="0" end="0"/>
                                            </p:txEl>
                                          </p:spTgt>
                                        </p:tgtEl>
                                        <p:attrNameLst>
                                          <p:attrName>style.visibility</p:attrName>
                                        </p:attrNameLst>
                                      </p:cBhvr>
                                      <p:to>
                                        <p:strVal val="visible"/>
                                      </p:to>
                                    </p:set>
                                    <p:anim calcmode="lin" valueType="num">
                                      <p:cBhvr>
                                        <p:cTn id="14" dur="500" fill="hold"/>
                                        <p:tgtEl>
                                          <p:spTgt spid="164">
                                            <p:txEl>
                                              <p:pRg st="0" end="0"/>
                                            </p:txEl>
                                          </p:spTgt>
                                        </p:tgtEl>
                                        <p:attrNameLst>
                                          <p:attrName>ppt_x</p:attrName>
                                        </p:attrNameLst>
                                      </p:cBhvr>
                                      <p:tavLst>
                                        <p:tav tm="0">
                                          <p:val>
                                            <p:strVal val="0-#ppt_w/2"/>
                                          </p:val>
                                        </p:tav>
                                        <p:tav tm="100000">
                                          <p:val>
                                            <p:strVal val="#ppt_x"/>
                                          </p:val>
                                        </p:tav>
                                      </p:tavLst>
                                    </p:anim>
                                    <p:anim calcmode="lin" valueType="num">
                                      <p:cBhvr>
                                        <p:cTn id="15" dur="500" fill="hold"/>
                                        <p:tgtEl>
                                          <p:spTgt spid="164">
                                            <p:txEl>
                                              <p:pRg st="0" end="0"/>
                                            </p:txEl>
                                          </p:spTgt>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Class="entr" nodeType="afterEffect" presetSubtype="8" presetID="2" grpId="2" fill="hold">
                                  <p:stCondLst>
                                    <p:cond delay="0"/>
                                  </p:stCondLst>
                                  <p:iterate type="el" backwards="0">
                                    <p:tmAbs val="0"/>
                                  </p:iterate>
                                  <p:childTnLst>
                                    <p:set>
                                      <p:cBhvr>
                                        <p:cTn id="18" fill="hold"/>
                                        <p:tgtEl>
                                          <p:spTgt spid="164">
                                            <p:txEl>
                                              <p:pRg st="1" end="1"/>
                                            </p:txEl>
                                          </p:spTgt>
                                        </p:tgtEl>
                                        <p:attrNameLst>
                                          <p:attrName>style.visibility</p:attrName>
                                        </p:attrNameLst>
                                      </p:cBhvr>
                                      <p:to>
                                        <p:strVal val="visible"/>
                                      </p:to>
                                    </p:set>
                                    <p:anim calcmode="lin" valueType="num">
                                      <p:cBhvr>
                                        <p:cTn id="19" dur="500" fill="hold"/>
                                        <p:tgtEl>
                                          <p:spTgt spid="164">
                                            <p:txEl>
                                              <p:pRg st="1" end="1"/>
                                            </p:txEl>
                                          </p:spTgt>
                                        </p:tgtEl>
                                        <p:attrNameLst>
                                          <p:attrName>ppt_x</p:attrName>
                                        </p:attrNameLst>
                                      </p:cBhvr>
                                      <p:tavLst>
                                        <p:tav tm="0">
                                          <p:val>
                                            <p:strVal val="0-#ppt_w/2"/>
                                          </p:val>
                                        </p:tav>
                                        <p:tav tm="100000">
                                          <p:val>
                                            <p:strVal val="#ppt_x"/>
                                          </p:val>
                                        </p:tav>
                                      </p:tavLst>
                                    </p:anim>
                                    <p:anim calcmode="lin" valueType="num">
                                      <p:cBhvr>
                                        <p:cTn id="20" dur="500" fill="hold"/>
                                        <p:tgtEl>
                                          <p:spTgt spid="16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4" grpId="2"/>
      <p:bldP build="whole" bldLvl="1" animBg="1" rev="0" advAuto="0" spid="165"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see Concentration Units Handout"/>
          <p:cNvSpPr txBox="1"/>
          <p:nvPr/>
        </p:nvSpPr>
        <p:spPr>
          <a:xfrm>
            <a:off x="10697498" y="12653433"/>
            <a:ext cx="10379352" cy="947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p>
            <a:pPr>
              <a:spcBef>
                <a:spcPts val="1900"/>
              </a:spcBef>
              <a:buClr>
                <a:srgbClr val="000000"/>
              </a:buClr>
              <a:buFont typeface="Arial"/>
              <a:defRPr b="0" i="1" sz="5400"/>
            </a:pPr>
            <a:r>
              <a:t>see </a:t>
            </a:r>
            <a:r>
              <a:rPr u="sng">
                <a:hlinkClick r:id="rId2" invalidUrl="" action="" tgtFrame="" tooltip="" history="1" highlightClick="0" endSnd="0"/>
              </a:rPr>
              <a:t>Concentration Units Handout</a:t>
            </a:r>
          </a:p>
        </p:txBody>
      </p:sp>
      <p:pic>
        <p:nvPicPr>
          <p:cNvPr id="168" name="molality equation" descr="molality equation"/>
          <p:cNvPicPr>
            <a:picLocks noChangeAspect="1"/>
          </p:cNvPicPr>
          <p:nvPr/>
        </p:nvPicPr>
        <p:blipFill>
          <a:blip r:embed="rId3">
            <a:extLst/>
          </a:blip>
          <a:stretch>
            <a:fillRect/>
          </a:stretch>
        </p:blipFill>
        <p:spPr>
          <a:xfrm>
            <a:off x="4899660" y="4503420"/>
            <a:ext cx="14561820" cy="2720341"/>
          </a:xfrm>
          <a:prstGeom prst="rect">
            <a:avLst/>
          </a:prstGeom>
          <a:ln w="12700"/>
        </p:spPr>
      </p:pic>
      <p:pic>
        <p:nvPicPr>
          <p:cNvPr id="169" name="weight percent equation" descr="weight percent equation"/>
          <p:cNvPicPr>
            <a:picLocks noChangeAspect="1"/>
          </p:cNvPicPr>
          <p:nvPr/>
        </p:nvPicPr>
        <p:blipFill>
          <a:blip r:embed="rId4">
            <a:extLst/>
          </a:blip>
          <a:stretch>
            <a:fillRect/>
          </a:stretch>
        </p:blipFill>
        <p:spPr>
          <a:xfrm>
            <a:off x="3727564" y="8229917"/>
            <a:ext cx="17356976" cy="2651760"/>
          </a:xfrm>
          <a:prstGeom prst="rect">
            <a:avLst/>
          </a:prstGeom>
          <a:ln w="12700"/>
        </p:spPr>
      </p:pic>
      <p:sp>
        <p:nvSpPr>
          <p:cNvPr id="170" name="Calculating Concentrations"/>
          <p:cNvSpPr txBox="1"/>
          <p:nvPr>
            <p:ph type="title"/>
          </p:nvPr>
        </p:nvSpPr>
        <p:spPr>
          <a:xfrm>
            <a:off x="4876800" y="0"/>
            <a:ext cx="14470381" cy="2125981"/>
          </a:xfrm>
          <a:prstGeom prst="rect">
            <a:avLst/>
          </a:prstGeom>
        </p:spPr>
        <p:txBody>
          <a:bodyPr/>
          <a:lstStyle>
            <a:lvl1pPr>
              <a:defRPr sz="7800">
                <a:solidFill>
                  <a:srgbClr val="F02300"/>
                </a:solidFill>
                <a:uFill>
                  <a:solidFill>
                    <a:srgbClr val="F02300"/>
                  </a:solidFill>
                </a:uFill>
              </a:defRPr>
            </a:lvl1pPr>
          </a:lstStyle>
          <a:p>
            <a:pPr/>
            <a:r>
              <a:t>Calculating Concentrations</a:t>
            </a:r>
          </a:p>
        </p:txBody>
      </p:sp>
      <p:sp>
        <p:nvSpPr>
          <p:cNvPr id="171" name="Calculate molality"/>
          <p:cNvSpPr txBox="1"/>
          <p:nvPr>
            <p:ph type="body" idx="1"/>
          </p:nvPr>
        </p:nvSpPr>
        <p:spPr>
          <a:xfrm>
            <a:off x="4419600" y="3657600"/>
            <a:ext cx="15544801" cy="8755380"/>
          </a:xfrm>
          <a:prstGeom prst="rect">
            <a:avLst/>
          </a:prstGeom>
        </p:spPr>
        <p:txBody>
          <a:bodyPr/>
          <a:lstStyle>
            <a:lvl1pPr marL="650874" indent="-571500">
              <a:lnSpc>
                <a:spcPct val="100000"/>
              </a:lnSpc>
              <a:buClr>
                <a:srgbClr val="000000"/>
              </a:buClr>
              <a:buSzTx/>
              <a:buFont typeface="Arial"/>
              <a:buNone/>
              <a:defRPr sz="5400"/>
            </a:lvl1pPr>
          </a:lstStyle>
          <a:p>
            <a:pPr/>
            <a:r>
              <a:t>Calculate molality</a:t>
            </a:r>
          </a:p>
        </p:txBody>
      </p:sp>
      <p:sp>
        <p:nvSpPr>
          <p:cNvPr id="172"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173" name="Calculate weight %"/>
          <p:cNvSpPr txBox="1"/>
          <p:nvPr/>
        </p:nvSpPr>
        <p:spPr>
          <a:xfrm>
            <a:off x="4716780" y="7191375"/>
            <a:ext cx="6498734" cy="947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spcBef>
                <a:spcPts val="1900"/>
              </a:spcBef>
              <a:buClr>
                <a:srgbClr val="000000"/>
              </a:buClr>
              <a:buFont typeface="Arial"/>
              <a:defRPr sz="5400"/>
            </a:lvl1pPr>
          </a:lstStyle>
          <a:p>
            <a:pPr/>
            <a:r>
              <a:t>Calculate weight %</a:t>
            </a:r>
          </a:p>
        </p:txBody>
      </p:sp>
      <p:sp>
        <p:nvSpPr>
          <p:cNvPr id="174" name="%water = 100% - 19.9% = 80.1%"/>
          <p:cNvSpPr txBox="1"/>
          <p:nvPr/>
        </p:nvSpPr>
        <p:spPr>
          <a:xfrm>
            <a:off x="4579620" y="10972800"/>
            <a:ext cx="10504034" cy="947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spcBef>
                <a:spcPts val="1900"/>
              </a:spcBef>
              <a:buClr>
                <a:srgbClr val="000000"/>
              </a:buClr>
              <a:buFont typeface="Arial"/>
              <a:defRPr sz="5400"/>
            </a:lvl1pPr>
          </a:lstStyle>
          <a:p>
            <a:pPr/>
            <a:r>
              <a:t>%water = 100% - 19.9% = 80.1%</a:t>
            </a:r>
          </a:p>
        </p:txBody>
      </p:sp>
      <p:sp>
        <p:nvSpPr>
          <p:cNvPr id="175" name="Dissolve 62.1 g (1.00 mol) of ethylene glycol in 250. g of H2O. Calculate X, m, and % of glycol."/>
          <p:cNvSpPr/>
          <p:nvPr/>
        </p:nvSpPr>
        <p:spPr>
          <a:xfrm>
            <a:off x="3913873" y="1809750"/>
            <a:ext cx="16396235" cy="15932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79373" marR="79373">
              <a:spcBef>
                <a:spcPts val="1600"/>
              </a:spcBef>
              <a:buClr>
                <a:srgbClr val="000000"/>
              </a:buClr>
              <a:buFont typeface="Arial"/>
              <a:defRPr b="0" i="1"/>
            </a:pPr>
            <a:r>
              <a:t>Dissolve 62.1 g (1.00 mol) of ethylene glycol in 250. g of H</a:t>
            </a:r>
            <a:r>
              <a:rPr baseline="-15913"/>
              <a:t>2</a:t>
            </a:r>
            <a:r>
              <a:t>O. Calculate X, m, and % of glycol.</a:t>
            </a:r>
          </a:p>
        </p:txBody>
      </p:sp>
      <p:sp>
        <p:nvSpPr>
          <p:cNvPr id="176" name="You dissolve 92.0 grams of CH3CH2OH, ethanol, in 270. g of water. What is the mass percent ethanol in the solution?…"/>
          <p:cNvSpPr txBox="1"/>
          <p:nvPr/>
        </p:nvSpPr>
        <p:spPr>
          <a:xfrm>
            <a:off x="6682740" y="14836139"/>
            <a:ext cx="18288001" cy="12827001"/>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tIns="91439" bIns="91439">
            <a:spAutoFit/>
          </a:bodyPr>
          <a:lstStyle/>
          <a:p>
            <a:pPr>
              <a:defRPr>
                <a:solidFill>
                  <a:srgbClr val="FF2600"/>
                </a:solidFill>
                <a:uFill>
                  <a:solidFill>
                    <a:srgbClr val="FF2600"/>
                  </a:solidFill>
                </a:uFill>
              </a:defRPr>
            </a:pPr>
            <a:r>
              <a:rPr b="0" sz="5400"/>
              <a:t>You dissolve 92.0 grams of CH</a:t>
            </a:r>
            <a:r>
              <a:rPr b="0" baseline="-16555" sz="5400"/>
              <a:t>3</a:t>
            </a:r>
            <a:r>
              <a:rPr b="0" sz="5400"/>
              <a:t>CH</a:t>
            </a:r>
            <a:r>
              <a:rPr b="0" baseline="-16555" sz="5400"/>
              <a:t>2</a:t>
            </a:r>
            <a:r>
              <a:rPr b="0" sz="5400"/>
              <a:t>OH, ethanol, in 270. g of water. What is the mass percent ethanol in the solution?</a:t>
            </a:r>
          </a:p>
          <a:p>
            <a:pPr>
              <a:defRPr>
                <a:solidFill>
                  <a:srgbClr val="FF2600"/>
                </a:solidFill>
                <a:uFill>
                  <a:solidFill>
                    <a:srgbClr val="FF2600"/>
                  </a:solidFill>
                </a:uFill>
              </a:defRPr>
            </a:pPr>
            <a:r>
              <a:t>     </a:t>
            </a:r>
            <a:r>
              <a:rPr baseline="-5999"/>
              <a:t> </a:t>
            </a:r>
          </a:p>
          <a:p>
            <a:pPr marL="455441" indent="-247161">
              <a:buSzPct val="100000"/>
              <a:buAutoNum type="alphaUcPeriod" startAt="1"/>
            </a:pPr>
            <a:r>
              <a:t> </a:t>
            </a:r>
            <a:r>
              <a:rPr b="0" sz="5400"/>
              <a:t>92.0%</a:t>
            </a:r>
            <a:endParaRPr b="0" sz="5400"/>
          </a:p>
          <a:p>
            <a:pPr marL="498426" indent="-290146">
              <a:buSzPct val="100000"/>
              <a:buAutoNum type="alphaUcPeriod" startAt="1"/>
              <a:defRPr b="0"/>
            </a:pPr>
            <a:r>
              <a:rPr sz="5400"/>
              <a:t> 270.%</a:t>
            </a:r>
            <a:endParaRPr sz="5400"/>
          </a:p>
          <a:p>
            <a:pPr marL="498426" indent="-290146">
              <a:buSzPct val="100000"/>
              <a:buAutoNum type="alphaUcPeriod" startAt="1"/>
              <a:defRPr b="0"/>
            </a:pPr>
            <a:r>
              <a:rPr sz="5400"/>
              <a:t> 362%</a:t>
            </a:r>
            <a:endParaRPr sz="5400"/>
          </a:p>
          <a:p>
            <a:pPr marL="498426" indent="-290146">
              <a:buSzPct val="100000"/>
              <a:buAutoNum type="alphaUcPeriod" startAt="1"/>
              <a:defRPr b="0"/>
            </a:pPr>
            <a:r>
              <a:rPr sz="5400"/>
              <a:t> 16.0%</a:t>
            </a:r>
            <a:endParaRPr sz="5400"/>
          </a:p>
          <a:p>
            <a:pPr marL="498426" indent="-290146">
              <a:buSzPct val="100000"/>
              <a:buAutoNum type="alphaUcPeriod" startAt="1"/>
              <a:defRPr b="0"/>
            </a:pPr>
            <a:r>
              <a:rPr sz="5400"/>
              <a:t> 25.4%</a:t>
            </a:r>
          </a:p>
          <a:p>
            <a:pPr/>
            <a:endParaRPr b="0"/>
          </a:p>
          <a:p>
            <a:pPr/>
            <a:endParaRPr b="0"/>
          </a:p>
          <a:p>
            <a:pPr/>
            <a:endParaRPr b="0"/>
          </a:p>
          <a:p>
            <a:pPr/>
            <a:endParaRPr b="0"/>
          </a:p>
          <a:p>
            <a:pPr/>
            <a:endParaRPr b="0"/>
          </a:p>
          <a:p>
            <a:pPr/>
            <a:endParaRPr b="0"/>
          </a:p>
          <a:p>
            <a:pPr/>
            <a:endParaRPr b="0"/>
          </a:p>
          <a:p>
            <a:pPr/>
          </a:p>
        </p:txBody>
      </p:sp>
      <p:sp>
        <p:nvSpPr>
          <p:cNvPr id="177" name="Enter your response on…"/>
          <p:cNvSpPr txBox="1"/>
          <p:nvPr/>
        </p:nvSpPr>
        <p:spPr>
          <a:xfrm>
            <a:off x="20741639" y="22288500"/>
            <a:ext cx="6958479" cy="1577340"/>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algn="ctr">
              <a:defRPr i="1">
                <a:solidFill>
                  <a:srgbClr val="FF2600"/>
                </a:solidFill>
                <a:uFill>
                  <a:solidFill>
                    <a:srgbClr val="FF2600"/>
                  </a:solidFill>
                </a:uFill>
              </a:defRPr>
            </a:pPr>
            <a:r>
              <a:t>Enter your response on</a:t>
            </a:r>
          </a:p>
          <a:p>
            <a:pPr algn="ctr">
              <a:defRPr i="1">
                <a:solidFill>
                  <a:srgbClr val="FF2600"/>
                </a:solidFill>
                <a:uFill>
                  <a:solidFill>
                    <a:srgbClr val="FF2600"/>
                  </a:solidFill>
                </a:uFill>
              </a:defRPr>
            </a:pPr>
            <a:r>
              <a:t>your i&gt;Clicker now!</a:t>
            </a:r>
          </a:p>
        </p:txBody>
      </p:sp>
      <p:sp>
        <p:nvSpPr>
          <p:cNvPr id="178" name="Answer = E,…"/>
          <p:cNvSpPr txBox="1"/>
          <p:nvPr/>
        </p:nvSpPr>
        <p:spPr>
          <a:xfrm>
            <a:off x="18408647" y="25123139"/>
            <a:ext cx="8293602" cy="4097445"/>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algn="ctr">
              <a:defRPr sz="5400"/>
            </a:pPr>
            <a:r>
              <a:t>Answer = </a:t>
            </a:r>
            <a:r>
              <a:rPr>
                <a:solidFill>
                  <a:srgbClr val="FF2600"/>
                </a:solidFill>
                <a:uFill>
                  <a:solidFill>
                    <a:srgbClr val="FF2600"/>
                  </a:solidFill>
                </a:uFill>
              </a:rPr>
              <a:t>E</a:t>
            </a:r>
            <a:r>
              <a:t>,</a:t>
            </a:r>
          </a:p>
          <a:p>
            <a:pPr algn="ctr">
              <a:defRPr sz="5400"/>
            </a:pPr>
            <a:r>
              <a:t>25.4%</a:t>
            </a:r>
          </a:p>
          <a:p>
            <a:pPr algn="ctr">
              <a:defRPr sz="5400"/>
            </a:pPr>
          </a:p>
          <a:p>
            <a:pPr algn="ctr">
              <a:defRPr sz="5400"/>
            </a:pPr>
            <a:r>
              <a:t>= {92 / (92 + 270)} * 100%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73"/>
                                        </p:tgtEl>
                                        <p:attrNameLst>
                                          <p:attrName>style.visibility</p:attrName>
                                        </p:attrNameLst>
                                      </p:cBhvr>
                                      <p:to>
                                        <p:strVal val="visible"/>
                                      </p:to>
                                    </p:set>
                                    <p:anim calcmode="lin" valueType="num">
                                      <p:cBhvr>
                                        <p:cTn id="7" dur="500" fill="hold"/>
                                        <p:tgtEl>
                                          <p:spTgt spid="173"/>
                                        </p:tgtEl>
                                        <p:attrNameLst>
                                          <p:attrName>ppt_x</p:attrName>
                                        </p:attrNameLst>
                                      </p:cBhvr>
                                      <p:tavLst>
                                        <p:tav tm="0">
                                          <p:val>
                                            <p:strVal val="0-#ppt_w/2"/>
                                          </p:val>
                                        </p:tav>
                                        <p:tav tm="100000">
                                          <p:val>
                                            <p:strVal val="#ppt_x"/>
                                          </p:val>
                                        </p:tav>
                                      </p:tavLst>
                                    </p:anim>
                                    <p:anim calcmode="lin" valueType="num">
                                      <p:cBhvr>
                                        <p:cTn id="8" dur="500" fill="hold"/>
                                        <p:tgtEl>
                                          <p:spTgt spid="17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0" presetID="1" grpId="2" fill="hold">
                                  <p:stCondLst>
                                    <p:cond delay="0"/>
                                  </p:stCondLst>
                                  <p:iterate type="el" backwards="0">
                                    <p:tmAbs val="0"/>
                                  </p:iterate>
                                  <p:childTnLst>
                                    <p:set>
                                      <p:cBhvr>
                                        <p:cTn id="11" fill="hold"/>
                                        <p:tgtEl>
                                          <p:spTgt spid="169"/>
                                        </p:tgtEl>
                                        <p:attrNameLst>
                                          <p:attrName>style.visibility</p:attrName>
                                        </p:attrNameLst>
                                      </p:cBhvr>
                                      <p:to>
                                        <p:strVal val="visible"/>
                                      </p:to>
                                    </p:set>
                                  </p:childTnLst>
                                </p:cTn>
                              </p:par>
                            </p:childTnLst>
                          </p:cTn>
                        </p:par>
                        <p:par>
                          <p:cTn id="12" fill="hold">
                            <p:stCondLst>
                              <p:cond delay="500"/>
                            </p:stCondLst>
                            <p:childTnLst>
                              <p:par>
                                <p:cTn id="13" presetClass="entr" nodeType="afterEffect" presetSubtype="8" presetID="2" grpId="3" fill="hold">
                                  <p:stCondLst>
                                    <p:cond delay="0"/>
                                  </p:stCondLst>
                                  <p:iterate type="el" backwards="0">
                                    <p:tmAbs val="0"/>
                                  </p:iterate>
                                  <p:childTnLst>
                                    <p:set>
                                      <p:cBhvr>
                                        <p:cTn id="14" fill="hold"/>
                                        <p:tgtEl>
                                          <p:spTgt spid="174"/>
                                        </p:tgtEl>
                                        <p:attrNameLst>
                                          <p:attrName>style.visibility</p:attrName>
                                        </p:attrNameLst>
                                      </p:cBhvr>
                                      <p:to>
                                        <p:strVal val="visible"/>
                                      </p:to>
                                    </p:set>
                                    <p:anim calcmode="lin" valueType="num">
                                      <p:cBhvr>
                                        <p:cTn id="15" dur="500" fill="hold"/>
                                        <p:tgtEl>
                                          <p:spTgt spid="174"/>
                                        </p:tgtEl>
                                        <p:attrNameLst>
                                          <p:attrName>ppt_x</p:attrName>
                                        </p:attrNameLst>
                                      </p:cBhvr>
                                      <p:tavLst>
                                        <p:tav tm="0">
                                          <p:val>
                                            <p:strVal val="0-#ppt_w/2"/>
                                          </p:val>
                                        </p:tav>
                                        <p:tav tm="100000">
                                          <p:val>
                                            <p:strVal val="#ppt_x"/>
                                          </p:val>
                                        </p:tav>
                                      </p:tavLst>
                                    </p:anim>
                                    <p:anim calcmode="lin" valueType="num">
                                      <p:cBhvr>
                                        <p:cTn id="16" dur="500" fill="hold"/>
                                        <p:tgtEl>
                                          <p:spTgt spid="17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Class="entr" nodeType="afterEffect" presetSubtype="8" presetID="2" grpId="4" fill="hold">
                                  <p:stCondLst>
                                    <p:cond delay="0"/>
                                  </p:stCondLst>
                                  <p:iterate type="lt" backwards="0">
                                    <p:tmAbs val="0"/>
                                  </p:iterate>
                                  <p:childTnLst>
                                    <p:set>
                                      <p:cBhvr>
                                        <p:cTn id="19" fill="hold"/>
                                        <p:tgtEl>
                                          <p:spTgt spid="167">
                                            <p:bg/>
                                          </p:spTgt>
                                        </p:tgtEl>
                                        <p:attrNameLst>
                                          <p:attrName>style.visibility</p:attrName>
                                        </p:attrNameLst>
                                      </p:cBhvr>
                                      <p:to>
                                        <p:strVal val="visible"/>
                                      </p:to>
                                    </p:set>
                                    <p:anim calcmode="lin" valueType="num">
                                      <p:cBhvr>
                                        <p:cTn id="20" dur="199" fill="hold"/>
                                        <p:tgtEl>
                                          <p:spTgt spid="167">
                                            <p:bg/>
                                          </p:spTgt>
                                        </p:tgtEl>
                                        <p:attrNameLst>
                                          <p:attrName>ppt_x</p:attrName>
                                        </p:attrNameLst>
                                      </p:cBhvr>
                                      <p:tavLst>
                                        <p:tav tm="0">
                                          <p:val>
                                            <p:strVal val="0-#ppt_w/2"/>
                                          </p:val>
                                        </p:tav>
                                        <p:tav tm="100000">
                                          <p:val>
                                            <p:strVal val="#ppt_x"/>
                                          </p:val>
                                        </p:tav>
                                      </p:tavLst>
                                    </p:anim>
                                    <p:anim calcmode="lin" valueType="num">
                                      <p:cBhvr>
                                        <p:cTn id="21" dur="199" fill="hold"/>
                                        <p:tgtEl>
                                          <p:spTgt spid="167">
                                            <p:bg/>
                                          </p:spTgt>
                                        </p:tgtEl>
                                        <p:attrNameLst>
                                          <p:attrName>ppt_y</p:attrName>
                                        </p:attrNameLst>
                                      </p:cBhvr>
                                      <p:tavLst>
                                        <p:tav tm="0">
                                          <p:val>
                                            <p:strVal val="#ppt_y"/>
                                          </p:val>
                                        </p:tav>
                                        <p:tav tm="100000">
                                          <p:val>
                                            <p:strVal val="#ppt_y"/>
                                          </p:val>
                                        </p:tav>
                                      </p:tavLst>
                                    </p:anim>
                                  </p:childTnLst>
                                </p:cTn>
                              </p:par>
                              <p:par>
                                <p:cTn id="22" presetClass="entr" nodeType="withEffect" presetSubtype="8" presetID="2" grpId="4" fill="hold">
                                  <p:stCondLst>
                                    <p:cond delay="0"/>
                                  </p:stCondLst>
                                  <p:iterate type="lt" backwards="0">
                                    <p:tmAbs val="0"/>
                                  </p:iterate>
                                  <p:childTnLst>
                                    <p:set>
                                      <p:cBhvr>
                                        <p:cTn id="23" fill="hold"/>
                                        <p:tgtEl>
                                          <p:spTgt spid="167">
                                            <p:txEl>
                                              <p:pRg st="0" end="0"/>
                                            </p:txEl>
                                          </p:spTgt>
                                        </p:tgtEl>
                                        <p:attrNameLst>
                                          <p:attrName>style.visibility</p:attrName>
                                        </p:attrNameLst>
                                      </p:cBhvr>
                                      <p:to>
                                        <p:strVal val="visible"/>
                                      </p:to>
                                    </p:set>
                                    <p:anim calcmode="lin" valueType="num">
                                      <p:cBhvr>
                                        <p:cTn id="24" dur="199" fill="hold"/>
                                        <p:tgtEl>
                                          <p:spTgt spid="167">
                                            <p:txEl>
                                              <p:pRg st="0" end="0"/>
                                            </p:txEl>
                                          </p:spTgt>
                                        </p:tgtEl>
                                        <p:attrNameLst>
                                          <p:attrName>ppt_x</p:attrName>
                                        </p:attrNameLst>
                                      </p:cBhvr>
                                      <p:tavLst>
                                        <p:tav tm="0">
                                          <p:val>
                                            <p:strVal val="0-#ppt_w/2"/>
                                          </p:val>
                                        </p:tav>
                                        <p:tav tm="100000">
                                          <p:val>
                                            <p:strVal val="#ppt_x"/>
                                          </p:val>
                                        </p:tav>
                                      </p:tavLst>
                                    </p:anim>
                                    <p:anim calcmode="lin" valueType="num">
                                      <p:cBhvr>
                                        <p:cTn id="25" dur="199" fill="hold"/>
                                        <p:tgtEl>
                                          <p:spTgt spid="1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Class="path" nodeType="clickEffect" presetSubtype="0" presetID="-1" grpId="5" accel="50000" decel="50000" fill="hold">
                                  <p:stCondLst>
                                    <p:cond delay="0"/>
                                  </p:stCondLst>
                                  <p:childTnLst>
                                    <p:animMotion path="M 0.000000 0.000000 L -0.136875 -0.973333" origin="layout" pathEditMode="relative">
                                      <p:cBhvr>
                                        <p:cTn id="29" dur="1000" fill="hold"/>
                                        <p:tgtEl>
                                          <p:spTgt spid="176"/>
                                        </p:tgtEl>
                                        <p:attrNameLst>
                                          <p:attrName>ppt_x</p:attrName>
                                          <p:attrName>ppt_y</p:attrName>
                                        </p:attrNameLst>
                                      </p:cBhvr>
                                    </p:animMotion>
                                  </p:childTnLst>
                                </p:cTn>
                              </p:par>
                            </p:childTnLst>
                          </p:cTn>
                        </p:par>
                        <p:par>
                          <p:cTn id="30" fill="hold">
                            <p:stCondLst>
                              <p:cond delay="0"/>
                            </p:stCondLst>
                            <p:childTnLst>
                              <p:par>
                                <p:cTn id="31" presetClass="path" nodeType="withEffect" presetSubtype="0" presetID="-1" grpId="6" accel="50000" decel="50000" fill="hold">
                                  <p:stCondLst>
                                    <p:cond delay="0"/>
                                  </p:stCondLst>
                                  <p:childTnLst>
                                    <p:animMotion path="M 0.000000 0.000000 L -0.275631 -0.781667" origin="layout" pathEditMode="relative">
                                      <p:cBhvr>
                                        <p:cTn id="32" dur="1000" fill="hold"/>
                                        <p:tgtEl>
                                          <p:spTgt spid="177"/>
                                        </p:tgtEl>
                                        <p:attrNameLst>
                                          <p:attrName>ppt_x</p:attrName>
                                          <p:attrName>ppt_y</p:attrName>
                                        </p:attrNameLst>
                                      </p:cBhvr>
                                    </p:animMotion>
                                  </p:childTnLst>
                                </p:cTn>
                              </p:par>
                            </p:childTnLst>
                          </p:cTn>
                        </p:par>
                      </p:childTnLst>
                    </p:cTn>
                  </p:par>
                  <p:par>
                    <p:cTn id="33" fill="hold">
                      <p:stCondLst>
                        <p:cond delay="indefinite"/>
                      </p:stCondLst>
                      <p:childTnLst>
                        <p:par>
                          <p:cTn id="34" fill="hold">
                            <p:stCondLst>
                              <p:cond delay="0"/>
                            </p:stCondLst>
                            <p:childTnLst>
                              <p:par>
                                <p:cTn id="35" presetClass="exit" nodeType="clickEffect" presetSubtype="0" presetID="1" grpId="7" fill="hold">
                                  <p:stCondLst>
                                    <p:cond delay="0"/>
                                  </p:stCondLst>
                                  <p:iterate type="el" backwards="0">
                                    <p:tmAbs val="0"/>
                                  </p:iterate>
                                  <p:childTnLst>
                                    <p:set>
                                      <p:cBhvr>
                                        <p:cTn id="36" fill="hold">
                                          <p:stCondLst>
                                            <p:cond delay="0"/>
                                          </p:stCondLst>
                                        </p:cTn>
                                        <p:tgtEl>
                                          <p:spTgt spid="177"/>
                                        </p:tgtEl>
                                        <p:attrNameLst>
                                          <p:attrName>style.visibility</p:attrName>
                                        </p:attrNameLst>
                                      </p:cBhvr>
                                      <p:to>
                                        <p:strVal val="hidden"/>
                                      </p:to>
                                    </p:set>
                                  </p:childTnLst>
                                </p:cTn>
                              </p:par>
                            </p:childTnLst>
                          </p:cTn>
                        </p:par>
                        <p:par>
                          <p:cTn id="37" fill="hold">
                            <p:stCondLst>
                              <p:cond delay="0"/>
                            </p:stCondLst>
                            <p:childTnLst>
                              <p:par>
                                <p:cTn id="38" presetClass="path" nodeType="afterEffect" presetSubtype="0" presetID="-1" grpId="8" accel="50000" decel="50000" fill="hold">
                                  <p:stCondLst>
                                    <p:cond delay="0"/>
                                  </p:stCondLst>
                                  <p:childTnLst>
                                    <p:animMotion path="M 0.000000 0.000000 L -0.234377 -1.111667" origin="layout" pathEditMode="relative">
                                      <p:cBhvr>
                                        <p:cTn id="39" dur="500" fill="hold"/>
                                        <p:tgtEl>
                                          <p:spTgt spid="178"/>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3" grpId="1"/>
      <p:bldP build="whole" bldLvl="1" animBg="1" rev="0" advAuto="0" spid="174" grpId="3"/>
      <p:bldP build="p" bldLvl="5" animBg="1" rev="0" advAuto="0" spid="167" grpId="4"/>
      <p:bldP build="whole" bldLvl="1" animBg="1" rev="0" advAuto="0" spid="177" grpId="7"/>
      <p:bldP build="whole" bldLvl="1" animBg="1" rev="0" advAuto="0" spid="169" grpId="2"/>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M vs m, χ and wt%"/>
          <p:cNvSpPr txBox="1"/>
          <p:nvPr>
            <p:ph type="title"/>
          </p:nvPr>
        </p:nvSpPr>
        <p:spPr>
          <a:xfrm>
            <a:off x="3505200" y="297180"/>
            <a:ext cx="14333221" cy="2286001"/>
          </a:xfrm>
          <a:prstGeom prst="rect">
            <a:avLst/>
          </a:prstGeom>
        </p:spPr>
        <p:txBody>
          <a:bodyPr/>
          <a:lstStyle/>
          <a:p>
            <a:pPr/>
            <a:r>
              <a:rPr sz="7800">
                <a:solidFill>
                  <a:srgbClr val="F33126"/>
                </a:solidFill>
                <a:uFill>
                  <a:solidFill>
                    <a:srgbClr val="F33126"/>
                  </a:solidFill>
                </a:uFill>
              </a:rPr>
              <a:t>M </a:t>
            </a:r>
            <a:r>
              <a:rPr i="1" sz="7800">
                <a:solidFill>
                  <a:srgbClr val="F33126"/>
                </a:solidFill>
                <a:uFill>
                  <a:solidFill>
                    <a:srgbClr val="F33126"/>
                  </a:solidFill>
                </a:uFill>
              </a:rPr>
              <a:t>vs</a:t>
            </a:r>
            <a:r>
              <a:rPr sz="7800">
                <a:solidFill>
                  <a:srgbClr val="F33126"/>
                </a:solidFill>
                <a:uFill>
                  <a:solidFill>
                    <a:srgbClr val="F33126"/>
                  </a:solidFill>
                </a:uFill>
              </a:rPr>
              <a:t> m, χ and wt%</a:t>
            </a:r>
          </a:p>
        </p:txBody>
      </p:sp>
      <p:sp>
        <p:nvSpPr>
          <p:cNvPr id="181" name="Converting between molality (m), mole fraction (χ) and weight percent (wt%) relatively straightforward…"/>
          <p:cNvSpPr txBox="1"/>
          <p:nvPr>
            <p:ph type="body" idx="1"/>
          </p:nvPr>
        </p:nvSpPr>
        <p:spPr>
          <a:xfrm>
            <a:off x="3436620" y="2046922"/>
            <a:ext cx="13258801" cy="11090673"/>
          </a:xfrm>
          <a:prstGeom prst="rect">
            <a:avLst/>
          </a:prstGeom>
        </p:spPr>
        <p:txBody>
          <a:bodyPr/>
          <a:lstStyle/>
          <a:p>
            <a:pPr marL="650874" indent="-571500">
              <a:lnSpc>
                <a:spcPct val="100000"/>
              </a:lnSpc>
              <a:spcBef>
                <a:spcPts val="2800"/>
              </a:spcBef>
              <a:buClr>
                <a:srgbClr val="000000"/>
              </a:buClr>
              <a:buSzTx/>
              <a:buFont typeface="Arial"/>
              <a:buNone/>
              <a:defRPr sz="6200"/>
            </a:pPr>
            <a:r>
              <a:t>Converting between molality (m), mole fraction (χ) and weight percent (wt%) relatively straightforward</a:t>
            </a:r>
          </a:p>
          <a:p>
            <a:pPr marL="650874" indent="-571500">
              <a:lnSpc>
                <a:spcPct val="100000"/>
              </a:lnSpc>
              <a:spcBef>
                <a:spcPts val="2800"/>
              </a:spcBef>
              <a:buClr>
                <a:srgbClr val="000000"/>
              </a:buClr>
              <a:buSzTx/>
              <a:buFont typeface="Arial"/>
              <a:buNone/>
              <a:defRPr sz="6200"/>
            </a:pPr>
            <a:r>
              <a:rPr>
                <a:solidFill>
                  <a:srgbClr val="0433FF"/>
                </a:solidFill>
              </a:rPr>
              <a:t>Molarity (M)</a:t>
            </a:r>
            <a:r>
              <a:t> = </a:t>
            </a:r>
            <a:r>
              <a:rPr>
                <a:solidFill>
                  <a:srgbClr val="FF2600"/>
                </a:solidFill>
              </a:rPr>
              <a:t>mol solute</a:t>
            </a:r>
            <a:r>
              <a:t> per </a:t>
            </a:r>
            <a:r>
              <a:rPr i="1">
                <a:solidFill>
                  <a:srgbClr val="FF2600"/>
                </a:solidFill>
              </a:rPr>
              <a:t>Liter</a:t>
            </a:r>
            <a:r>
              <a:rPr>
                <a:solidFill>
                  <a:srgbClr val="FF2600"/>
                </a:solidFill>
              </a:rPr>
              <a:t> of </a:t>
            </a:r>
            <a:r>
              <a:rPr i="1">
                <a:solidFill>
                  <a:srgbClr val="FF2600"/>
                </a:solidFill>
              </a:rPr>
              <a:t>solution</a:t>
            </a:r>
          </a:p>
          <a:p>
            <a:pPr marL="650874" indent="-571500">
              <a:lnSpc>
                <a:spcPct val="100000"/>
              </a:lnSpc>
              <a:spcBef>
                <a:spcPts val="2800"/>
              </a:spcBef>
              <a:buClr>
                <a:srgbClr val="000000"/>
              </a:buClr>
              <a:buSzTx/>
              <a:buFont typeface="Arial"/>
              <a:buNone/>
              <a:defRPr sz="6200"/>
            </a:pPr>
            <a:r>
              <a:t>Converting from m, χ or wt% to molarity (M) requires </a:t>
            </a:r>
            <a:r>
              <a:rPr i="1">
                <a:solidFill>
                  <a:srgbClr val="F02300"/>
                </a:solidFill>
                <a:uFill>
                  <a:solidFill>
                    <a:srgbClr val="F02300"/>
                  </a:solidFill>
                </a:uFill>
              </a:rPr>
              <a:t>solution density</a:t>
            </a:r>
            <a:r>
              <a:t> in units of g/mL </a:t>
            </a:r>
            <a:r>
              <a:rPr i="1"/>
              <a:t>or</a:t>
            </a:r>
            <a:r>
              <a:t> g/cm</a:t>
            </a:r>
            <a:r>
              <a:rPr baseline="30967"/>
              <a:t>3</a:t>
            </a:r>
          </a:p>
          <a:p>
            <a:pPr marL="650874" indent="-571500">
              <a:lnSpc>
                <a:spcPct val="100000"/>
              </a:lnSpc>
              <a:spcBef>
                <a:spcPts val="2800"/>
              </a:spcBef>
              <a:buClr>
                <a:srgbClr val="000000"/>
              </a:buClr>
              <a:buSzTx/>
              <a:buFont typeface="Arial"/>
              <a:buNone/>
              <a:defRPr sz="6200"/>
            </a:pPr>
            <a:r>
              <a:rPr b="0" i="1"/>
              <a:t>Recall:</a:t>
            </a:r>
            <a:r>
              <a:t>  </a:t>
            </a:r>
            <a:r>
              <a:rPr>
                <a:solidFill>
                  <a:srgbClr val="F02300"/>
                </a:solidFill>
                <a:uFill>
                  <a:solidFill>
                    <a:srgbClr val="F02300"/>
                  </a:solidFill>
                </a:uFill>
              </a:rPr>
              <a:t>solution</a:t>
            </a:r>
            <a:r>
              <a:t> = </a:t>
            </a:r>
            <a:r>
              <a:rPr>
                <a:solidFill>
                  <a:srgbClr val="F02300"/>
                </a:solidFill>
                <a:uFill>
                  <a:solidFill>
                    <a:srgbClr val="F02300"/>
                  </a:solidFill>
                </a:uFill>
              </a:rPr>
              <a:t>solute</a:t>
            </a:r>
            <a:r>
              <a:t> + </a:t>
            </a:r>
            <a:r>
              <a:rPr>
                <a:solidFill>
                  <a:srgbClr val="F02300"/>
                </a:solidFill>
                <a:uFill>
                  <a:solidFill>
                    <a:srgbClr val="F02300"/>
                  </a:solidFill>
                </a:uFill>
              </a:rPr>
              <a:t>solvent</a:t>
            </a:r>
          </a:p>
        </p:txBody>
      </p:sp>
      <p:sp>
        <p:nvSpPr>
          <p:cNvPr id="182"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183" name="abacus  picture" descr="abacus  picture"/>
          <p:cNvPicPr>
            <a:picLocks noChangeAspect="0"/>
          </p:cNvPicPr>
          <p:nvPr/>
        </p:nvPicPr>
        <p:blipFill>
          <a:blip r:embed="rId2">
            <a:extLst/>
          </a:blip>
          <a:stretch>
            <a:fillRect/>
          </a:stretch>
        </p:blipFill>
        <p:spPr>
          <a:xfrm>
            <a:off x="17160875" y="160020"/>
            <a:ext cx="4022725" cy="564642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 name="Solution Behavior"/>
          <p:cNvSpPr txBox="1"/>
          <p:nvPr>
            <p:ph type="title"/>
          </p:nvPr>
        </p:nvSpPr>
        <p:spPr>
          <a:xfrm>
            <a:off x="4259580" y="0"/>
            <a:ext cx="15544801" cy="2583181"/>
          </a:xfrm>
          <a:prstGeom prst="rect">
            <a:avLst/>
          </a:prstGeom>
        </p:spPr>
        <p:txBody>
          <a:bodyPr/>
          <a:lstStyle>
            <a:lvl1pPr>
              <a:defRPr sz="9200">
                <a:solidFill>
                  <a:srgbClr val="00B800"/>
                </a:solidFill>
                <a:uFill>
                  <a:solidFill>
                    <a:srgbClr val="00B800"/>
                  </a:solidFill>
                </a:uFill>
              </a:defRPr>
            </a:lvl1pPr>
          </a:lstStyle>
          <a:p>
            <a:pPr/>
            <a:r>
              <a:t>Solution Behavior</a:t>
            </a:r>
          </a:p>
        </p:txBody>
      </p:sp>
      <p:sp>
        <p:nvSpPr>
          <p:cNvPr id="64" name="Why does a raw egg swell or shrink when placed in different solutions?"/>
          <p:cNvSpPr txBox="1"/>
          <p:nvPr>
            <p:ph type="body" sz="half" idx="1"/>
          </p:nvPr>
        </p:nvSpPr>
        <p:spPr>
          <a:xfrm>
            <a:off x="5334000" y="8526780"/>
            <a:ext cx="14470381" cy="5189220"/>
          </a:xfrm>
          <a:prstGeom prst="rect">
            <a:avLst/>
          </a:prstGeom>
        </p:spPr>
        <p:txBody>
          <a:bodyPr/>
          <a:lstStyle>
            <a:lvl1pPr marL="650874" indent="-571500">
              <a:lnSpc>
                <a:spcPct val="100000"/>
              </a:lnSpc>
              <a:buClr>
                <a:srgbClr val="000000"/>
              </a:buClr>
              <a:buSzTx/>
              <a:buFont typeface="Arial"/>
              <a:buNone/>
              <a:defRPr sz="5400"/>
            </a:lvl1pPr>
          </a:lstStyle>
          <a:p>
            <a:pPr/>
            <a:r>
              <a:t>Why does a raw egg swell or shrink when placed in different solutions?</a:t>
            </a:r>
          </a:p>
        </p:txBody>
      </p:sp>
      <p:sp>
        <p:nvSpPr>
          <p:cNvPr id="65"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66" name="14Z01AN10-1.mov" descr="14Z01AN10-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6019800" y="2606040"/>
            <a:ext cx="12327907" cy="546354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6933" fill="hold"/>
                                        <p:tgtEl>
                                          <p:spTgt spid="6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66"/>
                </p:tgtEl>
              </p:cMediaNode>
            </p:video>
            <p:seq concurrent="1" prevAc="none" nextAc="seek">
              <p:cTn id="8" evtFilter="cancelBubble" nodeType="interactiveSeq" restart="whenNotActive" fill="hold">
                <p:stCondLst>
                  <p:cond delay="0" evt="onClick">
                    <p:tgtEl>
                      <p:spTgt spid="66"/>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66"/>
                                        </p:tgtEl>
                                      </p:cBhvr>
                                    </p:cmd>
                                  </p:childTnLst>
                                </p:cTn>
                              </p:par>
                            </p:childTnLst>
                          </p:cTn>
                        </p:par>
                      </p:childTnLst>
                    </p:cTn>
                  </p:par>
                </p:childTnLst>
              </p:cTn>
              <p:nextCondLst>
                <p:cond delay="0" evt="onClick">
                  <p:tgtEl>
                    <p:spTgt spid="6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M vs m, χ and wt%"/>
          <p:cNvSpPr txBox="1"/>
          <p:nvPr>
            <p:ph type="title"/>
          </p:nvPr>
        </p:nvSpPr>
        <p:spPr>
          <a:xfrm>
            <a:off x="5036820" y="0"/>
            <a:ext cx="14333220" cy="2903221"/>
          </a:xfrm>
          <a:prstGeom prst="rect">
            <a:avLst/>
          </a:prstGeom>
        </p:spPr>
        <p:txBody>
          <a:bodyPr/>
          <a:lstStyle/>
          <a:p>
            <a:pPr/>
            <a:r>
              <a:rPr sz="7800">
                <a:solidFill>
                  <a:srgbClr val="F33126"/>
                </a:solidFill>
                <a:uFill>
                  <a:solidFill>
                    <a:srgbClr val="F33126"/>
                  </a:solidFill>
                </a:uFill>
              </a:rPr>
              <a:t>M </a:t>
            </a:r>
            <a:r>
              <a:rPr i="1" sz="7800">
                <a:solidFill>
                  <a:srgbClr val="F33126"/>
                </a:solidFill>
                <a:uFill>
                  <a:solidFill>
                    <a:srgbClr val="F33126"/>
                  </a:solidFill>
                </a:uFill>
              </a:rPr>
              <a:t>vs</a:t>
            </a:r>
            <a:r>
              <a:rPr sz="7800">
                <a:solidFill>
                  <a:srgbClr val="F33126"/>
                </a:solidFill>
                <a:uFill>
                  <a:solidFill>
                    <a:srgbClr val="F33126"/>
                  </a:solidFill>
                </a:uFill>
              </a:rPr>
              <a:t> m, χ and wt%</a:t>
            </a:r>
          </a:p>
        </p:txBody>
      </p:sp>
      <p:sp>
        <p:nvSpPr>
          <p:cNvPr id="186" name="Example: Convert a 10.7 m aqueous NaOH solution to χ, wt% and M if the solution density = 1.33 g/cm3.…"/>
          <p:cNvSpPr txBox="1"/>
          <p:nvPr>
            <p:ph type="body" idx="1"/>
          </p:nvPr>
        </p:nvSpPr>
        <p:spPr>
          <a:xfrm>
            <a:off x="3825240" y="3314700"/>
            <a:ext cx="16756381" cy="8065056"/>
          </a:xfrm>
          <a:prstGeom prst="rect">
            <a:avLst/>
          </a:prstGeom>
        </p:spPr>
        <p:txBody>
          <a:bodyPr/>
          <a:lstStyle/>
          <a:p>
            <a:pPr marL="650874" indent="-571500">
              <a:buClr>
                <a:srgbClr val="000000"/>
              </a:buClr>
              <a:buSzTx/>
              <a:buFont typeface="Arial"/>
              <a:buNone/>
            </a:pPr>
            <a:r>
              <a:rPr i="1" sz="6000"/>
              <a:t>Example:</a:t>
            </a:r>
            <a:r>
              <a:rPr sz="6000"/>
              <a:t> Convert a 10.7 m aqueous NaOH solution to χ, wt% and M if the solution density = 1.33 g/cm</a:t>
            </a:r>
            <a:r>
              <a:rPr baseline="30933" sz="6000"/>
              <a:t>3</a:t>
            </a:r>
            <a:r>
              <a:rPr sz="6000"/>
              <a:t>.</a:t>
            </a:r>
            <a:endParaRPr sz="6000"/>
          </a:p>
          <a:p>
            <a:pPr marL="650874" indent="-571500">
              <a:buClr>
                <a:srgbClr val="000000"/>
              </a:buClr>
              <a:buSzTx/>
              <a:buFont typeface="Arial"/>
              <a:buNone/>
            </a:pPr>
          </a:p>
          <a:p>
            <a:pPr marL="650874" indent="-571500">
              <a:buClr>
                <a:srgbClr val="008F00"/>
              </a:buClr>
              <a:buSzTx/>
              <a:buFont typeface="Arial"/>
              <a:buNone/>
              <a:defRPr i="1" sz="6000">
                <a:solidFill>
                  <a:srgbClr val="008F00"/>
                </a:solidFill>
                <a:uFill>
                  <a:solidFill>
                    <a:srgbClr val="008F00"/>
                  </a:solidFill>
                </a:uFill>
              </a:defRPr>
            </a:pPr>
            <a:r>
              <a:t>Solution:</a:t>
            </a:r>
          </a:p>
          <a:p>
            <a:pPr marL="650874" indent="-571500">
              <a:buClr>
                <a:srgbClr val="000000"/>
              </a:buClr>
              <a:buSzTx/>
              <a:buFont typeface="Arial"/>
              <a:buNone/>
            </a:pPr>
            <a:r>
              <a:rPr i="1" sz="6000"/>
              <a:t>Assume</a:t>
            </a:r>
            <a:r>
              <a:rPr sz="6000"/>
              <a:t> </a:t>
            </a:r>
            <a:r>
              <a:rPr sz="6000">
                <a:solidFill>
                  <a:srgbClr val="F02300"/>
                </a:solidFill>
                <a:uFill>
                  <a:solidFill>
                    <a:srgbClr val="F02300"/>
                  </a:solidFill>
                </a:uFill>
              </a:rPr>
              <a:t>1 kg solvent</a:t>
            </a:r>
            <a:r>
              <a:rPr sz="6000"/>
              <a:t> and </a:t>
            </a:r>
            <a:r>
              <a:rPr sz="6000">
                <a:solidFill>
                  <a:srgbClr val="FF2600"/>
                </a:solidFill>
              </a:rPr>
              <a:t>10.7 mol solute</a:t>
            </a:r>
            <a:endParaRPr sz="6000"/>
          </a:p>
          <a:p>
            <a:pPr marL="650874" indent="-571500">
              <a:buClr>
                <a:srgbClr val="000000"/>
              </a:buClr>
              <a:buSzTx/>
              <a:buFont typeface="Arial"/>
              <a:buNone/>
            </a:pPr>
            <a:r>
              <a:rPr sz="6000"/>
              <a:t>1 kg water = 1000 g H</a:t>
            </a:r>
            <a:r>
              <a:rPr baseline="-16133" sz="6000"/>
              <a:t>2</a:t>
            </a:r>
            <a:r>
              <a:rPr sz="6000"/>
              <a:t>O = </a:t>
            </a:r>
            <a:r>
              <a:rPr sz="6000">
                <a:solidFill>
                  <a:srgbClr val="F02300"/>
                </a:solidFill>
                <a:uFill>
                  <a:solidFill>
                    <a:srgbClr val="F02300"/>
                  </a:solidFill>
                </a:uFill>
              </a:rPr>
              <a:t>55.5 mol H</a:t>
            </a:r>
            <a:r>
              <a:rPr baseline="-16133" sz="6000">
                <a:solidFill>
                  <a:srgbClr val="F02300"/>
                </a:solidFill>
                <a:uFill>
                  <a:solidFill>
                    <a:srgbClr val="F02300"/>
                  </a:solidFill>
                </a:uFill>
              </a:rPr>
              <a:t>2</a:t>
            </a:r>
            <a:r>
              <a:rPr sz="6000">
                <a:solidFill>
                  <a:srgbClr val="F02300"/>
                </a:solidFill>
                <a:uFill>
                  <a:solidFill>
                    <a:srgbClr val="F02300"/>
                  </a:solidFill>
                </a:uFill>
              </a:rPr>
              <a:t>O</a:t>
            </a:r>
          </a:p>
          <a:p>
            <a:pPr marL="650874" indent="-571500">
              <a:buClr>
                <a:srgbClr val="000000"/>
              </a:buClr>
              <a:buSzTx/>
              <a:buFont typeface="Arial"/>
              <a:buNone/>
            </a:pPr>
            <a:r>
              <a:rPr sz="6000"/>
              <a:t>10.7 mol NaOH * 40.0 g mol</a:t>
            </a:r>
            <a:r>
              <a:rPr baseline="30933" sz="6000"/>
              <a:t>-1</a:t>
            </a:r>
            <a:r>
              <a:rPr sz="6000"/>
              <a:t> = </a:t>
            </a:r>
            <a:r>
              <a:rPr sz="6000">
                <a:solidFill>
                  <a:srgbClr val="F02300"/>
                </a:solidFill>
                <a:uFill>
                  <a:solidFill>
                    <a:srgbClr val="F02300"/>
                  </a:solidFill>
                </a:uFill>
              </a:rPr>
              <a:t>428 g NaOH</a:t>
            </a:r>
          </a:p>
        </p:txBody>
      </p:sp>
      <p:sp>
        <p:nvSpPr>
          <p:cNvPr id="187"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86">
                                            <p:txEl>
                                              <p:pRg st="4" end="4"/>
                                            </p:txEl>
                                          </p:spTgt>
                                        </p:tgtEl>
                                        <p:attrNameLst>
                                          <p:attrName>style.visibility</p:attrName>
                                        </p:attrNameLst>
                                      </p:cBhvr>
                                      <p:to>
                                        <p:strVal val="visible"/>
                                      </p:to>
                                    </p:set>
                                    <p:anim calcmode="lin" valueType="num">
                                      <p:cBhvr>
                                        <p:cTn id="7" dur="500" fill="hold"/>
                                        <p:tgtEl>
                                          <p:spTgt spid="186">
                                            <p:txEl>
                                              <p:pRg st="4" end="4"/>
                                            </p:txEl>
                                          </p:spTgt>
                                        </p:tgtEl>
                                        <p:attrNameLst>
                                          <p:attrName>ppt_x</p:attrName>
                                        </p:attrNameLst>
                                      </p:cBhvr>
                                      <p:tavLst>
                                        <p:tav tm="0">
                                          <p:val>
                                            <p:strVal val="0-#ppt_w/2"/>
                                          </p:val>
                                        </p:tav>
                                        <p:tav tm="100000">
                                          <p:val>
                                            <p:strVal val="#ppt_x"/>
                                          </p:val>
                                        </p:tav>
                                      </p:tavLst>
                                    </p:anim>
                                    <p:anim calcmode="lin" valueType="num">
                                      <p:cBhvr>
                                        <p:cTn id="8" dur="500" fill="hold"/>
                                        <p:tgtEl>
                                          <p:spTgt spid="186">
                                            <p:txEl>
                                              <p:pRg st="4" end="4"/>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1" fill="hold">
                                  <p:stCondLst>
                                    <p:cond delay="0"/>
                                  </p:stCondLst>
                                  <p:iterate type="el" backwards="0">
                                    <p:tmAbs val="0"/>
                                  </p:iterate>
                                  <p:childTnLst>
                                    <p:set>
                                      <p:cBhvr>
                                        <p:cTn id="11" fill="hold"/>
                                        <p:tgtEl>
                                          <p:spTgt spid="186">
                                            <p:txEl>
                                              <p:pRg st="5" end="5"/>
                                            </p:txEl>
                                          </p:spTgt>
                                        </p:tgtEl>
                                        <p:attrNameLst>
                                          <p:attrName>style.visibility</p:attrName>
                                        </p:attrNameLst>
                                      </p:cBhvr>
                                      <p:to>
                                        <p:strVal val="visible"/>
                                      </p:to>
                                    </p:set>
                                    <p:anim calcmode="lin" valueType="num">
                                      <p:cBhvr>
                                        <p:cTn id="12" dur="500" fill="hold"/>
                                        <p:tgtEl>
                                          <p:spTgt spid="186">
                                            <p:txEl>
                                              <p:pRg st="5" end="5"/>
                                            </p:txEl>
                                          </p:spTgt>
                                        </p:tgtEl>
                                        <p:attrNameLst>
                                          <p:attrName>ppt_x</p:attrName>
                                        </p:attrNameLst>
                                      </p:cBhvr>
                                      <p:tavLst>
                                        <p:tav tm="0">
                                          <p:val>
                                            <p:strVal val="0-#ppt_w/2"/>
                                          </p:val>
                                        </p:tav>
                                        <p:tav tm="100000">
                                          <p:val>
                                            <p:strVal val="#ppt_x"/>
                                          </p:val>
                                        </p:tav>
                                      </p:tavLst>
                                    </p:anim>
                                    <p:anim calcmode="lin" valueType="num">
                                      <p:cBhvr>
                                        <p:cTn id="13" dur="500" fill="hold"/>
                                        <p:tgtEl>
                                          <p:spTgt spid="18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86"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M vs m, χ and wt%"/>
          <p:cNvSpPr txBox="1"/>
          <p:nvPr>
            <p:ph type="title"/>
          </p:nvPr>
        </p:nvSpPr>
        <p:spPr>
          <a:xfrm>
            <a:off x="5036820" y="297180"/>
            <a:ext cx="14333220" cy="2286001"/>
          </a:xfrm>
          <a:prstGeom prst="rect">
            <a:avLst/>
          </a:prstGeom>
        </p:spPr>
        <p:txBody>
          <a:bodyPr/>
          <a:lstStyle/>
          <a:p>
            <a:pPr/>
            <a:r>
              <a:rPr sz="7800">
                <a:solidFill>
                  <a:srgbClr val="F33126"/>
                </a:solidFill>
                <a:uFill>
                  <a:solidFill>
                    <a:srgbClr val="F33126"/>
                  </a:solidFill>
                </a:uFill>
              </a:rPr>
              <a:t>M </a:t>
            </a:r>
            <a:r>
              <a:rPr i="1" sz="7800">
                <a:solidFill>
                  <a:srgbClr val="F33126"/>
                </a:solidFill>
                <a:uFill>
                  <a:solidFill>
                    <a:srgbClr val="F33126"/>
                  </a:solidFill>
                </a:uFill>
              </a:rPr>
              <a:t>vs</a:t>
            </a:r>
            <a:r>
              <a:rPr sz="7800">
                <a:solidFill>
                  <a:srgbClr val="F33126"/>
                </a:solidFill>
                <a:uFill>
                  <a:solidFill>
                    <a:srgbClr val="F33126"/>
                  </a:solidFill>
                </a:uFill>
              </a:rPr>
              <a:t> m, χ and wt%</a:t>
            </a:r>
          </a:p>
        </p:txBody>
      </p:sp>
      <p:sp>
        <p:nvSpPr>
          <p:cNvPr id="190" name="Example: Convert a 10.7 m aqueous NaOH solution to χ, wt% and M if the solution density = 1.33 g/cm3.…"/>
          <p:cNvSpPr txBox="1"/>
          <p:nvPr>
            <p:ph type="body" idx="1"/>
          </p:nvPr>
        </p:nvSpPr>
        <p:spPr>
          <a:xfrm>
            <a:off x="3665220" y="2125980"/>
            <a:ext cx="16916401" cy="10675620"/>
          </a:xfrm>
          <a:prstGeom prst="rect">
            <a:avLst/>
          </a:prstGeom>
        </p:spPr>
        <p:txBody>
          <a:bodyPr/>
          <a:lstStyle/>
          <a:p>
            <a:pPr marL="650874" indent="-571500">
              <a:buClr>
                <a:srgbClr val="000000"/>
              </a:buClr>
              <a:buSzTx/>
              <a:buFont typeface="Arial"/>
              <a:buNone/>
            </a:pPr>
            <a:r>
              <a:rPr i="1"/>
              <a:t>Example:</a:t>
            </a:r>
            <a:r>
              <a:t> Convert a 10.7 m aqueous NaOH solution to χ, wt% and M if the solution density = 1.33 g/cm</a:t>
            </a:r>
            <a:r>
              <a:rPr baseline="30956"/>
              <a:t>3</a:t>
            </a:r>
            <a:r>
              <a:t>.</a:t>
            </a:r>
          </a:p>
          <a:p>
            <a:pPr marL="650874" indent="-571500">
              <a:buClr>
                <a:srgbClr val="000000"/>
              </a:buClr>
              <a:buSzTx/>
              <a:buFont typeface="Arial"/>
              <a:buNone/>
            </a:pPr>
          </a:p>
          <a:p>
            <a:pPr marL="650874" indent="-571500">
              <a:buClr>
                <a:srgbClr val="000000"/>
              </a:buClr>
              <a:buSzTx/>
              <a:buFont typeface="Arial"/>
              <a:buNone/>
            </a:pPr>
            <a:r>
              <a:rPr sz="6000"/>
              <a:t>χ</a:t>
            </a:r>
            <a:r>
              <a:rPr baseline="-16133" sz="6000"/>
              <a:t>NaOH</a:t>
            </a:r>
            <a:r>
              <a:rPr sz="6000"/>
              <a:t> = 10.7 / (10.7 + 55.5) = </a:t>
            </a:r>
            <a:r>
              <a:rPr sz="6000">
                <a:solidFill>
                  <a:srgbClr val="F33126"/>
                </a:solidFill>
                <a:uFill>
                  <a:solidFill>
                    <a:srgbClr val="F33126"/>
                  </a:solidFill>
                </a:uFill>
              </a:rPr>
              <a:t>0.162</a:t>
            </a:r>
          </a:p>
          <a:p>
            <a:pPr marL="650874" indent="-571500">
              <a:buClr>
                <a:srgbClr val="000000"/>
              </a:buClr>
              <a:buSzTx/>
              <a:buFont typeface="Arial"/>
              <a:buNone/>
            </a:pPr>
            <a:r>
              <a:rPr sz="6000"/>
              <a:t>wt%</a:t>
            </a:r>
            <a:r>
              <a:rPr baseline="-16133" sz="6000"/>
              <a:t>NaOH</a:t>
            </a:r>
            <a:r>
              <a:rPr sz="6000"/>
              <a:t> = 428 / (1000 + 428) * 100%</a:t>
            </a:r>
          </a:p>
          <a:p>
            <a:pPr marL="650874" indent="-571500">
              <a:buClr>
                <a:srgbClr val="000000"/>
              </a:buClr>
              <a:buSzTx/>
              <a:buFont typeface="Arial"/>
              <a:buNone/>
            </a:pPr>
            <a:r>
              <a:rPr sz="6000"/>
              <a:t>wt%</a:t>
            </a:r>
            <a:r>
              <a:rPr baseline="-16133" sz="6000"/>
              <a:t>NaOH</a:t>
            </a:r>
            <a:r>
              <a:rPr sz="6000"/>
              <a:t> = </a:t>
            </a:r>
            <a:r>
              <a:rPr sz="6000">
                <a:solidFill>
                  <a:srgbClr val="F33126"/>
                </a:solidFill>
                <a:uFill>
                  <a:solidFill>
                    <a:srgbClr val="F33126"/>
                  </a:solidFill>
                </a:uFill>
              </a:rPr>
              <a:t>30.0%</a:t>
            </a:r>
          </a:p>
          <a:p>
            <a:pPr marL="650874" indent="-571500">
              <a:buClr>
                <a:srgbClr val="00F900"/>
              </a:buClr>
              <a:buSzTx/>
              <a:buFont typeface="Arial"/>
              <a:buNone/>
              <a:defRPr sz="6000">
                <a:solidFill>
                  <a:srgbClr val="00F900"/>
                </a:solidFill>
                <a:uFill>
                  <a:solidFill>
                    <a:srgbClr val="00F900"/>
                  </a:solidFill>
                </a:uFill>
              </a:defRPr>
            </a:pPr>
          </a:p>
          <a:p>
            <a:pPr marL="650874" indent="-571500">
              <a:buClr>
                <a:srgbClr val="000000"/>
              </a:buClr>
              <a:buSzTx/>
              <a:buFont typeface="Arial"/>
              <a:buNone/>
            </a:pPr>
            <a:r>
              <a:rPr i="1" sz="6000"/>
              <a:t>You do not need the density of the solution to calculate wt% and χ from molality!</a:t>
            </a:r>
          </a:p>
        </p:txBody>
      </p:sp>
      <p:sp>
        <p:nvSpPr>
          <p:cNvPr id="191"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90">
                                            <p:txEl>
                                              <p:pRg st="3" end="3"/>
                                            </p:txEl>
                                          </p:spTgt>
                                        </p:tgtEl>
                                        <p:attrNameLst>
                                          <p:attrName>style.visibility</p:attrName>
                                        </p:attrNameLst>
                                      </p:cBhvr>
                                      <p:to>
                                        <p:strVal val="visible"/>
                                      </p:to>
                                    </p:set>
                                    <p:anim calcmode="lin" valueType="num">
                                      <p:cBhvr>
                                        <p:cTn id="7" dur="500" fill="hold"/>
                                        <p:tgtEl>
                                          <p:spTgt spid="190">
                                            <p:txEl>
                                              <p:pRg st="3" end="3"/>
                                            </p:txEl>
                                          </p:spTgt>
                                        </p:tgtEl>
                                        <p:attrNameLst>
                                          <p:attrName>ppt_x</p:attrName>
                                        </p:attrNameLst>
                                      </p:cBhvr>
                                      <p:tavLst>
                                        <p:tav tm="0">
                                          <p:val>
                                            <p:strVal val="0-#ppt_w/2"/>
                                          </p:val>
                                        </p:tav>
                                        <p:tav tm="100000">
                                          <p:val>
                                            <p:strVal val="#ppt_x"/>
                                          </p:val>
                                        </p:tav>
                                      </p:tavLst>
                                    </p:anim>
                                    <p:anim calcmode="lin" valueType="num">
                                      <p:cBhvr>
                                        <p:cTn id="8" dur="500" fill="hold"/>
                                        <p:tgtEl>
                                          <p:spTgt spid="190">
                                            <p:txEl>
                                              <p:pRg st="3" end="3"/>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1" fill="hold">
                                  <p:stCondLst>
                                    <p:cond delay="0"/>
                                  </p:stCondLst>
                                  <p:iterate type="el" backwards="0">
                                    <p:tmAbs val="0"/>
                                  </p:iterate>
                                  <p:childTnLst>
                                    <p:set>
                                      <p:cBhvr>
                                        <p:cTn id="11" fill="hold"/>
                                        <p:tgtEl>
                                          <p:spTgt spid="190">
                                            <p:txEl>
                                              <p:pRg st="4" end="4"/>
                                            </p:txEl>
                                          </p:spTgt>
                                        </p:tgtEl>
                                        <p:attrNameLst>
                                          <p:attrName>style.visibility</p:attrName>
                                        </p:attrNameLst>
                                      </p:cBhvr>
                                      <p:to>
                                        <p:strVal val="visible"/>
                                      </p:to>
                                    </p:set>
                                    <p:anim calcmode="lin" valueType="num">
                                      <p:cBhvr>
                                        <p:cTn id="12" dur="500" fill="hold"/>
                                        <p:tgtEl>
                                          <p:spTgt spid="190">
                                            <p:txEl>
                                              <p:pRg st="4" end="4"/>
                                            </p:txEl>
                                          </p:spTgt>
                                        </p:tgtEl>
                                        <p:attrNameLst>
                                          <p:attrName>ppt_x</p:attrName>
                                        </p:attrNameLst>
                                      </p:cBhvr>
                                      <p:tavLst>
                                        <p:tav tm="0">
                                          <p:val>
                                            <p:strVal val="0-#ppt_w/2"/>
                                          </p:val>
                                        </p:tav>
                                        <p:tav tm="100000">
                                          <p:val>
                                            <p:strVal val="#ppt_x"/>
                                          </p:val>
                                        </p:tav>
                                      </p:tavLst>
                                    </p:anim>
                                    <p:anim calcmode="lin" valueType="num">
                                      <p:cBhvr>
                                        <p:cTn id="13" dur="500" fill="hold"/>
                                        <p:tgtEl>
                                          <p:spTgt spid="190">
                                            <p:txEl>
                                              <p:pRg st="4" end="4"/>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Class="entr" nodeType="afterEffect" presetSubtype="8" presetID="2" grpId="1" fill="hold">
                                  <p:stCondLst>
                                    <p:cond delay="0"/>
                                  </p:stCondLst>
                                  <p:iterate type="el" backwards="0">
                                    <p:tmAbs val="0"/>
                                  </p:iterate>
                                  <p:childTnLst>
                                    <p:set>
                                      <p:cBhvr>
                                        <p:cTn id="16" fill="hold"/>
                                        <p:tgtEl>
                                          <p:spTgt spid="190">
                                            <p:txEl>
                                              <p:pRg st="5" end="5"/>
                                            </p:txEl>
                                          </p:spTgt>
                                        </p:tgtEl>
                                        <p:attrNameLst>
                                          <p:attrName>style.visibility</p:attrName>
                                        </p:attrNameLst>
                                      </p:cBhvr>
                                      <p:to>
                                        <p:strVal val="visible"/>
                                      </p:to>
                                    </p:set>
                                    <p:anim calcmode="lin" valueType="num">
                                      <p:cBhvr>
                                        <p:cTn id="17" dur="500" fill="hold"/>
                                        <p:tgtEl>
                                          <p:spTgt spid="190">
                                            <p:txEl>
                                              <p:pRg st="5" end="5"/>
                                            </p:txEl>
                                          </p:spTgt>
                                        </p:tgtEl>
                                        <p:attrNameLst>
                                          <p:attrName>ppt_x</p:attrName>
                                        </p:attrNameLst>
                                      </p:cBhvr>
                                      <p:tavLst>
                                        <p:tav tm="0">
                                          <p:val>
                                            <p:strVal val="0-#ppt_w/2"/>
                                          </p:val>
                                        </p:tav>
                                        <p:tav tm="100000">
                                          <p:val>
                                            <p:strVal val="#ppt_x"/>
                                          </p:val>
                                        </p:tav>
                                      </p:tavLst>
                                    </p:anim>
                                    <p:anim calcmode="lin" valueType="num">
                                      <p:cBhvr>
                                        <p:cTn id="18" dur="500" fill="hold"/>
                                        <p:tgtEl>
                                          <p:spTgt spid="190">
                                            <p:txEl>
                                              <p:pRg st="5" end="5"/>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Class="entr" nodeType="afterEffect" presetSubtype="8" presetID="2" grpId="1" fill="hold">
                                  <p:stCondLst>
                                    <p:cond delay="0"/>
                                  </p:stCondLst>
                                  <p:iterate type="el" backwards="0">
                                    <p:tmAbs val="0"/>
                                  </p:iterate>
                                  <p:childTnLst>
                                    <p:set>
                                      <p:cBhvr>
                                        <p:cTn id="21" fill="hold"/>
                                        <p:tgtEl>
                                          <p:spTgt spid="190">
                                            <p:txEl>
                                              <p:pRg st="6" end="6"/>
                                            </p:txEl>
                                          </p:spTgt>
                                        </p:tgtEl>
                                        <p:attrNameLst>
                                          <p:attrName>style.visibility</p:attrName>
                                        </p:attrNameLst>
                                      </p:cBhvr>
                                      <p:to>
                                        <p:strVal val="visible"/>
                                      </p:to>
                                    </p:set>
                                    <p:anim calcmode="lin" valueType="num">
                                      <p:cBhvr>
                                        <p:cTn id="22" dur="500" fill="hold"/>
                                        <p:tgtEl>
                                          <p:spTgt spid="190">
                                            <p:txEl>
                                              <p:pRg st="6" end="6"/>
                                            </p:txEl>
                                          </p:spTgt>
                                        </p:tgtEl>
                                        <p:attrNameLst>
                                          <p:attrName>ppt_x</p:attrName>
                                        </p:attrNameLst>
                                      </p:cBhvr>
                                      <p:tavLst>
                                        <p:tav tm="0">
                                          <p:val>
                                            <p:strVal val="0-#ppt_w/2"/>
                                          </p:val>
                                        </p:tav>
                                        <p:tav tm="100000">
                                          <p:val>
                                            <p:strVal val="#ppt_x"/>
                                          </p:val>
                                        </p:tav>
                                      </p:tavLst>
                                    </p:anim>
                                    <p:anim calcmode="lin" valueType="num">
                                      <p:cBhvr>
                                        <p:cTn id="23" dur="500" fill="hold"/>
                                        <p:tgtEl>
                                          <p:spTgt spid="19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90"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M vs m, χ and wt%"/>
          <p:cNvSpPr txBox="1"/>
          <p:nvPr>
            <p:ph type="title"/>
          </p:nvPr>
        </p:nvSpPr>
        <p:spPr>
          <a:xfrm>
            <a:off x="5036820" y="297180"/>
            <a:ext cx="14333220" cy="2286001"/>
          </a:xfrm>
          <a:prstGeom prst="rect">
            <a:avLst/>
          </a:prstGeom>
        </p:spPr>
        <p:txBody>
          <a:bodyPr/>
          <a:lstStyle/>
          <a:p>
            <a:pPr/>
            <a:r>
              <a:rPr sz="7800">
                <a:solidFill>
                  <a:srgbClr val="F33126"/>
                </a:solidFill>
                <a:uFill>
                  <a:solidFill>
                    <a:srgbClr val="F33126"/>
                  </a:solidFill>
                </a:uFill>
              </a:rPr>
              <a:t>M </a:t>
            </a:r>
            <a:r>
              <a:rPr i="1" sz="7800">
                <a:solidFill>
                  <a:srgbClr val="F33126"/>
                </a:solidFill>
                <a:uFill>
                  <a:solidFill>
                    <a:srgbClr val="F33126"/>
                  </a:solidFill>
                </a:uFill>
              </a:rPr>
              <a:t>vs</a:t>
            </a:r>
            <a:r>
              <a:rPr sz="7800">
                <a:solidFill>
                  <a:srgbClr val="F33126"/>
                </a:solidFill>
                <a:uFill>
                  <a:solidFill>
                    <a:srgbClr val="F33126"/>
                  </a:solidFill>
                </a:uFill>
              </a:rPr>
              <a:t> m, χ and wt%</a:t>
            </a:r>
          </a:p>
        </p:txBody>
      </p:sp>
      <p:sp>
        <p:nvSpPr>
          <p:cNvPr id="194" name="Example: Convert a 10.7 m aqueous NaOH solution to χ, wt% and M if the solution density = 1.33 g/cm3.…"/>
          <p:cNvSpPr txBox="1"/>
          <p:nvPr>
            <p:ph type="body" idx="1"/>
          </p:nvPr>
        </p:nvSpPr>
        <p:spPr>
          <a:xfrm>
            <a:off x="3048000" y="2125980"/>
            <a:ext cx="18288001" cy="10607040"/>
          </a:xfrm>
          <a:prstGeom prst="rect">
            <a:avLst/>
          </a:prstGeom>
        </p:spPr>
        <p:txBody>
          <a:bodyPr/>
          <a:lstStyle/>
          <a:p>
            <a:pPr marL="650874" indent="-571500">
              <a:buClr>
                <a:srgbClr val="000000"/>
              </a:buClr>
              <a:buSzTx/>
              <a:buFont typeface="Arial"/>
              <a:buNone/>
            </a:pPr>
            <a:r>
              <a:rPr i="1"/>
              <a:t>Example:</a:t>
            </a:r>
            <a:r>
              <a:t> Convert a 10.7 m aqueous NaOH solution to χ, wt% and M if the solution density = 1.33 g/cm</a:t>
            </a:r>
            <a:r>
              <a:rPr baseline="30956"/>
              <a:t>3</a:t>
            </a:r>
            <a:r>
              <a:t>.</a:t>
            </a:r>
          </a:p>
          <a:p>
            <a:pPr marL="650874" indent="-571500">
              <a:buClr>
                <a:srgbClr val="000000"/>
              </a:buClr>
              <a:buSzTx/>
              <a:buFont typeface="Arial"/>
              <a:buNone/>
            </a:pPr>
            <a:r>
              <a:rPr sz="6000"/>
              <a:t>If we have </a:t>
            </a:r>
            <a:r>
              <a:rPr sz="6000">
                <a:solidFill>
                  <a:srgbClr val="F02300"/>
                </a:solidFill>
                <a:uFill>
                  <a:solidFill>
                    <a:srgbClr val="F02300"/>
                  </a:solidFill>
                </a:uFill>
              </a:rPr>
              <a:t>1000 g of solvent</a:t>
            </a:r>
            <a:r>
              <a:rPr sz="6000"/>
              <a:t> (H</a:t>
            </a:r>
            <a:r>
              <a:rPr baseline="-16133" sz="6000"/>
              <a:t>2</a:t>
            </a:r>
            <a:r>
              <a:rPr sz="6000"/>
              <a:t>O),</a:t>
            </a:r>
          </a:p>
          <a:p>
            <a:pPr marL="650874" indent="-571500">
              <a:buClr>
                <a:srgbClr val="000000"/>
              </a:buClr>
              <a:buSzTx/>
              <a:buFont typeface="Arial"/>
              <a:buNone/>
            </a:pPr>
            <a:r>
              <a:rPr sz="6000"/>
              <a:t>then we have </a:t>
            </a:r>
            <a:r>
              <a:rPr sz="6000">
                <a:solidFill>
                  <a:srgbClr val="F02300"/>
                </a:solidFill>
                <a:uFill>
                  <a:solidFill>
                    <a:srgbClr val="F02300"/>
                  </a:solidFill>
                </a:uFill>
              </a:rPr>
              <a:t>428 g of solute</a:t>
            </a:r>
            <a:r>
              <a:rPr sz="6000"/>
              <a:t> (NaOH) or </a:t>
            </a:r>
          </a:p>
          <a:p>
            <a:pPr marL="650874" indent="-571500">
              <a:buClr>
                <a:srgbClr val="F02300"/>
              </a:buClr>
              <a:buSzTx/>
              <a:buFont typeface="Arial"/>
              <a:buNone/>
            </a:pPr>
            <a:r>
              <a:rPr sz="6000">
                <a:solidFill>
                  <a:srgbClr val="F02300"/>
                </a:solidFill>
                <a:uFill>
                  <a:solidFill>
                    <a:srgbClr val="F02300"/>
                  </a:solidFill>
                </a:uFill>
              </a:rPr>
              <a:t>1428 g of solution</a:t>
            </a:r>
            <a:r>
              <a:rPr sz="6000"/>
              <a:t> (NaOH + H</a:t>
            </a:r>
            <a:r>
              <a:rPr baseline="-16133" sz="6000"/>
              <a:t>2</a:t>
            </a:r>
            <a:r>
              <a:rPr sz="6000"/>
              <a:t>O)</a:t>
            </a:r>
          </a:p>
          <a:p>
            <a:pPr marL="650874" indent="-571500">
              <a:buClr>
                <a:srgbClr val="000000"/>
              </a:buClr>
              <a:buSzTx/>
              <a:buFont typeface="Arial"/>
              <a:buNone/>
              <a:defRPr sz="6000"/>
            </a:pPr>
          </a:p>
          <a:p>
            <a:pPr marL="650874" indent="-571500">
              <a:buClr>
                <a:srgbClr val="000000"/>
              </a:buClr>
              <a:buSzTx/>
              <a:buFont typeface="Arial"/>
              <a:buNone/>
            </a:pPr>
            <a:r>
              <a:rPr i="1" sz="6000"/>
              <a:t>Volume of solution</a:t>
            </a:r>
            <a:r>
              <a:rPr sz="6000"/>
              <a:t> = 1428 g * (cm</a:t>
            </a:r>
            <a:r>
              <a:rPr baseline="30933" sz="6000"/>
              <a:t>3</a:t>
            </a:r>
            <a:r>
              <a:rPr sz="6000"/>
              <a:t> / 1.33 g)</a:t>
            </a:r>
          </a:p>
          <a:p>
            <a:pPr marL="650874" indent="-571500">
              <a:buClr>
                <a:srgbClr val="000000"/>
              </a:buClr>
              <a:buSzTx/>
              <a:buFont typeface="Arial"/>
              <a:buNone/>
            </a:pPr>
            <a:r>
              <a:rPr i="1" sz="6000"/>
              <a:t>Volume of solution</a:t>
            </a:r>
            <a:r>
              <a:rPr sz="6000"/>
              <a:t> = 1070 mL = </a:t>
            </a:r>
            <a:r>
              <a:rPr sz="6000">
                <a:solidFill>
                  <a:srgbClr val="FF2600"/>
                </a:solidFill>
              </a:rPr>
              <a:t>1.07 L</a:t>
            </a:r>
          </a:p>
          <a:p>
            <a:pPr marL="650874" indent="-571500">
              <a:buClr>
                <a:srgbClr val="000000"/>
              </a:buClr>
              <a:buSzTx/>
              <a:buFont typeface="Arial"/>
              <a:buNone/>
            </a:pPr>
            <a:r>
              <a:rPr i="1" sz="6000"/>
              <a:t>Molarity</a:t>
            </a:r>
            <a:r>
              <a:rPr sz="6000"/>
              <a:t> = 10.7 mol NaOH / 1.07 L solution</a:t>
            </a:r>
          </a:p>
          <a:p>
            <a:pPr marL="650874" indent="-571500">
              <a:buClr>
                <a:srgbClr val="F02300"/>
              </a:buClr>
              <a:buSzTx/>
              <a:buFont typeface="Arial"/>
              <a:buNone/>
            </a:pPr>
            <a:r>
              <a:rPr sz="6000">
                <a:solidFill>
                  <a:srgbClr val="F02300"/>
                </a:solidFill>
                <a:uFill>
                  <a:solidFill>
                    <a:srgbClr val="F02300"/>
                  </a:solidFill>
                </a:uFill>
              </a:rPr>
              <a:t>Molarity NaOH =</a:t>
            </a:r>
            <a:r>
              <a:rPr sz="6000"/>
              <a:t> </a:t>
            </a:r>
            <a:r>
              <a:rPr sz="6000">
                <a:solidFill>
                  <a:srgbClr val="F33126"/>
                </a:solidFill>
                <a:uFill>
                  <a:solidFill>
                    <a:srgbClr val="F33126"/>
                  </a:solidFill>
                </a:uFill>
              </a:rPr>
              <a:t>10.0 M</a:t>
            </a:r>
          </a:p>
        </p:txBody>
      </p:sp>
      <p:sp>
        <p:nvSpPr>
          <p:cNvPr id="195"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196" name="see Concentration Units Handout"/>
          <p:cNvSpPr txBox="1"/>
          <p:nvPr/>
        </p:nvSpPr>
        <p:spPr>
          <a:xfrm>
            <a:off x="10697498" y="12653433"/>
            <a:ext cx="10379352" cy="947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p>
            <a:pPr>
              <a:spcBef>
                <a:spcPts val="1900"/>
              </a:spcBef>
              <a:buClr>
                <a:srgbClr val="000000"/>
              </a:buClr>
              <a:buFont typeface="Arial"/>
              <a:defRPr b="0" i="1" sz="5400"/>
            </a:pPr>
            <a:r>
              <a:t>see </a:t>
            </a:r>
            <a:r>
              <a:rPr u="sng">
                <a:hlinkClick r:id="rId2" invalidUrl="" action="" tgtFrame="" tooltip="" history="1" highlightClick="0" endSnd="0"/>
              </a:rPr>
              <a:t>Concentration Units Handout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94">
                                            <p:txEl>
                                              <p:pRg st="5" end="5"/>
                                            </p:txEl>
                                          </p:spTgt>
                                        </p:tgtEl>
                                        <p:attrNameLst>
                                          <p:attrName>style.visibility</p:attrName>
                                        </p:attrNameLst>
                                      </p:cBhvr>
                                      <p:to>
                                        <p:strVal val="visible"/>
                                      </p:to>
                                    </p:set>
                                    <p:anim calcmode="lin" valueType="num">
                                      <p:cBhvr>
                                        <p:cTn id="7" dur="500" fill="hold"/>
                                        <p:tgtEl>
                                          <p:spTgt spid="194">
                                            <p:txEl>
                                              <p:pRg st="5" end="5"/>
                                            </p:txEl>
                                          </p:spTgt>
                                        </p:tgtEl>
                                        <p:attrNameLst>
                                          <p:attrName>ppt_x</p:attrName>
                                        </p:attrNameLst>
                                      </p:cBhvr>
                                      <p:tavLst>
                                        <p:tav tm="0">
                                          <p:val>
                                            <p:strVal val="0-#ppt_w/2"/>
                                          </p:val>
                                        </p:tav>
                                        <p:tav tm="100000">
                                          <p:val>
                                            <p:strVal val="#ppt_x"/>
                                          </p:val>
                                        </p:tav>
                                      </p:tavLst>
                                    </p:anim>
                                    <p:anim calcmode="lin" valueType="num">
                                      <p:cBhvr>
                                        <p:cTn id="8" dur="500" fill="hold"/>
                                        <p:tgtEl>
                                          <p:spTgt spid="194">
                                            <p:txEl>
                                              <p:pRg st="5" end="5"/>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1" fill="hold">
                                  <p:stCondLst>
                                    <p:cond delay="0"/>
                                  </p:stCondLst>
                                  <p:iterate type="el" backwards="0">
                                    <p:tmAbs val="0"/>
                                  </p:iterate>
                                  <p:childTnLst>
                                    <p:set>
                                      <p:cBhvr>
                                        <p:cTn id="11" fill="hold"/>
                                        <p:tgtEl>
                                          <p:spTgt spid="194">
                                            <p:txEl>
                                              <p:pRg st="6" end="6"/>
                                            </p:txEl>
                                          </p:spTgt>
                                        </p:tgtEl>
                                        <p:attrNameLst>
                                          <p:attrName>style.visibility</p:attrName>
                                        </p:attrNameLst>
                                      </p:cBhvr>
                                      <p:to>
                                        <p:strVal val="visible"/>
                                      </p:to>
                                    </p:set>
                                    <p:anim calcmode="lin" valueType="num">
                                      <p:cBhvr>
                                        <p:cTn id="12" dur="500" fill="hold"/>
                                        <p:tgtEl>
                                          <p:spTgt spid="194">
                                            <p:txEl>
                                              <p:pRg st="6" end="6"/>
                                            </p:txEl>
                                          </p:spTgt>
                                        </p:tgtEl>
                                        <p:attrNameLst>
                                          <p:attrName>ppt_x</p:attrName>
                                        </p:attrNameLst>
                                      </p:cBhvr>
                                      <p:tavLst>
                                        <p:tav tm="0">
                                          <p:val>
                                            <p:strVal val="0-#ppt_w/2"/>
                                          </p:val>
                                        </p:tav>
                                        <p:tav tm="100000">
                                          <p:val>
                                            <p:strVal val="#ppt_x"/>
                                          </p:val>
                                        </p:tav>
                                      </p:tavLst>
                                    </p:anim>
                                    <p:anim calcmode="lin" valueType="num">
                                      <p:cBhvr>
                                        <p:cTn id="13" dur="500" fill="hold"/>
                                        <p:tgtEl>
                                          <p:spTgt spid="19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8" presetID="2" grpId="1" fill="hold">
                                  <p:stCondLst>
                                    <p:cond delay="0"/>
                                  </p:stCondLst>
                                  <p:iterate type="el" backwards="0">
                                    <p:tmAbs val="0"/>
                                  </p:iterate>
                                  <p:childTnLst>
                                    <p:set>
                                      <p:cBhvr>
                                        <p:cTn id="17" fill="hold"/>
                                        <p:tgtEl>
                                          <p:spTgt spid="194">
                                            <p:txEl>
                                              <p:pRg st="7" end="7"/>
                                            </p:txEl>
                                          </p:spTgt>
                                        </p:tgtEl>
                                        <p:attrNameLst>
                                          <p:attrName>style.visibility</p:attrName>
                                        </p:attrNameLst>
                                      </p:cBhvr>
                                      <p:to>
                                        <p:strVal val="visible"/>
                                      </p:to>
                                    </p:set>
                                    <p:anim calcmode="lin" valueType="num">
                                      <p:cBhvr>
                                        <p:cTn id="18" dur="500" fill="hold"/>
                                        <p:tgtEl>
                                          <p:spTgt spid="194">
                                            <p:txEl>
                                              <p:pRg st="7" end="7"/>
                                            </p:txEl>
                                          </p:spTgt>
                                        </p:tgtEl>
                                        <p:attrNameLst>
                                          <p:attrName>ppt_x</p:attrName>
                                        </p:attrNameLst>
                                      </p:cBhvr>
                                      <p:tavLst>
                                        <p:tav tm="0">
                                          <p:val>
                                            <p:strVal val="0-#ppt_w/2"/>
                                          </p:val>
                                        </p:tav>
                                        <p:tav tm="100000">
                                          <p:val>
                                            <p:strVal val="#ppt_x"/>
                                          </p:val>
                                        </p:tav>
                                      </p:tavLst>
                                    </p:anim>
                                    <p:anim calcmode="lin" valueType="num">
                                      <p:cBhvr>
                                        <p:cTn id="19" dur="500" fill="hold"/>
                                        <p:tgtEl>
                                          <p:spTgt spid="194">
                                            <p:txEl>
                                              <p:pRg st="7" end="7"/>
                                            </p:txEl>
                                          </p:spTgt>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Class="entr" nodeType="afterEffect" presetSubtype="8" presetID="2" grpId="1" fill="hold">
                                  <p:stCondLst>
                                    <p:cond delay="0"/>
                                  </p:stCondLst>
                                  <p:iterate type="el" backwards="0">
                                    <p:tmAbs val="0"/>
                                  </p:iterate>
                                  <p:childTnLst>
                                    <p:set>
                                      <p:cBhvr>
                                        <p:cTn id="22" fill="hold"/>
                                        <p:tgtEl>
                                          <p:spTgt spid="194">
                                            <p:txEl>
                                              <p:pRg st="8" end="8"/>
                                            </p:txEl>
                                          </p:spTgt>
                                        </p:tgtEl>
                                        <p:attrNameLst>
                                          <p:attrName>style.visibility</p:attrName>
                                        </p:attrNameLst>
                                      </p:cBhvr>
                                      <p:to>
                                        <p:strVal val="visible"/>
                                      </p:to>
                                    </p:set>
                                    <p:anim calcmode="lin" valueType="num">
                                      <p:cBhvr>
                                        <p:cTn id="23" dur="500" fill="hold"/>
                                        <p:tgtEl>
                                          <p:spTgt spid="194">
                                            <p:txEl>
                                              <p:pRg st="8" end="8"/>
                                            </p:txEl>
                                          </p:spTgt>
                                        </p:tgtEl>
                                        <p:attrNameLst>
                                          <p:attrName>ppt_x</p:attrName>
                                        </p:attrNameLst>
                                      </p:cBhvr>
                                      <p:tavLst>
                                        <p:tav tm="0">
                                          <p:val>
                                            <p:strVal val="0-#ppt_w/2"/>
                                          </p:val>
                                        </p:tav>
                                        <p:tav tm="100000">
                                          <p:val>
                                            <p:strVal val="#ppt_x"/>
                                          </p:val>
                                        </p:tav>
                                      </p:tavLst>
                                    </p:anim>
                                    <p:anim calcmode="lin" valueType="num">
                                      <p:cBhvr>
                                        <p:cTn id="24" dur="500" fill="hold"/>
                                        <p:tgtEl>
                                          <p:spTgt spid="194">
                                            <p:txEl>
                                              <p:pRg st="8" end="8"/>
                                            </p:txEl>
                                          </p:spTgt>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Class="entr" nodeType="afterEffect" presetSubtype="8" presetID="2" grpId="2" fill="hold">
                                  <p:stCondLst>
                                    <p:cond delay="0"/>
                                  </p:stCondLst>
                                  <p:iterate type="lt" backwards="0">
                                    <p:tmAbs val="0"/>
                                  </p:iterate>
                                  <p:childTnLst>
                                    <p:set>
                                      <p:cBhvr>
                                        <p:cTn id="27" fill="hold"/>
                                        <p:tgtEl>
                                          <p:spTgt spid="196">
                                            <p:bg/>
                                          </p:spTgt>
                                        </p:tgtEl>
                                        <p:attrNameLst>
                                          <p:attrName>style.visibility</p:attrName>
                                        </p:attrNameLst>
                                      </p:cBhvr>
                                      <p:to>
                                        <p:strVal val="visible"/>
                                      </p:to>
                                    </p:set>
                                    <p:anim calcmode="lin" valueType="num">
                                      <p:cBhvr>
                                        <p:cTn id="28" dur="199" fill="hold"/>
                                        <p:tgtEl>
                                          <p:spTgt spid="196">
                                            <p:bg/>
                                          </p:spTgt>
                                        </p:tgtEl>
                                        <p:attrNameLst>
                                          <p:attrName>ppt_x</p:attrName>
                                        </p:attrNameLst>
                                      </p:cBhvr>
                                      <p:tavLst>
                                        <p:tav tm="0">
                                          <p:val>
                                            <p:strVal val="0-#ppt_w/2"/>
                                          </p:val>
                                        </p:tav>
                                        <p:tav tm="100000">
                                          <p:val>
                                            <p:strVal val="#ppt_x"/>
                                          </p:val>
                                        </p:tav>
                                      </p:tavLst>
                                    </p:anim>
                                    <p:anim calcmode="lin" valueType="num">
                                      <p:cBhvr>
                                        <p:cTn id="29" dur="199" fill="hold"/>
                                        <p:tgtEl>
                                          <p:spTgt spid="196">
                                            <p:bg/>
                                          </p:spTgt>
                                        </p:tgtEl>
                                        <p:attrNameLst>
                                          <p:attrName>ppt_y</p:attrName>
                                        </p:attrNameLst>
                                      </p:cBhvr>
                                      <p:tavLst>
                                        <p:tav tm="0">
                                          <p:val>
                                            <p:strVal val="#ppt_y"/>
                                          </p:val>
                                        </p:tav>
                                        <p:tav tm="100000">
                                          <p:val>
                                            <p:strVal val="#ppt_y"/>
                                          </p:val>
                                        </p:tav>
                                      </p:tavLst>
                                    </p:anim>
                                  </p:childTnLst>
                                </p:cTn>
                              </p:par>
                              <p:par>
                                <p:cTn id="30" presetClass="entr" nodeType="withEffect" presetSubtype="8" presetID="2" grpId="2" fill="hold">
                                  <p:stCondLst>
                                    <p:cond delay="0"/>
                                  </p:stCondLst>
                                  <p:iterate type="lt" backwards="0">
                                    <p:tmAbs val="0"/>
                                  </p:iterate>
                                  <p:childTnLst>
                                    <p:set>
                                      <p:cBhvr>
                                        <p:cTn id="31" fill="hold"/>
                                        <p:tgtEl>
                                          <p:spTgt spid="196">
                                            <p:txEl>
                                              <p:pRg st="0" end="0"/>
                                            </p:txEl>
                                          </p:spTgt>
                                        </p:tgtEl>
                                        <p:attrNameLst>
                                          <p:attrName>style.visibility</p:attrName>
                                        </p:attrNameLst>
                                      </p:cBhvr>
                                      <p:to>
                                        <p:strVal val="visible"/>
                                      </p:to>
                                    </p:set>
                                    <p:anim calcmode="lin" valueType="num">
                                      <p:cBhvr>
                                        <p:cTn id="32" dur="199" fill="hold"/>
                                        <p:tgtEl>
                                          <p:spTgt spid="196">
                                            <p:txEl>
                                              <p:pRg st="0" end="0"/>
                                            </p:txEl>
                                          </p:spTgt>
                                        </p:tgtEl>
                                        <p:attrNameLst>
                                          <p:attrName>ppt_x</p:attrName>
                                        </p:attrNameLst>
                                      </p:cBhvr>
                                      <p:tavLst>
                                        <p:tav tm="0">
                                          <p:val>
                                            <p:strVal val="0-#ppt_w/2"/>
                                          </p:val>
                                        </p:tav>
                                        <p:tav tm="100000">
                                          <p:val>
                                            <p:strVal val="#ppt_x"/>
                                          </p:val>
                                        </p:tav>
                                      </p:tavLst>
                                    </p:anim>
                                    <p:anim calcmode="lin" valueType="num">
                                      <p:cBhvr>
                                        <p:cTn id="33" dur="199" fill="hold"/>
                                        <p:tgtEl>
                                          <p:spTgt spid="19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94" grpId="1"/>
      <p:bldP build="p" bldLvl="5" animBg="1" rev="0" advAuto="0" spid="196" grpId="2"/>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Parts Per Million (ppm)"/>
          <p:cNvSpPr txBox="1"/>
          <p:nvPr>
            <p:ph type="title"/>
          </p:nvPr>
        </p:nvSpPr>
        <p:spPr>
          <a:xfrm>
            <a:off x="11463019" y="-337820"/>
            <a:ext cx="14333221" cy="2286001"/>
          </a:xfrm>
          <a:prstGeom prst="rect">
            <a:avLst/>
          </a:prstGeom>
        </p:spPr>
        <p:txBody>
          <a:bodyPr/>
          <a:lstStyle>
            <a:lvl1pPr>
              <a:defRPr sz="7800">
                <a:solidFill>
                  <a:srgbClr val="F33126"/>
                </a:solidFill>
                <a:uFill>
                  <a:solidFill>
                    <a:srgbClr val="F33126"/>
                  </a:solidFill>
                </a:uFill>
              </a:defRPr>
            </a:lvl1pPr>
          </a:lstStyle>
          <a:p>
            <a:pPr/>
            <a:r>
              <a:t>Parts Per Million (ppm)</a:t>
            </a:r>
          </a:p>
        </p:txBody>
      </p:sp>
      <p:sp>
        <p:nvSpPr>
          <p:cNvPr id="199" name="Expresses very dilute concentrations; used by environmental chemists, biologists, geologists, etc.…"/>
          <p:cNvSpPr txBox="1"/>
          <p:nvPr>
            <p:ph type="body" idx="1"/>
          </p:nvPr>
        </p:nvSpPr>
        <p:spPr>
          <a:xfrm>
            <a:off x="889000" y="1405890"/>
            <a:ext cx="17990820" cy="8213110"/>
          </a:xfrm>
          <a:prstGeom prst="rect">
            <a:avLst/>
          </a:prstGeom>
        </p:spPr>
        <p:txBody>
          <a:bodyPr/>
          <a:lstStyle/>
          <a:p>
            <a:pPr marL="650874" indent="-571500">
              <a:buClr>
                <a:srgbClr val="000000"/>
              </a:buClr>
              <a:buSzTx/>
              <a:buFont typeface="Arial"/>
              <a:buNone/>
              <a:defRPr b="0" sz="6000"/>
            </a:pPr>
            <a:r>
              <a:t>Expresses very dilute concentrations; used by environmental chemists, biologists, geologists, etc.</a:t>
            </a:r>
          </a:p>
          <a:p>
            <a:pPr marL="650874" indent="-571500">
              <a:buClr>
                <a:srgbClr val="F02300"/>
              </a:buClr>
              <a:buSzTx/>
              <a:buFont typeface="Arial"/>
              <a:buNone/>
            </a:pPr>
            <a:r>
              <a:rPr sz="6000">
                <a:solidFill>
                  <a:srgbClr val="F02300"/>
                </a:solidFill>
                <a:uFill>
                  <a:solidFill>
                    <a:srgbClr val="F02300"/>
                  </a:solidFill>
                </a:uFill>
              </a:rPr>
              <a:t>1.0 ppm</a:t>
            </a:r>
            <a:r>
              <a:rPr sz="6000"/>
              <a:t> = </a:t>
            </a:r>
            <a:r>
              <a:rPr sz="6000">
                <a:solidFill>
                  <a:srgbClr val="F02300"/>
                </a:solidFill>
                <a:uFill>
                  <a:solidFill>
                    <a:srgbClr val="F02300"/>
                  </a:solidFill>
                </a:uFill>
              </a:rPr>
              <a:t>1.0 g of a substance in</a:t>
            </a:r>
            <a:r>
              <a:rPr sz="6000"/>
              <a:t> a sample with a total mass of </a:t>
            </a:r>
            <a:r>
              <a:rPr sz="6000">
                <a:solidFill>
                  <a:srgbClr val="F02300"/>
                </a:solidFill>
                <a:uFill>
                  <a:solidFill>
                    <a:srgbClr val="F02300"/>
                  </a:solidFill>
                </a:uFill>
              </a:rPr>
              <a:t>1.0 million (10</a:t>
            </a:r>
            <a:r>
              <a:rPr baseline="31999" sz="6000">
                <a:solidFill>
                  <a:srgbClr val="F02300"/>
                </a:solidFill>
                <a:uFill>
                  <a:solidFill>
                    <a:srgbClr val="F02300"/>
                  </a:solidFill>
                </a:uFill>
              </a:rPr>
              <a:t>6</a:t>
            </a:r>
            <a:r>
              <a:rPr sz="6000">
                <a:solidFill>
                  <a:srgbClr val="F02300"/>
                </a:solidFill>
                <a:uFill>
                  <a:solidFill>
                    <a:srgbClr val="F02300"/>
                  </a:solidFill>
                </a:uFill>
              </a:rPr>
              <a:t>) g</a:t>
            </a:r>
          </a:p>
          <a:p>
            <a:pPr marL="650874" indent="-571500">
              <a:buClr>
                <a:srgbClr val="000000"/>
              </a:buClr>
              <a:buSzTx/>
              <a:buFont typeface="Arial"/>
              <a:buNone/>
            </a:pPr>
            <a:r>
              <a:rPr b="0" sz="6000"/>
              <a:t>Density of water about 1.0 g/mL, units often interconverted</a:t>
            </a:r>
          </a:p>
          <a:p>
            <a:pPr marL="650874" indent="-571500">
              <a:buClr>
                <a:srgbClr val="000000"/>
              </a:buClr>
              <a:buSzTx/>
              <a:buFont typeface="Arial"/>
              <a:buNone/>
            </a:pPr>
            <a:r>
              <a:rPr b="0" sz="6000"/>
              <a:t>Also parts per thousand (</a:t>
            </a:r>
            <a:r>
              <a:rPr b="0" sz="6000">
                <a:solidFill>
                  <a:srgbClr val="004CBB"/>
                </a:solidFill>
                <a:uFill>
                  <a:solidFill>
                    <a:srgbClr val="004CBB"/>
                  </a:solidFill>
                </a:uFill>
              </a:rPr>
              <a:t>ppt</a:t>
            </a:r>
            <a:r>
              <a:rPr b="0" sz="6000"/>
              <a:t>), parts per billion (</a:t>
            </a:r>
            <a:r>
              <a:rPr b="0" sz="6000">
                <a:solidFill>
                  <a:srgbClr val="004CBB"/>
                </a:solidFill>
                <a:uFill>
                  <a:solidFill>
                    <a:srgbClr val="004CBB"/>
                  </a:solidFill>
                </a:uFill>
              </a:rPr>
              <a:t>ppb</a:t>
            </a:r>
            <a:r>
              <a:rPr b="0" sz="6000"/>
              <a:t>), etc.</a:t>
            </a:r>
          </a:p>
        </p:txBody>
      </p:sp>
      <p:sp>
        <p:nvSpPr>
          <p:cNvPr id="200"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201" name="the-meme-terrorists-how-ignorant-celebrities-are-ruining-our-lives-with-their-prejudices.jpg" descr="the-meme-terrorists-how-ignorant-celebrities-are-ruining-our-lives-with-their-prejudices.jpg"/>
          <p:cNvPicPr>
            <a:picLocks noChangeAspect="1"/>
          </p:cNvPicPr>
          <p:nvPr/>
        </p:nvPicPr>
        <p:blipFill>
          <a:blip r:embed="rId2">
            <a:extLst/>
          </a:blip>
          <a:stretch>
            <a:fillRect/>
          </a:stretch>
        </p:blipFill>
        <p:spPr>
          <a:xfrm>
            <a:off x="14041046" y="8702076"/>
            <a:ext cx="10578797" cy="6082808"/>
          </a:xfrm>
          <a:prstGeom prst="rect">
            <a:avLst/>
          </a:prstGeom>
          <a:ln w="12700"/>
        </p:spPr>
      </p:pic>
      <p:sp>
        <p:nvSpPr>
          <p:cNvPr id="202" name="Different than the lab parts per thousand, which is a measure of precision"/>
          <p:cNvSpPr txBox="1"/>
          <p:nvPr/>
        </p:nvSpPr>
        <p:spPr>
          <a:xfrm>
            <a:off x="1549328" y="9890700"/>
            <a:ext cx="11215534" cy="2610625"/>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tIns="91439" bIns="91439" anchor="ctr">
            <a:spAutoFit/>
          </a:bodyPr>
          <a:lstStyle/>
          <a:p>
            <a:pPr marL="650874" marR="79373" indent="-571500">
              <a:lnSpc>
                <a:spcPct val="90000"/>
              </a:lnSpc>
              <a:spcBef>
                <a:spcPts val="1600"/>
              </a:spcBef>
              <a:buClr>
                <a:srgbClr val="F02300"/>
              </a:buClr>
              <a:buFont typeface="Arial"/>
              <a:defRPr b="0">
                <a:latin typeface="Times New Roman"/>
                <a:ea typeface="Times New Roman"/>
                <a:cs typeface="Times New Roman"/>
                <a:sym typeface="Times New Roman"/>
              </a:defRPr>
            </a:pPr>
            <a:r>
              <a:rPr sz="6000">
                <a:solidFill>
                  <a:srgbClr val="0433FF"/>
                </a:solidFill>
                <a:uFill>
                  <a:solidFill>
                    <a:srgbClr val="F02300"/>
                  </a:solidFill>
                </a:uFill>
              </a:rPr>
              <a:t>Different than the lab parts per thousand</a:t>
            </a:r>
            <a:r>
              <a:rPr sz="6000"/>
              <a:t>, </a:t>
            </a:r>
            <a:r>
              <a:rPr sz="6000"/>
              <a:t>which is a measure of </a:t>
            </a:r>
            <a:r>
              <a:rPr i="1" sz="6000">
                <a:solidFill>
                  <a:srgbClr val="0433FF"/>
                </a:solidFill>
                <a:uFill>
                  <a:solidFill>
                    <a:srgbClr val="F02300"/>
                  </a:solidFill>
                </a:uFill>
              </a:rPr>
              <a:t>precision</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Understanding  Colligative Properties"/>
          <p:cNvSpPr txBox="1"/>
          <p:nvPr>
            <p:ph type="title"/>
          </p:nvPr>
        </p:nvSpPr>
        <p:spPr>
          <a:xfrm>
            <a:off x="4716780" y="0"/>
            <a:ext cx="14470381" cy="2743201"/>
          </a:xfrm>
          <a:prstGeom prst="rect">
            <a:avLst/>
          </a:prstGeom>
        </p:spPr>
        <p:txBody>
          <a:bodyPr/>
          <a:lstStyle/>
          <a:p>
            <a:pPr>
              <a:defRPr sz="7800">
                <a:solidFill>
                  <a:srgbClr val="0259ED"/>
                </a:solidFill>
                <a:uFill>
                  <a:solidFill>
                    <a:srgbClr val="0259ED"/>
                  </a:solidFill>
                </a:uFill>
              </a:defRPr>
            </a:pPr>
            <a:r>
              <a:t>Understanding </a:t>
            </a:r>
            <a:br>
              <a:rPr b="0">
                <a:latin typeface="ＭＳ Ｐゴシック"/>
                <a:ea typeface="ＭＳ Ｐゴシック"/>
                <a:cs typeface="ＭＳ Ｐゴシック"/>
                <a:sym typeface="ＭＳ Ｐゴシック"/>
              </a:rPr>
            </a:br>
            <a:r>
              <a:t>Colligative Properties</a:t>
            </a:r>
          </a:p>
        </p:txBody>
      </p:sp>
      <p:sp>
        <p:nvSpPr>
          <p:cNvPr id="205" name="To understand colligative properties, study the LIQUID-VAPOR EQUILIBRIUM for a solution."/>
          <p:cNvSpPr txBox="1"/>
          <p:nvPr>
            <p:ph type="body" sz="quarter" idx="1"/>
          </p:nvPr>
        </p:nvSpPr>
        <p:spPr>
          <a:xfrm>
            <a:off x="3345180" y="3360420"/>
            <a:ext cx="5943601" cy="10355580"/>
          </a:xfrm>
          <a:prstGeom prst="rect">
            <a:avLst/>
          </a:prstGeom>
        </p:spPr>
        <p:txBody>
          <a:bodyPr/>
          <a:lstStyle/>
          <a:p>
            <a:pPr marL="650874" indent="-571500">
              <a:lnSpc>
                <a:spcPct val="100000"/>
              </a:lnSpc>
              <a:buClr>
                <a:srgbClr val="000000"/>
              </a:buClr>
              <a:buSzTx/>
              <a:buFont typeface="Arial"/>
              <a:buNone/>
            </a:pPr>
            <a:r>
              <a:rPr sz="5400"/>
              <a:t>To understand colligative properties, study the </a:t>
            </a:r>
            <a:r>
              <a:rPr sz="5400">
                <a:solidFill>
                  <a:srgbClr val="00B800"/>
                </a:solidFill>
                <a:uFill>
                  <a:solidFill>
                    <a:srgbClr val="00B800"/>
                  </a:solidFill>
                </a:uFill>
              </a:rPr>
              <a:t>LIQUID-VAPOR EQUILIBRIUM</a:t>
            </a:r>
            <a:r>
              <a:rPr sz="5400"/>
              <a:t> for a solution.</a:t>
            </a:r>
          </a:p>
        </p:txBody>
      </p:sp>
      <p:sp>
        <p:nvSpPr>
          <p:cNvPr id="206"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207" name="14M07AN10-1.mov" descr="14M07AN10-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8991600" y="3131820"/>
            <a:ext cx="6377940" cy="7753263"/>
          </a:xfrm>
          <a:prstGeom prst="rect">
            <a:avLst/>
          </a:prstGeom>
          <a:ln w="12700">
            <a:miter lim="400000"/>
          </a:ln>
          <a:effectLst>
            <a:outerShdw sx="100000" sy="100000" kx="0" ky="0" algn="b" rotWithShape="0" blurRad="114300" dist="177800" dir="2700000">
              <a:srgbClr val="A2A2A2">
                <a:alpha val="74996"/>
              </a:srgbClr>
            </a:outerShdw>
          </a:effectLst>
        </p:spPr>
      </p:pic>
      <p:pic>
        <p:nvPicPr>
          <p:cNvPr id="208" name="14M07AN20-1.mov" descr="14M07AN20-1.mov"/>
          <p:cNvPicPr>
            <a:picLocks noChangeAspect="0"/>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14638019" y="3131820"/>
            <a:ext cx="6377941" cy="7753263"/>
          </a:xfrm>
          <a:prstGeom prst="rect">
            <a:avLst/>
          </a:prstGeom>
          <a:ln w="12700">
            <a:miter lim="400000"/>
          </a:ln>
          <a:effectLst>
            <a:outerShdw sx="100000" sy="100000" kx="0" ky="0" algn="b" rotWithShape="0" blurRad="114300" dist="177800" dir="2700000">
              <a:srgbClr val="A2A2A2">
                <a:alpha val="74996"/>
              </a:srgbClr>
            </a:outerShdw>
          </a:effectLst>
        </p:spPr>
      </p:pic>
      <p:sp>
        <p:nvSpPr>
          <p:cNvPr id="209" name="The right animation assumes a non-volatile solute"/>
          <p:cNvSpPr txBox="1"/>
          <p:nvPr/>
        </p:nvSpPr>
        <p:spPr>
          <a:xfrm>
            <a:off x="5631180" y="11430000"/>
            <a:ext cx="15407640" cy="8686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r">
              <a:spcBef>
                <a:spcPts val="2800"/>
              </a:spcBef>
              <a:buClr>
                <a:srgbClr val="000000"/>
              </a:buClr>
              <a:buFont typeface="Arial"/>
              <a:defRPr i="1"/>
            </a:lvl1pPr>
          </a:lstStyle>
          <a:p>
            <a:pPr/>
            <a:r>
              <a:t>The right animation assumes a non-volatile solute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5083" fill="hold"/>
                                        <p:tgtEl>
                                          <p:spTgt spid="207"/>
                                        </p:tgtEl>
                                      </p:cBhvr>
                                    </p:cmd>
                                  </p:childTnLst>
                                </p:cTn>
                              </p:par>
                            </p:childTnLst>
                          </p:cTn>
                        </p:par>
                        <p:par>
                          <p:cTn id="7" fill="hold">
                            <p:stCondLst>
                              <p:cond delay="15083"/>
                            </p:stCondLst>
                            <p:childTnLst>
                              <p:par>
                                <p:cTn id="8" presetClass="mediacall" nodeType="afterEffect" presetSubtype="0" presetID="1" grpId="2" fill="hold">
                                  <p:stCondLst>
                                    <p:cond delay="16000"/>
                                  </p:stCondLst>
                                  <p:childTnLst>
                                    <p:cmd type="call" cmd="playFrom(0.0)">
                                      <p:cBhvr>
                                        <p:cTn id="9" dur="18000" fill="hold"/>
                                        <p:tgtEl>
                                          <p:spTgt spid="20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0" fill="hold" display="0">
                  <p:stCondLst>
                    <p:cond delay="indefinite"/>
                  </p:stCondLst>
                </p:cTn>
                <p:tgtEl>
                  <p:spTgt spid="207"/>
                </p:tgtEl>
              </p:cMediaNode>
            </p:video>
            <p:seq concurrent="1" prevAc="none" nextAc="seek">
              <p:cTn id="11" evtFilter="cancelBubble" nodeType="interactiveSeq" restart="whenNotActive" fill="hold">
                <p:stCondLst>
                  <p:cond delay="0" evt="onClick">
                    <p:tgtEl>
                      <p:spTgt spid="207"/>
                    </p:tgtEl>
                  </p:cond>
                </p:stCondLst>
                <p:endSync delay="0" evt="end">
                  <p:rtn val="all"/>
                </p:endSync>
                <p:childTnLst>
                  <p:par>
                    <p:cTn id="12" fill="hold">
                      <p:stCondLst>
                        <p:cond delay="0"/>
                      </p:stCondLst>
                      <p:childTnLst>
                        <p:par>
                          <p:cTn id="13" fill="hold">
                            <p:stCondLst>
                              <p:cond delay="0"/>
                            </p:stCondLst>
                            <p:childTnLst>
                              <p:par>
                                <p:cTn id="14" presetClass="mediacall" nodeType="clickEffect" presetSubtype="0" presetID="2" fill="hold">
                                  <p:stCondLst>
                                    <p:cond delay="0"/>
                                  </p:stCondLst>
                                  <p:childTnLst>
                                    <p:cmd type="call" cmd="togglePause">
                                      <p:cBhvr>
                                        <p:cTn id="15" dur="1" fill="hold"/>
                                        <p:tgtEl>
                                          <p:spTgt spid="207"/>
                                        </p:tgtEl>
                                      </p:cBhvr>
                                    </p:cmd>
                                  </p:childTnLst>
                                </p:cTn>
                              </p:par>
                            </p:childTnLst>
                          </p:cTn>
                        </p:par>
                      </p:childTnLst>
                    </p:cTn>
                  </p:par>
                </p:childTnLst>
              </p:cTn>
              <p:nextCondLst>
                <p:cond delay="0" evt="onClick">
                  <p:tgtEl>
                    <p:spTgt spid="207"/>
                  </p:tgtEl>
                </p:cond>
              </p:nextCondLst>
            </p:seq>
            <p:video fullScrn="0">
              <p:cMediaNode mute="0" showWhenStopped="1" numSld="1" vol="100000">
                <p:cTn id="16" fill="hold" display="0">
                  <p:stCondLst>
                    <p:cond delay="indefinite"/>
                  </p:stCondLst>
                </p:cTn>
                <p:tgtEl>
                  <p:spTgt spid="208"/>
                </p:tgtEl>
              </p:cMediaNode>
            </p:video>
            <p:seq concurrent="1" prevAc="none" nextAc="seek">
              <p:cTn id="17" evtFilter="cancelBubble" nodeType="interactiveSeq" restart="whenNotActive" fill="hold">
                <p:stCondLst>
                  <p:cond delay="0" evt="onClick">
                    <p:tgtEl>
                      <p:spTgt spid="208"/>
                    </p:tgtEl>
                  </p:cond>
                </p:stCondLst>
                <p:endSync delay="0" evt="end">
                  <p:rtn val="all"/>
                </p:endSync>
                <p:childTnLst>
                  <p:par>
                    <p:cTn id="18" fill="hold">
                      <p:stCondLst>
                        <p:cond delay="0"/>
                      </p:stCondLst>
                      <p:childTnLst>
                        <p:par>
                          <p:cTn id="19" fill="hold">
                            <p:stCondLst>
                              <p:cond delay="0"/>
                            </p:stCondLst>
                            <p:childTnLst>
                              <p:par>
                                <p:cTn id="20" presetClass="mediacall" nodeType="clickEffect" presetSubtype="0" presetID="2" fill="hold">
                                  <p:stCondLst>
                                    <p:cond delay="0"/>
                                  </p:stCondLst>
                                  <p:childTnLst>
                                    <p:cmd type="call" cmd="togglePause">
                                      <p:cBhvr>
                                        <p:cTn id="21" dur="1" fill="hold"/>
                                        <p:tgtEl>
                                          <p:spTgt spid="208"/>
                                        </p:tgtEl>
                                      </p:cBhvr>
                                    </p:cmd>
                                  </p:childTnLst>
                                </p:cTn>
                              </p:par>
                            </p:childTnLst>
                          </p:cTn>
                        </p:par>
                      </p:childTnLst>
                    </p:cTn>
                  </p:par>
                </p:childTnLst>
              </p:cTn>
              <p:nextCondLst>
                <p:cond delay="0" evt="onClick">
                  <p:tgtEl>
                    <p:spTgt spid="20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Rectangle"/>
          <p:cNvSpPr/>
          <p:nvPr/>
        </p:nvSpPr>
        <p:spPr>
          <a:xfrm>
            <a:off x="7254240" y="7358380"/>
            <a:ext cx="9441180" cy="1211581"/>
          </a:xfrm>
          <a:prstGeom prst="rect">
            <a:avLst/>
          </a:prstGeom>
          <a:solidFill>
            <a:srgbClr val="FDFDC5"/>
          </a:solidFill>
          <a:ln w="12700">
            <a:miter lim="400000"/>
          </a:ln>
          <a:effectLst>
            <a:outerShdw sx="100000" sy="100000" kx="0" ky="0" algn="b" rotWithShape="0" blurRad="114300" dist="177800" dir="2700000">
              <a:srgbClr val="A2A2A2">
                <a:alpha val="74996"/>
              </a:srgbClr>
            </a:outerShdw>
          </a:effectLst>
        </p:spPr>
        <p:txBody>
          <a:bodyPr tIns="91439" bIns="91439" anchor="ctr"/>
          <a:lstStyle/>
          <a:p>
            <a:pPr/>
          </a:p>
        </p:txBody>
      </p:sp>
      <p:sp>
        <p:nvSpPr>
          <p:cNvPr id="212" name="Understanding  Colligative Properties"/>
          <p:cNvSpPr txBox="1"/>
          <p:nvPr>
            <p:ph type="title"/>
          </p:nvPr>
        </p:nvSpPr>
        <p:spPr>
          <a:xfrm>
            <a:off x="4716780" y="160020"/>
            <a:ext cx="14470381" cy="2446021"/>
          </a:xfrm>
          <a:prstGeom prst="rect">
            <a:avLst/>
          </a:prstGeom>
        </p:spPr>
        <p:txBody>
          <a:bodyPr/>
          <a:lstStyle/>
          <a:p>
            <a:pPr>
              <a:defRPr sz="7800">
                <a:solidFill>
                  <a:srgbClr val="0259ED"/>
                </a:solidFill>
                <a:uFill>
                  <a:solidFill>
                    <a:srgbClr val="0259ED"/>
                  </a:solidFill>
                </a:uFill>
              </a:defRPr>
            </a:pPr>
            <a:r>
              <a:t>Understanding </a:t>
            </a:r>
            <a:br>
              <a:rPr b="0">
                <a:latin typeface="ＭＳ Ｐゴシック"/>
                <a:ea typeface="ＭＳ Ｐゴシック"/>
                <a:cs typeface="ＭＳ Ｐゴシック"/>
                <a:sym typeface="ＭＳ Ｐゴシック"/>
              </a:rPr>
            </a:br>
            <a:r>
              <a:t>Colligative Properties</a:t>
            </a:r>
          </a:p>
        </p:txBody>
      </p:sp>
      <p:sp>
        <p:nvSpPr>
          <p:cNvPr id="213" name="Vapor Pressure of H2O over a solution depends on the number of H2O molecules per solute molecule.…"/>
          <p:cNvSpPr txBox="1"/>
          <p:nvPr>
            <p:ph type="body" idx="1"/>
          </p:nvPr>
        </p:nvSpPr>
        <p:spPr>
          <a:xfrm>
            <a:off x="4225290" y="2270760"/>
            <a:ext cx="16002001" cy="11482149"/>
          </a:xfrm>
          <a:prstGeom prst="rect">
            <a:avLst/>
          </a:prstGeom>
        </p:spPr>
        <p:txBody>
          <a:bodyPr/>
          <a:lstStyle/>
          <a:p>
            <a:pPr marL="650874" indent="-571500">
              <a:lnSpc>
                <a:spcPct val="110000"/>
              </a:lnSpc>
              <a:buClr>
                <a:srgbClr val="000000"/>
              </a:buClr>
              <a:buSzTx/>
              <a:buFont typeface="Arial"/>
              <a:buNone/>
            </a:pPr>
            <a:r>
              <a:rPr sz="5400"/>
              <a:t>Vapor Pressure of H</a:t>
            </a:r>
            <a:r>
              <a:rPr baseline="-15851" sz="5400"/>
              <a:t>2</a:t>
            </a:r>
            <a:r>
              <a:rPr sz="5400"/>
              <a:t>O over a solution depends on the number of H</a:t>
            </a:r>
            <a:r>
              <a:rPr baseline="-15851" sz="5400"/>
              <a:t>2</a:t>
            </a:r>
            <a:r>
              <a:rPr sz="5400"/>
              <a:t>O molecules per solute molecule.</a:t>
            </a:r>
          </a:p>
          <a:p>
            <a:pPr marL="650874" indent="-571500">
              <a:lnSpc>
                <a:spcPct val="110000"/>
              </a:lnSpc>
              <a:buClr>
                <a:srgbClr val="000000"/>
              </a:buClr>
              <a:buSzTx/>
              <a:buFont typeface="Arial"/>
              <a:buNone/>
            </a:pPr>
            <a:r>
              <a:rPr sz="5400"/>
              <a:t> </a:t>
            </a:r>
            <a:r>
              <a:rPr b="0" sz="5400">
                <a:latin typeface="ＭＳ Ｐゴシック"/>
                <a:ea typeface="ＭＳ Ｐゴシック"/>
                <a:cs typeface="ＭＳ Ｐゴシック"/>
                <a:sym typeface="ＭＳ Ｐゴシック"/>
              </a:rPr>
              <a:t>			</a:t>
            </a:r>
            <a:r>
              <a:rPr sz="5400"/>
              <a:t>P</a:t>
            </a:r>
            <a:r>
              <a:rPr baseline="-15851" sz="5400"/>
              <a:t>solvent</a:t>
            </a:r>
            <a:r>
              <a:rPr sz="5400"/>
              <a:t>  </a:t>
            </a:r>
            <a:r>
              <a:rPr i="1" sz="5400"/>
              <a:t>proportional to</a:t>
            </a:r>
            <a:r>
              <a:rPr sz="5400"/>
              <a:t>  X</a:t>
            </a:r>
            <a:r>
              <a:rPr baseline="-15851" sz="5400"/>
              <a:t>solvent</a:t>
            </a:r>
          </a:p>
          <a:p>
            <a:pPr marL="650874" indent="-571500">
              <a:lnSpc>
                <a:spcPct val="110000"/>
              </a:lnSpc>
              <a:buClr>
                <a:srgbClr val="000000"/>
              </a:buClr>
              <a:buSzTx/>
              <a:buFont typeface="Arial"/>
              <a:buNone/>
            </a:pPr>
            <a:r>
              <a:rPr sz="5400"/>
              <a:t> </a:t>
            </a:r>
            <a:r>
              <a:rPr b="0" sz="5400">
                <a:latin typeface="ＭＳ Ｐゴシック"/>
                <a:ea typeface="ＭＳ Ｐゴシック"/>
                <a:cs typeface="ＭＳ Ｐゴシック"/>
                <a:sym typeface="ＭＳ Ｐゴシック"/>
              </a:rPr>
              <a:t>					</a:t>
            </a:r>
            <a:r>
              <a:rPr i="1" sz="5400"/>
              <a:t>or</a:t>
            </a:r>
          </a:p>
          <a:p>
            <a:pPr marL="650874" indent="-571500">
              <a:lnSpc>
                <a:spcPct val="110000"/>
              </a:lnSpc>
              <a:buClr>
                <a:srgbClr val="000000"/>
              </a:buClr>
              <a:buSzTx/>
              <a:buFont typeface="Arial"/>
              <a:buNone/>
            </a:pPr>
            <a:r>
              <a:rPr sz="5400"/>
              <a:t> </a:t>
            </a:r>
            <a:r>
              <a:rPr b="0" sz="5400">
                <a:latin typeface="ＭＳ Ｐゴシック"/>
                <a:ea typeface="ＭＳ Ｐゴシック"/>
                <a:cs typeface="ＭＳ Ｐゴシック"/>
                <a:sym typeface="ＭＳ Ｐゴシック"/>
              </a:rPr>
              <a:t>			</a:t>
            </a:r>
            <a:r>
              <a:rPr sz="5400"/>
              <a:t>P</a:t>
            </a:r>
            <a:r>
              <a:rPr baseline="-15851" sz="5400"/>
              <a:t>solvent</a:t>
            </a:r>
            <a:r>
              <a:rPr sz="5400"/>
              <a:t>  =  X</a:t>
            </a:r>
            <a:r>
              <a:rPr baseline="-15851" sz="5400"/>
              <a:t>solvent</a:t>
            </a:r>
            <a:r>
              <a:rPr sz="5400"/>
              <a:t> • P</a:t>
            </a:r>
            <a:r>
              <a:rPr baseline="30962" sz="5400"/>
              <a:t>o</a:t>
            </a:r>
            <a:r>
              <a:rPr baseline="-15851" sz="5400"/>
              <a:t>solvent</a:t>
            </a:r>
          </a:p>
          <a:p>
            <a:pPr marL="650874" indent="-571500">
              <a:lnSpc>
                <a:spcPct val="110000"/>
              </a:lnSpc>
              <a:buClr>
                <a:srgbClr val="000000"/>
              </a:buClr>
              <a:buSzTx/>
              <a:buFont typeface="Arial"/>
              <a:buNone/>
              <a:defRPr sz="5400"/>
            </a:pPr>
            <a:r>
              <a:t>Vapor Pressure of </a:t>
            </a:r>
            <a:r>
              <a:rPr i="1">
                <a:solidFill>
                  <a:srgbClr val="FF2600"/>
                </a:solidFill>
              </a:rPr>
              <a:t>solvent</a:t>
            </a:r>
            <a:r>
              <a:t> over </a:t>
            </a:r>
            <a:r>
              <a:rPr i="1">
                <a:solidFill>
                  <a:srgbClr val="FF2600"/>
                </a:solidFill>
              </a:rPr>
              <a:t>solution</a:t>
            </a:r>
            <a:r>
              <a:t> = </a:t>
            </a:r>
            <a:r>
              <a:rPr b="0">
                <a:latin typeface="ＭＳ Ｐゴシック"/>
                <a:ea typeface="ＭＳ Ｐゴシック"/>
                <a:cs typeface="ＭＳ Ｐゴシック"/>
                <a:sym typeface="ＭＳ Ｐゴシック"/>
              </a:rPr>
              <a:t>			</a:t>
            </a:r>
            <a:r>
              <a:t>(Mol frac solvent)•(VP pure solvent)</a:t>
            </a:r>
          </a:p>
          <a:p>
            <a:pPr marL="650874" indent="-571500">
              <a:lnSpc>
                <a:spcPct val="110000"/>
              </a:lnSpc>
              <a:buClr>
                <a:srgbClr val="000000"/>
              </a:buClr>
              <a:buSzTx/>
              <a:buFont typeface="Arial"/>
              <a:buNone/>
            </a:pPr>
            <a:r>
              <a:rPr sz="6000">
                <a:solidFill>
                  <a:srgbClr val="F33126"/>
                </a:solidFill>
                <a:uFill>
                  <a:solidFill>
                    <a:srgbClr val="F33126"/>
                  </a:solidFill>
                </a:uFill>
              </a:rPr>
              <a:t>RAOULT’S LAW:  </a:t>
            </a:r>
            <a:r>
              <a:rPr sz="5400"/>
              <a:t>The vapor pressure of solvent over a solution is always </a:t>
            </a:r>
            <a:r>
              <a:rPr sz="6000">
                <a:solidFill>
                  <a:srgbClr val="00B800"/>
                </a:solidFill>
                <a:uFill>
                  <a:solidFill>
                    <a:srgbClr val="00B800"/>
                  </a:solidFill>
                </a:uFill>
              </a:rPr>
              <a:t>LOWER</a:t>
            </a:r>
            <a:r>
              <a:rPr sz="5400"/>
              <a:t> than the pure solvent!</a:t>
            </a:r>
          </a:p>
        </p:txBody>
      </p:sp>
      <p:sp>
        <p:nvSpPr>
          <p:cNvPr id="214"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Raoult’s Law"/>
          <p:cNvSpPr txBox="1"/>
          <p:nvPr>
            <p:ph type="title"/>
          </p:nvPr>
        </p:nvSpPr>
        <p:spPr>
          <a:xfrm>
            <a:off x="4716780" y="0"/>
            <a:ext cx="14470381" cy="1828801"/>
          </a:xfrm>
          <a:prstGeom prst="rect">
            <a:avLst/>
          </a:prstGeom>
        </p:spPr>
        <p:txBody>
          <a:bodyPr/>
          <a:lstStyle>
            <a:lvl1pPr>
              <a:defRPr sz="8600">
                <a:solidFill>
                  <a:srgbClr val="0259ED"/>
                </a:solidFill>
                <a:uFill>
                  <a:solidFill>
                    <a:srgbClr val="0259ED"/>
                  </a:solidFill>
                </a:uFill>
              </a:defRPr>
            </a:lvl1pPr>
          </a:lstStyle>
          <a:p>
            <a:pPr/>
            <a:r>
              <a:t>Raoult’s Law</a:t>
            </a:r>
          </a:p>
        </p:txBody>
      </p:sp>
      <p:sp>
        <p:nvSpPr>
          <p:cNvPr id="217" name="Non-volatile ethylene glycol (62.1 g) is placed in 250. g of water. What is the vapor pressure of water in the solution at 30 oC? (The vapor pressure of pure H2O is 31.8 mm Hg)…"/>
          <p:cNvSpPr txBox="1"/>
          <p:nvPr>
            <p:ph type="body" idx="1"/>
          </p:nvPr>
        </p:nvSpPr>
        <p:spPr>
          <a:xfrm>
            <a:off x="3962400" y="1531620"/>
            <a:ext cx="16002001" cy="11727180"/>
          </a:xfrm>
          <a:prstGeom prst="rect">
            <a:avLst/>
          </a:prstGeom>
        </p:spPr>
        <p:txBody>
          <a:bodyPr/>
          <a:lstStyle/>
          <a:p>
            <a:pPr marL="650874" indent="-571500">
              <a:buClr>
                <a:srgbClr val="000000"/>
              </a:buClr>
              <a:buSzTx/>
              <a:buFont typeface="Arial"/>
              <a:buNone/>
            </a:pPr>
            <a:r>
              <a:rPr sz="5400"/>
              <a:t>Non-volatile e</a:t>
            </a:r>
            <a:r>
              <a:rPr sz="5400"/>
              <a:t>thylene glycol (62.1 g) is placed in 250. g of water. What is the vapor pressure of water in the solution at 30 </a:t>
            </a:r>
            <a:r>
              <a:rPr baseline="30962" sz="5400"/>
              <a:t>o</a:t>
            </a:r>
            <a:r>
              <a:rPr sz="5400"/>
              <a:t>C? </a:t>
            </a:r>
            <a:r>
              <a:rPr sz="5400">
                <a:solidFill>
                  <a:srgbClr val="006400"/>
                </a:solidFill>
                <a:uFill>
                  <a:solidFill>
                    <a:srgbClr val="006400"/>
                  </a:solidFill>
                </a:uFill>
              </a:rPr>
              <a:t>(The vapor pressure of pure H</a:t>
            </a:r>
            <a:r>
              <a:rPr baseline="-15851" sz="5400">
                <a:solidFill>
                  <a:srgbClr val="006400"/>
                </a:solidFill>
                <a:uFill>
                  <a:solidFill>
                    <a:srgbClr val="006400"/>
                  </a:solidFill>
                </a:uFill>
              </a:rPr>
              <a:t>2</a:t>
            </a:r>
            <a:r>
              <a:rPr sz="5400">
                <a:solidFill>
                  <a:srgbClr val="006400"/>
                </a:solidFill>
                <a:uFill>
                  <a:solidFill>
                    <a:srgbClr val="006400"/>
                  </a:solidFill>
                </a:uFill>
              </a:rPr>
              <a:t>O is 31.8 mm Hg)</a:t>
            </a:r>
          </a:p>
          <a:p>
            <a:pPr marL="650874" indent="-571500">
              <a:lnSpc>
                <a:spcPct val="110000"/>
              </a:lnSpc>
              <a:buClr>
                <a:srgbClr val="73A4FE"/>
              </a:buClr>
              <a:buSzTx/>
              <a:buFont typeface="Arial"/>
              <a:buNone/>
              <a:defRPr sz="5400">
                <a:solidFill>
                  <a:srgbClr val="73A4FE"/>
                </a:solidFill>
                <a:uFill>
                  <a:solidFill>
                    <a:srgbClr val="73A4FE"/>
                  </a:solidFill>
                </a:uFill>
              </a:defRPr>
            </a:pPr>
            <a:r>
              <a:t>Solution</a:t>
            </a:r>
          </a:p>
          <a:p>
            <a:pPr marL="650874" indent="-571500">
              <a:lnSpc>
                <a:spcPct val="110000"/>
              </a:lnSpc>
              <a:buClr>
                <a:srgbClr val="000000"/>
              </a:buClr>
              <a:buSzTx/>
              <a:buFont typeface="Arial"/>
              <a:buNone/>
            </a:pPr>
            <a:r>
              <a:rPr sz="5400"/>
              <a:t>X</a:t>
            </a:r>
            <a:r>
              <a:rPr baseline="-15851" sz="5400"/>
              <a:t>glycol</a:t>
            </a:r>
            <a:r>
              <a:rPr sz="5400"/>
              <a:t> = 0.0672</a:t>
            </a:r>
            <a:r>
              <a:rPr b="0" sz="5400">
                <a:latin typeface="ＭＳ Ｐゴシック"/>
                <a:ea typeface="ＭＳ Ｐゴシック"/>
                <a:cs typeface="ＭＳ Ｐゴシック"/>
                <a:sym typeface="ＭＳ Ｐゴシック"/>
              </a:rPr>
              <a:t>	</a:t>
            </a:r>
            <a:r>
              <a:rPr sz="5400"/>
              <a:t>and so X</a:t>
            </a:r>
            <a:r>
              <a:rPr baseline="-15851" sz="5400"/>
              <a:t>water</a:t>
            </a:r>
            <a:r>
              <a:rPr sz="5400"/>
              <a:t>  =  ?</a:t>
            </a:r>
          </a:p>
          <a:p>
            <a:pPr marL="650874" indent="-571500">
              <a:lnSpc>
                <a:spcPct val="110000"/>
              </a:lnSpc>
              <a:buClr>
                <a:srgbClr val="000000"/>
              </a:buClr>
              <a:buSzTx/>
              <a:buFont typeface="Arial"/>
              <a:buNone/>
            </a:pPr>
            <a:r>
              <a:rPr sz="5400"/>
              <a:t>Because X</a:t>
            </a:r>
            <a:r>
              <a:rPr baseline="-15851" sz="5400"/>
              <a:t>glycol</a:t>
            </a:r>
            <a:r>
              <a:rPr sz="5400"/>
              <a:t> + X</a:t>
            </a:r>
            <a:r>
              <a:rPr baseline="-15851" sz="5400"/>
              <a:t>water</a:t>
            </a:r>
            <a:r>
              <a:rPr sz="5400"/>
              <a:t> = 1</a:t>
            </a:r>
          </a:p>
          <a:p>
            <a:pPr marL="650874" indent="-571500">
              <a:lnSpc>
                <a:spcPct val="110000"/>
              </a:lnSpc>
              <a:buClr>
                <a:srgbClr val="000000"/>
              </a:buClr>
              <a:buSzTx/>
              <a:buFont typeface="Arial"/>
              <a:buNone/>
            </a:pPr>
            <a:r>
              <a:rPr sz="5400"/>
              <a:t>X</a:t>
            </a:r>
            <a:r>
              <a:rPr baseline="-15851" sz="5400"/>
              <a:t>water</a:t>
            </a:r>
            <a:r>
              <a:rPr sz="5400"/>
              <a:t> = 1.000 - 0.0672 = 0.9328</a:t>
            </a:r>
          </a:p>
          <a:p>
            <a:pPr marL="650874" indent="-571500">
              <a:lnSpc>
                <a:spcPct val="110000"/>
              </a:lnSpc>
              <a:buClr>
                <a:srgbClr val="000000"/>
              </a:buClr>
              <a:buSzTx/>
              <a:buFont typeface="Arial"/>
              <a:buNone/>
            </a:pPr>
            <a:r>
              <a:rPr sz="5400"/>
              <a:t>P</a:t>
            </a:r>
            <a:r>
              <a:rPr baseline="-15851" sz="5400"/>
              <a:t>water</a:t>
            </a:r>
            <a:r>
              <a:rPr sz="5400"/>
              <a:t>  =  X</a:t>
            </a:r>
            <a:r>
              <a:rPr baseline="-15851" sz="5400"/>
              <a:t>water</a:t>
            </a:r>
            <a:r>
              <a:rPr sz="5400"/>
              <a:t> • P</a:t>
            </a:r>
            <a:r>
              <a:rPr baseline="30962" sz="5400"/>
              <a:t>o</a:t>
            </a:r>
            <a:r>
              <a:rPr baseline="-15851" sz="5400"/>
              <a:t>water</a:t>
            </a:r>
            <a:r>
              <a:rPr sz="5400"/>
              <a:t> = (0.9328)(31.8 mm Hg)</a:t>
            </a:r>
          </a:p>
          <a:p>
            <a:pPr marL="650874" indent="-571500">
              <a:lnSpc>
                <a:spcPct val="110000"/>
              </a:lnSpc>
              <a:buClr>
                <a:srgbClr val="00B800"/>
              </a:buClr>
              <a:buSzTx/>
              <a:buFont typeface="Arial"/>
              <a:buNone/>
            </a:pPr>
            <a:r>
              <a:rPr sz="6000">
                <a:solidFill>
                  <a:srgbClr val="00B800"/>
                </a:solidFill>
                <a:uFill>
                  <a:solidFill>
                    <a:srgbClr val="00B800"/>
                  </a:solidFill>
                </a:uFill>
              </a:rPr>
              <a:t>P</a:t>
            </a:r>
            <a:r>
              <a:rPr baseline="-16133" sz="6000">
                <a:solidFill>
                  <a:srgbClr val="00B800"/>
                </a:solidFill>
                <a:uFill>
                  <a:solidFill>
                    <a:srgbClr val="00B800"/>
                  </a:solidFill>
                </a:uFill>
              </a:rPr>
              <a:t>water</a:t>
            </a:r>
            <a:r>
              <a:rPr sz="6000">
                <a:solidFill>
                  <a:srgbClr val="00B800"/>
                </a:solidFill>
                <a:uFill>
                  <a:solidFill>
                    <a:srgbClr val="00B800"/>
                  </a:solidFill>
                </a:uFill>
              </a:rPr>
              <a:t> = 29.7 mm Hg</a:t>
            </a:r>
          </a:p>
        </p:txBody>
      </p:sp>
      <p:sp>
        <p:nvSpPr>
          <p:cNvPr id="218"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219" name="You dissolve 0.0400 mol of I2 (10.1 g) in 1.96 mol of CCl4 (300 g) at 65 °C. Given that the vapor pressure of pure CCl4 is 504 mm Hg at 65 °C, what is the vapor pressure of the CCl4 over this solution?…"/>
          <p:cNvSpPr txBox="1"/>
          <p:nvPr/>
        </p:nvSpPr>
        <p:spPr>
          <a:xfrm>
            <a:off x="6294120" y="14333219"/>
            <a:ext cx="18288001" cy="14338301"/>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tIns="91439" bIns="91439">
            <a:spAutoFit/>
          </a:bodyPr>
          <a:lstStyle/>
          <a:p>
            <a:pPr>
              <a:defRPr>
                <a:solidFill>
                  <a:srgbClr val="FF2600"/>
                </a:solidFill>
                <a:uFill>
                  <a:solidFill>
                    <a:srgbClr val="FF2600"/>
                  </a:solidFill>
                </a:uFill>
              </a:defRPr>
            </a:pPr>
            <a:r>
              <a:rPr b="0" sz="5400"/>
              <a:t>You dissolve 0.0400 mol of I</a:t>
            </a:r>
            <a:r>
              <a:rPr b="0" baseline="-17259" sz="5400"/>
              <a:t>2</a:t>
            </a:r>
            <a:r>
              <a:rPr b="0" sz="5400"/>
              <a:t> (10.1 g) in 1.96 mol of CCl</a:t>
            </a:r>
            <a:r>
              <a:rPr b="0" baseline="-17259" sz="5400"/>
              <a:t>4</a:t>
            </a:r>
            <a:r>
              <a:rPr b="0" sz="5400"/>
              <a:t> (300 g) at 65 °C. Given that the vapor pressure of pure CCl</a:t>
            </a:r>
            <a:r>
              <a:rPr b="0" baseline="-17259" sz="5400"/>
              <a:t>4</a:t>
            </a:r>
            <a:r>
              <a:rPr b="0" sz="5400"/>
              <a:t> is 504 mm Hg at 65 °C, what is the vapor pressure of the CCl</a:t>
            </a:r>
            <a:r>
              <a:rPr b="0" baseline="-17259" sz="5400"/>
              <a:t>4</a:t>
            </a:r>
            <a:r>
              <a:rPr b="0" sz="5400"/>
              <a:t> over this solution?</a:t>
            </a:r>
          </a:p>
          <a:p>
            <a:pPr>
              <a:defRPr>
                <a:solidFill>
                  <a:srgbClr val="FF2600"/>
                </a:solidFill>
                <a:uFill>
                  <a:solidFill>
                    <a:srgbClr val="FF2600"/>
                  </a:solidFill>
                </a:uFill>
              </a:defRPr>
            </a:pPr>
            <a:r>
              <a:t>     </a:t>
            </a:r>
            <a:r>
              <a:rPr baseline="-5999"/>
              <a:t> </a:t>
            </a:r>
          </a:p>
          <a:p>
            <a:pPr/>
          </a:p>
          <a:p>
            <a:pPr marL="455441" indent="-247161">
              <a:buSzPct val="100000"/>
              <a:buAutoNum type="alphaUcPeriod" startAt="1"/>
            </a:pPr>
            <a:r>
              <a:t> </a:t>
            </a:r>
            <a:r>
              <a:rPr b="0"/>
              <a:t>504 mm Hg</a:t>
            </a:r>
            <a:endParaRPr b="0"/>
          </a:p>
          <a:p>
            <a:pPr marL="455441" indent="-247161">
              <a:buSzPct val="100000"/>
              <a:buAutoNum type="alphaUcPeriod" startAt="1"/>
            </a:pPr>
            <a:r>
              <a:rPr b="0"/>
              <a:t> 514 mm Hg</a:t>
            </a:r>
            <a:endParaRPr b="0"/>
          </a:p>
          <a:p>
            <a:pPr marL="455441" indent="-247161">
              <a:buSzPct val="100000"/>
              <a:buAutoNum type="alphaUcPeriod" startAt="1"/>
            </a:pPr>
            <a:r>
              <a:rPr b="0"/>
              <a:t> 494 mm Hg</a:t>
            </a:r>
            <a:endParaRPr b="0"/>
          </a:p>
          <a:p>
            <a:pPr marL="455441" indent="-247161">
              <a:buSzPct val="100000"/>
              <a:buAutoNum type="alphaUcPeriod" startAt="1"/>
            </a:pPr>
            <a:r>
              <a:rPr b="0"/>
              <a:t> 10.1 mm Hg</a:t>
            </a:r>
            <a:endParaRPr b="0"/>
          </a:p>
          <a:p>
            <a:pPr marL="455441" indent="-247161">
              <a:buSzPct val="100000"/>
              <a:buAutoNum type="alphaUcPeriod" startAt="1"/>
            </a:pPr>
            <a:r>
              <a:rPr b="0"/>
              <a:t> 1.96 mm Hg</a:t>
            </a:r>
            <a:endParaRPr b="0"/>
          </a:p>
          <a:p>
            <a:pPr/>
            <a:endParaRPr b="0"/>
          </a:p>
          <a:p>
            <a:pPr/>
            <a:endParaRPr b="0"/>
          </a:p>
          <a:p>
            <a:pPr/>
            <a:endParaRPr b="0"/>
          </a:p>
          <a:p>
            <a:pPr/>
            <a:endParaRPr b="0"/>
          </a:p>
          <a:p>
            <a:pPr/>
            <a:endParaRPr b="0"/>
          </a:p>
          <a:p>
            <a:pPr/>
            <a:endParaRPr b="0"/>
          </a:p>
          <a:p>
            <a:pPr/>
          </a:p>
        </p:txBody>
      </p:sp>
      <p:sp>
        <p:nvSpPr>
          <p:cNvPr id="220" name="Enter your response on…"/>
          <p:cNvSpPr txBox="1"/>
          <p:nvPr/>
        </p:nvSpPr>
        <p:spPr>
          <a:xfrm>
            <a:off x="20353019" y="19042380"/>
            <a:ext cx="6958479" cy="1577341"/>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algn="ctr">
              <a:defRPr i="1">
                <a:solidFill>
                  <a:srgbClr val="FF2600"/>
                </a:solidFill>
                <a:uFill>
                  <a:solidFill>
                    <a:srgbClr val="FF2600"/>
                  </a:solidFill>
                </a:uFill>
              </a:defRPr>
            </a:pPr>
            <a:r>
              <a:t>Enter your response on</a:t>
            </a:r>
          </a:p>
          <a:p>
            <a:pPr algn="ctr">
              <a:defRPr i="1">
                <a:solidFill>
                  <a:srgbClr val="FF2600"/>
                </a:solidFill>
                <a:uFill>
                  <a:solidFill>
                    <a:srgbClr val="FF2600"/>
                  </a:solidFill>
                </a:uFill>
              </a:defRPr>
            </a:pPr>
            <a:r>
              <a:t>your i&gt;Clicker now!</a:t>
            </a:r>
          </a:p>
        </p:txBody>
      </p:sp>
      <p:sp>
        <p:nvSpPr>
          <p:cNvPr id="221" name="Answer = C,…"/>
          <p:cNvSpPr txBox="1"/>
          <p:nvPr/>
        </p:nvSpPr>
        <p:spPr>
          <a:xfrm>
            <a:off x="16495730" y="21877019"/>
            <a:ext cx="11342197" cy="4884845"/>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algn="ctr">
              <a:defRPr sz="5400"/>
            </a:pPr>
            <a:r>
              <a:t>Answer = </a:t>
            </a:r>
            <a:r>
              <a:rPr>
                <a:solidFill>
                  <a:srgbClr val="FF2600"/>
                </a:solidFill>
                <a:uFill>
                  <a:solidFill>
                    <a:srgbClr val="FF2600"/>
                  </a:solidFill>
                </a:uFill>
              </a:rPr>
              <a:t>C</a:t>
            </a:r>
            <a:r>
              <a:t>,</a:t>
            </a:r>
          </a:p>
          <a:p>
            <a:pPr algn="ctr">
              <a:defRPr sz="5400"/>
            </a:pPr>
            <a:r>
              <a:t>494 mm Hg</a:t>
            </a:r>
          </a:p>
          <a:p>
            <a:pPr algn="ctr">
              <a:defRPr sz="5400"/>
            </a:pPr>
          </a:p>
          <a:p>
            <a:pPr algn="ctr">
              <a:defRPr b="0" i="1" sz="5400"/>
            </a:pPr>
            <a:r>
              <a:t>= (1.96/(1.96+0.0400)) * 504 mm Hg</a:t>
            </a:r>
          </a:p>
          <a:p>
            <a:pPr algn="ctr">
              <a:defRPr b="0" i="1" sz="5400"/>
            </a:pPr>
            <a:r>
              <a:t>= 0.980 * 504 mm Hg</a:t>
            </a:r>
          </a:p>
          <a:p>
            <a:pPr algn="ctr">
              <a:defRPr b="0" i="1" sz="5400"/>
            </a:pPr>
            <a:r>
              <a:t>= 494 mm Hg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17">
                                            <p:txEl>
                                              <p:pRg st="5" end="5"/>
                                            </p:txEl>
                                          </p:spTgt>
                                        </p:tgtEl>
                                        <p:attrNameLst>
                                          <p:attrName>style.visibility</p:attrName>
                                        </p:attrNameLst>
                                      </p:cBhvr>
                                      <p:to>
                                        <p:strVal val="visible"/>
                                      </p:to>
                                    </p:set>
                                    <p:anim calcmode="lin" valueType="num">
                                      <p:cBhvr>
                                        <p:cTn id="7" dur="500" fill="hold"/>
                                        <p:tgtEl>
                                          <p:spTgt spid="217">
                                            <p:txEl>
                                              <p:pRg st="5" end="5"/>
                                            </p:txEl>
                                          </p:spTgt>
                                        </p:tgtEl>
                                        <p:attrNameLst>
                                          <p:attrName>ppt_x</p:attrName>
                                        </p:attrNameLst>
                                      </p:cBhvr>
                                      <p:tavLst>
                                        <p:tav tm="0">
                                          <p:val>
                                            <p:strVal val="0-#ppt_w/2"/>
                                          </p:val>
                                        </p:tav>
                                        <p:tav tm="100000">
                                          <p:val>
                                            <p:strVal val="#ppt_x"/>
                                          </p:val>
                                        </p:tav>
                                      </p:tavLst>
                                    </p:anim>
                                    <p:anim calcmode="lin" valueType="num">
                                      <p:cBhvr>
                                        <p:cTn id="8" dur="500" fill="hold"/>
                                        <p:tgtEl>
                                          <p:spTgt spid="217">
                                            <p:txEl>
                                              <p:pRg st="5" end="5"/>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1" fill="hold">
                                  <p:stCondLst>
                                    <p:cond delay="0"/>
                                  </p:stCondLst>
                                  <p:iterate type="el" backwards="0">
                                    <p:tmAbs val="0"/>
                                  </p:iterate>
                                  <p:childTnLst>
                                    <p:set>
                                      <p:cBhvr>
                                        <p:cTn id="11" fill="hold"/>
                                        <p:tgtEl>
                                          <p:spTgt spid="217">
                                            <p:txEl>
                                              <p:pRg st="6" end="6"/>
                                            </p:txEl>
                                          </p:spTgt>
                                        </p:tgtEl>
                                        <p:attrNameLst>
                                          <p:attrName>style.visibility</p:attrName>
                                        </p:attrNameLst>
                                      </p:cBhvr>
                                      <p:to>
                                        <p:strVal val="visible"/>
                                      </p:to>
                                    </p:set>
                                    <p:anim calcmode="lin" valueType="num">
                                      <p:cBhvr>
                                        <p:cTn id="12" dur="500" fill="hold"/>
                                        <p:tgtEl>
                                          <p:spTgt spid="217">
                                            <p:txEl>
                                              <p:pRg st="6" end="6"/>
                                            </p:txEl>
                                          </p:spTgt>
                                        </p:tgtEl>
                                        <p:attrNameLst>
                                          <p:attrName>ppt_x</p:attrName>
                                        </p:attrNameLst>
                                      </p:cBhvr>
                                      <p:tavLst>
                                        <p:tav tm="0">
                                          <p:val>
                                            <p:strVal val="0-#ppt_w/2"/>
                                          </p:val>
                                        </p:tav>
                                        <p:tav tm="100000">
                                          <p:val>
                                            <p:strVal val="#ppt_x"/>
                                          </p:val>
                                        </p:tav>
                                      </p:tavLst>
                                    </p:anim>
                                    <p:anim calcmode="lin" valueType="num">
                                      <p:cBhvr>
                                        <p:cTn id="13" dur="500" fill="hold"/>
                                        <p:tgtEl>
                                          <p:spTgt spid="21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path" nodeType="clickEffect" presetSubtype="0" presetID="-1" grpId="2" accel="50000" decel="50000" fill="hold">
                                  <p:stCondLst>
                                    <p:cond delay="0"/>
                                  </p:stCondLst>
                                  <p:childTnLst>
                                    <p:animMotion path="M 0.000000 0.000000 L -0.121875 -0.941667" origin="layout" pathEditMode="relative">
                                      <p:cBhvr>
                                        <p:cTn id="17" dur="1000" fill="hold"/>
                                        <p:tgtEl>
                                          <p:spTgt spid="219"/>
                                        </p:tgtEl>
                                        <p:attrNameLst>
                                          <p:attrName>ppt_x</p:attrName>
                                          <p:attrName>ppt_y</p:attrName>
                                        </p:attrNameLst>
                                      </p:cBhvr>
                                    </p:animMotion>
                                  </p:childTnLst>
                                </p:cTn>
                              </p:par>
                            </p:childTnLst>
                          </p:cTn>
                        </p:par>
                        <p:par>
                          <p:cTn id="18" fill="hold">
                            <p:stCondLst>
                              <p:cond delay="0"/>
                            </p:stCondLst>
                            <p:childTnLst>
                              <p:par>
                                <p:cTn id="19" presetClass="path" nodeType="withEffect" presetSubtype="0" presetID="-1" grpId="3" accel="50000" decel="50000" fill="hold">
                                  <p:stCondLst>
                                    <p:cond delay="0"/>
                                  </p:stCondLst>
                                  <p:childTnLst>
                                    <p:animMotion path="M 0.000000 0.000000 L -0.262506 -0.550000" origin="layout" pathEditMode="relative">
                                      <p:cBhvr>
                                        <p:cTn id="20" dur="1000" fill="hold"/>
                                        <p:tgtEl>
                                          <p:spTgt spid="220"/>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Class="exit" nodeType="clickEffect" presetSubtype="0" presetID="1" grpId="4" fill="hold">
                                  <p:stCondLst>
                                    <p:cond delay="0"/>
                                  </p:stCondLst>
                                  <p:iterate type="el" backwards="0">
                                    <p:tmAbs val="0"/>
                                  </p:iterate>
                                  <p:childTnLst>
                                    <p:set>
                                      <p:cBhvr>
                                        <p:cTn id="24" fill="hold">
                                          <p:stCondLst>
                                            <p:cond delay="0"/>
                                          </p:stCondLst>
                                        </p:cTn>
                                        <p:tgtEl>
                                          <p:spTgt spid="220"/>
                                        </p:tgtEl>
                                        <p:attrNameLst>
                                          <p:attrName>style.visibility</p:attrName>
                                        </p:attrNameLst>
                                      </p:cBhvr>
                                      <p:to>
                                        <p:strVal val="hidden"/>
                                      </p:to>
                                    </p:set>
                                  </p:childTnLst>
                                </p:cTn>
                              </p:par>
                            </p:childTnLst>
                          </p:cTn>
                        </p:par>
                        <p:par>
                          <p:cTn id="25" fill="hold">
                            <p:stCondLst>
                              <p:cond delay="0"/>
                            </p:stCondLst>
                            <p:childTnLst>
                              <p:par>
                                <p:cTn id="26" presetClass="path" nodeType="afterEffect" presetSubtype="0" presetID="-1" grpId="5" accel="50000" decel="50000" fill="hold">
                                  <p:stCondLst>
                                    <p:cond delay="0"/>
                                  </p:stCondLst>
                                  <p:childTnLst>
                                    <p:animMotion path="M 0.000000 0.000000 L -0.275627 -0.966667" origin="layout" pathEditMode="relative">
                                      <p:cBhvr>
                                        <p:cTn id="27" dur="500" fill="hold"/>
                                        <p:tgtEl>
                                          <p:spTgt spid="221"/>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0" grpId="4"/>
      <p:bldP build="p" bldLvl="1" animBg="1" rev="0" advAuto="0" spid="217"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Raoult’s Law"/>
          <p:cNvSpPr txBox="1"/>
          <p:nvPr>
            <p:ph type="title"/>
          </p:nvPr>
        </p:nvSpPr>
        <p:spPr>
          <a:xfrm>
            <a:off x="4716780" y="0"/>
            <a:ext cx="14470381" cy="1828801"/>
          </a:xfrm>
          <a:prstGeom prst="rect">
            <a:avLst/>
          </a:prstGeom>
        </p:spPr>
        <p:txBody>
          <a:bodyPr/>
          <a:lstStyle>
            <a:lvl1pPr>
              <a:defRPr sz="8600">
                <a:solidFill>
                  <a:srgbClr val="0259ED"/>
                </a:solidFill>
                <a:uFill>
                  <a:solidFill>
                    <a:srgbClr val="0259ED"/>
                  </a:solidFill>
                </a:uFill>
              </a:defRPr>
            </a:lvl1pPr>
          </a:lstStyle>
          <a:p>
            <a:pPr/>
            <a:r>
              <a:t>Raoult’s Law</a:t>
            </a:r>
          </a:p>
        </p:txBody>
      </p:sp>
      <p:sp>
        <p:nvSpPr>
          <p:cNvPr id="224" name="Previous examples assumed a non-volatile solute to calculate vapor pressure.  If solute is volatile, then:…"/>
          <p:cNvSpPr txBox="1"/>
          <p:nvPr>
            <p:ph type="body" idx="1"/>
          </p:nvPr>
        </p:nvSpPr>
        <p:spPr>
          <a:xfrm>
            <a:off x="3962400" y="1531620"/>
            <a:ext cx="16002001" cy="11612880"/>
          </a:xfrm>
          <a:prstGeom prst="rect">
            <a:avLst/>
          </a:prstGeom>
        </p:spPr>
        <p:txBody>
          <a:bodyPr/>
          <a:lstStyle/>
          <a:p>
            <a:pPr marL="650874" indent="-571500">
              <a:buClr>
                <a:srgbClr val="000000"/>
              </a:buClr>
              <a:buSzTx/>
              <a:buFont typeface="Arial"/>
              <a:buNone/>
              <a:defRPr sz="5400"/>
            </a:pPr>
            <a:r>
              <a:t>Previous examples assumed a non-volatile solute to calculate vapor pressure.  If solute is volatile, then:</a:t>
            </a:r>
          </a:p>
          <a:p>
            <a:pPr marL="650874" indent="-571500" algn="ctr">
              <a:lnSpc>
                <a:spcPct val="110000"/>
              </a:lnSpc>
              <a:buClr>
                <a:srgbClr val="F02300"/>
              </a:buClr>
              <a:buSzTx/>
              <a:buFont typeface="Arial"/>
              <a:buNone/>
            </a:pPr>
            <a:r>
              <a:rPr sz="6000">
                <a:solidFill>
                  <a:srgbClr val="F02300"/>
                </a:solidFill>
                <a:uFill>
                  <a:solidFill>
                    <a:srgbClr val="F02300"/>
                  </a:solidFill>
                </a:uFill>
              </a:rPr>
              <a:t>P</a:t>
            </a:r>
            <a:r>
              <a:rPr baseline="-16133" sz="6000">
                <a:solidFill>
                  <a:srgbClr val="F02300"/>
                </a:solidFill>
                <a:uFill>
                  <a:solidFill>
                    <a:srgbClr val="F02300"/>
                  </a:solidFill>
                </a:uFill>
              </a:rPr>
              <a:t>total</a:t>
            </a:r>
            <a:r>
              <a:rPr sz="6000">
                <a:solidFill>
                  <a:srgbClr val="F02300"/>
                </a:solidFill>
                <a:uFill>
                  <a:solidFill>
                    <a:srgbClr val="F02300"/>
                  </a:solidFill>
                </a:uFill>
              </a:rPr>
              <a:t>  =  X</a:t>
            </a:r>
            <a:r>
              <a:rPr baseline="-16133" sz="6000">
                <a:solidFill>
                  <a:srgbClr val="F02300"/>
                </a:solidFill>
                <a:uFill>
                  <a:solidFill>
                    <a:srgbClr val="F02300"/>
                  </a:solidFill>
                </a:uFill>
              </a:rPr>
              <a:t>A</a:t>
            </a:r>
            <a:r>
              <a:rPr sz="6000">
                <a:solidFill>
                  <a:srgbClr val="F02300"/>
                </a:solidFill>
                <a:uFill>
                  <a:solidFill>
                    <a:srgbClr val="F02300"/>
                  </a:solidFill>
                </a:uFill>
              </a:rPr>
              <a:t> • P</a:t>
            </a:r>
            <a:r>
              <a:rPr baseline="30933" sz="6000">
                <a:solidFill>
                  <a:srgbClr val="F02300"/>
                </a:solidFill>
                <a:uFill>
                  <a:solidFill>
                    <a:srgbClr val="F02300"/>
                  </a:solidFill>
                </a:uFill>
              </a:rPr>
              <a:t>o</a:t>
            </a:r>
            <a:r>
              <a:rPr baseline="-16133" sz="6000">
                <a:solidFill>
                  <a:srgbClr val="F02300"/>
                </a:solidFill>
                <a:uFill>
                  <a:solidFill>
                    <a:srgbClr val="F02300"/>
                  </a:solidFill>
                </a:uFill>
              </a:rPr>
              <a:t>A</a:t>
            </a:r>
            <a:r>
              <a:rPr sz="6000">
                <a:solidFill>
                  <a:srgbClr val="F02300"/>
                </a:solidFill>
                <a:uFill>
                  <a:solidFill>
                    <a:srgbClr val="F02300"/>
                  </a:solidFill>
                </a:uFill>
              </a:rPr>
              <a:t> + X</a:t>
            </a:r>
            <a:r>
              <a:rPr baseline="-16133" sz="6000">
                <a:solidFill>
                  <a:srgbClr val="F02300"/>
                </a:solidFill>
                <a:uFill>
                  <a:solidFill>
                    <a:srgbClr val="F02300"/>
                  </a:solidFill>
                </a:uFill>
              </a:rPr>
              <a:t>B</a:t>
            </a:r>
            <a:r>
              <a:rPr sz="6000">
                <a:solidFill>
                  <a:srgbClr val="F02300"/>
                </a:solidFill>
                <a:uFill>
                  <a:solidFill>
                    <a:srgbClr val="F02300"/>
                  </a:solidFill>
                </a:uFill>
              </a:rPr>
              <a:t> • P</a:t>
            </a:r>
            <a:r>
              <a:rPr baseline="30933" sz="6000">
                <a:solidFill>
                  <a:srgbClr val="F02300"/>
                </a:solidFill>
                <a:uFill>
                  <a:solidFill>
                    <a:srgbClr val="F02300"/>
                  </a:solidFill>
                </a:uFill>
              </a:rPr>
              <a:t>o</a:t>
            </a:r>
            <a:r>
              <a:rPr baseline="-16133" sz="6000">
                <a:solidFill>
                  <a:srgbClr val="F02300"/>
                </a:solidFill>
                <a:uFill>
                  <a:solidFill>
                    <a:srgbClr val="F02300"/>
                  </a:solidFill>
                </a:uFill>
              </a:rPr>
              <a:t>B</a:t>
            </a:r>
            <a:r>
              <a:rPr sz="6000">
                <a:solidFill>
                  <a:srgbClr val="F02300"/>
                </a:solidFill>
                <a:uFill>
                  <a:solidFill>
                    <a:srgbClr val="F02300"/>
                  </a:solidFill>
                </a:uFill>
              </a:rPr>
              <a:t> + X</a:t>
            </a:r>
            <a:r>
              <a:rPr baseline="-16133" sz="6000">
                <a:solidFill>
                  <a:srgbClr val="F02300"/>
                </a:solidFill>
                <a:uFill>
                  <a:solidFill>
                    <a:srgbClr val="F02300"/>
                  </a:solidFill>
                </a:uFill>
              </a:rPr>
              <a:t>C</a:t>
            </a:r>
            <a:r>
              <a:rPr sz="6000">
                <a:solidFill>
                  <a:srgbClr val="F02300"/>
                </a:solidFill>
                <a:uFill>
                  <a:solidFill>
                    <a:srgbClr val="F02300"/>
                  </a:solidFill>
                </a:uFill>
              </a:rPr>
              <a:t> • P</a:t>
            </a:r>
            <a:r>
              <a:rPr baseline="30933" sz="6000">
                <a:solidFill>
                  <a:srgbClr val="F02300"/>
                </a:solidFill>
                <a:uFill>
                  <a:solidFill>
                    <a:srgbClr val="F02300"/>
                  </a:solidFill>
                </a:uFill>
              </a:rPr>
              <a:t>o</a:t>
            </a:r>
            <a:r>
              <a:rPr baseline="-16133" sz="6000">
                <a:solidFill>
                  <a:srgbClr val="F02300"/>
                </a:solidFill>
                <a:uFill>
                  <a:solidFill>
                    <a:srgbClr val="F02300"/>
                  </a:solidFill>
                </a:uFill>
              </a:rPr>
              <a:t>C</a:t>
            </a:r>
            <a:r>
              <a:rPr sz="6000">
                <a:solidFill>
                  <a:srgbClr val="F02300"/>
                </a:solidFill>
                <a:uFill>
                  <a:solidFill>
                    <a:srgbClr val="F02300"/>
                  </a:solidFill>
                </a:uFill>
              </a:rPr>
              <a:t> +...</a:t>
            </a:r>
          </a:p>
          <a:p>
            <a:pPr marL="650874" indent="-571500">
              <a:lnSpc>
                <a:spcPct val="110000"/>
              </a:lnSpc>
              <a:buClr>
                <a:srgbClr val="000000"/>
              </a:buClr>
              <a:buSzTx/>
              <a:buFont typeface="Arial"/>
              <a:buNone/>
            </a:pPr>
            <a:r>
              <a:rPr i="1" sz="5400"/>
              <a:t>Example:</a:t>
            </a:r>
            <a:r>
              <a:rPr sz="5400"/>
              <a:t> At 25 ˚C, heptane (P</a:t>
            </a:r>
            <a:r>
              <a:rPr baseline="30962" sz="5400"/>
              <a:t>o</a:t>
            </a:r>
            <a:r>
              <a:rPr sz="5400"/>
              <a:t> = 31 torr) and octane (P</a:t>
            </a:r>
            <a:r>
              <a:rPr baseline="30962" sz="5400"/>
              <a:t>o</a:t>
            </a:r>
            <a:r>
              <a:rPr sz="5400"/>
              <a:t> = 11 torr) are mixed such that X</a:t>
            </a:r>
            <a:r>
              <a:rPr baseline="-15851" sz="5400"/>
              <a:t>heptane</a:t>
            </a:r>
            <a:r>
              <a:rPr sz="5400"/>
              <a:t> = 0.15.  Calculate the total vapor pressure of the system.</a:t>
            </a:r>
          </a:p>
          <a:p>
            <a:pPr marL="650874" indent="-571500">
              <a:lnSpc>
                <a:spcPct val="110000"/>
              </a:lnSpc>
              <a:buClr>
                <a:srgbClr val="000000"/>
              </a:buClr>
              <a:buSzTx/>
              <a:buFont typeface="Arial"/>
              <a:buNone/>
            </a:pPr>
            <a:r>
              <a:rPr i="1" sz="5400"/>
              <a:t>Solution: </a:t>
            </a:r>
            <a:r>
              <a:rPr sz="5400"/>
              <a:t>This is a</a:t>
            </a:r>
            <a:r>
              <a:rPr sz="5400">
                <a:solidFill>
                  <a:srgbClr val="0259ED"/>
                </a:solidFill>
                <a:uFill>
                  <a:solidFill>
                    <a:srgbClr val="0259ED"/>
                  </a:solidFill>
                </a:uFill>
              </a:rPr>
              <a:t> two component </a:t>
            </a:r>
            <a:r>
              <a:rPr sz="5400"/>
              <a:t>system.</a:t>
            </a:r>
          </a:p>
          <a:p>
            <a:pPr marL="650874" indent="-571500">
              <a:lnSpc>
                <a:spcPct val="110000"/>
              </a:lnSpc>
              <a:buClr>
                <a:srgbClr val="000000"/>
              </a:buClr>
              <a:buSzTx/>
              <a:buFont typeface="Arial"/>
              <a:buNone/>
            </a:pPr>
            <a:r>
              <a:rPr b="0" sz="5400">
                <a:latin typeface="ＭＳ Ｐゴシック"/>
                <a:ea typeface="ＭＳ Ｐゴシック"/>
                <a:cs typeface="ＭＳ Ｐゴシック"/>
                <a:sym typeface="ＭＳ Ｐゴシック"/>
              </a:rPr>
              <a:t>		</a:t>
            </a:r>
            <a:r>
              <a:rPr sz="5400"/>
              <a:t>If X</a:t>
            </a:r>
            <a:r>
              <a:rPr baseline="-15851" sz="5400"/>
              <a:t>heptane</a:t>
            </a:r>
            <a:r>
              <a:rPr sz="5400"/>
              <a:t> = 0.15, </a:t>
            </a:r>
            <a:r>
              <a:rPr i="1" sz="5400"/>
              <a:t>then</a:t>
            </a:r>
          </a:p>
          <a:p>
            <a:pPr marL="650874" indent="-571500">
              <a:lnSpc>
                <a:spcPct val="110000"/>
              </a:lnSpc>
              <a:buClr>
                <a:srgbClr val="000000"/>
              </a:buClr>
              <a:buSzTx/>
              <a:buFont typeface="Arial"/>
              <a:buNone/>
            </a:pPr>
            <a:r>
              <a:rPr b="0" sz="5400">
                <a:latin typeface="ＭＳ Ｐゴシック"/>
                <a:ea typeface="ＭＳ Ｐゴシック"/>
                <a:cs typeface="ＭＳ Ｐゴシック"/>
                <a:sym typeface="ＭＳ Ｐゴシック"/>
              </a:rPr>
              <a:t>		</a:t>
            </a:r>
            <a:r>
              <a:rPr sz="5400"/>
              <a:t>X</a:t>
            </a:r>
            <a:r>
              <a:rPr baseline="-15851" sz="5400"/>
              <a:t>octane</a:t>
            </a:r>
            <a:r>
              <a:rPr sz="5400"/>
              <a:t> = 1 - 0.15 = </a:t>
            </a:r>
            <a:r>
              <a:rPr sz="5400">
                <a:solidFill>
                  <a:srgbClr val="0259ED"/>
                </a:solidFill>
                <a:uFill>
                  <a:solidFill>
                    <a:srgbClr val="0259ED"/>
                  </a:solidFill>
                </a:uFill>
              </a:rPr>
              <a:t>0.85</a:t>
            </a:r>
          </a:p>
        </p:txBody>
      </p:sp>
      <p:sp>
        <p:nvSpPr>
          <p:cNvPr id="225"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24">
                                            <p:txEl>
                                              <p:pRg st="3" end="3"/>
                                            </p:txEl>
                                          </p:spTgt>
                                        </p:tgtEl>
                                        <p:attrNameLst>
                                          <p:attrName>style.visibility</p:attrName>
                                        </p:attrNameLst>
                                      </p:cBhvr>
                                      <p:to>
                                        <p:strVal val="visible"/>
                                      </p:to>
                                    </p:set>
                                    <p:anim calcmode="lin" valueType="num">
                                      <p:cBhvr>
                                        <p:cTn id="7" dur="500" fill="hold"/>
                                        <p:tgtEl>
                                          <p:spTgt spid="224">
                                            <p:txEl>
                                              <p:pRg st="3" end="3"/>
                                            </p:txEl>
                                          </p:spTgt>
                                        </p:tgtEl>
                                        <p:attrNameLst>
                                          <p:attrName>ppt_x</p:attrName>
                                        </p:attrNameLst>
                                      </p:cBhvr>
                                      <p:tavLst>
                                        <p:tav tm="0">
                                          <p:val>
                                            <p:strVal val="0-#ppt_w/2"/>
                                          </p:val>
                                        </p:tav>
                                        <p:tav tm="100000">
                                          <p:val>
                                            <p:strVal val="#ppt_x"/>
                                          </p:val>
                                        </p:tav>
                                      </p:tavLst>
                                    </p:anim>
                                    <p:anim calcmode="lin" valueType="num">
                                      <p:cBhvr>
                                        <p:cTn id="8" dur="500" fill="hold"/>
                                        <p:tgtEl>
                                          <p:spTgt spid="224">
                                            <p:txEl>
                                              <p:pRg st="3" end="3"/>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1" fill="hold">
                                  <p:stCondLst>
                                    <p:cond delay="0"/>
                                  </p:stCondLst>
                                  <p:iterate type="el" backwards="0">
                                    <p:tmAbs val="0"/>
                                  </p:iterate>
                                  <p:childTnLst>
                                    <p:set>
                                      <p:cBhvr>
                                        <p:cTn id="11" fill="hold"/>
                                        <p:tgtEl>
                                          <p:spTgt spid="224">
                                            <p:txEl>
                                              <p:pRg st="4" end="4"/>
                                            </p:txEl>
                                          </p:spTgt>
                                        </p:tgtEl>
                                        <p:attrNameLst>
                                          <p:attrName>style.visibility</p:attrName>
                                        </p:attrNameLst>
                                      </p:cBhvr>
                                      <p:to>
                                        <p:strVal val="visible"/>
                                      </p:to>
                                    </p:set>
                                    <p:anim calcmode="lin" valueType="num">
                                      <p:cBhvr>
                                        <p:cTn id="12" dur="500" fill="hold"/>
                                        <p:tgtEl>
                                          <p:spTgt spid="224">
                                            <p:txEl>
                                              <p:pRg st="4" end="4"/>
                                            </p:txEl>
                                          </p:spTgt>
                                        </p:tgtEl>
                                        <p:attrNameLst>
                                          <p:attrName>ppt_x</p:attrName>
                                        </p:attrNameLst>
                                      </p:cBhvr>
                                      <p:tavLst>
                                        <p:tav tm="0">
                                          <p:val>
                                            <p:strVal val="0-#ppt_w/2"/>
                                          </p:val>
                                        </p:tav>
                                        <p:tav tm="100000">
                                          <p:val>
                                            <p:strVal val="#ppt_x"/>
                                          </p:val>
                                        </p:tav>
                                      </p:tavLst>
                                    </p:anim>
                                    <p:anim calcmode="lin" valueType="num">
                                      <p:cBhvr>
                                        <p:cTn id="13" dur="500" fill="hold"/>
                                        <p:tgtEl>
                                          <p:spTgt spid="224">
                                            <p:txEl>
                                              <p:pRg st="4" end="4"/>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Class="entr" nodeType="afterEffect" presetSubtype="8" presetID="2" grpId="1" fill="hold">
                                  <p:stCondLst>
                                    <p:cond delay="0"/>
                                  </p:stCondLst>
                                  <p:iterate type="el" backwards="0">
                                    <p:tmAbs val="0"/>
                                  </p:iterate>
                                  <p:childTnLst>
                                    <p:set>
                                      <p:cBhvr>
                                        <p:cTn id="16" fill="hold"/>
                                        <p:tgtEl>
                                          <p:spTgt spid="224">
                                            <p:txEl>
                                              <p:pRg st="5" end="5"/>
                                            </p:txEl>
                                          </p:spTgt>
                                        </p:tgtEl>
                                        <p:attrNameLst>
                                          <p:attrName>style.visibility</p:attrName>
                                        </p:attrNameLst>
                                      </p:cBhvr>
                                      <p:to>
                                        <p:strVal val="visible"/>
                                      </p:to>
                                    </p:set>
                                    <p:anim calcmode="lin" valueType="num">
                                      <p:cBhvr>
                                        <p:cTn id="17" dur="500" fill="hold"/>
                                        <p:tgtEl>
                                          <p:spTgt spid="224">
                                            <p:txEl>
                                              <p:pRg st="5" end="5"/>
                                            </p:txEl>
                                          </p:spTgt>
                                        </p:tgtEl>
                                        <p:attrNameLst>
                                          <p:attrName>ppt_x</p:attrName>
                                        </p:attrNameLst>
                                      </p:cBhvr>
                                      <p:tavLst>
                                        <p:tav tm="0">
                                          <p:val>
                                            <p:strVal val="0-#ppt_w/2"/>
                                          </p:val>
                                        </p:tav>
                                        <p:tav tm="100000">
                                          <p:val>
                                            <p:strVal val="#ppt_x"/>
                                          </p:val>
                                        </p:tav>
                                      </p:tavLst>
                                    </p:anim>
                                    <p:anim calcmode="lin" valueType="num">
                                      <p:cBhvr>
                                        <p:cTn id="18" dur="500" fill="hold"/>
                                        <p:tgtEl>
                                          <p:spTgt spid="22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24"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Raoult’s Law"/>
          <p:cNvSpPr txBox="1"/>
          <p:nvPr>
            <p:ph type="title"/>
          </p:nvPr>
        </p:nvSpPr>
        <p:spPr>
          <a:xfrm>
            <a:off x="4716780" y="0"/>
            <a:ext cx="14470381" cy="1828801"/>
          </a:xfrm>
          <a:prstGeom prst="rect">
            <a:avLst/>
          </a:prstGeom>
        </p:spPr>
        <p:txBody>
          <a:bodyPr/>
          <a:lstStyle>
            <a:lvl1pPr>
              <a:defRPr sz="8600">
                <a:solidFill>
                  <a:srgbClr val="0259ED"/>
                </a:solidFill>
                <a:uFill>
                  <a:solidFill>
                    <a:srgbClr val="0259ED"/>
                  </a:solidFill>
                </a:uFill>
              </a:defRPr>
            </a:lvl1pPr>
          </a:lstStyle>
          <a:p>
            <a:pPr/>
            <a:r>
              <a:t>Raoult’s Law</a:t>
            </a:r>
          </a:p>
        </p:txBody>
      </p:sp>
      <p:sp>
        <p:nvSpPr>
          <p:cNvPr id="228" name="Problem: At 25 ˚C, heptane (Po = 31 torr) and octane (Po = 11 torr) are mixed such that Xheptane = 0.15 and Xoctane = 0.85.  Calculate the total vapor pressure of the system.…"/>
          <p:cNvSpPr txBox="1"/>
          <p:nvPr>
            <p:ph type="body" idx="1"/>
          </p:nvPr>
        </p:nvSpPr>
        <p:spPr>
          <a:xfrm>
            <a:off x="3962400" y="2125980"/>
            <a:ext cx="16002001" cy="11590020"/>
          </a:xfrm>
          <a:prstGeom prst="rect">
            <a:avLst/>
          </a:prstGeom>
        </p:spPr>
        <p:txBody>
          <a:bodyPr/>
          <a:lstStyle/>
          <a:p>
            <a:pPr marL="650874" indent="-571500">
              <a:buClr>
                <a:srgbClr val="000000"/>
              </a:buClr>
              <a:buSzTx/>
              <a:buFont typeface="Arial"/>
              <a:buNone/>
            </a:pPr>
            <a:r>
              <a:rPr i="1"/>
              <a:t>Problem:</a:t>
            </a:r>
            <a:r>
              <a:t> </a:t>
            </a:r>
            <a:r>
              <a:t>At 25 ˚C, heptane (P</a:t>
            </a:r>
            <a:r>
              <a:rPr baseline="30956"/>
              <a:t>o</a:t>
            </a:r>
            <a:r>
              <a:t> = 31 torr) and octane (P</a:t>
            </a:r>
            <a:r>
              <a:rPr baseline="30956"/>
              <a:t>o</a:t>
            </a:r>
            <a:r>
              <a:t> = 11 torr) are mixed such that X</a:t>
            </a:r>
            <a:r>
              <a:rPr baseline="-15913"/>
              <a:t>heptane</a:t>
            </a:r>
            <a:r>
              <a:t> = 0.15 and X</a:t>
            </a:r>
            <a:r>
              <a:rPr baseline="-15913"/>
              <a:t>octane</a:t>
            </a:r>
            <a:r>
              <a:t> = 0.85.  Calculate the total vapor pressure of the system.</a:t>
            </a:r>
          </a:p>
          <a:p>
            <a:pPr marL="650874" indent="-571500">
              <a:lnSpc>
                <a:spcPct val="110000"/>
              </a:lnSpc>
              <a:buClr>
                <a:srgbClr val="000000"/>
              </a:buClr>
              <a:buSzTx/>
              <a:buFont typeface="Arial"/>
              <a:buNone/>
            </a:pPr>
            <a:r>
              <a:rPr i="1" sz="5400"/>
              <a:t>Solution: </a:t>
            </a:r>
            <a:r>
              <a:rPr sz="5400"/>
              <a:t>In a</a:t>
            </a:r>
            <a:r>
              <a:rPr sz="5400">
                <a:solidFill>
                  <a:srgbClr val="0259ED"/>
                </a:solidFill>
                <a:uFill>
                  <a:solidFill>
                    <a:srgbClr val="0259ED"/>
                  </a:solidFill>
                </a:uFill>
              </a:rPr>
              <a:t> two component </a:t>
            </a:r>
            <a:r>
              <a:rPr sz="5400"/>
              <a:t>system,</a:t>
            </a:r>
          </a:p>
          <a:p>
            <a:pPr marL="650874" indent="-571500">
              <a:lnSpc>
                <a:spcPct val="110000"/>
              </a:lnSpc>
              <a:buClr>
                <a:srgbClr val="F02300"/>
              </a:buClr>
              <a:buSzTx/>
              <a:buFont typeface="Arial"/>
              <a:buNone/>
            </a:pPr>
            <a:r>
              <a:rPr sz="6000">
                <a:solidFill>
                  <a:srgbClr val="F02300"/>
                </a:solidFill>
                <a:uFill>
                  <a:solidFill>
                    <a:srgbClr val="F02300"/>
                  </a:solidFill>
                </a:uFill>
              </a:rPr>
              <a:t>P</a:t>
            </a:r>
            <a:r>
              <a:rPr baseline="-16133" sz="6000">
                <a:solidFill>
                  <a:srgbClr val="F02300"/>
                </a:solidFill>
                <a:uFill>
                  <a:solidFill>
                    <a:srgbClr val="F02300"/>
                  </a:solidFill>
                </a:uFill>
              </a:rPr>
              <a:t>total</a:t>
            </a:r>
            <a:r>
              <a:rPr sz="6000">
                <a:solidFill>
                  <a:srgbClr val="F02300"/>
                </a:solidFill>
                <a:uFill>
                  <a:solidFill>
                    <a:srgbClr val="F02300"/>
                  </a:solidFill>
                </a:uFill>
              </a:rPr>
              <a:t>  =  X</a:t>
            </a:r>
            <a:r>
              <a:rPr baseline="-16133" sz="6000">
                <a:solidFill>
                  <a:srgbClr val="F02300"/>
                </a:solidFill>
                <a:uFill>
                  <a:solidFill>
                    <a:srgbClr val="F02300"/>
                  </a:solidFill>
                </a:uFill>
              </a:rPr>
              <a:t>hept</a:t>
            </a:r>
            <a:r>
              <a:rPr sz="6000">
                <a:solidFill>
                  <a:srgbClr val="F02300"/>
                </a:solidFill>
                <a:uFill>
                  <a:solidFill>
                    <a:srgbClr val="F02300"/>
                  </a:solidFill>
                </a:uFill>
              </a:rPr>
              <a:t> • P</a:t>
            </a:r>
            <a:r>
              <a:rPr baseline="30933" sz="6000">
                <a:solidFill>
                  <a:srgbClr val="F02300"/>
                </a:solidFill>
                <a:uFill>
                  <a:solidFill>
                    <a:srgbClr val="F02300"/>
                  </a:solidFill>
                </a:uFill>
              </a:rPr>
              <a:t>o</a:t>
            </a:r>
            <a:r>
              <a:rPr baseline="-16133" sz="6000">
                <a:solidFill>
                  <a:srgbClr val="F02300"/>
                </a:solidFill>
                <a:uFill>
                  <a:solidFill>
                    <a:srgbClr val="F02300"/>
                  </a:solidFill>
                </a:uFill>
              </a:rPr>
              <a:t>hept</a:t>
            </a:r>
            <a:r>
              <a:rPr sz="6000">
                <a:solidFill>
                  <a:srgbClr val="F02300"/>
                </a:solidFill>
                <a:uFill>
                  <a:solidFill>
                    <a:srgbClr val="F02300"/>
                  </a:solidFill>
                </a:uFill>
              </a:rPr>
              <a:t> + X</a:t>
            </a:r>
            <a:r>
              <a:rPr baseline="-16133" sz="6000">
                <a:solidFill>
                  <a:srgbClr val="F02300"/>
                </a:solidFill>
                <a:uFill>
                  <a:solidFill>
                    <a:srgbClr val="F02300"/>
                  </a:solidFill>
                </a:uFill>
              </a:rPr>
              <a:t>oct</a:t>
            </a:r>
            <a:r>
              <a:rPr sz="6000">
                <a:solidFill>
                  <a:srgbClr val="F02300"/>
                </a:solidFill>
                <a:uFill>
                  <a:solidFill>
                    <a:srgbClr val="F02300"/>
                  </a:solidFill>
                </a:uFill>
              </a:rPr>
              <a:t> • P</a:t>
            </a:r>
            <a:r>
              <a:rPr baseline="30933" sz="6000">
                <a:solidFill>
                  <a:srgbClr val="F02300"/>
                </a:solidFill>
                <a:uFill>
                  <a:solidFill>
                    <a:srgbClr val="F02300"/>
                  </a:solidFill>
                </a:uFill>
              </a:rPr>
              <a:t>o</a:t>
            </a:r>
            <a:r>
              <a:rPr baseline="-16133" sz="6000">
                <a:solidFill>
                  <a:srgbClr val="F02300"/>
                </a:solidFill>
                <a:uFill>
                  <a:solidFill>
                    <a:srgbClr val="F02300"/>
                  </a:solidFill>
                </a:uFill>
              </a:rPr>
              <a:t>oct</a:t>
            </a:r>
            <a:r>
              <a:rPr sz="6000">
                <a:solidFill>
                  <a:srgbClr val="F02300"/>
                </a:solidFill>
                <a:uFill>
                  <a:solidFill>
                    <a:srgbClr val="F02300"/>
                  </a:solidFill>
                </a:uFill>
              </a:rPr>
              <a:t> </a:t>
            </a:r>
          </a:p>
          <a:p>
            <a:pPr marL="650874" indent="-571500">
              <a:lnSpc>
                <a:spcPct val="110000"/>
              </a:lnSpc>
              <a:buClr>
                <a:srgbClr val="000000"/>
              </a:buClr>
              <a:buSzTx/>
              <a:buFont typeface="Arial"/>
              <a:buNone/>
            </a:pPr>
            <a:r>
              <a:rPr sz="6000"/>
              <a:t>P</a:t>
            </a:r>
            <a:r>
              <a:rPr baseline="-16133" sz="6000"/>
              <a:t>total</a:t>
            </a:r>
            <a:r>
              <a:rPr sz="6000"/>
              <a:t>  =  0.15 • 31 torr + 0.85 • 11 torr</a:t>
            </a:r>
          </a:p>
          <a:p>
            <a:pPr marL="650874" indent="-571500">
              <a:lnSpc>
                <a:spcPct val="110000"/>
              </a:lnSpc>
              <a:buClr>
                <a:srgbClr val="F02300"/>
              </a:buClr>
              <a:buSzTx/>
              <a:buFont typeface="Arial"/>
              <a:buNone/>
            </a:pPr>
            <a:r>
              <a:rPr sz="6000">
                <a:solidFill>
                  <a:srgbClr val="F02300"/>
                </a:solidFill>
                <a:uFill>
                  <a:solidFill>
                    <a:srgbClr val="F02300"/>
                  </a:solidFill>
                </a:uFill>
              </a:rPr>
              <a:t>P</a:t>
            </a:r>
            <a:r>
              <a:rPr baseline="-16133" sz="6000">
                <a:solidFill>
                  <a:srgbClr val="F02300"/>
                </a:solidFill>
                <a:uFill>
                  <a:solidFill>
                    <a:srgbClr val="F02300"/>
                  </a:solidFill>
                </a:uFill>
              </a:rPr>
              <a:t>total</a:t>
            </a:r>
            <a:r>
              <a:rPr sz="6000">
                <a:solidFill>
                  <a:srgbClr val="F02300"/>
                </a:solidFill>
                <a:uFill>
                  <a:solidFill>
                    <a:srgbClr val="F02300"/>
                  </a:solidFill>
                </a:uFill>
              </a:rPr>
              <a:t> =</a:t>
            </a:r>
            <a:r>
              <a:rPr sz="6000"/>
              <a:t> 4.7 + 9.4 =</a:t>
            </a:r>
            <a:r>
              <a:rPr sz="6000">
                <a:solidFill>
                  <a:srgbClr val="F02300"/>
                </a:solidFill>
                <a:uFill>
                  <a:solidFill>
                    <a:srgbClr val="F02300"/>
                  </a:solidFill>
                </a:uFill>
              </a:rPr>
              <a:t> 14.1 torr</a:t>
            </a:r>
          </a:p>
          <a:p>
            <a:pPr marL="650874" indent="-571500" algn="ctr">
              <a:lnSpc>
                <a:spcPct val="110000"/>
              </a:lnSpc>
              <a:buClr>
                <a:srgbClr val="000000"/>
              </a:buClr>
              <a:buSzTx/>
              <a:buFont typeface="Arial"/>
              <a:buNone/>
              <a:defRPr i="1" sz="6000"/>
            </a:pPr>
            <a:r>
              <a:t>The total vapor pressure in the mixture is 14.1 torr</a:t>
            </a:r>
          </a:p>
        </p:txBody>
      </p:sp>
      <p:sp>
        <p:nvSpPr>
          <p:cNvPr id="229"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28">
                                            <p:txEl>
                                              <p:pRg st="3" end="3"/>
                                            </p:txEl>
                                          </p:spTgt>
                                        </p:tgtEl>
                                        <p:attrNameLst>
                                          <p:attrName>style.visibility</p:attrName>
                                        </p:attrNameLst>
                                      </p:cBhvr>
                                      <p:to>
                                        <p:strVal val="visible"/>
                                      </p:to>
                                    </p:set>
                                    <p:anim calcmode="lin" valueType="num">
                                      <p:cBhvr>
                                        <p:cTn id="7" dur="500" fill="hold"/>
                                        <p:tgtEl>
                                          <p:spTgt spid="228">
                                            <p:txEl>
                                              <p:pRg st="3" end="3"/>
                                            </p:txEl>
                                          </p:spTgt>
                                        </p:tgtEl>
                                        <p:attrNameLst>
                                          <p:attrName>ppt_x</p:attrName>
                                        </p:attrNameLst>
                                      </p:cBhvr>
                                      <p:tavLst>
                                        <p:tav tm="0">
                                          <p:val>
                                            <p:strVal val="0-#ppt_w/2"/>
                                          </p:val>
                                        </p:tav>
                                        <p:tav tm="100000">
                                          <p:val>
                                            <p:strVal val="#ppt_x"/>
                                          </p:val>
                                        </p:tav>
                                      </p:tavLst>
                                    </p:anim>
                                    <p:anim calcmode="lin" valueType="num">
                                      <p:cBhvr>
                                        <p:cTn id="8" dur="500" fill="hold"/>
                                        <p:tgtEl>
                                          <p:spTgt spid="228">
                                            <p:txEl>
                                              <p:pRg st="3" end="3"/>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1" fill="hold">
                                  <p:stCondLst>
                                    <p:cond delay="0"/>
                                  </p:stCondLst>
                                  <p:iterate type="el" backwards="0">
                                    <p:tmAbs val="0"/>
                                  </p:iterate>
                                  <p:childTnLst>
                                    <p:set>
                                      <p:cBhvr>
                                        <p:cTn id="11" fill="hold"/>
                                        <p:tgtEl>
                                          <p:spTgt spid="228">
                                            <p:txEl>
                                              <p:pRg st="4" end="4"/>
                                            </p:txEl>
                                          </p:spTgt>
                                        </p:tgtEl>
                                        <p:attrNameLst>
                                          <p:attrName>style.visibility</p:attrName>
                                        </p:attrNameLst>
                                      </p:cBhvr>
                                      <p:to>
                                        <p:strVal val="visible"/>
                                      </p:to>
                                    </p:set>
                                    <p:anim calcmode="lin" valueType="num">
                                      <p:cBhvr>
                                        <p:cTn id="12" dur="500" fill="hold"/>
                                        <p:tgtEl>
                                          <p:spTgt spid="228">
                                            <p:txEl>
                                              <p:pRg st="4" end="4"/>
                                            </p:txEl>
                                          </p:spTgt>
                                        </p:tgtEl>
                                        <p:attrNameLst>
                                          <p:attrName>ppt_x</p:attrName>
                                        </p:attrNameLst>
                                      </p:cBhvr>
                                      <p:tavLst>
                                        <p:tav tm="0">
                                          <p:val>
                                            <p:strVal val="0-#ppt_w/2"/>
                                          </p:val>
                                        </p:tav>
                                        <p:tav tm="100000">
                                          <p:val>
                                            <p:strVal val="#ppt_x"/>
                                          </p:val>
                                        </p:tav>
                                      </p:tavLst>
                                    </p:anim>
                                    <p:anim calcmode="lin" valueType="num">
                                      <p:cBhvr>
                                        <p:cTn id="13" dur="500" fill="hold"/>
                                        <p:tgtEl>
                                          <p:spTgt spid="228">
                                            <p:txEl>
                                              <p:pRg st="4" end="4"/>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Class="entr" nodeType="afterEffect" presetSubtype="8" presetID="2" grpId="1" fill="hold">
                                  <p:stCondLst>
                                    <p:cond delay="0"/>
                                  </p:stCondLst>
                                  <p:iterate type="el" backwards="0">
                                    <p:tmAbs val="0"/>
                                  </p:iterate>
                                  <p:childTnLst>
                                    <p:set>
                                      <p:cBhvr>
                                        <p:cTn id="16" fill="hold"/>
                                        <p:tgtEl>
                                          <p:spTgt spid="228">
                                            <p:txEl>
                                              <p:pRg st="5" end="5"/>
                                            </p:txEl>
                                          </p:spTgt>
                                        </p:tgtEl>
                                        <p:attrNameLst>
                                          <p:attrName>style.visibility</p:attrName>
                                        </p:attrNameLst>
                                      </p:cBhvr>
                                      <p:to>
                                        <p:strVal val="visible"/>
                                      </p:to>
                                    </p:set>
                                    <p:anim calcmode="lin" valueType="num">
                                      <p:cBhvr>
                                        <p:cTn id="17" dur="500" fill="hold"/>
                                        <p:tgtEl>
                                          <p:spTgt spid="228">
                                            <p:txEl>
                                              <p:pRg st="5" end="5"/>
                                            </p:txEl>
                                          </p:spTgt>
                                        </p:tgtEl>
                                        <p:attrNameLst>
                                          <p:attrName>ppt_x</p:attrName>
                                        </p:attrNameLst>
                                      </p:cBhvr>
                                      <p:tavLst>
                                        <p:tav tm="0">
                                          <p:val>
                                            <p:strVal val="0-#ppt_w/2"/>
                                          </p:val>
                                        </p:tav>
                                        <p:tav tm="100000">
                                          <p:val>
                                            <p:strVal val="#ppt_x"/>
                                          </p:val>
                                        </p:tav>
                                      </p:tavLst>
                                    </p:anim>
                                    <p:anim calcmode="lin" valueType="num">
                                      <p:cBhvr>
                                        <p:cTn id="18" dur="500" fill="hold"/>
                                        <p:tgtEl>
                                          <p:spTgt spid="22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28"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The boiling point of a solution is higher than that of the pure solvent."/>
          <p:cNvSpPr txBox="1"/>
          <p:nvPr>
            <p:ph type="title"/>
          </p:nvPr>
        </p:nvSpPr>
        <p:spPr>
          <a:xfrm>
            <a:off x="5036820" y="754380"/>
            <a:ext cx="14333220" cy="3556298"/>
          </a:xfrm>
          <a:prstGeom prst="rect">
            <a:avLst/>
          </a:prstGeom>
        </p:spPr>
        <p:txBody>
          <a:bodyPr/>
          <a:lstStyle>
            <a:lvl1pPr>
              <a:defRPr sz="7800">
                <a:solidFill>
                  <a:srgbClr val="F02300"/>
                </a:solidFill>
                <a:uFill>
                  <a:solidFill>
                    <a:srgbClr val="F02300"/>
                  </a:solidFill>
                </a:uFill>
              </a:defRPr>
            </a:lvl1pPr>
          </a:lstStyle>
          <a:p>
            <a:pPr/>
            <a:r>
              <a:t>The boiling point of a solution is higher than that of the pure solvent.</a:t>
            </a:r>
          </a:p>
        </p:txBody>
      </p:sp>
      <p:sp>
        <p:nvSpPr>
          <p:cNvPr id="232"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233" name="14M08AN10-1.mov" descr="14M08AN10-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710180" y="5486400"/>
            <a:ext cx="8211541" cy="5006340"/>
          </a:xfrm>
          <a:prstGeom prst="rect">
            <a:avLst/>
          </a:prstGeom>
          <a:ln w="12700">
            <a:miter lim="400000"/>
          </a:ln>
        </p:spPr>
      </p:pic>
      <p:pic>
        <p:nvPicPr>
          <p:cNvPr id="234" name="boiling and freezing graph" descr="boiling and freezing graph"/>
          <p:cNvPicPr>
            <a:picLocks noChangeAspect="0"/>
          </p:cNvPicPr>
          <p:nvPr/>
        </p:nvPicPr>
        <p:blipFill>
          <a:blip r:embed="rId5">
            <a:extLst/>
          </a:blip>
          <a:srcRect l="0" t="0" r="0" b="3447"/>
          <a:stretch>
            <a:fillRect/>
          </a:stretch>
        </p:blipFill>
        <p:spPr>
          <a:xfrm>
            <a:off x="11826240" y="4990983"/>
            <a:ext cx="11476680" cy="857261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3819" fill="hold"/>
                                        <p:tgtEl>
                                          <p:spTgt spid="23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33"/>
                </p:tgtEl>
              </p:cMediaNode>
            </p:video>
            <p:seq concurrent="1" prevAc="none" nextAc="seek">
              <p:cTn id="8" evtFilter="cancelBubble" nodeType="interactiveSeq" restart="whenNotActive" fill="hold">
                <p:stCondLst>
                  <p:cond delay="0" evt="onClick">
                    <p:tgtEl>
                      <p:spTgt spid="23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33"/>
                                        </p:tgtEl>
                                      </p:cBhvr>
                                    </p:cmd>
                                  </p:childTnLst>
                                </p:cTn>
                              </p:par>
                            </p:childTnLst>
                          </p:cTn>
                        </p:par>
                      </p:childTnLst>
                    </p:cTn>
                  </p:par>
                </p:childTnLst>
              </p:cTn>
              <p:nextCondLst>
                <p:cond delay="0" evt="onClick">
                  <p:tgtEl>
                    <p:spTgt spid="23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 name="Some Definitions"/>
          <p:cNvSpPr txBox="1"/>
          <p:nvPr>
            <p:ph type="title"/>
          </p:nvPr>
        </p:nvSpPr>
        <p:spPr>
          <a:xfrm>
            <a:off x="4876800" y="160020"/>
            <a:ext cx="14333220" cy="2286001"/>
          </a:xfrm>
          <a:prstGeom prst="rect">
            <a:avLst/>
          </a:prstGeom>
        </p:spPr>
        <p:txBody>
          <a:bodyPr/>
          <a:lstStyle>
            <a:lvl1pPr>
              <a:defRPr sz="9200">
                <a:solidFill>
                  <a:srgbClr val="0259ED"/>
                </a:solidFill>
                <a:uFill>
                  <a:solidFill>
                    <a:srgbClr val="0259ED"/>
                  </a:solidFill>
                </a:uFill>
              </a:defRPr>
            </a:lvl1pPr>
          </a:lstStyle>
          <a:p>
            <a:pPr/>
            <a:r>
              <a:t>Some Definitions</a:t>
            </a:r>
          </a:p>
        </p:txBody>
      </p:sp>
      <p:sp>
        <p:nvSpPr>
          <p:cNvPr id="69" name="A solution is a HOMOGENEOUS mixture of 2 or more substances in a single phase.…"/>
          <p:cNvSpPr txBox="1"/>
          <p:nvPr>
            <p:ph type="body" sz="half" idx="1"/>
          </p:nvPr>
        </p:nvSpPr>
        <p:spPr>
          <a:xfrm>
            <a:off x="3345180" y="2125980"/>
            <a:ext cx="9304020" cy="9875520"/>
          </a:xfrm>
          <a:prstGeom prst="rect">
            <a:avLst/>
          </a:prstGeom>
        </p:spPr>
        <p:txBody>
          <a:bodyPr/>
          <a:lstStyle/>
          <a:p>
            <a:pPr marL="650874" indent="-571500">
              <a:lnSpc>
                <a:spcPct val="100000"/>
              </a:lnSpc>
              <a:buClr>
                <a:srgbClr val="000000"/>
              </a:buClr>
              <a:buSzTx/>
              <a:buFont typeface="Arial"/>
              <a:buNone/>
            </a:pPr>
            <a:r>
              <a:rPr sz="5400"/>
              <a:t>A solution is a </a:t>
            </a:r>
            <a:r>
              <a:rPr sz="6000">
                <a:solidFill>
                  <a:srgbClr val="F02300"/>
                </a:solidFill>
                <a:uFill>
                  <a:solidFill>
                    <a:srgbClr val="F02300"/>
                  </a:solidFill>
                </a:uFill>
              </a:rPr>
              <a:t>HOMOGENEOUS</a:t>
            </a:r>
            <a:r>
              <a:rPr sz="6000"/>
              <a:t> </a:t>
            </a:r>
            <a:r>
              <a:rPr sz="5400"/>
              <a:t>mixture of 2 or more substances in a single phase. </a:t>
            </a:r>
          </a:p>
          <a:p>
            <a:pPr marL="650874" indent="-571500">
              <a:lnSpc>
                <a:spcPct val="100000"/>
              </a:lnSpc>
              <a:buClr>
                <a:srgbClr val="F02300"/>
              </a:buClr>
              <a:buSzTx/>
              <a:buFont typeface="Arial"/>
              <a:buNone/>
            </a:pPr>
            <a:r>
              <a:rPr sz="5400">
                <a:solidFill>
                  <a:srgbClr val="F02300"/>
                </a:solidFill>
                <a:uFill>
                  <a:solidFill>
                    <a:srgbClr val="F02300"/>
                  </a:solidFill>
                </a:uFill>
              </a:rPr>
              <a:t>Solutions</a:t>
            </a:r>
            <a:r>
              <a:rPr sz="5400"/>
              <a:t>, </a:t>
            </a:r>
            <a:r>
              <a:rPr sz="5400">
                <a:solidFill>
                  <a:srgbClr val="F02300"/>
                </a:solidFill>
                <a:uFill>
                  <a:solidFill>
                    <a:srgbClr val="F02300"/>
                  </a:solidFill>
                </a:uFill>
              </a:rPr>
              <a:t>Colloids</a:t>
            </a:r>
            <a:r>
              <a:rPr sz="5400"/>
              <a:t> and </a:t>
            </a:r>
            <a:r>
              <a:rPr sz="5400">
                <a:solidFill>
                  <a:srgbClr val="F02300"/>
                </a:solidFill>
                <a:uFill>
                  <a:solidFill>
                    <a:srgbClr val="F02300"/>
                  </a:solidFill>
                </a:uFill>
              </a:rPr>
              <a:t>Suspensions</a:t>
            </a:r>
            <a:r>
              <a:rPr sz="5400"/>
              <a:t> are all examples of homogenous mixtures</a:t>
            </a:r>
          </a:p>
          <a:p>
            <a:pPr marL="650874" indent="-571500">
              <a:lnSpc>
                <a:spcPct val="100000"/>
              </a:lnSpc>
              <a:buClr>
                <a:srgbClr val="F02300"/>
              </a:buClr>
              <a:buSzTx/>
              <a:buFont typeface="Arial"/>
              <a:buNone/>
            </a:pPr>
            <a:r>
              <a:rPr sz="5400">
                <a:solidFill>
                  <a:srgbClr val="F02300"/>
                </a:solidFill>
                <a:uFill>
                  <a:solidFill>
                    <a:srgbClr val="F02300"/>
                  </a:solidFill>
                </a:uFill>
              </a:rPr>
              <a:t>Solutions</a:t>
            </a:r>
            <a:r>
              <a:rPr sz="5400"/>
              <a:t> most important to chemists</a:t>
            </a:r>
          </a:p>
        </p:txBody>
      </p:sp>
      <p:sp>
        <p:nvSpPr>
          <p:cNvPr id="70"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71" name="making a solution picture" descr="making a solution picture"/>
          <p:cNvPicPr>
            <a:picLocks noChangeAspect="0"/>
          </p:cNvPicPr>
          <p:nvPr/>
        </p:nvPicPr>
        <p:blipFill>
          <a:blip r:embed="rId2">
            <a:extLst/>
          </a:blip>
          <a:srcRect l="0" t="0" r="0" b="5235"/>
          <a:stretch>
            <a:fillRect/>
          </a:stretch>
        </p:blipFill>
        <p:spPr>
          <a:xfrm>
            <a:off x="12946380" y="3497579"/>
            <a:ext cx="8124826" cy="100584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69">
                                            <p:txEl>
                                              <p:pRg st="1" end="1"/>
                                            </p:txEl>
                                          </p:spTgt>
                                        </p:tgtEl>
                                        <p:attrNameLst>
                                          <p:attrName>style.visibility</p:attrName>
                                        </p:attrNameLst>
                                      </p:cBhvr>
                                      <p:to>
                                        <p:strVal val="visible"/>
                                      </p:to>
                                    </p:set>
                                    <p:anim calcmode="lin" valueType="num">
                                      <p:cBhvr>
                                        <p:cTn id="7" dur="500" fill="hold"/>
                                        <p:tgtEl>
                                          <p:spTgt spid="69">
                                            <p:txEl>
                                              <p:pRg st="1" end="1"/>
                                            </p:txEl>
                                          </p:spTgt>
                                        </p:tgtEl>
                                        <p:attrNameLst>
                                          <p:attrName>ppt_x</p:attrName>
                                        </p:attrNameLst>
                                      </p:cBhvr>
                                      <p:tavLst>
                                        <p:tav tm="0">
                                          <p:val>
                                            <p:strVal val="0-#ppt_w/2"/>
                                          </p:val>
                                        </p:tav>
                                        <p:tav tm="100000">
                                          <p:val>
                                            <p:strVal val="#ppt_x"/>
                                          </p:val>
                                        </p:tav>
                                      </p:tavLst>
                                    </p:anim>
                                    <p:anim calcmode="lin" valueType="num">
                                      <p:cBhvr>
                                        <p:cTn id="8" dur="500" fill="hold"/>
                                        <p:tgtEl>
                                          <p:spTgt spid="69">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1" fill="hold">
                                  <p:stCondLst>
                                    <p:cond delay="0"/>
                                  </p:stCondLst>
                                  <p:iterate type="el" backwards="0">
                                    <p:tmAbs val="0"/>
                                  </p:iterate>
                                  <p:childTnLst>
                                    <p:set>
                                      <p:cBhvr>
                                        <p:cTn id="11" fill="hold"/>
                                        <p:tgtEl>
                                          <p:spTgt spid="69">
                                            <p:txEl>
                                              <p:pRg st="2" end="2"/>
                                            </p:txEl>
                                          </p:spTgt>
                                        </p:tgtEl>
                                        <p:attrNameLst>
                                          <p:attrName>style.visibility</p:attrName>
                                        </p:attrNameLst>
                                      </p:cBhvr>
                                      <p:to>
                                        <p:strVal val="visible"/>
                                      </p:to>
                                    </p:set>
                                    <p:anim calcmode="lin" valueType="num">
                                      <p:cBhvr>
                                        <p:cTn id="12" dur="500" fill="hold"/>
                                        <p:tgtEl>
                                          <p:spTgt spid="69">
                                            <p:txEl>
                                              <p:pRg st="2" end="2"/>
                                            </p:txEl>
                                          </p:spTgt>
                                        </p:tgtEl>
                                        <p:attrNameLst>
                                          <p:attrName>ppt_x</p:attrName>
                                        </p:attrNameLst>
                                      </p:cBhvr>
                                      <p:tavLst>
                                        <p:tav tm="0">
                                          <p:val>
                                            <p:strVal val="0-#ppt_w/2"/>
                                          </p:val>
                                        </p:tav>
                                        <p:tav tm="100000">
                                          <p:val>
                                            <p:strVal val="#ppt_x"/>
                                          </p:val>
                                        </p:tav>
                                      </p:tavLst>
                                    </p:anim>
                                    <p:anim calcmode="lin" valueType="num">
                                      <p:cBhvr>
                                        <p:cTn id="13" dur="500" fill="hold"/>
                                        <p:tgtEl>
                                          <p:spTgt spid="6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69"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Elevation of Boiling Point"/>
          <p:cNvSpPr txBox="1"/>
          <p:nvPr>
            <p:ph type="title"/>
          </p:nvPr>
        </p:nvSpPr>
        <p:spPr>
          <a:xfrm>
            <a:off x="3345180" y="617220"/>
            <a:ext cx="17213581" cy="1531621"/>
          </a:xfrm>
          <a:prstGeom prst="rect">
            <a:avLst/>
          </a:prstGeom>
        </p:spPr>
        <p:txBody>
          <a:bodyPr/>
          <a:lstStyle>
            <a:lvl1pPr>
              <a:defRPr sz="7800">
                <a:solidFill>
                  <a:srgbClr val="003DAF"/>
                </a:solidFill>
                <a:uFill>
                  <a:solidFill>
                    <a:srgbClr val="003DAF"/>
                  </a:solidFill>
                </a:uFill>
              </a:defRPr>
            </a:lvl1pPr>
          </a:lstStyle>
          <a:p>
            <a:pPr/>
            <a:r>
              <a:t>Elevation of Boiling Point </a:t>
            </a:r>
          </a:p>
        </p:txBody>
      </p:sp>
      <p:sp>
        <p:nvSpPr>
          <p:cNvPr id="237" name="Elevation in BP  =   ∆TBP  =  KBP • m…"/>
          <p:cNvSpPr txBox="1"/>
          <p:nvPr>
            <p:ph type="body" sz="half" idx="1"/>
          </p:nvPr>
        </p:nvSpPr>
        <p:spPr>
          <a:xfrm>
            <a:off x="4122420" y="2125980"/>
            <a:ext cx="15704820" cy="5417820"/>
          </a:xfrm>
          <a:prstGeom prst="rect">
            <a:avLst/>
          </a:prstGeom>
        </p:spPr>
        <p:txBody>
          <a:bodyPr/>
          <a:lstStyle/>
          <a:p>
            <a:pPr marL="650874" indent="-571500">
              <a:buClr>
                <a:srgbClr val="F02300"/>
              </a:buClr>
              <a:buSzTx/>
              <a:buFont typeface="Arial"/>
              <a:buNone/>
            </a:pPr>
            <a:r>
              <a:rPr sz="7200">
                <a:solidFill>
                  <a:srgbClr val="F02300"/>
                </a:solidFill>
                <a:uFill>
                  <a:solidFill>
                    <a:srgbClr val="F02300"/>
                  </a:solidFill>
                </a:uFill>
              </a:rPr>
              <a:t>Elevation in BP  =   ∆T</a:t>
            </a:r>
            <a:r>
              <a:rPr baseline="-15500" sz="7200">
                <a:solidFill>
                  <a:srgbClr val="F02300"/>
                </a:solidFill>
                <a:uFill>
                  <a:solidFill>
                    <a:srgbClr val="F02300"/>
                  </a:solidFill>
                </a:uFill>
              </a:rPr>
              <a:t>BP</a:t>
            </a:r>
            <a:r>
              <a:rPr sz="7200">
                <a:solidFill>
                  <a:srgbClr val="F02300"/>
                </a:solidFill>
                <a:uFill>
                  <a:solidFill>
                    <a:srgbClr val="F02300"/>
                  </a:solidFill>
                </a:uFill>
              </a:rPr>
              <a:t>  =  K</a:t>
            </a:r>
            <a:r>
              <a:rPr baseline="-15500" sz="7200">
                <a:solidFill>
                  <a:srgbClr val="F02300"/>
                </a:solidFill>
                <a:uFill>
                  <a:solidFill>
                    <a:srgbClr val="F02300"/>
                  </a:solidFill>
                </a:uFill>
              </a:rPr>
              <a:t>BP </a:t>
            </a:r>
            <a:r>
              <a:rPr sz="7200">
                <a:solidFill>
                  <a:srgbClr val="F02300"/>
                </a:solidFill>
                <a:uFill>
                  <a:solidFill>
                    <a:srgbClr val="F02300"/>
                  </a:solidFill>
                </a:uFill>
              </a:rPr>
              <a:t>• m</a:t>
            </a:r>
          </a:p>
          <a:p>
            <a:pPr marL="650874" indent="-571500">
              <a:buClr>
                <a:srgbClr val="000000"/>
              </a:buClr>
              <a:buSzTx/>
              <a:buFont typeface="Arial"/>
              <a:buNone/>
            </a:pPr>
            <a:r>
              <a:t>(where K</a:t>
            </a:r>
            <a:r>
              <a:rPr baseline="-15913"/>
              <a:t>BP</a:t>
            </a:r>
            <a:r>
              <a:t> is characteristic of solvent)</a:t>
            </a:r>
          </a:p>
        </p:txBody>
      </p:sp>
      <p:sp>
        <p:nvSpPr>
          <p:cNvPr id="238"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239" name="boiling point elevation picture" descr="boiling point elevation picture"/>
          <p:cNvPicPr>
            <a:picLocks noChangeAspect="0"/>
          </p:cNvPicPr>
          <p:nvPr/>
        </p:nvPicPr>
        <p:blipFill>
          <a:blip r:embed="rId2">
            <a:extLst/>
          </a:blip>
          <a:stretch>
            <a:fillRect/>
          </a:stretch>
        </p:blipFill>
        <p:spPr>
          <a:xfrm>
            <a:off x="6880225" y="4640579"/>
            <a:ext cx="9328151" cy="7063742"/>
          </a:xfrm>
          <a:prstGeom prst="rect">
            <a:avLst/>
          </a:prstGeom>
          <a:ln w="12700">
            <a:miter lim="400000"/>
          </a:ln>
        </p:spPr>
      </p:pic>
      <p:pic>
        <p:nvPicPr>
          <p:cNvPr id="240" name="boiling point constants table" descr="boiling point constants table"/>
          <p:cNvPicPr>
            <a:picLocks noChangeAspect="0"/>
          </p:cNvPicPr>
          <p:nvPr/>
        </p:nvPicPr>
        <p:blipFill>
          <a:blip r:embed="rId3">
            <a:extLst/>
          </a:blip>
          <a:srcRect l="0" t="0" r="0" b="8870"/>
          <a:stretch>
            <a:fillRect/>
          </a:stretch>
        </p:blipFill>
        <p:spPr>
          <a:xfrm>
            <a:off x="12352019" y="11132819"/>
            <a:ext cx="8983981" cy="2583181"/>
          </a:xfrm>
          <a:prstGeom prst="rect">
            <a:avLst/>
          </a:prstGeom>
          <a:ln w="12700">
            <a:miter lim="400000"/>
          </a:ln>
        </p:spPr>
      </p:pic>
      <p:sp>
        <p:nvSpPr>
          <p:cNvPr id="241" name="Rectangle"/>
          <p:cNvSpPr/>
          <p:nvPr/>
        </p:nvSpPr>
        <p:spPr>
          <a:xfrm>
            <a:off x="12477750" y="11223625"/>
            <a:ext cx="1371601" cy="297181"/>
          </a:xfrm>
          <a:prstGeom prst="rect">
            <a:avLst/>
          </a:prstGeom>
          <a:solidFill>
            <a:srgbClr val="007FB6"/>
          </a:solidFill>
          <a:ln>
            <a:miter lim="400000"/>
          </a:ln>
        </p:spPr>
        <p:txBody>
          <a:bodyPr tIns="91439" bIns="91439" anchor="ctr"/>
          <a:lstStyle/>
          <a:p>
            <a:pP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Change in Boiling Point"/>
          <p:cNvSpPr txBox="1"/>
          <p:nvPr>
            <p:ph type="title"/>
          </p:nvPr>
        </p:nvSpPr>
        <p:spPr>
          <a:xfrm>
            <a:off x="3345180" y="0"/>
            <a:ext cx="17213581" cy="2125981"/>
          </a:xfrm>
          <a:prstGeom prst="rect">
            <a:avLst/>
          </a:prstGeom>
        </p:spPr>
        <p:txBody>
          <a:bodyPr/>
          <a:lstStyle>
            <a:lvl1pPr>
              <a:defRPr sz="7800">
                <a:solidFill>
                  <a:srgbClr val="003DAF"/>
                </a:solidFill>
                <a:uFill>
                  <a:solidFill>
                    <a:srgbClr val="003DAF"/>
                  </a:solidFill>
                </a:uFill>
              </a:defRPr>
            </a:lvl1pPr>
          </a:lstStyle>
          <a:p>
            <a:pPr/>
            <a:r>
              <a:t>Change in Boiling Point </a:t>
            </a:r>
          </a:p>
        </p:txBody>
      </p:sp>
      <p:sp>
        <p:nvSpPr>
          <p:cNvPr id="244" name="Dissolve 62.1 g of glycol (1.00 mol) in 250. g of water. What is the BP of the solution?…"/>
          <p:cNvSpPr txBox="1"/>
          <p:nvPr>
            <p:ph type="body" idx="1"/>
          </p:nvPr>
        </p:nvSpPr>
        <p:spPr>
          <a:xfrm>
            <a:off x="4122420" y="2125980"/>
            <a:ext cx="16002001" cy="11590020"/>
          </a:xfrm>
          <a:prstGeom prst="rect">
            <a:avLst/>
          </a:prstGeom>
        </p:spPr>
        <p:txBody>
          <a:bodyPr/>
          <a:lstStyle/>
          <a:p>
            <a:pPr marL="650874" indent="-571500">
              <a:buClr>
                <a:srgbClr val="000000"/>
              </a:buClr>
              <a:buSzTx/>
              <a:buFont typeface="Arial"/>
              <a:buNone/>
              <a:defRPr sz="5400"/>
            </a:pPr>
            <a:r>
              <a:t>Dissolve 62.1 g of glycol (1.00 mol) in 250. g of water. What is the BP of the solution?</a:t>
            </a:r>
          </a:p>
          <a:p>
            <a:pPr marL="650874" indent="-571500">
              <a:buClr>
                <a:srgbClr val="8D111B"/>
              </a:buClr>
              <a:buSzTx/>
              <a:buFont typeface="Arial"/>
              <a:buNone/>
            </a:pPr>
            <a:r>
              <a:rPr sz="5400">
                <a:solidFill>
                  <a:srgbClr val="8D111B"/>
                </a:solidFill>
                <a:uFill>
                  <a:solidFill>
                    <a:srgbClr val="8D111B"/>
                  </a:solidFill>
                </a:uFill>
              </a:rPr>
              <a:t>K</a:t>
            </a:r>
            <a:r>
              <a:rPr baseline="-15851" sz="5400">
                <a:solidFill>
                  <a:srgbClr val="8D111B"/>
                </a:solidFill>
                <a:uFill>
                  <a:solidFill>
                    <a:srgbClr val="8D111B"/>
                  </a:solidFill>
                </a:uFill>
              </a:rPr>
              <a:t>BP</a:t>
            </a:r>
            <a:r>
              <a:rPr sz="5400">
                <a:solidFill>
                  <a:srgbClr val="8D111B"/>
                </a:solidFill>
                <a:uFill>
                  <a:solidFill>
                    <a:srgbClr val="8D111B"/>
                  </a:solidFill>
                </a:uFill>
              </a:rPr>
              <a:t> = 0.512 </a:t>
            </a:r>
            <a:r>
              <a:rPr baseline="30962" sz="5400">
                <a:solidFill>
                  <a:srgbClr val="8D111B"/>
                </a:solidFill>
                <a:uFill>
                  <a:solidFill>
                    <a:srgbClr val="8D111B"/>
                  </a:solidFill>
                </a:uFill>
              </a:rPr>
              <a:t>o</a:t>
            </a:r>
            <a:r>
              <a:rPr sz="5400">
                <a:solidFill>
                  <a:srgbClr val="8D111B"/>
                </a:solidFill>
                <a:uFill>
                  <a:solidFill>
                    <a:srgbClr val="8D111B"/>
                  </a:solidFill>
                </a:uFill>
              </a:rPr>
              <a:t>C/molal for water (see Textbook)</a:t>
            </a:r>
          </a:p>
          <a:p>
            <a:pPr marL="650874" indent="-571500">
              <a:buClr>
                <a:srgbClr val="73A4FE"/>
              </a:buClr>
              <a:buSzTx/>
              <a:buFont typeface="Arial"/>
              <a:buNone/>
              <a:defRPr sz="5400">
                <a:solidFill>
                  <a:srgbClr val="73A4FE"/>
                </a:solidFill>
                <a:uFill>
                  <a:solidFill>
                    <a:srgbClr val="73A4FE"/>
                  </a:solidFill>
                </a:uFill>
              </a:defRPr>
            </a:pPr>
            <a:r>
              <a:t>Solution</a:t>
            </a:r>
          </a:p>
          <a:p>
            <a:pPr marL="650874" indent="-571500">
              <a:buClr>
                <a:srgbClr val="000000"/>
              </a:buClr>
              <a:buSzTx/>
              <a:buFont typeface="Arial"/>
              <a:buNone/>
            </a:pPr>
            <a:r>
              <a:rPr sz="5400"/>
              <a:t>1.</a:t>
            </a:r>
            <a:r>
              <a:rPr b="0" sz="5400">
                <a:latin typeface="ＭＳ Ｐゴシック"/>
                <a:ea typeface="ＭＳ Ｐゴシック"/>
                <a:cs typeface="ＭＳ Ｐゴシック"/>
                <a:sym typeface="ＭＳ Ｐゴシック"/>
              </a:rPr>
              <a:t>	</a:t>
            </a:r>
            <a:r>
              <a:rPr sz="5400"/>
              <a:t>Calculate solution molality = 4.00 m</a:t>
            </a:r>
          </a:p>
          <a:p>
            <a:pPr marL="650874" indent="-571500">
              <a:buClr>
                <a:srgbClr val="000000"/>
              </a:buClr>
              <a:buSzTx/>
              <a:buFont typeface="Arial"/>
              <a:buNone/>
            </a:pPr>
            <a:r>
              <a:rPr sz="5400"/>
              <a:t>2.</a:t>
            </a:r>
            <a:r>
              <a:rPr b="0" sz="5400">
                <a:latin typeface="ＭＳ Ｐゴシック"/>
                <a:ea typeface="ＭＳ Ｐゴシック"/>
                <a:cs typeface="ＭＳ Ｐゴシック"/>
                <a:sym typeface="ＭＳ Ｐゴシック"/>
              </a:rPr>
              <a:t>	</a:t>
            </a:r>
            <a:r>
              <a:rPr sz="5400"/>
              <a:t>∆T</a:t>
            </a:r>
            <a:r>
              <a:rPr baseline="-15851" sz="5400"/>
              <a:t>BP</a:t>
            </a:r>
            <a:r>
              <a:rPr sz="5400"/>
              <a:t>  =  K</a:t>
            </a:r>
            <a:r>
              <a:rPr baseline="-15851" sz="5400"/>
              <a:t>BP</a:t>
            </a:r>
            <a:r>
              <a:rPr sz="5400"/>
              <a:t> • m</a:t>
            </a:r>
          </a:p>
          <a:p>
            <a:pPr marL="650874" indent="-571500">
              <a:buClr>
                <a:srgbClr val="000000"/>
              </a:buClr>
              <a:buSzTx/>
              <a:buFont typeface="Arial"/>
              <a:buNone/>
            </a:pPr>
            <a:r>
              <a:rPr sz="5400"/>
              <a:t> </a:t>
            </a:r>
            <a:r>
              <a:rPr b="0" sz="5400">
                <a:latin typeface="ＭＳ Ｐゴシック"/>
                <a:ea typeface="ＭＳ Ｐゴシック"/>
                <a:cs typeface="ＭＳ Ｐゴシック"/>
                <a:sym typeface="ＭＳ Ｐゴシック"/>
              </a:rPr>
              <a:t>		</a:t>
            </a:r>
            <a:r>
              <a:rPr sz="5400"/>
              <a:t>∆T</a:t>
            </a:r>
            <a:r>
              <a:rPr baseline="-15851" sz="5400"/>
              <a:t>BP</a:t>
            </a:r>
            <a:r>
              <a:rPr sz="5400"/>
              <a:t>  =  0.512 </a:t>
            </a:r>
            <a:r>
              <a:rPr baseline="30962" sz="5400"/>
              <a:t>o</a:t>
            </a:r>
            <a:r>
              <a:rPr sz="5400"/>
              <a:t>C/molal (4.00 molal)</a:t>
            </a:r>
          </a:p>
          <a:p>
            <a:pPr marL="650874" indent="-571500">
              <a:buClr>
                <a:srgbClr val="000000"/>
              </a:buClr>
              <a:buSzTx/>
              <a:buFont typeface="Arial"/>
              <a:buNone/>
            </a:pPr>
            <a:r>
              <a:t> </a:t>
            </a:r>
            <a:r>
              <a:rPr b="0">
                <a:latin typeface="ＭＳ Ｐゴシック"/>
                <a:ea typeface="ＭＳ Ｐゴシック"/>
                <a:cs typeface="ＭＳ Ｐゴシック"/>
                <a:sym typeface="ＭＳ Ｐゴシック"/>
              </a:rPr>
              <a:t>		</a:t>
            </a:r>
            <a:r>
              <a:rPr sz="5400"/>
              <a:t>∆T</a:t>
            </a:r>
            <a:r>
              <a:rPr baseline="-15851" sz="5400"/>
              <a:t>BP</a:t>
            </a:r>
            <a:r>
              <a:rPr sz="5400"/>
              <a:t>  =  2.05 </a:t>
            </a:r>
            <a:r>
              <a:rPr baseline="30962" sz="5400"/>
              <a:t>o</a:t>
            </a:r>
            <a:r>
              <a:rPr sz="5400"/>
              <a:t>C</a:t>
            </a:r>
          </a:p>
          <a:p>
            <a:pPr marL="650874" indent="-571500">
              <a:buClr>
                <a:srgbClr val="000000"/>
              </a:buClr>
              <a:buSzTx/>
              <a:buFont typeface="Arial"/>
              <a:buNone/>
            </a:pPr>
            <a:r>
              <a:t> </a:t>
            </a:r>
            <a:r>
              <a:rPr b="0">
                <a:latin typeface="ＭＳ Ｐゴシック"/>
                <a:ea typeface="ＭＳ Ｐゴシック"/>
                <a:cs typeface="ＭＳ Ｐゴシック"/>
                <a:sym typeface="ＭＳ Ｐゴシック"/>
              </a:rPr>
              <a:t>	</a:t>
            </a:r>
            <a:r>
              <a:rPr b="0" sz="5400">
                <a:latin typeface="ＭＳ Ｐゴシック"/>
                <a:ea typeface="ＭＳ Ｐゴシック"/>
                <a:cs typeface="ＭＳ Ｐゴシック"/>
                <a:sym typeface="ＭＳ Ｐゴシック"/>
              </a:rPr>
              <a:t>	</a:t>
            </a:r>
            <a:r>
              <a:rPr sz="5400">
                <a:solidFill>
                  <a:srgbClr val="008F00"/>
                </a:solidFill>
                <a:uFill>
                  <a:solidFill>
                    <a:srgbClr val="008F00"/>
                  </a:solidFill>
                </a:uFill>
              </a:rPr>
              <a:t>BP  =  100.00 + 2.05 = 102.05 </a:t>
            </a:r>
            <a:r>
              <a:rPr baseline="30962" sz="5400">
                <a:solidFill>
                  <a:srgbClr val="008F00"/>
                </a:solidFill>
                <a:uFill>
                  <a:solidFill>
                    <a:srgbClr val="008F00"/>
                  </a:solidFill>
                </a:uFill>
              </a:rPr>
              <a:t>o</a:t>
            </a:r>
            <a:r>
              <a:rPr sz="5400">
                <a:solidFill>
                  <a:srgbClr val="008F00"/>
                </a:solidFill>
                <a:uFill>
                  <a:solidFill>
                    <a:srgbClr val="008F00"/>
                  </a:solidFill>
                </a:uFill>
              </a:rPr>
              <a:t>C</a:t>
            </a:r>
          </a:p>
        </p:txBody>
      </p:sp>
      <p:sp>
        <p:nvSpPr>
          <p:cNvPr id="245"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44">
                                            <p:txEl>
                                              <p:pRg st="5" end="5"/>
                                            </p:txEl>
                                          </p:spTgt>
                                        </p:tgtEl>
                                        <p:attrNameLst>
                                          <p:attrName>style.visibility</p:attrName>
                                        </p:attrNameLst>
                                      </p:cBhvr>
                                      <p:to>
                                        <p:strVal val="visible"/>
                                      </p:to>
                                    </p:set>
                                    <p:anim calcmode="lin" valueType="num">
                                      <p:cBhvr>
                                        <p:cTn id="7" dur="500" fill="hold"/>
                                        <p:tgtEl>
                                          <p:spTgt spid="244">
                                            <p:txEl>
                                              <p:pRg st="5" end="5"/>
                                            </p:txEl>
                                          </p:spTgt>
                                        </p:tgtEl>
                                        <p:attrNameLst>
                                          <p:attrName>ppt_x</p:attrName>
                                        </p:attrNameLst>
                                      </p:cBhvr>
                                      <p:tavLst>
                                        <p:tav tm="0">
                                          <p:val>
                                            <p:strVal val="0-#ppt_w/2"/>
                                          </p:val>
                                        </p:tav>
                                        <p:tav tm="100000">
                                          <p:val>
                                            <p:strVal val="#ppt_x"/>
                                          </p:val>
                                        </p:tav>
                                      </p:tavLst>
                                    </p:anim>
                                    <p:anim calcmode="lin" valueType="num">
                                      <p:cBhvr>
                                        <p:cTn id="8" dur="500" fill="hold"/>
                                        <p:tgtEl>
                                          <p:spTgt spid="244">
                                            <p:txEl>
                                              <p:pRg st="5" end="5"/>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1" fill="hold">
                                  <p:stCondLst>
                                    <p:cond delay="0"/>
                                  </p:stCondLst>
                                  <p:iterate type="el" backwards="0">
                                    <p:tmAbs val="0"/>
                                  </p:iterate>
                                  <p:childTnLst>
                                    <p:set>
                                      <p:cBhvr>
                                        <p:cTn id="11" fill="hold"/>
                                        <p:tgtEl>
                                          <p:spTgt spid="244">
                                            <p:txEl>
                                              <p:pRg st="6" end="6"/>
                                            </p:txEl>
                                          </p:spTgt>
                                        </p:tgtEl>
                                        <p:attrNameLst>
                                          <p:attrName>style.visibility</p:attrName>
                                        </p:attrNameLst>
                                      </p:cBhvr>
                                      <p:to>
                                        <p:strVal val="visible"/>
                                      </p:to>
                                    </p:set>
                                    <p:anim calcmode="lin" valueType="num">
                                      <p:cBhvr>
                                        <p:cTn id="12" dur="500" fill="hold"/>
                                        <p:tgtEl>
                                          <p:spTgt spid="244">
                                            <p:txEl>
                                              <p:pRg st="6" end="6"/>
                                            </p:txEl>
                                          </p:spTgt>
                                        </p:tgtEl>
                                        <p:attrNameLst>
                                          <p:attrName>ppt_x</p:attrName>
                                        </p:attrNameLst>
                                      </p:cBhvr>
                                      <p:tavLst>
                                        <p:tav tm="0">
                                          <p:val>
                                            <p:strVal val="0-#ppt_w/2"/>
                                          </p:val>
                                        </p:tav>
                                        <p:tav tm="100000">
                                          <p:val>
                                            <p:strVal val="#ppt_x"/>
                                          </p:val>
                                        </p:tav>
                                      </p:tavLst>
                                    </p:anim>
                                    <p:anim calcmode="lin" valueType="num">
                                      <p:cBhvr>
                                        <p:cTn id="13" dur="500" fill="hold"/>
                                        <p:tgtEl>
                                          <p:spTgt spid="244">
                                            <p:txEl>
                                              <p:pRg st="6" end="6"/>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Class="entr" nodeType="afterEffect" presetSubtype="8" presetID="2" grpId="1" fill="hold">
                                  <p:stCondLst>
                                    <p:cond delay="0"/>
                                  </p:stCondLst>
                                  <p:iterate type="el" backwards="0">
                                    <p:tmAbs val="0"/>
                                  </p:iterate>
                                  <p:childTnLst>
                                    <p:set>
                                      <p:cBhvr>
                                        <p:cTn id="16" fill="hold"/>
                                        <p:tgtEl>
                                          <p:spTgt spid="244">
                                            <p:txEl>
                                              <p:pRg st="7" end="7"/>
                                            </p:txEl>
                                          </p:spTgt>
                                        </p:tgtEl>
                                        <p:attrNameLst>
                                          <p:attrName>style.visibility</p:attrName>
                                        </p:attrNameLst>
                                      </p:cBhvr>
                                      <p:to>
                                        <p:strVal val="visible"/>
                                      </p:to>
                                    </p:set>
                                    <p:anim calcmode="lin" valueType="num">
                                      <p:cBhvr>
                                        <p:cTn id="17" dur="500" fill="hold"/>
                                        <p:tgtEl>
                                          <p:spTgt spid="244">
                                            <p:txEl>
                                              <p:pRg st="7" end="7"/>
                                            </p:txEl>
                                          </p:spTgt>
                                        </p:tgtEl>
                                        <p:attrNameLst>
                                          <p:attrName>ppt_x</p:attrName>
                                        </p:attrNameLst>
                                      </p:cBhvr>
                                      <p:tavLst>
                                        <p:tav tm="0">
                                          <p:val>
                                            <p:strVal val="0-#ppt_w/2"/>
                                          </p:val>
                                        </p:tav>
                                        <p:tav tm="100000">
                                          <p:val>
                                            <p:strVal val="#ppt_x"/>
                                          </p:val>
                                        </p:tav>
                                      </p:tavLst>
                                    </p:anim>
                                    <p:anim calcmode="lin" valueType="num">
                                      <p:cBhvr>
                                        <p:cTn id="18" dur="500" fill="hold"/>
                                        <p:tgtEl>
                                          <p:spTgt spid="24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44"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Change in Freezing Point"/>
          <p:cNvSpPr txBox="1"/>
          <p:nvPr>
            <p:ph type="title"/>
          </p:nvPr>
        </p:nvSpPr>
        <p:spPr>
          <a:xfrm>
            <a:off x="5036820" y="0"/>
            <a:ext cx="14333220" cy="2903221"/>
          </a:xfrm>
          <a:prstGeom prst="rect">
            <a:avLst/>
          </a:prstGeom>
        </p:spPr>
        <p:txBody>
          <a:bodyPr/>
          <a:lstStyle>
            <a:lvl1pPr>
              <a:defRPr sz="7800">
                <a:solidFill>
                  <a:srgbClr val="003DAF"/>
                </a:solidFill>
                <a:uFill>
                  <a:solidFill>
                    <a:srgbClr val="003DAF"/>
                  </a:solidFill>
                </a:uFill>
              </a:defRPr>
            </a:lvl1pPr>
          </a:lstStyle>
          <a:p>
            <a:pPr/>
            <a:r>
              <a:t>Change in Freezing Point </a:t>
            </a:r>
          </a:p>
        </p:txBody>
      </p:sp>
      <p:sp>
        <p:nvSpPr>
          <p:cNvPr id="248" name="The freezing point of a solution is LOWER than that of the pure solvent.…"/>
          <p:cNvSpPr txBox="1"/>
          <p:nvPr>
            <p:ph type="body" sz="quarter" idx="1"/>
          </p:nvPr>
        </p:nvSpPr>
        <p:spPr>
          <a:xfrm>
            <a:off x="4259580" y="10218419"/>
            <a:ext cx="15247620" cy="3497581"/>
          </a:xfrm>
          <a:prstGeom prst="rect">
            <a:avLst/>
          </a:prstGeom>
        </p:spPr>
        <p:txBody>
          <a:bodyPr/>
          <a:lstStyle/>
          <a:p>
            <a:pPr marL="650874" indent="-571500">
              <a:buClr>
                <a:srgbClr val="000000"/>
              </a:buClr>
              <a:buSzTx/>
              <a:buFont typeface="Arial"/>
              <a:buNone/>
            </a:pPr>
            <a:r>
              <a:rPr sz="5400"/>
              <a:t>The freezing point of a solution is </a:t>
            </a:r>
            <a:r>
              <a:rPr sz="7200"/>
              <a:t>LOWER </a:t>
            </a:r>
            <a:r>
              <a:rPr sz="5400"/>
              <a:t>than that of the pure solvent.</a:t>
            </a:r>
          </a:p>
          <a:p>
            <a:pPr marL="650874" indent="-571500">
              <a:buClr>
                <a:srgbClr val="000000"/>
              </a:buClr>
              <a:buSzTx/>
              <a:buFont typeface="Arial"/>
              <a:buNone/>
              <a:defRPr b="0" i="1"/>
            </a:pPr>
            <a:r>
              <a:t>Notice how the animations incorrectly use "dense" ice!</a:t>
            </a:r>
          </a:p>
        </p:txBody>
      </p:sp>
      <p:sp>
        <p:nvSpPr>
          <p:cNvPr id="249"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250" name="Pure water"/>
          <p:cNvSpPr txBox="1"/>
          <p:nvPr/>
        </p:nvSpPr>
        <p:spPr>
          <a:xfrm>
            <a:off x="5457825" y="2317750"/>
            <a:ext cx="3791803" cy="947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000000"/>
              </a:buClr>
              <a:buFont typeface="Arial"/>
              <a:defRPr sz="5400"/>
            </a:lvl1pPr>
          </a:lstStyle>
          <a:p>
            <a:pPr/>
            <a:r>
              <a:t>Pure water</a:t>
            </a:r>
          </a:p>
        </p:txBody>
      </p:sp>
      <p:sp>
        <p:nvSpPr>
          <p:cNvPr id="251" name="Ethylene glycol/water…"/>
          <p:cNvSpPr txBox="1"/>
          <p:nvPr/>
        </p:nvSpPr>
        <p:spPr>
          <a:xfrm>
            <a:off x="11858625" y="2165350"/>
            <a:ext cx="7488359" cy="173524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marL="79373" marR="79373">
              <a:buClr>
                <a:srgbClr val="000000"/>
              </a:buClr>
              <a:buFont typeface="Arial"/>
              <a:defRPr sz="5400"/>
            </a:pPr>
            <a:r>
              <a:t>Ethylene glycol/water </a:t>
            </a:r>
          </a:p>
          <a:p>
            <a:pPr marL="79373" marR="79373">
              <a:buClr>
                <a:srgbClr val="000000"/>
              </a:buClr>
              <a:buFont typeface="Arial"/>
              <a:defRPr sz="5400"/>
            </a:pPr>
            <a:r>
              <a:t>solution</a:t>
            </a:r>
          </a:p>
        </p:txBody>
      </p:sp>
      <p:pic>
        <p:nvPicPr>
          <p:cNvPr id="252" name="14M08AN20-1.mov" descr="14M08AN20-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5631180" y="4274820"/>
            <a:ext cx="3634741" cy="5464819"/>
          </a:xfrm>
          <a:prstGeom prst="rect">
            <a:avLst/>
          </a:prstGeom>
          <a:ln w="12700">
            <a:miter lim="400000"/>
          </a:ln>
        </p:spPr>
      </p:pic>
      <p:pic>
        <p:nvPicPr>
          <p:cNvPr id="253" name="14M08AN30-1.mov" descr="14M08AN30-1.mov"/>
          <p:cNvPicPr>
            <a:picLocks noChangeAspect="0"/>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14020800" y="4411979"/>
            <a:ext cx="3246120" cy="486918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4000" fill="hold"/>
                                        <p:tgtEl>
                                          <p:spTgt spid="252"/>
                                        </p:tgtEl>
                                      </p:cBhvr>
                                    </p:cmd>
                                  </p:childTnLst>
                                </p:cTn>
                              </p:par>
                            </p:childTnLst>
                          </p:cTn>
                        </p:par>
                        <p:par>
                          <p:cTn id="7" fill="hold">
                            <p:stCondLst>
                              <p:cond delay="14000"/>
                            </p:stCondLst>
                            <p:childTnLst>
                              <p:par>
                                <p:cTn id="8" presetClass="mediacall" nodeType="afterEffect" presetSubtype="0" presetID="1" grpId="2" fill="hold">
                                  <p:stCondLst>
                                    <p:cond delay="14500"/>
                                  </p:stCondLst>
                                  <p:childTnLst>
                                    <p:cmd type="call" cmd="playFrom(0.0)">
                                      <p:cBhvr>
                                        <p:cTn id="9" dur="19125" fill="hold"/>
                                        <p:tgtEl>
                                          <p:spTgt spid="25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0" fill="hold" display="0">
                  <p:stCondLst>
                    <p:cond delay="indefinite"/>
                  </p:stCondLst>
                </p:cTn>
                <p:tgtEl>
                  <p:spTgt spid="252"/>
                </p:tgtEl>
              </p:cMediaNode>
            </p:video>
            <p:seq concurrent="1" prevAc="none" nextAc="seek">
              <p:cTn id="11" evtFilter="cancelBubble" nodeType="interactiveSeq" restart="whenNotActive" fill="hold">
                <p:stCondLst>
                  <p:cond delay="0" evt="onClick">
                    <p:tgtEl>
                      <p:spTgt spid="252"/>
                    </p:tgtEl>
                  </p:cond>
                </p:stCondLst>
                <p:endSync delay="0" evt="end">
                  <p:rtn val="all"/>
                </p:endSync>
                <p:childTnLst>
                  <p:par>
                    <p:cTn id="12" fill="hold">
                      <p:stCondLst>
                        <p:cond delay="0"/>
                      </p:stCondLst>
                      <p:childTnLst>
                        <p:par>
                          <p:cTn id="13" fill="hold">
                            <p:stCondLst>
                              <p:cond delay="0"/>
                            </p:stCondLst>
                            <p:childTnLst>
                              <p:par>
                                <p:cTn id="14" presetClass="mediacall" nodeType="clickEffect" presetSubtype="0" presetID="2" fill="hold">
                                  <p:stCondLst>
                                    <p:cond delay="0"/>
                                  </p:stCondLst>
                                  <p:childTnLst>
                                    <p:cmd type="call" cmd="togglePause">
                                      <p:cBhvr>
                                        <p:cTn id="15" dur="1" fill="hold"/>
                                        <p:tgtEl>
                                          <p:spTgt spid="252"/>
                                        </p:tgtEl>
                                      </p:cBhvr>
                                    </p:cmd>
                                  </p:childTnLst>
                                </p:cTn>
                              </p:par>
                            </p:childTnLst>
                          </p:cTn>
                        </p:par>
                      </p:childTnLst>
                    </p:cTn>
                  </p:par>
                </p:childTnLst>
              </p:cTn>
              <p:nextCondLst>
                <p:cond delay="0" evt="onClick">
                  <p:tgtEl>
                    <p:spTgt spid="252"/>
                  </p:tgtEl>
                </p:cond>
              </p:nextCondLst>
            </p:seq>
            <p:video fullScrn="0">
              <p:cMediaNode mute="0" showWhenStopped="1" numSld="1" vol="100000">
                <p:cTn id="16" fill="hold" display="0">
                  <p:stCondLst>
                    <p:cond delay="indefinite"/>
                  </p:stCondLst>
                </p:cTn>
                <p:tgtEl>
                  <p:spTgt spid="253"/>
                </p:tgtEl>
              </p:cMediaNode>
            </p:video>
            <p:seq concurrent="1" prevAc="none" nextAc="seek">
              <p:cTn id="17" evtFilter="cancelBubble" nodeType="interactiveSeq" restart="whenNotActive" fill="hold">
                <p:stCondLst>
                  <p:cond delay="0" evt="onClick">
                    <p:tgtEl>
                      <p:spTgt spid="253"/>
                    </p:tgtEl>
                  </p:cond>
                </p:stCondLst>
                <p:endSync delay="0" evt="end">
                  <p:rtn val="all"/>
                </p:endSync>
                <p:childTnLst>
                  <p:par>
                    <p:cTn id="18" fill="hold">
                      <p:stCondLst>
                        <p:cond delay="0"/>
                      </p:stCondLst>
                      <p:childTnLst>
                        <p:par>
                          <p:cTn id="19" fill="hold">
                            <p:stCondLst>
                              <p:cond delay="0"/>
                            </p:stCondLst>
                            <p:childTnLst>
                              <p:par>
                                <p:cTn id="20" presetClass="mediacall" nodeType="clickEffect" presetSubtype="0" presetID="2" fill="hold">
                                  <p:stCondLst>
                                    <p:cond delay="0"/>
                                  </p:stCondLst>
                                  <p:childTnLst>
                                    <p:cmd type="call" cmd="togglePause">
                                      <p:cBhvr>
                                        <p:cTn id="21" dur="1" fill="hold"/>
                                        <p:tgtEl>
                                          <p:spTgt spid="253"/>
                                        </p:tgtEl>
                                      </p:cBhvr>
                                    </p:cmd>
                                  </p:childTnLst>
                                </p:cTn>
                              </p:par>
                            </p:childTnLst>
                          </p:cTn>
                        </p:par>
                      </p:childTnLst>
                    </p:cTn>
                  </p:par>
                </p:childTnLst>
              </p:cTn>
              <p:nextCondLst>
                <p:cond delay="0" evt="onClick">
                  <p:tgtEl>
                    <p:spTgt spid="25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The freezing point of a solution is lower than that of the pure solvent."/>
          <p:cNvSpPr txBox="1"/>
          <p:nvPr>
            <p:ph type="title"/>
          </p:nvPr>
        </p:nvSpPr>
        <p:spPr>
          <a:xfrm>
            <a:off x="5036820" y="576580"/>
            <a:ext cx="14333220" cy="3438594"/>
          </a:xfrm>
          <a:prstGeom prst="rect">
            <a:avLst/>
          </a:prstGeom>
        </p:spPr>
        <p:txBody>
          <a:bodyPr/>
          <a:lstStyle>
            <a:lvl1pPr>
              <a:defRPr sz="7800">
                <a:solidFill>
                  <a:srgbClr val="F02300"/>
                </a:solidFill>
                <a:uFill>
                  <a:solidFill>
                    <a:srgbClr val="F02300"/>
                  </a:solidFill>
                </a:uFill>
              </a:defRPr>
            </a:lvl1pPr>
          </a:lstStyle>
          <a:p>
            <a:pPr/>
            <a:r>
              <a:t>The freezing point of a solution is lower than that of the pure solvent.</a:t>
            </a:r>
          </a:p>
        </p:txBody>
      </p:sp>
      <p:sp>
        <p:nvSpPr>
          <p:cNvPr id="256"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257" name="boiling and freezing graph" descr="boiling and freezing graph"/>
          <p:cNvPicPr>
            <a:picLocks noChangeAspect="0"/>
          </p:cNvPicPr>
          <p:nvPr/>
        </p:nvPicPr>
        <p:blipFill>
          <a:blip r:embed="rId2">
            <a:extLst/>
          </a:blip>
          <a:srcRect l="0" t="0" r="0" b="3447"/>
          <a:stretch>
            <a:fillRect/>
          </a:stretch>
        </p:blipFill>
        <p:spPr>
          <a:xfrm>
            <a:off x="11986259" y="5684799"/>
            <a:ext cx="10547827" cy="7878802"/>
          </a:xfrm>
          <a:prstGeom prst="rect">
            <a:avLst/>
          </a:prstGeom>
          <a:ln w="12700">
            <a:miter lim="400000"/>
          </a:ln>
        </p:spPr>
      </p:pic>
      <p:sp>
        <p:nvSpPr>
          <p:cNvPr id="258" name="FP depression  =  ∆TFP  =  KFP • m"/>
          <p:cNvSpPr txBox="1"/>
          <p:nvPr/>
        </p:nvSpPr>
        <p:spPr>
          <a:xfrm>
            <a:off x="5711825" y="4411979"/>
            <a:ext cx="12413557" cy="12115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buClr>
                <a:srgbClr val="000000"/>
              </a:buClr>
              <a:buFont typeface="Arial"/>
            </a:pPr>
            <a:r>
              <a:rPr sz="6000"/>
              <a:t>FP depression  =  ∆T</a:t>
            </a:r>
            <a:r>
              <a:rPr baseline="-16133" sz="6000"/>
              <a:t>FP</a:t>
            </a:r>
            <a:r>
              <a:rPr sz="6000"/>
              <a:t>  =  K</a:t>
            </a:r>
            <a:r>
              <a:rPr baseline="-16133" sz="6000"/>
              <a:t>FP </a:t>
            </a:r>
            <a:r>
              <a:rPr sz="6000"/>
              <a:t>• m</a:t>
            </a:r>
          </a:p>
        </p:txBody>
      </p:sp>
      <p:pic>
        <p:nvPicPr>
          <p:cNvPr id="259" name="freezing point constants table" descr="freezing point constants table"/>
          <p:cNvPicPr>
            <a:picLocks noChangeAspect="0"/>
          </p:cNvPicPr>
          <p:nvPr/>
        </p:nvPicPr>
        <p:blipFill>
          <a:blip r:embed="rId3">
            <a:extLst/>
          </a:blip>
          <a:srcRect l="0" t="0" r="0" b="8870"/>
          <a:stretch>
            <a:fillRect/>
          </a:stretch>
        </p:blipFill>
        <p:spPr>
          <a:xfrm>
            <a:off x="809104" y="6342379"/>
            <a:ext cx="10930776" cy="3142947"/>
          </a:xfrm>
          <a:prstGeom prst="rect">
            <a:avLst/>
          </a:prstGeom>
          <a:ln w="12700">
            <a:miter lim="400000"/>
          </a:ln>
        </p:spPr>
      </p:pic>
      <p:sp>
        <p:nvSpPr>
          <p:cNvPr id="260" name="Rectangle"/>
          <p:cNvSpPr/>
          <p:nvPr/>
        </p:nvSpPr>
        <p:spPr>
          <a:xfrm>
            <a:off x="971550" y="6473825"/>
            <a:ext cx="1371601" cy="297181"/>
          </a:xfrm>
          <a:prstGeom prst="rect">
            <a:avLst/>
          </a:prstGeom>
          <a:solidFill>
            <a:srgbClr val="007FB6"/>
          </a:solidFill>
          <a:ln>
            <a:miter lim="400000"/>
          </a:ln>
        </p:spPr>
        <p:txBody>
          <a:bodyPr tIns="91439" bIns="91439" anchor="ctr"/>
          <a:lstStyle/>
          <a:p>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Calculate the FP of a 4.00 molal glycol/water solution.…"/>
          <p:cNvSpPr txBox="1"/>
          <p:nvPr>
            <p:ph type="body" idx="1"/>
          </p:nvPr>
        </p:nvSpPr>
        <p:spPr>
          <a:xfrm>
            <a:off x="4259580" y="2286000"/>
            <a:ext cx="15544801" cy="9029701"/>
          </a:xfrm>
          <a:prstGeom prst="rect">
            <a:avLst/>
          </a:prstGeom>
        </p:spPr>
        <p:txBody>
          <a:bodyPr/>
          <a:lstStyle/>
          <a:p>
            <a:pPr marL="650874" indent="-571500">
              <a:buClr>
                <a:srgbClr val="000000"/>
              </a:buClr>
              <a:buSzTx/>
              <a:buFont typeface="Arial"/>
              <a:buNone/>
            </a:pPr>
            <a:r>
              <a:rPr sz="5400"/>
              <a:t>Calculate the FP of a 4.00 molal glycol/water solution.</a:t>
            </a:r>
          </a:p>
          <a:p>
            <a:pPr marL="650874" indent="-571500">
              <a:buClr>
                <a:srgbClr val="000000"/>
              </a:buClr>
              <a:buSzTx/>
              <a:buFont typeface="Arial"/>
              <a:buNone/>
            </a:pPr>
            <a:r>
              <a:rPr sz="5400"/>
              <a:t>K</a:t>
            </a:r>
            <a:r>
              <a:rPr baseline="-15851" sz="5400"/>
              <a:t>FP</a:t>
            </a:r>
            <a:r>
              <a:rPr sz="5400"/>
              <a:t> = 1.86 </a:t>
            </a:r>
            <a:r>
              <a:rPr baseline="30962" sz="5400"/>
              <a:t>o</a:t>
            </a:r>
            <a:r>
              <a:rPr sz="5400"/>
              <a:t>C/molal (from </a:t>
            </a:r>
            <a:r>
              <a:rPr i="1" sz="5400"/>
              <a:t>Textbook</a:t>
            </a:r>
            <a:r>
              <a:rPr sz="5400"/>
              <a:t>)</a:t>
            </a:r>
          </a:p>
          <a:p>
            <a:pPr marL="650874" indent="-571500">
              <a:buClr>
                <a:srgbClr val="73A4FE"/>
              </a:buClr>
              <a:buSzTx/>
              <a:buFont typeface="Arial"/>
              <a:buNone/>
              <a:defRPr sz="5400">
                <a:solidFill>
                  <a:srgbClr val="73A4FE"/>
                </a:solidFill>
                <a:uFill>
                  <a:solidFill>
                    <a:srgbClr val="73A4FE"/>
                  </a:solidFill>
                </a:uFill>
              </a:defRPr>
            </a:pPr>
            <a:r>
              <a:t>Solution</a:t>
            </a:r>
          </a:p>
          <a:p>
            <a:pPr marL="650874" indent="-571500">
              <a:buClr>
                <a:srgbClr val="000000"/>
              </a:buClr>
              <a:buSzTx/>
              <a:buFont typeface="Arial"/>
              <a:buNone/>
            </a:pPr>
            <a:r>
              <a:rPr sz="5400"/>
              <a:t>∆T</a:t>
            </a:r>
            <a:r>
              <a:rPr baseline="-15851" sz="5400"/>
              <a:t>FP</a:t>
            </a:r>
            <a:r>
              <a:rPr sz="5400"/>
              <a:t>  =  K</a:t>
            </a:r>
            <a:r>
              <a:rPr baseline="-15851" sz="5400"/>
              <a:t>FP</a:t>
            </a:r>
            <a:r>
              <a:rPr sz="5400"/>
              <a:t> • m</a:t>
            </a:r>
          </a:p>
          <a:p>
            <a:pPr marL="650874" indent="-571500">
              <a:buClr>
                <a:srgbClr val="000000"/>
              </a:buClr>
              <a:buSzTx/>
              <a:buFont typeface="Arial"/>
              <a:buNone/>
            </a:pPr>
            <a:r>
              <a:rPr sz="5400"/>
              <a:t> </a:t>
            </a:r>
            <a:r>
              <a:rPr b="0" sz="5400">
                <a:latin typeface="ＭＳ Ｐゴシック"/>
                <a:ea typeface="ＭＳ Ｐゴシック"/>
                <a:cs typeface="ＭＳ Ｐゴシック"/>
                <a:sym typeface="ＭＳ Ｐゴシック"/>
              </a:rPr>
              <a:t>		</a:t>
            </a:r>
            <a:r>
              <a:rPr sz="5400"/>
              <a:t>=  (1.86 </a:t>
            </a:r>
            <a:r>
              <a:rPr baseline="30962" sz="5400"/>
              <a:t>o</a:t>
            </a:r>
            <a:r>
              <a:rPr sz="5400"/>
              <a:t>C/molal)(4.00 m)</a:t>
            </a:r>
          </a:p>
          <a:p>
            <a:pPr marL="650874" indent="-571500">
              <a:buClr>
                <a:srgbClr val="00B800"/>
              </a:buClr>
              <a:buSzTx/>
              <a:buFont typeface="Arial"/>
              <a:buNone/>
            </a:pPr>
            <a:r>
              <a:rPr sz="6000">
                <a:solidFill>
                  <a:srgbClr val="00B800"/>
                </a:solidFill>
                <a:uFill>
                  <a:solidFill>
                    <a:srgbClr val="00B800"/>
                  </a:solidFill>
                </a:uFill>
              </a:rPr>
              <a:t>∆T</a:t>
            </a:r>
            <a:r>
              <a:rPr baseline="-16133" sz="6000">
                <a:solidFill>
                  <a:srgbClr val="00B800"/>
                </a:solidFill>
                <a:uFill>
                  <a:solidFill>
                    <a:srgbClr val="00B800"/>
                  </a:solidFill>
                </a:uFill>
              </a:rPr>
              <a:t>FP </a:t>
            </a:r>
            <a:r>
              <a:rPr sz="6000">
                <a:solidFill>
                  <a:srgbClr val="00B800"/>
                </a:solidFill>
                <a:uFill>
                  <a:solidFill>
                    <a:srgbClr val="00B800"/>
                  </a:solidFill>
                </a:uFill>
              </a:rPr>
              <a:t>=  7.44 </a:t>
            </a:r>
            <a:r>
              <a:rPr baseline="30933" sz="6000">
                <a:solidFill>
                  <a:srgbClr val="00B800"/>
                </a:solidFill>
                <a:uFill>
                  <a:solidFill>
                    <a:srgbClr val="00B800"/>
                  </a:solidFill>
                </a:uFill>
              </a:rPr>
              <a:t>o</a:t>
            </a:r>
            <a:r>
              <a:rPr sz="6000">
                <a:solidFill>
                  <a:srgbClr val="00B800"/>
                </a:solidFill>
                <a:uFill>
                  <a:solidFill>
                    <a:srgbClr val="00B800"/>
                  </a:solidFill>
                </a:uFill>
              </a:rPr>
              <a:t>C</a:t>
            </a:r>
          </a:p>
          <a:p>
            <a:pPr marL="650874" indent="-571500">
              <a:buClr>
                <a:srgbClr val="00000A"/>
              </a:buClr>
              <a:buSzTx/>
              <a:buFont typeface="Arial"/>
              <a:buNone/>
            </a:pPr>
            <a:r>
              <a:rPr b="0" i="1" sz="6000">
                <a:solidFill>
                  <a:srgbClr val="00000A"/>
                </a:solidFill>
                <a:uFill>
                  <a:solidFill>
                    <a:srgbClr val="00000A"/>
                  </a:solidFill>
                </a:uFill>
              </a:rPr>
              <a:t>So the FP =</a:t>
            </a:r>
            <a:r>
              <a:rPr sz="6000">
                <a:solidFill>
                  <a:srgbClr val="00000A"/>
                </a:solidFill>
                <a:uFill>
                  <a:solidFill>
                    <a:srgbClr val="00000A"/>
                  </a:solidFill>
                </a:uFill>
              </a:rPr>
              <a:t> 0 ˚C - 7.44 ˚C = </a:t>
            </a:r>
            <a:r>
              <a:rPr sz="6000">
                <a:solidFill>
                  <a:srgbClr val="F02300"/>
                </a:solidFill>
                <a:uFill>
                  <a:solidFill>
                    <a:srgbClr val="F02300"/>
                  </a:solidFill>
                </a:uFill>
              </a:rPr>
              <a:t>-7.44 ˚C</a:t>
            </a:r>
          </a:p>
        </p:txBody>
      </p:sp>
      <p:sp>
        <p:nvSpPr>
          <p:cNvPr id="263" name="Freezing Point Depression"/>
          <p:cNvSpPr txBox="1"/>
          <p:nvPr>
            <p:ph type="title"/>
          </p:nvPr>
        </p:nvSpPr>
        <p:spPr>
          <a:xfrm>
            <a:off x="5036820" y="0"/>
            <a:ext cx="14333220" cy="2125981"/>
          </a:xfrm>
          <a:prstGeom prst="rect">
            <a:avLst/>
          </a:prstGeom>
        </p:spPr>
        <p:txBody>
          <a:bodyPr/>
          <a:lstStyle>
            <a:lvl1pPr>
              <a:defRPr sz="7800">
                <a:solidFill>
                  <a:srgbClr val="831455"/>
                </a:solidFill>
                <a:uFill>
                  <a:solidFill>
                    <a:srgbClr val="831455"/>
                  </a:solidFill>
                </a:uFill>
              </a:defRPr>
            </a:lvl1pPr>
          </a:lstStyle>
          <a:p>
            <a:pPr/>
            <a:r>
              <a:t>Freezing Point Depression</a:t>
            </a:r>
          </a:p>
        </p:txBody>
      </p:sp>
      <p:sp>
        <p:nvSpPr>
          <p:cNvPr id="264" name="Many textbooks use negative KFP values…"/>
          <p:cNvSpPr txBox="1"/>
          <p:nvPr/>
        </p:nvSpPr>
        <p:spPr>
          <a:xfrm>
            <a:off x="6000869" y="10287000"/>
            <a:ext cx="13089870" cy="2606040"/>
          </a:xfrm>
          <a:prstGeom prst="rect">
            <a:avLst/>
          </a:prstGeom>
          <a:solidFill>
            <a:srgbClr val="FFFB00">
              <a:alpha val="33000"/>
            </a:srgbClr>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algn="ctr">
              <a:defRPr sz="5000"/>
            </a:pPr>
            <a:r>
              <a:t>Many textbooks use </a:t>
            </a:r>
            <a:r>
              <a:rPr i="1">
                <a:solidFill>
                  <a:srgbClr val="FF2600"/>
                </a:solidFill>
                <a:uFill>
                  <a:solidFill>
                    <a:srgbClr val="FF2600"/>
                  </a:solidFill>
                </a:uFill>
              </a:rPr>
              <a:t>negative</a:t>
            </a:r>
            <a:r>
              <a:rPr>
                <a:solidFill>
                  <a:srgbClr val="FF2600"/>
                </a:solidFill>
                <a:uFill>
                  <a:solidFill>
                    <a:srgbClr val="FF2600"/>
                  </a:solidFill>
                </a:uFill>
              </a:rPr>
              <a:t> K</a:t>
            </a:r>
            <a:r>
              <a:rPr baseline="-16640">
                <a:solidFill>
                  <a:srgbClr val="FF2600"/>
                </a:solidFill>
                <a:uFill>
                  <a:solidFill>
                    <a:srgbClr val="FF2600"/>
                  </a:solidFill>
                </a:uFill>
              </a:rPr>
              <a:t>FP</a:t>
            </a:r>
            <a:r>
              <a:rPr>
                <a:solidFill>
                  <a:srgbClr val="FF2600"/>
                </a:solidFill>
                <a:uFill>
                  <a:solidFill>
                    <a:srgbClr val="FF2600"/>
                  </a:solidFill>
                </a:uFill>
              </a:rPr>
              <a:t> values</a:t>
            </a:r>
          </a:p>
          <a:p>
            <a:pPr algn="ctr">
              <a:defRPr sz="5000"/>
            </a:pPr>
            <a:r>
              <a:t>If using </a:t>
            </a:r>
            <a:r>
              <a:rPr i="1"/>
              <a:t>negative</a:t>
            </a:r>
            <a:r>
              <a:t> K</a:t>
            </a:r>
            <a:r>
              <a:rPr baseline="-16640"/>
              <a:t>FP</a:t>
            </a:r>
            <a:r>
              <a:t>, ∆T</a:t>
            </a:r>
            <a:r>
              <a:rPr baseline="-16640"/>
              <a:t>FP </a:t>
            </a:r>
            <a:r>
              <a:t>is also negative</a:t>
            </a:r>
          </a:p>
          <a:p>
            <a:pPr algn="ctr">
              <a:defRPr sz="5000"/>
            </a:pPr>
            <a:r>
              <a:rPr>
                <a:solidFill>
                  <a:srgbClr val="FF2600"/>
                </a:solidFill>
                <a:uFill>
                  <a:solidFill>
                    <a:srgbClr val="FF2600"/>
                  </a:solidFill>
                </a:uFill>
              </a:rPr>
              <a:t>Concentration</a:t>
            </a:r>
            <a:r>
              <a:t> (</a:t>
            </a:r>
            <a:r>
              <a:rPr>
                <a:solidFill>
                  <a:srgbClr val="FF2600"/>
                </a:solidFill>
                <a:uFill>
                  <a:solidFill>
                    <a:srgbClr val="FF2600"/>
                  </a:solidFill>
                </a:uFill>
              </a:rPr>
              <a:t>molality</a:t>
            </a:r>
            <a:r>
              <a:t>) </a:t>
            </a:r>
            <a:r>
              <a:rPr i="1">
                <a:solidFill>
                  <a:srgbClr val="FF2600"/>
                </a:solidFill>
                <a:uFill>
                  <a:solidFill>
                    <a:srgbClr val="FF2600"/>
                  </a:solidFill>
                </a:uFill>
              </a:rPr>
              <a:t>must</a:t>
            </a:r>
            <a:r>
              <a:rPr>
                <a:solidFill>
                  <a:srgbClr val="FF2600"/>
                </a:solidFill>
                <a:uFill>
                  <a:solidFill>
                    <a:srgbClr val="FF2600"/>
                  </a:solidFill>
                </a:uFill>
              </a:rPr>
              <a:t> be positive</a:t>
            </a:r>
            <a:r>
              <a:t>!</a:t>
            </a:r>
          </a:p>
        </p:txBody>
      </p:sp>
      <p:sp>
        <p:nvSpPr>
          <p:cNvPr id="265"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62">
                                            <p:txEl>
                                              <p:pRg st="5" end="5"/>
                                            </p:txEl>
                                          </p:spTgt>
                                        </p:tgtEl>
                                        <p:attrNameLst>
                                          <p:attrName>style.visibility</p:attrName>
                                        </p:attrNameLst>
                                      </p:cBhvr>
                                      <p:to>
                                        <p:strVal val="visible"/>
                                      </p:to>
                                    </p:set>
                                    <p:anim calcmode="lin" valueType="num">
                                      <p:cBhvr>
                                        <p:cTn id="7" dur="500" fill="hold"/>
                                        <p:tgtEl>
                                          <p:spTgt spid="262">
                                            <p:txEl>
                                              <p:pRg st="5" end="5"/>
                                            </p:txEl>
                                          </p:spTgt>
                                        </p:tgtEl>
                                        <p:attrNameLst>
                                          <p:attrName>ppt_x</p:attrName>
                                        </p:attrNameLst>
                                      </p:cBhvr>
                                      <p:tavLst>
                                        <p:tav tm="0">
                                          <p:val>
                                            <p:strVal val="0-#ppt_w/2"/>
                                          </p:val>
                                        </p:tav>
                                        <p:tav tm="100000">
                                          <p:val>
                                            <p:strVal val="#ppt_x"/>
                                          </p:val>
                                        </p:tav>
                                      </p:tavLst>
                                    </p:anim>
                                    <p:anim calcmode="lin" valueType="num">
                                      <p:cBhvr>
                                        <p:cTn id="8" dur="500" fill="hold"/>
                                        <p:tgtEl>
                                          <p:spTgt spid="262">
                                            <p:txEl>
                                              <p:pRg st="5" end="5"/>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1" fill="hold">
                                  <p:stCondLst>
                                    <p:cond delay="0"/>
                                  </p:stCondLst>
                                  <p:iterate type="el" backwards="0">
                                    <p:tmAbs val="0"/>
                                  </p:iterate>
                                  <p:childTnLst>
                                    <p:set>
                                      <p:cBhvr>
                                        <p:cTn id="11" fill="hold"/>
                                        <p:tgtEl>
                                          <p:spTgt spid="262">
                                            <p:txEl>
                                              <p:pRg st="6" end="6"/>
                                            </p:txEl>
                                          </p:spTgt>
                                        </p:tgtEl>
                                        <p:attrNameLst>
                                          <p:attrName>style.visibility</p:attrName>
                                        </p:attrNameLst>
                                      </p:cBhvr>
                                      <p:to>
                                        <p:strVal val="visible"/>
                                      </p:to>
                                    </p:set>
                                    <p:anim calcmode="lin" valueType="num">
                                      <p:cBhvr>
                                        <p:cTn id="12" dur="500" fill="hold"/>
                                        <p:tgtEl>
                                          <p:spTgt spid="262">
                                            <p:txEl>
                                              <p:pRg st="6" end="6"/>
                                            </p:txEl>
                                          </p:spTgt>
                                        </p:tgtEl>
                                        <p:attrNameLst>
                                          <p:attrName>ppt_x</p:attrName>
                                        </p:attrNameLst>
                                      </p:cBhvr>
                                      <p:tavLst>
                                        <p:tav tm="0">
                                          <p:val>
                                            <p:strVal val="0-#ppt_w/2"/>
                                          </p:val>
                                        </p:tav>
                                        <p:tav tm="100000">
                                          <p:val>
                                            <p:strVal val="#ppt_x"/>
                                          </p:val>
                                        </p:tav>
                                      </p:tavLst>
                                    </p:anim>
                                    <p:anim calcmode="lin" valueType="num">
                                      <p:cBhvr>
                                        <p:cTn id="13" dur="500" fill="hold"/>
                                        <p:tgtEl>
                                          <p:spTgt spid="262">
                                            <p:txEl>
                                              <p:pRg st="6" end="6"/>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Class="entr" nodeType="afterEffect" presetSubtype="16" presetID="23" grpId="2" fill="hold">
                                  <p:stCondLst>
                                    <p:cond delay="0"/>
                                  </p:stCondLst>
                                  <p:iterate type="el" backwards="0">
                                    <p:tmAbs val="0"/>
                                  </p:iterate>
                                  <p:childTnLst>
                                    <p:set>
                                      <p:cBhvr>
                                        <p:cTn id="16" fill="hold"/>
                                        <p:tgtEl>
                                          <p:spTgt spid="264"/>
                                        </p:tgtEl>
                                        <p:attrNameLst>
                                          <p:attrName>style.visibility</p:attrName>
                                        </p:attrNameLst>
                                      </p:cBhvr>
                                      <p:to>
                                        <p:strVal val="visible"/>
                                      </p:to>
                                    </p:set>
                                    <p:anim calcmode="lin" valueType="num">
                                      <p:cBhvr>
                                        <p:cTn id="17" dur="750" fill="hold"/>
                                        <p:tgtEl>
                                          <p:spTgt spid="264"/>
                                        </p:tgtEl>
                                        <p:attrNameLst>
                                          <p:attrName>ppt_w</p:attrName>
                                        </p:attrNameLst>
                                      </p:cBhvr>
                                      <p:tavLst>
                                        <p:tav tm="0">
                                          <p:val>
                                            <p:fltVal val="0"/>
                                          </p:val>
                                        </p:tav>
                                        <p:tav tm="100000">
                                          <p:val>
                                            <p:strVal val="#ppt_w"/>
                                          </p:val>
                                        </p:tav>
                                      </p:tavLst>
                                    </p:anim>
                                    <p:anim calcmode="lin" valueType="num">
                                      <p:cBhvr>
                                        <p:cTn id="18" dur="750" fill="hold"/>
                                        <p:tgtEl>
                                          <p:spTgt spid="2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62" grpId="1"/>
      <p:bldP build="whole" bldLvl="1" animBg="1" rev="0" advAuto="0" spid="264" grpId="2"/>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How much NaCl must be dissolved in 4.00 kg of water to lower FP to -10.00 oC?…"/>
          <p:cNvSpPr txBox="1"/>
          <p:nvPr>
            <p:ph type="body" idx="1"/>
          </p:nvPr>
        </p:nvSpPr>
        <p:spPr>
          <a:xfrm>
            <a:off x="4259580" y="2286000"/>
            <a:ext cx="15544801" cy="11430001"/>
          </a:xfrm>
          <a:prstGeom prst="rect">
            <a:avLst/>
          </a:prstGeom>
        </p:spPr>
        <p:txBody>
          <a:bodyPr/>
          <a:lstStyle/>
          <a:p>
            <a:pPr marL="650874" indent="-571500">
              <a:buClr>
                <a:srgbClr val="000000"/>
              </a:buClr>
              <a:buSzTx/>
              <a:buFont typeface="Arial"/>
              <a:buNone/>
            </a:pPr>
            <a:r>
              <a:rPr sz="5400"/>
              <a:t>How much </a:t>
            </a:r>
            <a:r>
              <a:rPr sz="5400">
                <a:solidFill>
                  <a:srgbClr val="0433FF"/>
                </a:solidFill>
                <a:uFill>
                  <a:solidFill>
                    <a:srgbClr val="0433FF"/>
                  </a:solidFill>
                </a:uFill>
              </a:rPr>
              <a:t>NaCl</a:t>
            </a:r>
            <a:r>
              <a:rPr sz="5400"/>
              <a:t> must be dissolved in 4.00 kg of water to lower FP to -10.00 </a:t>
            </a:r>
            <a:r>
              <a:rPr baseline="30962" sz="5400"/>
              <a:t>o</a:t>
            </a:r>
            <a:r>
              <a:rPr sz="5400"/>
              <a:t>C?</a:t>
            </a:r>
          </a:p>
          <a:p>
            <a:pPr marL="650874" indent="-571500">
              <a:buClr>
                <a:srgbClr val="73A4FE"/>
              </a:buClr>
              <a:buSzTx/>
              <a:buFont typeface="Arial"/>
              <a:buNone/>
              <a:defRPr sz="5400">
                <a:solidFill>
                  <a:srgbClr val="73A4FE"/>
                </a:solidFill>
                <a:uFill>
                  <a:solidFill>
                    <a:srgbClr val="73A4FE"/>
                  </a:solidFill>
                </a:uFill>
              </a:defRPr>
            </a:pPr>
            <a:r>
              <a:t>Solution</a:t>
            </a:r>
          </a:p>
          <a:p>
            <a:pPr marL="650874" indent="-571500">
              <a:buClr>
                <a:srgbClr val="000000"/>
              </a:buClr>
              <a:buSzTx/>
              <a:buFont typeface="Arial"/>
              <a:buNone/>
              <a:defRPr sz="5400"/>
            </a:pPr>
            <a:r>
              <a:t>Calculate required molality</a:t>
            </a:r>
          </a:p>
          <a:p>
            <a:pPr marL="650874" indent="-571500">
              <a:buClr>
                <a:srgbClr val="000000"/>
              </a:buClr>
              <a:buSzTx/>
              <a:buFont typeface="Arial"/>
              <a:buNone/>
            </a:pPr>
            <a:r>
              <a:t> </a:t>
            </a:r>
            <a:r>
              <a:rPr b="0">
                <a:latin typeface="ＭＳ Ｐゴシック"/>
                <a:ea typeface="ＭＳ Ｐゴシック"/>
                <a:cs typeface="ＭＳ Ｐゴシック"/>
                <a:sym typeface="ＭＳ Ｐゴシック"/>
              </a:rPr>
              <a:t>	</a:t>
            </a:r>
            <a:r>
              <a:rPr sz="5400"/>
              <a:t>∆T</a:t>
            </a:r>
            <a:r>
              <a:rPr baseline="-15851" sz="5400"/>
              <a:t>FP</a:t>
            </a:r>
            <a:r>
              <a:rPr sz="5400"/>
              <a:t>  =  K</a:t>
            </a:r>
            <a:r>
              <a:rPr baseline="-15851" sz="5400"/>
              <a:t>FP</a:t>
            </a:r>
            <a:r>
              <a:rPr sz="5400"/>
              <a:t> • m</a:t>
            </a:r>
          </a:p>
          <a:p>
            <a:pPr marL="650874" indent="-571500">
              <a:buClr>
                <a:srgbClr val="000000"/>
              </a:buClr>
              <a:buSzTx/>
              <a:buFont typeface="Arial"/>
              <a:buNone/>
            </a:pPr>
            <a:r>
              <a:rPr sz="5400"/>
              <a:t> </a:t>
            </a:r>
            <a:r>
              <a:rPr b="0" sz="5400">
                <a:latin typeface="ＭＳ Ｐゴシック"/>
                <a:ea typeface="ＭＳ Ｐゴシック"/>
                <a:cs typeface="ＭＳ Ｐゴシック"/>
                <a:sym typeface="ＭＳ Ｐゴシック"/>
              </a:rPr>
              <a:t>	</a:t>
            </a:r>
            <a:r>
              <a:rPr sz="5400"/>
              <a:t>(0 - -10.00 </a:t>
            </a:r>
            <a:r>
              <a:rPr baseline="30962" sz="5400"/>
              <a:t>o</a:t>
            </a:r>
            <a:r>
              <a:rPr sz="5400"/>
              <a:t>C)  =  (1.86 </a:t>
            </a:r>
            <a:r>
              <a:rPr baseline="30962" sz="5400"/>
              <a:t>o</a:t>
            </a:r>
            <a:r>
              <a:rPr sz="5400"/>
              <a:t>C/molal) • m</a:t>
            </a:r>
          </a:p>
          <a:p>
            <a:pPr marL="650874" indent="-571500">
              <a:buClr>
                <a:srgbClr val="000000"/>
              </a:buClr>
              <a:buSzTx/>
              <a:buFont typeface="Arial"/>
              <a:buNone/>
            </a:pPr>
            <a:r>
              <a:rPr sz="5400"/>
              <a:t> </a:t>
            </a:r>
            <a:r>
              <a:rPr b="0" sz="5400">
                <a:latin typeface="ＭＳ Ｐゴシック"/>
                <a:ea typeface="ＭＳ Ｐゴシック"/>
                <a:cs typeface="ＭＳ Ｐゴシック"/>
                <a:sym typeface="ＭＳ Ｐゴシック"/>
              </a:rPr>
              <a:t>	</a:t>
            </a:r>
            <a:r>
              <a:rPr sz="5400">
                <a:solidFill>
                  <a:srgbClr val="00B800"/>
                </a:solidFill>
                <a:uFill>
                  <a:solidFill>
                    <a:srgbClr val="00B800"/>
                  </a:solidFill>
                </a:uFill>
              </a:rPr>
              <a:t>m  =  5.38 molal</a:t>
            </a:r>
            <a:endParaRPr sz="5400">
              <a:solidFill>
                <a:srgbClr val="00B800"/>
              </a:solidFill>
              <a:uFill>
                <a:solidFill>
                  <a:srgbClr val="00B800"/>
                </a:solidFill>
              </a:uFill>
            </a:endParaRPr>
          </a:p>
          <a:p>
            <a:pPr marL="650874" indent="-571500">
              <a:buClr>
                <a:srgbClr val="000000"/>
              </a:buClr>
              <a:buSzTx/>
              <a:buFont typeface="Arial"/>
              <a:buNone/>
              <a:defRPr i="1"/>
            </a:pPr>
            <a:endParaRPr sz="5400">
              <a:solidFill>
                <a:srgbClr val="00B800"/>
              </a:solidFill>
              <a:uFill>
                <a:solidFill>
                  <a:srgbClr val="00B800"/>
                </a:solidFill>
              </a:uFill>
            </a:endParaRPr>
          </a:p>
          <a:p>
            <a:pPr marL="650874" indent="-571500">
              <a:buClr>
                <a:srgbClr val="000000"/>
              </a:buClr>
              <a:buSzTx/>
              <a:buFont typeface="Arial"/>
              <a:buNone/>
              <a:defRPr i="1"/>
            </a:pPr>
            <a:r>
              <a:rPr sz="5400">
                <a:uFill>
                  <a:solidFill>
                    <a:srgbClr val="00B800"/>
                  </a:solidFill>
                </a:uFill>
              </a:rPr>
              <a:t>Use -10 </a:t>
            </a:r>
            <a:r>
              <a:rPr baseline="30962" i="0" sz="5400"/>
              <a:t>o</a:t>
            </a:r>
            <a:r>
              <a:rPr i="0" sz="5400"/>
              <a:t>C</a:t>
            </a:r>
            <a:r>
              <a:rPr sz="5400">
                <a:uFill>
                  <a:solidFill>
                    <a:srgbClr val="00B800"/>
                  </a:solidFill>
                </a:uFill>
              </a:rPr>
              <a:t> for </a:t>
            </a:r>
            <a:r>
              <a:rPr i="0" sz="5400"/>
              <a:t>∆</a:t>
            </a:r>
            <a:r>
              <a:rPr sz="5400">
                <a:uFill>
                  <a:solidFill>
                    <a:srgbClr val="00B800"/>
                  </a:solidFill>
                </a:uFill>
              </a:rPr>
              <a:t>T if -1.86 </a:t>
            </a:r>
            <a:r>
              <a:rPr baseline="30962" i="0" sz="5400"/>
              <a:t>o</a:t>
            </a:r>
            <a:r>
              <a:rPr sz="5400">
                <a:uFill>
                  <a:solidFill>
                    <a:srgbClr val="00B800"/>
                  </a:solidFill>
                </a:uFill>
              </a:rPr>
              <a:t>C/m</a:t>
            </a:r>
          </a:p>
        </p:txBody>
      </p:sp>
      <p:sp>
        <p:nvSpPr>
          <p:cNvPr id="268" name="Freezing Point Depression of Electrolytes"/>
          <p:cNvSpPr txBox="1"/>
          <p:nvPr>
            <p:ph type="title"/>
          </p:nvPr>
        </p:nvSpPr>
        <p:spPr>
          <a:xfrm>
            <a:off x="3505200" y="0"/>
            <a:ext cx="17213581" cy="2125981"/>
          </a:xfrm>
          <a:prstGeom prst="rect">
            <a:avLst/>
          </a:prstGeom>
        </p:spPr>
        <p:txBody>
          <a:bodyPr/>
          <a:lstStyle>
            <a:lvl1pPr>
              <a:defRPr sz="6000">
                <a:solidFill>
                  <a:srgbClr val="831455"/>
                </a:solidFill>
                <a:uFill>
                  <a:solidFill>
                    <a:srgbClr val="831455"/>
                  </a:solidFill>
                </a:uFill>
              </a:defRPr>
            </a:lvl1pPr>
          </a:lstStyle>
          <a:p>
            <a:pPr/>
            <a:r>
              <a:t>Freezing Point Depression of Electrolytes</a:t>
            </a:r>
          </a:p>
        </p:txBody>
      </p:sp>
      <p:pic>
        <p:nvPicPr>
          <p:cNvPr id="269" name="people on ice picture" descr="people on ice picture"/>
          <p:cNvPicPr>
            <a:picLocks noChangeAspect="1"/>
          </p:cNvPicPr>
          <p:nvPr/>
        </p:nvPicPr>
        <p:blipFill>
          <a:blip r:embed="rId2">
            <a:extLst/>
          </a:blip>
          <a:stretch>
            <a:fillRect/>
          </a:stretch>
        </p:blipFill>
        <p:spPr>
          <a:xfrm>
            <a:off x="14731514" y="8435340"/>
            <a:ext cx="6198087" cy="5080001"/>
          </a:xfrm>
          <a:prstGeom prst="rect">
            <a:avLst/>
          </a:prstGeom>
          <a:ln w="12700"/>
        </p:spPr>
      </p:pic>
      <p:sp>
        <p:nvSpPr>
          <p:cNvPr id="270"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67">
                                            <p:txEl>
                                              <p:pRg st="4" end="4"/>
                                            </p:txEl>
                                          </p:spTgt>
                                        </p:tgtEl>
                                        <p:attrNameLst>
                                          <p:attrName>style.visibility</p:attrName>
                                        </p:attrNameLst>
                                      </p:cBhvr>
                                      <p:to>
                                        <p:strVal val="visible"/>
                                      </p:to>
                                    </p:set>
                                    <p:anim calcmode="lin" valueType="num">
                                      <p:cBhvr>
                                        <p:cTn id="7" dur="500" fill="hold"/>
                                        <p:tgtEl>
                                          <p:spTgt spid="267">
                                            <p:txEl>
                                              <p:pRg st="4" end="4"/>
                                            </p:txEl>
                                          </p:spTgt>
                                        </p:tgtEl>
                                        <p:attrNameLst>
                                          <p:attrName>ppt_x</p:attrName>
                                        </p:attrNameLst>
                                      </p:cBhvr>
                                      <p:tavLst>
                                        <p:tav tm="0">
                                          <p:val>
                                            <p:strVal val="0-#ppt_w/2"/>
                                          </p:val>
                                        </p:tav>
                                        <p:tav tm="100000">
                                          <p:val>
                                            <p:strVal val="#ppt_x"/>
                                          </p:val>
                                        </p:tav>
                                      </p:tavLst>
                                    </p:anim>
                                    <p:anim calcmode="lin" valueType="num">
                                      <p:cBhvr>
                                        <p:cTn id="8" dur="500" fill="hold"/>
                                        <p:tgtEl>
                                          <p:spTgt spid="267">
                                            <p:txEl>
                                              <p:pRg st="4" end="4"/>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1" fill="hold">
                                  <p:stCondLst>
                                    <p:cond delay="0"/>
                                  </p:stCondLst>
                                  <p:iterate type="el" backwards="0">
                                    <p:tmAbs val="0"/>
                                  </p:iterate>
                                  <p:childTnLst>
                                    <p:set>
                                      <p:cBhvr>
                                        <p:cTn id="11" fill="hold"/>
                                        <p:tgtEl>
                                          <p:spTgt spid="267">
                                            <p:txEl>
                                              <p:pRg st="5" end="5"/>
                                            </p:txEl>
                                          </p:spTgt>
                                        </p:tgtEl>
                                        <p:attrNameLst>
                                          <p:attrName>style.visibility</p:attrName>
                                        </p:attrNameLst>
                                      </p:cBhvr>
                                      <p:to>
                                        <p:strVal val="visible"/>
                                      </p:to>
                                    </p:set>
                                    <p:anim calcmode="lin" valueType="num">
                                      <p:cBhvr>
                                        <p:cTn id="12" dur="500" fill="hold"/>
                                        <p:tgtEl>
                                          <p:spTgt spid="267">
                                            <p:txEl>
                                              <p:pRg st="5" end="5"/>
                                            </p:txEl>
                                          </p:spTgt>
                                        </p:tgtEl>
                                        <p:attrNameLst>
                                          <p:attrName>ppt_x</p:attrName>
                                        </p:attrNameLst>
                                      </p:cBhvr>
                                      <p:tavLst>
                                        <p:tav tm="0">
                                          <p:val>
                                            <p:strVal val="0-#ppt_w/2"/>
                                          </p:val>
                                        </p:tav>
                                        <p:tav tm="100000">
                                          <p:val>
                                            <p:strVal val="#ppt_x"/>
                                          </p:val>
                                        </p:tav>
                                      </p:tavLst>
                                    </p:anim>
                                    <p:anim calcmode="lin" valueType="num">
                                      <p:cBhvr>
                                        <p:cTn id="13" dur="500" fill="hold"/>
                                        <p:tgtEl>
                                          <p:spTgt spid="267">
                                            <p:txEl>
                                              <p:pRg st="5" end="5"/>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Class="entr" nodeType="afterEffect" presetSubtype="8" presetID="2" grpId="1" fill="hold">
                                  <p:stCondLst>
                                    <p:cond delay="0"/>
                                  </p:stCondLst>
                                  <p:iterate type="el" backwards="0">
                                    <p:tmAbs val="0"/>
                                  </p:iterate>
                                  <p:childTnLst>
                                    <p:set>
                                      <p:cBhvr>
                                        <p:cTn id="16" fill="hold"/>
                                        <p:tgtEl>
                                          <p:spTgt spid="267">
                                            <p:txEl>
                                              <p:pRg st="6" end="6"/>
                                            </p:txEl>
                                          </p:spTgt>
                                        </p:tgtEl>
                                        <p:attrNameLst>
                                          <p:attrName>style.visibility</p:attrName>
                                        </p:attrNameLst>
                                      </p:cBhvr>
                                      <p:to>
                                        <p:strVal val="visible"/>
                                      </p:to>
                                    </p:set>
                                    <p:anim calcmode="lin" valueType="num">
                                      <p:cBhvr>
                                        <p:cTn id="17" dur="500" fill="hold"/>
                                        <p:tgtEl>
                                          <p:spTgt spid="267">
                                            <p:txEl>
                                              <p:pRg st="6" end="6"/>
                                            </p:txEl>
                                          </p:spTgt>
                                        </p:tgtEl>
                                        <p:attrNameLst>
                                          <p:attrName>ppt_x</p:attrName>
                                        </p:attrNameLst>
                                      </p:cBhvr>
                                      <p:tavLst>
                                        <p:tav tm="0">
                                          <p:val>
                                            <p:strVal val="0-#ppt_w/2"/>
                                          </p:val>
                                        </p:tav>
                                        <p:tav tm="100000">
                                          <p:val>
                                            <p:strVal val="#ppt_x"/>
                                          </p:val>
                                        </p:tav>
                                      </p:tavLst>
                                    </p:anim>
                                    <p:anim calcmode="lin" valueType="num">
                                      <p:cBhvr>
                                        <p:cTn id="18" dur="500" fill="hold"/>
                                        <p:tgtEl>
                                          <p:spTgt spid="267">
                                            <p:txEl>
                                              <p:pRg st="6" end="6"/>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Class="entr" nodeType="afterEffect" presetSubtype="8" presetID="2" grpId="1" fill="hold">
                                  <p:stCondLst>
                                    <p:cond delay="0"/>
                                  </p:stCondLst>
                                  <p:iterate type="el" backwards="0">
                                    <p:tmAbs val="0"/>
                                  </p:iterate>
                                  <p:childTnLst>
                                    <p:set>
                                      <p:cBhvr>
                                        <p:cTn id="21" fill="hold"/>
                                        <p:tgtEl>
                                          <p:spTgt spid="267">
                                            <p:txEl>
                                              <p:pRg st="7" end="7"/>
                                            </p:txEl>
                                          </p:spTgt>
                                        </p:tgtEl>
                                        <p:attrNameLst>
                                          <p:attrName>style.visibility</p:attrName>
                                        </p:attrNameLst>
                                      </p:cBhvr>
                                      <p:to>
                                        <p:strVal val="visible"/>
                                      </p:to>
                                    </p:set>
                                    <p:anim calcmode="lin" valueType="num">
                                      <p:cBhvr>
                                        <p:cTn id="22" dur="500" fill="hold"/>
                                        <p:tgtEl>
                                          <p:spTgt spid="267">
                                            <p:txEl>
                                              <p:pRg st="7" end="7"/>
                                            </p:txEl>
                                          </p:spTgt>
                                        </p:tgtEl>
                                        <p:attrNameLst>
                                          <p:attrName>ppt_x</p:attrName>
                                        </p:attrNameLst>
                                      </p:cBhvr>
                                      <p:tavLst>
                                        <p:tav tm="0">
                                          <p:val>
                                            <p:strVal val="0-#ppt_w/2"/>
                                          </p:val>
                                        </p:tav>
                                        <p:tav tm="100000">
                                          <p:val>
                                            <p:strVal val="#ppt_x"/>
                                          </p:val>
                                        </p:tav>
                                      </p:tavLst>
                                    </p:anim>
                                    <p:anim calcmode="lin" valueType="num">
                                      <p:cBhvr>
                                        <p:cTn id="23" dur="500" fill="hold"/>
                                        <p:tgtEl>
                                          <p:spTgt spid="26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67"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How much NaCl must be dissolved in 4.00 kg of water to lower FP to -10.00 oC?…"/>
          <p:cNvSpPr txBox="1"/>
          <p:nvPr>
            <p:ph type="body" idx="1"/>
          </p:nvPr>
        </p:nvSpPr>
        <p:spPr>
          <a:xfrm>
            <a:off x="4259580" y="2286000"/>
            <a:ext cx="15544801" cy="11430001"/>
          </a:xfrm>
          <a:prstGeom prst="rect">
            <a:avLst/>
          </a:prstGeom>
        </p:spPr>
        <p:txBody>
          <a:bodyPr/>
          <a:lstStyle/>
          <a:p>
            <a:pPr marL="650874" indent="-571500">
              <a:lnSpc>
                <a:spcPct val="100000"/>
              </a:lnSpc>
              <a:spcBef>
                <a:spcPts val="2200"/>
              </a:spcBef>
              <a:buClr>
                <a:srgbClr val="000000"/>
              </a:buClr>
              <a:buSzTx/>
              <a:buFont typeface="Arial"/>
              <a:buNone/>
              <a:defRPr i="1"/>
            </a:pPr>
            <a:r>
              <a:rPr sz="3800"/>
              <a:t>How much NaCl must be dissolved in 4.00 kg of water to lower FP to -10.00 </a:t>
            </a:r>
            <a:r>
              <a:rPr baseline="30947" sz="3800"/>
              <a:t>o</a:t>
            </a:r>
            <a:r>
              <a:rPr sz="3800"/>
              <a:t>C?</a:t>
            </a:r>
          </a:p>
          <a:p>
            <a:pPr marL="650874" indent="-571500">
              <a:lnSpc>
                <a:spcPct val="100000"/>
              </a:lnSpc>
              <a:spcBef>
                <a:spcPts val="2200"/>
              </a:spcBef>
              <a:buClr>
                <a:srgbClr val="73A4FE"/>
              </a:buClr>
              <a:buSzTx/>
              <a:buFont typeface="Arial"/>
              <a:buNone/>
              <a:defRPr sz="5400">
                <a:solidFill>
                  <a:srgbClr val="73A4FE"/>
                </a:solidFill>
                <a:uFill>
                  <a:solidFill>
                    <a:srgbClr val="73A4FE"/>
                  </a:solidFill>
                </a:uFill>
              </a:defRPr>
            </a:pPr>
            <a:r>
              <a:t>Solution</a:t>
            </a:r>
          </a:p>
          <a:p>
            <a:pPr marL="650874" indent="-571500">
              <a:lnSpc>
                <a:spcPct val="100000"/>
              </a:lnSpc>
              <a:spcBef>
                <a:spcPts val="2200"/>
              </a:spcBef>
              <a:buClr>
                <a:srgbClr val="00B800"/>
              </a:buClr>
              <a:buSzTx/>
              <a:buFont typeface="Arial"/>
              <a:buNone/>
              <a:defRPr sz="5400">
                <a:solidFill>
                  <a:srgbClr val="00B800"/>
                </a:solidFill>
                <a:uFill>
                  <a:solidFill>
                    <a:srgbClr val="00B800"/>
                  </a:solidFill>
                </a:uFill>
              </a:defRPr>
            </a:pPr>
            <a:r>
              <a:t>Concentration required = 5.38 molal</a:t>
            </a:r>
          </a:p>
          <a:p>
            <a:pPr marL="650874" indent="-571500">
              <a:lnSpc>
                <a:spcPct val="100000"/>
              </a:lnSpc>
              <a:spcBef>
                <a:spcPts val="2200"/>
              </a:spcBef>
              <a:buClr>
                <a:srgbClr val="000000"/>
              </a:buClr>
              <a:buSzTx/>
              <a:buFont typeface="Arial"/>
              <a:buNone/>
              <a:defRPr sz="5400"/>
            </a:pPr>
            <a:r>
              <a:t>This means we need 5.38 mol of dissolved particles per kg of solvent. </a:t>
            </a:r>
          </a:p>
          <a:p>
            <a:pPr marL="650874" indent="-571500">
              <a:lnSpc>
                <a:spcPct val="100000"/>
              </a:lnSpc>
              <a:spcBef>
                <a:spcPts val="2200"/>
              </a:spcBef>
              <a:buClr>
                <a:srgbClr val="F02300"/>
              </a:buClr>
              <a:buSzTx/>
              <a:buFont typeface="Arial"/>
              <a:buNone/>
            </a:pPr>
            <a:r>
              <a:rPr sz="5400">
                <a:uFill>
                  <a:solidFill>
                    <a:srgbClr val="F02300"/>
                  </a:solidFill>
                </a:uFill>
              </a:rPr>
              <a:t>Recognize that</a:t>
            </a:r>
            <a:r>
              <a:rPr sz="5400">
                <a:solidFill>
                  <a:srgbClr val="F02300"/>
                </a:solidFill>
                <a:uFill>
                  <a:solidFill>
                    <a:srgbClr val="F02300"/>
                  </a:solidFill>
                </a:uFill>
              </a:rPr>
              <a:t> </a:t>
            </a:r>
            <a:r>
              <a:rPr i="1" sz="5400">
                <a:solidFill>
                  <a:srgbClr val="F02300"/>
                </a:solidFill>
                <a:uFill>
                  <a:solidFill>
                    <a:srgbClr val="F02300"/>
                  </a:solidFill>
                </a:uFill>
              </a:rPr>
              <a:t>m</a:t>
            </a:r>
            <a:r>
              <a:rPr sz="5400">
                <a:solidFill>
                  <a:srgbClr val="F02300"/>
                </a:solidFill>
                <a:uFill>
                  <a:solidFill>
                    <a:srgbClr val="F02300"/>
                  </a:solidFill>
                </a:uFill>
              </a:rPr>
              <a:t> represents the total concentration of </a:t>
            </a:r>
            <a:r>
              <a:rPr i="1" sz="5400">
                <a:solidFill>
                  <a:srgbClr val="F02300"/>
                </a:solidFill>
                <a:uFill>
                  <a:solidFill>
                    <a:srgbClr val="F02300"/>
                  </a:solidFill>
                </a:uFill>
              </a:rPr>
              <a:t>all</a:t>
            </a:r>
            <a:r>
              <a:rPr sz="5400">
                <a:solidFill>
                  <a:srgbClr val="F02300"/>
                </a:solidFill>
                <a:uFill>
                  <a:solidFill>
                    <a:srgbClr val="F02300"/>
                  </a:solidFill>
                </a:uFill>
              </a:rPr>
              <a:t> dissolved particles.</a:t>
            </a:r>
          </a:p>
          <a:p>
            <a:pPr marL="650874" indent="-571500">
              <a:lnSpc>
                <a:spcPct val="100000"/>
              </a:lnSpc>
              <a:spcBef>
                <a:spcPts val="2200"/>
              </a:spcBef>
              <a:buClr>
                <a:srgbClr val="000000"/>
              </a:buClr>
              <a:buSzTx/>
              <a:buFont typeface="Arial"/>
              <a:buNone/>
            </a:pPr>
            <a:r>
              <a:rPr sz="5400"/>
              <a:t>Recall that 1 mol NaCl(aq)  </a:t>
            </a:r>
            <a:r>
              <a:rPr b="0" sz="5400">
                <a:latin typeface="ＭＳ Ｐゴシック"/>
                <a:ea typeface="ＭＳ Ｐゴシック"/>
                <a:cs typeface="ＭＳ Ｐゴシック"/>
                <a:sym typeface="ＭＳ Ｐゴシック"/>
              </a:rPr>
              <a:t>			</a:t>
            </a:r>
            <a:r>
              <a:rPr sz="5400"/>
              <a:t>            </a:t>
            </a:r>
            <a:r>
              <a:rPr b="0" sz="5400">
                <a:latin typeface="ＭＳ Ｐゴシック"/>
                <a:ea typeface="ＭＳ Ｐゴシック"/>
                <a:cs typeface="ＭＳ Ｐゴシック"/>
                <a:sym typeface="ＭＳ Ｐゴシック"/>
              </a:rPr>
              <a:t>	</a:t>
            </a:r>
            <a:r>
              <a:rPr sz="5400"/>
              <a:t>  --&gt; 1 mol Na</a:t>
            </a:r>
            <a:r>
              <a:rPr baseline="30962" sz="5400"/>
              <a:t>+</a:t>
            </a:r>
            <a:r>
              <a:rPr sz="5400"/>
              <a:t>(aq) + 1 mol Cl</a:t>
            </a:r>
            <a:r>
              <a:rPr baseline="30962" sz="5400"/>
              <a:t>-</a:t>
            </a:r>
            <a:r>
              <a:rPr sz="5400"/>
              <a:t>(aq)... or: </a:t>
            </a:r>
            <a:r>
              <a:rPr sz="5400">
                <a:solidFill>
                  <a:srgbClr val="FF2600"/>
                </a:solidFill>
              </a:rPr>
              <a:t>2 mol of particles per 1 mol of ionic solute!</a:t>
            </a:r>
          </a:p>
        </p:txBody>
      </p:sp>
      <p:sp>
        <p:nvSpPr>
          <p:cNvPr id="273" name="Freezing Point Depression of Electrolytes"/>
          <p:cNvSpPr txBox="1"/>
          <p:nvPr>
            <p:ph type="title"/>
          </p:nvPr>
        </p:nvSpPr>
        <p:spPr>
          <a:xfrm>
            <a:off x="3345180" y="0"/>
            <a:ext cx="17533620" cy="2125981"/>
          </a:xfrm>
          <a:prstGeom prst="rect">
            <a:avLst/>
          </a:prstGeom>
        </p:spPr>
        <p:txBody>
          <a:bodyPr/>
          <a:lstStyle>
            <a:lvl1pPr>
              <a:defRPr sz="6000">
                <a:solidFill>
                  <a:srgbClr val="831455"/>
                </a:solidFill>
                <a:uFill>
                  <a:solidFill>
                    <a:srgbClr val="831455"/>
                  </a:solidFill>
                </a:uFill>
              </a:defRPr>
            </a:lvl1pPr>
          </a:lstStyle>
          <a:p>
            <a:pPr/>
            <a:r>
              <a:t>Freezing Point Depression of Electrolytes</a:t>
            </a:r>
          </a:p>
        </p:txBody>
      </p:sp>
      <p:sp>
        <p:nvSpPr>
          <p:cNvPr id="274"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72">
                                            <p:txEl>
                                              <p:pRg st="4" end="4"/>
                                            </p:txEl>
                                          </p:spTgt>
                                        </p:tgtEl>
                                        <p:attrNameLst>
                                          <p:attrName>style.visibility</p:attrName>
                                        </p:attrNameLst>
                                      </p:cBhvr>
                                      <p:to>
                                        <p:strVal val="visible"/>
                                      </p:to>
                                    </p:set>
                                    <p:anim calcmode="lin" valueType="num">
                                      <p:cBhvr>
                                        <p:cTn id="7" dur="500" fill="hold"/>
                                        <p:tgtEl>
                                          <p:spTgt spid="272">
                                            <p:txEl>
                                              <p:pRg st="4" end="4"/>
                                            </p:txEl>
                                          </p:spTgt>
                                        </p:tgtEl>
                                        <p:attrNameLst>
                                          <p:attrName>ppt_x</p:attrName>
                                        </p:attrNameLst>
                                      </p:cBhvr>
                                      <p:tavLst>
                                        <p:tav tm="0">
                                          <p:val>
                                            <p:strVal val="0-#ppt_w/2"/>
                                          </p:val>
                                        </p:tav>
                                        <p:tav tm="100000">
                                          <p:val>
                                            <p:strVal val="#ppt_x"/>
                                          </p:val>
                                        </p:tav>
                                      </p:tavLst>
                                    </p:anim>
                                    <p:anim calcmode="lin" valueType="num">
                                      <p:cBhvr>
                                        <p:cTn id="8" dur="500" fill="hold"/>
                                        <p:tgtEl>
                                          <p:spTgt spid="272">
                                            <p:txEl>
                                              <p:pRg st="4" end="4"/>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1" fill="hold">
                                  <p:stCondLst>
                                    <p:cond delay="0"/>
                                  </p:stCondLst>
                                  <p:iterate type="el" backwards="0">
                                    <p:tmAbs val="0"/>
                                  </p:iterate>
                                  <p:childTnLst>
                                    <p:set>
                                      <p:cBhvr>
                                        <p:cTn id="11" fill="hold"/>
                                        <p:tgtEl>
                                          <p:spTgt spid="272">
                                            <p:txEl>
                                              <p:pRg st="5" end="5"/>
                                            </p:txEl>
                                          </p:spTgt>
                                        </p:tgtEl>
                                        <p:attrNameLst>
                                          <p:attrName>style.visibility</p:attrName>
                                        </p:attrNameLst>
                                      </p:cBhvr>
                                      <p:to>
                                        <p:strVal val="visible"/>
                                      </p:to>
                                    </p:set>
                                    <p:anim calcmode="lin" valueType="num">
                                      <p:cBhvr>
                                        <p:cTn id="12" dur="500" fill="hold"/>
                                        <p:tgtEl>
                                          <p:spTgt spid="272">
                                            <p:txEl>
                                              <p:pRg st="5" end="5"/>
                                            </p:txEl>
                                          </p:spTgt>
                                        </p:tgtEl>
                                        <p:attrNameLst>
                                          <p:attrName>ppt_x</p:attrName>
                                        </p:attrNameLst>
                                      </p:cBhvr>
                                      <p:tavLst>
                                        <p:tav tm="0">
                                          <p:val>
                                            <p:strVal val="0-#ppt_w/2"/>
                                          </p:val>
                                        </p:tav>
                                        <p:tav tm="100000">
                                          <p:val>
                                            <p:strVal val="#ppt_x"/>
                                          </p:val>
                                        </p:tav>
                                      </p:tavLst>
                                    </p:anim>
                                    <p:anim calcmode="lin" valueType="num">
                                      <p:cBhvr>
                                        <p:cTn id="13" dur="500" fill="hold"/>
                                        <p:tgtEl>
                                          <p:spTgt spid="27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72"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How much NaCl must be dissolved in 4.00 kg of water to lower FP to -10.00 oC?…"/>
          <p:cNvSpPr txBox="1"/>
          <p:nvPr>
            <p:ph type="body" idx="1"/>
          </p:nvPr>
        </p:nvSpPr>
        <p:spPr>
          <a:xfrm>
            <a:off x="2837180" y="2260600"/>
            <a:ext cx="19472474" cy="11430001"/>
          </a:xfrm>
          <a:prstGeom prst="rect">
            <a:avLst/>
          </a:prstGeom>
        </p:spPr>
        <p:txBody>
          <a:bodyPr/>
          <a:lstStyle/>
          <a:p>
            <a:pPr marL="650874" indent="-571500">
              <a:buClr>
                <a:srgbClr val="000000"/>
              </a:buClr>
              <a:buSzTx/>
              <a:buFont typeface="Arial"/>
              <a:buNone/>
            </a:pPr>
            <a:r>
              <a:rPr sz="3800"/>
              <a:t>How much NaCl must be dissolved in 4.00 kg of water to lower FP to -10.00 </a:t>
            </a:r>
            <a:r>
              <a:rPr baseline="30947" sz="3800"/>
              <a:t>o</a:t>
            </a:r>
            <a:r>
              <a:rPr sz="3800"/>
              <a:t>C?</a:t>
            </a:r>
          </a:p>
          <a:p>
            <a:pPr marL="650874" indent="-571500">
              <a:buClr>
                <a:srgbClr val="73A4FE"/>
              </a:buClr>
              <a:buSzTx/>
              <a:buFont typeface="Arial"/>
              <a:buNone/>
              <a:defRPr sz="5400">
                <a:solidFill>
                  <a:srgbClr val="73A4FE"/>
                </a:solidFill>
                <a:uFill>
                  <a:solidFill>
                    <a:srgbClr val="73A4FE"/>
                  </a:solidFill>
                </a:uFill>
              </a:defRPr>
            </a:pPr>
            <a:r>
              <a:t>Solution</a:t>
            </a:r>
          </a:p>
          <a:p>
            <a:pPr marL="650874" indent="-571500">
              <a:buClr>
                <a:srgbClr val="00B800"/>
              </a:buClr>
              <a:buSzTx/>
              <a:buFont typeface="Arial"/>
              <a:buNone/>
              <a:defRPr sz="5400">
                <a:solidFill>
                  <a:srgbClr val="00B800"/>
                </a:solidFill>
                <a:uFill>
                  <a:solidFill>
                    <a:srgbClr val="00B800"/>
                  </a:solidFill>
                </a:uFill>
              </a:defRPr>
            </a:pPr>
            <a:r>
              <a:t>Concentration required = 5.38 molal</a:t>
            </a:r>
          </a:p>
          <a:p>
            <a:pPr marL="650874" indent="-571500">
              <a:buClr>
                <a:srgbClr val="000000"/>
              </a:buClr>
              <a:buSzTx/>
              <a:buFont typeface="Arial"/>
              <a:buNone/>
            </a:pPr>
            <a:r>
              <a:rPr sz="5400"/>
              <a:t>We need 5.38 mol of dissolved particles per kg of solvent. </a:t>
            </a:r>
          </a:p>
          <a:p>
            <a:pPr marL="650874" indent="-571500">
              <a:buClr>
                <a:srgbClr val="000000"/>
              </a:buClr>
              <a:buSzTx/>
              <a:buFont typeface="Arial"/>
              <a:buNone/>
            </a:pPr>
            <a:r>
              <a:rPr sz="5400"/>
              <a:t> </a:t>
            </a:r>
            <a:r>
              <a:rPr b="0" sz="5400">
                <a:latin typeface="ＭＳ Ｐゴシック"/>
                <a:ea typeface="ＭＳ Ｐゴシック"/>
                <a:cs typeface="ＭＳ Ｐゴシック"/>
                <a:sym typeface="ＭＳ Ｐゴシック"/>
              </a:rPr>
              <a:t>		</a:t>
            </a:r>
            <a:r>
              <a:rPr sz="5400"/>
              <a:t>NaCl(aq) --&gt;  Na</a:t>
            </a:r>
            <a:r>
              <a:rPr baseline="30962" sz="5400"/>
              <a:t>+</a:t>
            </a:r>
            <a:r>
              <a:rPr sz="5400"/>
              <a:t>(aq) +  Cl</a:t>
            </a:r>
            <a:r>
              <a:rPr baseline="30962" sz="5400"/>
              <a:t>-</a:t>
            </a:r>
            <a:r>
              <a:rPr sz="5400"/>
              <a:t>(aq)</a:t>
            </a:r>
          </a:p>
          <a:p>
            <a:pPr marL="650874" indent="-571500" algn="ctr">
              <a:buClr>
                <a:srgbClr val="000000"/>
              </a:buClr>
              <a:buSzTx/>
              <a:buFont typeface="Arial"/>
              <a:buNone/>
              <a:defRPr b="0" i="1" sz="5400"/>
            </a:pPr>
            <a:r>
              <a:t>2 particles per mol NaCl!</a:t>
            </a:r>
          </a:p>
          <a:p>
            <a:pPr marL="650874" indent="-571500">
              <a:buClr>
                <a:srgbClr val="000000"/>
              </a:buClr>
              <a:buSzTx/>
              <a:buFont typeface="Arial"/>
              <a:buNone/>
              <a:defRPr b="0" i="1" sz="5400"/>
            </a:pPr>
          </a:p>
          <a:p>
            <a:pPr marL="650874" indent="-571500">
              <a:buClr>
                <a:srgbClr val="000000"/>
              </a:buClr>
              <a:buSzTx/>
              <a:buFont typeface="Arial"/>
              <a:buNone/>
              <a:defRPr sz="5400"/>
            </a:pPr>
            <a:r>
              <a:t>To get 5.38 mol/kg of particles we need</a:t>
            </a:r>
          </a:p>
          <a:p>
            <a:pPr marL="650874" indent="-571500">
              <a:buClr>
                <a:srgbClr val="F02300"/>
              </a:buClr>
              <a:buSzTx/>
              <a:buFont typeface="Arial"/>
              <a:buNone/>
            </a:pPr>
            <a:r>
              <a:rPr sz="5400">
                <a:solidFill>
                  <a:srgbClr val="F02300"/>
                </a:solidFill>
                <a:uFill>
                  <a:solidFill>
                    <a:srgbClr val="F02300"/>
                  </a:solidFill>
                </a:uFill>
              </a:rPr>
              <a:t>  </a:t>
            </a:r>
            <a:r>
              <a:rPr sz="6000">
                <a:solidFill>
                  <a:srgbClr val="F02300"/>
                </a:solidFill>
                <a:uFill>
                  <a:solidFill>
                    <a:srgbClr val="F02300"/>
                  </a:solidFill>
                </a:uFill>
              </a:rPr>
              <a:t>5.38 mol / 2  =</a:t>
            </a:r>
            <a:r>
              <a:rPr sz="6000"/>
              <a:t>  </a:t>
            </a:r>
            <a:r>
              <a:rPr sz="6000">
                <a:solidFill>
                  <a:srgbClr val="F33126"/>
                </a:solidFill>
                <a:uFill>
                  <a:solidFill>
                    <a:srgbClr val="F33126"/>
                  </a:solidFill>
                </a:uFill>
              </a:rPr>
              <a:t>2.69 mol NaCl / kg</a:t>
            </a:r>
          </a:p>
          <a:p>
            <a:pPr marL="650874" indent="-571500">
              <a:buClr>
                <a:srgbClr val="000000"/>
              </a:buClr>
              <a:buSzTx/>
              <a:buFont typeface="Arial"/>
              <a:buNone/>
            </a:pPr>
            <a:r>
              <a:rPr sz="5400"/>
              <a:t>2.69 mol NaCl / kg  ---&gt;  157 g NaCl / kg</a:t>
            </a:r>
          </a:p>
          <a:p>
            <a:pPr marL="650874" indent="-571500">
              <a:buClr>
                <a:srgbClr val="000000"/>
              </a:buClr>
              <a:buSzTx/>
              <a:buFont typeface="Arial"/>
              <a:buNone/>
            </a:pPr>
            <a:r>
              <a:rPr sz="5400"/>
              <a:t>(157 g NaCl / kg)•(4.00 kg)  =  </a:t>
            </a:r>
            <a:r>
              <a:rPr sz="5400">
                <a:solidFill>
                  <a:srgbClr val="F33126"/>
                </a:solidFill>
                <a:uFill>
                  <a:solidFill>
                    <a:srgbClr val="F33126"/>
                  </a:solidFill>
                </a:uFill>
              </a:rPr>
              <a:t>629 g NaCl</a:t>
            </a:r>
          </a:p>
        </p:txBody>
      </p:sp>
      <p:sp>
        <p:nvSpPr>
          <p:cNvPr id="277" name="Freezing Point Depression of Electrolytes"/>
          <p:cNvSpPr txBox="1"/>
          <p:nvPr>
            <p:ph type="title"/>
          </p:nvPr>
        </p:nvSpPr>
        <p:spPr>
          <a:xfrm>
            <a:off x="3345180" y="0"/>
            <a:ext cx="17670780" cy="2125981"/>
          </a:xfrm>
          <a:prstGeom prst="rect">
            <a:avLst/>
          </a:prstGeom>
        </p:spPr>
        <p:txBody>
          <a:bodyPr/>
          <a:lstStyle>
            <a:lvl1pPr>
              <a:defRPr sz="6000">
                <a:solidFill>
                  <a:srgbClr val="831455"/>
                </a:solidFill>
                <a:uFill>
                  <a:solidFill>
                    <a:srgbClr val="831455"/>
                  </a:solidFill>
                </a:uFill>
              </a:defRPr>
            </a:lvl1pPr>
          </a:lstStyle>
          <a:p>
            <a:pPr/>
            <a:r>
              <a:t>Freezing Point Depression of Electrolytes</a:t>
            </a:r>
          </a:p>
        </p:txBody>
      </p:sp>
      <p:sp>
        <p:nvSpPr>
          <p:cNvPr id="278"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76">
                                            <p:txEl>
                                              <p:pRg st="7" end="7"/>
                                            </p:txEl>
                                          </p:spTgt>
                                        </p:tgtEl>
                                        <p:attrNameLst>
                                          <p:attrName>style.visibility</p:attrName>
                                        </p:attrNameLst>
                                      </p:cBhvr>
                                      <p:to>
                                        <p:strVal val="visible"/>
                                      </p:to>
                                    </p:set>
                                    <p:anim calcmode="lin" valueType="num">
                                      <p:cBhvr>
                                        <p:cTn id="7" dur="500" fill="hold"/>
                                        <p:tgtEl>
                                          <p:spTgt spid="276">
                                            <p:txEl>
                                              <p:pRg st="7" end="7"/>
                                            </p:txEl>
                                          </p:spTgt>
                                        </p:tgtEl>
                                        <p:attrNameLst>
                                          <p:attrName>ppt_x</p:attrName>
                                        </p:attrNameLst>
                                      </p:cBhvr>
                                      <p:tavLst>
                                        <p:tav tm="0">
                                          <p:val>
                                            <p:strVal val="0-#ppt_w/2"/>
                                          </p:val>
                                        </p:tav>
                                        <p:tav tm="100000">
                                          <p:val>
                                            <p:strVal val="#ppt_x"/>
                                          </p:val>
                                        </p:tav>
                                      </p:tavLst>
                                    </p:anim>
                                    <p:anim calcmode="lin" valueType="num">
                                      <p:cBhvr>
                                        <p:cTn id="8" dur="500" fill="hold"/>
                                        <p:tgtEl>
                                          <p:spTgt spid="276">
                                            <p:txEl>
                                              <p:pRg st="7" end="7"/>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1" fill="hold">
                                  <p:stCondLst>
                                    <p:cond delay="0"/>
                                  </p:stCondLst>
                                  <p:iterate type="el" backwards="0">
                                    <p:tmAbs val="0"/>
                                  </p:iterate>
                                  <p:childTnLst>
                                    <p:set>
                                      <p:cBhvr>
                                        <p:cTn id="11" fill="hold"/>
                                        <p:tgtEl>
                                          <p:spTgt spid="276">
                                            <p:txEl>
                                              <p:pRg st="8" end="8"/>
                                            </p:txEl>
                                          </p:spTgt>
                                        </p:tgtEl>
                                        <p:attrNameLst>
                                          <p:attrName>style.visibility</p:attrName>
                                        </p:attrNameLst>
                                      </p:cBhvr>
                                      <p:to>
                                        <p:strVal val="visible"/>
                                      </p:to>
                                    </p:set>
                                    <p:anim calcmode="lin" valueType="num">
                                      <p:cBhvr>
                                        <p:cTn id="12" dur="500" fill="hold"/>
                                        <p:tgtEl>
                                          <p:spTgt spid="276">
                                            <p:txEl>
                                              <p:pRg st="8" end="8"/>
                                            </p:txEl>
                                          </p:spTgt>
                                        </p:tgtEl>
                                        <p:attrNameLst>
                                          <p:attrName>ppt_x</p:attrName>
                                        </p:attrNameLst>
                                      </p:cBhvr>
                                      <p:tavLst>
                                        <p:tav tm="0">
                                          <p:val>
                                            <p:strVal val="0-#ppt_w/2"/>
                                          </p:val>
                                        </p:tav>
                                        <p:tav tm="100000">
                                          <p:val>
                                            <p:strVal val="#ppt_x"/>
                                          </p:val>
                                        </p:tav>
                                      </p:tavLst>
                                    </p:anim>
                                    <p:anim calcmode="lin" valueType="num">
                                      <p:cBhvr>
                                        <p:cTn id="13" dur="500" fill="hold"/>
                                        <p:tgtEl>
                                          <p:spTgt spid="276">
                                            <p:txEl>
                                              <p:pRg st="8" end="8"/>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Class="entr" nodeType="afterEffect" presetSubtype="8" presetID="2" grpId="1" fill="hold">
                                  <p:stCondLst>
                                    <p:cond delay="0"/>
                                  </p:stCondLst>
                                  <p:iterate type="el" backwards="0">
                                    <p:tmAbs val="0"/>
                                  </p:iterate>
                                  <p:childTnLst>
                                    <p:set>
                                      <p:cBhvr>
                                        <p:cTn id="16" fill="hold"/>
                                        <p:tgtEl>
                                          <p:spTgt spid="276">
                                            <p:txEl>
                                              <p:pRg st="9" end="9"/>
                                            </p:txEl>
                                          </p:spTgt>
                                        </p:tgtEl>
                                        <p:attrNameLst>
                                          <p:attrName>style.visibility</p:attrName>
                                        </p:attrNameLst>
                                      </p:cBhvr>
                                      <p:to>
                                        <p:strVal val="visible"/>
                                      </p:to>
                                    </p:set>
                                    <p:anim calcmode="lin" valueType="num">
                                      <p:cBhvr>
                                        <p:cTn id="17" dur="500" fill="hold"/>
                                        <p:tgtEl>
                                          <p:spTgt spid="276">
                                            <p:txEl>
                                              <p:pRg st="9" end="9"/>
                                            </p:txEl>
                                          </p:spTgt>
                                        </p:tgtEl>
                                        <p:attrNameLst>
                                          <p:attrName>ppt_x</p:attrName>
                                        </p:attrNameLst>
                                      </p:cBhvr>
                                      <p:tavLst>
                                        <p:tav tm="0">
                                          <p:val>
                                            <p:strVal val="0-#ppt_w/2"/>
                                          </p:val>
                                        </p:tav>
                                        <p:tav tm="100000">
                                          <p:val>
                                            <p:strVal val="#ppt_x"/>
                                          </p:val>
                                        </p:tav>
                                      </p:tavLst>
                                    </p:anim>
                                    <p:anim calcmode="lin" valueType="num">
                                      <p:cBhvr>
                                        <p:cTn id="18" dur="500" fill="hold"/>
                                        <p:tgtEl>
                                          <p:spTgt spid="276">
                                            <p:txEl>
                                              <p:pRg st="9" end="9"/>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Class="entr" nodeType="afterEffect" presetSubtype="8" presetID="2" grpId="1" fill="hold">
                                  <p:stCondLst>
                                    <p:cond delay="0"/>
                                  </p:stCondLst>
                                  <p:iterate type="el" backwards="0">
                                    <p:tmAbs val="0"/>
                                  </p:iterate>
                                  <p:childTnLst>
                                    <p:set>
                                      <p:cBhvr>
                                        <p:cTn id="21" fill="hold"/>
                                        <p:tgtEl>
                                          <p:spTgt spid="276">
                                            <p:txEl>
                                              <p:pRg st="10" end="10"/>
                                            </p:txEl>
                                          </p:spTgt>
                                        </p:tgtEl>
                                        <p:attrNameLst>
                                          <p:attrName>style.visibility</p:attrName>
                                        </p:attrNameLst>
                                      </p:cBhvr>
                                      <p:to>
                                        <p:strVal val="visible"/>
                                      </p:to>
                                    </p:set>
                                    <p:anim calcmode="lin" valueType="num">
                                      <p:cBhvr>
                                        <p:cTn id="22" dur="500" fill="hold"/>
                                        <p:tgtEl>
                                          <p:spTgt spid="276">
                                            <p:txEl>
                                              <p:pRg st="10" end="10"/>
                                            </p:txEl>
                                          </p:spTgt>
                                        </p:tgtEl>
                                        <p:attrNameLst>
                                          <p:attrName>ppt_x</p:attrName>
                                        </p:attrNameLst>
                                      </p:cBhvr>
                                      <p:tavLst>
                                        <p:tav tm="0">
                                          <p:val>
                                            <p:strVal val="0-#ppt_w/2"/>
                                          </p:val>
                                        </p:tav>
                                        <p:tav tm="100000">
                                          <p:val>
                                            <p:strVal val="#ppt_x"/>
                                          </p:val>
                                        </p:tav>
                                      </p:tavLst>
                                    </p:anim>
                                    <p:anim calcmode="lin" valueType="num">
                                      <p:cBhvr>
                                        <p:cTn id="23" dur="500" fill="hold"/>
                                        <p:tgtEl>
                                          <p:spTgt spid="276">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76"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Boiling Point Elevation and Freezing Point Depression"/>
          <p:cNvSpPr txBox="1"/>
          <p:nvPr>
            <p:ph type="title"/>
          </p:nvPr>
        </p:nvSpPr>
        <p:spPr>
          <a:xfrm>
            <a:off x="5036820" y="914400"/>
            <a:ext cx="14333220" cy="2903221"/>
          </a:xfrm>
          <a:prstGeom prst="rect">
            <a:avLst/>
          </a:prstGeom>
        </p:spPr>
        <p:txBody>
          <a:bodyPr/>
          <a:lstStyle>
            <a:lvl1pPr>
              <a:defRPr sz="7800">
                <a:solidFill>
                  <a:srgbClr val="F02300"/>
                </a:solidFill>
                <a:uFill>
                  <a:solidFill>
                    <a:srgbClr val="F02300"/>
                  </a:solidFill>
                </a:uFill>
              </a:defRPr>
            </a:lvl1pPr>
          </a:lstStyle>
          <a:p>
            <a:pPr/>
            <a:r>
              <a:t>Boiling Point Elevation and Freezing Point Depression</a:t>
            </a:r>
          </a:p>
        </p:txBody>
      </p:sp>
      <p:sp>
        <p:nvSpPr>
          <p:cNvPr id="281" name="∆T  =  k • m • i…"/>
          <p:cNvSpPr txBox="1"/>
          <p:nvPr>
            <p:ph type="body" idx="1"/>
          </p:nvPr>
        </p:nvSpPr>
        <p:spPr>
          <a:xfrm>
            <a:off x="4419600" y="3817620"/>
            <a:ext cx="15384781" cy="9898380"/>
          </a:xfrm>
          <a:prstGeom prst="rect">
            <a:avLst/>
          </a:prstGeom>
        </p:spPr>
        <p:txBody>
          <a:bodyPr/>
          <a:lstStyle/>
          <a:p>
            <a:pPr marL="650874" indent="-571500">
              <a:buClr>
                <a:srgbClr val="000000"/>
              </a:buClr>
              <a:buSzTx/>
              <a:buFont typeface="Arial"/>
              <a:buNone/>
            </a:pPr>
            <a:r>
              <a:rPr sz="5400"/>
              <a:t> </a:t>
            </a:r>
            <a:r>
              <a:rPr b="0" sz="5400">
                <a:latin typeface="ＭＳ Ｐゴシック"/>
                <a:ea typeface="ＭＳ Ｐゴシック"/>
                <a:cs typeface="ＭＳ Ｐゴシック"/>
                <a:sym typeface="ＭＳ Ｐゴシック"/>
              </a:rPr>
              <a:t>			</a:t>
            </a:r>
            <a:r>
              <a:rPr sz="7800">
                <a:solidFill>
                  <a:srgbClr val="F02300"/>
                </a:solidFill>
                <a:uFill>
                  <a:solidFill>
                    <a:srgbClr val="F02300"/>
                  </a:solidFill>
                </a:uFill>
              </a:rPr>
              <a:t>∆T  =  k • m • i</a:t>
            </a:r>
          </a:p>
          <a:p>
            <a:pPr marL="650874" indent="-571500">
              <a:buClr>
                <a:srgbClr val="000000"/>
              </a:buClr>
              <a:buSzTx/>
              <a:buFont typeface="Arial"/>
              <a:buNone/>
            </a:pPr>
            <a:r>
              <a:rPr sz="5400"/>
              <a:t>A generally useful equation </a:t>
            </a:r>
          </a:p>
          <a:p>
            <a:pPr marL="650874" indent="-571500">
              <a:buClr>
                <a:srgbClr val="000000"/>
              </a:buClr>
              <a:buSzTx/>
              <a:buFont typeface="Arial"/>
              <a:buNone/>
            </a:pPr>
            <a:r>
              <a:rPr sz="5400"/>
              <a:t>i = </a:t>
            </a:r>
            <a:r>
              <a:rPr sz="5400">
                <a:solidFill>
                  <a:srgbClr val="F02300"/>
                </a:solidFill>
                <a:uFill>
                  <a:solidFill>
                    <a:srgbClr val="F02300"/>
                  </a:solidFill>
                </a:uFill>
              </a:rPr>
              <a:t>van’t Hoff factor</a:t>
            </a:r>
            <a:r>
              <a:rPr sz="5400"/>
              <a:t> = number of particles produced per formula unit.</a:t>
            </a:r>
          </a:p>
          <a:p>
            <a:pPr marL="650874" indent="-571500">
              <a:buClr>
                <a:srgbClr val="000000"/>
              </a:buClr>
              <a:buSzTx/>
              <a:buFont typeface="Arial"/>
              <a:buNone/>
            </a:pPr>
            <a:r>
              <a:rPr sz="5400" u="sng"/>
              <a:t>Compound</a:t>
            </a:r>
            <a:r>
              <a:rPr b="0" sz="5400" u="sng">
                <a:latin typeface="ＭＳ Ｐゴシック"/>
                <a:ea typeface="ＭＳ Ｐゴシック"/>
                <a:cs typeface="ＭＳ Ｐゴシック"/>
                <a:sym typeface="ＭＳ Ｐゴシック"/>
              </a:rPr>
              <a:t>		</a:t>
            </a:r>
            <a:r>
              <a:rPr i="1" sz="5400" u="sng"/>
              <a:t>Theoretical </a:t>
            </a:r>
            <a:r>
              <a:rPr sz="5400" u="sng"/>
              <a:t>Value of i</a:t>
            </a:r>
          </a:p>
          <a:p>
            <a:pPr marL="650874" indent="-571500">
              <a:buClr>
                <a:srgbClr val="8D111B"/>
              </a:buClr>
              <a:buSzTx/>
              <a:buFont typeface="Arial"/>
              <a:buNone/>
              <a:defRPr sz="5400">
                <a:solidFill>
                  <a:srgbClr val="8D111B"/>
                </a:solidFill>
                <a:uFill>
                  <a:solidFill>
                    <a:srgbClr val="8D111B"/>
                  </a:solidFill>
                </a:uFill>
              </a:defRPr>
            </a:pPr>
            <a:r>
              <a:t>glycol</a:t>
            </a:r>
            <a:r>
              <a:rPr b="0">
                <a:latin typeface="ＭＳ Ｐゴシック"/>
                <a:ea typeface="ＭＳ Ｐゴシック"/>
                <a:cs typeface="ＭＳ Ｐゴシック"/>
                <a:sym typeface="ＭＳ Ｐゴシック"/>
              </a:rPr>
              <a:t>				</a:t>
            </a:r>
            <a:r>
              <a:t>1</a:t>
            </a:r>
          </a:p>
          <a:p>
            <a:pPr marL="650874" indent="-571500">
              <a:buClr>
                <a:srgbClr val="006400"/>
              </a:buClr>
              <a:buSzTx/>
              <a:buFont typeface="Arial"/>
              <a:buNone/>
              <a:defRPr sz="5400">
                <a:solidFill>
                  <a:srgbClr val="006400"/>
                </a:solidFill>
                <a:uFill>
                  <a:solidFill>
                    <a:srgbClr val="006400"/>
                  </a:solidFill>
                </a:uFill>
              </a:defRPr>
            </a:pPr>
            <a:r>
              <a:t>NaCl</a:t>
            </a:r>
            <a:r>
              <a:rPr b="0">
                <a:latin typeface="ＭＳ Ｐゴシック"/>
                <a:ea typeface="ＭＳ Ｐゴシック"/>
                <a:cs typeface="ＭＳ Ｐゴシック"/>
                <a:sym typeface="ＭＳ Ｐゴシック"/>
              </a:rPr>
              <a:t>					</a:t>
            </a:r>
            <a:r>
              <a:t>2</a:t>
            </a:r>
          </a:p>
          <a:p>
            <a:pPr marL="650874" indent="-571500">
              <a:buClr>
                <a:srgbClr val="003DAF"/>
              </a:buClr>
              <a:buSzTx/>
              <a:buFont typeface="Arial"/>
              <a:buNone/>
            </a:pPr>
            <a:r>
              <a:rPr sz="5400">
                <a:solidFill>
                  <a:srgbClr val="003DAF"/>
                </a:solidFill>
                <a:uFill>
                  <a:solidFill>
                    <a:srgbClr val="003DAF"/>
                  </a:solidFill>
                </a:uFill>
              </a:rPr>
              <a:t>CaCl</a:t>
            </a:r>
            <a:r>
              <a:rPr baseline="-15851" sz="5400">
                <a:solidFill>
                  <a:srgbClr val="003DAF"/>
                </a:solidFill>
                <a:uFill>
                  <a:solidFill>
                    <a:srgbClr val="003DAF"/>
                  </a:solidFill>
                </a:uFill>
              </a:rPr>
              <a:t>2</a:t>
            </a:r>
            <a:r>
              <a:rPr b="0" sz="5400">
                <a:solidFill>
                  <a:srgbClr val="003DAF"/>
                </a:solidFill>
                <a:uFill>
                  <a:solidFill>
                    <a:srgbClr val="003DAF"/>
                  </a:solidFill>
                </a:uFill>
                <a:latin typeface="ＭＳ Ｐゴシック"/>
                <a:ea typeface="ＭＳ Ｐゴシック"/>
                <a:cs typeface="ＭＳ Ｐゴシック"/>
                <a:sym typeface="ＭＳ Ｐゴシック"/>
              </a:rPr>
              <a:t>				</a:t>
            </a:r>
            <a:r>
              <a:rPr sz="5400">
                <a:solidFill>
                  <a:srgbClr val="003DAF"/>
                </a:solidFill>
                <a:uFill>
                  <a:solidFill>
                    <a:srgbClr val="003DAF"/>
                  </a:solidFill>
                </a:uFill>
              </a:rPr>
              <a:t>3</a:t>
            </a:r>
          </a:p>
        </p:txBody>
      </p:sp>
      <p:sp>
        <p:nvSpPr>
          <p:cNvPr id="282"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283" name="We will use the theoretical value of i in CH 222"/>
          <p:cNvSpPr txBox="1"/>
          <p:nvPr/>
        </p:nvSpPr>
        <p:spPr>
          <a:xfrm>
            <a:off x="7886400" y="12641579"/>
            <a:ext cx="13322600" cy="8686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r">
              <a:buClr>
                <a:srgbClr val="000000"/>
              </a:buClr>
              <a:buFont typeface="Arial"/>
            </a:pPr>
            <a:r>
              <a:rPr i="1"/>
              <a:t>We will use the </a:t>
            </a:r>
            <a:r>
              <a:rPr i="1">
                <a:solidFill>
                  <a:srgbClr val="FF2600"/>
                </a:solidFill>
                <a:uFill>
                  <a:solidFill>
                    <a:srgbClr val="FF2600"/>
                  </a:solidFill>
                </a:uFill>
              </a:rPr>
              <a:t>theoretical value of i</a:t>
            </a:r>
            <a:r>
              <a:rPr i="1"/>
              <a:t> in CH 222</a:t>
            </a:r>
          </a:p>
        </p:txBody>
      </p:sp>
      <p:sp>
        <p:nvSpPr>
          <p:cNvPr id="284" name="Which aqueous solution is expected to have the higher boiling point?…"/>
          <p:cNvSpPr txBox="1"/>
          <p:nvPr/>
        </p:nvSpPr>
        <p:spPr>
          <a:xfrm>
            <a:off x="6659880" y="14767559"/>
            <a:ext cx="18288001" cy="10492740"/>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tIns="91439" bIns="91439">
            <a:spAutoFit/>
          </a:bodyPr>
          <a:lstStyle/>
          <a:p>
            <a:pPr>
              <a:defRPr>
                <a:solidFill>
                  <a:srgbClr val="FF2600"/>
                </a:solidFill>
                <a:uFill>
                  <a:solidFill>
                    <a:srgbClr val="FF2600"/>
                  </a:solidFill>
                </a:uFill>
              </a:defRPr>
            </a:pPr>
            <a:r>
              <a:rPr b="0" sz="5400"/>
              <a:t>Which </a:t>
            </a:r>
            <a:r>
              <a:rPr b="0" i="1" sz="5400"/>
              <a:t>aqueous</a:t>
            </a:r>
            <a:r>
              <a:rPr b="0" sz="5400"/>
              <a:t> solution is expected to have the higher boiling point?</a:t>
            </a:r>
          </a:p>
          <a:p>
            <a:pPr>
              <a:defRPr>
                <a:solidFill>
                  <a:srgbClr val="FF2600"/>
                </a:solidFill>
                <a:uFill>
                  <a:solidFill>
                    <a:srgbClr val="FF2600"/>
                  </a:solidFill>
                </a:uFill>
              </a:defRPr>
            </a:pPr>
            <a:r>
              <a:t>     </a:t>
            </a:r>
            <a:r>
              <a:rPr baseline="-5999"/>
              <a:t> </a:t>
            </a:r>
          </a:p>
          <a:p>
            <a:pPr marL="455441" indent="-247161">
              <a:buSzPct val="100000"/>
              <a:buAutoNum type="alphaUcPeriod" startAt="1"/>
            </a:pPr>
            <a:r>
              <a:t> </a:t>
            </a:r>
            <a:r>
              <a:rPr b="0" sz="5400"/>
              <a:t>0.10 m NaCl</a:t>
            </a:r>
            <a:endParaRPr sz="5400"/>
          </a:p>
          <a:p>
            <a:pPr marL="498426" indent="-290146">
              <a:buSzPct val="100000"/>
              <a:buAutoNum type="alphaUcPeriod" startAt="1"/>
              <a:defRPr b="0"/>
            </a:pPr>
            <a:r>
              <a:rPr sz="5400"/>
              <a:t> 0.15 m sugar </a:t>
            </a:r>
            <a:endParaRPr sz="5400"/>
          </a:p>
          <a:p>
            <a:pPr marL="498426" indent="-290146">
              <a:buSzPct val="100000"/>
              <a:buAutoNum type="alphaUcPeriod" startAt="1"/>
              <a:defRPr b="0"/>
            </a:pPr>
            <a:r>
              <a:rPr sz="5400"/>
              <a:t>pure water will have a higher boiling point than either solution</a:t>
            </a:r>
          </a:p>
          <a:p>
            <a:pPr/>
            <a:endParaRPr b="0"/>
          </a:p>
          <a:p>
            <a:pPr/>
            <a:endParaRPr b="0"/>
          </a:p>
          <a:p>
            <a:pPr/>
            <a:endParaRPr b="0"/>
          </a:p>
          <a:p>
            <a:pPr/>
            <a:endParaRPr b="0"/>
          </a:p>
          <a:p>
            <a:pPr/>
            <a:endParaRPr b="0"/>
          </a:p>
          <a:p>
            <a:pPr/>
          </a:p>
        </p:txBody>
      </p:sp>
      <p:sp>
        <p:nvSpPr>
          <p:cNvPr id="285" name="Enter your response on…"/>
          <p:cNvSpPr txBox="1"/>
          <p:nvPr/>
        </p:nvSpPr>
        <p:spPr>
          <a:xfrm>
            <a:off x="20718779" y="20962619"/>
            <a:ext cx="6958480" cy="1577341"/>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algn="ctr">
              <a:defRPr i="1">
                <a:solidFill>
                  <a:srgbClr val="FF2600"/>
                </a:solidFill>
                <a:uFill>
                  <a:solidFill>
                    <a:srgbClr val="FF2600"/>
                  </a:solidFill>
                </a:uFill>
              </a:defRPr>
            </a:pPr>
            <a:r>
              <a:t>Enter your response on</a:t>
            </a:r>
          </a:p>
          <a:p>
            <a:pPr algn="ctr">
              <a:defRPr i="1">
                <a:solidFill>
                  <a:srgbClr val="FF2600"/>
                </a:solidFill>
                <a:uFill>
                  <a:solidFill>
                    <a:srgbClr val="FF2600"/>
                  </a:solidFill>
                </a:uFill>
              </a:defRPr>
            </a:pPr>
            <a:r>
              <a:t>your i&gt;Clicker now!</a:t>
            </a:r>
          </a:p>
        </p:txBody>
      </p:sp>
      <p:sp>
        <p:nvSpPr>
          <p:cNvPr id="286" name="Answer = A,…"/>
          <p:cNvSpPr txBox="1"/>
          <p:nvPr/>
        </p:nvSpPr>
        <p:spPr>
          <a:xfrm>
            <a:off x="13799690" y="26517600"/>
            <a:ext cx="11476477" cy="6459645"/>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algn="ctr">
              <a:defRPr sz="5400"/>
            </a:pPr>
            <a:r>
              <a:t>Answer = </a:t>
            </a:r>
            <a:r>
              <a:rPr>
                <a:solidFill>
                  <a:srgbClr val="FF2600"/>
                </a:solidFill>
                <a:uFill>
                  <a:solidFill>
                    <a:srgbClr val="FF2600"/>
                  </a:solidFill>
                </a:uFill>
              </a:rPr>
              <a:t>A</a:t>
            </a:r>
            <a:r>
              <a:t>,</a:t>
            </a:r>
          </a:p>
          <a:p>
            <a:pPr algn="ctr">
              <a:defRPr sz="5400"/>
            </a:pPr>
            <a:r>
              <a:t>0.1 m NaCl</a:t>
            </a:r>
            <a:endParaRPr b="0"/>
          </a:p>
          <a:p>
            <a:pPr algn="ctr">
              <a:defRPr sz="5400"/>
            </a:pPr>
            <a:endParaRPr b="0"/>
          </a:p>
          <a:p>
            <a:pPr algn="ctr">
              <a:defRPr sz="5400"/>
            </a:pPr>
            <a:r>
              <a:rPr b="0" i="1"/>
              <a:t>i</a:t>
            </a:r>
            <a:r>
              <a:rPr b="0"/>
              <a:t> = 2, twice the boiling point elevation</a:t>
            </a:r>
            <a:endParaRPr b="0"/>
          </a:p>
          <a:p>
            <a:pPr algn="ctr">
              <a:defRPr sz="5400"/>
            </a:pPr>
            <a:r>
              <a:rPr b="0"/>
              <a:t>of </a:t>
            </a:r>
            <a:r>
              <a:rPr b="0" i="1"/>
              <a:t>i</a:t>
            </a:r>
            <a:r>
              <a:rPr b="0"/>
              <a:t> = 1 sugar</a:t>
            </a:r>
          </a:p>
          <a:p>
            <a:pPr algn="ctr">
              <a:defRPr sz="5400"/>
            </a:pPr>
          </a:p>
          <a:p>
            <a:pPr algn="ctr">
              <a:defRPr i="1" sz="54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81">
                                            <p:txEl>
                                              <p:pRg st="3" end="3"/>
                                            </p:txEl>
                                          </p:spTgt>
                                        </p:tgtEl>
                                        <p:attrNameLst>
                                          <p:attrName>style.visibility</p:attrName>
                                        </p:attrNameLst>
                                      </p:cBhvr>
                                      <p:to>
                                        <p:strVal val="visible"/>
                                      </p:to>
                                    </p:set>
                                    <p:anim calcmode="lin" valueType="num">
                                      <p:cBhvr>
                                        <p:cTn id="7" dur="500" fill="hold"/>
                                        <p:tgtEl>
                                          <p:spTgt spid="281">
                                            <p:txEl>
                                              <p:pRg st="3" end="3"/>
                                            </p:txEl>
                                          </p:spTgt>
                                        </p:tgtEl>
                                        <p:attrNameLst>
                                          <p:attrName>ppt_x</p:attrName>
                                        </p:attrNameLst>
                                      </p:cBhvr>
                                      <p:tavLst>
                                        <p:tav tm="0">
                                          <p:val>
                                            <p:strVal val="0-#ppt_w/2"/>
                                          </p:val>
                                        </p:tav>
                                        <p:tav tm="100000">
                                          <p:val>
                                            <p:strVal val="#ppt_x"/>
                                          </p:val>
                                        </p:tav>
                                      </p:tavLst>
                                    </p:anim>
                                    <p:anim calcmode="lin" valueType="num">
                                      <p:cBhvr>
                                        <p:cTn id="8" dur="500" fill="hold"/>
                                        <p:tgtEl>
                                          <p:spTgt spid="281">
                                            <p:txEl>
                                              <p:pRg st="3" end="3"/>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1" fill="hold">
                                  <p:stCondLst>
                                    <p:cond delay="0"/>
                                  </p:stCondLst>
                                  <p:iterate type="el" backwards="0">
                                    <p:tmAbs val="0"/>
                                  </p:iterate>
                                  <p:childTnLst>
                                    <p:set>
                                      <p:cBhvr>
                                        <p:cTn id="11" fill="hold"/>
                                        <p:tgtEl>
                                          <p:spTgt spid="281">
                                            <p:txEl>
                                              <p:pRg st="4" end="4"/>
                                            </p:txEl>
                                          </p:spTgt>
                                        </p:tgtEl>
                                        <p:attrNameLst>
                                          <p:attrName>style.visibility</p:attrName>
                                        </p:attrNameLst>
                                      </p:cBhvr>
                                      <p:to>
                                        <p:strVal val="visible"/>
                                      </p:to>
                                    </p:set>
                                    <p:anim calcmode="lin" valueType="num">
                                      <p:cBhvr>
                                        <p:cTn id="12" dur="500" fill="hold"/>
                                        <p:tgtEl>
                                          <p:spTgt spid="281">
                                            <p:txEl>
                                              <p:pRg st="4" end="4"/>
                                            </p:txEl>
                                          </p:spTgt>
                                        </p:tgtEl>
                                        <p:attrNameLst>
                                          <p:attrName>ppt_x</p:attrName>
                                        </p:attrNameLst>
                                      </p:cBhvr>
                                      <p:tavLst>
                                        <p:tav tm="0">
                                          <p:val>
                                            <p:strVal val="0-#ppt_w/2"/>
                                          </p:val>
                                        </p:tav>
                                        <p:tav tm="100000">
                                          <p:val>
                                            <p:strVal val="#ppt_x"/>
                                          </p:val>
                                        </p:tav>
                                      </p:tavLst>
                                    </p:anim>
                                    <p:anim calcmode="lin" valueType="num">
                                      <p:cBhvr>
                                        <p:cTn id="13" dur="500" fill="hold"/>
                                        <p:tgtEl>
                                          <p:spTgt spid="281">
                                            <p:txEl>
                                              <p:pRg st="4" end="4"/>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Class="entr" nodeType="afterEffect" presetSubtype="8" presetID="2" grpId="1" fill="hold">
                                  <p:stCondLst>
                                    <p:cond delay="0"/>
                                  </p:stCondLst>
                                  <p:iterate type="el" backwards="0">
                                    <p:tmAbs val="0"/>
                                  </p:iterate>
                                  <p:childTnLst>
                                    <p:set>
                                      <p:cBhvr>
                                        <p:cTn id="16" fill="hold"/>
                                        <p:tgtEl>
                                          <p:spTgt spid="281">
                                            <p:txEl>
                                              <p:pRg st="5" end="5"/>
                                            </p:txEl>
                                          </p:spTgt>
                                        </p:tgtEl>
                                        <p:attrNameLst>
                                          <p:attrName>style.visibility</p:attrName>
                                        </p:attrNameLst>
                                      </p:cBhvr>
                                      <p:to>
                                        <p:strVal val="visible"/>
                                      </p:to>
                                    </p:set>
                                    <p:anim calcmode="lin" valueType="num">
                                      <p:cBhvr>
                                        <p:cTn id="17" dur="500" fill="hold"/>
                                        <p:tgtEl>
                                          <p:spTgt spid="281">
                                            <p:txEl>
                                              <p:pRg st="5" end="5"/>
                                            </p:txEl>
                                          </p:spTgt>
                                        </p:tgtEl>
                                        <p:attrNameLst>
                                          <p:attrName>ppt_x</p:attrName>
                                        </p:attrNameLst>
                                      </p:cBhvr>
                                      <p:tavLst>
                                        <p:tav tm="0">
                                          <p:val>
                                            <p:strVal val="0-#ppt_w/2"/>
                                          </p:val>
                                        </p:tav>
                                        <p:tav tm="100000">
                                          <p:val>
                                            <p:strVal val="#ppt_x"/>
                                          </p:val>
                                        </p:tav>
                                      </p:tavLst>
                                    </p:anim>
                                    <p:anim calcmode="lin" valueType="num">
                                      <p:cBhvr>
                                        <p:cTn id="18" dur="500" fill="hold"/>
                                        <p:tgtEl>
                                          <p:spTgt spid="281">
                                            <p:txEl>
                                              <p:pRg st="5" end="5"/>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Class="entr" nodeType="afterEffect" presetSubtype="8" presetID="2" grpId="1" fill="hold">
                                  <p:stCondLst>
                                    <p:cond delay="0"/>
                                  </p:stCondLst>
                                  <p:iterate type="el" backwards="0">
                                    <p:tmAbs val="0"/>
                                  </p:iterate>
                                  <p:childTnLst>
                                    <p:set>
                                      <p:cBhvr>
                                        <p:cTn id="21" fill="hold"/>
                                        <p:tgtEl>
                                          <p:spTgt spid="281">
                                            <p:txEl>
                                              <p:pRg st="6" end="6"/>
                                            </p:txEl>
                                          </p:spTgt>
                                        </p:tgtEl>
                                        <p:attrNameLst>
                                          <p:attrName>style.visibility</p:attrName>
                                        </p:attrNameLst>
                                      </p:cBhvr>
                                      <p:to>
                                        <p:strVal val="visible"/>
                                      </p:to>
                                    </p:set>
                                    <p:anim calcmode="lin" valueType="num">
                                      <p:cBhvr>
                                        <p:cTn id="22" dur="500" fill="hold"/>
                                        <p:tgtEl>
                                          <p:spTgt spid="281">
                                            <p:txEl>
                                              <p:pRg st="6" end="6"/>
                                            </p:txEl>
                                          </p:spTgt>
                                        </p:tgtEl>
                                        <p:attrNameLst>
                                          <p:attrName>ppt_x</p:attrName>
                                        </p:attrNameLst>
                                      </p:cBhvr>
                                      <p:tavLst>
                                        <p:tav tm="0">
                                          <p:val>
                                            <p:strVal val="0-#ppt_w/2"/>
                                          </p:val>
                                        </p:tav>
                                        <p:tav tm="100000">
                                          <p:val>
                                            <p:strVal val="#ppt_x"/>
                                          </p:val>
                                        </p:tav>
                                      </p:tavLst>
                                    </p:anim>
                                    <p:anim calcmode="lin" valueType="num">
                                      <p:cBhvr>
                                        <p:cTn id="23" dur="500" fill="hold"/>
                                        <p:tgtEl>
                                          <p:spTgt spid="281">
                                            <p:txEl>
                                              <p:pRg st="6" end="6"/>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Class="entr" nodeType="afterEffect" presetSubtype="2" presetID="2" grpId="2" fill="hold">
                                  <p:stCondLst>
                                    <p:cond delay="0"/>
                                  </p:stCondLst>
                                  <p:iterate type="lt" backwards="0">
                                    <p:tmAbs val="0"/>
                                  </p:iterate>
                                  <p:childTnLst>
                                    <p:set>
                                      <p:cBhvr>
                                        <p:cTn id="26" fill="hold"/>
                                        <p:tgtEl>
                                          <p:spTgt spid="283"/>
                                        </p:tgtEl>
                                        <p:attrNameLst>
                                          <p:attrName>style.visibility</p:attrName>
                                        </p:attrNameLst>
                                      </p:cBhvr>
                                      <p:to>
                                        <p:strVal val="visible"/>
                                      </p:to>
                                    </p:set>
                                    <p:anim calcmode="lin" valueType="num">
                                      <p:cBhvr>
                                        <p:cTn id="27" dur="1000" fill="hold"/>
                                        <p:tgtEl>
                                          <p:spTgt spid="283"/>
                                        </p:tgtEl>
                                        <p:attrNameLst>
                                          <p:attrName>ppt_x</p:attrName>
                                        </p:attrNameLst>
                                      </p:cBhvr>
                                      <p:tavLst>
                                        <p:tav tm="0">
                                          <p:val>
                                            <p:strVal val="1+#ppt_w/2"/>
                                          </p:val>
                                        </p:tav>
                                        <p:tav tm="100000">
                                          <p:val>
                                            <p:strVal val="#ppt_x"/>
                                          </p:val>
                                        </p:tav>
                                      </p:tavLst>
                                    </p:anim>
                                    <p:anim calcmode="lin" valueType="num">
                                      <p:cBhvr>
                                        <p:cTn id="28" dur="1000" fill="hold"/>
                                        <p:tgtEl>
                                          <p:spTgt spid="28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Class="path" nodeType="clickEffect" presetSubtype="0" presetID="-1" grpId="3" accel="50000" decel="50000" fill="hold">
                                  <p:stCondLst>
                                    <p:cond delay="0"/>
                                  </p:stCondLst>
                                  <p:childTnLst>
                                    <p:animMotion path="M 0.000000 0.000000 L -0.131250 -0.725000" origin="layout" pathEditMode="relative">
                                      <p:cBhvr>
                                        <p:cTn id="32" dur="1000" fill="hold"/>
                                        <p:tgtEl>
                                          <p:spTgt spid="284"/>
                                        </p:tgtEl>
                                        <p:attrNameLst>
                                          <p:attrName>ppt_x</p:attrName>
                                          <p:attrName>ppt_y</p:attrName>
                                        </p:attrNameLst>
                                      </p:cBhvr>
                                    </p:animMotion>
                                  </p:childTnLst>
                                </p:cTn>
                              </p:par>
                            </p:childTnLst>
                          </p:cTn>
                        </p:par>
                        <p:par>
                          <p:cTn id="33" fill="hold">
                            <p:stCondLst>
                              <p:cond delay="0"/>
                            </p:stCondLst>
                            <p:childTnLst>
                              <p:par>
                                <p:cTn id="34" presetClass="path" nodeType="withEffect" presetSubtype="0" presetID="-1" grpId="4" accel="50000" decel="50000" fill="hold">
                                  <p:stCondLst>
                                    <p:cond delay="0"/>
                                  </p:stCondLst>
                                  <p:childTnLst>
                                    <p:animMotion path="M 0.000000 0.000000 L -0.300006 -0.710000" origin="layout" pathEditMode="relative">
                                      <p:cBhvr>
                                        <p:cTn id="35" dur="1000" fill="hold"/>
                                        <p:tgtEl>
                                          <p:spTgt spid="285"/>
                                        </p:tgtEl>
                                        <p:attrNameLst>
                                          <p:attrName>ppt_x</p:attrName>
                                          <p:attrName>ppt_y</p:attrName>
                                        </p:attrNameLst>
                                      </p:cBhvr>
                                    </p:animMotion>
                                  </p:childTnLst>
                                </p:cTn>
                              </p:par>
                            </p:childTnLst>
                          </p:cTn>
                        </p:par>
                      </p:childTnLst>
                    </p:cTn>
                  </p:par>
                  <p:par>
                    <p:cTn id="36" fill="hold">
                      <p:stCondLst>
                        <p:cond delay="indefinite"/>
                      </p:stCondLst>
                      <p:childTnLst>
                        <p:par>
                          <p:cTn id="37" fill="hold">
                            <p:stCondLst>
                              <p:cond delay="0"/>
                            </p:stCondLst>
                            <p:childTnLst>
                              <p:par>
                                <p:cTn id="38" presetClass="exit" nodeType="clickEffect" presetSubtype="0" presetID="1" grpId="5" fill="hold">
                                  <p:stCondLst>
                                    <p:cond delay="0"/>
                                  </p:stCondLst>
                                  <p:iterate type="el" backwards="0">
                                    <p:tmAbs val="0"/>
                                  </p:iterate>
                                  <p:childTnLst>
                                    <p:set>
                                      <p:cBhvr>
                                        <p:cTn id="39" fill="hold">
                                          <p:stCondLst>
                                            <p:cond delay="0"/>
                                          </p:stCondLst>
                                        </p:cTn>
                                        <p:tgtEl>
                                          <p:spTgt spid="285"/>
                                        </p:tgtEl>
                                        <p:attrNameLst>
                                          <p:attrName>style.visibility</p:attrName>
                                        </p:attrNameLst>
                                      </p:cBhvr>
                                      <p:to>
                                        <p:strVal val="hidden"/>
                                      </p:to>
                                    </p:set>
                                  </p:childTnLst>
                                </p:cTn>
                              </p:par>
                            </p:childTnLst>
                          </p:cTn>
                        </p:par>
                        <p:par>
                          <p:cTn id="40" fill="hold">
                            <p:stCondLst>
                              <p:cond delay="0"/>
                            </p:stCondLst>
                            <p:childTnLst>
                              <p:par>
                                <p:cTn id="41" presetClass="path" nodeType="afterEffect" presetSubtype="0" presetID="-1" grpId="6" accel="50000" decel="50000" fill="hold">
                                  <p:stCondLst>
                                    <p:cond delay="0"/>
                                  </p:stCondLst>
                                  <p:childTnLst>
                                    <p:animMotion path="M 0.000000 0.000000 L -0.183752 -1.241667" origin="layout" pathEditMode="relative">
                                      <p:cBhvr>
                                        <p:cTn id="42" dur="500" fill="hold"/>
                                        <p:tgtEl>
                                          <p:spTgt spid="286"/>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5" grpId="5"/>
      <p:bldP build="p" bldLvl="1" animBg="1" rev="0" advAuto="0" spid="281" grpId="1"/>
      <p:bldP build="whole" bldLvl="1" animBg="1" rev="0" advAuto="0" spid="283" grpId="2"/>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Can use colligative properties to find molar mass of solute…"/>
          <p:cNvSpPr txBox="1"/>
          <p:nvPr>
            <p:ph type="body" idx="1"/>
          </p:nvPr>
        </p:nvSpPr>
        <p:spPr>
          <a:xfrm>
            <a:off x="1217116" y="2446020"/>
            <a:ext cx="19044465" cy="10995660"/>
          </a:xfrm>
          <a:prstGeom prst="rect">
            <a:avLst/>
          </a:prstGeom>
        </p:spPr>
        <p:txBody>
          <a:bodyPr/>
          <a:lstStyle/>
          <a:p>
            <a:pPr marL="79373" indent="0">
              <a:buClr>
                <a:srgbClr val="000000"/>
              </a:buClr>
              <a:buSzTx/>
              <a:buFont typeface="Arial"/>
              <a:buNone/>
              <a:defRPr b="0"/>
            </a:pPr>
            <a:r>
              <a:t>Can use colligative properties to find molar mass of solute</a:t>
            </a:r>
          </a:p>
          <a:p>
            <a:pPr marL="79373" indent="0" algn="ctr">
              <a:buClr>
                <a:srgbClr val="008F00"/>
              </a:buClr>
              <a:buSzTx/>
              <a:buFont typeface="Arial"/>
              <a:buNone/>
              <a:defRPr>
                <a:solidFill>
                  <a:srgbClr val="008F00"/>
                </a:solidFill>
                <a:uFill>
                  <a:solidFill>
                    <a:srgbClr val="008F00"/>
                  </a:solidFill>
                </a:uFill>
              </a:defRPr>
            </a:pPr>
            <a:r>
              <a:t>Molar mass = grams solute / moles solute</a:t>
            </a:r>
          </a:p>
          <a:p>
            <a:pPr marL="79373" indent="0">
              <a:buClr>
                <a:srgbClr val="000000"/>
              </a:buClr>
              <a:buSzTx/>
              <a:buFont typeface="Arial"/>
              <a:buNone/>
            </a:pPr>
            <a:r>
              <a:rPr b="0" i="1" u="sng"/>
              <a:t>Example</a:t>
            </a:r>
            <a:r>
              <a:rPr b="0" i="1"/>
              <a:t>:</a:t>
            </a:r>
            <a:r>
              <a:t>  Find the molar mass of azulene if 0.640 g are dissolved in 99.0 g of benzene (k</a:t>
            </a:r>
            <a:r>
              <a:rPr baseline="-15913"/>
              <a:t>b</a:t>
            </a:r>
            <a:r>
              <a:t> = 2.53 ˚C/m), and the observed boiling point is 80.230 ˚C.    (normal bp = 80.100 ˚C)</a:t>
            </a:r>
          </a:p>
          <a:p>
            <a:pPr marL="79373" indent="0">
              <a:buClr>
                <a:srgbClr val="000000"/>
              </a:buClr>
              <a:buSzTx/>
              <a:buFont typeface="Arial"/>
              <a:buNone/>
            </a:pPr>
          </a:p>
          <a:p>
            <a:pPr marL="79373" indent="0">
              <a:buClr>
                <a:srgbClr val="0259ED"/>
              </a:buClr>
              <a:buSzTx/>
              <a:buFont typeface="Arial"/>
              <a:buNone/>
              <a:defRPr i="1">
                <a:solidFill>
                  <a:srgbClr val="0259ED"/>
                </a:solidFill>
                <a:uFill>
                  <a:solidFill>
                    <a:srgbClr val="0259ED"/>
                  </a:solidFill>
                </a:uFill>
              </a:defRPr>
            </a:pPr>
            <a:r>
              <a:t>Solution:</a:t>
            </a:r>
          </a:p>
          <a:p>
            <a:pPr marL="79373" indent="0">
              <a:buClr>
                <a:srgbClr val="000000"/>
              </a:buClr>
              <a:buSzTx/>
              <a:buFont typeface="Arial"/>
              <a:buNone/>
            </a:pPr>
            <a:r>
              <a:t>∆T = (80.230 - 80.100) = 0.130 ˚C</a:t>
            </a:r>
          </a:p>
          <a:p>
            <a:pPr marL="79373" indent="0">
              <a:buClr>
                <a:srgbClr val="000000"/>
              </a:buClr>
              <a:buSzTx/>
              <a:buFont typeface="Arial"/>
              <a:buNone/>
            </a:pPr>
            <a:r>
              <a:t>m = ∆T/k</a:t>
            </a:r>
            <a:r>
              <a:rPr baseline="-15913"/>
              <a:t>b</a:t>
            </a:r>
            <a:r>
              <a:t> = 0.130 ˚C/2.53 ˚C/m = 5.14*10</a:t>
            </a:r>
            <a:r>
              <a:rPr baseline="30956"/>
              <a:t>-2</a:t>
            </a:r>
            <a:r>
              <a:t> mol / kg</a:t>
            </a:r>
          </a:p>
          <a:p>
            <a:pPr marL="79373" indent="0">
              <a:buClr>
                <a:srgbClr val="000000"/>
              </a:buClr>
              <a:buSzTx/>
              <a:buFont typeface="Arial"/>
              <a:buNone/>
            </a:pPr>
            <a:r>
              <a:t>0.0990 kg * 5.14*10</a:t>
            </a:r>
            <a:r>
              <a:rPr baseline="30956"/>
              <a:t>-2</a:t>
            </a:r>
            <a:r>
              <a:t> mol / kg solvent = 5.05*10</a:t>
            </a:r>
            <a:r>
              <a:rPr baseline="30956"/>
              <a:t>-3</a:t>
            </a:r>
            <a:r>
              <a:t> mol</a:t>
            </a:r>
          </a:p>
          <a:p>
            <a:pPr marL="79373" indent="0">
              <a:buClr>
                <a:srgbClr val="000000"/>
              </a:buClr>
              <a:buSzTx/>
              <a:buFont typeface="Arial"/>
              <a:buNone/>
            </a:pPr>
            <a:r>
              <a:t>Molar mass = grams solute / moles solute </a:t>
            </a:r>
          </a:p>
          <a:p>
            <a:pPr marL="79373" indent="0">
              <a:buClr>
                <a:srgbClr val="000000"/>
              </a:buClr>
              <a:buSzTx/>
              <a:buFont typeface="Arial"/>
              <a:buNone/>
            </a:pPr>
            <a:r>
              <a:t>Molar mass = 0.640 g / 5.05*10</a:t>
            </a:r>
            <a:r>
              <a:rPr baseline="30956"/>
              <a:t>-3 </a:t>
            </a:r>
            <a:r>
              <a:t>moles = </a:t>
            </a:r>
            <a:r>
              <a:rPr>
                <a:solidFill>
                  <a:srgbClr val="F02300"/>
                </a:solidFill>
                <a:uFill>
                  <a:solidFill>
                    <a:srgbClr val="F02300"/>
                  </a:solidFill>
                </a:uFill>
              </a:rPr>
              <a:t>127 g mol</a:t>
            </a:r>
            <a:r>
              <a:rPr baseline="30956">
                <a:solidFill>
                  <a:srgbClr val="F02300"/>
                </a:solidFill>
                <a:uFill>
                  <a:solidFill>
                    <a:srgbClr val="F02300"/>
                  </a:solidFill>
                </a:uFill>
              </a:rPr>
              <a:t>-1</a:t>
            </a:r>
            <a:r>
              <a:t> </a:t>
            </a:r>
          </a:p>
        </p:txBody>
      </p:sp>
      <p:sp>
        <p:nvSpPr>
          <p:cNvPr id="291" name="Colligative Properties and Molar Mass"/>
          <p:cNvSpPr txBox="1"/>
          <p:nvPr>
            <p:ph type="title"/>
          </p:nvPr>
        </p:nvSpPr>
        <p:spPr>
          <a:xfrm>
            <a:off x="3345180" y="457200"/>
            <a:ext cx="17670780" cy="2286001"/>
          </a:xfrm>
          <a:prstGeom prst="rect">
            <a:avLst/>
          </a:prstGeom>
        </p:spPr>
        <p:txBody>
          <a:bodyPr/>
          <a:lstStyle>
            <a:lvl1pPr>
              <a:defRPr>
                <a:solidFill>
                  <a:srgbClr val="831455"/>
                </a:solidFill>
                <a:uFill>
                  <a:solidFill>
                    <a:srgbClr val="831455"/>
                  </a:solidFill>
                </a:uFill>
              </a:defRPr>
            </a:lvl1pPr>
          </a:lstStyle>
          <a:p>
            <a:pPr/>
            <a:r>
              <a:t>Colligative Properties and Molar Mass</a:t>
            </a:r>
          </a:p>
        </p:txBody>
      </p:sp>
      <p:sp>
        <p:nvSpPr>
          <p:cNvPr id="292" name="MM = (grams solute * k)/(ΔT*kg solvent)…"/>
          <p:cNvSpPr txBox="1"/>
          <p:nvPr/>
        </p:nvSpPr>
        <p:spPr>
          <a:xfrm>
            <a:off x="12825030" y="6344316"/>
            <a:ext cx="11262844" cy="1535369"/>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wrap="none" tIns="91439" bIns="91439" anchor="ctr">
            <a:spAutoFit/>
          </a:bodyPr>
          <a:lstStyle/>
          <a:p>
            <a:pPr algn="ctr">
              <a:defRPr>
                <a:solidFill>
                  <a:srgbClr val="9437FF"/>
                </a:solidFill>
              </a:defRPr>
            </a:pPr>
            <a:r>
              <a:t>MM = (grams solute * k)/(ΔT*kg solvent)</a:t>
            </a:r>
          </a:p>
          <a:p>
            <a:pPr algn="ctr">
              <a:defRPr i="1"/>
            </a:pPr>
            <a:r>
              <a:t>useful for both bp and fp calculations</a:t>
            </a:r>
          </a:p>
        </p:txBody>
      </p:sp>
      <p:sp>
        <p:nvSpPr>
          <p:cNvPr id="293"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90">
                                            <p:txEl>
                                              <p:pRg st="5" end="5"/>
                                            </p:txEl>
                                          </p:spTgt>
                                        </p:tgtEl>
                                        <p:attrNameLst>
                                          <p:attrName>style.visibility</p:attrName>
                                        </p:attrNameLst>
                                      </p:cBhvr>
                                      <p:to>
                                        <p:strVal val="visible"/>
                                      </p:to>
                                    </p:set>
                                    <p:anim calcmode="lin" valueType="num">
                                      <p:cBhvr>
                                        <p:cTn id="7" dur="500" fill="hold"/>
                                        <p:tgtEl>
                                          <p:spTgt spid="290">
                                            <p:txEl>
                                              <p:pRg st="5" end="5"/>
                                            </p:txEl>
                                          </p:spTgt>
                                        </p:tgtEl>
                                        <p:attrNameLst>
                                          <p:attrName>ppt_x</p:attrName>
                                        </p:attrNameLst>
                                      </p:cBhvr>
                                      <p:tavLst>
                                        <p:tav tm="0">
                                          <p:val>
                                            <p:strVal val="0-#ppt_w/2"/>
                                          </p:val>
                                        </p:tav>
                                        <p:tav tm="100000">
                                          <p:val>
                                            <p:strVal val="#ppt_x"/>
                                          </p:val>
                                        </p:tav>
                                      </p:tavLst>
                                    </p:anim>
                                    <p:anim calcmode="lin" valueType="num">
                                      <p:cBhvr>
                                        <p:cTn id="8" dur="500" fill="hold"/>
                                        <p:tgtEl>
                                          <p:spTgt spid="29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1" fill="hold">
                                  <p:stCondLst>
                                    <p:cond delay="0"/>
                                  </p:stCondLst>
                                  <p:iterate type="el" backwards="0">
                                    <p:tmAbs val="0"/>
                                  </p:iterate>
                                  <p:childTnLst>
                                    <p:set>
                                      <p:cBhvr>
                                        <p:cTn id="12" fill="hold"/>
                                        <p:tgtEl>
                                          <p:spTgt spid="290">
                                            <p:txEl>
                                              <p:pRg st="6" end="6"/>
                                            </p:txEl>
                                          </p:spTgt>
                                        </p:tgtEl>
                                        <p:attrNameLst>
                                          <p:attrName>style.visibility</p:attrName>
                                        </p:attrNameLst>
                                      </p:cBhvr>
                                      <p:to>
                                        <p:strVal val="visible"/>
                                      </p:to>
                                    </p:set>
                                    <p:anim calcmode="lin" valueType="num">
                                      <p:cBhvr>
                                        <p:cTn id="13" dur="500" fill="hold"/>
                                        <p:tgtEl>
                                          <p:spTgt spid="290">
                                            <p:txEl>
                                              <p:pRg st="6" end="6"/>
                                            </p:txEl>
                                          </p:spTgt>
                                        </p:tgtEl>
                                        <p:attrNameLst>
                                          <p:attrName>ppt_x</p:attrName>
                                        </p:attrNameLst>
                                      </p:cBhvr>
                                      <p:tavLst>
                                        <p:tav tm="0">
                                          <p:val>
                                            <p:strVal val="0-#ppt_w/2"/>
                                          </p:val>
                                        </p:tav>
                                        <p:tav tm="100000">
                                          <p:val>
                                            <p:strVal val="#ppt_x"/>
                                          </p:val>
                                        </p:tav>
                                      </p:tavLst>
                                    </p:anim>
                                    <p:anim calcmode="lin" valueType="num">
                                      <p:cBhvr>
                                        <p:cTn id="14" dur="500" fill="hold"/>
                                        <p:tgtEl>
                                          <p:spTgt spid="29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 grpId="1" fill="hold">
                                  <p:stCondLst>
                                    <p:cond delay="0"/>
                                  </p:stCondLst>
                                  <p:iterate type="el" backwards="0">
                                    <p:tmAbs val="0"/>
                                  </p:iterate>
                                  <p:childTnLst>
                                    <p:set>
                                      <p:cBhvr>
                                        <p:cTn id="18" fill="hold"/>
                                        <p:tgtEl>
                                          <p:spTgt spid="290">
                                            <p:txEl>
                                              <p:pRg st="7" end="7"/>
                                            </p:txEl>
                                          </p:spTgt>
                                        </p:tgtEl>
                                        <p:attrNameLst>
                                          <p:attrName>style.visibility</p:attrName>
                                        </p:attrNameLst>
                                      </p:cBhvr>
                                      <p:to>
                                        <p:strVal val="visible"/>
                                      </p:to>
                                    </p:set>
                                    <p:anim calcmode="lin" valueType="num">
                                      <p:cBhvr>
                                        <p:cTn id="19" dur="500" fill="hold"/>
                                        <p:tgtEl>
                                          <p:spTgt spid="290">
                                            <p:txEl>
                                              <p:pRg st="7" end="7"/>
                                            </p:txEl>
                                          </p:spTgt>
                                        </p:tgtEl>
                                        <p:attrNameLst>
                                          <p:attrName>ppt_x</p:attrName>
                                        </p:attrNameLst>
                                      </p:cBhvr>
                                      <p:tavLst>
                                        <p:tav tm="0">
                                          <p:val>
                                            <p:strVal val="0-#ppt_w/2"/>
                                          </p:val>
                                        </p:tav>
                                        <p:tav tm="100000">
                                          <p:val>
                                            <p:strVal val="#ppt_x"/>
                                          </p:val>
                                        </p:tav>
                                      </p:tavLst>
                                    </p:anim>
                                    <p:anim calcmode="lin" valueType="num">
                                      <p:cBhvr>
                                        <p:cTn id="20" dur="500" fill="hold"/>
                                        <p:tgtEl>
                                          <p:spTgt spid="290">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 grpId="1" fill="hold">
                                  <p:stCondLst>
                                    <p:cond delay="0"/>
                                  </p:stCondLst>
                                  <p:iterate type="el" backwards="0">
                                    <p:tmAbs val="0"/>
                                  </p:iterate>
                                  <p:childTnLst>
                                    <p:set>
                                      <p:cBhvr>
                                        <p:cTn id="24" fill="hold"/>
                                        <p:tgtEl>
                                          <p:spTgt spid="290">
                                            <p:txEl>
                                              <p:pRg st="8" end="8"/>
                                            </p:txEl>
                                          </p:spTgt>
                                        </p:tgtEl>
                                        <p:attrNameLst>
                                          <p:attrName>style.visibility</p:attrName>
                                        </p:attrNameLst>
                                      </p:cBhvr>
                                      <p:to>
                                        <p:strVal val="visible"/>
                                      </p:to>
                                    </p:set>
                                    <p:anim calcmode="lin" valueType="num">
                                      <p:cBhvr>
                                        <p:cTn id="25" dur="500" fill="hold"/>
                                        <p:tgtEl>
                                          <p:spTgt spid="290">
                                            <p:txEl>
                                              <p:pRg st="8" end="8"/>
                                            </p:txEl>
                                          </p:spTgt>
                                        </p:tgtEl>
                                        <p:attrNameLst>
                                          <p:attrName>ppt_x</p:attrName>
                                        </p:attrNameLst>
                                      </p:cBhvr>
                                      <p:tavLst>
                                        <p:tav tm="0">
                                          <p:val>
                                            <p:strVal val="0-#ppt_w/2"/>
                                          </p:val>
                                        </p:tav>
                                        <p:tav tm="100000">
                                          <p:val>
                                            <p:strVal val="#ppt_x"/>
                                          </p:val>
                                        </p:tav>
                                      </p:tavLst>
                                    </p:anim>
                                    <p:anim calcmode="lin" valueType="num">
                                      <p:cBhvr>
                                        <p:cTn id="26" dur="500" fill="hold"/>
                                        <p:tgtEl>
                                          <p:spTgt spid="290">
                                            <p:txEl>
                                              <p:pRg st="8" end="8"/>
                                            </p:txEl>
                                          </p:spTgt>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Class="entr" nodeType="afterEffect" presetSubtype="8" presetID="2" grpId="1" fill="hold">
                                  <p:stCondLst>
                                    <p:cond delay="0"/>
                                  </p:stCondLst>
                                  <p:iterate type="el" backwards="0">
                                    <p:tmAbs val="0"/>
                                  </p:iterate>
                                  <p:childTnLst>
                                    <p:set>
                                      <p:cBhvr>
                                        <p:cTn id="29" fill="hold"/>
                                        <p:tgtEl>
                                          <p:spTgt spid="290">
                                            <p:txEl>
                                              <p:pRg st="9" end="9"/>
                                            </p:txEl>
                                          </p:spTgt>
                                        </p:tgtEl>
                                        <p:attrNameLst>
                                          <p:attrName>style.visibility</p:attrName>
                                        </p:attrNameLst>
                                      </p:cBhvr>
                                      <p:to>
                                        <p:strVal val="visible"/>
                                      </p:to>
                                    </p:set>
                                    <p:anim calcmode="lin" valueType="num">
                                      <p:cBhvr>
                                        <p:cTn id="30" dur="500" fill="hold"/>
                                        <p:tgtEl>
                                          <p:spTgt spid="290">
                                            <p:txEl>
                                              <p:pRg st="9" end="9"/>
                                            </p:txEl>
                                          </p:spTgt>
                                        </p:tgtEl>
                                        <p:attrNameLst>
                                          <p:attrName>ppt_x</p:attrName>
                                        </p:attrNameLst>
                                      </p:cBhvr>
                                      <p:tavLst>
                                        <p:tav tm="0">
                                          <p:val>
                                            <p:strVal val="0-#ppt_w/2"/>
                                          </p:val>
                                        </p:tav>
                                        <p:tav tm="100000">
                                          <p:val>
                                            <p:strVal val="#ppt_x"/>
                                          </p:val>
                                        </p:tav>
                                      </p:tavLst>
                                    </p:anim>
                                    <p:anim calcmode="lin" valueType="num">
                                      <p:cBhvr>
                                        <p:cTn id="31" dur="500" fill="hold"/>
                                        <p:tgtEl>
                                          <p:spTgt spid="290">
                                            <p:txEl>
                                              <p:pRg st="9" end="9"/>
                                            </p:txEl>
                                          </p:spTgt>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Class="entr" nodeType="afterEffect" presetSubtype="2" presetID="2" grpId="2" fill="hold">
                                  <p:stCondLst>
                                    <p:cond delay="0"/>
                                  </p:stCondLst>
                                  <p:iterate type="el" backwards="0">
                                    <p:tmAbs val="0"/>
                                  </p:iterate>
                                  <p:childTnLst>
                                    <p:set>
                                      <p:cBhvr>
                                        <p:cTn id="34" fill="hold"/>
                                        <p:tgtEl>
                                          <p:spTgt spid="292"/>
                                        </p:tgtEl>
                                        <p:attrNameLst>
                                          <p:attrName>style.visibility</p:attrName>
                                        </p:attrNameLst>
                                      </p:cBhvr>
                                      <p:to>
                                        <p:strVal val="visible"/>
                                      </p:to>
                                    </p:set>
                                    <p:anim calcmode="lin" valueType="num">
                                      <p:cBhvr>
                                        <p:cTn id="35" dur="1000" fill="hold"/>
                                        <p:tgtEl>
                                          <p:spTgt spid="292"/>
                                        </p:tgtEl>
                                        <p:attrNameLst>
                                          <p:attrName>ppt_x</p:attrName>
                                        </p:attrNameLst>
                                      </p:cBhvr>
                                      <p:tavLst>
                                        <p:tav tm="0">
                                          <p:val>
                                            <p:strVal val="1+#ppt_w/2"/>
                                          </p:val>
                                        </p:tav>
                                        <p:tav tm="100000">
                                          <p:val>
                                            <p:strVal val="#ppt_x"/>
                                          </p:val>
                                        </p:tav>
                                      </p:tavLst>
                                    </p:anim>
                                    <p:anim calcmode="lin" valueType="num">
                                      <p:cBhvr>
                                        <p:cTn id="36" dur="1000" fill="hold"/>
                                        <p:tgtEl>
                                          <p:spTgt spid="2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90" grpId="1"/>
      <p:bldP build="whole" bldLvl="1" animBg="1" rev="0" advAuto="0" spid="292"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 name="Some Definitions"/>
          <p:cNvSpPr txBox="1"/>
          <p:nvPr>
            <p:ph type="title"/>
          </p:nvPr>
        </p:nvSpPr>
        <p:spPr>
          <a:xfrm>
            <a:off x="4876800" y="160020"/>
            <a:ext cx="14333220" cy="2286001"/>
          </a:xfrm>
          <a:prstGeom prst="rect">
            <a:avLst/>
          </a:prstGeom>
        </p:spPr>
        <p:txBody>
          <a:bodyPr/>
          <a:lstStyle>
            <a:lvl1pPr>
              <a:defRPr sz="9200">
                <a:solidFill>
                  <a:srgbClr val="0259ED"/>
                </a:solidFill>
                <a:uFill>
                  <a:solidFill>
                    <a:srgbClr val="0259ED"/>
                  </a:solidFill>
                </a:uFill>
              </a:defRPr>
            </a:lvl1pPr>
          </a:lstStyle>
          <a:p>
            <a:pPr/>
            <a:r>
              <a:t>Some Definitions</a:t>
            </a:r>
          </a:p>
        </p:txBody>
      </p:sp>
      <p:sp>
        <p:nvSpPr>
          <p:cNvPr id="74" name="A SOLUTION has at least two constituents…"/>
          <p:cNvSpPr txBox="1"/>
          <p:nvPr>
            <p:ph type="body" sz="half" idx="1"/>
          </p:nvPr>
        </p:nvSpPr>
        <p:spPr>
          <a:xfrm>
            <a:off x="3345180" y="1988820"/>
            <a:ext cx="12641580" cy="9761220"/>
          </a:xfrm>
          <a:prstGeom prst="rect">
            <a:avLst/>
          </a:prstGeom>
        </p:spPr>
        <p:txBody>
          <a:bodyPr/>
          <a:lstStyle/>
          <a:p>
            <a:pPr marL="650874" indent="-571500">
              <a:lnSpc>
                <a:spcPct val="100000"/>
              </a:lnSpc>
              <a:buClr>
                <a:srgbClr val="000000"/>
              </a:buClr>
              <a:buSzTx/>
              <a:buFont typeface="Arial"/>
              <a:buNone/>
            </a:pPr>
            <a:r>
              <a:rPr sz="5400"/>
              <a:t>A </a:t>
            </a:r>
            <a:r>
              <a:rPr sz="5400">
                <a:solidFill>
                  <a:srgbClr val="F02300"/>
                </a:solidFill>
                <a:uFill>
                  <a:solidFill>
                    <a:srgbClr val="F02300"/>
                  </a:solidFill>
                </a:uFill>
              </a:rPr>
              <a:t>SOLUTION</a:t>
            </a:r>
            <a:r>
              <a:rPr sz="5400"/>
              <a:t> has at least two constituents </a:t>
            </a:r>
          </a:p>
          <a:p>
            <a:pPr marL="650874" indent="-571500">
              <a:lnSpc>
                <a:spcPct val="100000"/>
              </a:lnSpc>
              <a:buClr>
                <a:srgbClr val="000000"/>
              </a:buClr>
              <a:buSzTx/>
              <a:buFont typeface="Arial"/>
              <a:buNone/>
            </a:pPr>
            <a:r>
              <a:rPr sz="6000"/>
              <a:t>One constituent is usually regarded as the </a:t>
            </a:r>
            <a:r>
              <a:rPr sz="6000">
                <a:solidFill>
                  <a:srgbClr val="F02300"/>
                </a:solidFill>
                <a:uFill>
                  <a:solidFill>
                    <a:srgbClr val="F02300"/>
                  </a:solidFill>
                </a:uFill>
              </a:rPr>
              <a:t>SOLVENT</a:t>
            </a:r>
            <a:r>
              <a:rPr sz="6000"/>
              <a:t> and the others as </a:t>
            </a:r>
            <a:r>
              <a:rPr sz="6000">
                <a:solidFill>
                  <a:srgbClr val="F02300"/>
                </a:solidFill>
                <a:uFill>
                  <a:solidFill>
                    <a:srgbClr val="F02300"/>
                  </a:solidFill>
                </a:uFill>
              </a:rPr>
              <a:t>SOLUTES</a:t>
            </a:r>
          </a:p>
          <a:p>
            <a:pPr marL="650874" indent="-571500">
              <a:lnSpc>
                <a:spcPct val="100000"/>
              </a:lnSpc>
              <a:buClr>
                <a:srgbClr val="000000"/>
              </a:buClr>
              <a:buSzTx/>
              <a:buFont typeface="Arial"/>
              <a:buNone/>
            </a:pPr>
            <a:r>
              <a:rPr sz="6000"/>
              <a:t>So a </a:t>
            </a:r>
            <a:r>
              <a:rPr sz="6000">
                <a:solidFill>
                  <a:srgbClr val="F02300"/>
                </a:solidFill>
                <a:uFill>
                  <a:solidFill>
                    <a:srgbClr val="F02300"/>
                  </a:solidFill>
                </a:uFill>
              </a:rPr>
              <a:t>SOLUTION</a:t>
            </a:r>
            <a:r>
              <a:rPr sz="6000"/>
              <a:t> = </a:t>
            </a:r>
            <a:r>
              <a:rPr sz="6000">
                <a:solidFill>
                  <a:srgbClr val="F02300"/>
                </a:solidFill>
                <a:uFill>
                  <a:solidFill>
                    <a:srgbClr val="F02300"/>
                  </a:solidFill>
                </a:uFill>
              </a:rPr>
              <a:t>SOLUTE</a:t>
            </a:r>
            <a:r>
              <a:rPr sz="6000"/>
              <a:t> + </a:t>
            </a:r>
            <a:r>
              <a:rPr sz="6000">
                <a:solidFill>
                  <a:srgbClr val="F02300"/>
                </a:solidFill>
                <a:uFill>
                  <a:solidFill>
                    <a:srgbClr val="F02300"/>
                  </a:solidFill>
                </a:uFill>
              </a:rPr>
              <a:t>SOLVENT</a:t>
            </a:r>
          </a:p>
        </p:txBody>
      </p:sp>
      <p:sp>
        <p:nvSpPr>
          <p:cNvPr id="75"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76" name="making a solution picture" descr="making a solution picture"/>
          <p:cNvPicPr>
            <a:picLocks noChangeAspect="0"/>
          </p:cNvPicPr>
          <p:nvPr/>
        </p:nvPicPr>
        <p:blipFill>
          <a:blip r:embed="rId2">
            <a:extLst/>
          </a:blip>
          <a:stretch>
            <a:fillRect/>
          </a:stretch>
        </p:blipFill>
        <p:spPr>
          <a:xfrm>
            <a:off x="16325851" y="2743200"/>
            <a:ext cx="5010151" cy="10956926"/>
          </a:xfrm>
          <a:prstGeom prst="rect">
            <a:avLst/>
          </a:prstGeom>
          <a:ln w="12700">
            <a:miter lim="400000"/>
          </a:ln>
        </p:spPr>
      </p:pic>
      <p:pic>
        <p:nvPicPr>
          <p:cNvPr id="77" name="table of solute solvent solutions picture" descr="table of solute solvent solutions picture"/>
          <p:cNvPicPr>
            <a:picLocks noChangeAspect="0"/>
          </p:cNvPicPr>
          <p:nvPr/>
        </p:nvPicPr>
        <p:blipFill>
          <a:blip r:embed="rId3">
            <a:extLst/>
          </a:blip>
          <a:srcRect l="0" t="14855" r="1856" b="12455"/>
          <a:stretch>
            <a:fillRect/>
          </a:stretch>
        </p:blipFill>
        <p:spPr>
          <a:xfrm>
            <a:off x="3048000" y="9761219"/>
            <a:ext cx="13258801" cy="395478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74">
                                            <p:txEl>
                                              <p:pRg st="1" end="1"/>
                                            </p:txEl>
                                          </p:spTgt>
                                        </p:tgtEl>
                                        <p:attrNameLst>
                                          <p:attrName>style.visibility</p:attrName>
                                        </p:attrNameLst>
                                      </p:cBhvr>
                                      <p:to>
                                        <p:strVal val="visible"/>
                                      </p:to>
                                    </p:set>
                                    <p:anim calcmode="lin" valueType="num">
                                      <p:cBhvr>
                                        <p:cTn id="7" dur="500" fill="hold"/>
                                        <p:tgtEl>
                                          <p:spTgt spid="74">
                                            <p:txEl>
                                              <p:pRg st="1" end="1"/>
                                            </p:txEl>
                                          </p:spTgt>
                                        </p:tgtEl>
                                        <p:attrNameLst>
                                          <p:attrName>ppt_x</p:attrName>
                                        </p:attrNameLst>
                                      </p:cBhvr>
                                      <p:tavLst>
                                        <p:tav tm="0">
                                          <p:val>
                                            <p:strVal val="0-#ppt_w/2"/>
                                          </p:val>
                                        </p:tav>
                                        <p:tav tm="100000">
                                          <p:val>
                                            <p:strVal val="#ppt_x"/>
                                          </p:val>
                                        </p:tav>
                                      </p:tavLst>
                                    </p:anim>
                                    <p:anim calcmode="lin" valueType="num">
                                      <p:cBhvr>
                                        <p:cTn id="8" dur="500" fill="hold"/>
                                        <p:tgtEl>
                                          <p:spTgt spid="74">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1" fill="hold">
                                  <p:stCondLst>
                                    <p:cond delay="0"/>
                                  </p:stCondLst>
                                  <p:iterate type="el" backwards="0">
                                    <p:tmAbs val="0"/>
                                  </p:iterate>
                                  <p:childTnLst>
                                    <p:set>
                                      <p:cBhvr>
                                        <p:cTn id="11" fill="hold"/>
                                        <p:tgtEl>
                                          <p:spTgt spid="74">
                                            <p:txEl>
                                              <p:pRg st="2" end="2"/>
                                            </p:txEl>
                                          </p:spTgt>
                                        </p:tgtEl>
                                        <p:attrNameLst>
                                          <p:attrName>style.visibility</p:attrName>
                                        </p:attrNameLst>
                                      </p:cBhvr>
                                      <p:to>
                                        <p:strVal val="visible"/>
                                      </p:to>
                                    </p:set>
                                    <p:anim calcmode="lin" valueType="num">
                                      <p:cBhvr>
                                        <p:cTn id="12" dur="500" fill="hold"/>
                                        <p:tgtEl>
                                          <p:spTgt spid="74">
                                            <p:txEl>
                                              <p:pRg st="2" end="2"/>
                                            </p:txEl>
                                          </p:spTgt>
                                        </p:tgtEl>
                                        <p:attrNameLst>
                                          <p:attrName>ppt_x</p:attrName>
                                        </p:attrNameLst>
                                      </p:cBhvr>
                                      <p:tavLst>
                                        <p:tav tm="0">
                                          <p:val>
                                            <p:strVal val="0-#ppt_w/2"/>
                                          </p:val>
                                        </p:tav>
                                        <p:tav tm="100000">
                                          <p:val>
                                            <p:strVal val="#ppt_x"/>
                                          </p:val>
                                        </p:tav>
                                      </p:tavLst>
                                    </p:anim>
                                    <p:anim calcmode="lin" valueType="num">
                                      <p:cBhvr>
                                        <p:cTn id="13" dur="500" fill="hold"/>
                                        <p:tgtEl>
                                          <p:spTgt spid="7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74"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Osmosis"/>
          <p:cNvSpPr txBox="1"/>
          <p:nvPr>
            <p:ph type="title"/>
          </p:nvPr>
        </p:nvSpPr>
        <p:spPr>
          <a:xfrm>
            <a:off x="3802380" y="2446020"/>
            <a:ext cx="14333220" cy="2286001"/>
          </a:xfrm>
          <a:prstGeom prst="rect">
            <a:avLst/>
          </a:prstGeom>
        </p:spPr>
        <p:txBody>
          <a:bodyPr/>
          <a:lstStyle>
            <a:lvl1pPr algn="l">
              <a:defRPr sz="14400">
                <a:solidFill>
                  <a:srgbClr val="F02300"/>
                </a:solidFill>
                <a:uFill>
                  <a:solidFill>
                    <a:srgbClr val="F02300"/>
                  </a:solidFill>
                </a:uFill>
              </a:defRPr>
            </a:lvl1pPr>
          </a:lstStyle>
          <a:p>
            <a:pPr/>
            <a:r>
              <a:t>Osmosis</a:t>
            </a:r>
          </a:p>
        </p:txBody>
      </p:sp>
      <p:sp>
        <p:nvSpPr>
          <p:cNvPr id="296"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297" name="14M09AN10-1.mov" descr="14M09AN10-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2519025" y="1988820"/>
            <a:ext cx="7755595" cy="3634740"/>
          </a:xfrm>
          <a:prstGeom prst="rect">
            <a:avLst/>
          </a:prstGeom>
          <a:ln w="12700">
            <a:miter lim="400000"/>
          </a:ln>
          <a:effectLst>
            <a:outerShdw sx="100000" sy="100000" kx="0" ky="0" algn="b" rotWithShape="0" blurRad="114300" dist="177800" dir="2700000">
              <a:srgbClr val="A2A2A2">
                <a:alpha val="74996"/>
              </a:srgbClr>
            </a:outerShdw>
          </a:effectLst>
        </p:spPr>
      </p:pic>
      <p:grpSp>
        <p:nvGrpSpPr>
          <p:cNvPr id="302" name="Group"/>
          <p:cNvGrpSpPr/>
          <p:nvPr/>
        </p:nvGrpSpPr>
        <p:grpSpPr>
          <a:xfrm>
            <a:off x="3208020" y="7099300"/>
            <a:ext cx="17807940" cy="5702300"/>
            <a:chOff x="0" y="0"/>
            <a:chExt cx="17807939" cy="5702300"/>
          </a:xfrm>
        </p:grpSpPr>
        <p:pic>
          <p:nvPicPr>
            <p:cNvPr id="298" name="image.png" descr="image.png"/>
            <p:cNvPicPr>
              <a:picLocks noChangeAspect="0"/>
            </p:cNvPicPr>
            <p:nvPr/>
          </p:nvPicPr>
          <p:blipFill>
            <a:blip r:embed="rId5">
              <a:extLst/>
            </a:blip>
            <a:stretch>
              <a:fillRect/>
            </a:stretch>
          </p:blipFill>
          <p:spPr>
            <a:xfrm>
              <a:off x="0" y="0"/>
              <a:ext cx="17807940" cy="5702300"/>
            </a:xfrm>
            <a:prstGeom prst="rect">
              <a:avLst/>
            </a:prstGeom>
            <a:ln w="12700" cap="flat">
              <a:noFill/>
              <a:miter lim="400000"/>
            </a:ln>
            <a:effectLst/>
          </p:spPr>
        </p:pic>
        <p:sp>
          <p:nvSpPr>
            <p:cNvPr id="299" name="Dissolving the shell in vinegar"/>
            <p:cNvSpPr txBox="1"/>
            <p:nvPr/>
          </p:nvSpPr>
          <p:spPr>
            <a:xfrm>
              <a:off x="1051559" y="55879"/>
              <a:ext cx="4434841" cy="12347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buClr>
                  <a:srgbClr val="000000"/>
                </a:buClr>
                <a:buFont typeface="Arial"/>
                <a:defRPr sz="3600"/>
              </a:lvl1pPr>
            </a:lstStyle>
            <a:p>
              <a:pPr/>
              <a:r>
                <a:t>Dissolving the shell in vinegar</a:t>
              </a:r>
            </a:p>
          </p:txBody>
        </p:sp>
        <p:sp>
          <p:nvSpPr>
            <p:cNvPr id="300" name="Egg in corn syrup"/>
            <p:cNvSpPr txBox="1"/>
            <p:nvPr/>
          </p:nvSpPr>
          <p:spPr>
            <a:xfrm>
              <a:off x="12641579" y="55879"/>
              <a:ext cx="4434841" cy="7013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buClr>
                  <a:srgbClr val="000000"/>
                </a:buClr>
                <a:buFont typeface="Arial"/>
                <a:defRPr sz="3600"/>
              </a:lvl1pPr>
            </a:lstStyle>
            <a:p>
              <a:pPr/>
              <a:r>
                <a:t>Egg in corn syrup</a:t>
              </a:r>
            </a:p>
          </p:txBody>
        </p:sp>
        <p:sp>
          <p:nvSpPr>
            <p:cNvPr id="301" name="Egg in pure water"/>
            <p:cNvSpPr txBox="1"/>
            <p:nvPr/>
          </p:nvSpPr>
          <p:spPr>
            <a:xfrm>
              <a:off x="6766559" y="55879"/>
              <a:ext cx="4434841" cy="7013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buClr>
                  <a:srgbClr val="000000"/>
                </a:buClr>
                <a:buFont typeface="Arial"/>
                <a:defRPr sz="3600"/>
              </a:lvl1pPr>
            </a:lstStyle>
            <a:p>
              <a:pPr/>
              <a:r>
                <a:t>Egg in pure water</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3666" fill="hold"/>
                                        <p:tgtEl>
                                          <p:spTgt spid="29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97"/>
                </p:tgtEl>
              </p:cMediaNode>
            </p:video>
            <p:seq concurrent="1" prevAc="none" nextAc="seek">
              <p:cTn id="8" evtFilter="cancelBubble" nodeType="interactiveSeq" restart="whenNotActive" fill="hold">
                <p:stCondLst>
                  <p:cond delay="0" evt="onClick">
                    <p:tgtEl>
                      <p:spTgt spid="297"/>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97"/>
                                        </p:tgtEl>
                                      </p:cBhvr>
                                    </p:cmd>
                                  </p:childTnLst>
                                </p:cTn>
                              </p:par>
                            </p:childTnLst>
                          </p:cTn>
                        </p:par>
                      </p:childTnLst>
                    </p:cTn>
                  </p:par>
                </p:childTnLst>
              </p:cTn>
              <p:nextCondLst>
                <p:cond delay="0" evt="onClick">
                  <p:tgtEl>
                    <p:spTgt spid="297"/>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Osmosis"/>
          <p:cNvSpPr txBox="1"/>
          <p:nvPr>
            <p:ph type="title"/>
          </p:nvPr>
        </p:nvSpPr>
        <p:spPr>
          <a:xfrm>
            <a:off x="13106400" y="0"/>
            <a:ext cx="7475220" cy="2286001"/>
          </a:xfrm>
          <a:prstGeom prst="rect">
            <a:avLst/>
          </a:prstGeom>
        </p:spPr>
        <p:txBody>
          <a:bodyPr/>
          <a:lstStyle>
            <a:lvl1pPr>
              <a:defRPr sz="10800">
                <a:solidFill>
                  <a:srgbClr val="F02300"/>
                </a:solidFill>
                <a:uFill>
                  <a:solidFill>
                    <a:srgbClr val="F02300"/>
                  </a:solidFill>
                </a:uFill>
              </a:defRPr>
            </a:lvl1pPr>
          </a:lstStyle>
          <a:p>
            <a:pPr/>
            <a:r>
              <a:t>Osmosis</a:t>
            </a:r>
          </a:p>
        </p:txBody>
      </p:sp>
      <p:pic>
        <p:nvPicPr>
          <p:cNvPr id="305" name="water u-tube picture" descr="water u-tube picture"/>
          <p:cNvPicPr>
            <a:picLocks noChangeAspect="0"/>
          </p:cNvPicPr>
          <p:nvPr/>
        </p:nvPicPr>
        <p:blipFill>
          <a:blip r:embed="rId2">
            <a:extLst/>
          </a:blip>
          <a:stretch>
            <a:fillRect/>
          </a:stretch>
        </p:blipFill>
        <p:spPr>
          <a:xfrm>
            <a:off x="4419600" y="1371600"/>
            <a:ext cx="8321041" cy="5052061"/>
          </a:xfrm>
          <a:prstGeom prst="rect">
            <a:avLst/>
          </a:prstGeom>
          <a:ln w="12700">
            <a:miter lim="400000"/>
          </a:ln>
        </p:spPr>
      </p:pic>
      <p:sp>
        <p:nvSpPr>
          <p:cNvPr id="306" name="The semipermeable membrane allows only the movement of solvent molecules."/>
          <p:cNvSpPr txBox="1"/>
          <p:nvPr>
            <p:ph type="body" sz="half" idx="1"/>
          </p:nvPr>
        </p:nvSpPr>
        <p:spPr>
          <a:xfrm>
            <a:off x="3838575" y="7018019"/>
            <a:ext cx="16619221" cy="5257801"/>
          </a:xfrm>
          <a:prstGeom prst="rect">
            <a:avLst/>
          </a:prstGeom>
        </p:spPr>
        <p:txBody>
          <a:bodyPr/>
          <a:lstStyle>
            <a:lvl1pPr marL="650874" indent="-571500" algn="ctr">
              <a:buClr>
                <a:srgbClr val="000000"/>
              </a:buClr>
              <a:buSzTx/>
              <a:buFont typeface="Arial"/>
              <a:buNone/>
              <a:defRPr sz="5400"/>
            </a:lvl1pPr>
          </a:lstStyle>
          <a:p>
            <a:pPr/>
            <a:r>
              <a:t>The semipermeable membrane allows only the movement of solvent molecules.</a:t>
            </a:r>
          </a:p>
        </p:txBody>
      </p:sp>
      <p:sp>
        <p:nvSpPr>
          <p:cNvPr id="307"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308" name="Solvent molecules move from pure solvent to solution in an attempt to make both have the same concentration of solute."/>
          <p:cNvSpPr txBox="1"/>
          <p:nvPr/>
        </p:nvSpPr>
        <p:spPr>
          <a:xfrm>
            <a:off x="4805362" y="8846819"/>
            <a:ext cx="14767560" cy="2743201"/>
          </a:xfrm>
          <a:prstGeom prst="rect">
            <a:avLst/>
          </a:prstGeom>
          <a:solidFill>
            <a:srgbClr val="FFACA9"/>
          </a:solidFill>
          <a:ln w="12700">
            <a:miter lim="400000"/>
          </a:ln>
          <a:extLst>
            <a:ext uri="{C572A759-6A51-4108-AA02-DFA0A04FC94B}">
              <ma14:wrappingTextBoxFlag xmlns:ma14="http://schemas.microsoft.com/office/mac/drawingml/2011/main" val="1"/>
            </a:ext>
          </a:extLst>
        </p:spPr>
        <p:txBody>
          <a:bodyPr tIns="91439" bIns="91439">
            <a:spAutoFit/>
          </a:bodyPr>
          <a:lstStyle>
            <a:lvl1pPr algn="ctr">
              <a:buClr>
                <a:srgbClr val="000000"/>
              </a:buClr>
              <a:buFont typeface="Times Roman"/>
              <a:defRPr sz="5400">
                <a:latin typeface="Times Roman"/>
                <a:ea typeface="Times Roman"/>
                <a:cs typeface="Times Roman"/>
                <a:sym typeface="Times Roman"/>
              </a:defRPr>
            </a:lvl1pPr>
          </a:lstStyle>
          <a:p>
            <a:pPr/>
            <a:r>
              <a:t>Solvent molecules move from pure solvent to solution in an attempt to make both have the same concentration of solute.</a:t>
            </a:r>
          </a:p>
        </p:txBody>
      </p:sp>
      <p:sp>
        <p:nvSpPr>
          <p:cNvPr id="309" name="Driving force is entropy (CH 223)"/>
          <p:cNvSpPr txBox="1"/>
          <p:nvPr/>
        </p:nvSpPr>
        <p:spPr>
          <a:xfrm>
            <a:off x="11930380" y="12480925"/>
            <a:ext cx="12132881" cy="1054101"/>
          </a:xfrm>
          <a:prstGeom prst="rect">
            <a:avLst/>
          </a:prstGeom>
          <a:solidFill>
            <a:srgbClr val="FDFDC5"/>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a:buClr>
                <a:srgbClr val="000000"/>
              </a:buClr>
              <a:buFont typeface="Arial"/>
            </a:pPr>
            <a:r>
              <a:rPr sz="6000"/>
              <a:t>Driving force is </a:t>
            </a:r>
            <a:r>
              <a:rPr sz="6000">
                <a:solidFill>
                  <a:srgbClr val="F02300"/>
                </a:solidFill>
                <a:uFill>
                  <a:solidFill>
                    <a:srgbClr val="F02300"/>
                  </a:solidFill>
                </a:uFill>
              </a:rPr>
              <a:t>entropy </a:t>
            </a:r>
            <a:r>
              <a:rPr sz="6000">
                <a:uFill>
                  <a:solidFill>
                    <a:srgbClr val="F02300"/>
                  </a:solidFill>
                </a:uFill>
              </a:rPr>
              <a:t>(CH 223)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8"/>
                                        </p:tgtEl>
                                        <p:attrNameLst>
                                          <p:attrName>style.visibility</p:attrName>
                                        </p:attrNameLst>
                                      </p:cBhvr>
                                      <p:to>
                                        <p:strVal val="visible"/>
                                      </p:to>
                                    </p:set>
                                    <p:animEffect filter="fade" transition="in">
                                      <p:cBhvr>
                                        <p:cTn id="7" dur="500"/>
                                        <p:tgtEl>
                                          <p:spTgt spid="308"/>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309"/>
                                        </p:tgtEl>
                                        <p:attrNameLst>
                                          <p:attrName>style.visibility</p:attrName>
                                        </p:attrNameLst>
                                      </p:cBhvr>
                                      <p:to>
                                        <p:strVal val="visible"/>
                                      </p:to>
                                    </p:set>
                                    <p:animEffect filter="fade" transition="in">
                                      <p:cBhvr>
                                        <p:cTn id="11" dur="500"/>
                                        <p:tgtEl>
                                          <p:spTgt spid="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8" grpId="1"/>
      <p:bldP build="whole" bldLvl="1" animBg="1" rev="0" advAuto="0" spid="309" grpId="2"/>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Process of Osmosis"/>
          <p:cNvSpPr txBox="1"/>
          <p:nvPr>
            <p:ph type="title"/>
          </p:nvPr>
        </p:nvSpPr>
        <p:spPr>
          <a:xfrm>
            <a:off x="5036820" y="0"/>
            <a:ext cx="14333220" cy="3360421"/>
          </a:xfrm>
          <a:prstGeom prst="rect">
            <a:avLst/>
          </a:prstGeom>
        </p:spPr>
        <p:txBody>
          <a:bodyPr/>
          <a:lstStyle>
            <a:lvl1pPr>
              <a:defRPr sz="7800">
                <a:solidFill>
                  <a:srgbClr val="0259ED"/>
                </a:solidFill>
                <a:uFill>
                  <a:solidFill>
                    <a:srgbClr val="0259ED"/>
                  </a:solidFill>
                </a:uFill>
              </a:defRPr>
            </a:lvl1pPr>
          </a:lstStyle>
          <a:p>
            <a:pPr/>
            <a:r>
              <a:t>Process of Osmosis</a:t>
            </a:r>
          </a:p>
        </p:txBody>
      </p:sp>
      <p:sp>
        <p:nvSpPr>
          <p:cNvPr id="312"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313" name="osmosis example picture" descr="osmosis example picture"/>
          <p:cNvPicPr>
            <a:picLocks noChangeAspect="0"/>
          </p:cNvPicPr>
          <p:nvPr/>
        </p:nvPicPr>
        <p:blipFill>
          <a:blip r:embed="rId2">
            <a:extLst/>
          </a:blip>
          <a:stretch>
            <a:fillRect/>
          </a:stretch>
        </p:blipFill>
        <p:spPr>
          <a:xfrm>
            <a:off x="339985" y="2903220"/>
            <a:ext cx="11943456" cy="9541531"/>
          </a:xfrm>
          <a:prstGeom prst="rect">
            <a:avLst/>
          </a:prstGeom>
          <a:ln w="3175">
            <a:solidFill>
              <a:srgbClr val="000000"/>
            </a:solidFill>
            <a:miter lim="400000"/>
          </a:ln>
          <a:effectLst>
            <a:outerShdw sx="100000" sy="100000" kx="0" ky="0" algn="b" rotWithShape="0" blurRad="114300" dist="88900" dir="2700000">
              <a:srgbClr val="A2A2A2">
                <a:alpha val="74996"/>
              </a:srgbClr>
            </a:outerShdw>
          </a:effectLst>
        </p:spPr>
      </p:pic>
      <p:pic>
        <p:nvPicPr>
          <p:cNvPr id="314" name="NewOsmosis0-1.mov" descr="NewOsmosis0-1.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3995400" y="4935219"/>
            <a:ext cx="8138160" cy="610362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7709" fill="hold"/>
                                        <p:tgtEl>
                                          <p:spTgt spid="31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14"/>
                </p:tgtEl>
              </p:cMediaNode>
            </p:video>
            <p:seq concurrent="1" prevAc="none" nextAc="seek">
              <p:cTn id="8" evtFilter="cancelBubble" nodeType="interactiveSeq" restart="whenNotActive" fill="hold">
                <p:stCondLst>
                  <p:cond delay="0" evt="onClick">
                    <p:tgtEl>
                      <p:spTgt spid="31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14"/>
                                        </p:tgtEl>
                                      </p:cBhvr>
                                    </p:cmd>
                                  </p:childTnLst>
                                </p:cTn>
                              </p:par>
                            </p:childTnLst>
                          </p:cTn>
                        </p:par>
                      </p:childTnLst>
                    </p:cTn>
                  </p:par>
                </p:childTnLst>
              </p:cTn>
              <p:nextCondLst>
                <p:cond delay="0" evt="onClick">
                  <p:tgtEl>
                    <p:spTgt spid="31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Osmotic Pressure, ∏"/>
          <p:cNvSpPr txBox="1"/>
          <p:nvPr>
            <p:ph type="title"/>
          </p:nvPr>
        </p:nvSpPr>
        <p:spPr>
          <a:xfrm>
            <a:off x="5036820" y="388620"/>
            <a:ext cx="14173201" cy="1668781"/>
          </a:xfrm>
          <a:prstGeom prst="rect">
            <a:avLst/>
          </a:prstGeom>
        </p:spPr>
        <p:txBody>
          <a:bodyPr/>
          <a:lstStyle/>
          <a:p>
            <a:pPr>
              <a:defRPr sz="9000">
                <a:solidFill>
                  <a:srgbClr val="0259ED"/>
                </a:solidFill>
              </a:defRPr>
            </a:pPr>
            <a:r>
              <a:t>Osmotic Pressure, </a:t>
            </a:r>
            <a:r>
              <a:rPr>
                <a:uFill>
                  <a:solidFill>
                    <a:srgbClr val="003DAF"/>
                  </a:solidFill>
                </a:uFill>
                <a:latin typeface="Comic Sans MS"/>
                <a:ea typeface="Comic Sans MS"/>
                <a:cs typeface="Comic Sans MS"/>
                <a:sym typeface="Comic Sans MS"/>
              </a:rPr>
              <a:t>∏</a:t>
            </a:r>
          </a:p>
        </p:txBody>
      </p:sp>
      <p:sp>
        <p:nvSpPr>
          <p:cNvPr id="317" name="Equilibrium is reached when pressure - the OSMOTIC PRESSURE, ∏ - produced by extra solution counterbalances pressure of solvent molecules moving through the membrane.…"/>
          <p:cNvSpPr txBox="1"/>
          <p:nvPr>
            <p:ph type="body" idx="1"/>
          </p:nvPr>
        </p:nvSpPr>
        <p:spPr>
          <a:xfrm>
            <a:off x="9768840" y="2263140"/>
            <a:ext cx="11430001" cy="11887201"/>
          </a:xfrm>
          <a:prstGeom prst="rect">
            <a:avLst/>
          </a:prstGeom>
        </p:spPr>
        <p:txBody>
          <a:bodyPr/>
          <a:lstStyle/>
          <a:p>
            <a:pPr marL="650874" indent="-571500">
              <a:buClr>
                <a:srgbClr val="000000"/>
              </a:buClr>
              <a:buSzTx/>
              <a:buFont typeface="Arial"/>
              <a:buNone/>
            </a:pPr>
            <a:r>
              <a:rPr sz="5400"/>
              <a:t>Equilibrium is reached when pressure - the </a:t>
            </a:r>
            <a:r>
              <a:rPr sz="6000">
                <a:solidFill>
                  <a:srgbClr val="0259ED"/>
                </a:solidFill>
                <a:uFill>
                  <a:solidFill>
                    <a:srgbClr val="0259ED"/>
                  </a:solidFill>
                </a:uFill>
                <a:latin typeface="Comic Sans MS"/>
                <a:ea typeface="Comic Sans MS"/>
                <a:cs typeface="Comic Sans MS"/>
                <a:sym typeface="Comic Sans MS"/>
              </a:rPr>
              <a:t>OSMOTIC PRESSURE</a:t>
            </a:r>
            <a:r>
              <a:rPr sz="6000">
                <a:solidFill>
                  <a:srgbClr val="0259ED"/>
                </a:solidFill>
                <a:uFill>
                  <a:solidFill>
                    <a:srgbClr val="0259ED"/>
                  </a:solidFill>
                </a:uFill>
              </a:rPr>
              <a:t>, </a:t>
            </a:r>
            <a:r>
              <a:rPr sz="6000">
                <a:solidFill>
                  <a:srgbClr val="0259ED"/>
                </a:solidFill>
                <a:uFill>
                  <a:solidFill>
                    <a:srgbClr val="0259ED"/>
                  </a:solidFill>
                </a:uFill>
                <a:latin typeface="Comic Sans MS"/>
                <a:ea typeface="Comic Sans MS"/>
                <a:cs typeface="Comic Sans MS"/>
                <a:sym typeface="Comic Sans MS"/>
              </a:rPr>
              <a:t>∏</a:t>
            </a:r>
            <a:r>
              <a:rPr sz="5400"/>
              <a:t> - produced by extra solution counterbalances pressure of solvent molecules moving through the membrane.</a:t>
            </a:r>
          </a:p>
          <a:p>
            <a:pPr marL="650874" indent="-571500">
              <a:buClr>
                <a:srgbClr val="000000"/>
              </a:buClr>
              <a:buSzTx/>
              <a:buFont typeface="Comic Sans MS"/>
              <a:buNone/>
            </a:pPr>
            <a:r>
              <a:rPr sz="5400">
                <a:latin typeface="Comic Sans MS"/>
                <a:ea typeface="Comic Sans MS"/>
                <a:cs typeface="Comic Sans MS"/>
                <a:sym typeface="Comic Sans MS"/>
              </a:rPr>
              <a:t> </a:t>
            </a:r>
            <a:r>
              <a:rPr b="0" sz="5400">
                <a:latin typeface="ＭＳ Ｐゴシック"/>
                <a:ea typeface="ＭＳ Ｐゴシック"/>
                <a:cs typeface="ＭＳ Ｐゴシック"/>
                <a:sym typeface="ＭＳ Ｐゴシック"/>
              </a:rPr>
              <a:t>		</a:t>
            </a:r>
            <a:r>
              <a:rPr sz="6000">
                <a:solidFill>
                  <a:srgbClr val="003DAF"/>
                </a:solidFill>
                <a:uFill>
                  <a:solidFill>
                    <a:srgbClr val="003DAF"/>
                  </a:solidFill>
                </a:uFill>
                <a:latin typeface="Comic Sans MS"/>
                <a:ea typeface="Comic Sans MS"/>
                <a:cs typeface="Comic Sans MS"/>
                <a:sym typeface="Comic Sans MS"/>
              </a:rPr>
              <a:t>∏  =  icRT</a:t>
            </a:r>
            <a:r>
              <a:rPr sz="6000">
                <a:solidFill>
                  <a:srgbClr val="003DAF"/>
                </a:solidFill>
                <a:uFill>
                  <a:solidFill>
                    <a:srgbClr val="003DAF"/>
                  </a:solidFill>
                </a:uFill>
              </a:rPr>
              <a:t>  </a:t>
            </a:r>
          </a:p>
          <a:p>
            <a:pPr marL="650874" indent="-571500">
              <a:buClr>
                <a:srgbClr val="000000"/>
              </a:buClr>
              <a:buSzTx/>
              <a:buFont typeface="Arial"/>
              <a:buNone/>
            </a:pPr>
            <a:r>
              <a:rPr b="0" sz="6000">
                <a:latin typeface="ＭＳ Ｐゴシック"/>
                <a:ea typeface="ＭＳ Ｐゴシック"/>
                <a:cs typeface="ＭＳ Ｐゴシック"/>
                <a:sym typeface="ＭＳ Ｐゴシック"/>
              </a:rPr>
              <a:t>	</a:t>
            </a:r>
            <a:r>
              <a:rPr sz="6000">
                <a:solidFill>
                  <a:srgbClr val="0259ED"/>
                </a:solidFill>
                <a:uFill>
                  <a:solidFill>
                    <a:srgbClr val="0259ED"/>
                  </a:solidFill>
                </a:uFill>
              </a:rPr>
              <a:t>c</a:t>
            </a:r>
            <a:r>
              <a:rPr sz="6000"/>
              <a:t> = conc. in mol/L</a:t>
            </a:r>
          </a:p>
          <a:p>
            <a:pPr marL="650874" indent="-571500">
              <a:buClr>
                <a:srgbClr val="0259ED"/>
              </a:buClr>
              <a:buSzTx/>
              <a:buFont typeface="Arial"/>
              <a:buNone/>
            </a:pPr>
            <a:r>
              <a:rPr sz="6000">
                <a:solidFill>
                  <a:srgbClr val="0259ED"/>
                </a:solidFill>
                <a:uFill>
                  <a:solidFill>
                    <a:srgbClr val="0259ED"/>
                  </a:solidFill>
                </a:uFill>
              </a:rPr>
              <a:t>   </a:t>
            </a:r>
            <a:r>
              <a:rPr sz="6000">
                <a:solidFill>
                  <a:srgbClr val="0433FF"/>
                </a:solidFill>
                <a:uFill>
                  <a:solidFill>
                    <a:srgbClr val="0433FF"/>
                  </a:solidFill>
                </a:uFill>
              </a:rPr>
              <a:t>i</a:t>
            </a:r>
            <a:r>
              <a:rPr sz="6000"/>
              <a:t> = the van't Hoff factor</a:t>
            </a:r>
          </a:p>
          <a:p>
            <a:pPr marL="650874" indent="-571500">
              <a:buClr>
                <a:srgbClr val="000000"/>
              </a:buClr>
              <a:buSzTx/>
              <a:buFont typeface="Arial"/>
              <a:buNone/>
            </a:pPr>
            <a:r>
              <a:rPr sz="6000"/>
              <a:t>   </a:t>
            </a:r>
            <a:r>
              <a:rPr sz="6000">
                <a:solidFill>
                  <a:srgbClr val="0433FF"/>
                </a:solidFill>
                <a:uFill>
                  <a:solidFill>
                    <a:srgbClr val="0433FF"/>
                  </a:solidFill>
                </a:uFill>
              </a:rPr>
              <a:t>R</a:t>
            </a:r>
            <a:r>
              <a:rPr sz="6000"/>
              <a:t> = 0.082057 (L atm)/(mol K) </a:t>
            </a:r>
          </a:p>
          <a:p>
            <a:pPr marL="650874" indent="-571500">
              <a:buClr>
                <a:srgbClr val="000000"/>
              </a:buClr>
              <a:buSzTx/>
              <a:buFont typeface="Arial"/>
              <a:buNone/>
            </a:pPr>
            <a:r>
              <a:rPr sz="6000"/>
              <a:t>   </a:t>
            </a:r>
            <a:r>
              <a:rPr sz="6000">
                <a:solidFill>
                  <a:srgbClr val="0433FF"/>
                </a:solidFill>
                <a:uFill>
                  <a:solidFill>
                    <a:srgbClr val="0433FF"/>
                  </a:solidFill>
                </a:uFill>
              </a:rPr>
              <a:t>T</a:t>
            </a:r>
            <a:r>
              <a:rPr sz="6000"/>
              <a:t> = Kelvin Temp.</a:t>
            </a:r>
          </a:p>
        </p:txBody>
      </p:sp>
      <p:sp>
        <p:nvSpPr>
          <p:cNvPr id="318"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319" name="osmotic pressure picture" descr="osmotic pressure picture"/>
          <p:cNvPicPr>
            <a:picLocks noChangeAspect="0"/>
          </p:cNvPicPr>
          <p:nvPr/>
        </p:nvPicPr>
        <p:blipFill>
          <a:blip r:embed="rId2">
            <a:extLst/>
          </a:blip>
          <a:stretch>
            <a:fillRect/>
          </a:stretch>
        </p:blipFill>
        <p:spPr>
          <a:xfrm>
            <a:off x="3459480" y="2583180"/>
            <a:ext cx="5029201" cy="10149840"/>
          </a:xfrm>
          <a:prstGeom prst="rect">
            <a:avLst/>
          </a:prstGeom>
          <a:ln w="12700">
            <a:miter lim="400000"/>
          </a:ln>
        </p:spPr>
      </p:pic>
      <p:sp>
        <p:nvSpPr>
          <p:cNvPr id="320" name="Line"/>
          <p:cNvSpPr/>
          <p:nvPr/>
        </p:nvSpPr>
        <p:spPr>
          <a:xfrm>
            <a:off x="6522720" y="4114800"/>
            <a:ext cx="457201" cy="411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ln w="25400">
            <a:solidFill>
              <a:srgbClr val="0259ED"/>
            </a:solidFill>
          </a:ln>
        </p:spPr>
        <p:txBody>
          <a:bodyPr tIns="91439" bIns="91439" anchor="ctr"/>
          <a:lstStyle/>
          <a:p>
            <a:pPr/>
          </a:p>
        </p:txBody>
      </p:sp>
      <p:sp>
        <p:nvSpPr>
          <p:cNvPr id="321" name="Osmotic pressure"/>
          <p:cNvSpPr txBox="1"/>
          <p:nvPr/>
        </p:nvSpPr>
        <p:spPr>
          <a:xfrm>
            <a:off x="6979920" y="5486400"/>
            <a:ext cx="3223261" cy="157734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buClr>
                <a:srgbClr val="0259ED"/>
              </a:buClr>
              <a:buFont typeface="Arial"/>
              <a:defRPr>
                <a:solidFill>
                  <a:srgbClr val="0259ED"/>
                </a:solidFill>
                <a:uFill>
                  <a:solidFill>
                    <a:srgbClr val="0259ED"/>
                  </a:solidFill>
                </a:uFill>
              </a:defRPr>
            </a:lvl1pPr>
          </a:lstStyle>
          <a:p>
            <a:pPr/>
            <a:r>
              <a:t>Osmotic pressure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7">
                                            <p:txEl>
                                              <p:pRg st="1" end="1"/>
                                            </p:txEl>
                                          </p:spTgt>
                                        </p:tgtEl>
                                        <p:attrNameLst>
                                          <p:attrName>style.visibility</p:attrName>
                                        </p:attrNameLst>
                                      </p:cBhvr>
                                      <p:to>
                                        <p:strVal val="visible"/>
                                      </p:to>
                                    </p:set>
                                    <p:animEffect filter="fade" transition="in">
                                      <p:cBhvr>
                                        <p:cTn id="7" dur="500"/>
                                        <p:tgtEl>
                                          <p:spTgt spid="317">
                                            <p:txEl>
                                              <p:pRg st="1" end="1"/>
                                            </p:txEl>
                                          </p:spTgt>
                                        </p:tgtEl>
                                      </p:cBhvr>
                                    </p:animEffect>
                                  </p:childTnLst>
                                </p:cTn>
                              </p:par>
                            </p:childTnLst>
                          </p:cTn>
                        </p:par>
                        <p:par>
                          <p:cTn id="8" fill="hold">
                            <p:stCondLst>
                              <p:cond delay="500"/>
                            </p:stCondLst>
                            <p:childTnLst>
                              <p:par>
                                <p:cTn id="9" presetClass="entr" nodeType="afterEffect" presetID="10" grpId="1" fill="hold">
                                  <p:stCondLst>
                                    <p:cond delay="0"/>
                                  </p:stCondLst>
                                  <p:iterate type="el" backwards="0">
                                    <p:tmAbs val="0"/>
                                  </p:iterate>
                                  <p:childTnLst>
                                    <p:set>
                                      <p:cBhvr>
                                        <p:cTn id="10" fill="hold"/>
                                        <p:tgtEl>
                                          <p:spTgt spid="317">
                                            <p:txEl>
                                              <p:pRg st="2" end="2"/>
                                            </p:txEl>
                                          </p:spTgt>
                                        </p:tgtEl>
                                        <p:attrNameLst>
                                          <p:attrName>style.visibility</p:attrName>
                                        </p:attrNameLst>
                                      </p:cBhvr>
                                      <p:to>
                                        <p:strVal val="visible"/>
                                      </p:to>
                                    </p:set>
                                    <p:animEffect filter="fade" transition="in">
                                      <p:cBhvr>
                                        <p:cTn id="11" dur="500"/>
                                        <p:tgtEl>
                                          <p:spTgt spid="317">
                                            <p:txEl>
                                              <p:pRg st="2" end="2"/>
                                            </p:txEl>
                                          </p:spTgt>
                                        </p:tgtEl>
                                      </p:cBhvr>
                                    </p:animEffect>
                                  </p:childTnLst>
                                </p:cTn>
                              </p:par>
                            </p:childTnLst>
                          </p:cTn>
                        </p:par>
                        <p:par>
                          <p:cTn id="12" fill="hold">
                            <p:stCondLst>
                              <p:cond delay="1000"/>
                            </p:stCondLst>
                            <p:childTnLst>
                              <p:par>
                                <p:cTn id="13" presetClass="entr" nodeType="afterEffect" presetID="10" grpId="1" fill="hold">
                                  <p:stCondLst>
                                    <p:cond delay="0"/>
                                  </p:stCondLst>
                                  <p:iterate type="el" backwards="0">
                                    <p:tmAbs val="0"/>
                                  </p:iterate>
                                  <p:childTnLst>
                                    <p:set>
                                      <p:cBhvr>
                                        <p:cTn id="14" fill="hold"/>
                                        <p:tgtEl>
                                          <p:spTgt spid="317">
                                            <p:txEl>
                                              <p:pRg st="3" end="3"/>
                                            </p:txEl>
                                          </p:spTgt>
                                        </p:tgtEl>
                                        <p:attrNameLst>
                                          <p:attrName>style.visibility</p:attrName>
                                        </p:attrNameLst>
                                      </p:cBhvr>
                                      <p:to>
                                        <p:strVal val="visible"/>
                                      </p:to>
                                    </p:set>
                                    <p:animEffect filter="fade" transition="in">
                                      <p:cBhvr>
                                        <p:cTn id="15" dur="500"/>
                                        <p:tgtEl>
                                          <p:spTgt spid="317">
                                            <p:txEl>
                                              <p:pRg st="3" end="3"/>
                                            </p:txEl>
                                          </p:spTgt>
                                        </p:tgtEl>
                                      </p:cBhvr>
                                    </p:animEffect>
                                  </p:childTnLst>
                                </p:cTn>
                              </p:par>
                            </p:childTnLst>
                          </p:cTn>
                        </p:par>
                        <p:par>
                          <p:cTn id="16" fill="hold">
                            <p:stCondLst>
                              <p:cond delay="1500"/>
                            </p:stCondLst>
                            <p:childTnLst>
                              <p:par>
                                <p:cTn id="17" presetClass="entr" nodeType="afterEffect" presetID="10" grpId="1" fill="hold">
                                  <p:stCondLst>
                                    <p:cond delay="0"/>
                                  </p:stCondLst>
                                  <p:iterate type="el" backwards="0">
                                    <p:tmAbs val="0"/>
                                  </p:iterate>
                                  <p:childTnLst>
                                    <p:set>
                                      <p:cBhvr>
                                        <p:cTn id="18" fill="hold"/>
                                        <p:tgtEl>
                                          <p:spTgt spid="317">
                                            <p:txEl>
                                              <p:pRg st="4" end="4"/>
                                            </p:txEl>
                                          </p:spTgt>
                                        </p:tgtEl>
                                        <p:attrNameLst>
                                          <p:attrName>style.visibility</p:attrName>
                                        </p:attrNameLst>
                                      </p:cBhvr>
                                      <p:to>
                                        <p:strVal val="visible"/>
                                      </p:to>
                                    </p:set>
                                    <p:animEffect filter="fade" transition="in">
                                      <p:cBhvr>
                                        <p:cTn id="19" dur="500"/>
                                        <p:tgtEl>
                                          <p:spTgt spid="317">
                                            <p:txEl>
                                              <p:pRg st="4" end="4"/>
                                            </p:txEl>
                                          </p:spTgt>
                                        </p:tgtEl>
                                      </p:cBhvr>
                                    </p:animEffect>
                                  </p:childTnLst>
                                </p:cTn>
                              </p:par>
                            </p:childTnLst>
                          </p:cTn>
                        </p:par>
                        <p:par>
                          <p:cTn id="20" fill="hold">
                            <p:stCondLst>
                              <p:cond delay="2000"/>
                            </p:stCondLst>
                            <p:childTnLst>
                              <p:par>
                                <p:cTn id="21" presetClass="entr" nodeType="afterEffect" presetID="10" grpId="1" fill="hold">
                                  <p:stCondLst>
                                    <p:cond delay="0"/>
                                  </p:stCondLst>
                                  <p:iterate type="el" backwards="0">
                                    <p:tmAbs val="0"/>
                                  </p:iterate>
                                  <p:childTnLst>
                                    <p:set>
                                      <p:cBhvr>
                                        <p:cTn id="22" fill="hold"/>
                                        <p:tgtEl>
                                          <p:spTgt spid="317">
                                            <p:txEl>
                                              <p:pRg st="5" end="5"/>
                                            </p:txEl>
                                          </p:spTgt>
                                        </p:tgtEl>
                                        <p:attrNameLst>
                                          <p:attrName>style.visibility</p:attrName>
                                        </p:attrNameLst>
                                      </p:cBhvr>
                                      <p:to>
                                        <p:strVal val="visible"/>
                                      </p:to>
                                    </p:set>
                                    <p:animEffect filter="fade" transition="in">
                                      <p:cBhvr>
                                        <p:cTn id="23" dur="500"/>
                                        <p:tgtEl>
                                          <p:spTgt spid="317">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17" grpId="1"/>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Osmosis"/>
          <p:cNvSpPr txBox="1"/>
          <p:nvPr>
            <p:ph type="title"/>
          </p:nvPr>
        </p:nvSpPr>
        <p:spPr>
          <a:xfrm>
            <a:off x="6705600" y="11269979"/>
            <a:ext cx="14333220" cy="2286001"/>
          </a:xfrm>
          <a:prstGeom prst="rect">
            <a:avLst/>
          </a:prstGeom>
        </p:spPr>
        <p:txBody>
          <a:bodyPr/>
          <a:lstStyle>
            <a:lvl1pPr algn="r">
              <a:defRPr sz="9200">
                <a:solidFill>
                  <a:srgbClr val="003DAF"/>
                </a:solidFill>
                <a:uFill>
                  <a:solidFill>
                    <a:srgbClr val="003DAF"/>
                  </a:solidFill>
                </a:uFill>
              </a:defRPr>
            </a:lvl1pPr>
          </a:lstStyle>
          <a:p>
            <a:pPr/>
            <a:r>
              <a:t>Osmosis</a:t>
            </a:r>
          </a:p>
        </p:txBody>
      </p:sp>
      <p:sp>
        <p:nvSpPr>
          <p:cNvPr id="324"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325" name="14M09AN30-1.mov" descr="14M09AN30-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208020" y="160020"/>
            <a:ext cx="5943601" cy="6400801"/>
          </a:xfrm>
          <a:prstGeom prst="rect">
            <a:avLst/>
          </a:prstGeom>
          <a:ln w="12700">
            <a:miter lim="400000"/>
          </a:ln>
        </p:spPr>
      </p:pic>
      <p:pic>
        <p:nvPicPr>
          <p:cNvPr id="326" name="14M09AN20-1.mov" descr="14M09AN20-1.mov"/>
          <p:cNvPicPr>
            <a:picLocks noChangeAspect="0"/>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12836525" y="160020"/>
            <a:ext cx="8347076" cy="6400801"/>
          </a:xfrm>
          <a:prstGeom prst="rect">
            <a:avLst/>
          </a:prstGeom>
          <a:ln w="12700">
            <a:miter lim="400000"/>
          </a:ln>
        </p:spPr>
      </p:pic>
      <p:pic>
        <p:nvPicPr>
          <p:cNvPr id="327" name="osmosis graphic" descr="osmosis graphic"/>
          <p:cNvPicPr>
            <a:picLocks noChangeAspect="0"/>
          </p:cNvPicPr>
          <p:nvPr/>
        </p:nvPicPr>
        <p:blipFill>
          <a:blip r:embed="rId8">
            <a:extLst/>
          </a:blip>
          <a:stretch>
            <a:fillRect/>
          </a:stretch>
        </p:blipFill>
        <p:spPr>
          <a:xfrm>
            <a:off x="3048000" y="7169150"/>
            <a:ext cx="9601201" cy="654685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6799" fill="hold"/>
                                        <p:tgtEl>
                                          <p:spTgt spid="325"/>
                                        </p:tgtEl>
                                      </p:cBhvr>
                                    </p:cmd>
                                  </p:childTnLst>
                                </p:cTn>
                              </p:par>
                            </p:childTnLst>
                          </p:cTn>
                        </p:par>
                        <p:par>
                          <p:cTn id="7" fill="hold">
                            <p:stCondLst>
                              <p:cond delay="26799"/>
                            </p:stCondLst>
                            <p:childTnLst>
                              <p:par>
                                <p:cTn id="8" presetClass="mediacall" nodeType="afterEffect" presetSubtype="0" presetID="1" grpId="2" fill="hold">
                                  <p:stCondLst>
                                    <p:cond delay="27000"/>
                                  </p:stCondLst>
                                  <p:childTnLst>
                                    <p:cmd type="call" cmd="playFrom(0.0)">
                                      <p:cBhvr>
                                        <p:cTn id="9" dur="20125" fill="hold"/>
                                        <p:tgtEl>
                                          <p:spTgt spid="32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0" fill="hold" display="0">
                  <p:stCondLst>
                    <p:cond delay="indefinite"/>
                  </p:stCondLst>
                </p:cTn>
                <p:tgtEl>
                  <p:spTgt spid="325"/>
                </p:tgtEl>
              </p:cMediaNode>
            </p:video>
            <p:seq concurrent="1" prevAc="none" nextAc="seek">
              <p:cTn id="11" evtFilter="cancelBubble" nodeType="interactiveSeq" restart="whenNotActive" fill="hold">
                <p:stCondLst>
                  <p:cond delay="0" evt="onClick">
                    <p:tgtEl>
                      <p:spTgt spid="325"/>
                    </p:tgtEl>
                  </p:cond>
                </p:stCondLst>
                <p:endSync delay="0" evt="end">
                  <p:rtn val="all"/>
                </p:endSync>
                <p:childTnLst>
                  <p:par>
                    <p:cTn id="12" fill="hold">
                      <p:stCondLst>
                        <p:cond delay="0"/>
                      </p:stCondLst>
                      <p:childTnLst>
                        <p:par>
                          <p:cTn id="13" fill="hold">
                            <p:stCondLst>
                              <p:cond delay="0"/>
                            </p:stCondLst>
                            <p:childTnLst>
                              <p:par>
                                <p:cTn id="14" presetClass="mediacall" nodeType="clickEffect" presetSubtype="0" presetID="2" fill="hold">
                                  <p:stCondLst>
                                    <p:cond delay="0"/>
                                  </p:stCondLst>
                                  <p:childTnLst>
                                    <p:cmd type="call" cmd="togglePause">
                                      <p:cBhvr>
                                        <p:cTn id="15" dur="1" fill="hold"/>
                                        <p:tgtEl>
                                          <p:spTgt spid="325"/>
                                        </p:tgtEl>
                                      </p:cBhvr>
                                    </p:cmd>
                                  </p:childTnLst>
                                </p:cTn>
                              </p:par>
                            </p:childTnLst>
                          </p:cTn>
                        </p:par>
                      </p:childTnLst>
                    </p:cTn>
                  </p:par>
                </p:childTnLst>
              </p:cTn>
              <p:nextCondLst>
                <p:cond delay="0" evt="onClick">
                  <p:tgtEl>
                    <p:spTgt spid="325"/>
                  </p:tgtEl>
                </p:cond>
              </p:nextCondLst>
            </p:seq>
            <p:video fullScrn="0">
              <p:cMediaNode mute="0" showWhenStopped="1" numSld="1" vol="100000">
                <p:cTn id="16" fill="hold" display="0">
                  <p:stCondLst>
                    <p:cond delay="indefinite"/>
                  </p:stCondLst>
                </p:cTn>
                <p:tgtEl>
                  <p:spTgt spid="326"/>
                </p:tgtEl>
              </p:cMediaNode>
            </p:video>
            <p:seq concurrent="1" prevAc="none" nextAc="seek">
              <p:cTn id="17" evtFilter="cancelBubble" nodeType="interactiveSeq" restart="whenNotActive" fill="hold">
                <p:stCondLst>
                  <p:cond delay="0" evt="onClick">
                    <p:tgtEl>
                      <p:spTgt spid="326"/>
                    </p:tgtEl>
                  </p:cond>
                </p:stCondLst>
                <p:endSync delay="0" evt="end">
                  <p:rtn val="all"/>
                </p:endSync>
                <p:childTnLst>
                  <p:par>
                    <p:cTn id="18" fill="hold">
                      <p:stCondLst>
                        <p:cond delay="0"/>
                      </p:stCondLst>
                      <p:childTnLst>
                        <p:par>
                          <p:cTn id="19" fill="hold">
                            <p:stCondLst>
                              <p:cond delay="0"/>
                            </p:stCondLst>
                            <p:childTnLst>
                              <p:par>
                                <p:cTn id="20" presetClass="mediacall" nodeType="clickEffect" presetSubtype="0" presetID="2" fill="hold">
                                  <p:stCondLst>
                                    <p:cond delay="0"/>
                                  </p:stCondLst>
                                  <p:childTnLst>
                                    <p:cmd type="call" cmd="togglePause">
                                      <p:cBhvr>
                                        <p:cTn id="21" dur="1" fill="hold"/>
                                        <p:tgtEl>
                                          <p:spTgt spid="326"/>
                                        </p:tgtEl>
                                      </p:cBhvr>
                                    </p:cmd>
                                  </p:childTnLst>
                                </p:cTn>
                              </p:par>
                            </p:childTnLst>
                          </p:cTn>
                        </p:par>
                      </p:childTnLst>
                    </p:cTn>
                  </p:par>
                </p:childTnLst>
              </p:cTn>
              <p:nextCondLst>
                <p:cond delay="0" evt="onClick">
                  <p:tgtEl>
                    <p:spTgt spid="326"/>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Osmosis  Calculating a Molar Mass"/>
          <p:cNvSpPr txBox="1"/>
          <p:nvPr>
            <p:ph type="title"/>
          </p:nvPr>
        </p:nvSpPr>
        <p:spPr>
          <a:xfrm>
            <a:off x="4876800" y="0"/>
            <a:ext cx="14333220" cy="2583181"/>
          </a:xfrm>
          <a:prstGeom prst="rect">
            <a:avLst/>
          </a:prstGeom>
        </p:spPr>
        <p:txBody>
          <a:bodyPr/>
          <a:lstStyle/>
          <a:p>
            <a:pPr>
              <a:defRPr>
                <a:solidFill>
                  <a:srgbClr val="6420A4"/>
                </a:solidFill>
                <a:uFill>
                  <a:solidFill>
                    <a:srgbClr val="6420A4"/>
                  </a:solidFill>
                </a:uFill>
              </a:defRPr>
            </a:pPr>
            <a:r>
              <a:t>Osmosis </a:t>
            </a:r>
            <a:br>
              <a:rPr b="0">
                <a:latin typeface="ＭＳ Ｐゴシック"/>
                <a:ea typeface="ＭＳ Ｐゴシック"/>
                <a:cs typeface="ＭＳ Ｐゴシック"/>
                <a:sym typeface="ＭＳ Ｐゴシック"/>
              </a:rPr>
            </a:br>
            <a:r>
              <a:t>Calculating a Molar Mass</a:t>
            </a:r>
          </a:p>
        </p:txBody>
      </p:sp>
      <p:sp>
        <p:nvSpPr>
          <p:cNvPr id="330" name="Dissolve 35.0 g of hemoglobin in enough water to make 1.00 L of solution.  π measured to be 10.0 mm Hg at 25 ˚C.  Calc. molar mass of hemoglobin.…"/>
          <p:cNvSpPr txBox="1"/>
          <p:nvPr>
            <p:ph type="body" idx="1"/>
          </p:nvPr>
        </p:nvSpPr>
        <p:spPr>
          <a:xfrm>
            <a:off x="3962400" y="2903220"/>
            <a:ext cx="16299181" cy="10812780"/>
          </a:xfrm>
          <a:prstGeom prst="rect">
            <a:avLst/>
          </a:prstGeom>
        </p:spPr>
        <p:txBody>
          <a:bodyPr/>
          <a:lstStyle/>
          <a:p>
            <a:pPr marL="650874" indent="-571500">
              <a:buClr>
                <a:srgbClr val="000000"/>
              </a:buClr>
              <a:buSzTx/>
              <a:buFont typeface="Arial"/>
              <a:buNone/>
            </a:pPr>
            <a:r>
              <a:rPr sz="5400"/>
              <a:t>Dissolve 35.0 g of hemoglobin in enough water to make 1.00 L of solution.  </a:t>
            </a:r>
            <a:r>
              <a:rPr b="0" sz="5400">
                <a:latin typeface="Symbol"/>
                <a:ea typeface="Symbol"/>
                <a:cs typeface="Symbol"/>
                <a:sym typeface="Symbol"/>
              </a:rPr>
              <a:t>p</a:t>
            </a:r>
            <a:r>
              <a:rPr sz="5400"/>
              <a:t> measured to be 10.0 mm Hg at 25 ˚C.  Calc. molar mass of hemoglobin.</a:t>
            </a:r>
          </a:p>
          <a:p>
            <a:pPr marL="650874" indent="-571500">
              <a:buClr>
                <a:srgbClr val="73A4FE"/>
              </a:buClr>
              <a:buSzTx/>
              <a:buFont typeface="Arial"/>
              <a:buNone/>
              <a:defRPr sz="5400">
                <a:solidFill>
                  <a:srgbClr val="73A4FE"/>
                </a:solidFill>
                <a:uFill>
                  <a:solidFill>
                    <a:srgbClr val="73A4FE"/>
                  </a:solidFill>
                </a:uFill>
              </a:defRPr>
            </a:pPr>
            <a:r>
              <a:t>Solution</a:t>
            </a:r>
          </a:p>
          <a:p>
            <a:pPr marL="650874" indent="-571500">
              <a:buClr>
                <a:srgbClr val="000000"/>
              </a:buClr>
              <a:buSzTx/>
              <a:buFont typeface="Arial"/>
              <a:buNone/>
            </a:pPr>
            <a:r>
              <a:rPr sz="5400"/>
              <a:t>(a)</a:t>
            </a:r>
            <a:r>
              <a:rPr b="0" sz="5400">
                <a:latin typeface="ＭＳ Ｐゴシック"/>
                <a:ea typeface="ＭＳ Ｐゴシック"/>
                <a:cs typeface="ＭＳ Ｐゴシック"/>
                <a:sym typeface="ＭＳ Ｐゴシック"/>
              </a:rPr>
              <a:t>	</a:t>
            </a:r>
            <a:r>
              <a:rPr sz="5400"/>
              <a:t>   Calc. </a:t>
            </a:r>
            <a:r>
              <a:rPr b="0" sz="5400">
                <a:latin typeface="Symbol"/>
                <a:ea typeface="Symbol"/>
                <a:cs typeface="Symbol"/>
                <a:sym typeface="Symbol"/>
              </a:rPr>
              <a:t>p</a:t>
            </a:r>
            <a:r>
              <a:rPr sz="5400"/>
              <a:t> in atmospheres</a:t>
            </a:r>
          </a:p>
          <a:p>
            <a:pPr marL="650874" indent="-571500">
              <a:buClr>
                <a:srgbClr val="000000"/>
              </a:buClr>
              <a:buSzTx/>
              <a:buFont typeface="Arial"/>
              <a:buNone/>
            </a:pPr>
            <a:r>
              <a:rPr sz="5400"/>
              <a:t> </a:t>
            </a:r>
            <a:r>
              <a:rPr b="0" sz="5400">
                <a:latin typeface="ＭＳ Ｐゴシック"/>
                <a:ea typeface="ＭＳ Ｐゴシック"/>
                <a:cs typeface="ＭＳ Ｐゴシック"/>
                <a:sym typeface="ＭＳ Ｐゴシック"/>
              </a:rPr>
              <a:t>		</a:t>
            </a:r>
            <a:r>
              <a:rPr b="0" sz="5400">
                <a:latin typeface="Symbol"/>
                <a:ea typeface="Symbol"/>
                <a:cs typeface="Symbol"/>
                <a:sym typeface="Symbol"/>
              </a:rPr>
              <a:t>p</a:t>
            </a:r>
            <a:r>
              <a:rPr sz="5400"/>
              <a:t>  =  10.0 mm Hg • (1 atm / 760 mm Hg)</a:t>
            </a:r>
          </a:p>
          <a:p>
            <a:pPr marL="650874" indent="-571500">
              <a:buClr>
                <a:srgbClr val="000000"/>
              </a:buClr>
              <a:buSzTx/>
              <a:buFont typeface="Arial"/>
              <a:buNone/>
              <a:defRPr sz="5400"/>
            </a:pPr>
            <a:r>
              <a:t> </a:t>
            </a:r>
            <a:r>
              <a:rPr b="0">
                <a:latin typeface="ＭＳ Ｐゴシック"/>
                <a:ea typeface="ＭＳ Ｐゴシック"/>
                <a:cs typeface="ＭＳ Ｐゴシック"/>
                <a:sym typeface="ＭＳ Ｐゴシック"/>
              </a:rPr>
              <a:t>		</a:t>
            </a:r>
            <a:r>
              <a:t>π  =  0.0132 atm</a:t>
            </a:r>
          </a:p>
        </p:txBody>
      </p:sp>
      <p:sp>
        <p:nvSpPr>
          <p:cNvPr id="331"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330">
                                            <p:txEl>
                                              <p:pRg st="3" end="3"/>
                                            </p:txEl>
                                          </p:spTgt>
                                        </p:tgtEl>
                                        <p:attrNameLst>
                                          <p:attrName>style.visibility</p:attrName>
                                        </p:attrNameLst>
                                      </p:cBhvr>
                                      <p:to>
                                        <p:strVal val="visible"/>
                                      </p:to>
                                    </p:set>
                                    <p:anim calcmode="lin" valueType="num">
                                      <p:cBhvr>
                                        <p:cTn id="7" dur="500" fill="hold"/>
                                        <p:tgtEl>
                                          <p:spTgt spid="330">
                                            <p:txEl>
                                              <p:pRg st="3" end="3"/>
                                            </p:txEl>
                                          </p:spTgt>
                                        </p:tgtEl>
                                        <p:attrNameLst>
                                          <p:attrName>ppt_x</p:attrName>
                                        </p:attrNameLst>
                                      </p:cBhvr>
                                      <p:tavLst>
                                        <p:tav tm="0">
                                          <p:val>
                                            <p:strVal val="0-#ppt_w/2"/>
                                          </p:val>
                                        </p:tav>
                                        <p:tav tm="100000">
                                          <p:val>
                                            <p:strVal val="#ppt_x"/>
                                          </p:val>
                                        </p:tav>
                                      </p:tavLst>
                                    </p:anim>
                                    <p:anim calcmode="lin" valueType="num">
                                      <p:cBhvr>
                                        <p:cTn id="8" dur="500" fill="hold"/>
                                        <p:tgtEl>
                                          <p:spTgt spid="330">
                                            <p:txEl>
                                              <p:pRg st="3" end="3"/>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1" fill="hold">
                                  <p:stCondLst>
                                    <p:cond delay="0"/>
                                  </p:stCondLst>
                                  <p:iterate type="el" backwards="0">
                                    <p:tmAbs val="0"/>
                                  </p:iterate>
                                  <p:childTnLst>
                                    <p:set>
                                      <p:cBhvr>
                                        <p:cTn id="11" fill="hold"/>
                                        <p:tgtEl>
                                          <p:spTgt spid="330">
                                            <p:txEl>
                                              <p:pRg st="4" end="4"/>
                                            </p:txEl>
                                          </p:spTgt>
                                        </p:tgtEl>
                                        <p:attrNameLst>
                                          <p:attrName>style.visibility</p:attrName>
                                        </p:attrNameLst>
                                      </p:cBhvr>
                                      <p:to>
                                        <p:strVal val="visible"/>
                                      </p:to>
                                    </p:set>
                                    <p:anim calcmode="lin" valueType="num">
                                      <p:cBhvr>
                                        <p:cTn id="12" dur="500" fill="hold"/>
                                        <p:tgtEl>
                                          <p:spTgt spid="330">
                                            <p:txEl>
                                              <p:pRg st="4" end="4"/>
                                            </p:txEl>
                                          </p:spTgt>
                                        </p:tgtEl>
                                        <p:attrNameLst>
                                          <p:attrName>ppt_x</p:attrName>
                                        </p:attrNameLst>
                                      </p:cBhvr>
                                      <p:tavLst>
                                        <p:tav tm="0">
                                          <p:val>
                                            <p:strVal val="0-#ppt_w/2"/>
                                          </p:val>
                                        </p:tav>
                                        <p:tav tm="100000">
                                          <p:val>
                                            <p:strVal val="#ppt_x"/>
                                          </p:val>
                                        </p:tav>
                                      </p:tavLst>
                                    </p:anim>
                                    <p:anim calcmode="lin" valueType="num">
                                      <p:cBhvr>
                                        <p:cTn id="13" dur="500" fill="hold"/>
                                        <p:tgtEl>
                                          <p:spTgt spid="33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30"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Osmosis  Calculating a Molar Mass"/>
          <p:cNvSpPr txBox="1"/>
          <p:nvPr>
            <p:ph type="title"/>
          </p:nvPr>
        </p:nvSpPr>
        <p:spPr>
          <a:xfrm>
            <a:off x="4876800" y="0"/>
            <a:ext cx="14333220" cy="2583181"/>
          </a:xfrm>
          <a:prstGeom prst="rect">
            <a:avLst/>
          </a:prstGeom>
        </p:spPr>
        <p:txBody>
          <a:bodyPr/>
          <a:lstStyle/>
          <a:p>
            <a:pPr>
              <a:defRPr>
                <a:solidFill>
                  <a:srgbClr val="6420A4"/>
                </a:solidFill>
                <a:uFill>
                  <a:solidFill>
                    <a:srgbClr val="6420A4"/>
                  </a:solidFill>
                </a:uFill>
              </a:defRPr>
            </a:pPr>
            <a:r>
              <a:t>Osmosis </a:t>
            </a:r>
            <a:br>
              <a:rPr b="0">
                <a:latin typeface="ＭＳ Ｐゴシック"/>
                <a:ea typeface="ＭＳ Ｐゴシック"/>
                <a:cs typeface="ＭＳ Ｐゴシック"/>
                <a:sym typeface="ＭＳ Ｐゴシック"/>
              </a:rPr>
            </a:br>
            <a:r>
              <a:t>Calculating a Molar Mass</a:t>
            </a:r>
          </a:p>
        </p:txBody>
      </p:sp>
      <p:sp>
        <p:nvSpPr>
          <p:cNvPr id="334" name="Conc = 5.40 x 10-4 mol/L (* 1 L)…"/>
          <p:cNvSpPr txBox="1"/>
          <p:nvPr>
            <p:ph type="body" sz="half" idx="1"/>
          </p:nvPr>
        </p:nvSpPr>
        <p:spPr>
          <a:xfrm>
            <a:off x="4259580" y="8846819"/>
            <a:ext cx="16299181" cy="4869181"/>
          </a:xfrm>
          <a:prstGeom prst="rect">
            <a:avLst/>
          </a:prstGeom>
        </p:spPr>
        <p:txBody>
          <a:bodyPr/>
          <a:lstStyle/>
          <a:p>
            <a:pPr marL="650874" indent="-571500">
              <a:buClr>
                <a:srgbClr val="000000"/>
              </a:buClr>
              <a:buSzTx/>
              <a:buFont typeface="Arial"/>
              <a:buNone/>
            </a:pPr>
            <a:r>
              <a:rPr sz="5400"/>
              <a:t> </a:t>
            </a:r>
            <a:r>
              <a:rPr b="0" sz="5400">
                <a:latin typeface="ＭＳ Ｐゴシック"/>
                <a:ea typeface="ＭＳ Ｐゴシック"/>
                <a:cs typeface="ＭＳ Ｐゴシック"/>
                <a:sym typeface="ＭＳ Ｐゴシック"/>
              </a:rPr>
              <a:t>		</a:t>
            </a:r>
            <a:r>
              <a:rPr sz="5400"/>
              <a:t>Conc = 5.40 x 10</a:t>
            </a:r>
            <a:r>
              <a:rPr baseline="30962" sz="5400"/>
              <a:t>-4</a:t>
            </a:r>
            <a:r>
              <a:rPr sz="5400"/>
              <a:t> mol/L (* 1 L)</a:t>
            </a:r>
          </a:p>
          <a:p>
            <a:pPr marL="650874" indent="-571500">
              <a:buClr>
                <a:srgbClr val="000000"/>
              </a:buClr>
              <a:buSzTx/>
              <a:buFont typeface="Arial"/>
              <a:buNone/>
            </a:pPr>
            <a:r>
              <a:rPr sz="5400"/>
              <a:t>(c)</a:t>
            </a:r>
            <a:r>
              <a:rPr b="0" sz="5400">
                <a:latin typeface="ＭＳ Ｐゴシック"/>
                <a:ea typeface="ＭＳ Ｐゴシック"/>
                <a:cs typeface="ＭＳ Ｐゴシック"/>
                <a:sym typeface="ＭＳ Ｐゴシック"/>
              </a:rPr>
              <a:t>	</a:t>
            </a:r>
            <a:r>
              <a:rPr sz="5400"/>
              <a:t>Calc. molar mass</a:t>
            </a:r>
          </a:p>
          <a:p>
            <a:pPr marL="650874" indent="-571500">
              <a:buClr>
                <a:srgbClr val="000000"/>
              </a:buClr>
              <a:buSzTx/>
              <a:buFont typeface="Arial"/>
              <a:buNone/>
            </a:pPr>
            <a:r>
              <a:rPr sz="5400"/>
              <a:t> </a:t>
            </a:r>
            <a:r>
              <a:rPr b="0" sz="5400">
                <a:latin typeface="ＭＳ Ｐゴシック"/>
                <a:ea typeface="ＭＳ Ｐゴシック"/>
                <a:cs typeface="ＭＳ Ｐゴシック"/>
                <a:sym typeface="ＭＳ Ｐゴシック"/>
              </a:rPr>
              <a:t>		</a:t>
            </a:r>
            <a:r>
              <a:rPr sz="5400"/>
              <a:t>Molar mass = 35.0 g / 5.40 x 10</a:t>
            </a:r>
            <a:r>
              <a:rPr baseline="30962" sz="5400"/>
              <a:t>-4</a:t>
            </a:r>
            <a:r>
              <a:rPr sz="5400"/>
              <a:t> mol</a:t>
            </a:r>
          </a:p>
          <a:p>
            <a:pPr marL="650874" indent="-571500">
              <a:buClr>
                <a:srgbClr val="000000"/>
              </a:buClr>
              <a:buSzTx/>
              <a:buFont typeface="Arial"/>
              <a:buNone/>
            </a:pPr>
            <a:r>
              <a:rPr sz="5400"/>
              <a:t>  </a:t>
            </a:r>
            <a:r>
              <a:rPr b="0" sz="5400">
                <a:latin typeface="ＭＳ Ｐゴシック"/>
                <a:ea typeface="ＭＳ Ｐゴシック"/>
                <a:cs typeface="ＭＳ Ｐゴシック"/>
                <a:sym typeface="ＭＳ Ｐゴシック"/>
              </a:rPr>
              <a:t>		</a:t>
            </a:r>
            <a:r>
              <a:rPr sz="5400">
                <a:solidFill>
                  <a:srgbClr val="00B800"/>
                </a:solidFill>
                <a:uFill>
                  <a:solidFill>
                    <a:srgbClr val="00B800"/>
                  </a:solidFill>
                </a:uFill>
              </a:rPr>
              <a:t>Molar mass = 64,800 g/mol</a:t>
            </a:r>
          </a:p>
        </p:txBody>
      </p:sp>
      <p:sp>
        <p:nvSpPr>
          <p:cNvPr id="335"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336" name="Dissolve 35.0 g of hemoglobin in enough water to make 1.00 L of solution.   π measured to be 10.0 mm Hg at 25 ˚C.  Calc. molar mass of hemoglobin."/>
          <p:cNvSpPr txBox="1"/>
          <p:nvPr/>
        </p:nvSpPr>
        <p:spPr>
          <a:xfrm>
            <a:off x="4238625" y="2546350"/>
            <a:ext cx="15453360" cy="1897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79373" marR="79373">
              <a:lnSpc>
                <a:spcPct val="90000"/>
              </a:lnSpc>
              <a:spcBef>
                <a:spcPts val="1300"/>
              </a:spcBef>
              <a:buClr>
                <a:srgbClr val="000000"/>
              </a:buClr>
              <a:buFont typeface="Arial"/>
            </a:pPr>
            <a:r>
              <a:rPr sz="3800"/>
              <a:t>Dissolve 35.0 g of hemoglobin in enough water to make 1.00 L of solution.   </a:t>
            </a:r>
            <a:r>
              <a:rPr b="0">
                <a:latin typeface="Symbol"/>
                <a:ea typeface="Symbol"/>
                <a:cs typeface="Symbol"/>
                <a:sym typeface="Symbol"/>
              </a:rPr>
              <a:t>p</a:t>
            </a:r>
            <a:r>
              <a:rPr sz="3800"/>
              <a:t> measured to be 10.0 mm Hg at 25 ˚C.  Calc. molar mass of hemoglobin.</a:t>
            </a:r>
          </a:p>
        </p:txBody>
      </p:sp>
      <p:sp>
        <p:nvSpPr>
          <p:cNvPr id="337" name="Solution…"/>
          <p:cNvSpPr txBox="1"/>
          <p:nvPr/>
        </p:nvSpPr>
        <p:spPr>
          <a:xfrm>
            <a:off x="4259580" y="4575175"/>
            <a:ext cx="15864840" cy="196219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nSpc>
                <a:spcPct val="90000"/>
              </a:lnSpc>
              <a:spcBef>
                <a:spcPts val="1900"/>
              </a:spcBef>
              <a:buClr>
                <a:srgbClr val="73A4FE"/>
              </a:buClr>
              <a:buFont typeface="Arial"/>
              <a:defRPr sz="5400">
                <a:solidFill>
                  <a:srgbClr val="73A4FE"/>
                </a:solidFill>
                <a:uFill>
                  <a:solidFill>
                    <a:srgbClr val="73A4FE"/>
                  </a:solidFill>
                </a:uFill>
              </a:defRPr>
            </a:pPr>
            <a:r>
              <a:t>Solution</a:t>
            </a:r>
          </a:p>
          <a:p>
            <a:pPr>
              <a:lnSpc>
                <a:spcPct val="90000"/>
              </a:lnSpc>
              <a:spcBef>
                <a:spcPts val="1900"/>
              </a:spcBef>
              <a:buClr>
                <a:srgbClr val="000000"/>
              </a:buClr>
              <a:buFont typeface="Arial"/>
            </a:pPr>
            <a:r>
              <a:rPr sz="5400"/>
              <a:t>(b)	Calc. concentration from </a:t>
            </a:r>
            <a:r>
              <a:rPr b="0" sz="5400">
                <a:latin typeface="Symbol"/>
                <a:ea typeface="Symbol"/>
                <a:cs typeface="Symbol"/>
                <a:sym typeface="Symbol"/>
              </a:rPr>
              <a:t>p</a:t>
            </a:r>
            <a:r>
              <a:rPr sz="5400"/>
              <a:t> = cRT</a:t>
            </a:r>
          </a:p>
        </p:txBody>
      </p:sp>
      <p:pic>
        <p:nvPicPr>
          <p:cNvPr id="338" name="equation for finding concentration in osmosis picture" descr="equation for finding concentration in osmosis picture"/>
          <p:cNvPicPr>
            <a:picLocks noChangeAspect="1"/>
          </p:cNvPicPr>
          <p:nvPr/>
        </p:nvPicPr>
        <p:blipFill>
          <a:blip r:embed="rId2">
            <a:extLst/>
          </a:blip>
          <a:stretch>
            <a:fillRect/>
          </a:stretch>
        </p:blipFill>
        <p:spPr>
          <a:xfrm>
            <a:off x="5871210" y="6771433"/>
            <a:ext cx="11944351" cy="1943101"/>
          </a:xfrm>
          <a:prstGeom prst="rect">
            <a:avLst/>
          </a:prstGeom>
          <a:ln w="12700"/>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8"/>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8" presetID="2" grpId="2" fill="hold">
                                  <p:stCondLst>
                                    <p:cond delay="0"/>
                                  </p:stCondLst>
                                  <p:iterate type="el" backwards="0">
                                    <p:tmAbs val="0"/>
                                  </p:iterate>
                                  <p:childTnLst>
                                    <p:set>
                                      <p:cBhvr>
                                        <p:cTn id="9" fill="hold"/>
                                        <p:tgtEl>
                                          <p:spTgt spid="334">
                                            <p:bg/>
                                          </p:spTgt>
                                        </p:tgtEl>
                                        <p:attrNameLst>
                                          <p:attrName>style.visibility</p:attrName>
                                        </p:attrNameLst>
                                      </p:cBhvr>
                                      <p:to>
                                        <p:strVal val="visible"/>
                                      </p:to>
                                    </p:set>
                                    <p:anim calcmode="lin" valueType="num">
                                      <p:cBhvr>
                                        <p:cTn id="10" dur="500" fill="hold"/>
                                        <p:tgtEl>
                                          <p:spTgt spid="334">
                                            <p:bg/>
                                          </p:spTgt>
                                        </p:tgtEl>
                                        <p:attrNameLst>
                                          <p:attrName>ppt_x</p:attrName>
                                        </p:attrNameLst>
                                      </p:cBhvr>
                                      <p:tavLst>
                                        <p:tav tm="0">
                                          <p:val>
                                            <p:strVal val="0-#ppt_w/2"/>
                                          </p:val>
                                        </p:tav>
                                        <p:tav tm="100000">
                                          <p:val>
                                            <p:strVal val="#ppt_x"/>
                                          </p:val>
                                        </p:tav>
                                      </p:tavLst>
                                    </p:anim>
                                    <p:anim calcmode="lin" valueType="num">
                                      <p:cBhvr>
                                        <p:cTn id="11" dur="500" fill="hold"/>
                                        <p:tgtEl>
                                          <p:spTgt spid="334">
                                            <p:bg/>
                                          </p:spTgt>
                                        </p:tgtEl>
                                        <p:attrNameLst>
                                          <p:attrName>ppt_y</p:attrName>
                                        </p:attrNameLst>
                                      </p:cBhvr>
                                      <p:tavLst>
                                        <p:tav tm="0">
                                          <p:val>
                                            <p:strVal val="#ppt_y"/>
                                          </p:val>
                                        </p:tav>
                                        <p:tav tm="100000">
                                          <p:val>
                                            <p:strVal val="#ppt_y"/>
                                          </p:val>
                                        </p:tav>
                                      </p:tavLst>
                                    </p:anim>
                                  </p:childTnLst>
                                </p:cTn>
                              </p:par>
                              <p:par>
                                <p:cTn id="12" presetClass="entr" nodeType="withEffect" presetSubtype="8" presetID="2" grpId="2" fill="hold">
                                  <p:stCondLst>
                                    <p:cond delay="0"/>
                                  </p:stCondLst>
                                  <p:iterate type="el" backwards="0">
                                    <p:tmAbs val="0"/>
                                  </p:iterate>
                                  <p:childTnLst>
                                    <p:set>
                                      <p:cBhvr>
                                        <p:cTn id="13" fill="hold"/>
                                        <p:tgtEl>
                                          <p:spTgt spid="334">
                                            <p:txEl>
                                              <p:pRg st="0" end="0"/>
                                            </p:txEl>
                                          </p:spTgt>
                                        </p:tgtEl>
                                        <p:attrNameLst>
                                          <p:attrName>style.visibility</p:attrName>
                                        </p:attrNameLst>
                                      </p:cBhvr>
                                      <p:to>
                                        <p:strVal val="visible"/>
                                      </p:to>
                                    </p:set>
                                    <p:anim calcmode="lin" valueType="num">
                                      <p:cBhvr>
                                        <p:cTn id="14" dur="500" fill="hold"/>
                                        <p:tgtEl>
                                          <p:spTgt spid="334">
                                            <p:txEl>
                                              <p:pRg st="0" end="0"/>
                                            </p:txEl>
                                          </p:spTgt>
                                        </p:tgtEl>
                                        <p:attrNameLst>
                                          <p:attrName>ppt_x</p:attrName>
                                        </p:attrNameLst>
                                      </p:cBhvr>
                                      <p:tavLst>
                                        <p:tav tm="0">
                                          <p:val>
                                            <p:strVal val="0-#ppt_w/2"/>
                                          </p:val>
                                        </p:tav>
                                        <p:tav tm="100000">
                                          <p:val>
                                            <p:strVal val="#ppt_x"/>
                                          </p:val>
                                        </p:tav>
                                      </p:tavLst>
                                    </p:anim>
                                    <p:anim calcmode="lin" valueType="num">
                                      <p:cBhvr>
                                        <p:cTn id="15" dur="500" fill="hold"/>
                                        <p:tgtEl>
                                          <p:spTgt spid="3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 grpId="2" fill="hold">
                                  <p:stCondLst>
                                    <p:cond delay="0"/>
                                  </p:stCondLst>
                                  <p:iterate type="el" backwards="0">
                                    <p:tmAbs val="0"/>
                                  </p:iterate>
                                  <p:childTnLst>
                                    <p:set>
                                      <p:cBhvr>
                                        <p:cTn id="19" fill="hold"/>
                                        <p:tgtEl>
                                          <p:spTgt spid="334">
                                            <p:txEl>
                                              <p:pRg st="1" end="1"/>
                                            </p:txEl>
                                          </p:spTgt>
                                        </p:tgtEl>
                                        <p:attrNameLst>
                                          <p:attrName>style.visibility</p:attrName>
                                        </p:attrNameLst>
                                      </p:cBhvr>
                                      <p:to>
                                        <p:strVal val="visible"/>
                                      </p:to>
                                    </p:set>
                                    <p:anim calcmode="lin" valueType="num">
                                      <p:cBhvr>
                                        <p:cTn id="20" dur="500" fill="hold"/>
                                        <p:tgtEl>
                                          <p:spTgt spid="334">
                                            <p:txEl>
                                              <p:pRg st="1" end="1"/>
                                            </p:txEl>
                                          </p:spTgt>
                                        </p:tgtEl>
                                        <p:attrNameLst>
                                          <p:attrName>ppt_x</p:attrName>
                                        </p:attrNameLst>
                                      </p:cBhvr>
                                      <p:tavLst>
                                        <p:tav tm="0">
                                          <p:val>
                                            <p:strVal val="0-#ppt_w/2"/>
                                          </p:val>
                                        </p:tav>
                                        <p:tav tm="100000">
                                          <p:val>
                                            <p:strVal val="#ppt_x"/>
                                          </p:val>
                                        </p:tav>
                                      </p:tavLst>
                                    </p:anim>
                                    <p:anim calcmode="lin" valueType="num">
                                      <p:cBhvr>
                                        <p:cTn id="21" dur="500" fill="hold"/>
                                        <p:tgtEl>
                                          <p:spTgt spid="334">
                                            <p:txEl>
                                              <p:pRg st="1" end="1"/>
                                            </p:txEl>
                                          </p:spTgt>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Class="entr" nodeType="afterEffect" presetSubtype="8" presetID="2" grpId="2" fill="hold">
                                  <p:stCondLst>
                                    <p:cond delay="0"/>
                                  </p:stCondLst>
                                  <p:iterate type="el" backwards="0">
                                    <p:tmAbs val="0"/>
                                  </p:iterate>
                                  <p:childTnLst>
                                    <p:set>
                                      <p:cBhvr>
                                        <p:cTn id="24" fill="hold"/>
                                        <p:tgtEl>
                                          <p:spTgt spid="334">
                                            <p:txEl>
                                              <p:pRg st="2" end="2"/>
                                            </p:txEl>
                                          </p:spTgt>
                                        </p:tgtEl>
                                        <p:attrNameLst>
                                          <p:attrName>style.visibility</p:attrName>
                                        </p:attrNameLst>
                                      </p:cBhvr>
                                      <p:to>
                                        <p:strVal val="visible"/>
                                      </p:to>
                                    </p:set>
                                    <p:anim calcmode="lin" valueType="num">
                                      <p:cBhvr>
                                        <p:cTn id="25" dur="500" fill="hold"/>
                                        <p:tgtEl>
                                          <p:spTgt spid="334">
                                            <p:txEl>
                                              <p:pRg st="2" end="2"/>
                                            </p:txEl>
                                          </p:spTgt>
                                        </p:tgtEl>
                                        <p:attrNameLst>
                                          <p:attrName>ppt_x</p:attrName>
                                        </p:attrNameLst>
                                      </p:cBhvr>
                                      <p:tavLst>
                                        <p:tav tm="0">
                                          <p:val>
                                            <p:strVal val="0-#ppt_w/2"/>
                                          </p:val>
                                        </p:tav>
                                        <p:tav tm="100000">
                                          <p:val>
                                            <p:strVal val="#ppt_x"/>
                                          </p:val>
                                        </p:tav>
                                      </p:tavLst>
                                    </p:anim>
                                    <p:anim calcmode="lin" valueType="num">
                                      <p:cBhvr>
                                        <p:cTn id="26" dur="500" fill="hold"/>
                                        <p:tgtEl>
                                          <p:spTgt spid="334">
                                            <p:txEl>
                                              <p:pRg st="2" end="2"/>
                                            </p:txEl>
                                          </p:spTgt>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Class="entr" nodeType="afterEffect" presetSubtype="8" presetID="2" grpId="2" fill="hold">
                                  <p:stCondLst>
                                    <p:cond delay="0"/>
                                  </p:stCondLst>
                                  <p:iterate type="el" backwards="0">
                                    <p:tmAbs val="0"/>
                                  </p:iterate>
                                  <p:childTnLst>
                                    <p:set>
                                      <p:cBhvr>
                                        <p:cTn id="29" fill="hold"/>
                                        <p:tgtEl>
                                          <p:spTgt spid="334">
                                            <p:txEl>
                                              <p:pRg st="3" end="3"/>
                                            </p:txEl>
                                          </p:spTgt>
                                        </p:tgtEl>
                                        <p:attrNameLst>
                                          <p:attrName>style.visibility</p:attrName>
                                        </p:attrNameLst>
                                      </p:cBhvr>
                                      <p:to>
                                        <p:strVal val="visible"/>
                                      </p:to>
                                    </p:set>
                                    <p:anim calcmode="lin" valueType="num">
                                      <p:cBhvr>
                                        <p:cTn id="30" dur="500" fill="hold"/>
                                        <p:tgtEl>
                                          <p:spTgt spid="334">
                                            <p:txEl>
                                              <p:pRg st="3" end="3"/>
                                            </p:txEl>
                                          </p:spTgt>
                                        </p:tgtEl>
                                        <p:attrNameLst>
                                          <p:attrName>ppt_x</p:attrName>
                                        </p:attrNameLst>
                                      </p:cBhvr>
                                      <p:tavLst>
                                        <p:tav tm="0">
                                          <p:val>
                                            <p:strVal val="0-#ppt_w/2"/>
                                          </p:val>
                                        </p:tav>
                                        <p:tav tm="100000">
                                          <p:val>
                                            <p:strVal val="#ppt_x"/>
                                          </p:val>
                                        </p:tav>
                                      </p:tavLst>
                                    </p:anim>
                                    <p:anim calcmode="lin" valueType="num">
                                      <p:cBhvr>
                                        <p:cTn id="31" dur="500" fill="hold"/>
                                        <p:tgtEl>
                                          <p:spTgt spid="33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8" grpId="1"/>
      <p:bldP build="p" bldLvl="1" animBg="1" rev="0" advAuto="0" spid="334" grpId="2"/>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Osmosis"/>
          <p:cNvSpPr txBox="1"/>
          <p:nvPr>
            <p:ph type="title"/>
          </p:nvPr>
        </p:nvSpPr>
        <p:spPr>
          <a:xfrm>
            <a:off x="4579620" y="297180"/>
            <a:ext cx="6560820" cy="2446021"/>
          </a:xfrm>
          <a:prstGeom prst="rect">
            <a:avLst/>
          </a:prstGeom>
        </p:spPr>
        <p:txBody>
          <a:bodyPr/>
          <a:lstStyle>
            <a:lvl1pPr algn="l">
              <a:defRPr sz="9200">
                <a:solidFill>
                  <a:srgbClr val="003DAF"/>
                </a:solidFill>
                <a:uFill>
                  <a:solidFill>
                    <a:srgbClr val="003DAF"/>
                  </a:solidFill>
                </a:uFill>
              </a:defRPr>
            </a:lvl1pPr>
          </a:lstStyle>
          <a:p>
            <a:pPr/>
            <a:r>
              <a:t>Osmosis</a:t>
            </a:r>
          </a:p>
        </p:txBody>
      </p:sp>
      <p:sp>
        <p:nvSpPr>
          <p:cNvPr id="341" name="Osmosis of solvent from one solution to another can continue until the solutions are ISOTONIC - they have the same concentration.…"/>
          <p:cNvSpPr txBox="1"/>
          <p:nvPr>
            <p:ph type="body" sz="half" idx="1"/>
          </p:nvPr>
        </p:nvSpPr>
        <p:spPr>
          <a:xfrm>
            <a:off x="3505200" y="2743200"/>
            <a:ext cx="8846821" cy="10972801"/>
          </a:xfrm>
          <a:prstGeom prst="rect">
            <a:avLst/>
          </a:prstGeom>
        </p:spPr>
        <p:txBody>
          <a:bodyPr/>
          <a:lstStyle/>
          <a:p>
            <a:pPr marL="650874" indent="-571500">
              <a:buClr>
                <a:srgbClr val="000000"/>
              </a:buClr>
              <a:buSzTx/>
              <a:buFont typeface="Arial"/>
              <a:buNone/>
            </a:pPr>
            <a:r>
              <a:rPr sz="5400"/>
              <a:t>Osmosis of solvent from one solution to another can continue until the solutions are </a:t>
            </a:r>
            <a:r>
              <a:rPr sz="7200">
                <a:solidFill>
                  <a:srgbClr val="F02300"/>
                </a:solidFill>
                <a:uFill>
                  <a:solidFill>
                    <a:srgbClr val="F02300"/>
                  </a:solidFill>
                </a:uFill>
              </a:rPr>
              <a:t>ISOTONIC</a:t>
            </a:r>
            <a:r>
              <a:rPr sz="7200"/>
              <a:t> </a:t>
            </a:r>
            <a:r>
              <a:rPr sz="5400"/>
              <a:t>- they have the same concentration.</a:t>
            </a:r>
          </a:p>
          <a:p>
            <a:pPr marL="650874" indent="-571500">
              <a:buClr>
                <a:srgbClr val="000000"/>
              </a:buClr>
              <a:buSzTx/>
              <a:buFont typeface="Arial"/>
              <a:buNone/>
              <a:defRPr sz="5400"/>
            </a:pPr>
            <a:r>
              <a:t>Osmotic pressure important in living systems</a:t>
            </a:r>
          </a:p>
        </p:txBody>
      </p:sp>
      <p:sp>
        <p:nvSpPr>
          <p:cNvPr id="342"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343" name="isotonic solution in hospital picture" descr="isotonic solution in hospital picture"/>
          <p:cNvPicPr>
            <a:picLocks noChangeAspect="0"/>
          </p:cNvPicPr>
          <p:nvPr/>
        </p:nvPicPr>
        <p:blipFill>
          <a:blip r:embed="rId2">
            <a:extLst/>
          </a:blip>
          <a:stretch>
            <a:fillRect/>
          </a:stretch>
        </p:blipFill>
        <p:spPr>
          <a:xfrm>
            <a:off x="12641580" y="1223010"/>
            <a:ext cx="7955280" cy="11269980"/>
          </a:xfrm>
          <a:prstGeom prst="rect">
            <a:avLst/>
          </a:prstGeom>
          <a:ln w="12700">
            <a:solidFill>
              <a:srgbClr val="000000"/>
            </a:solidFill>
            <a:miter lim="400000"/>
          </a:ln>
          <a:effectLst>
            <a:outerShdw sx="100000" sy="100000" kx="0" ky="0" algn="b" rotWithShape="0" blurRad="114300" dist="177800" dir="2700000">
              <a:srgbClr val="A2A2A2">
                <a:alpha val="74996"/>
              </a:srgbClr>
            </a:outerShdw>
          </a:effectLst>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Osmosis &amp; Living Cells"/>
          <p:cNvSpPr txBox="1"/>
          <p:nvPr>
            <p:ph type="title"/>
          </p:nvPr>
        </p:nvSpPr>
        <p:spPr>
          <a:xfrm>
            <a:off x="11615419" y="-939800"/>
            <a:ext cx="14333221" cy="3657601"/>
          </a:xfrm>
          <a:prstGeom prst="rect">
            <a:avLst/>
          </a:prstGeom>
        </p:spPr>
        <p:txBody>
          <a:bodyPr/>
          <a:lstStyle>
            <a:lvl1pPr>
              <a:defRPr sz="7800">
                <a:latin typeface="Comic Sans MS"/>
                <a:ea typeface="Comic Sans MS"/>
                <a:cs typeface="Comic Sans MS"/>
                <a:sym typeface="Comic Sans MS"/>
              </a:defRPr>
            </a:lvl1pPr>
          </a:lstStyle>
          <a:p>
            <a:pPr/>
            <a:r>
              <a:t>Osmosis &amp; Living Cells</a:t>
            </a:r>
          </a:p>
        </p:txBody>
      </p:sp>
      <p:sp>
        <p:nvSpPr>
          <p:cNvPr id="346"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347" name="osmosis and living cells picture" descr="osmosis and living cells picture"/>
          <p:cNvPicPr>
            <a:picLocks noChangeAspect="0"/>
          </p:cNvPicPr>
          <p:nvPr/>
        </p:nvPicPr>
        <p:blipFill>
          <a:blip r:embed="rId2">
            <a:extLst/>
          </a:blip>
          <a:stretch>
            <a:fillRect/>
          </a:stretch>
        </p:blipFill>
        <p:spPr>
          <a:xfrm>
            <a:off x="10697139" y="5984897"/>
            <a:ext cx="13252521" cy="7680304"/>
          </a:xfrm>
          <a:prstGeom prst="rect">
            <a:avLst/>
          </a:prstGeom>
          <a:ln w="12700">
            <a:miter lim="400000"/>
          </a:ln>
        </p:spPr>
      </p:pic>
      <p:pic>
        <p:nvPicPr>
          <p:cNvPr id="348" name="Screen Shot 2022-06-12 at 1.59.31 PM.png" descr="Screen Shot 2022-06-12 at 1.59.31 PM.png"/>
          <p:cNvPicPr>
            <a:picLocks noChangeAspect="1"/>
          </p:cNvPicPr>
          <p:nvPr/>
        </p:nvPicPr>
        <p:blipFill>
          <a:blip r:embed="rId3">
            <a:extLst/>
          </a:blip>
          <a:stretch>
            <a:fillRect/>
          </a:stretch>
        </p:blipFill>
        <p:spPr>
          <a:xfrm>
            <a:off x="76117" y="369617"/>
            <a:ext cx="12992101" cy="5168901"/>
          </a:xfrm>
          <a:prstGeom prst="rect">
            <a:avLst/>
          </a:prstGeom>
          <a:ln w="12700"/>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0" name="reverse osmosis diagram" descr="reverse osmosis diagram"/>
          <p:cNvPicPr>
            <a:picLocks noChangeAspect="0"/>
          </p:cNvPicPr>
          <p:nvPr/>
        </p:nvPicPr>
        <p:blipFill>
          <a:blip r:embed="rId2">
            <a:extLst/>
          </a:blip>
          <a:srcRect l="0" t="12997" r="0" b="13018"/>
          <a:stretch>
            <a:fillRect/>
          </a:stretch>
        </p:blipFill>
        <p:spPr>
          <a:xfrm>
            <a:off x="5585460" y="725805"/>
            <a:ext cx="15841981" cy="8791576"/>
          </a:xfrm>
          <a:prstGeom prst="rect">
            <a:avLst/>
          </a:prstGeom>
          <a:ln w="12700">
            <a:miter lim="400000"/>
          </a:ln>
        </p:spPr>
      </p:pic>
      <p:sp>
        <p:nvSpPr>
          <p:cNvPr id="351" name="Reverse Osmosis Water Desalination"/>
          <p:cNvSpPr txBox="1"/>
          <p:nvPr>
            <p:ph type="title"/>
          </p:nvPr>
        </p:nvSpPr>
        <p:spPr>
          <a:xfrm>
            <a:off x="784860" y="-182880"/>
            <a:ext cx="14333220" cy="3200401"/>
          </a:xfrm>
          <a:prstGeom prst="rect">
            <a:avLst/>
          </a:prstGeom>
        </p:spPr>
        <p:txBody>
          <a:bodyPr/>
          <a:lstStyle/>
          <a:p>
            <a:pPr>
              <a:defRPr sz="7800">
                <a:solidFill>
                  <a:srgbClr val="0259ED"/>
                </a:solidFill>
                <a:uFill>
                  <a:solidFill>
                    <a:srgbClr val="0259ED"/>
                  </a:solidFill>
                </a:uFill>
                <a:latin typeface="Comic Sans MS"/>
                <a:ea typeface="Comic Sans MS"/>
                <a:cs typeface="Comic Sans MS"/>
                <a:sym typeface="Comic Sans MS"/>
              </a:defRPr>
            </a:pPr>
            <a:r>
              <a:t>Reverse Osmosis</a:t>
            </a:r>
            <a:br>
              <a:rPr b="0">
                <a:latin typeface="ＭＳ Ｐゴシック"/>
                <a:ea typeface="ＭＳ Ｐゴシック"/>
                <a:cs typeface="ＭＳ Ｐゴシック"/>
                <a:sym typeface="ＭＳ Ｐゴシック"/>
              </a:rPr>
            </a:br>
            <a:r>
              <a:t>Water Desalination</a:t>
            </a:r>
          </a:p>
        </p:txBody>
      </p:sp>
      <p:sp>
        <p:nvSpPr>
          <p:cNvPr id="352"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353" name="External pressure allows for reverse osmosis"/>
          <p:cNvSpPr txBox="1"/>
          <p:nvPr/>
        </p:nvSpPr>
        <p:spPr>
          <a:xfrm>
            <a:off x="3276600" y="3680460"/>
            <a:ext cx="7360921" cy="285750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buClr>
                <a:srgbClr val="000000"/>
              </a:buClr>
              <a:buFont typeface="Comic Sans MS"/>
              <a:defRPr sz="5000">
                <a:latin typeface="Comic Sans MS"/>
                <a:ea typeface="Comic Sans MS"/>
                <a:cs typeface="Comic Sans MS"/>
                <a:sym typeface="Comic Sans MS"/>
              </a:defRPr>
            </a:lvl1pPr>
          </a:lstStyle>
          <a:p>
            <a:pPr/>
            <a:r>
              <a:t>External pressure allows for reverse osmosis</a:t>
            </a:r>
          </a:p>
        </p:txBody>
      </p:sp>
      <p:pic>
        <p:nvPicPr>
          <p:cNvPr id="354" name="reverse osmosis picture" descr="reverse osmosis picture"/>
          <p:cNvPicPr>
            <a:picLocks noChangeAspect="1"/>
          </p:cNvPicPr>
          <p:nvPr/>
        </p:nvPicPr>
        <p:blipFill>
          <a:blip r:embed="rId3">
            <a:extLst/>
          </a:blip>
          <a:stretch>
            <a:fillRect/>
          </a:stretch>
        </p:blipFill>
        <p:spPr>
          <a:xfrm>
            <a:off x="14202801" y="9578340"/>
            <a:ext cx="7178920" cy="4206240"/>
          </a:xfrm>
          <a:prstGeom prst="rect">
            <a:avLst/>
          </a:prstGeom>
          <a:ln w="12700"/>
        </p:spPr>
      </p:pic>
      <p:pic>
        <p:nvPicPr>
          <p:cNvPr id="355" name="droppedImage.pdf" descr="droppedImage.pdf"/>
          <p:cNvPicPr>
            <a:picLocks noChangeAspect="1"/>
          </p:cNvPicPr>
          <p:nvPr/>
        </p:nvPicPr>
        <p:blipFill>
          <a:blip r:embed="rId4">
            <a:extLst/>
          </a:blip>
          <a:stretch>
            <a:fillRect/>
          </a:stretch>
        </p:blipFill>
        <p:spPr>
          <a:xfrm>
            <a:off x="9037320" y="12961619"/>
            <a:ext cx="5120641" cy="685801"/>
          </a:xfrm>
          <a:prstGeom prst="rect">
            <a:avLst/>
          </a:prstGeom>
          <a:ln w="12700"/>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 name="Solutions can be classified as unsaturated or saturated."/>
          <p:cNvSpPr txBox="1"/>
          <p:nvPr>
            <p:ph type="body" sz="half" idx="1"/>
          </p:nvPr>
        </p:nvSpPr>
        <p:spPr>
          <a:xfrm>
            <a:off x="3802380" y="2125980"/>
            <a:ext cx="9304020" cy="11590020"/>
          </a:xfrm>
          <a:prstGeom prst="rect">
            <a:avLst/>
          </a:prstGeom>
        </p:spPr>
        <p:txBody>
          <a:bodyPr/>
          <a:lstStyle/>
          <a:p>
            <a:pPr marL="650874" indent="-571500">
              <a:buClr>
                <a:srgbClr val="000000"/>
              </a:buClr>
              <a:buSzTx/>
              <a:buFont typeface="Arial"/>
              <a:buNone/>
            </a:pPr>
            <a:r>
              <a:rPr sz="5400"/>
              <a:t>Solutions can be classified as </a:t>
            </a:r>
            <a:r>
              <a:rPr sz="7800">
                <a:solidFill>
                  <a:srgbClr val="73A4FE"/>
                </a:solidFill>
                <a:uFill>
                  <a:solidFill>
                    <a:srgbClr val="73A4FE"/>
                  </a:solidFill>
                </a:uFill>
              </a:rPr>
              <a:t>unsaturated</a:t>
            </a:r>
            <a:r>
              <a:rPr sz="7800"/>
              <a:t> </a:t>
            </a:r>
            <a:r>
              <a:rPr sz="5400"/>
              <a:t>or </a:t>
            </a:r>
            <a:r>
              <a:rPr sz="7800">
                <a:solidFill>
                  <a:srgbClr val="00B800"/>
                </a:solidFill>
                <a:uFill>
                  <a:solidFill>
                    <a:srgbClr val="00B800"/>
                  </a:solidFill>
                </a:uFill>
              </a:rPr>
              <a:t>saturated</a:t>
            </a:r>
            <a:r>
              <a:rPr sz="5400"/>
              <a:t>.</a:t>
            </a:r>
          </a:p>
        </p:txBody>
      </p:sp>
      <p:sp>
        <p:nvSpPr>
          <p:cNvPr id="80" name="Definitions"/>
          <p:cNvSpPr txBox="1"/>
          <p:nvPr>
            <p:ph type="title"/>
          </p:nvPr>
        </p:nvSpPr>
        <p:spPr>
          <a:xfrm>
            <a:off x="5036820" y="160020"/>
            <a:ext cx="14333220" cy="1988821"/>
          </a:xfrm>
          <a:prstGeom prst="rect">
            <a:avLst/>
          </a:prstGeom>
        </p:spPr>
        <p:txBody>
          <a:bodyPr/>
          <a:lstStyle>
            <a:lvl1pPr>
              <a:defRPr sz="9200">
                <a:solidFill>
                  <a:srgbClr val="0259ED"/>
                </a:solidFill>
                <a:uFill>
                  <a:solidFill>
                    <a:srgbClr val="0259ED"/>
                  </a:solidFill>
                </a:uFill>
              </a:defRPr>
            </a:lvl1pPr>
          </a:lstStyle>
          <a:p>
            <a:pPr/>
            <a:r>
              <a:t>Definitions</a:t>
            </a:r>
          </a:p>
        </p:txBody>
      </p:sp>
      <p:sp>
        <p:nvSpPr>
          <p:cNvPr id="81" name="A saturated solution contains the maximum quantity of solute that dissolves at that temperature."/>
          <p:cNvSpPr txBox="1"/>
          <p:nvPr/>
        </p:nvSpPr>
        <p:spPr>
          <a:xfrm>
            <a:off x="3962400" y="7932419"/>
            <a:ext cx="8412480" cy="379146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nSpc>
                <a:spcPct val="90000"/>
              </a:lnSpc>
              <a:spcBef>
                <a:spcPts val="1900"/>
              </a:spcBef>
              <a:buClr>
                <a:srgbClr val="000000"/>
              </a:buClr>
              <a:buFont typeface="Arial"/>
            </a:pPr>
            <a:r>
              <a:rPr sz="5400"/>
              <a:t>A </a:t>
            </a:r>
            <a:r>
              <a:rPr sz="5400">
                <a:solidFill>
                  <a:srgbClr val="00B800"/>
                </a:solidFill>
                <a:uFill>
                  <a:solidFill>
                    <a:srgbClr val="00B800"/>
                  </a:solidFill>
                </a:uFill>
              </a:rPr>
              <a:t>saturated solution</a:t>
            </a:r>
            <a:r>
              <a:rPr sz="5400"/>
              <a:t> contains the maximum quantity of solute that dissolves at that temperature.</a:t>
            </a:r>
          </a:p>
        </p:txBody>
      </p:sp>
      <p:pic>
        <p:nvPicPr>
          <p:cNvPr id="82" name="14M02VD2-1.mov" descr="14M02VD2-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3723619" y="2286000"/>
            <a:ext cx="6109856" cy="4480561"/>
          </a:xfrm>
          <a:prstGeom prst="rect">
            <a:avLst/>
          </a:prstGeom>
          <a:ln w="12700">
            <a:miter lim="400000"/>
          </a:ln>
        </p:spPr>
      </p:pic>
      <p:pic>
        <p:nvPicPr>
          <p:cNvPr id="83" name="14M02VD1-1.mov" descr="14M02VD1-1.mov"/>
          <p:cNvPicPr>
            <a:picLocks noChangeAspect="0"/>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13860780" y="8229600"/>
            <a:ext cx="6109855" cy="4480560"/>
          </a:xfrm>
          <a:prstGeom prst="rect">
            <a:avLst/>
          </a:prstGeom>
          <a:ln w="12700">
            <a:miter lim="400000"/>
          </a:ln>
        </p:spPr>
      </p:pic>
      <p:sp>
        <p:nvSpPr>
          <p:cNvPr id="84"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2666" fill="hold"/>
                                        <p:tgtEl>
                                          <p:spTgt spid="82"/>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Subtype="8" presetID="2" grpId="2" fill="hold">
                                  <p:stCondLst>
                                    <p:cond delay="0"/>
                                  </p:stCondLst>
                                  <p:iterate type="el" backwards="0">
                                    <p:tmAbs val="0"/>
                                  </p:iterate>
                                  <p:childTnLst>
                                    <p:set>
                                      <p:cBhvr>
                                        <p:cTn id="10" fill="hold"/>
                                        <p:tgtEl>
                                          <p:spTgt spid="81"/>
                                        </p:tgtEl>
                                        <p:attrNameLst>
                                          <p:attrName>style.visibility</p:attrName>
                                        </p:attrNameLst>
                                      </p:cBhvr>
                                      <p:to>
                                        <p:strVal val="visible"/>
                                      </p:to>
                                    </p:set>
                                    <p:anim calcmode="lin" valueType="num">
                                      <p:cBhvr>
                                        <p:cTn id="11" dur="500" fill="hold"/>
                                        <p:tgtEl>
                                          <p:spTgt spid="81"/>
                                        </p:tgtEl>
                                        <p:attrNameLst>
                                          <p:attrName>ppt_x</p:attrName>
                                        </p:attrNameLst>
                                      </p:cBhvr>
                                      <p:tavLst>
                                        <p:tav tm="0">
                                          <p:val>
                                            <p:strVal val="0-#ppt_w/2"/>
                                          </p:val>
                                        </p:tav>
                                        <p:tav tm="100000">
                                          <p:val>
                                            <p:strVal val="#ppt_x"/>
                                          </p:val>
                                        </p:tav>
                                      </p:tavLst>
                                    </p:anim>
                                    <p:anim calcmode="lin" valueType="num">
                                      <p:cBhvr>
                                        <p:cTn id="12" dur="500" fill="hold"/>
                                        <p:tgtEl>
                                          <p:spTgt spid="8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Class="mediacall" nodeType="afterEffect" presetSubtype="0" presetID="1" grpId="3" fill="hold">
                                  <p:stCondLst>
                                    <p:cond delay="0"/>
                                  </p:stCondLst>
                                  <p:childTnLst>
                                    <p:cmd type="call" cmd="playFrom(0.0)">
                                      <p:cBhvr>
                                        <p:cTn id="15" dur="22600" fill="hold"/>
                                        <p:tgtEl>
                                          <p:spTgt spid="8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6" fill="hold" display="0">
                  <p:stCondLst>
                    <p:cond delay="indefinite"/>
                  </p:stCondLst>
                </p:cTn>
                <p:tgtEl>
                  <p:spTgt spid="82"/>
                </p:tgtEl>
              </p:cMediaNode>
            </p:video>
            <p:seq concurrent="1" prevAc="none" nextAc="seek">
              <p:cTn id="17" evtFilter="cancelBubble" nodeType="interactiveSeq" restart="whenNotActive" fill="hold">
                <p:stCondLst>
                  <p:cond delay="0" evt="onClick">
                    <p:tgtEl>
                      <p:spTgt spid="82"/>
                    </p:tgtEl>
                  </p:cond>
                </p:stCondLst>
                <p:endSync delay="0" evt="end">
                  <p:rtn val="all"/>
                </p:endSync>
                <p:childTnLst>
                  <p:par>
                    <p:cTn id="18" fill="hold">
                      <p:stCondLst>
                        <p:cond delay="0"/>
                      </p:stCondLst>
                      <p:childTnLst>
                        <p:par>
                          <p:cTn id="19" fill="hold">
                            <p:stCondLst>
                              <p:cond delay="0"/>
                            </p:stCondLst>
                            <p:childTnLst>
                              <p:par>
                                <p:cTn id="20" presetClass="mediacall" nodeType="clickEffect" presetSubtype="0" presetID="2" fill="hold">
                                  <p:stCondLst>
                                    <p:cond delay="0"/>
                                  </p:stCondLst>
                                  <p:childTnLst>
                                    <p:cmd type="call" cmd="togglePause">
                                      <p:cBhvr>
                                        <p:cTn id="21" dur="1" fill="hold"/>
                                        <p:tgtEl>
                                          <p:spTgt spid="82"/>
                                        </p:tgtEl>
                                      </p:cBhvr>
                                    </p:cmd>
                                  </p:childTnLst>
                                </p:cTn>
                              </p:par>
                            </p:childTnLst>
                          </p:cTn>
                        </p:par>
                      </p:childTnLst>
                    </p:cTn>
                  </p:par>
                </p:childTnLst>
              </p:cTn>
              <p:nextCondLst>
                <p:cond delay="0" evt="onClick">
                  <p:tgtEl>
                    <p:spTgt spid="82"/>
                  </p:tgtEl>
                </p:cond>
              </p:nextCondLst>
            </p:seq>
            <p:video fullScrn="0">
              <p:cMediaNode mute="0" showWhenStopped="1" numSld="1" vol="100000">
                <p:cTn id="22" fill="hold" display="0">
                  <p:stCondLst>
                    <p:cond delay="indefinite"/>
                  </p:stCondLst>
                </p:cTn>
                <p:tgtEl>
                  <p:spTgt spid="83"/>
                </p:tgtEl>
              </p:cMediaNode>
            </p:video>
            <p:seq concurrent="1" prevAc="none" nextAc="seek">
              <p:cTn id="23" evtFilter="cancelBubble" nodeType="interactiveSeq" restart="whenNotActive" fill="hold">
                <p:stCondLst>
                  <p:cond delay="0" evt="onClick">
                    <p:tgtEl>
                      <p:spTgt spid="83"/>
                    </p:tgtEl>
                  </p:cond>
                </p:stCondLst>
                <p:endSync delay="0" evt="end">
                  <p:rtn val="all"/>
                </p:endSync>
                <p:childTnLst>
                  <p:par>
                    <p:cTn id="24" fill="hold">
                      <p:stCondLst>
                        <p:cond delay="0"/>
                      </p:stCondLst>
                      <p:childTnLst>
                        <p:par>
                          <p:cTn id="25" fill="hold">
                            <p:stCondLst>
                              <p:cond delay="0"/>
                            </p:stCondLst>
                            <p:childTnLst>
                              <p:par>
                                <p:cTn id="26" presetClass="mediacall" nodeType="clickEffect" presetSubtype="0" presetID="2" fill="hold">
                                  <p:stCondLst>
                                    <p:cond delay="0"/>
                                  </p:stCondLst>
                                  <p:childTnLst>
                                    <p:cmd type="call" cmd="togglePause">
                                      <p:cBhvr>
                                        <p:cTn id="27" dur="1" fill="hold"/>
                                        <p:tgtEl>
                                          <p:spTgt spid="83"/>
                                        </p:tgtEl>
                                      </p:cBhvr>
                                    </p:cmd>
                                  </p:childTnLst>
                                </p:cTn>
                              </p:par>
                            </p:childTnLst>
                          </p:cTn>
                        </p:par>
                      </p:childTnLst>
                    </p:cTn>
                  </p:par>
                </p:childTnLst>
              </p:cTn>
              <p:nextCondLst>
                <p:cond delay="0" evt="onClick">
                  <p:tgtEl>
                    <p:spTgt spid="83"/>
                  </p:tgtEl>
                </p:cond>
              </p:nextCondLst>
            </p:seq>
          </p:childTnLst>
        </p:cTn>
      </p:par>
    </p:tnLst>
    <p:bldLst>
      <p:bldP build="whole" bldLvl="1" animBg="1" rev="0" advAuto="0" spid="81" grpId="2"/>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Other Homogeneous Mixtures"/>
          <p:cNvSpPr txBox="1"/>
          <p:nvPr>
            <p:ph type="title"/>
          </p:nvPr>
        </p:nvSpPr>
        <p:spPr>
          <a:xfrm>
            <a:off x="4419600" y="457200"/>
            <a:ext cx="15544801" cy="2286001"/>
          </a:xfrm>
          <a:prstGeom prst="rect">
            <a:avLst/>
          </a:prstGeom>
        </p:spPr>
        <p:txBody>
          <a:bodyPr/>
          <a:lstStyle>
            <a:lvl1pPr>
              <a:defRPr sz="7800">
                <a:solidFill>
                  <a:srgbClr val="0259ED"/>
                </a:solidFill>
                <a:uFill>
                  <a:solidFill>
                    <a:srgbClr val="0259ED"/>
                  </a:solidFill>
                </a:uFill>
              </a:defRPr>
            </a:lvl1pPr>
          </a:lstStyle>
          <a:p>
            <a:pPr/>
            <a:r>
              <a:t>Other Homogeneous Mixtures</a:t>
            </a:r>
          </a:p>
        </p:txBody>
      </p:sp>
      <p:sp>
        <p:nvSpPr>
          <p:cNvPr id="358" name="Homogeneous mixtures: more than just solutions!…"/>
          <p:cNvSpPr txBox="1"/>
          <p:nvPr>
            <p:ph type="body" idx="1"/>
          </p:nvPr>
        </p:nvSpPr>
        <p:spPr>
          <a:xfrm>
            <a:off x="3665220" y="2583180"/>
            <a:ext cx="16162020" cy="8892540"/>
          </a:xfrm>
          <a:prstGeom prst="rect">
            <a:avLst/>
          </a:prstGeom>
        </p:spPr>
        <p:txBody>
          <a:bodyPr/>
          <a:lstStyle/>
          <a:p>
            <a:pPr marL="79373" indent="0" algn="ctr">
              <a:buClr>
                <a:srgbClr val="000000"/>
              </a:buClr>
              <a:buSzTx/>
              <a:buFont typeface="Arial"/>
              <a:buNone/>
              <a:defRPr sz="5600"/>
            </a:pPr>
            <a:r>
              <a:t>Homogeneous mixtures: more than just solutions!</a:t>
            </a:r>
          </a:p>
          <a:p>
            <a:pPr marL="39686" indent="0">
              <a:buClr>
                <a:srgbClr val="000000"/>
              </a:buClr>
              <a:buFont typeface="Arial"/>
              <a:defRPr sz="5600"/>
            </a:pPr>
            <a:r>
              <a:t> </a:t>
            </a:r>
            <a:r>
              <a:rPr>
                <a:solidFill>
                  <a:srgbClr val="F02300"/>
                </a:solidFill>
                <a:uFill>
                  <a:solidFill>
                    <a:srgbClr val="F02300"/>
                  </a:solidFill>
                </a:uFill>
              </a:rPr>
              <a:t>Solutions</a:t>
            </a:r>
            <a:r>
              <a:t> - most important, particles in the range   0.2 - 2 nm in diameter (salt water, acids, etc.)</a:t>
            </a:r>
          </a:p>
          <a:p>
            <a:pPr marL="39686" indent="0">
              <a:buClr>
                <a:srgbClr val="000000"/>
              </a:buClr>
              <a:buFont typeface="Arial"/>
              <a:defRPr sz="5600"/>
            </a:pPr>
            <a:r>
              <a:t>  </a:t>
            </a:r>
            <a:r>
              <a:rPr>
                <a:solidFill>
                  <a:srgbClr val="008F00"/>
                </a:solidFill>
                <a:uFill>
                  <a:solidFill>
                    <a:srgbClr val="008F00"/>
                  </a:solidFill>
                </a:uFill>
              </a:rPr>
              <a:t>Colloids</a:t>
            </a:r>
            <a:r>
              <a:t> - a "solution" with particles in the range 2 - 1000 nm (milk, fog, etc.)</a:t>
            </a:r>
          </a:p>
          <a:p>
            <a:pPr marL="39686" indent="0">
              <a:buClr>
                <a:srgbClr val="000000"/>
              </a:buClr>
              <a:buFont typeface="Arial"/>
              <a:defRPr sz="5600"/>
            </a:pPr>
            <a:r>
              <a:t>  </a:t>
            </a:r>
            <a:r>
              <a:rPr>
                <a:solidFill>
                  <a:srgbClr val="0259ED"/>
                </a:solidFill>
                <a:uFill>
                  <a:solidFill>
                    <a:srgbClr val="0259ED"/>
                  </a:solidFill>
                </a:uFill>
              </a:rPr>
              <a:t>Suspensions</a:t>
            </a:r>
            <a:r>
              <a:t> - contain particles greater than 1000 nm in diameter (blood, paint, aerosol sprays, etc.)</a:t>
            </a:r>
          </a:p>
        </p:txBody>
      </p:sp>
      <p:sp>
        <p:nvSpPr>
          <p:cNvPr id="359"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358">
                                            <p:txEl>
                                              <p:pRg st="2" end="2"/>
                                            </p:txEl>
                                          </p:spTgt>
                                        </p:tgtEl>
                                        <p:attrNameLst>
                                          <p:attrName>style.visibility</p:attrName>
                                        </p:attrNameLst>
                                      </p:cBhvr>
                                      <p:to>
                                        <p:strVal val="visible"/>
                                      </p:to>
                                    </p:set>
                                    <p:anim calcmode="lin" valueType="num">
                                      <p:cBhvr>
                                        <p:cTn id="7" dur="500" fill="hold"/>
                                        <p:tgtEl>
                                          <p:spTgt spid="358">
                                            <p:txEl>
                                              <p:pRg st="2" end="2"/>
                                            </p:txEl>
                                          </p:spTgt>
                                        </p:tgtEl>
                                        <p:attrNameLst>
                                          <p:attrName>ppt_x</p:attrName>
                                        </p:attrNameLst>
                                      </p:cBhvr>
                                      <p:tavLst>
                                        <p:tav tm="0">
                                          <p:val>
                                            <p:strVal val="0-#ppt_w/2"/>
                                          </p:val>
                                        </p:tav>
                                        <p:tav tm="100000">
                                          <p:val>
                                            <p:strVal val="#ppt_x"/>
                                          </p:val>
                                        </p:tav>
                                      </p:tavLst>
                                    </p:anim>
                                    <p:anim calcmode="lin" valueType="num">
                                      <p:cBhvr>
                                        <p:cTn id="8" dur="500" fill="hold"/>
                                        <p:tgtEl>
                                          <p:spTgt spid="35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1" fill="hold">
                                  <p:stCondLst>
                                    <p:cond delay="0"/>
                                  </p:stCondLst>
                                  <p:iterate type="el" backwards="0">
                                    <p:tmAbs val="0"/>
                                  </p:iterate>
                                  <p:childTnLst>
                                    <p:set>
                                      <p:cBhvr>
                                        <p:cTn id="12" fill="hold"/>
                                        <p:tgtEl>
                                          <p:spTgt spid="358">
                                            <p:txEl>
                                              <p:pRg st="3" end="3"/>
                                            </p:txEl>
                                          </p:spTgt>
                                        </p:tgtEl>
                                        <p:attrNameLst>
                                          <p:attrName>style.visibility</p:attrName>
                                        </p:attrNameLst>
                                      </p:cBhvr>
                                      <p:to>
                                        <p:strVal val="visible"/>
                                      </p:to>
                                    </p:set>
                                    <p:anim calcmode="lin" valueType="num">
                                      <p:cBhvr>
                                        <p:cTn id="13" dur="500" fill="hold"/>
                                        <p:tgtEl>
                                          <p:spTgt spid="358">
                                            <p:txEl>
                                              <p:pRg st="3" end="3"/>
                                            </p:txEl>
                                          </p:spTgt>
                                        </p:tgtEl>
                                        <p:attrNameLst>
                                          <p:attrName>ppt_x</p:attrName>
                                        </p:attrNameLst>
                                      </p:cBhvr>
                                      <p:tavLst>
                                        <p:tav tm="0">
                                          <p:val>
                                            <p:strVal val="0-#ppt_w/2"/>
                                          </p:val>
                                        </p:tav>
                                        <p:tav tm="100000">
                                          <p:val>
                                            <p:strVal val="#ppt_x"/>
                                          </p:val>
                                        </p:tav>
                                      </p:tavLst>
                                    </p:anim>
                                    <p:anim calcmode="lin" valueType="num">
                                      <p:cBhvr>
                                        <p:cTn id="14" dur="500" fill="hold"/>
                                        <p:tgtEl>
                                          <p:spTgt spid="35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58" grpId="1"/>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1" name="Tyndall effect picture" descr="Tyndall effect picture"/>
          <p:cNvPicPr>
            <a:picLocks noChangeAspect="1"/>
          </p:cNvPicPr>
          <p:nvPr/>
        </p:nvPicPr>
        <p:blipFill>
          <a:blip r:embed="rId3">
            <a:extLst/>
          </a:blip>
          <a:stretch>
            <a:fillRect/>
          </a:stretch>
        </p:blipFill>
        <p:spPr>
          <a:xfrm>
            <a:off x="3040380" y="1691640"/>
            <a:ext cx="10637520" cy="7978141"/>
          </a:xfrm>
          <a:prstGeom prst="rect">
            <a:avLst/>
          </a:prstGeom>
          <a:ln w="12700"/>
        </p:spPr>
      </p:pic>
      <p:pic>
        <p:nvPicPr>
          <p:cNvPr id="362" name="Tyndall effect picture" descr="Tyndall effect picture"/>
          <p:cNvPicPr>
            <a:picLocks noChangeAspect="1"/>
          </p:cNvPicPr>
          <p:nvPr/>
        </p:nvPicPr>
        <p:blipFill>
          <a:blip r:embed="rId4">
            <a:extLst/>
          </a:blip>
          <a:stretch>
            <a:fillRect/>
          </a:stretch>
        </p:blipFill>
        <p:spPr>
          <a:xfrm>
            <a:off x="10134600" y="7863840"/>
            <a:ext cx="11178540" cy="8383905"/>
          </a:xfrm>
          <a:prstGeom prst="rect">
            <a:avLst/>
          </a:prstGeom>
          <a:ln w="12700"/>
        </p:spPr>
      </p:pic>
      <p:sp>
        <p:nvSpPr>
          <p:cNvPr id="363" name="The Tyndall Effect"/>
          <p:cNvSpPr txBox="1"/>
          <p:nvPr>
            <p:ph type="title"/>
          </p:nvPr>
        </p:nvSpPr>
        <p:spPr>
          <a:xfrm>
            <a:off x="-518160" y="-251460"/>
            <a:ext cx="15544801" cy="2286001"/>
          </a:xfrm>
          <a:prstGeom prst="rect">
            <a:avLst/>
          </a:prstGeom>
        </p:spPr>
        <p:txBody>
          <a:bodyPr/>
          <a:lstStyle>
            <a:lvl1pPr>
              <a:defRPr>
                <a:solidFill>
                  <a:srgbClr val="0259ED"/>
                </a:solidFill>
                <a:uFill>
                  <a:solidFill>
                    <a:srgbClr val="0259ED"/>
                  </a:solidFill>
                </a:uFill>
              </a:defRPr>
            </a:lvl1pPr>
          </a:lstStyle>
          <a:p>
            <a:pPr/>
            <a:r>
              <a:t>The Tyndall Effect</a:t>
            </a:r>
          </a:p>
        </p:txBody>
      </p:sp>
      <p:sp>
        <p:nvSpPr>
          <p:cNvPr id="364" name="Colloids (and suspensions) have particles too small to settle out of solution - hence, the Tyndall effect"/>
          <p:cNvSpPr txBox="1"/>
          <p:nvPr>
            <p:ph type="body" sz="quarter" idx="1"/>
          </p:nvPr>
        </p:nvSpPr>
        <p:spPr>
          <a:xfrm>
            <a:off x="13746480" y="2308860"/>
            <a:ext cx="7612380" cy="4686301"/>
          </a:xfrm>
          <a:prstGeom prst="rect">
            <a:avLst/>
          </a:prstGeom>
        </p:spPr>
        <p:txBody>
          <a:bodyPr/>
          <a:lstStyle/>
          <a:p>
            <a:pPr marL="79373" indent="0" algn="ctr">
              <a:buClr>
                <a:srgbClr val="000000"/>
              </a:buClr>
              <a:buSzTx/>
              <a:buFont typeface="Arial"/>
              <a:buNone/>
            </a:pPr>
            <a:r>
              <a:rPr sz="5400"/>
              <a:t>Colloids (and suspensions) have particles too small to settle out of solution - hence, the </a:t>
            </a:r>
            <a:r>
              <a:rPr sz="5400">
                <a:solidFill>
                  <a:srgbClr val="F02300"/>
                </a:solidFill>
                <a:uFill>
                  <a:solidFill>
                    <a:srgbClr val="F02300"/>
                  </a:solidFill>
                </a:uFill>
              </a:rPr>
              <a:t>Tyndall effect</a:t>
            </a:r>
          </a:p>
        </p:txBody>
      </p:sp>
      <p:sp>
        <p:nvSpPr>
          <p:cNvPr id="365"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366" name="Right: Pure tap water…"/>
          <p:cNvSpPr txBox="1"/>
          <p:nvPr/>
        </p:nvSpPr>
        <p:spPr>
          <a:xfrm>
            <a:off x="3413760" y="10035540"/>
            <a:ext cx="6377940" cy="228600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defRPr i="1"/>
            </a:pPr>
            <a:r>
              <a:t>Right</a:t>
            </a:r>
            <a:r>
              <a:rPr i="0"/>
              <a:t>: Pure tap water</a:t>
            </a:r>
            <a:endParaRPr i="0"/>
          </a:p>
          <a:p>
            <a:pPr>
              <a:defRPr i="1"/>
            </a:pPr>
            <a:r>
              <a:t>Left:</a:t>
            </a:r>
            <a:r>
              <a:rPr i="0"/>
              <a:t> 5 ppm colloidal silver</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The Tyndall Effect"/>
          <p:cNvSpPr txBox="1"/>
          <p:nvPr>
            <p:ph type="title"/>
          </p:nvPr>
        </p:nvSpPr>
        <p:spPr>
          <a:xfrm>
            <a:off x="4419600" y="0"/>
            <a:ext cx="15544801" cy="3200401"/>
          </a:xfrm>
          <a:prstGeom prst="rect">
            <a:avLst/>
          </a:prstGeom>
        </p:spPr>
        <p:txBody>
          <a:bodyPr/>
          <a:lstStyle>
            <a:lvl1pPr>
              <a:defRPr>
                <a:solidFill>
                  <a:srgbClr val="0259ED"/>
                </a:solidFill>
                <a:uFill>
                  <a:solidFill>
                    <a:srgbClr val="0259ED"/>
                  </a:solidFill>
                </a:uFill>
              </a:defRPr>
            </a:lvl1pPr>
          </a:lstStyle>
          <a:p>
            <a:pPr/>
            <a:r>
              <a:t>The Tyndall Effect</a:t>
            </a:r>
          </a:p>
        </p:txBody>
      </p:sp>
      <p:sp>
        <p:nvSpPr>
          <p:cNvPr id="371"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372" name="Tyndall effect example picture" descr="Tyndall effect example picture"/>
          <p:cNvPicPr>
            <a:picLocks noChangeAspect="0"/>
          </p:cNvPicPr>
          <p:nvPr/>
        </p:nvPicPr>
        <p:blipFill>
          <a:blip r:embed="rId2">
            <a:extLst/>
          </a:blip>
          <a:srcRect l="12557" t="0" r="11293" b="10821"/>
          <a:stretch>
            <a:fillRect/>
          </a:stretch>
        </p:blipFill>
        <p:spPr>
          <a:xfrm>
            <a:off x="3505200" y="2286000"/>
            <a:ext cx="10674351" cy="6727826"/>
          </a:xfrm>
          <a:prstGeom prst="rect">
            <a:avLst/>
          </a:prstGeom>
          <a:ln w="12700">
            <a:miter lim="400000"/>
          </a:ln>
        </p:spPr>
      </p:pic>
      <p:pic>
        <p:nvPicPr>
          <p:cNvPr id="373" name="Tyndall effect picture" descr="Tyndall effect picture"/>
          <p:cNvPicPr>
            <a:picLocks noChangeAspect="0"/>
          </p:cNvPicPr>
          <p:nvPr/>
        </p:nvPicPr>
        <p:blipFill>
          <a:blip r:embed="rId3">
            <a:extLst/>
          </a:blip>
          <a:srcRect l="0" t="0" r="0" b="3840"/>
          <a:stretch>
            <a:fillRect/>
          </a:stretch>
        </p:blipFill>
        <p:spPr>
          <a:xfrm>
            <a:off x="14478000" y="2125980"/>
            <a:ext cx="5959475" cy="4587876"/>
          </a:xfrm>
          <a:prstGeom prst="rect">
            <a:avLst/>
          </a:prstGeom>
          <a:ln w="12700">
            <a:miter lim="400000"/>
          </a:ln>
        </p:spPr>
      </p:pic>
      <p:pic>
        <p:nvPicPr>
          <p:cNvPr id="374" name="Tyndall effect picture" descr="Tyndall effect picture"/>
          <p:cNvPicPr>
            <a:picLocks noChangeAspect="0"/>
          </p:cNvPicPr>
          <p:nvPr/>
        </p:nvPicPr>
        <p:blipFill>
          <a:blip r:embed="rId4">
            <a:extLst/>
          </a:blip>
          <a:srcRect l="0" t="0" r="0" b="7618"/>
          <a:stretch>
            <a:fillRect/>
          </a:stretch>
        </p:blipFill>
        <p:spPr>
          <a:xfrm>
            <a:off x="11096625" y="9134475"/>
            <a:ext cx="10239375" cy="4581525"/>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Colloids"/>
          <p:cNvSpPr txBox="1"/>
          <p:nvPr>
            <p:ph type="title"/>
          </p:nvPr>
        </p:nvSpPr>
        <p:spPr>
          <a:xfrm>
            <a:off x="4419600" y="0"/>
            <a:ext cx="15544801" cy="3200401"/>
          </a:xfrm>
          <a:prstGeom prst="rect">
            <a:avLst/>
          </a:prstGeom>
        </p:spPr>
        <p:txBody>
          <a:bodyPr/>
          <a:lstStyle>
            <a:lvl1pPr>
              <a:defRPr>
                <a:solidFill>
                  <a:srgbClr val="0259ED"/>
                </a:solidFill>
                <a:uFill>
                  <a:solidFill>
                    <a:srgbClr val="0259ED"/>
                  </a:solidFill>
                </a:uFill>
              </a:defRPr>
            </a:lvl1pPr>
          </a:lstStyle>
          <a:p>
            <a:pPr/>
            <a:r>
              <a:t>Colloids</a:t>
            </a:r>
          </a:p>
        </p:txBody>
      </p:sp>
      <p:sp>
        <p:nvSpPr>
          <p:cNvPr id="377" name="Type  D Medium D Phase Examples…"/>
          <p:cNvSpPr txBox="1"/>
          <p:nvPr>
            <p:ph type="body" idx="1"/>
          </p:nvPr>
        </p:nvSpPr>
        <p:spPr>
          <a:xfrm>
            <a:off x="3665220" y="5326379"/>
            <a:ext cx="17213581" cy="8389621"/>
          </a:xfrm>
          <a:prstGeom prst="rect">
            <a:avLst/>
          </a:prstGeom>
        </p:spPr>
        <p:txBody>
          <a:bodyPr/>
          <a:lstStyle/>
          <a:p>
            <a:pPr marL="79373" indent="0">
              <a:buClr>
                <a:srgbClr val="000000"/>
              </a:buClr>
              <a:buSzTx/>
              <a:buFont typeface="Arial"/>
              <a:buNone/>
              <a:defRPr u="sng"/>
            </a:pPr>
            <a:r>
              <a:t>Type</a:t>
            </a:r>
            <a:r>
              <a:rPr b="0">
                <a:latin typeface="ＭＳ Ｐゴシック"/>
                <a:ea typeface="ＭＳ Ｐゴシック"/>
                <a:cs typeface="ＭＳ Ｐゴシック"/>
                <a:sym typeface="ＭＳ Ｐゴシック"/>
              </a:rPr>
              <a:t>		</a:t>
            </a:r>
            <a:r>
              <a:t>D Medium</a:t>
            </a:r>
            <a:r>
              <a:rPr b="0">
                <a:latin typeface="ＭＳ Ｐゴシック"/>
                <a:ea typeface="ＭＳ Ｐゴシック"/>
                <a:cs typeface="ＭＳ Ｐゴシック"/>
                <a:sym typeface="ＭＳ Ｐゴシック"/>
              </a:rPr>
              <a:t>	</a:t>
            </a:r>
            <a:r>
              <a:t>D Phase</a:t>
            </a:r>
            <a:r>
              <a:rPr b="0">
                <a:latin typeface="ＭＳ Ｐゴシック"/>
                <a:ea typeface="ＭＳ Ｐゴシック"/>
                <a:cs typeface="ＭＳ Ｐゴシック"/>
                <a:sym typeface="ＭＳ Ｐゴシック"/>
              </a:rPr>
              <a:t>	</a:t>
            </a:r>
            <a:r>
              <a:t>Examples</a:t>
            </a:r>
          </a:p>
          <a:p>
            <a:pPr marL="79373" indent="0">
              <a:buClr>
                <a:srgbClr val="000000"/>
              </a:buClr>
              <a:buSzTx/>
              <a:buFont typeface="Arial"/>
              <a:buNone/>
              <a:defRPr b="0"/>
            </a:pPr>
            <a:r>
              <a:t>aerosol</a:t>
            </a:r>
            <a:r>
              <a:rPr>
                <a:latin typeface="ＭＳ Ｐゴシック"/>
                <a:ea typeface="ＭＳ Ｐゴシック"/>
                <a:cs typeface="ＭＳ Ｐゴシック"/>
                <a:sym typeface="ＭＳ Ｐゴシック"/>
              </a:rPr>
              <a:t>	</a:t>
            </a:r>
            <a:r>
              <a:t>gas</a:t>
            </a:r>
            <a:r>
              <a:rPr>
                <a:latin typeface="ＭＳ Ｐゴシック"/>
                <a:ea typeface="ＭＳ Ｐゴシック"/>
                <a:cs typeface="ＭＳ Ｐゴシック"/>
                <a:sym typeface="ＭＳ Ｐゴシック"/>
              </a:rPr>
              <a:t>		</a:t>
            </a:r>
            <a:r>
              <a:t>liquid</a:t>
            </a:r>
            <a:r>
              <a:rPr>
                <a:latin typeface="ＭＳ Ｐゴシック"/>
                <a:ea typeface="ＭＳ Ｐゴシック"/>
                <a:cs typeface="ＭＳ Ｐゴシック"/>
                <a:sym typeface="ＭＳ Ｐゴシック"/>
              </a:rPr>
              <a:t>		</a:t>
            </a:r>
            <a:r>
              <a:t>fog, clouds</a:t>
            </a:r>
          </a:p>
          <a:p>
            <a:pPr marL="79373" indent="0">
              <a:buClr>
                <a:srgbClr val="000000"/>
              </a:buClr>
              <a:buSzTx/>
              <a:buFont typeface="Arial"/>
              <a:buNone/>
              <a:defRPr b="0"/>
            </a:pPr>
            <a:r>
              <a:t>aerosol</a:t>
            </a:r>
            <a:r>
              <a:rPr>
                <a:latin typeface="ＭＳ Ｐゴシック"/>
                <a:ea typeface="ＭＳ Ｐゴシック"/>
                <a:cs typeface="ＭＳ Ｐゴシック"/>
                <a:sym typeface="ＭＳ Ｐゴシック"/>
              </a:rPr>
              <a:t>	</a:t>
            </a:r>
            <a:r>
              <a:t>gas</a:t>
            </a:r>
            <a:r>
              <a:rPr>
                <a:latin typeface="ＭＳ Ｐゴシック"/>
                <a:ea typeface="ＭＳ Ｐゴシック"/>
                <a:cs typeface="ＭＳ Ｐゴシック"/>
                <a:sym typeface="ＭＳ Ｐゴシック"/>
              </a:rPr>
              <a:t>		</a:t>
            </a:r>
            <a:r>
              <a:t>solid</a:t>
            </a:r>
            <a:r>
              <a:rPr>
                <a:latin typeface="ＭＳ Ｐゴシック"/>
                <a:ea typeface="ＭＳ Ｐゴシック"/>
                <a:cs typeface="ＭＳ Ｐゴシック"/>
                <a:sym typeface="ＭＳ Ｐゴシック"/>
              </a:rPr>
              <a:t>		</a:t>
            </a:r>
            <a:r>
              <a:t>smoke, viruses</a:t>
            </a:r>
          </a:p>
          <a:p>
            <a:pPr marL="79373" indent="0">
              <a:buClr>
                <a:srgbClr val="000000"/>
              </a:buClr>
              <a:buSzTx/>
              <a:buFont typeface="Arial"/>
              <a:buNone/>
              <a:defRPr b="0"/>
            </a:pPr>
            <a:r>
              <a:t>foam</a:t>
            </a:r>
            <a:r>
              <a:rPr>
                <a:latin typeface="ＭＳ Ｐゴシック"/>
                <a:ea typeface="ＭＳ Ｐゴシック"/>
                <a:cs typeface="ＭＳ Ｐゴシック"/>
                <a:sym typeface="ＭＳ Ｐゴシック"/>
              </a:rPr>
              <a:t>		</a:t>
            </a:r>
            <a:r>
              <a:t>liquid</a:t>
            </a:r>
            <a:r>
              <a:rPr>
                <a:latin typeface="ＭＳ Ｐゴシック"/>
                <a:ea typeface="ＭＳ Ｐゴシック"/>
                <a:cs typeface="ＭＳ Ｐゴシック"/>
                <a:sym typeface="ＭＳ Ｐゴシック"/>
              </a:rPr>
              <a:t>		</a:t>
            </a:r>
            <a:r>
              <a:t>gas</a:t>
            </a:r>
            <a:r>
              <a:rPr>
                <a:latin typeface="ＭＳ Ｐゴシック"/>
                <a:ea typeface="ＭＳ Ｐゴシック"/>
                <a:cs typeface="ＭＳ Ｐゴシック"/>
                <a:sym typeface="ＭＳ Ｐゴシック"/>
              </a:rPr>
              <a:t>		</a:t>
            </a:r>
            <a:r>
              <a:t>shaving cream</a:t>
            </a:r>
          </a:p>
          <a:p>
            <a:pPr marL="79373" indent="0">
              <a:buClr>
                <a:srgbClr val="000000"/>
              </a:buClr>
              <a:buSzTx/>
              <a:buFont typeface="Arial"/>
              <a:buNone/>
              <a:defRPr b="0"/>
            </a:pPr>
            <a:r>
              <a:t>emulsion</a:t>
            </a:r>
            <a:r>
              <a:rPr>
                <a:latin typeface="ＭＳ Ｐゴシック"/>
                <a:ea typeface="ＭＳ Ｐゴシック"/>
                <a:cs typeface="ＭＳ Ｐゴシック"/>
                <a:sym typeface="ＭＳ Ｐゴシック"/>
              </a:rPr>
              <a:t>	</a:t>
            </a:r>
            <a:r>
              <a:t>liquid</a:t>
            </a:r>
            <a:r>
              <a:rPr>
                <a:latin typeface="ＭＳ Ｐゴシック"/>
                <a:ea typeface="ＭＳ Ｐゴシック"/>
                <a:cs typeface="ＭＳ Ｐゴシック"/>
                <a:sym typeface="ＭＳ Ｐゴシック"/>
              </a:rPr>
              <a:t>		</a:t>
            </a:r>
            <a:r>
              <a:t>liquid</a:t>
            </a:r>
            <a:r>
              <a:rPr>
                <a:latin typeface="ＭＳ Ｐゴシック"/>
                <a:ea typeface="ＭＳ Ｐゴシック"/>
                <a:cs typeface="ＭＳ Ｐゴシック"/>
                <a:sym typeface="ＭＳ Ｐゴシック"/>
              </a:rPr>
              <a:t>		</a:t>
            </a:r>
            <a:r>
              <a:t>milk, mayonnaise</a:t>
            </a:r>
          </a:p>
          <a:p>
            <a:pPr marL="79373" indent="0">
              <a:buClr>
                <a:srgbClr val="000000"/>
              </a:buClr>
              <a:buSzTx/>
              <a:buFont typeface="Arial"/>
              <a:buNone/>
              <a:defRPr b="0"/>
            </a:pPr>
            <a:r>
              <a:t>sol</a:t>
            </a:r>
            <a:r>
              <a:rPr>
                <a:latin typeface="ＭＳ Ｐゴシック"/>
                <a:ea typeface="ＭＳ Ｐゴシック"/>
                <a:cs typeface="ＭＳ Ｐゴシック"/>
                <a:sym typeface="ＭＳ Ｐゴシック"/>
              </a:rPr>
              <a:t>		</a:t>
            </a:r>
            <a:r>
              <a:t>liquid</a:t>
            </a:r>
            <a:r>
              <a:rPr>
                <a:latin typeface="ＭＳ Ｐゴシック"/>
                <a:ea typeface="ＭＳ Ｐゴシック"/>
                <a:cs typeface="ＭＳ Ｐゴシック"/>
                <a:sym typeface="ＭＳ Ｐゴシック"/>
              </a:rPr>
              <a:t>		</a:t>
            </a:r>
            <a:r>
              <a:t>solid</a:t>
            </a:r>
            <a:r>
              <a:rPr>
                <a:latin typeface="ＭＳ Ｐゴシック"/>
                <a:ea typeface="ＭＳ Ｐゴシック"/>
                <a:cs typeface="ＭＳ Ｐゴシック"/>
                <a:sym typeface="ＭＳ Ｐゴシック"/>
              </a:rPr>
              <a:t>		</a:t>
            </a:r>
            <a:r>
              <a:t>mud, paint, ink</a:t>
            </a:r>
          </a:p>
          <a:p>
            <a:pPr marL="79373" indent="0">
              <a:buClr>
                <a:srgbClr val="000000"/>
              </a:buClr>
              <a:buSzTx/>
              <a:buFont typeface="Arial"/>
              <a:buNone/>
              <a:defRPr b="0"/>
            </a:pPr>
            <a:r>
              <a:t>foam</a:t>
            </a:r>
            <a:r>
              <a:rPr>
                <a:latin typeface="ＭＳ Ｐゴシック"/>
                <a:ea typeface="ＭＳ Ｐゴシック"/>
                <a:cs typeface="ＭＳ Ｐゴシック"/>
                <a:sym typeface="ＭＳ Ｐゴシック"/>
              </a:rPr>
              <a:t>		</a:t>
            </a:r>
            <a:r>
              <a:t>solid</a:t>
            </a:r>
            <a:r>
              <a:rPr>
                <a:latin typeface="ＭＳ Ｐゴシック"/>
                <a:ea typeface="ＭＳ Ｐゴシック"/>
                <a:cs typeface="ＭＳ Ｐゴシック"/>
                <a:sym typeface="ＭＳ Ｐゴシック"/>
              </a:rPr>
              <a:t>		</a:t>
            </a:r>
            <a:r>
              <a:t>gas</a:t>
            </a:r>
            <a:r>
              <a:rPr>
                <a:latin typeface="ＭＳ Ｐゴシック"/>
                <a:ea typeface="ＭＳ Ｐゴシック"/>
                <a:cs typeface="ＭＳ Ｐゴシック"/>
                <a:sym typeface="ＭＳ Ｐゴシック"/>
              </a:rPr>
              <a:t>		</a:t>
            </a:r>
            <a:r>
              <a:t>foam rubber, sponge</a:t>
            </a:r>
          </a:p>
          <a:p>
            <a:pPr marL="79373" indent="0">
              <a:buClr>
                <a:srgbClr val="F02300"/>
              </a:buClr>
              <a:buSzTx/>
              <a:buFont typeface="Arial"/>
              <a:buNone/>
            </a:pPr>
            <a:r>
              <a:rPr i="1">
                <a:solidFill>
                  <a:srgbClr val="F02300"/>
                </a:solidFill>
                <a:uFill>
                  <a:solidFill>
                    <a:srgbClr val="F02300"/>
                  </a:solidFill>
                </a:uFill>
              </a:rPr>
              <a:t>gel</a:t>
            </a:r>
            <a:r>
              <a:rPr b="0">
                <a:latin typeface="ＭＳ Ｐゴシック"/>
                <a:ea typeface="ＭＳ Ｐゴシック"/>
                <a:cs typeface="ＭＳ Ｐゴシック"/>
                <a:sym typeface="ＭＳ Ｐゴシック"/>
              </a:rPr>
              <a:t>		</a:t>
            </a:r>
            <a:r>
              <a:rPr b="0"/>
              <a:t>solid</a:t>
            </a:r>
            <a:r>
              <a:rPr b="0">
                <a:latin typeface="ＭＳ Ｐゴシック"/>
                <a:ea typeface="ＭＳ Ｐゴシック"/>
                <a:cs typeface="ＭＳ Ｐゴシック"/>
                <a:sym typeface="ＭＳ Ｐゴシック"/>
              </a:rPr>
              <a:t>		</a:t>
            </a:r>
            <a:r>
              <a:rPr b="0"/>
              <a:t>liquid</a:t>
            </a:r>
            <a:r>
              <a:rPr b="0">
                <a:latin typeface="ＭＳ Ｐゴシック"/>
                <a:ea typeface="ＭＳ Ｐゴシック"/>
                <a:cs typeface="ＭＳ Ｐゴシック"/>
                <a:sym typeface="ＭＳ Ｐゴシック"/>
              </a:rPr>
              <a:t>		</a:t>
            </a:r>
            <a:r>
              <a:rPr b="0"/>
              <a:t>jelly, cheese, </a:t>
            </a:r>
            <a:r>
              <a:rPr i="1">
                <a:solidFill>
                  <a:srgbClr val="F02300"/>
                </a:solidFill>
                <a:uFill>
                  <a:solidFill>
                    <a:srgbClr val="F02300"/>
                  </a:solidFill>
                </a:uFill>
              </a:rPr>
              <a:t>yogurt</a:t>
            </a:r>
          </a:p>
          <a:p>
            <a:pPr marL="79373" indent="0">
              <a:buClr>
                <a:srgbClr val="000000"/>
              </a:buClr>
              <a:buSzTx/>
              <a:buFont typeface="Arial"/>
              <a:buNone/>
              <a:defRPr b="0"/>
            </a:pPr>
            <a:r>
              <a:t>solid sol</a:t>
            </a:r>
            <a:r>
              <a:rPr>
                <a:latin typeface="ＭＳ Ｐゴシック"/>
                <a:ea typeface="ＭＳ Ｐゴシック"/>
                <a:cs typeface="ＭＳ Ｐゴシック"/>
                <a:sym typeface="ＭＳ Ｐゴシック"/>
              </a:rPr>
              <a:t>	</a:t>
            </a:r>
            <a:r>
              <a:t>solid</a:t>
            </a:r>
            <a:r>
              <a:rPr>
                <a:latin typeface="ＭＳ Ｐゴシック"/>
                <a:ea typeface="ＭＳ Ｐゴシック"/>
                <a:cs typeface="ＭＳ Ｐゴシック"/>
                <a:sym typeface="ＭＳ Ｐゴシック"/>
              </a:rPr>
              <a:t>		</a:t>
            </a:r>
            <a:r>
              <a:t>solid</a:t>
            </a:r>
            <a:r>
              <a:rPr>
                <a:latin typeface="ＭＳ Ｐゴシック"/>
                <a:ea typeface="ＭＳ Ｐゴシック"/>
                <a:cs typeface="ＭＳ Ｐゴシック"/>
                <a:sym typeface="ＭＳ Ｐゴシック"/>
              </a:rPr>
              <a:t>		</a:t>
            </a:r>
            <a:r>
              <a:t>steel, bronze, pearls</a:t>
            </a:r>
          </a:p>
        </p:txBody>
      </p:sp>
      <p:sp>
        <p:nvSpPr>
          <p:cNvPr id="378"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
        <p:nvSpPr>
          <p:cNvPr id="379" name="Colloids have a dispersed phase (&quot;solute&quot;) and a dispersing medium (&quot;solvent&quot;).  Many types of colloids:"/>
          <p:cNvSpPr txBox="1"/>
          <p:nvPr/>
        </p:nvSpPr>
        <p:spPr>
          <a:xfrm>
            <a:off x="3505200" y="2446020"/>
            <a:ext cx="17396460" cy="236965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nSpc>
                <a:spcPct val="90000"/>
              </a:lnSpc>
              <a:spcBef>
                <a:spcPts val="1900"/>
              </a:spcBef>
              <a:buClr>
                <a:srgbClr val="000000"/>
              </a:buClr>
              <a:buFont typeface="Arial"/>
            </a:pPr>
            <a:r>
              <a:rPr sz="5400"/>
              <a:t>Colloids have a </a:t>
            </a:r>
            <a:r>
              <a:rPr sz="5400">
                <a:solidFill>
                  <a:srgbClr val="F02300"/>
                </a:solidFill>
                <a:effectLst>
                  <a:outerShdw sx="100000" sy="100000" kx="0" ky="0" algn="b" rotWithShape="0" blurRad="12700" dist="25400" dir="2700000">
                    <a:srgbClr val="CBCBCB"/>
                  </a:outerShdw>
                </a:effectLst>
                <a:uFill>
                  <a:solidFill>
                    <a:srgbClr val="F02300"/>
                  </a:solidFill>
                </a:uFill>
              </a:rPr>
              <a:t>dispersed phase</a:t>
            </a:r>
            <a:r>
              <a:rPr sz="5400"/>
              <a:t> ("solute") and a </a:t>
            </a:r>
            <a:r>
              <a:rPr sz="5400">
                <a:solidFill>
                  <a:srgbClr val="F02300"/>
                </a:solidFill>
                <a:effectLst>
                  <a:outerShdw sx="100000" sy="100000" kx="0" ky="0" algn="b" rotWithShape="0" blurRad="12700" dist="25400" dir="2700000">
                    <a:srgbClr val="CBCBCB"/>
                  </a:outerShdw>
                </a:effectLst>
                <a:uFill>
                  <a:solidFill>
                    <a:srgbClr val="F02300"/>
                  </a:solidFill>
                </a:uFill>
              </a:rPr>
              <a:t>dispersing medium</a:t>
            </a:r>
            <a:r>
              <a:rPr sz="5400"/>
              <a:t> ("solvent").  Many types of colloids:</a:t>
            </a:r>
          </a:p>
        </p:txBody>
      </p:sp>
      <p:pic>
        <p:nvPicPr>
          <p:cNvPr id="380" name="NonFat.m4v" descr="NonFat.m4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5308878" y="-7408697"/>
            <a:ext cx="18288001" cy="1027897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782148 0.564444" origin="layout" pathEditMode="relative">
                                      <p:cBhvr>
                                        <p:cTn id="6" dur="1000" fill="hold"/>
                                        <p:tgtEl>
                                          <p:spTgt spid="380"/>
                                        </p:tgtEl>
                                        <p:attrNameLst>
                                          <p:attrName>ppt_x</p:attrName>
                                          <p:attrName>ppt_y</p:attrName>
                                        </p:attrNameLst>
                                      </p:cBhvr>
                                    </p:animMotion>
                                  </p:childTnLst>
                                </p:cTn>
                              </p:par>
                            </p:childTnLst>
                          </p:cTn>
                        </p:par>
                        <p:par>
                          <p:cTn id="7" fill="hold">
                            <p:stCondLst>
                              <p:cond delay="1000"/>
                            </p:stCondLst>
                            <p:childTnLst>
                              <p:par>
                                <p:cTn id="8" presetClass="mediacall" nodeType="afterEffect" presetSubtype="0" presetID="1" grpId="2" fill="hold">
                                  <p:stCondLst>
                                    <p:cond delay="0"/>
                                  </p:stCondLst>
                                  <p:childTnLst>
                                    <p:cmd type="call" cmd="playFrom(0.0)">
                                      <p:cBhvr>
                                        <p:cTn id="9" dur="63233" fill="hold"/>
                                        <p:tgtEl>
                                          <p:spTgt spid="38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0" fill="hold" display="0">
                  <p:stCondLst>
                    <p:cond delay="indefinite"/>
                  </p:stCondLst>
                </p:cTn>
                <p:tgtEl>
                  <p:spTgt spid="380"/>
                </p:tgtEl>
              </p:cMediaNode>
            </p:video>
            <p:seq concurrent="1" prevAc="none" nextAc="seek">
              <p:cTn id="11" evtFilter="cancelBubble" nodeType="interactiveSeq" restart="whenNotActive" fill="hold">
                <p:stCondLst>
                  <p:cond delay="0" evt="onClick">
                    <p:tgtEl>
                      <p:spTgt spid="380"/>
                    </p:tgtEl>
                  </p:cond>
                </p:stCondLst>
                <p:endSync delay="0" evt="end">
                  <p:rtn val="all"/>
                </p:endSync>
                <p:childTnLst>
                  <p:par>
                    <p:cTn id="12" fill="hold">
                      <p:stCondLst>
                        <p:cond delay="0"/>
                      </p:stCondLst>
                      <p:childTnLst>
                        <p:par>
                          <p:cTn id="13" fill="hold">
                            <p:stCondLst>
                              <p:cond delay="0"/>
                            </p:stCondLst>
                            <p:childTnLst>
                              <p:par>
                                <p:cTn id="14" presetClass="mediacall" nodeType="clickEffect" presetSubtype="0" presetID="2" fill="hold">
                                  <p:stCondLst>
                                    <p:cond delay="0"/>
                                  </p:stCondLst>
                                  <p:childTnLst>
                                    <p:cmd type="call" cmd="togglePause">
                                      <p:cBhvr>
                                        <p:cTn id="15" dur="1" fill="hold"/>
                                        <p:tgtEl>
                                          <p:spTgt spid="380"/>
                                        </p:tgtEl>
                                      </p:cBhvr>
                                    </p:cmd>
                                  </p:childTnLst>
                                </p:cTn>
                              </p:par>
                            </p:childTnLst>
                          </p:cTn>
                        </p:par>
                      </p:childTnLst>
                    </p:cTn>
                  </p:par>
                </p:childTnLst>
              </p:cTn>
              <p:nextCondLst>
                <p:cond delay="0" evt="onClick">
                  <p:tgtEl>
                    <p:spTgt spid="380"/>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Surfactant Emulsifying Agents"/>
          <p:cNvSpPr txBox="1"/>
          <p:nvPr>
            <p:ph type="title"/>
          </p:nvPr>
        </p:nvSpPr>
        <p:spPr>
          <a:xfrm>
            <a:off x="4419600" y="457200"/>
            <a:ext cx="15544801" cy="2286001"/>
          </a:xfrm>
          <a:prstGeom prst="rect">
            <a:avLst/>
          </a:prstGeom>
        </p:spPr>
        <p:txBody>
          <a:bodyPr/>
          <a:lstStyle>
            <a:lvl1pPr>
              <a:defRPr>
                <a:solidFill>
                  <a:srgbClr val="0259ED"/>
                </a:solidFill>
                <a:uFill>
                  <a:solidFill>
                    <a:srgbClr val="0259ED"/>
                  </a:solidFill>
                </a:uFill>
              </a:defRPr>
            </a:lvl1pPr>
          </a:lstStyle>
          <a:p>
            <a:pPr/>
            <a:r>
              <a:t>Surfactant Emulsifying Agents</a:t>
            </a:r>
          </a:p>
        </p:txBody>
      </p:sp>
      <p:sp>
        <p:nvSpPr>
          <p:cNvPr id="383" name="Surfactants (or Surfactant Emulsifying Agents) promote the formation of colloids by coating dispersed phase, preventing the formation of large particles.…"/>
          <p:cNvSpPr txBox="1"/>
          <p:nvPr>
            <p:ph type="body" sz="half" idx="1"/>
          </p:nvPr>
        </p:nvSpPr>
        <p:spPr>
          <a:xfrm>
            <a:off x="3665220" y="2583180"/>
            <a:ext cx="17213581" cy="4480560"/>
          </a:xfrm>
          <a:prstGeom prst="rect">
            <a:avLst/>
          </a:prstGeom>
        </p:spPr>
        <p:txBody>
          <a:bodyPr/>
          <a:lstStyle/>
          <a:p>
            <a:pPr marL="79373" indent="0">
              <a:buClr>
                <a:srgbClr val="F02300"/>
              </a:buClr>
              <a:buSzTx/>
              <a:buFont typeface="Arial"/>
              <a:buNone/>
            </a:pPr>
            <a:r>
              <a:rPr sz="5400">
                <a:solidFill>
                  <a:srgbClr val="F02300"/>
                </a:solidFill>
                <a:uFill>
                  <a:solidFill>
                    <a:srgbClr val="F02300"/>
                  </a:solidFill>
                </a:uFill>
              </a:rPr>
              <a:t>Surfactants</a:t>
            </a:r>
            <a:r>
              <a:rPr sz="5400"/>
              <a:t> (or Surfactant Emulsifying Agents) promote the formation of colloids by coating dispersed phase, preventing the formation of large particles.</a:t>
            </a:r>
          </a:p>
          <a:p>
            <a:pPr marL="79373" indent="0">
              <a:buClr>
                <a:srgbClr val="000000"/>
              </a:buClr>
              <a:buSzTx/>
              <a:buFont typeface="Arial"/>
              <a:buNone/>
            </a:pPr>
            <a:r>
              <a:rPr sz="5400"/>
              <a:t>Surfactants used for cleaning called </a:t>
            </a:r>
            <a:r>
              <a:rPr sz="5400">
                <a:solidFill>
                  <a:srgbClr val="F02300"/>
                </a:solidFill>
                <a:uFill>
                  <a:solidFill>
                    <a:srgbClr val="F02300"/>
                  </a:solidFill>
                </a:uFill>
              </a:rPr>
              <a:t>detergents</a:t>
            </a:r>
            <a:r>
              <a:rPr sz="5400"/>
              <a:t>.</a:t>
            </a:r>
          </a:p>
        </p:txBody>
      </p:sp>
      <p:sp>
        <p:nvSpPr>
          <p:cNvPr id="384"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385" name="14S11AN10-1.mov" descr="14S11AN10-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8237220" y="7566659"/>
            <a:ext cx="7739150" cy="448056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1375" fill="hold"/>
                                        <p:tgtEl>
                                          <p:spTgt spid="38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85"/>
                </p:tgtEl>
              </p:cMediaNode>
            </p:video>
            <p:seq concurrent="1" prevAc="none" nextAc="seek">
              <p:cTn id="8" evtFilter="cancelBubble" nodeType="interactiveSeq" restart="whenNotActive" fill="hold">
                <p:stCondLst>
                  <p:cond delay="0" evt="onClick">
                    <p:tgtEl>
                      <p:spTgt spid="385"/>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85"/>
                                        </p:tgtEl>
                                      </p:cBhvr>
                                    </p:cmd>
                                  </p:childTnLst>
                                </p:cTn>
                              </p:par>
                            </p:childTnLst>
                          </p:cTn>
                        </p:par>
                      </p:childTnLst>
                    </p:cTn>
                  </p:par>
                </p:childTnLst>
              </p:cTn>
              <p:nextCondLst>
                <p:cond delay="0" evt="onClick">
                  <p:tgtEl>
                    <p:spTgt spid="385"/>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Surfactant Emulsifying Agents"/>
          <p:cNvSpPr txBox="1"/>
          <p:nvPr>
            <p:ph type="title"/>
          </p:nvPr>
        </p:nvSpPr>
        <p:spPr>
          <a:xfrm>
            <a:off x="9321800" y="0"/>
            <a:ext cx="15544800" cy="2286001"/>
          </a:xfrm>
          <a:prstGeom prst="rect">
            <a:avLst/>
          </a:prstGeom>
        </p:spPr>
        <p:txBody>
          <a:bodyPr/>
          <a:lstStyle>
            <a:lvl1pPr>
              <a:defRPr>
                <a:solidFill>
                  <a:srgbClr val="0259ED"/>
                </a:solidFill>
                <a:uFill>
                  <a:solidFill>
                    <a:srgbClr val="0259ED"/>
                  </a:solidFill>
                </a:uFill>
              </a:defRPr>
            </a:lvl1pPr>
          </a:lstStyle>
          <a:p>
            <a:pPr/>
            <a:r>
              <a:t>Surfactant Emulsifying Agents</a:t>
            </a:r>
          </a:p>
        </p:txBody>
      </p:sp>
      <p:sp>
        <p:nvSpPr>
          <p:cNvPr id="388" name="Soaps and detergents: surfactants with both a hydrophobic (nonpolar) and a hydrophilic (polar) end.  Can remove nonpolar oils and polar compounds.…"/>
          <p:cNvSpPr txBox="1"/>
          <p:nvPr>
            <p:ph type="body" sz="half" idx="1"/>
          </p:nvPr>
        </p:nvSpPr>
        <p:spPr>
          <a:xfrm>
            <a:off x="439420" y="2024380"/>
            <a:ext cx="13439207" cy="5349240"/>
          </a:xfrm>
          <a:prstGeom prst="rect">
            <a:avLst/>
          </a:prstGeom>
        </p:spPr>
        <p:txBody>
          <a:bodyPr/>
          <a:lstStyle/>
          <a:p>
            <a:pPr marL="79373" indent="0">
              <a:buClr>
                <a:srgbClr val="F02300"/>
              </a:buClr>
              <a:buSzTx/>
              <a:buFont typeface="Arial"/>
              <a:buNone/>
            </a:pPr>
            <a:r>
              <a:rPr sz="6000">
                <a:solidFill>
                  <a:srgbClr val="F02300"/>
                </a:solidFill>
                <a:uFill>
                  <a:solidFill>
                    <a:srgbClr val="F02300"/>
                  </a:solidFill>
                </a:uFill>
              </a:rPr>
              <a:t>Soaps and detergents</a:t>
            </a:r>
            <a:r>
              <a:rPr sz="5400"/>
              <a:t>: surfactants with both a hydrophobic (nonpolar) and a hydrophilic (polar) end.  Can remove nonpolar oils </a:t>
            </a:r>
            <a:r>
              <a:rPr i="1" sz="5400"/>
              <a:t>and</a:t>
            </a:r>
            <a:r>
              <a:rPr sz="5400"/>
              <a:t> polar compounds.</a:t>
            </a:r>
          </a:p>
          <a:p>
            <a:pPr marL="79373" indent="0">
              <a:buClr>
                <a:srgbClr val="000000"/>
              </a:buClr>
              <a:buSzTx/>
              <a:buFont typeface="Arial"/>
              <a:buNone/>
            </a:pPr>
            <a:r>
              <a:rPr sz="5400"/>
              <a:t>Soaps often grouped in </a:t>
            </a:r>
            <a:r>
              <a:rPr sz="5400">
                <a:solidFill>
                  <a:srgbClr val="F02300"/>
                </a:solidFill>
                <a:uFill>
                  <a:solidFill>
                    <a:srgbClr val="F02300"/>
                  </a:solidFill>
                </a:uFill>
              </a:rPr>
              <a:t>micelles</a:t>
            </a:r>
            <a:r>
              <a:rPr sz="5400"/>
              <a:t> with like-polarities grouped together.</a:t>
            </a:r>
          </a:p>
        </p:txBody>
      </p:sp>
      <p:sp>
        <p:nvSpPr>
          <p:cNvPr id="389"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390" name="14M11AN10-1.mov" descr="14M11AN10-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5095219" y="8389619"/>
            <a:ext cx="5702532" cy="4480561"/>
          </a:xfrm>
          <a:prstGeom prst="rect">
            <a:avLst/>
          </a:prstGeom>
          <a:ln w="12700">
            <a:miter lim="400000"/>
          </a:ln>
        </p:spPr>
      </p:pic>
      <p:pic>
        <p:nvPicPr>
          <p:cNvPr id="391" name="surfactant picture" descr="surfactant picture"/>
          <p:cNvPicPr>
            <a:picLocks noChangeAspect="0"/>
          </p:cNvPicPr>
          <p:nvPr/>
        </p:nvPicPr>
        <p:blipFill>
          <a:blip r:embed="rId5">
            <a:extLst/>
          </a:blip>
          <a:stretch>
            <a:fillRect/>
          </a:stretch>
        </p:blipFill>
        <p:spPr>
          <a:xfrm>
            <a:off x="13428980" y="4057650"/>
            <a:ext cx="10835640" cy="2560320"/>
          </a:xfrm>
          <a:prstGeom prst="rect">
            <a:avLst/>
          </a:prstGeom>
          <a:ln w="12700">
            <a:miter lim="400000"/>
          </a:ln>
        </p:spPr>
      </p:pic>
      <p:pic>
        <p:nvPicPr>
          <p:cNvPr id="392" name="Screen Shot 2022-06-12 at 2.03.57 PM.png" descr="Screen Shot 2022-06-12 at 2.03.57 PM.png"/>
          <p:cNvPicPr>
            <a:picLocks noChangeAspect="1"/>
          </p:cNvPicPr>
          <p:nvPr/>
        </p:nvPicPr>
        <p:blipFill>
          <a:blip r:embed="rId6">
            <a:extLst/>
          </a:blip>
          <a:stretch>
            <a:fillRect/>
          </a:stretch>
        </p:blipFill>
        <p:spPr>
          <a:xfrm>
            <a:off x="307373" y="7510247"/>
            <a:ext cx="13703301" cy="4787901"/>
          </a:xfrm>
          <a:prstGeom prst="rect">
            <a:avLst/>
          </a:prstGeom>
          <a:ln w="12700"/>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7625" fill="hold"/>
                                        <p:tgtEl>
                                          <p:spTgt spid="39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90"/>
                </p:tgtEl>
              </p:cMediaNode>
            </p:video>
            <p:seq concurrent="1" prevAc="none" nextAc="seek">
              <p:cTn id="8" evtFilter="cancelBubble" nodeType="interactiveSeq" restart="whenNotActive" fill="hold">
                <p:stCondLst>
                  <p:cond delay="0" evt="onClick">
                    <p:tgtEl>
                      <p:spTgt spid="39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90"/>
                                        </p:tgtEl>
                                      </p:cBhvr>
                                    </p:cmd>
                                  </p:childTnLst>
                                </p:cTn>
                              </p:par>
                            </p:childTnLst>
                          </p:cTn>
                        </p:par>
                      </p:childTnLst>
                    </p:cTn>
                  </p:par>
                </p:childTnLst>
              </p:cTn>
              <p:nextCondLst>
                <p:cond delay="0" evt="onClick">
                  <p:tgtEl>
                    <p:spTgt spid="390"/>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Oil and water do not mix due to differences in polarity; water excludes oil due to stronger intermolecular forces…"/>
          <p:cNvSpPr txBox="1"/>
          <p:nvPr/>
        </p:nvSpPr>
        <p:spPr>
          <a:xfrm>
            <a:off x="3962400" y="3040380"/>
            <a:ext cx="15864840" cy="409744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79373" marR="79373" algn="ctr">
              <a:buClr>
                <a:srgbClr val="F02300"/>
              </a:buClr>
              <a:buFont typeface="Arial"/>
            </a:pPr>
            <a:r>
              <a:rPr sz="5400">
                <a:solidFill>
                  <a:srgbClr val="F02300"/>
                </a:solidFill>
                <a:uFill>
                  <a:solidFill>
                    <a:srgbClr val="F02300"/>
                  </a:solidFill>
                </a:uFill>
              </a:rPr>
              <a:t>Oil</a:t>
            </a:r>
            <a:r>
              <a:rPr sz="5400"/>
              <a:t> and </a:t>
            </a:r>
            <a:r>
              <a:rPr sz="5400">
                <a:solidFill>
                  <a:srgbClr val="F02300"/>
                </a:solidFill>
                <a:uFill>
                  <a:solidFill>
                    <a:srgbClr val="F02300"/>
                  </a:solidFill>
                </a:uFill>
              </a:rPr>
              <a:t>water</a:t>
            </a:r>
            <a:r>
              <a:rPr sz="5400"/>
              <a:t> do not mix due to differences in polarity; water </a:t>
            </a:r>
            <a:r>
              <a:rPr i="1" sz="5400">
                <a:solidFill>
                  <a:srgbClr val="F02300"/>
                </a:solidFill>
                <a:uFill>
                  <a:solidFill>
                    <a:srgbClr val="F02300"/>
                  </a:solidFill>
                </a:uFill>
              </a:rPr>
              <a:t>excludes</a:t>
            </a:r>
            <a:r>
              <a:rPr sz="5400"/>
              <a:t> oil due to stronger intermolecular forces</a:t>
            </a:r>
            <a:endParaRPr sz="5400"/>
          </a:p>
          <a:p>
            <a:pPr marL="79373" marR="79373" algn="ctr">
              <a:buClr>
                <a:srgbClr val="000000"/>
              </a:buClr>
              <a:buFont typeface="Arial"/>
              <a:defRPr sz="5400"/>
            </a:pPr>
            <a:r>
              <a:t>Soap removes oil readily using nonpolar end of micelle</a:t>
            </a:r>
          </a:p>
        </p:txBody>
      </p:sp>
      <p:pic>
        <p:nvPicPr>
          <p:cNvPr id="395" name="oil and water picture" descr="oil and water picture"/>
          <p:cNvPicPr>
            <a:picLocks noChangeAspect="0"/>
          </p:cNvPicPr>
          <p:nvPr/>
        </p:nvPicPr>
        <p:blipFill>
          <a:blip r:embed="rId2">
            <a:extLst/>
          </a:blip>
          <a:stretch>
            <a:fillRect/>
          </a:stretch>
        </p:blipFill>
        <p:spPr>
          <a:xfrm>
            <a:off x="14020800" y="8069580"/>
            <a:ext cx="5486400" cy="5486401"/>
          </a:xfrm>
          <a:prstGeom prst="rect">
            <a:avLst/>
          </a:prstGeom>
          <a:ln w="12700">
            <a:miter lim="400000"/>
          </a:ln>
        </p:spPr>
      </p:pic>
      <p:grpSp>
        <p:nvGrpSpPr>
          <p:cNvPr id="409" name="Group"/>
          <p:cNvGrpSpPr/>
          <p:nvPr/>
        </p:nvGrpSpPr>
        <p:grpSpPr>
          <a:xfrm>
            <a:off x="14976450" y="11135355"/>
            <a:ext cx="3930596" cy="2561330"/>
            <a:chOff x="0" y="0"/>
            <a:chExt cx="3930594" cy="2561328"/>
          </a:xfrm>
        </p:grpSpPr>
        <p:sp>
          <p:nvSpPr>
            <p:cNvPr id="396" name="Line"/>
            <p:cNvSpPr/>
            <p:nvPr/>
          </p:nvSpPr>
          <p:spPr>
            <a:xfrm>
              <a:off x="929832" y="336808"/>
              <a:ext cx="1567483" cy="10145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105" y="697"/>
                  </a:moveTo>
                  <a:lnTo>
                    <a:pt x="6537" y="1394"/>
                  </a:lnTo>
                  <a:lnTo>
                    <a:pt x="5968" y="1742"/>
                  </a:lnTo>
                  <a:lnTo>
                    <a:pt x="5400" y="2439"/>
                  </a:lnTo>
                  <a:lnTo>
                    <a:pt x="4832" y="2787"/>
                  </a:lnTo>
                  <a:lnTo>
                    <a:pt x="4263" y="2787"/>
                  </a:lnTo>
                  <a:lnTo>
                    <a:pt x="3695" y="3484"/>
                  </a:lnTo>
                  <a:lnTo>
                    <a:pt x="3126" y="3832"/>
                  </a:lnTo>
                  <a:lnTo>
                    <a:pt x="2558" y="4181"/>
                  </a:lnTo>
                  <a:lnTo>
                    <a:pt x="1989" y="4529"/>
                  </a:lnTo>
                  <a:lnTo>
                    <a:pt x="1705" y="5226"/>
                  </a:lnTo>
                  <a:lnTo>
                    <a:pt x="1421" y="5923"/>
                  </a:lnTo>
                  <a:lnTo>
                    <a:pt x="853" y="6271"/>
                  </a:lnTo>
                  <a:lnTo>
                    <a:pt x="568" y="6968"/>
                  </a:lnTo>
                  <a:lnTo>
                    <a:pt x="284" y="7665"/>
                  </a:lnTo>
                  <a:lnTo>
                    <a:pt x="0" y="8361"/>
                  </a:lnTo>
                  <a:lnTo>
                    <a:pt x="0" y="9058"/>
                  </a:lnTo>
                  <a:lnTo>
                    <a:pt x="0" y="9755"/>
                  </a:lnTo>
                  <a:lnTo>
                    <a:pt x="568" y="10103"/>
                  </a:lnTo>
                  <a:lnTo>
                    <a:pt x="853" y="10800"/>
                  </a:lnTo>
                  <a:lnTo>
                    <a:pt x="1705" y="11497"/>
                  </a:lnTo>
                  <a:lnTo>
                    <a:pt x="2274" y="11497"/>
                  </a:lnTo>
                  <a:lnTo>
                    <a:pt x="2842" y="11497"/>
                  </a:lnTo>
                  <a:lnTo>
                    <a:pt x="3411" y="11497"/>
                  </a:lnTo>
                  <a:lnTo>
                    <a:pt x="3979" y="11148"/>
                  </a:lnTo>
                  <a:lnTo>
                    <a:pt x="4547" y="11148"/>
                  </a:lnTo>
                  <a:lnTo>
                    <a:pt x="4832" y="11845"/>
                  </a:lnTo>
                  <a:lnTo>
                    <a:pt x="5116" y="12542"/>
                  </a:lnTo>
                  <a:lnTo>
                    <a:pt x="5400" y="13239"/>
                  </a:lnTo>
                  <a:lnTo>
                    <a:pt x="5684" y="13935"/>
                  </a:lnTo>
                  <a:lnTo>
                    <a:pt x="5968" y="14632"/>
                  </a:lnTo>
                  <a:lnTo>
                    <a:pt x="6253" y="15329"/>
                  </a:lnTo>
                  <a:lnTo>
                    <a:pt x="6253" y="16026"/>
                  </a:lnTo>
                  <a:lnTo>
                    <a:pt x="6158" y="17768"/>
                  </a:lnTo>
                  <a:lnTo>
                    <a:pt x="6821" y="19161"/>
                  </a:lnTo>
                  <a:lnTo>
                    <a:pt x="7958" y="19045"/>
                  </a:lnTo>
                  <a:lnTo>
                    <a:pt x="8811" y="19974"/>
                  </a:lnTo>
                  <a:lnTo>
                    <a:pt x="9379" y="19742"/>
                  </a:lnTo>
                  <a:lnTo>
                    <a:pt x="9758" y="18929"/>
                  </a:lnTo>
                  <a:lnTo>
                    <a:pt x="10421" y="19277"/>
                  </a:lnTo>
                  <a:lnTo>
                    <a:pt x="10895" y="19045"/>
                  </a:lnTo>
                  <a:lnTo>
                    <a:pt x="11368" y="19161"/>
                  </a:lnTo>
                  <a:lnTo>
                    <a:pt x="11937" y="19161"/>
                  </a:lnTo>
                  <a:lnTo>
                    <a:pt x="12505" y="19510"/>
                  </a:lnTo>
                  <a:lnTo>
                    <a:pt x="13074" y="19510"/>
                  </a:lnTo>
                  <a:lnTo>
                    <a:pt x="13642" y="19510"/>
                  </a:lnTo>
                  <a:lnTo>
                    <a:pt x="14211" y="19858"/>
                  </a:lnTo>
                  <a:lnTo>
                    <a:pt x="14779" y="20555"/>
                  </a:lnTo>
                  <a:lnTo>
                    <a:pt x="15347" y="20903"/>
                  </a:lnTo>
                  <a:lnTo>
                    <a:pt x="15916" y="20903"/>
                  </a:lnTo>
                  <a:lnTo>
                    <a:pt x="16484" y="21252"/>
                  </a:lnTo>
                  <a:lnTo>
                    <a:pt x="17053" y="21600"/>
                  </a:lnTo>
                  <a:lnTo>
                    <a:pt x="17621" y="21600"/>
                  </a:lnTo>
                  <a:lnTo>
                    <a:pt x="18189" y="21600"/>
                  </a:lnTo>
                  <a:lnTo>
                    <a:pt x="18758" y="21600"/>
                  </a:lnTo>
                  <a:lnTo>
                    <a:pt x="19326" y="21252"/>
                  </a:lnTo>
                  <a:lnTo>
                    <a:pt x="19895" y="20903"/>
                  </a:lnTo>
                  <a:lnTo>
                    <a:pt x="20179" y="20206"/>
                  </a:lnTo>
                  <a:lnTo>
                    <a:pt x="20463" y="19510"/>
                  </a:lnTo>
                  <a:lnTo>
                    <a:pt x="21032" y="18813"/>
                  </a:lnTo>
                  <a:lnTo>
                    <a:pt x="21032" y="18116"/>
                  </a:lnTo>
                  <a:lnTo>
                    <a:pt x="21032" y="17419"/>
                  </a:lnTo>
                  <a:lnTo>
                    <a:pt x="21032" y="16723"/>
                  </a:lnTo>
                  <a:lnTo>
                    <a:pt x="21032" y="16026"/>
                  </a:lnTo>
                  <a:lnTo>
                    <a:pt x="21316" y="15329"/>
                  </a:lnTo>
                  <a:lnTo>
                    <a:pt x="21316" y="14632"/>
                  </a:lnTo>
                  <a:lnTo>
                    <a:pt x="21600" y="13935"/>
                  </a:lnTo>
                  <a:lnTo>
                    <a:pt x="21600" y="13239"/>
                  </a:lnTo>
                  <a:lnTo>
                    <a:pt x="21600" y="12542"/>
                  </a:lnTo>
                  <a:lnTo>
                    <a:pt x="21600" y="11845"/>
                  </a:lnTo>
                  <a:lnTo>
                    <a:pt x="21600" y="11148"/>
                  </a:lnTo>
                  <a:lnTo>
                    <a:pt x="21600" y="10452"/>
                  </a:lnTo>
                  <a:lnTo>
                    <a:pt x="21600" y="9755"/>
                  </a:lnTo>
                  <a:lnTo>
                    <a:pt x="21032" y="9406"/>
                  </a:lnTo>
                  <a:lnTo>
                    <a:pt x="20463" y="9406"/>
                  </a:lnTo>
                  <a:lnTo>
                    <a:pt x="19895" y="9755"/>
                  </a:lnTo>
                  <a:lnTo>
                    <a:pt x="19326" y="9406"/>
                  </a:lnTo>
                  <a:lnTo>
                    <a:pt x="18758" y="9406"/>
                  </a:lnTo>
                  <a:lnTo>
                    <a:pt x="17905" y="9058"/>
                  </a:lnTo>
                  <a:lnTo>
                    <a:pt x="17337" y="9058"/>
                  </a:lnTo>
                  <a:lnTo>
                    <a:pt x="16768" y="9058"/>
                  </a:lnTo>
                  <a:lnTo>
                    <a:pt x="16200" y="9058"/>
                  </a:lnTo>
                  <a:lnTo>
                    <a:pt x="15916" y="8361"/>
                  </a:lnTo>
                  <a:lnTo>
                    <a:pt x="15916" y="7665"/>
                  </a:lnTo>
                  <a:lnTo>
                    <a:pt x="16200" y="6968"/>
                  </a:lnTo>
                  <a:lnTo>
                    <a:pt x="16484" y="6271"/>
                  </a:lnTo>
                  <a:lnTo>
                    <a:pt x="17053" y="5574"/>
                  </a:lnTo>
                  <a:lnTo>
                    <a:pt x="16768" y="4877"/>
                  </a:lnTo>
                  <a:lnTo>
                    <a:pt x="16484" y="4181"/>
                  </a:lnTo>
                  <a:lnTo>
                    <a:pt x="16484" y="3484"/>
                  </a:lnTo>
                  <a:lnTo>
                    <a:pt x="16484" y="2787"/>
                  </a:lnTo>
                  <a:lnTo>
                    <a:pt x="16200" y="1742"/>
                  </a:lnTo>
                  <a:lnTo>
                    <a:pt x="16200" y="1045"/>
                  </a:lnTo>
                  <a:lnTo>
                    <a:pt x="15632" y="697"/>
                  </a:lnTo>
                  <a:lnTo>
                    <a:pt x="15347" y="0"/>
                  </a:lnTo>
                  <a:lnTo>
                    <a:pt x="14779" y="0"/>
                  </a:lnTo>
                  <a:lnTo>
                    <a:pt x="14211" y="0"/>
                  </a:lnTo>
                  <a:lnTo>
                    <a:pt x="13926" y="697"/>
                  </a:lnTo>
                  <a:lnTo>
                    <a:pt x="13358" y="1045"/>
                  </a:lnTo>
                  <a:lnTo>
                    <a:pt x="12789" y="1394"/>
                  </a:lnTo>
                  <a:lnTo>
                    <a:pt x="12505" y="2090"/>
                  </a:lnTo>
                  <a:lnTo>
                    <a:pt x="11937" y="2090"/>
                  </a:lnTo>
                  <a:lnTo>
                    <a:pt x="11368" y="2439"/>
                  </a:lnTo>
                  <a:lnTo>
                    <a:pt x="10800" y="2439"/>
                  </a:lnTo>
                  <a:lnTo>
                    <a:pt x="10232" y="2090"/>
                  </a:lnTo>
                  <a:lnTo>
                    <a:pt x="9663" y="1394"/>
                  </a:lnTo>
                  <a:lnTo>
                    <a:pt x="9095" y="697"/>
                  </a:lnTo>
                  <a:lnTo>
                    <a:pt x="8526" y="697"/>
                  </a:lnTo>
                  <a:lnTo>
                    <a:pt x="7958" y="697"/>
                  </a:lnTo>
                  <a:lnTo>
                    <a:pt x="7389" y="697"/>
                  </a:lnTo>
                </a:path>
              </a:pathLst>
            </a:custGeom>
            <a:gradFill flip="none" rotWithShape="1">
              <a:gsLst>
                <a:gs pos="0">
                  <a:srgbClr val="CCD8FF"/>
                </a:gs>
                <a:gs pos="100000">
                  <a:srgbClr val="BBC7EA"/>
                </a:gs>
              </a:gsLst>
              <a:path path="shape">
                <a:fillToRect l="50000" t="50000" r="50000" b="50000"/>
              </a:path>
            </a:gradFill>
            <a:ln w="12700" cap="rnd">
              <a:solidFill>
                <a:srgbClr val="000000"/>
              </a:solidFill>
              <a:prstDash val="solid"/>
              <a:round/>
            </a:ln>
            <a:effectLst/>
          </p:spPr>
          <p:txBody>
            <a:bodyPr wrap="square" lIns="91439" tIns="91439" rIns="91439" bIns="91439" numCol="1" anchor="ctr">
              <a:noAutofit/>
            </a:bodyPr>
            <a:lstStyle/>
            <a:p>
              <a:pPr/>
            </a:p>
          </p:txBody>
        </p:sp>
        <p:sp>
          <p:nvSpPr>
            <p:cNvPr id="397" name="COO-"/>
            <p:cNvSpPr/>
            <p:nvPr/>
          </p:nvSpPr>
          <p:spPr>
            <a:xfrm>
              <a:off x="1918103"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marL="79373" marR="79373">
                <a:buClr>
                  <a:srgbClr val="000000"/>
                </a:buClr>
                <a:buFont typeface="Helvetica"/>
              </a:pPr>
              <a:r>
                <a:rPr sz="3600">
                  <a:latin typeface="Helvetica"/>
                  <a:ea typeface="Helvetica"/>
                  <a:cs typeface="Helvetica"/>
                  <a:sym typeface="Helvetica"/>
                </a:rPr>
                <a:t>COO</a:t>
              </a:r>
              <a:r>
                <a:rPr baseline="30933" sz="6000">
                  <a:latin typeface="Helvetica"/>
                  <a:ea typeface="Helvetica"/>
                  <a:cs typeface="Helvetica"/>
                  <a:sym typeface="Helvetica"/>
                </a:rPr>
                <a:t>-</a:t>
              </a:r>
            </a:p>
          </p:txBody>
        </p:sp>
        <p:sp>
          <p:nvSpPr>
            <p:cNvPr id="398" name="-OOC"/>
            <p:cNvSpPr/>
            <p:nvPr/>
          </p:nvSpPr>
          <p:spPr>
            <a:xfrm>
              <a:off x="0" y="227720"/>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marL="79373" marR="79373">
                <a:buClr>
                  <a:srgbClr val="000000"/>
                </a:buClr>
                <a:buFont typeface="Helvetica"/>
              </a:pPr>
              <a:r>
                <a:rPr baseline="30933" sz="6000">
                  <a:latin typeface="Helvetica"/>
                  <a:ea typeface="Helvetica"/>
                  <a:cs typeface="Helvetica"/>
                  <a:sym typeface="Helvetica"/>
                </a:rPr>
                <a:t>-</a:t>
              </a:r>
              <a:r>
                <a:rPr sz="3600">
                  <a:latin typeface="Helvetica"/>
                  <a:ea typeface="Helvetica"/>
                  <a:cs typeface="Helvetica"/>
                  <a:sym typeface="Helvetica"/>
                </a:rPr>
                <a:t>OOC</a:t>
              </a:r>
            </a:p>
          </p:txBody>
        </p:sp>
        <p:sp>
          <p:nvSpPr>
            <p:cNvPr id="399" name="COO-"/>
            <p:cNvSpPr/>
            <p:nvPr/>
          </p:nvSpPr>
          <p:spPr>
            <a:xfrm>
              <a:off x="2660594" y="75134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marL="79373" marR="79373">
                <a:buClr>
                  <a:srgbClr val="000000"/>
                </a:buClr>
                <a:buFont typeface="Helvetica"/>
              </a:pPr>
              <a:r>
                <a:rPr sz="3600">
                  <a:latin typeface="Helvetica"/>
                  <a:ea typeface="Helvetica"/>
                  <a:cs typeface="Helvetica"/>
                  <a:sym typeface="Helvetica"/>
                </a:rPr>
                <a:t>COO</a:t>
              </a:r>
              <a:r>
                <a:rPr baseline="30933" sz="6000">
                  <a:latin typeface="Helvetica"/>
                  <a:ea typeface="Helvetica"/>
                  <a:cs typeface="Helvetica"/>
                  <a:sym typeface="Helvetica"/>
                </a:rPr>
                <a:t>-</a:t>
              </a:r>
            </a:p>
          </p:txBody>
        </p:sp>
        <p:sp>
          <p:nvSpPr>
            <p:cNvPr id="400" name="-OOC"/>
            <p:cNvSpPr/>
            <p:nvPr/>
          </p:nvSpPr>
          <p:spPr>
            <a:xfrm>
              <a:off x="596399" y="129132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marL="79373" marR="79373">
                <a:buClr>
                  <a:srgbClr val="000000"/>
                </a:buClr>
                <a:buFont typeface="Helvetica"/>
              </a:pPr>
              <a:r>
                <a:rPr baseline="30933" sz="6000">
                  <a:latin typeface="Helvetica"/>
                  <a:ea typeface="Helvetica"/>
                  <a:cs typeface="Helvetica"/>
                  <a:sym typeface="Helvetica"/>
                </a:rPr>
                <a:t>-</a:t>
              </a:r>
              <a:r>
                <a:rPr sz="3600">
                  <a:latin typeface="Helvetica"/>
                  <a:ea typeface="Helvetica"/>
                  <a:cs typeface="Helvetica"/>
                  <a:sym typeface="Helvetica"/>
                </a:rPr>
                <a:t>OOC</a:t>
              </a:r>
            </a:p>
          </p:txBody>
        </p:sp>
        <p:sp>
          <p:nvSpPr>
            <p:cNvPr id="401" name="Line"/>
            <p:cNvSpPr/>
            <p:nvPr/>
          </p:nvSpPr>
          <p:spPr>
            <a:xfrm>
              <a:off x="2052162" y="400897"/>
              <a:ext cx="403902" cy="1963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0589" y="750"/>
                  </a:lnTo>
                  <a:lnTo>
                    <a:pt x="19670" y="2400"/>
                  </a:lnTo>
                  <a:lnTo>
                    <a:pt x="18659" y="3150"/>
                  </a:lnTo>
                  <a:lnTo>
                    <a:pt x="17648" y="3900"/>
                  </a:lnTo>
                  <a:lnTo>
                    <a:pt x="16729" y="5550"/>
                  </a:lnTo>
                  <a:lnTo>
                    <a:pt x="15717" y="6300"/>
                  </a:lnTo>
                  <a:lnTo>
                    <a:pt x="14706" y="7950"/>
                  </a:lnTo>
                  <a:lnTo>
                    <a:pt x="13787" y="9600"/>
                  </a:lnTo>
                  <a:lnTo>
                    <a:pt x="12776" y="10350"/>
                  </a:lnTo>
                  <a:lnTo>
                    <a:pt x="12776" y="12000"/>
                  </a:lnTo>
                  <a:lnTo>
                    <a:pt x="11765" y="13500"/>
                  </a:lnTo>
                  <a:lnTo>
                    <a:pt x="11306" y="15150"/>
                  </a:lnTo>
                  <a:lnTo>
                    <a:pt x="10846" y="16800"/>
                  </a:lnTo>
                  <a:lnTo>
                    <a:pt x="9835" y="18300"/>
                  </a:lnTo>
                  <a:lnTo>
                    <a:pt x="9375" y="19950"/>
                  </a:lnTo>
                  <a:lnTo>
                    <a:pt x="8364" y="20700"/>
                  </a:lnTo>
                  <a:lnTo>
                    <a:pt x="7353" y="21600"/>
                  </a:lnTo>
                  <a:lnTo>
                    <a:pt x="5883" y="21600"/>
                  </a:lnTo>
                  <a:lnTo>
                    <a:pt x="4412" y="21600"/>
                  </a:lnTo>
                  <a:lnTo>
                    <a:pt x="2941" y="20700"/>
                  </a:lnTo>
                  <a:lnTo>
                    <a:pt x="1471" y="19950"/>
                  </a:lnTo>
                  <a:lnTo>
                    <a:pt x="0" y="19950"/>
                  </a:lnTo>
                </a:path>
              </a:pathLst>
            </a:custGeom>
            <a:noFill/>
            <a:ln w="12700" cap="rnd">
              <a:solidFill>
                <a:srgbClr val="000000"/>
              </a:solidFill>
              <a:prstDash val="solid"/>
              <a:round/>
            </a:ln>
            <a:effectLst/>
          </p:spPr>
          <p:txBody>
            <a:bodyPr wrap="square" lIns="91439" tIns="91439" rIns="91439" bIns="91439" numCol="1" anchor="ctr">
              <a:noAutofit/>
            </a:bodyPr>
            <a:lstStyle/>
            <a:p>
              <a:pPr/>
            </a:p>
          </p:txBody>
        </p:sp>
        <p:sp>
          <p:nvSpPr>
            <p:cNvPr id="402" name="Line"/>
            <p:cNvSpPr/>
            <p:nvPr/>
          </p:nvSpPr>
          <p:spPr>
            <a:xfrm>
              <a:off x="1988571" y="218175"/>
              <a:ext cx="73907" cy="117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8586" y="2763"/>
                  </a:lnTo>
                  <a:lnTo>
                    <a:pt x="16074" y="5526"/>
                  </a:lnTo>
                  <a:lnTo>
                    <a:pt x="10549" y="9544"/>
                  </a:lnTo>
                  <a:lnTo>
                    <a:pt x="8037" y="13563"/>
                  </a:lnTo>
                  <a:lnTo>
                    <a:pt x="2512" y="16074"/>
                  </a:lnTo>
                  <a:lnTo>
                    <a:pt x="2512" y="18837"/>
                  </a:lnTo>
                  <a:lnTo>
                    <a:pt x="0" y="21600"/>
                  </a:lnTo>
                </a:path>
              </a:pathLst>
            </a:custGeom>
            <a:noFill/>
            <a:ln w="12700" cap="rnd">
              <a:solidFill>
                <a:srgbClr val="000000"/>
              </a:solidFill>
              <a:prstDash val="solid"/>
              <a:round/>
            </a:ln>
            <a:effectLst/>
          </p:spPr>
          <p:txBody>
            <a:bodyPr wrap="square" lIns="91439" tIns="91439" rIns="91439" bIns="91439" numCol="1" anchor="ctr">
              <a:noAutofit/>
            </a:bodyPr>
            <a:lstStyle/>
            <a:p>
              <a:pPr/>
            </a:p>
          </p:txBody>
        </p:sp>
        <p:sp>
          <p:nvSpPr>
            <p:cNvPr id="403" name="Line"/>
            <p:cNvSpPr/>
            <p:nvPr/>
          </p:nvSpPr>
          <p:spPr>
            <a:xfrm>
              <a:off x="1264986" y="174540"/>
              <a:ext cx="99687" cy="2618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683" y="0"/>
                  </a:moveTo>
                  <a:lnTo>
                    <a:pt x="7821" y="1237"/>
                  </a:lnTo>
                  <a:lnTo>
                    <a:pt x="3724" y="1800"/>
                  </a:lnTo>
                  <a:lnTo>
                    <a:pt x="1862" y="3037"/>
                  </a:lnTo>
                  <a:lnTo>
                    <a:pt x="0" y="4275"/>
                  </a:lnTo>
                  <a:lnTo>
                    <a:pt x="0" y="6075"/>
                  </a:lnTo>
                  <a:lnTo>
                    <a:pt x="3724" y="7875"/>
                  </a:lnTo>
                  <a:lnTo>
                    <a:pt x="7821" y="7875"/>
                  </a:lnTo>
                  <a:lnTo>
                    <a:pt x="11917" y="8437"/>
                  </a:lnTo>
                  <a:lnTo>
                    <a:pt x="15641" y="9675"/>
                  </a:lnTo>
                  <a:lnTo>
                    <a:pt x="19738" y="10237"/>
                  </a:lnTo>
                  <a:lnTo>
                    <a:pt x="21600" y="11475"/>
                  </a:lnTo>
                  <a:lnTo>
                    <a:pt x="21600" y="13275"/>
                  </a:lnTo>
                  <a:lnTo>
                    <a:pt x="19738" y="15075"/>
                  </a:lnTo>
                  <a:lnTo>
                    <a:pt x="15641" y="16200"/>
                  </a:lnTo>
                  <a:lnTo>
                    <a:pt x="13779" y="17437"/>
                  </a:lnTo>
                  <a:lnTo>
                    <a:pt x="11917" y="18675"/>
                  </a:lnTo>
                  <a:lnTo>
                    <a:pt x="7821" y="19238"/>
                  </a:lnTo>
                  <a:lnTo>
                    <a:pt x="7821" y="20475"/>
                  </a:lnTo>
                  <a:lnTo>
                    <a:pt x="11917" y="21037"/>
                  </a:lnTo>
                  <a:lnTo>
                    <a:pt x="17876" y="21600"/>
                  </a:lnTo>
                </a:path>
              </a:pathLst>
            </a:custGeom>
            <a:noFill/>
            <a:ln w="12700" cap="rnd">
              <a:solidFill>
                <a:srgbClr val="000000"/>
              </a:solidFill>
              <a:prstDash val="solid"/>
              <a:round/>
            </a:ln>
            <a:effectLst/>
          </p:spPr>
          <p:txBody>
            <a:bodyPr wrap="square" lIns="91439" tIns="91439" rIns="91439" bIns="91439" numCol="1" anchor="ctr">
              <a:noAutofit/>
            </a:bodyPr>
            <a:lstStyle/>
            <a:p>
              <a:pPr/>
            </a:p>
          </p:txBody>
        </p:sp>
        <p:sp>
          <p:nvSpPr>
            <p:cNvPr id="404" name="Line"/>
            <p:cNvSpPr/>
            <p:nvPr/>
          </p:nvSpPr>
          <p:spPr>
            <a:xfrm>
              <a:off x="751085" y="451350"/>
              <a:ext cx="283592" cy="2549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48"/>
                  </a:moveTo>
                  <a:lnTo>
                    <a:pt x="1440" y="1848"/>
                  </a:lnTo>
                  <a:lnTo>
                    <a:pt x="3535" y="1271"/>
                  </a:lnTo>
                  <a:lnTo>
                    <a:pt x="5629" y="1271"/>
                  </a:lnTo>
                  <a:lnTo>
                    <a:pt x="6938" y="0"/>
                  </a:lnTo>
                  <a:lnTo>
                    <a:pt x="8378" y="0"/>
                  </a:lnTo>
                  <a:lnTo>
                    <a:pt x="9818" y="0"/>
                  </a:lnTo>
                  <a:lnTo>
                    <a:pt x="11913" y="0"/>
                  </a:lnTo>
                  <a:lnTo>
                    <a:pt x="14007" y="578"/>
                  </a:lnTo>
                  <a:lnTo>
                    <a:pt x="13222" y="1848"/>
                  </a:lnTo>
                  <a:lnTo>
                    <a:pt x="11127" y="4967"/>
                  </a:lnTo>
                  <a:lnTo>
                    <a:pt x="9818" y="6815"/>
                  </a:lnTo>
                  <a:lnTo>
                    <a:pt x="8378" y="7970"/>
                  </a:lnTo>
                  <a:lnTo>
                    <a:pt x="6938" y="9241"/>
                  </a:lnTo>
                  <a:lnTo>
                    <a:pt x="5629" y="10511"/>
                  </a:lnTo>
                  <a:lnTo>
                    <a:pt x="4844" y="12359"/>
                  </a:lnTo>
                  <a:lnTo>
                    <a:pt x="3535" y="14207"/>
                  </a:lnTo>
                  <a:lnTo>
                    <a:pt x="2749" y="16056"/>
                  </a:lnTo>
                  <a:lnTo>
                    <a:pt x="4189" y="17211"/>
                  </a:lnTo>
                  <a:lnTo>
                    <a:pt x="5629" y="17904"/>
                  </a:lnTo>
                  <a:lnTo>
                    <a:pt x="7724" y="16633"/>
                  </a:lnTo>
                  <a:lnTo>
                    <a:pt x="9033" y="15363"/>
                  </a:lnTo>
                  <a:lnTo>
                    <a:pt x="10473" y="14785"/>
                  </a:lnTo>
                  <a:lnTo>
                    <a:pt x="11127" y="13514"/>
                  </a:lnTo>
                  <a:lnTo>
                    <a:pt x="12567" y="12937"/>
                  </a:lnTo>
                  <a:lnTo>
                    <a:pt x="14007" y="12359"/>
                  </a:lnTo>
                  <a:lnTo>
                    <a:pt x="15316" y="11089"/>
                  </a:lnTo>
                  <a:lnTo>
                    <a:pt x="16756" y="11089"/>
                  </a:lnTo>
                  <a:lnTo>
                    <a:pt x="18196" y="11089"/>
                  </a:lnTo>
                  <a:lnTo>
                    <a:pt x="19505" y="12359"/>
                  </a:lnTo>
                  <a:lnTo>
                    <a:pt x="20945" y="13514"/>
                  </a:lnTo>
                  <a:lnTo>
                    <a:pt x="20945" y="14785"/>
                  </a:lnTo>
                  <a:lnTo>
                    <a:pt x="20945" y="16056"/>
                  </a:lnTo>
                  <a:lnTo>
                    <a:pt x="20945" y="17904"/>
                  </a:lnTo>
                  <a:lnTo>
                    <a:pt x="21600" y="19752"/>
                  </a:lnTo>
                  <a:lnTo>
                    <a:pt x="21600" y="21600"/>
                  </a:lnTo>
                </a:path>
              </a:pathLst>
            </a:custGeom>
            <a:noFill/>
            <a:ln w="12700" cap="rnd">
              <a:solidFill>
                <a:srgbClr val="000000"/>
              </a:solidFill>
              <a:prstDash val="solid"/>
              <a:round/>
            </a:ln>
            <a:effectLst/>
          </p:spPr>
          <p:txBody>
            <a:bodyPr wrap="square" lIns="91439" tIns="91439" rIns="91439" bIns="91439" numCol="1" anchor="ctr">
              <a:noAutofit/>
            </a:bodyPr>
            <a:lstStyle/>
            <a:p>
              <a:pPr/>
            </a:p>
          </p:txBody>
        </p:sp>
        <p:sp>
          <p:nvSpPr>
            <p:cNvPr id="405" name="Line"/>
            <p:cNvSpPr/>
            <p:nvPr/>
          </p:nvSpPr>
          <p:spPr>
            <a:xfrm>
              <a:off x="751085" y="859067"/>
              <a:ext cx="596400" cy="2057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408"/>
                  </a:moveTo>
                  <a:lnTo>
                    <a:pt x="311" y="6089"/>
                  </a:lnTo>
                  <a:lnTo>
                    <a:pt x="685" y="3769"/>
                  </a:lnTo>
                  <a:lnTo>
                    <a:pt x="1681" y="1450"/>
                  </a:lnTo>
                  <a:lnTo>
                    <a:pt x="2677" y="0"/>
                  </a:lnTo>
                  <a:lnTo>
                    <a:pt x="3673" y="0"/>
                  </a:lnTo>
                  <a:lnTo>
                    <a:pt x="3984" y="2319"/>
                  </a:lnTo>
                  <a:lnTo>
                    <a:pt x="4295" y="4639"/>
                  </a:lnTo>
                  <a:lnTo>
                    <a:pt x="4669" y="6958"/>
                  </a:lnTo>
                  <a:lnTo>
                    <a:pt x="4980" y="9278"/>
                  </a:lnTo>
                  <a:lnTo>
                    <a:pt x="5291" y="11597"/>
                  </a:lnTo>
                  <a:lnTo>
                    <a:pt x="5291" y="13917"/>
                  </a:lnTo>
                  <a:lnTo>
                    <a:pt x="5665" y="16236"/>
                  </a:lnTo>
                  <a:lnTo>
                    <a:pt x="6287" y="18556"/>
                  </a:lnTo>
                  <a:lnTo>
                    <a:pt x="6972" y="20005"/>
                  </a:lnTo>
                  <a:lnTo>
                    <a:pt x="7656" y="20875"/>
                  </a:lnTo>
                  <a:lnTo>
                    <a:pt x="8652" y="21600"/>
                  </a:lnTo>
                  <a:lnTo>
                    <a:pt x="9648" y="20005"/>
                  </a:lnTo>
                  <a:lnTo>
                    <a:pt x="10271" y="17686"/>
                  </a:lnTo>
                  <a:lnTo>
                    <a:pt x="10956" y="16236"/>
                  </a:lnTo>
                  <a:lnTo>
                    <a:pt x="10956" y="14642"/>
                  </a:lnTo>
                  <a:lnTo>
                    <a:pt x="11267" y="13047"/>
                  </a:lnTo>
                  <a:lnTo>
                    <a:pt x="11952" y="12322"/>
                  </a:lnTo>
                  <a:lnTo>
                    <a:pt x="12263" y="10728"/>
                  </a:lnTo>
                  <a:lnTo>
                    <a:pt x="12948" y="10003"/>
                  </a:lnTo>
                  <a:lnTo>
                    <a:pt x="13259" y="8408"/>
                  </a:lnTo>
                  <a:lnTo>
                    <a:pt x="13944" y="7683"/>
                  </a:lnTo>
                  <a:lnTo>
                    <a:pt x="14628" y="6958"/>
                  </a:lnTo>
                  <a:lnTo>
                    <a:pt x="15624" y="6958"/>
                  </a:lnTo>
                  <a:lnTo>
                    <a:pt x="16620" y="7683"/>
                  </a:lnTo>
                  <a:lnTo>
                    <a:pt x="16931" y="9278"/>
                  </a:lnTo>
                  <a:lnTo>
                    <a:pt x="17616" y="10003"/>
                  </a:lnTo>
                  <a:lnTo>
                    <a:pt x="17927" y="11597"/>
                  </a:lnTo>
                  <a:lnTo>
                    <a:pt x="18612" y="12322"/>
                  </a:lnTo>
                  <a:lnTo>
                    <a:pt x="18923" y="13917"/>
                  </a:lnTo>
                  <a:lnTo>
                    <a:pt x="19608" y="13917"/>
                  </a:lnTo>
                  <a:lnTo>
                    <a:pt x="20604" y="14642"/>
                  </a:lnTo>
                  <a:lnTo>
                    <a:pt x="21600" y="14642"/>
                  </a:lnTo>
                </a:path>
              </a:pathLst>
            </a:custGeom>
            <a:noFill/>
            <a:ln w="12700" cap="rnd">
              <a:solidFill>
                <a:srgbClr val="000000"/>
              </a:solidFill>
              <a:prstDash val="solid"/>
              <a:round/>
            </a:ln>
            <a:effectLst/>
          </p:spPr>
          <p:txBody>
            <a:bodyPr wrap="square" lIns="91439" tIns="91439" rIns="91439" bIns="91439" numCol="1" anchor="ctr">
              <a:noAutofit/>
            </a:bodyPr>
            <a:lstStyle/>
            <a:p>
              <a:pPr/>
            </a:p>
          </p:txBody>
        </p:sp>
        <p:sp>
          <p:nvSpPr>
            <p:cNvPr id="406" name="Line"/>
            <p:cNvSpPr/>
            <p:nvPr/>
          </p:nvSpPr>
          <p:spPr>
            <a:xfrm>
              <a:off x="1347484" y="1105878"/>
              <a:ext cx="302497" cy="3490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77" y="21600"/>
                  </a:moveTo>
                  <a:lnTo>
                    <a:pt x="2577" y="20672"/>
                  </a:lnTo>
                  <a:lnTo>
                    <a:pt x="2577" y="19322"/>
                  </a:lnTo>
                  <a:lnTo>
                    <a:pt x="1964" y="17972"/>
                  </a:lnTo>
                  <a:lnTo>
                    <a:pt x="1227" y="16622"/>
                  </a:lnTo>
                  <a:lnTo>
                    <a:pt x="614" y="15272"/>
                  </a:lnTo>
                  <a:lnTo>
                    <a:pt x="0" y="13922"/>
                  </a:lnTo>
                  <a:lnTo>
                    <a:pt x="0" y="12572"/>
                  </a:lnTo>
                  <a:lnTo>
                    <a:pt x="1964" y="12150"/>
                  </a:lnTo>
                  <a:lnTo>
                    <a:pt x="3927" y="12572"/>
                  </a:lnTo>
                  <a:lnTo>
                    <a:pt x="4541" y="13500"/>
                  </a:lnTo>
                  <a:lnTo>
                    <a:pt x="5891" y="13500"/>
                  </a:lnTo>
                  <a:lnTo>
                    <a:pt x="7118" y="14428"/>
                  </a:lnTo>
                  <a:lnTo>
                    <a:pt x="8468" y="14850"/>
                  </a:lnTo>
                  <a:lnTo>
                    <a:pt x="9818" y="15272"/>
                  </a:lnTo>
                  <a:lnTo>
                    <a:pt x="11045" y="16200"/>
                  </a:lnTo>
                  <a:lnTo>
                    <a:pt x="12395" y="16622"/>
                  </a:lnTo>
                  <a:lnTo>
                    <a:pt x="13009" y="17550"/>
                  </a:lnTo>
                  <a:lnTo>
                    <a:pt x="14359" y="17550"/>
                  </a:lnTo>
                  <a:lnTo>
                    <a:pt x="15709" y="17550"/>
                  </a:lnTo>
                  <a:lnTo>
                    <a:pt x="17673" y="17972"/>
                  </a:lnTo>
                  <a:lnTo>
                    <a:pt x="19636" y="18478"/>
                  </a:lnTo>
                  <a:lnTo>
                    <a:pt x="21600" y="17972"/>
                  </a:lnTo>
                  <a:lnTo>
                    <a:pt x="20864" y="16622"/>
                  </a:lnTo>
                  <a:lnTo>
                    <a:pt x="20250" y="15272"/>
                  </a:lnTo>
                  <a:lnTo>
                    <a:pt x="18900" y="13922"/>
                  </a:lnTo>
                  <a:lnTo>
                    <a:pt x="17673" y="12572"/>
                  </a:lnTo>
                  <a:lnTo>
                    <a:pt x="16323" y="11728"/>
                  </a:lnTo>
                  <a:lnTo>
                    <a:pt x="15709" y="10800"/>
                  </a:lnTo>
                  <a:lnTo>
                    <a:pt x="14359" y="9872"/>
                  </a:lnTo>
                  <a:lnTo>
                    <a:pt x="13009" y="9028"/>
                  </a:lnTo>
                  <a:lnTo>
                    <a:pt x="11782" y="8100"/>
                  </a:lnTo>
                  <a:lnTo>
                    <a:pt x="10432" y="7678"/>
                  </a:lnTo>
                  <a:lnTo>
                    <a:pt x="9082" y="6750"/>
                  </a:lnTo>
                  <a:lnTo>
                    <a:pt x="7855" y="5822"/>
                  </a:lnTo>
                  <a:lnTo>
                    <a:pt x="7118" y="4472"/>
                  </a:lnTo>
                  <a:lnTo>
                    <a:pt x="7118" y="3122"/>
                  </a:lnTo>
                  <a:lnTo>
                    <a:pt x="7118" y="1772"/>
                  </a:lnTo>
                  <a:lnTo>
                    <a:pt x="7118" y="422"/>
                  </a:lnTo>
                  <a:lnTo>
                    <a:pt x="8468" y="0"/>
                  </a:lnTo>
                  <a:lnTo>
                    <a:pt x="9818" y="0"/>
                  </a:lnTo>
                  <a:lnTo>
                    <a:pt x="11782" y="0"/>
                  </a:lnTo>
                  <a:lnTo>
                    <a:pt x="13745" y="422"/>
                  </a:lnTo>
                  <a:lnTo>
                    <a:pt x="15709" y="928"/>
                  </a:lnTo>
                  <a:lnTo>
                    <a:pt x="17673" y="1350"/>
                  </a:lnTo>
                </a:path>
              </a:pathLst>
            </a:custGeom>
            <a:noFill/>
            <a:ln w="12700" cap="rnd">
              <a:solidFill>
                <a:srgbClr val="000000"/>
              </a:solidFill>
              <a:prstDash val="solid"/>
              <a:round/>
            </a:ln>
            <a:effectLst/>
          </p:spPr>
          <p:txBody>
            <a:bodyPr wrap="square" lIns="91439" tIns="91439" rIns="91439" bIns="91439" numCol="1" anchor="ctr">
              <a:noAutofit/>
            </a:bodyPr>
            <a:lstStyle/>
            <a:p>
              <a:pPr/>
            </a:p>
          </p:txBody>
        </p:sp>
        <p:sp>
          <p:nvSpPr>
            <p:cNvPr id="407" name="Line"/>
            <p:cNvSpPr/>
            <p:nvPr/>
          </p:nvSpPr>
          <p:spPr>
            <a:xfrm>
              <a:off x="2474972" y="807249"/>
              <a:ext cx="292186" cy="2918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295"/>
                  </a:moveTo>
                  <a:lnTo>
                    <a:pt x="21600" y="11910"/>
                  </a:lnTo>
                  <a:lnTo>
                    <a:pt x="20329" y="13525"/>
                  </a:lnTo>
                  <a:lnTo>
                    <a:pt x="19567" y="15140"/>
                  </a:lnTo>
                  <a:lnTo>
                    <a:pt x="18296" y="16755"/>
                  </a:lnTo>
                  <a:lnTo>
                    <a:pt x="16899" y="17260"/>
                  </a:lnTo>
                  <a:lnTo>
                    <a:pt x="16899" y="18370"/>
                  </a:lnTo>
                  <a:lnTo>
                    <a:pt x="15501" y="19379"/>
                  </a:lnTo>
                  <a:lnTo>
                    <a:pt x="14866" y="20490"/>
                  </a:lnTo>
                  <a:lnTo>
                    <a:pt x="13468" y="20994"/>
                  </a:lnTo>
                  <a:lnTo>
                    <a:pt x="11435" y="21600"/>
                  </a:lnTo>
                  <a:lnTo>
                    <a:pt x="10165" y="20490"/>
                  </a:lnTo>
                  <a:lnTo>
                    <a:pt x="9402" y="19379"/>
                  </a:lnTo>
                  <a:lnTo>
                    <a:pt x="9402" y="17764"/>
                  </a:lnTo>
                  <a:lnTo>
                    <a:pt x="9402" y="16150"/>
                  </a:lnTo>
                  <a:lnTo>
                    <a:pt x="8767" y="14535"/>
                  </a:lnTo>
                  <a:lnTo>
                    <a:pt x="8132" y="12920"/>
                  </a:lnTo>
                  <a:lnTo>
                    <a:pt x="7369" y="11305"/>
                  </a:lnTo>
                  <a:lnTo>
                    <a:pt x="7369" y="9690"/>
                  </a:lnTo>
                  <a:lnTo>
                    <a:pt x="7369" y="8075"/>
                  </a:lnTo>
                  <a:lnTo>
                    <a:pt x="6734" y="6460"/>
                  </a:lnTo>
                  <a:lnTo>
                    <a:pt x="6099" y="4845"/>
                  </a:lnTo>
                  <a:lnTo>
                    <a:pt x="6099" y="3230"/>
                  </a:lnTo>
                  <a:lnTo>
                    <a:pt x="5336" y="1615"/>
                  </a:lnTo>
                  <a:lnTo>
                    <a:pt x="4066" y="0"/>
                  </a:lnTo>
                  <a:lnTo>
                    <a:pt x="2668" y="0"/>
                  </a:lnTo>
                  <a:lnTo>
                    <a:pt x="1271" y="606"/>
                  </a:lnTo>
                  <a:lnTo>
                    <a:pt x="0" y="2221"/>
                  </a:lnTo>
                </a:path>
              </a:pathLst>
            </a:custGeom>
            <a:noFill/>
            <a:ln w="12700" cap="rnd">
              <a:solidFill>
                <a:srgbClr val="000000"/>
              </a:solidFill>
              <a:prstDash val="solid"/>
              <a:round/>
            </a:ln>
            <a:effectLst/>
          </p:spPr>
          <p:txBody>
            <a:bodyPr wrap="square" lIns="91439" tIns="91439" rIns="91439" bIns="91439" numCol="1" anchor="ctr">
              <a:noAutofit/>
            </a:bodyPr>
            <a:lstStyle/>
            <a:p>
              <a:pPr/>
            </a:p>
          </p:txBody>
        </p:sp>
        <p:sp>
          <p:nvSpPr>
            <p:cNvPr id="408" name="Line"/>
            <p:cNvSpPr/>
            <p:nvPr/>
          </p:nvSpPr>
          <p:spPr>
            <a:xfrm>
              <a:off x="1878571" y="1295417"/>
              <a:ext cx="348903" cy="2686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25" y="21600"/>
                  </a:moveTo>
                  <a:lnTo>
                    <a:pt x="15854" y="21600"/>
                  </a:lnTo>
                  <a:lnTo>
                    <a:pt x="14152" y="21052"/>
                  </a:lnTo>
                  <a:lnTo>
                    <a:pt x="12449" y="20394"/>
                  </a:lnTo>
                  <a:lnTo>
                    <a:pt x="10747" y="20394"/>
                  </a:lnTo>
                  <a:lnTo>
                    <a:pt x="9044" y="19846"/>
                  </a:lnTo>
                  <a:lnTo>
                    <a:pt x="7342" y="19297"/>
                  </a:lnTo>
                  <a:lnTo>
                    <a:pt x="5639" y="18640"/>
                  </a:lnTo>
                  <a:lnTo>
                    <a:pt x="3937" y="18091"/>
                  </a:lnTo>
                  <a:lnTo>
                    <a:pt x="2234" y="17543"/>
                  </a:lnTo>
                  <a:lnTo>
                    <a:pt x="2873" y="16337"/>
                  </a:lnTo>
                  <a:lnTo>
                    <a:pt x="4575" y="15789"/>
                  </a:lnTo>
                  <a:lnTo>
                    <a:pt x="6278" y="15789"/>
                  </a:lnTo>
                  <a:lnTo>
                    <a:pt x="7980" y="15131"/>
                  </a:lnTo>
                  <a:lnTo>
                    <a:pt x="9683" y="15131"/>
                  </a:lnTo>
                  <a:lnTo>
                    <a:pt x="11385" y="15131"/>
                  </a:lnTo>
                  <a:lnTo>
                    <a:pt x="13088" y="15131"/>
                  </a:lnTo>
                  <a:lnTo>
                    <a:pt x="14790" y="15131"/>
                  </a:lnTo>
                  <a:lnTo>
                    <a:pt x="16493" y="15131"/>
                  </a:lnTo>
                  <a:lnTo>
                    <a:pt x="18195" y="15131"/>
                  </a:lnTo>
                  <a:lnTo>
                    <a:pt x="19898" y="15131"/>
                  </a:lnTo>
                  <a:lnTo>
                    <a:pt x="21600" y="15131"/>
                  </a:lnTo>
                  <a:lnTo>
                    <a:pt x="20962" y="13377"/>
                  </a:lnTo>
                  <a:lnTo>
                    <a:pt x="19259" y="12280"/>
                  </a:lnTo>
                  <a:lnTo>
                    <a:pt x="17557" y="11622"/>
                  </a:lnTo>
                  <a:lnTo>
                    <a:pt x="15854" y="10526"/>
                  </a:lnTo>
                  <a:lnTo>
                    <a:pt x="14152" y="9868"/>
                  </a:lnTo>
                  <a:lnTo>
                    <a:pt x="12449" y="8772"/>
                  </a:lnTo>
                  <a:lnTo>
                    <a:pt x="10747" y="8114"/>
                  </a:lnTo>
                  <a:lnTo>
                    <a:pt x="9044" y="7565"/>
                  </a:lnTo>
                  <a:lnTo>
                    <a:pt x="7342" y="7017"/>
                  </a:lnTo>
                  <a:lnTo>
                    <a:pt x="5639" y="6359"/>
                  </a:lnTo>
                  <a:lnTo>
                    <a:pt x="3937" y="5811"/>
                  </a:lnTo>
                  <a:lnTo>
                    <a:pt x="2234" y="4605"/>
                  </a:lnTo>
                  <a:lnTo>
                    <a:pt x="532" y="4057"/>
                  </a:lnTo>
                  <a:lnTo>
                    <a:pt x="0" y="2851"/>
                  </a:lnTo>
                  <a:lnTo>
                    <a:pt x="0" y="1096"/>
                  </a:lnTo>
                  <a:lnTo>
                    <a:pt x="1170" y="548"/>
                  </a:lnTo>
                  <a:lnTo>
                    <a:pt x="2873" y="0"/>
                  </a:lnTo>
                  <a:lnTo>
                    <a:pt x="4575" y="0"/>
                  </a:lnTo>
                </a:path>
              </a:pathLst>
            </a:custGeom>
            <a:noFill/>
            <a:ln w="12700" cap="rnd">
              <a:solidFill>
                <a:srgbClr val="000000"/>
              </a:solidFill>
              <a:prstDash val="solid"/>
              <a:round/>
            </a:ln>
            <a:effectLst/>
          </p:spPr>
          <p:txBody>
            <a:bodyPr wrap="square" lIns="91439" tIns="91439" rIns="91439" bIns="91439" numCol="1" anchor="ctr">
              <a:noAutofit/>
            </a:bodyPr>
            <a:lstStyle/>
            <a:p>
              <a:pPr/>
            </a:p>
          </p:txBody>
        </p:sp>
      </p:grpSp>
      <p:sp>
        <p:nvSpPr>
          <p:cNvPr id="410" name="Oil and Water"/>
          <p:cNvSpPr txBox="1"/>
          <p:nvPr>
            <p:ph type="title"/>
          </p:nvPr>
        </p:nvSpPr>
        <p:spPr>
          <a:xfrm>
            <a:off x="5036820" y="0"/>
            <a:ext cx="14333220" cy="3817621"/>
          </a:xfrm>
          <a:prstGeom prst="rect">
            <a:avLst/>
          </a:prstGeom>
        </p:spPr>
        <p:txBody>
          <a:bodyPr/>
          <a:lstStyle>
            <a:lvl1pPr>
              <a:defRPr sz="8600">
                <a:solidFill>
                  <a:srgbClr val="0259ED"/>
                </a:solidFill>
                <a:uFill>
                  <a:solidFill>
                    <a:srgbClr val="0259ED"/>
                  </a:solidFill>
                </a:uFill>
              </a:defRPr>
            </a:lvl1pPr>
          </a:lstStyle>
          <a:p>
            <a:pPr/>
            <a:r>
              <a:t>Oil and Water</a:t>
            </a:r>
          </a:p>
        </p:txBody>
      </p:sp>
      <p:sp>
        <p:nvSpPr>
          <p:cNvPr id="411"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412" name="14S04VD1-1.mov" descr="14S04VD1-1.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5334000" y="8526780"/>
            <a:ext cx="6109855" cy="448056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0267" fill="hold"/>
                                        <p:tgtEl>
                                          <p:spTgt spid="41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12"/>
                </p:tgtEl>
              </p:cMediaNode>
            </p:video>
            <p:seq concurrent="1" prevAc="none" nextAc="seek">
              <p:cTn id="8" evtFilter="cancelBubble" nodeType="interactiveSeq" restart="whenNotActive" fill="hold">
                <p:stCondLst>
                  <p:cond delay="0" evt="onClick">
                    <p:tgtEl>
                      <p:spTgt spid="412"/>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12"/>
                                        </p:tgtEl>
                                      </p:cBhvr>
                                    </p:cmd>
                                  </p:childTnLst>
                                </p:cTn>
                              </p:par>
                            </p:childTnLst>
                          </p:cTn>
                        </p:par>
                      </p:childTnLst>
                    </p:cTn>
                  </p:par>
                </p:childTnLst>
              </p:cTn>
              <p:nextCondLst>
                <p:cond delay="0" evt="onClick">
                  <p:tgtEl>
                    <p:spTgt spid="41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4" name="silly periodic table comic" descr="silly periodic table comic"/>
          <p:cNvPicPr>
            <a:picLocks noChangeAspect="1"/>
          </p:cNvPicPr>
          <p:nvPr/>
        </p:nvPicPr>
        <p:blipFill>
          <a:blip r:embed="rId2">
            <a:extLst/>
          </a:blip>
          <a:stretch>
            <a:fillRect/>
          </a:stretch>
        </p:blipFill>
        <p:spPr>
          <a:xfrm>
            <a:off x="16402256" y="3402275"/>
            <a:ext cx="7646464" cy="10290865"/>
          </a:xfrm>
          <a:prstGeom prst="rect">
            <a:avLst/>
          </a:prstGeom>
          <a:ln w="12700"/>
        </p:spPr>
      </p:pic>
      <p:sp>
        <p:nvSpPr>
          <p:cNvPr id="415" name="End of Chapter 11"/>
          <p:cNvSpPr txBox="1"/>
          <p:nvPr>
            <p:ph type="title"/>
          </p:nvPr>
        </p:nvSpPr>
        <p:spPr>
          <a:xfrm>
            <a:off x="11930380" y="-939800"/>
            <a:ext cx="14333220" cy="4732020"/>
          </a:xfrm>
          <a:prstGeom prst="rect">
            <a:avLst/>
          </a:prstGeom>
        </p:spPr>
        <p:txBody>
          <a:bodyPr/>
          <a:lstStyle>
            <a:lvl1pPr>
              <a:defRPr sz="7800">
                <a:solidFill>
                  <a:srgbClr val="0259ED"/>
                </a:solidFill>
                <a:uFill>
                  <a:solidFill>
                    <a:srgbClr val="0259ED"/>
                  </a:solidFill>
                </a:uFill>
              </a:defRPr>
            </a:lvl1pPr>
          </a:lstStyle>
          <a:p>
            <a:pPr/>
            <a:r>
              <a:t>End of Chapter 11</a:t>
            </a:r>
          </a:p>
        </p:txBody>
      </p:sp>
      <p:sp>
        <p:nvSpPr>
          <p:cNvPr id="416" name="See:…"/>
          <p:cNvSpPr txBox="1"/>
          <p:nvPr>
            <p:ph type="body" sz="quarter" idx="1"/>
          </p:nvPr>
        </p:nvSpPr>
        <p:spPr>
          <a:xfrm>
            <a:off x="1861820" y="8018780"/>
            <a:ext cx="11304508" cy="5874068"/>
          </a:xfrm>
          <a:prstGeom prst="rect">
            <a:avLst/>
          </a:prstGeom>
        </p:spPr>
        <p:txBody>
          <a:bodyPr/>
          <a:lstStyle/>
          <a:p>
            <a:pPr marL="650874" indent="-571500">
              <a:buClr>
                <a:srgbClr val="000000"/>
              </a:buClr>
              <a:buSzTx/>
              <a:buFont typeface="Arial"/>
              <a:buNone/>
              <a:defRPr b="0" i="1"/>
            </a:pPr>
            <a:r>
              <a:t>See:</a:t>
            </a:r>
          </a:p>
          <a:p>
            <a:pPr>
              <a:buClr>
                <a:srgbClr val="000000"/>
              </a:buClr>
              <a:buFont typeface="Arial"/>
              <a:defRPr b="0" i="1"/>
            </a:pPr>
            <a:r>
              <a:rPr u="sng">
                <a:hlinkClick r:id="rId3" invalidUrl="" action="" tgtFrame="" tooltip="" history="1" highlightClick="0" endSnd="0"/>
              </a:rPr>
              <a:t>Chapter Eleven Study Guide </a:t>
            </a:r>
          </a:p>
          <a:p>
            <a:pPr>
              <a:buClr>
                <a:srgbClr val="000000"/>
              </a:buClr>
              <a:buFont typeface="Arial"/>
              <a:defRPr b="0" i="1"/>
            </a:pPr>
            <a:r>
              <a:rPr u="sng">
                <a:hlinkClick r:id="rId4" invalidUrl="" action="" tgtFrame="" tooltip="" history="1" highlightClick="0" endSnd="0"/>
              </a:rPr>
              <a:t>Chapter Eleven Concept Guide</a:t>
            </a:r>
          </a:p>
          <a:p>
            <a:pPr>
              <a:buClr>
                <a:srgbClr val="000000"/>
              </a:buClr>
              <a:buFont typeface="Arial"/>
              <a:defRPr b="0" i="1"/>
            </a:pPr>
            <a:r>
              <a:t>Important Equations (following this slide)</a:t>
            </a:r>
          </a:p>
          <a:p>
            <a:pPr>
              <a:buClr>
                <a:srgbClr val="000000"/>
              </a:buClr>
              <a:buFont typeface="Arial"/>
              <a:defRPr b="0" i="1"/>
            </a:pPr>
            <a:r>
              <a:t>End of Chapter Problems (following this slide)</a:t>
            </a:r>
          </a:p>
        </p:txBody>
      </p:sp>
      <p:sp>
        <p:nvSpPr>
          <p:cNvPr id="417"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418" name="silly boiling point picture" descr="silly boiling point picture"/>
          <p:cNvPicPr>
            <a:picLocks noChangeAspect="1"/>
          </p:cNvPicPr>
          <p:nvPr/>
        </p:nvPicPr>
        <p:blipFill>
          <a:blip r:embed="rId5">
            <a:extLst/>
          </a:blip>
          <a:stretch>
            <a:fillRect/>
          </a:stretch>
        </p:blipFill>
        <p:spPr>
          <a:xfrm>
            <a:off x="176521" y="22582"/>
            <a:ext cx="5907026" cy="7383780"/>
          </a:xfrm>
          <a:prstGeom prst="rect">
            <a:avLst/>
          </a:prstGeom>
          <a:ln w="12700"/>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Important Equations, Constants, and Handouts…"/>
          <p:cNvSpPr txBox="1"/>
          <p:nvPr/>
        </p:nvSpPr>
        <p:spPr>
          <a:xfrm>
            <a:off x="570650" y="534214"/>
            <a:ext cx="13356609" cy="1535369"/>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p>
            <a:pPr>
              <a:defRPr i="1">
                <a:solidFill>
                  <a:srgbClr val="0433FF"/>
                </a:solidFill>
              </a:defRPr>
            </a:pPr>
            <a:r>
              <a:t>Important Equations, Constants, and Handouts</a:t>
            </a:r>
          </a:p>
          <a:p>
            <a:pPr>
              <a:defRPr i="1">
                <a:solidFill>
                  <a:srgbClr val="0433FF"/>
                </a:solidFill>
              </a:defRPr>
            </a:pPr>
            <a:r>
              <a:t>from this Chapter:</a:t>
            </a:r>
          </a:p>
        </p:txBody>
      </p:sp>
      <p:sp>
        <p:nvSpPr>
          <p:cNvPr id="421" name="solution = solute + solvent…"/>
          <p:cNvSpPr txBox="1"/>
          <p:nvPr/>
        </p:nvSpPr>
        <p:spPr>
          <a:xfrm>
            <a:off x="979768" y="2553280"/>
            <a:ext cx="10459293" cy="1535369"/>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p>
            <a:pPr marL="626524" indent="-505557">
              <a:buSzPct val="100000"/>
              <a:buChar char="•"/>
            </a:pPr>
            <a:r>
              <a:t>solution = solute + solvent</a:t>
            </a:r>
          </a:p>
          <a:p>
            <a:pPr marL="626524" indent="-505557">
              <a:buSzPct val="100000"/>
              <a:buChar char="•"/>
            </a:pPr>
            <a:r>
              <a:t>see </a:t>
            </a:r>
            <a:r>
              <a:rPr u="sng">
                <a:hlinkClick r:id="rId2" invalidUrl="" action="" tgtFrame="" tooltip="" history="1" highlightClick="0" endSnd="0"/>
              </a:rPr>
              <a:t>Concentration Units Handout</a:t>
            </a:r>
          </a:p>
        </p:txBody>
      </p:sp>
      <p:sp>
        <p:nvSpPr>
          <p:cNvPr id="422" name="Equation"/>
          <p:cNvSpPr txBox="1"/>
          <p:nvPr/>
        </p:nvSpPr>
        <p:spPr>
          <a:xfrm>
            <a:off x="3804286" y="6265716"/>
            <a:ext cx="5177003" cy="986182"/>
          </a:xfrm>
          <a:prstGeom prst="rect">
            <a:avLst/>
          </a:prstGeom>
          <a:ln w="12700">
            <a:miter lim="400000"/>
          </a:ln>
        </p:spPr>
        <p:txBody>
          <a:bodyPr wrap="none" lIns="0" tIns="0" rIns="0" bIns="0">
            <a:spAutoFit/>
          </a:bodyPr>
          <a:lstStyle/>
          <a:p>
            <a:pPr marL="0" marR="0" defTabSz="914400" latinLnBrk="1">
              <a:defRPr b="0" sz="1800">
                <a:uFillTx/>
              </a:defRPr>
            </a:pPr>
            <a14:m>
              <m:oMathPara>
                <m:oMathParaPr>
                  <m:jc m:val="centerGroup"/>
                </m:oMathParaPr>
                <m:oMath>
                  <m:r>
                    <a:rPr xmlns:a="http://schemas.openxmlformats.org/drawingml/2006/main" sz="3600" i="1">
                      <a:solidFill>
                        <a:srgbClr val="000000"/>
                      </a:solidFill>
                      <a:latin typeface="Cambria Math" panose="02040503050406030204" pitchFamily="18" charset="0"/>
                    </a:rPr>
                    <m:t>M</m:t>
                  </m:r>
                  <m:r>
                    <a:rPr xmlns:a="http://schemas.openxmlformats.org/drawingml/2006/main" sz="3600" i="1">
                      <a:solidFill>
                        <a:srgbClr val="000000"/>
                      </a:solidFill>
                      <a:latin typeface="Cambria Math" panose="02040503050406030204" pitchFamily="18" charset="0"/>
                    </a:rPr>
                    <m:t>o</m:t>
                  </m:r>
                  <m:r>
                    <a:rPr xmlns:a="http://schemas.openxmlformats.org/drawingml/2006/main" sz="3600" i="1">
                      <a:solidFill>
                        <a:srgbClr val="000000"/>
                      </a:solidFill>
                      <a:latin typeface="Cambria Math" panose="02040503050406030204" pitchFamily="18" charset="0"/>
                    </a:rPr>
                    <m:t>l</m:t>
                  </m:r>
                  <m:r>
                    <a:rPr xmlns:a="http://schemas.openxmlformats.org/drawingml/2006/main" sz="3600" i="1">
                      <a:solidFill>
                        <a:srgbClr val="000000"/>
                      </a:solidFill>
                      <a:latin typeface="Cambria Math" panose="02040503050406030204" pitchFamily="18" charset="0"/>
                    </a:rPr>
                    <m:t>a</m:t>
                  </m:r>
                  <m:r>
                    <a:rPr xmlns:a="http://schemas.openxmlformats.org/drawingml/2006/main" sz="3600" i="1">
                      <a:solidFill>
                        <a:srgbClr val="000000"/>
                      </a:solidFill>
                      <a:latin typeface="Cambria Math" panose="02040503050406030204" pitchFamily="18" charset="0"/>
                    </a:rPr>
                    <m:t>r</m:t>
                  </m:r>
                  <m:r>
                    <a:rPr xmlns:a="http://schemas.openxmlformats.org/drawingml/2006/main" sz="3600" i="1">
                      <a:solidFill>
                        <a:srgbClr val="000000"/>
                      </a:solidFill>
                      <a:latin typeface="Cambria Math" panose="02040503050406030204" pitchFamily="18" charset="0"/>
                    </a:rPr>
                    <m:t>i</m:t>
                  </m:r>
                  <m:r>
                    <a:rPr xmlns:a="http://schemas.openxmlformats.org/drawingml/2006/main" sz="3600" i="1">
                      <a:solidFill>
                        <a:srgbClr val="000000"/>
                      </a:solidFill>
                      <a:latin typeface="Cambria Math" panose="02040503050406030204" pitchFamily="18" charset="0"/>
                    </a:rPr>
                    <m:t>t</m:t>
                  </m:r>
                  <m:r>
                    <a:rPr xmlns:a="http://schemas.openxmlformats.org/drawingml/2006/main" sz="3600" i="1">
                      <a:solidFill>
                        <a:srgbClr val="000000"/>
                      </a:solidFill>
                      <a:latin typeface="Cambria Math" panose="02040503050406030204" pitchFamily="18" charset="0"/>
                    </a:rPr>
                    <m:t>y</m:t>
                  </m:r>
                  <m:r>
                    <a:rPr xmlns:a="http://schemas.openxmlformats.org/drawingml/2006/main" sz="3600" i="1">
                      <a:solidFill>
                        <a:srgbClr val="000000"/>
                      </a:solidFill>
                      <a:latin typeface="Cambria Math" panose="02040503050406030204" pitchFamily="18" charset="0"/>
                    </a:rPr>
                    <m:t>(</m:t>
                  </m:r>
                  <m:r>
                    <a:rPr xmlns:a="http://schemas.openxmlformats.org/drawingml/2006/main" sz="3600" i="1">
                      <a:solidFill>
                        <a:srgbClr val="000000"/>
                      </a:solidFill>
                      <a:latin typeface="Cambria Math" panose="02040503050406030204" pitchFamily="18" charset="0"/>
                    </a:rPr>
                    <m:t>M</m:t>
                  </m:r>
                  <m:r>
                    <a:rPr xmlns:a="http://schemas.openxmlformats.org/drawingml/2006/main" sz="3600" i="1">
                      <a:solidFill>
                        <a:srgbClr val="000000"/>
                      </a:solidFill>
                      <a:latin typeface="Cambria Math" panose="02040503050406030204" pitchFamily="18" charset="0"/>
                    </a:rPr>
                    <m:t>)</m:t>
                  </m:r>
                  <m:r>
                    <a:rPr xmlns:a="http://schemas.openxmlformats.org/drawingml/2006/main" sz="3600" i="1">
                      <a:solidFill>
                        <a:srgbClr val="000000"/>
                      </a:solidFill>
                      <a:latin typeface="Cambria Math" panose="02040503050406030204" pitchFamily="18" charset="0"/>
                    </a:rPr>
                    <m:t>=</m:t>
                  </m:r>
                  <m:f>
                    <m:fPr>
                      <m:ctrlPr>
                        <a:rPr xmlns:a="http://schemas.openxmlformats.org/drawingml/2006/main" sz="3600" i="1">
                          <a:solidFill>
                            <a:srgbClr val="000000"/>
                          </a:solidFill>
                          <a:latin typeface="Cambria Math" panose="02040503050406030204" pitchFamily="18" charset="0"/>
                        </a:rPr>
                      </m:ctrlPr>
                      <m:type m:val="bar"/>
                    </m:fPr>
                    <m:num>
                      <m:r>
                        <a:rPr xmlns:a="http://schemas.openxmlformats.org/drawingml/2006/main" sz="3600" i="1">
                          <a:solidFill>
                            <a:srgbClr val="000000"/>
                          </a:solidFill>
                          <a:latin typeface="Cambria Math" panose="02040503050406030204" pitchFamily="18" charset="0"/>
                        </a:rPr>
                        <m:t>m</m:t>
                      </m:r>
                      <m:r>
                        <a:rPr xmlns:a="http://schemas.openxmlformats.org/drawingml/2006/main" sz="3600" i="1">
                          <a:solidFill>
                            <a:srgbClr val="000000"/>
                          </a:solidFill>
                          <a:latin typeface="Cambria Math" panose="02040503050406030204" pitchFamily="18" charset="0"/>
                        </a:rPr>
                        <m:t>o</m:t>
                      </m:r>
                      <m:r>
                        <a:rPr xmlns:a="http://schemas.openxmlformats.org/drawingml/2006/main" sz="3600" i="1">
                          <a:solidFill>
                            <a:srgbClr val="000000"/>
                          </a:solidFill>
                          <a:latin typeface="Cambria Math" panose="02040503050406030204" pitchFamily="18" charset="0"/>
                        </a:rPr>
                        <m:t>l</m:t>
                      </m:r>
                      <m:r>
                        <a:rPr xmlns:a="http://schemas.openxmlformats.org/drawingml/2006/main" sz="3600" i="1">
                          <a:solidFill>
                            <a:srgbClr val="000000"/>
                          </a:solidFill>
                          <a:latin typeface="Cambria Math" panose="02040503050406030204" pitchFamily="18" charset="0"/>
                        </a:rPr>
                        <m:t>S</m:t>
                      </m:r>
                      <m:r>
                        <a:rPr xmlns:a="http://schemas.openxmlformats.org/drawingml/2006/main" sz="3600" i="1">
                          <a:solidFill>
                            <a:srgbClr val="000000"/>
                          </a:solidFill>
                          <a:latin typeface="Cambria Math" panose="02040503050406030204" pitchFamily="18" charset="0"/>
                        </a:rPr>
                        <m:t>o</m:t>
                      </m:r>
                      <m:r>
                        <a:rPr xmlns:a="http://schemas.openxmlformats.org/drawingml/2006/main" sz="3600" i="1">
                          <a:solidFill>
                            <a:srgbClr val="000000"/>
                          </a:solidFill>
                          <a:latin typeface="Cambria Math" panose="02040503050406030204" pitchFamily="18" charset="0"/>
                        </a:rPr>
                        <m:t>l</m:t>
                      </m:r>
                      <m:r>
                        <a:rPr xmlns:a="http://schemas.openxmlformats.org/drawingml/2006/main" sz="3600" i="1">
                          <a:solidFill>
                            <a:srgbClr val="000000"/>
                          </a:solidFill>
                          <a:latin typeface="Cambria Math" panose="02040503050406030204" pitchFamily="18" charset="0"/>
                        </a:rPr>
                        <m:t>u</m:t>
                      </m:r>
                      <m:r>
                        <a:rPr xmlns:a="http://schemas.openxmlformats.org/drawingml/2006/main" sz="3600" i="1">
                          <a:solidFill>
                            <a:srgbClr val="000000"/>
                          </a:solidFill>
                          <a:latin typeface="Cambria Math" panose="02040503050406030204" pitchFamily="18" charset="0"/>
                        </a:rPr>
                        <m:t>t</m:t>
                      </m:r>
                      <m:r>
                        <a:rPr xmlns:a="http://schemas.openxmlformats.org/drawingml/2006/main" sz="3600" i="1">
                          <a:solidFill>
                            <a:srgbClr val="000000"/>
                          </a:solidFill>
                          <a:latin typeface="Cambria Math" panose="02040503050406030204" pitchFamily="18" charset="0"/>
                        </a:rPr>
                        <m:t>e</m:t>
                      </m:r>
                    </m:num>
                    <m:den>
                      <m:r>
                        <a:rPr xmlns:a="http://schemas.openxmlformats.org/drawingml/2006/main" sz="3600" i="1">
                          <a:solidFill>
                            <a:srgbClr val="000000"/>
                          </a:solidFill>
                          <a:latin typeface="Cambria Math" panose="02040503050406030204" pitchFamily="18" charset="0"/>
                        </a:rPr>
                        <m:t>L</m:t>
                      </m:r>
                      <m:r>
                        <a:rPr xmlns:a="http://schemas.openxmlformats.org/drawingml/2006/main" sz="3600" i="1">
                          <a:solidFill>
                            <a:srgbClr val="000000"/>
                          </a:solidFill>
                          <a:latin typeface="Cambria Math" panose="02040503050406030204" pitchFamily="18" charset="0"/>
                        </a:rPr>
                        <m:t>S</m:t>
                      </m:r>
                      <m:r>
                        <a:rPr xmlns:a="http://schemas.openxmlformats.org/drawingml/2006/main" sz="3600" i="1">
                          <a:solidFill>
                            <a:srgbClr val="000000"/>
                          </a:solidFill>
                          <a:latin typeface="Cambria Math" panose="02040503050406030204" pitchFamily="18" charset="0"/>
                        </a:rPr>
                        <m:t>o</m:t>
                      </m:r>
                      <m:r>
                        <a:rPr xmlns:a="http://schemas.openxmlformats.org/drawingml/2006/main" sz="3600" i="1">
                          <a:solidFill>
                            <a:srgbClr val="000000"/>
                          </a:solidFill>
                          <a:latin typeface="Cambria Math" panose="02040503050406030204" pitchFamily="18" charset="0"/>
                        </a:rPr>
                        <m:t>l</m:t>
                      </m:r>
                      <m:r>
                        <a:rPr xmlns:a="http://schemas.openxmlformats.org/drawingml/2006/main" sz="3600" i="1">
                          <a:solidFill>
                            <a:srgbClr val="000000"/>
                          </a:solidFill>
                          <a:latin typeface="Cambria Math" panose="02040503050406030204" pitchFamily="18" charset="0"/>
                        </a:rPr>
                        <m:t>u</m:t>
                      </m:r>
                      <m:r>
                        <a:rPr xmlns:a="http://schemas.openxmlformats.org/drawingml/2006/main" sz="3600" i="1">
                          <a:solidFill>
                            <a:srgbClr val="000000"/>
                          </a:solidFill>
                          <a:latin typeface="Cambria Math" panose="02040503050406030204" pitchFamily="18" charset="0"/>
                        </a:rPr>
                        <m:t>t</m:t>
                      </m:r>
                      <m:r>
                        <a:rPr xmlns:a="http://schemas.openxmlformats.org/drawingml/2006/main" sz="3600" i="1">
                          <a:solidFill>
                            <a:srgbClr val="000000"/>
                          </a:solidFill>
                          <a:latin typeface="Cambria Math" panose="02040503050406030204" pitchFamily="18" charset="0"/>
                        </a:rPr>
                        <m:t>i</m:t>
                      </m:r>
                      <m:r>
                        <a:rPr xmlns:a="http://schemas.openxmlformats.org/drawingml/2006/main" sz="3600" i="1">
                          <a:solidFill>
                            <a:srgbClr val="000000"/>
                          </a:solidFill>
                          <a:latin typeface="Cambria Math" panose="02040503050406030204" pitchFamily="18" charset="0"/>
                        </a:rPr>
                        <m:t>o</m:t>
                      </m:r>
                      <m:r>
                        <a:rPr xmlns:a="http://schemas.openxmlformats.org/drawingml/2006/main" sz="3600" i="1">
                          <a:solidFill>
                            <a:srgbClr val="000000"/>
                          </a:solidFill>
                          <a:latin typeface="Cambria Math" panose="02040503050406030204" pitchFamily="18" charset="0"/>
                        </a:rPr>
                        <m:t>n</m:t>
                      </m:r>
                    </m:den>
                  </m:f>
                </m:oMath>
              </m:oMathPara>
            </a14:m>
            <a:endParaRPr sz="3600"/>
          </a:p>
        </p:txBody>
      </p:sp>
      <p:sp>
        <p:nvSpPr>
          <p:cNvPr id="423" name="Equation"/>
          <p:cNvSpPr txBox="1"/>
          <p:nvPr/>
        </p:nvSpPr>
        <p:spPr>
          <a:xfrm>
            <a:off x="3907975" y="7679355"/>
            <a:ext cx="4979111" cy="1072135"/>
          </a:xfrm>
          <a:prstGeom prst="rect">
            <a:avLst/>
          </a:prstGeom>
          <a:ln w="12700">
            <a:miter lim="400000"/>
          </a:ln>
        </p:spPr>
        <p:txBody>
          <a:bodyPr wrap="none" lIns="0" tIns="0" rIns="0" bIns="0">
            <a:spAutoFit/>
          </a:bodyPr>
          <a:lstStyle/>
          <a:p>
            <a:pPr marL="0" marR="0" defTabSz="914400" latinLnBrk="1">
              <a:defRPr b="0" sz="1800">
                <a:uFillTx/>
              </a:defRPr>
            </a:pPr>
            <a14:m>
              <m:oMathPara>
                <m:oMathParaPr>
                  <m:jc m:val="centerGroup"/>
                </m:oMathParaPr>
                <m:oMath>
                  <m:r>
                    <a:rPr xmlns:a="http://schemas.openxmlformats.org/drawingml/2006/main" sz="3600" i="1">
                      <a:solidFill>
                        <a:srgbClr val="000000"/>
                      </a:solidFill>
                      <a:latin typeface="Cambria Math" panose="02040503050406030204" pitchFamily="18" charset="0"/>
                    </a:rPr>
                    <m:t>m</m:t>
                  </m:r>
                  <m:r>
                    <a:rPr xmlns:a="http://schemas.openxmlformats.org/drawingml/2006/main" sz="3600" i="1">
                      <a:solidFill>
                        <a:srgbClr val="000000"/>
                      </a:solidFill>
                      <a:latin typeface="Cambria Math" panose="02040503050406030204" pitchFamily="18" charset="0"/>
                    </a:rPr>
                    <m:t>o</m:t>
                  </m:r>
                  <m:r>
                    <a:rPr xmlns:a="http://schemas.openxmlformats.org/drawingml/2006/main" sz="3600" i="1">
                      <a:solidFill>
                        <a:srgbClr val="000000"/>
                      </a:solidFill>
                      <a:latin typeface="Cambria Math" panose="02040503050406030204" pitchFamily="18" charset="0"/>
                    </a:rPr>
                    <m:t>l</m:t>
                  </m:r>
                  <m:r>
                    <a:rPr xmlns:a="http://schemas.openxmlformats.org/drawingml/2006/main" sz="3600" i="1">
                      <a:solidFill>
                        <a:srgbClr val="000000"/>
                      </a:solidFill>
                      <a:latin typeface="Cambria Math" panose="02040503050406030204" pitchFamily="18" charset="0"/>
                    </a:rPr>
                    <m:t>a</m:t>
                  </m:r>
                  <m:r>
                    <a:rPr xmlns:a="http://schemas.openxmlformats.org/drawingml/2006/main" sz="3600" i="1">
                      <a:solidFill>
                        <a:srgbClr val="000000"/>
                      </a:solidFill>
                      <a:latin typeface="Cambria Math" panose="02040503050406030204" pitchFamily="18" charset="0"/>
                    </a:rPr>
                    <m:t>l</m:t>
                  </m:r>
                  <m:r>
                    <a:rPr xmlns:a="http://schemas.openxmlformats.org/drawingml/2006/main" sz="3600" i="1">
                      <a:solidFill>
                        <a:srgbClr val="000000"/>
                      </a:solidFill>
                      <a:latin typeface="Cambria Math" panose="02040503050406030204" pitchFamily="18" charset="0"/>
                    </a:rPr>
                    <m:t>i</m:t>
                  </m:r>
                  <m:r>
                    <a:rPr xmlns:a="http://schemas.openxmlformats.org/drawingml/2006/main" sz="3600" i="1">
                      <a:solidFill>
                        <a:srgbClr val="000000"/>
                      </a:solidFill>
                      <a:latin typeface="Cambria Math" panose="02040503050406030204" pitchFamily="18" charset="0"/>
                    </a:rPr>
                    <m:t>t</m:t>
                  </m:r>
                  <m:r>
                    <a:rPr xmlns:a="http://schemas.openxmlformats.org/drawingml/2006/main" sz="3600" i="1">
                      <a:solidFill>
                        <a:srgbClr val="000000"/>
                      </a:solidFill>
                      <a:latin typeface="Cambria Math" panose="02040503050406030204" pitchFamily="18" charset="0"/>
                    </a:rPr>
                    <m:t>y</m:t>
                  </m:r>
                  <m:r>
                    <a:rPr xmlns:a="http://schemas.openxmlformats.org/drawingml/2006/main" sz="3600" i="1">
                      <a:solidFill>
                        <a:srgbClr val="000000"/>
                      </a:solidFill>
                      <a:latin typeface="Cambria Math" panose="02040503050406030204" pitchFamily="18" charset="0"/>
                    </a:rPr>
                    <m:t>(</m:t>
                  </m:r>
                  <m:r>
                    <a:rPr xmlns:a="http://schemas.openxmlformats.org/drawingml/2006/main" sz="3600" i="1">
                      <a:solidFill>
                        <a:srgbClr val="000000"/>
                      </a:solidFill>
                      <a:latin typeface="Cambria Math" panose="02040503050406030204" pitchFamily="18" charset="0"/>
                    </a:rPr>
                    <m:t>m</m:t>
                  </m:r>
                  <m:r>
                    <a:rPr xmlns:a="http://schemas.openxmlformats.org/drawingml/2006/main" sz="3600" i="1">
                      <a:solidFill>
                        <a:srgbClr val="000000"/>
                      </a:solidFill>
                      <a:latin typeface="Cambria Math" panose="02040503050406030204" pitchFamily="18" charset="0"/>
                    </a:rPr>
                    <m:t>)</m:t>
                  </m:r>
                  <m:r>
                    <a:rPr xmlns:a="http://schemas.openxmlformats.org/drawingml/2006/main" sz="3600" i="1">
                      <a:solidFill>
                        <a:srgbClr val="000000"/>
                      </a:solidFill>
                      <a:latin typeface="Cambria Math" panose="02040503050406030204" pitchFamily="18" charset="0"/>
                    </a:rPr>
                    <m:t>=</m:t>
                  </m:r>
                  <m:f>
                    <m:fPr>
                      <m:ctrlPr>
                        <a:rPr xmlns:a="http://schemas.openxmlformats.org/drawingml/2006/main" sz="3600" i="1">
                          <a:solidFill>
                            <a:srgbClr val="000000"/>
                          </a:solidFill>
                          <a:latin typeface="Cambria Math" panose="02040503050406030204" pitchFamily="18" charset="0"/>
                        </a:rPr>
                      </m:ctrlPr>
                      <m:type m:val="bar"/>
                    </m:fPr>
                    <m:num>
                      <m:r>
                        <a:rPr xmlns:a="http://schemas.openxmlformats.org/drawingml/2006/main" sz="3600" i="1">
                          <a:solidFill>
                            <a:srgbClr val="000000"/>
                          </a:solidFill>
                          <a:latin typeface="Cambria Math" panose="02040503050406030204" pitchFamily="18" charset="0"/>
                        </a:rPr>
                        <m:t>m</m:t>
                      </m:r>
                      <m:r>
                        <a:rPr xmlns:a="http://schemas.openxmlformats.org/drawingml/2006/main" sz="3600" i="1">
                          <a:solidFill>
                            <a:srgbClr val="000000"/>
                          </a:solidFill>
                          <a:latin typeface="Cambria Math" panose="02040503050406030204" pitchFamily="18" charset="0"/>
                        </a:rPr>
                        <m:t>o</m:t>
                      </m:r>
                      <m:r>
                        <a:rPr xmlns:a="http://schemas.openxmlformats.org/drawingml/2006/main" sz="3600" i="1">
                          <a:solidFill>
                            <a:srgbClr val="000000"/>
                          </a:solidFill>
                          <a:latin typeface="Cambria Math" panose="02040503050406030204" pitchFamily="18" charset="0"/>
                        </a:rPr>
                        <m:t>l</m:t>
                      </m:r>
                      <m:r>
                        <a:rPr xmlns:a="http://schemas.openxmlformats.org/drawingml/2006/main" sz="3600" i="1">
                          <a:solidFill>
                            <a:srgbClr val="000000"/>
                          </a:solidFill>
                          <a:latin typeface="Cambria Math" panose="02040503050406030204" pitchFamily="18" charset="0"/>
                        </a:rPr>
                        <m:t>S</m:t>
                      </m:r>
                      <m:r>
                        <a:rPr xmlns:a="http://schemas.openxmlformats.org/drawingml/2006/main" sz="3600" i="1">
                          <a:solidFill>
                            <a:srgbClr val="000000"/>
                          </a:solidFill>
                          <a:latin typeface="Cambria Math" panose="02040503050406030204" pitchFamily="18" charset="0"/>
                        </a:rPr>
                        <m:t>o</m:t>
                      </m:r>
                      <m:r>
                        <a:rPr xmlns:a="http://schemas.openxmlformats.org/drawingml/2006/main" sz="3600" i="1">
                          <a:solidFill>
                            <a:srgbClr val="000000"/>
                          </a:solidFill>
                          <a:latin typeface="Cambria Math" panose="02040503050406030204" pitchFamily="18" charset="0"/>
                        </a:rPr>
                        <m:t>l</m:t>
                      </m:r>
                      <m:r>
                        <a:rPr xmlns:a="http://schemas.openxmlformats.org/drawingml/2006/main" sz="3600" i="1">
                          <a:solidFill>
                            <a:srgbClr val="000000"/>
                          </a:solidFill>
                          <a:latin typeface="Cambria Math" panose="02040503050406030204" pitchFamily="18" charset="0"/>
                        </a:rPr>
                        <m:t>u</m:t>
                      </m:r>
                      <m:r>
                        <a:rPr xmlns:a="http://schemas.openxmlformats.org/drawingml/2006/main" sz="3600" i="1">
                          <a:solidFill>
                            <a:srgbClr val="000000"/>
                          </a:solidFill>
                          <a:latin typeface="Cambria Math" panose="02040503050406030204" pitchFamily="18" charset="0"/>
                        </a:rPr>
                        <m:t>t</m:t>
                      </m:r>
                      <m:r>
                        <a:rPr xmlns:a="http://schemas.openxmlformats.org/drawingml/2006/main" sz="3600" i="1">
                          <a:solidFill>
                            <a:srgbClr val="000000"/>
                          </a:solidFill>
                          <a:latin typeface="Cambria Math" panose="02040503050406030204" pitchFamily="18" charset="0"/>
                        </a:rPr>
                        <m:t>e</m:t>
                      </m:r>
                    </m:num>
                    <m:den>
                      <m:r>
                        <a:rPr xmlns:a="http://schemas.openxmlformats.org/drawingml/2006/main" sz="3600" i="1">
                          <a:solidFill>
                            <a:srgbClr val="000000"/>
                          </a:solidFill>
                          <a:latin typeface="Cambria Math" panose="02040503050406030204" pitchFamily="18" charset="0"/>
                        </a:rPr>
                        <m:t>k</m:t>
                      </m:r>
                      <m:r>
                        <a:rPr xmlns:a="http://schemas.openxmlformats.org/drawingml/2006/main" sz="3600" i="1">
                          <a:solidFill>
                            <a:srgbClr val="000000"/>
                          </a:solidFill>
                          <a:latin typeface="Cambria Math" panose="02040503050406030204" pitchFamily="18" charset="0"/>
                        </a:rPr>
                        <m:t>g</m:t>
                      </m:r>
                      <m:r>
                        <a:rPr xmlns:a="http://schemas.openxmlformats.org/drawingml/2006/main" sz="3600" i="1">
                          <a:solidFill>
                            <a:srgbClr val="000000"/>
                          </a:solidFill>
                          <a:latin typeface="Cambria Math" panose="02040503050406030204" pitchFamily="18" charset="0"/>
                        </a:rPr>
                        <m:t>S</m:t>
                      </m:r>
                      <m:r>
                        <a:rPr xmlns:a="http://schemas.openxmlformats.org/drawingml/2006/main" sz="3600" i="1">
                          <a:solidFill>
                            <a:srgbClr val="000000"/>
                          </a:solidFill>
                          <a:latin typeface="Cambria Math" panose="02040503050406030204" pitchFamily="18" charset="0"/>
                        </a:rPr>
                        <m:t>o</m:t>
                      </m:r>
                      <m:r>
                        <a:rPr xmlns:a="http://schemas.openxmlformats.org/drawingml/2006/main" sz="3600" i="1">
                          <a:solidFill>
                            <a:srgbClr val="000000"/>
                          </a:solidFill>
                          <a:latin typeface="Cambria Math" panose="02040503050406030204" pitchFamily="18" charset="0"/>
                        </a:rPr>
                        <m:t>l</m:t>
                      </m:r>
                      <m:r>
                        <a:rPr xmlns:a="http://schemas.openxmlformats.org/drawingml/2006/main" sz="3600" i="1">
                          <a:solidFill>
                            <a:srgbClr val="000000"/>
                          </a:solidFill>
                          <a:latin typeface="Cambria Math" panose="02040503050406030204" pitchFamily="18" charset="0"/>
                        </a:rPr>
                        <m:t>v</m:t>
                      </m:r>
                      <m:r>
                        <a:rPr xmlns:a="http://schemas.openxmlformats.org/drawingml/2006/main" sz="3600" i="1">
                          <a:solidFill>
                            <a:srgbClr val="000000"/>
                          </a:solidFill>
                          <a:latin typeface="Cambria Math" panose="02040503050406030204" pitchFamily="18" charset="0"/>
                        </a:rPr>
                        <m:t>e</m:t>
                      </m:r>
                      <m:r>
                        <a:rPr xmlns:a="http://schemas.openxmlformats.org/drawingml/2006/main" sz="3600" i="1">
                          <a:solidFill>
                            <a:srgbClr val="000000"/>
                          </a:solidFill>
                          <a:latin typeface="Cambria Math" panose="02040503050406030204" pitchFamily="18" charset="0"/>
                        </a:rPr>
                        <m:t>n</m:t>
                      </m:r>
                      <m:r>
                        <a:rPr xmlns:a="http://schemas.openxmlformats.org/drawingml/2006/main" sz="3600" i="1">
                          <a:solidFill>
                            <a:srgbClr val="000000"/>
                          </a:solidFill>
                          <a:latin typeface="Cambria Math" panose="02040503050406030204" pitchFamily="18" charset="0"/>
                        </a:rPr>
                        <m:t>t</m:t>
                      </m:r>
                    </m:den>
                  </m:f>
                </m:oMath>
              </m:oMathPara>
            </a14:m>
            <a:endParaRPr sz="3600"/>
          </a:p>
        </p:txBody>
      </p:sp>
      <p:sp>
        <p:nvSpPr>
          <p:cNvPr id="424" name="Text"/>
          <p:cNvSpPr txBox="1"/>
          <p:nvPr/>
        </p:nvSpPr>
        <p:spPr>
          <a:xfrm>
            <a:off x="9724273" y="8229664"/>
            <a:ext cx="237948" cy="356414"/>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marL="0" marR="0" algn="ctr" defTabSz="822960">
              <a:defRPr b="0" sz="1200">
                <a:uFillTx/>
                <a:latin typeface="Helvetica Neue"/>
                <a:ea typeface="Helvetica Neue"/>
                <a:cs typeface="Helvetica Neue"/>
                <a:sym typeface="Helvetica Neue"/>
              </a:defRPr>
            </a:lvl1pPr>
          </a:lstStyle>
          <a:p>
            <a:pPr/>
            <a:r>
              <a:t> </a:t>
            </a:r>
          </a:p>
        </p:txBody>
      </p:sp>
      <p:sp>
        <p:nvSpPr>
          <p:cNvPr id="425" name="Equation"/>
          <p:cNvSpPr txBox="1"/>
          <p:nvPr/>
        </p:nvSpPr>
        <p:spPr>
          <a:xfrm>
            <a:off x="4217974" y="9367750"/>
            <a:ext cx="3982882" cy="847244"/>
          </a:xfrm>
          <a:prstGeom prst="rect">
            <a:avLst/>
          </a:prstGeom>
          <a:ln w="12700">
            <a:miter lim="400000"/>
          </a:ln>
        </p:spPr>
        <p:txBody>
          <a:bodyPr wrap="none" lIns="0" tIns="0" rIns="0" bIns="0">
            <a:spAutoFit/>
          </a:bodyPr>
          <a:lstStyle/>
          <a:p>
            <a:pPr marL="0" marR="0" defTabSz="914400" latinLnBrk="1">
              <a:defRPr b="0" sz="1800">
                <a:uFillTx/>
              </a:defRPr>
            </a:pPr>
            <a14:m>
              <m:oMathPara>
                <m:oMathParaPr>
                  <m:jc m:val="centerGroup"/>
                </m:oMathParaPr>
                <m:oMath>
                  <m:r>
                    <a:rPr xmlns:a="http://schemas.openxmlformats.org/drawingml/2006/main" sz="3100" i="1">
                      <a:solidFill>
                        <a:srgbClr val="000000"/>
                      </a:solidFill>
                      <a:latin typeface="Cambria Math" panose="02040503050406030204" pitchFamily="18" charset="0"/>
                    </a:rPr>
                    <m:t>w</m:t>
                  </m:r>
                  <m:r>
                    <a:rPr xmlns:a="http://schemas.openxmlformats.org/drawingml/2006/main" sz="3100" i="1">
                      <a:solidFill>
                        <a:srgbClr val="000000"/>
                      </a:solidFill>
                      <a:latin typeface="Cambria Math" panose="02040503050406030204" pitchFamily="18" charset="0"/>
                    </a:rPr>
                    <m:t>e</m:t>
                  </m:r>
                  <m:r>
                    <a:rPr xmlns:a="http://schemas.openxmlformats.org/drawingml/2006/main" sz="3100" i="1">
                      <a:solidFill>
                        <a:srgbClr val="000000"/>
                      </a:solidFill>
                      <a:latin typeface="Cambria Math" panose="02040503050406030204" pitchFamily="18" charset="0"/>
                    </a:rPr>
                    <m:t>i</m:t>
                  </m:r>
                  <m:r>
                    <a:rPr xmlns:a="http://schemas.openxmlformats.org/drawingml/2006/main" sz="3100" i="1">
                      <a:solidFill>
                        <a:srgbClr val="000000"/>
                      </a:solidFill>
                      <a:latin typeface="Cambria Math" panose="02040503050406030204" pitchFamily="18" charset="0"/>
                    </a:rPr>
                    <m:t>g</m:t>
                  </m:r>
                  <m:r>
                    <a:rPr xmlns:a="http://schemas.openxmlformats.org/drawingml/2006/main" sz="3100" i="1">
                      <a:solidFill>
                        <a:srgbClr val="000000"/>
                      </a:solidFill>
                      <a:latin typeface="Cambria Math" panose="02040503050406030204" pitchFamily="18" charset="0"/>
                    </a:rPr>
                    <m:t>h</m:t>
                  </m:r>
                  <m:r>
                    <a:rPr xmlns:a="http://schemas.openxmlformats.org/drawingml/2006/main" sz="3100" i="1">
                      <a:solidFill>
                        <a:srgbClr val="000000"/>
                      </a:solidFill>
                      <a:latin typeface="Cambria Math" panose="02040503050406030204" pitchFamily="18" charset="0"/>
                    </a:rPr>
                    <m:t>t</m:t>
                  </m:r>
                  <m:r>
                    <a:rPr xmlns:a="http://schemas.openxmlformats.org/drawingml/2006/main" sz="3100" i="1">
                      <a:solidFill>
                        <a:srgbClr val="000000"/>
                      </a:solidFill>
                      <a:latin typeface="Cambria Math" panose="02040503050406030204" pitchFamily="18" charset="0"/>
                    </a:rPr>
                    <m:t>%</m:t>
                  </m:r>
                  <m:r>
                    <a:rPr xmlns:a="http://schemas.openxmlformats.org/drawingml/2006/main" sz="3100" i="1">
                      <a:solidFill>
                        <a:srgbClr val="000000"/>
                      </a:solidFill>
                      <a:latin typeface="Cambria Math" panose="02040503050406030204" pitchFamily="18" charset="0"/>
                    </a:rPr>
                    <m:t>=</m:t>
                  </m:r>
                  <m:f>
                    <m:fPr>
                      <m:ctrlPr>
                        <a:rPr xmlns:a="http://schemas.openxmlformats.org/drawingml/2006/main" sz="3100" i="1">
                          <a:solidFill>
                            <a:srgbClr val="000000"/>
                          </a:solidFill>
                          <a:latin typeface="Cambria Math" panose="02040503050406030204" pitchFamily="18" charset="0"/>
                        </a:rPr>
                      </m:ctrlPr>
                      <m:type m:val="bar"/>
                    </m:fPr>
                    <m:num>
                      <m:r>
                        <a:rPr xmlns:a="http://schemas.openxmlformats.org/drawingml/2006/main" sz="3100" i="1">
                          <a:solidFill>
                            <a:srgbClr val="000000"/>
                          </a:solidFill>
                          <a:latin typeface="Cambria Math" panose="02040503050406030204" pitchFamily="18" charset="0"/>
                        </a:rPr>
                        <m:t>m</m:t>
                      </m:r>
                      <m:r>
                        <a:rPr xmlns:a="http://schemas.openxmlformats.org/drawingml/2006/main" sz="3100" i="1">
                          <a:solidFill>
                            <a:srgbClr val="000000"/>
                          </a:solidFill>
                          <a:latin typeface="Cambria Math" panose="02040503050406030204" pitchFamily="18" charset="0"/>
                        </a:rPr>
                        <m:t>a</m:t>
                      </m:r>
                      <m:r>
                        <a:rPr xmlns:a="http://schemas.openxmlformats.org/drawingml/2006/main" sz="3100" i="1">
                          <a:solidFill>
                            <a:srgbClr val="000000"/>
                          </a:solidFill>
                          <a:latin typeface="Cambria Math" panose="02040503050406030204" pitchFamily="18" charset="0"/>
                        </a:rPr>
                        <m:t>s</m:t>
                      </m:r>
                      <m:r>
                        <a:rPr xmlns:a="http://schemas.openxmlformats.org/drawingml/2006/main" sz="3100" i="1">
                          <a:solidFill>
                            <a:srgbClr val="000000"/>
                          </a:solidFill>
                          <a:latin typeface="Cambria Math" panose="02040503050406030204" pitchFamily="18" charset="0"/>
                        </a:rPr>
                        <m:t>s</m:t>
                      </m:r>
                      <m:r>
                        <a:rPr xmlns:a="http://schemas.openxmlformats.org/drawingml/2006/main" sz="3100" i="1">
                          <a:solidFill>
                            <a:srgbClr val="000000"/>
                          </a:solidFill>
                          <a:latin typeface="Cambria Math" panose="02040503050406030204" pitchFamily="18" charset="0"/>
                        </a:rPr>
                        <m:t>S</m:t>
                      </m:r>
                      <m:r>
                        <a:rPr xmlns:a="http://schemas.openxmlformats.org/drawingml/2006/main" sz="3100" i="1">
                          <a:solidFill>
                            <a:srgbClr val="000000"/>
                          </a:solidFill>
                          <a:latin typeface="Cambria Math" panose="02040503050406030204" pitchFamily="18" charset="0"/>
                        </a:rPr>
                        <m:t>o</m:t>
                      </m:r>
                      <m:r>
                        <a:rPr xmlns:a="http://schemas.openxmlformats.org/drawingml/2006/main" sz="3100" i="1">
                          <a:solidFill>
                            <a:srgbClr val="000000"/>
                          </a:solidFill>
                          <a:latin typeface="Cambria Math" panose="02040503050406030204" pitchFamily="18" charset="0"/>
                        </a:rPr>
                        <m:t>l</m:t>
                      </m:r>
                      <m:r>
                        <a:rPr xmlns:a="http://schemas.openxmlformats.org/drawingml/2006/main" sz="3100" i="1">
                          <a:solidFill>
                            <a:srgbClr val="000000"/>
                          </a:solidFill>
                          <a:latin typeface="Cambria Math" panose="02040503050406030204" pitchFamily="18" charset="0"/>
                        </a:rPr>
                        <m:t>u</m:t>
                      </m:r>
                      <m:r>
                        <a:rPr xmlns:a="http://schemas.openxmlformats.org/drawingml/2006/main" sz="3100" i="1">
                          <a:solidFill>
                            <a:srgbClr val="000000"/>
                          </a:solidFill>
                          <a:latin typeface="Cambria Math" panose="02040503050406030204" pitchFamily="18" charset="0"/>
                        </a:rPr>
                        <m:t>t</m:t>
                      </m:r>
                      <m:r>
                        <a:rPr xmlns:a="http://schemas.openxmlformats.org/drawingml/2006/main" sz="3100" i="1">
                          <a:solidFill>
                            <a:srgbClr val="000000"/>
                          </a:solidFill>
                          <a:latin typeface="Cambria Math" panose="02040503050406030204" pitchFamily="18" charset="0"/>
                        </a:rPr>
                        <m:t>e</m:t>
                      </m:r>
                    </m:num>
                    <m:den>
                      <m:r>
                        <a:rPr xmlns:a="http://schemas.openxmlformats.org/drawingml/2006/main" sz="3100" i="1">
                          <a:solidFill>
                            <a:srgbClr val="000000"/>
                          </a:solidFill>
                          <a:latin typeface="Cambria Math" panose="02040503050406030204" pitchFamily="18" charset="0"/>
                        </a:rPr>
                        <m:t>T</m:t>
                      </m:r>
                      <m:r>
                        <a:rPr xmlns:a="http://schemas.openxmlformats.org/drawingml/2006/main" sz="3100" i="1">
                          <a:solidFill>
                            <a:srgbClr val="000000"/>
                          </a:solidFill>
                          <a:latin typeface="Cambria Math" panose="02040503050406030204" pitchFamily="18" charset="0"/>
                        </a:rPr>
                        <m:t>o</m:t>
                      </m:r>
                      <m:r>
                        <a:rPr xmlns:a="http://schemas.openxmlformats.org/drawingml/2006/main" sz="3100" i="1">
                          <a:solidFill>
                            <a:srgbClr val="000000"/>
                          </a:solidFill>
                          <a:latin typeface="Cambria Math" panose="02040503050406030204" pitchFamily="18" charset="0"/>
                        </a:rPr>
                        <m:t>t</m:t>
                      </m:r>
                      <m:r>
                        <a:rPr xmlns:a="http://schemas.openxmlformats.org/drawingml/2006/main" sz="3100" i="1">
                          <a:solidFill>
                            <a:srgbClr val="000000"/>
                          </a:solidFill>
                          <a:latin typeface="Cambria Math" panose="02040503050406030204" pitchFamily="18" charset="0"/>
                        </a:rPr>
                        <m:t>a</m:t>
                      </m:r>
                      <m:r>
                        <a:rPr xmlns:a="http://schemas.openxmlformats.org/drawingml/2006/main" sz="3100" i="1">
                          <a:solidFill>
                            <a:srgbClr val="000000"/>
                          </a:solidFill>
                          <a:latin typeface="Cambria Math" panose="02040503050406030204" pitchFamily="18" charset="0"/>
                        </a:rPr>
                        <m:t>l</m:t>
                      </m:r>
                      <m:r>
                        <a:rPr xmlns:a="http://schemas.openxmlformats.org/drawingml/2006/main" sz="3100" i="1">
                          <a:solidFill>
                            <a:srgbClr val="000000"/>
                          </a:solidFill>
                          <a:latin typeface="Cambria Math" panose="02040503050406030204" pitchFamily="18" charset="0"/>
                        </a:rPr>
                        <m:t>m</m:t>
                      </m:r>
                      <m:r>
                        <a:rPr xmlns:a="http://schemas.openxmlformats.org/drawingml/2006/main" sz="3100" i="1">
                          <a:solidFill>
                            <a:srgbClr val="000000"/>
                          </a:solidFill>
                          <a:latin typeface="Cambria Math" panose="02040503050406030204" pitchFamily="18" charset="0"/>
                        </a:rPr>
                        <m:t>a</m:t>
                      </m:r>
                      <m:r>
                        <a:rPr xmlns:a="http://schemas.openxmlformats.org/drawingml/2006/main" sz="3100" i="1">
                          <a:solidFill>
                            <a:srgbClr val="000000"/>
                          </a:solidFill>
                          <a:latin typeface="Cambria Math" panose="02040503050406030204" pitchFamily="18" charset="0"/>
                        </a:rPr>
                        <m:t>s</m:t>
                      </m:r>
                      <m:r>
                        <a:rPr xmlns:a="http://schemas.openxmlformats.org/drawingml/2006/main" sz="3100" i="1">
                          <a:solidFill>
                            <a:srgbClr val="000000"/>
                          </a:solidFill>
                          <a:latin typeface="Cambria Math" panose="02040503050406030204" pitchFamily="18" charset="0"/>
                        </a:rPr>
                        <m:t>s</m:t>
                      </m:r>
                    </m:den>
                  </m:f>
                </m:oMath>
              </m:oMathPara>
            </a14:m>
            <a:endParaRPr sz="3100"/>
          </a:p>
        </p:txBody>
      </p:sp>
      <p:sp>
        <p:nvSpPr>
          <p:cNvPr id="426" name="Equation"/>
          <p:cNvSpPr txBox="1"/>
          <p:nvPr/>
        </p:nvSpPr>
        <p:spPr>
          <a:xfrm>
            <a:off x="3440672" y="10865085"/>
            <a:ext cx="4968216" cy="873761"/>
          </a:xfrm>
          <a:prstGeom prst="rect">
            <a:avLst/>
          </a:prstGeom>
          <a:ln w="12700">
            <a:miter lim="400000"/>
          </a:ln>
        </p:spPr>
        <p:txBody>
          <a:bodyPr wrap="none" lIns="0" tIns="0" rIns="0" bIns="0">
            <a:spAutoFit/>
          </a:bodyPr>
          <a:lstStyle/>
          <a:p>
            <a:pPr marL="0" marR="0" defTabSz="914400" latinLnBrk="1">
              <a:defRPr b="0" sz="1800">
                <a:uFillTx/>
              </a:defRPr>
            </a:pPr>
            <a14:m>
              <m:oMathPara>
                <m:oMathParaPr>
                  <m:jc m:val="centerGroup"/>
                </m:oMathParaPr>
                <m:oMath>
                  <m:r>
                    <a:rPr xmlns:a="http://schemas.openxmlformats.org/drawingml/2006/main" sz="3200" i="1">
                      <a:solidFill>
                        <a:srgbClr val="000000"/>
                      </a:solidFill>
                      <a:latin typeface="Cambria Math" panose="02040503050406030204" pitchFamily="18" charset="0"/>
                    </a:rPr>
                    <m:t>m</m:t>
                  </m:r>
                  <m:r>
                    <a:rPr xmlns:a="http://schemas.openxmlformats.org/drawingml/2006/main" sz="3200" i="1">
                      <a:solidFill>
                        <a:srgbClr val="000000"/>
                      </a:solidFill>
                      <a:latin typeface="Cambria Math" panose="02040503050406030204" pitchFamily="18" charset="0"/>
                    </a:rPr>
                    <m:t>o</m:t>
                  </m:r>
                  <m:r>
                    <a:rPr xmlns:a="http://schemas.openxmlformats.org/drawingml/2006/main" sz="3200" i="1">
                      <a:solidFill>
                        <a:srgbClr val="000000"/>
                      </a:solidFill>
                      <a:latin typeface="Cambria Math" panose="02040503050406030204" pitchFamily="18" charset="0"/>
                    </a:rPr>
                    <m:t>l</m:t>
                  </m:r>
                  <m:r>
                    <a:rPr xmlns:a="http://schemas.openxmlformats.org/drawingml/2006/main" sz="3200" i="1">
                      <a:solidFill>
                        <a:srgbClr val="000000"/>
                      </a:solidFill>
                      <a:latin typeface="Cambria Math" panose="02040503050406030204" pitchFamily="18" charset="0"/>
                    </a:rPr>
                    <m:t>e</m:t>
                  </m:r>
                  <m:r>
                    <a:rPr xmlns:a="http://schemas.openxmlformats.org/drawingml/2006/main" sz="3200" i="1">
                      <a:solidFill>
                        <a:srgbClr val="000000"/>
                      </a:solidFill>
                      <a:latin typeface="Cambria Math" panose="02040503050406030204" pitchFamily="18" charset="0"/>
                    </a:rPr>
                    <m:t>f</m:t>
                  </m:r>
                  <m:r>
                    <a:rPr xmlns:a="http://schemas.openxmlformats.org/drawingml/2006/main" sz="3200" i="1">
                      <a:solidFill>
                        <a:srgbClr val="000000"/>
                      </a:solidFill>
                      <a:latin typeface="Cambria Math" panose="02040503050406030204" pitchFamily="18" charset="0"/>
                    </a:rPr>
                    <m:t>r</m:t>
                  </m:r>
                  <m:r>
                    <a:rPr xmlns:a="http://schemas.openxmlformats.org/drawingml/2006/main" sz="3200" i="1">
                      <a:solidFill>
                        <a:srgbClr val="000000"/>
                      </a:solidFill>
                      <a:latin typeface="Cambria Math" panose="02040503050406030204" pitchFamily="18" charset="0"/>
                    </a:rPr>
                    <m:t>a</m:t>
                  </m:r>
                  <m:r>
                    <a:rPr xmlns:a="http://schemas.openxmlformats.org/drawingml/2006/main" sz="3200" i="1">
                      <a:solidFill>
                        <a:srgbClr val="000000"/>
                      </a:solidFill>
                      <a:latin typeface="Cambria Math" panose="02040503050406030204" pitchFamily="18" charset="0"/>
                    </a:rPr>
                    <m:t>c</m:t>
                  </m:r>
                  <m:r>
                    <a:rPr xmlns:a="http://schemas.openxmlformats.org/drawingml/2006/main" sz="3200" i="1">
                      <a:solidFill>
                        <a:srgbClr val="000000"/>
                      </a:solidFill>
                      <a:latin typeface="Cambria Math" panose="02040503050406030204" pitchFamily="18" charset="0"/>
                    </a:rPr>
                    <m:t>t</m:t>
                  </m:r>
                  <m:r>
                    <a:rPr xmlns:a="http://schemas.openxmlformats.org/drawingml/2006/main" sz="3200" i="1">
                      <a:solidFill>
                        <a:srgbClr val="000000"/>
                      </a:solidFill>
                      <a:latin typeface="Cambria Math" panose="02040503050406030204" pitchFamily="18" charset="0"/>
                    </a:rPr>
                    <m:t>i</m:t>
                  </m:r>
                  <m:r>
                    <a:rPr xmlns:a="http://schemas.openxmlformats.org/drawingml/2006/main" sz="3200" i="1">
                      <a:solidFill>
                        <a:srgbClr val="000000"/>
                      </a:solidFill>
                      <a:latin typeface="Cambria Math" panose="02040503050406030204" pitchFamily="18" charset="0"/>
                    </a:rPr>
                    <m:t>o</m:t>
                  </m:r>
                  <m:r>
                    <a:rPr xmlns:a="http://schemas.openxmlformats.org/drawingml/2006/main" sz="3200" i="1">
                      <a:solidFill>
                        <a:srgbClr val="000000"/>
                      </a:solidFill>
                      <a:latin typeface="Cambria Math" panose="02040503050406030204" pitchFamily="18" charset="0"/>
                    </a:rPr>
                    <m:t>n</m:t>
                  </m:r>
                  <m:r>
                    <a:rPr xmlns:a="http://schemas.openxmlformats.org/drawingml/2006/main" sz="3200" i="1">
                      <a:solidFill>
                        <a:srgbClr val="000000"/>
                      </a:solidFill>
                      <a:latin typeface="Cambria Math" panose="02040503050406030204" pitchFamily="18" charset="0"/>
                    </a:rPr>
                    <m:t>(</m:t>
                  </m:r>
                  <m:r>
                    <a:rPr xmlns:a="http://schemas.openxmlformats.org/drawingml/2006/main" sz="3200" i="1">
                      <a:solidFill>
                        <a:srgbClr val="000000"/>
                      </a:solidFill>
                      <a:latin typeface="Cambria Math" panose="02040503050406030204" pitchFamily="18" charset="0"/>
                    </a:rPr>
                    <m:t>χ</m:t>
                  </m:r>
                  <m:r>
                    <a:rPr xmlns:a="http://schemas.openxmlformats.org/drawingml/2006/main" sz="3200" i="1">
                      <a:solidFill>
                        <a:srgbClr val="000000"/>
                      </a:solidFill>
                      <a:latin typeface="Cambria Math" panose="02040503050406030204" pitchFamily="18" charset="0"/>
                    </a:rPr>
                    <m:t>)</m:t>
                  </m:r>
                  <m:r>
                    <a:rPr xmlns:a="http://schemas.openxmlformats.org/drawingml/2006/main" sz="3200" i="1">
                      <a:solidFill>
                        <a:srgbClr val="000000"/>
                      </a:solidFill>
                      <a:latin typeface="Cambria Math" panose="02040503050406030204" pitchFamily="18" charset="0"/>
                    </a:rPr>
                    <m:t>=</m:t>
                  </m:r>
                  <m:f>
                    <m:fPr>
                      <m:ctrlPr>
                        <a:rPr xmlns:a="http://schemas.openxmlformats.org/drawingml/2006/main" sz="3200" i="1">
                          <a:solidFill>
                            <a:srgbClr val="000000"/>
                          </a:solidFill>
                          <a:latin typeface="Cambria Math" panose="02040503050406030204" pitchFamily="18" charset="0"/>
                        </a:rPr>
                      </m:ctrlPr>
                      <m:type m:val="bar"/>
                    </m:fPr>
                    <m:num>
                      <m:r>
                        <a:rPr xmlns:a="http://schemas.openxmlformats.org/drawingml/2006/main" sz="3200" i="1">
                          <a:solidFill>
                            <a:srgbClr val="000000"/>
                          </a:solidFill>
                          <a:latin typeface="Cambria Math" panose="02040503050406030204" pitchFamily="18" charset="0"/>
                        </a:rPr>
                        <m:t>m</m:t>
                      </m:r>
                      <m:r>
                        <a:rPr xmlns:a="http://schemas.openxmlformats.org/drawingml/2006/main" sz="3200" i="1">
                          <a:solidFill>
                            <a:srgbClr val="000000"/>
                          </a:solidFill>
                          <a:latin typeface="Cambria Math" panose="02040503050406030204" pitchFamily="18" charset="0"/>
                        </a:rPr>
                        <m:t>o</m:t>
                      </m:r>
                      <m:r>
                        <a:rPr xmlns:a="http://schemas.openxmlformats.org/drawingml/2006/main" sz="3200" i="1">
                          <a:solidFill>
                            <a:srgbClr val="000000"/>
                          </a:solidFill>
                          <a:latin typeface="Cambria Math" panose="02040503050406030204" pitchFamily="18" charset="0"/>
                        </a:rPr>
                        <m:t>l</m:t>
                      </m:r>
                      <m:r>
                        <a:rPr xmlns:a="http://schemas.openxmlformats.org/drawingml/2006/main" sz="3200" i="1">
                          <a:solidFill>
                            <a:srgbClr val="000000"/>
                          </a:solidFill>
                          <a:latin typeface="Cambria Math" panose="02040503050406030204" pitchFamily="18" charset="0"/>
                        </a:rPr>
                        <m:t>A</m:t>
                      </m:r>
                    </m:num>
                    <m:den>
                      <m:r>
                        <a:rPr xmlns:a="http://schemas.openxmlformats.org/drawingml/2006/main" sz="3200" i="1">
                          <a:solidFill>
                            <a:srgbClr val="000000"/>
                          </a:solidFill>
                          <a:latin typeface="Cambria Math" panose="02040503050406030204" pitchFamily="18" charset="0"/>
                        </a:rPr>
                        <m:t>t</m:t>
                      </m:r>
                      <m:r>
                        <a:rPr xmlns:a="http://schemas.openxmlformats.org/drawingml/2006/main" sz="3200" i="1">
                          <a:solidFill>
                            <a:srgbClr val="000000"/>
                          </a:solidFill>
                          <a:latin typeface="Cambria Math" panose="02040503050406030204" pitchFamily="18" charset="0"/>
                        </a:rPr>
                        <m:t>o</m:t>
                      </m:r>
                      <m:r>
                        <a:rPr xmlns:a="http://schemas.openxmlformats.org/drawingml/2006/main" sz="3200" i="1">
                          <a:solidFill>
                            <a:srgbClr val="000000"/>
                          </a:solidFill>
                          <a:latin typeface="Cambria Math" panose="02040503050406030204" pitchFamily="18" charset="0"/>
                        </a:rPr>
                        <m:t>t</m:t>
                      </m:r>
                      <m:r>
                        <a:rPr xmlns:a="http://schemas.openxmlformats.org/drawingml/2006/main" sz="3200" i="1">
                          <a:solidFill>
                            <a:srgbClr val="000000"/>
                          </a:solidFill>
                          <a:latin typeface="Cambria Math" panose="02040503050406030204" pitchFamily="18" charset="0"/>
                        </a:rPr>
                        <m:t>a</m:t>
                      </m:r>
                      <m:r>
                        <a:rPr xmlns:a="http://schemas.openxmlformats.org/drawingml/2006/main" sz="3200" i="1">
                          <a:solidFill>
                            <a:srgbClr val="000000"/>
                          </a:solidFill>
                          <a:latin typeface="Cambria Math" panose="02040503050406030204" pitchFamily="18" charset="0"/>
                        </a:rPr>
                        <m:t>l</m:t>
                      </m:r>
                      <m:r>
                        <a:rPr xmlns:a="http://schemas.openxmlformats.org/drawingml/2006/main" sz="3200" i="1">
                          <a:solidFill>
                            <a:srgbClr val="000000"/>
                          </a:solidFill>
                          <a:latin typeface="Cambria Math" panose="02040503050406030204" pitchFamily="18" charset="0"/>
                        </a:rPr>
                        <m:t>m</m:t>
                      </m:r>
                      <m:r>
                        <a:rPr xmlns:a="http://schemas.openxmlformats.org/drawingml/2006/main" sz="3200" i="1">
                          <a:solidFill>
                            <a:srgbClr val="000000"/>
                          </a:solidFill>
                          <a:latin typeface="Cambria Math" panose="02040503050406030204" pitchFamily="18" charset="0"/>
                        </a:rPr>
                        <m:t>o</m:t>
                      </m:r>
                      <m:r>
                        <a:rPr xmlns:a="http://schemas.openxmlformats.org/drawingml/2006/main" sz="3200" i="1">
                          <a:solidFill>
                            <a:srgbClr val="000000"/>
                          </a:solidFill>
                          <a:latin typeface="Cambria Math" panose="02040503050406030204" pitchFamily="18" charset="0"/>
                        </a:rPr>
                        <m:t>l</m:t>
                      </m:r>
                    </m:den>
                  </m:f>
                </m:oMath>
              </m:oMathPara>
            </a14:m>
            <a:endParaRPr sz="3200"/>
          </a:p>
        </p:txBody>
      </p:sp>
      <p:sp>
        <p:nvSpPr>
          <p:cNvPr id="427" name="Equation"/>
          <p:cNvSpPr txBox="1"/>
          <p:nvPr/>
        </p:nvSpPr>
        <p:spPr>
          <a:xfrm>
            <a:off x="3874784" y="12425234"/>
            <a:ext cx="4619284" cy="923228"/>
          </a:xfrm>
          <a:prstGeom prst="rect">
            <a:avLst/>
          </a:prstGeom>
          <a:ln w="12700">
            <a:miter lim="400000"/>
          </a:ln>
        </p:spPr>
        <p:txBody>
          <a:bodyPr wrap="none" lIns="0" tIns="0" rIns="0" bIns="0">
            <a:spAutoFit/>
          </a:bodyPr>
          <a:lstStyle/>
          <a:p>
            <a:pPr marL="0" marR="0" defTabSz="914400" latinLnBrk="1">
              <a:defRPr b="0" sz="1800">
                <a:uFillTx/>
              </a:defRPr>
            </a:pPr>
            <a14:m>
              <m:oMathPara>
                <m:oMathParaPr>
                  <m:jc m:val="centerGroup"/>
                </m:oMathParaPr>
                <m:oMath>
                  <m:r>
                    <a:rPr xmlns:a="http://schemas.openxmlformats.org/drawingml/2006/main" sz="3100" i="1">
                      <a:solidFill>
                        <a:srgbClr val="000000"/>
                      </a:solidFill>
                      <a:latin typeface="Cambria Math" panose="02040503050406030204" pitchFamily="18" charset="0"/>
                    </a:rPr>
                    <m:t>p</m:t>
                  </m:r>
                  <m:r>
                    <a:rPr xmlns:a="http://schemas.openxmlformats.org/drawingml/2006/main" sz="3100" i="1">
                      <a:solidFill>
                        <a:srgbClr val="000000"/>
                      </a:solidFill>
                      <a:latin typeface="Cambria Math" panose="02040503050406030204" pitchFamily="18" charset="0"/>
                    </a:rPr>
                    <m:t>p</m:t>
                  </m:r>
                  <m:r>
                    <a:rPr xmlns:a="http://schemas.openxmlformats.org/drawingml/2006/main" sz="3100" i="1">
                      <a:solidFill>
                        <a:srgbClr val="000000"/>
                      </a:solidFill>
                      <a:latin typeface="Cambria Math" panose="02040503050406030204" pitchFamily="18" charset="0"/>
                    </a:rPr>
                    <m:t>m</m:t>
                  </m:r>
                  <m:r>
                    <a:rPr xmlns:a="http://schemas.openxmlformats.org/drawingml/2006/main" sz="3100" i="1">
                      <a:solidFill>
                        <a:srgbClr val="000000"/>
                      </a:solidFill>
                      <a:latin typeface="Cambria Math" panose="02040503050406030204" pitchFamily="18" charset="0"/>
                    </a:rPr>
                    <m:t>=</m:t>
                  </m:r>
                  <m:f>
                    <m:fPr>
                      <m:ctrlPr>
                        <a:rPr xmlns:a="http://schemas.openxmlformats.org/drawingml/2006/main" sz="3100" i="1">
                          <a:solidFill>
                            <a:srgbClr val="000000"/>
                          </a:solidFill>
                          <a:latin typeface="Cambria Math" panose="02040503050406030204" pitchFamily="18" charset="0"/>
                        </a:rPr>
                      </m:ctrlPr>
                      <m:type m:val="bar"/>
                    </m:fPr>
                    <m:num>
                      <m:r>
                        <a:rPr xmlns:a="http://schemas.openxmlformats.org/drawingml/2006/main" sz="3100" i="1">
                          <a:solidFill>
                            <a:srgbClr val="000000"/>
                          </a:solidFill>
                          <a:latin typeface="Cambria Math" panose="02040503050406030204" pitchFamily="18" charset="0"/>
                        </a:rPr>
                        <m:t>1.0</m:t>
                      </m:r>
                      <m:r>
                        <a:rPr xmlns:a="http://schemas.openxmlformats.org/drawingml/2006/main" sz="3100" i="1">
                          <a:solidFill>
                            <a:srgbClr val="000000"/>
                          </a:solidFill>
                          <a:latin typeface="Cambria Math" panose="02040503050406030204" pitchFamily="18" charset="0"/>
                        </a:rPr>
                        <m:t>g</m:t>
                      </m:r>
                      <m:r>
                        <a:rPr xmlns:a="http://schemas.openxmlformats.org/drawingml/2006/main" sz="3100" i="1">
                          <a:solidFill>
                            <a:srgbClr val="000000"/>
                          </a:solidFill>
                          <a:latin typeface="Cambria Math" panose="02040503050406030204" pitchFamily="18" charset="0"/>
                        </a:rPr>
                        <m:t>o</m:t>
                      </m:r>
                      <m:r>
                        <a:rPr xmlns:a="http://schemas.openxmlformats.org/drawingml/2006/main" sz="3100" i="1">
                          <a:solidFill>
                            <a:srgbClr val="000000"/>
                          </a:solidFill>
                          <a:latin typeface="Cambria Math" panose="02040503050406030204" pitchFamily="18" charset="0"/>
                        </a:rPr>
                        <m:t>f</m:t>
                      </m:r>
                      <m:r>
                        <a:rPr xmlns:a="http://schemas.openxmlformats.org/drawingml/2006/main" sz="3100" i="1">
                          <a:solidFill>
                            <a:srgbClr val="000000"/>
                          </a:solidFill>
                          <a:latin typeface="Cambria Math" panose="02040503050406030204" pitchFamily="18" charset="0"/>
                        </a:rPr>
                        <m:t>s</m:t>
                      </m:r>
                      <m:r>
                        <a:rPr xmlns:a="http://schemas.openxmlformats.org/drawingml/2006/main" sz="3100" i="1">
                          <a:solidFill>
                            <a:srgbClr val="000000"/>
                          </a:solidFill>
                          <a:latin typeface="Cambria Math" panose="02040503050406030204" pitchFamily="18" charset="0"/>
                        </a:rPr>
                        <m:t>u</m:t>
                      </m:r>
                      <m:r>
                        <a:rPr xmlns:a="http://schemas.openxmlformats.org/drawingml/2006/main" sz="3100" i="1">
                          <a:solidFill>
                            <a:srgbClr val="000000"/>
                          </a:solidFill>
                          <a:latin typeface="Cambria Math" panose="02040503050406030204" pitchFamily="18" charset="0"/>
                        </a:rPr>
                        <m:t>b</m:t>
                      </m:r>
                      <m:r>
                        <a:rPr xmlns:a="http://schemas.openxmlformats.org/drawingml/2006/main" sz="3100" i="1">
                          <a:solidFill>
                            <a:srgbClr val="000000"/>
                          </a:solidFill>
                          <a:latin typeface="Cambria Math" panose="02040503050406030204" pitchFamily="18" charset="0"/>
                        </a:rPr>
                        <m:t>s</m:t>
                      </m:r>
                      <m:r>
                        <a:rPr xmlns:a="http://schemas.openxmlformats.org/drawingml/2006/main" sz="3100" i="1">
                          <a:solidFill>
                            <a:srgbClr val="000000"/>
                          </a:solidFill>
                          <a:latin typeface="Cambria Math" panose="02040503050406030204" pitchFamily="18" charset="0"/>
                        </a:rPr>
                        <m:t>t</m:t>
                      </m:r>
                      <m:r>
                        <a:rPr xmlns:a="http://schemas.openxmlformats.org/drawingml/2006/main" sz="3100" i="1">
                          <a:solidFill>
                            <a:srgbClr val="000000"/>
                          </a:solidFill>
                          <a:latin typeface="Cambria Math" panose="02040503050406030204" pitchFamily="18" charset="0"/>
                        </a:rPr>
                        <m:t>a</m:t>
                      </m:r>
                      <m:r>
                        <a:rPr xmlns:a="http://schemas.openxmlformats.org/drawingml/2006/main" sz="3100" i="1">
                          <a:solidFill>
                            <a:srgbClr val="000000"/>
                          </a:solidFill>
                          <a:latin typeface="Cambria Math" panose="02040503050406030204" pitchFamily="18" charset="0"/>
                        </a:rPr>
                        <m:t>n</m:t>
                      </m:r>
                      <m:r>
                        <a:rPr xmlns:a="http://schemas.openxmlformats.org/drawingml/2006/main" sz="3100" i="1">
                          <a:solidFill>
                            <a:srgbClr val="000000"/>
                          </a:solidFill>
                          <a:latin typeface="Cambria Math" panose="02040503050406030204" pitchFamily="18" charset="0"/>
                        </a:rPr>
                        <m:t>c</m:t>
                      </m:r>
                      <m:r>
                        <a:rPr xmlns:a="http://schemas.openxmlformats.org/drawingml/2006/main" sz="3100" i="1">
                          <a:solidFill>
                            <a:srgbClr val="000000"/>
                          </a:solidFill>
                          <a:latin typeface="Cambria Math" panose="02040503050406030204" pitchFamily="18" charset="0"/>
                        </a:rPr>
                        <m:t>e</m:t>
                      </m:r>
                    </m:num>
                    <m:den>
                      <m:r>
                        <a:rPr xmlns:a="http://schemas.openxmlformats.org/drawingml/2006/main" sz="3100" i="1">
                          <a:solidFill>
                            <a:srgbClr val="000000"/>
                          </a:solidFill>
                          <a:latin typeface="Cambria Math" panose="02040503050406030204" pitchFamily="18" charset="0"/>
                        </a:rPr>
                        <m:t>1.0</m:t>
                      </m:r>
                      <m:r>
                        <a:rPr xmlns:a="http://schemas.openxmlformats.org/drawingml/2006/main" sz="3100" i="1">
                          <a:solidFill>
                            <a:srgbClr val="000000"/>
                          </a:solidFill>
                          <a:latin typeface="Cambria Math" panose="02040503050406030204" pitchFamily="18" charset="0"/>
                        </a:rPr>
                        <m:t>m</m:t>
                      </m:r>
                      <m:r>
                        <a:rPr xmlns:a="http://schemas.openxmlformats.org/drawingml/2006/main" sz="3100" i="1">
                          <a:solidFill>
                            <a:srgbClr val="000000"/>
                          </a:solidFill>
                          <a:latin typeface="Cambria Math" panose="02040503050406030204" pitchFamily="18" charset="0"/>
                        </a:rPr>
                        <m:t>i</m:t>
                      </m:r>
                      <m:r>
                        <a:rPr xmlns:a="http://schemas.openxmlformats.org/drawingml/2006/main" sz="3100" i="1">
                          <a:solidFill>
                            <a:srgbClr val="000000"/>
                          </a:solidFill>
                          <a:latin typeface="Cambria Math" panose="02040503050406030204" pitchFamily="18" charset="0"/>
                        </a:rPr>
                        <m:t>l</m:t>
                      </m:r>
                      <m:r>
                        <a:rPr xmlns:a="http://schemas.openxmlformats.org/drawingml/2006/main" sz="3100" i="1">
                          <a:solidFill>
                            <a:srgbClr val="000000"/>
                          </a:solidFill>
                          <a:latin typeface="Cambria Math" panose="02040503050406030204" pitchFamily="18" charset="0"/>
                        </a:rPr>
                        <m:t>l</m:t>
                      </m:r>
                      <m:r>
                        <a:rPr xmlns:a="http://schemas.openxmlformats.org/drawingml/2006/main" sz="3100" i="1">
                          <a:solidFill>
                            <a:srgbClr val="000000"/>
                          </a:solidFill>
                          <a:latin typeface="Cambria Math" panose="02040503050406030204" pitchFamily="18" charset="0"/>
                        </a:rPr>
                        <m:t>i</m:t>
                      </m:r>
                      <m:r>
                        <a:rPr xmlns:a="http://schemas.openxmlformats.org/drawingml/2006/main" sz="3100" i="1">
                          <a:solidFill>
                            <a:srgbClr val="000000"/>
                          </a:solidFill>
                          <a:latin typeface="Cambria Math" panose="02040503050406030204" pitchFamily="18" charset="0"/>
                        </a:rPr>
                        <m:t>o</m:t>
                      </m:r>
                      <m:r>
                        <a:rPr xmlns:a="http://schemas.openxmlformats.org/drawingml/2006/main" sz="3100" i="1">
                          <a:solidFill>
                            <a:srgbClr val="000000"/>
                          </a:solidFill>
                          <a:latin typeface="Cambria Math" panose="02040503050406030204" pitchFamily="18" charset="0"/>
                        </a:rPr>
                        <m:t>n</m:t>
                      </m:r>
                      <m:r>
                        <a:rPr xmlns:a="http://schemas.openxmlformats.org/drawingml/2006/main" sz="3100" i="1">
                          <a:solidFill>
                            <a:srgbClr val="000000"/>
                          </a:solidFill>
                          <a:latin typeface="Cambria Math" panose="02040503050406030204" pitchFamily="18" charset="0"/>
                        </a:rPr>
                        <m:t>g</m:t>
                      </m:r>
                      <m:r>
                        <a:rPr xmlns:a="http://schemas.openxmlformats.org/drawingml/2006/main" sz="3100" i="1">
                          <a:solidFill>
                            <a:srgbClr val="000000"/>
                          </a:solidFill>
                          <a:latin typeface="Cambria Math" panose="02040503050406030204" pitchFamily="18" charset="0"/>
                        </a:rPr>
                        <m:t>s</m:t>
                      </m:r>
                      <m:r>
                        <a:rPr xmlns:a="http://schemas.openxmlformats.org/drawingml/2006/main" sz="3100" i="1">
                          <a:solidFill>
                            <a:srgbClr val="000000"/>
                          </a:solidFill>
                          <a:latin typeface="Cambria Math" panose="02040503050406030204" pitchFamily="18" charset="0"/>
                        </a:rPr>
                        <m:t>a</m:t>
                      </m:r>
                      <m:r>
                        <a:rPr xmlns:a="http://schemas.openxmlformats.org/drawingml/2006/main" sz="3100" i="1">
                          <a:solidFill>
                            <a:srgbClr val="000000"/>
                          </a:solidFill>
                          <a:latin typeface="Cambria Math" panose="02040503050406030204" pitchFamily="18" charset="0"/>
                        </a:rPr>
                        <m:t>m</m:t>
                      </m:r>
                      <m:r>
                        <a:rPr xmlns:a="http://schemas.openxmlformats.org/drawingml/2006/main" sz="3100" i="1">
                          <a:solidFill>
                            <a:srgbClr val="000000"/>
                          </a:solidFill>
                          <a:latin typeface="Cambria Math" panose="02040503050406030204" pitchFamily="18" charset="0"/>
                        </a:rPr>
                        <m:t>p</m:t>
                      </m:r>
                      <m:r>
                        <a:rPr xmlns:a="http://schemas.openxmlformats.org/drawingml/2006/main" sz="3100" i="1">
                          <a:solidFill>
                            <a:srgbClr val="000000"/>
                          </a:solidFill>
                          <a:latin typeface="Cambria Math" panose="02040503050406030204" pitchFamily="18" charset="0"/>
                        </a:rPr>
                        <m:t>l</m:t>
                      </m:r>
                      <m:r>
                        <a:rPr xmlns:a="http://schemas.openxmlformats.org/drawingml/2006/main" sz="3100" i="1">
                          <a:solidFill>
                            <a:srgbClr val="000000"/>
                          </a:solidFill>
                          <a:latin typeface="Cambria Math" panose="02040503050406030204" pitchFamily="18" charset="0"/>
                        </a:rPr>
                        <m:t>e</m:t>
                      </m:r>
                    </m:den>
                  </m:f>
                </m:oMath>
              </m:oMathPara>
            </a14:m>
            <a:endParaRPr sz="3100"/>
          </a:p>
        </p:txBody>
      </p:sp>
      <p:grpSp>
        <p:nvGrpSpPr>
          <p:cNvPr id="430" name="Group"/>
          <p:cNvGrpSpPr/>
          <p:nvPr/>
        </p:nvGrpSpPr>
        <p:grpSpPr>
          <a:xfrm>
            <a:off x="14557488" y="1949121"/>
            <a:ext cx="3474554" cy="1553955"/>
            <a:chOff x="0" y="424783"/>
            <a:chExt cx="3474552" cy="1553954"/>
          </a:xfrm>
        </p:grpSpPr>
        <p:sp>
          <p:nvSpPr>
            <p:cNvPr id="428" name="Equation"/>
            <p:cNvSpPr txBox="1"/>
            <p:nvPr/>
          </p:nvSpPr>
          <p:spPr>
            <a:xfrm>
              <a:off x="226352" y="1142493"/>
              <a:ext cx="3248201" cy="836246"/>
            </a:xfrm>
            <a:prstGeom prst="rect">
              <a:avLst/>
            </a:prstGeom>
            <a:noFill/>
            <a:ln w="12700" cap="flat">
              <a:noFill/>
              <a:miter lim="400000"/>
            </a:ln>
            <a:effectLst/>
          </p:spPr>
          <p:txBody>
            <a:bodyPr wrap="none" lIns="0" tIns="0" rIns="0" bIns="0">
              <a:spAutoFit/>
            </a:bodyPr>
            <a:lstStyle/>
            <a:p>
              <a:pPr marL="0" marR="0" defTabSz="914400" latinLnBrk="1">
                <a:defRPr b="0" sz="1800">
                  <a:uFillTx/>
                </a:defRPr>
              </a:pPr>
              <a14:m>
                <m:oMathPara>
                  <m:oMathParaPr>
                    <m:jc m:val="centerGroup"/>
                  </m:oMathParaPr>
                  <m:oMath>
                    <m:sSub>
                      <m:e>
                        <m:r>
                          <a:rPr xmlns:a="http://schemas.openxmlformats.org/drawingml/2006/main" sz="6100" i="1">
                            <a:solidFill>
                              <a:srgbClr val="000000"/>
                            </a:solidFill>
                            <a:latin typeface="Cambria Math" panose="02040503050406030204" pitchFamily="18" charset="0"/>
                          </a:rPr>
                          <m:t>S</m:t>
                        </m:r>
                      </m:e>
                      <m:sub>
                        <m:r>
                          <a:rPr xmlns:a="http://schemas.openxmlformats.org/drawingml/2006/main" sz="6100" i="1">
                            <a:solidFill>
                              <a:srgbClr val="000000"/>
                            </a:solidFill>
                            <a:latin typeface="Cambria Math" panose="02040503050406030204" pitchFamily="18" charset="0"/>
                          </a:rPr>
                          <m:t>g</m:t>
                        </m:r>
                      </m:sub>
                    </m:sSub>
                    <m:r>
                      <a:rPr xmlns:a="http://schemas.openxmlformats.org/drawingml/2006/main" sz="6100" i="1">
                        <a:solidFill>
                          <a:srgbClr val="000000"/>
                        </a:solidFill>
                        <a:latin typeface="Cambria Math" panose="02040503050406030204" pitchFamily="18" charset="0"/>
                      </a:rPr>
                      <m:t>=</m:t>
                    </m:r>
                    <m:r>
                      <a:rPr xmlns:a="http://schemas.openxmlformats.org/drawingml/2006/main" sz="6100" i="1">
                        <a:solidFill>
                          <a:srgbClr val="000000"/>
                        </a:solidFill>
                        <a:latin typeface="Cambria Math" panose="02040503050406030204" pitchFamily="18" charset="0"/>
                      </a:rPr>
                      <m:t>k</m:t>
                    </m:r>
                    <m:r>
                      <a:rPr xmlns:a="http://schemas.openxmlformats.org/drawingml/2006/main" sz="6100" i="1">
                        <a:solidFill>
                          <a:srgbClr val="000000"/>
                        </a:solidFill>
                        <a:latin typeface="Cambria Math" panose="02040503050406030204" pitchFamily="18" charset="0"/>
                      </a:rPr>
                      <m:t>∙</m:t>
                    </m:r>
                    <m:sSub>
                      <m:e>
                        <m:r>
                          <a:rPr xmlns:a="http://schemas.openxmlformats.org/drawingml/2006/main" sz="6100" i="1">
                            <a:solidFill>
                              <a:srgbClr val="000000"/>
                            </a:solidFill>
                            <a:latin typeface="Cambria Math" panose="02040503050406030204" pitchFamily="18" charset="0"/>
                          </a:rPr>
                          <m:t>P</m:t>
                        </m:r>
                      </m:e>
                      <m:sub>
                        <m:r>
                          <a:rPr xmlns:a="http://schemas.openxmlformats.org/drawingml/2006/main" sz="6100" i="1">
                            <a:solidFill>
                              <a:srgbClr val="000000"/>
                            </a:solidFill>
                            <a:latin typeface="Cambria Math" panose="02040503050406030204" pitchFamily="18" charset="0"/>
                          </a:rPr>
                          <m:t>g</m:t>
                        </m:r>
                      </m:sub>
                    </m:sSub>
                  </m:oMath>
                </m:oMathPara>
              </a14:m>
              <a:endParaRPr sz="6100"/>
            </a:p>
          </p:txBody>
        </p:sp>
        <p:sp>
          <p:nvSpPr>
            <p:cNvPr id="429" name="Henry’s Law:"/>
            <p:cNvSpPr/>
            <p:nvPr/>
          </p:nvSpPr>
          <p:spPr>
            <a:xfrm>
              <a:off x="0" y="424783"/>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defRPr b="0" i="1"/>
              </a:lvl1pPr>
            </a:lstStyle>
            <a:p>
              <a:pPr/>
              <a:r>
                <a:t>Henry’s Law:</a:t>
              </a:r>
            </a:p>
          </p:txBody>
        </p:sp>
      </p:grpSp>
      <p:grpSp>
        <p:nvGrpSpPr>
          <p:cNvPr id="433" name="Group"/>
          <p:cNvGrpSpPr/>
          <p:nvPr/>
        </p:nvGrpSpPr>
        <p:grpSpPr>
          <a:xfrm>
            <a:off x="11475685" y="4803098"/>
            <a:ext cx="9135091" cy="1423691"/>
            <a:chOff x="0" y="356595"/>
            <a:chExt cx="9135089" cy="1423689"/>
          </a:xfrm>
        </p:grpSpPr>
        <p:sp>
          <p:nvSpPr>
            <p:cNvPr id="431" name="Equation"/>
            <p:cNvSpPr txBox="1"/>
            <p:nvPr/>
          </p:nvSpPr>
          <p:spPr>
            <a:xfrm>
              <a:off x="1907408" y="1018510"/>
              <a:ext cx="7227682" cy="761776"/>
            </a:xfrm>
            <a:prstGeom prst="rect">
              <a:avLst/>
            </a:prstGeom>
            <a:noFill/>
            <a:ln w="12700" cap="flat">
              <a:noFill/>
              <a:miter lim="400000"/>
            </a:ln>
            <a:effectLst/>
          </p:spPr>
          <p:txBody>
            <a:bodyPr wrap="none" lIns="0" tIns="0" rIns="0" bIns="0">
              <a:spAutoFit/>
            </a:bodyPr>
            <a:lstStyle/>
            <a:p>
              <a:pPr marL="0" marR="0" defTabSz="914400" latinLnBrk="1">
                <a:defRPr b="0" sz="1800">
                  <a:uFillTx/>
                </a:defRPr>
              </a:pPr>
              <a14:m>
                <m:oMathPara>
                  <m:oMathParaPr>
                    <m:jc m:val="centerGroup"/>
                  </m:oMathParaPr>
                  <m:oMath>
                    <m:sSub>
                      <m:e>
                        <m:r>
                          <a:rPr xmlns:a="http://schemas.openxmlformats.org/drawingml/2006/main" sz="5900" i="1">
                            <a:solidFill>
                              <a:srgbClr val="000000"/>
                            </a:solidFill>
                            <a:latin typeface="Cambria Math" panose="02040503050406030204" pitchFamily="18" charset="0"/>
                          </a:rPr>
                          <m:t>P</m:t>
                        </m:r>
                      </m:e>
                      <m:sub>
                        <m:r>
                          <a:rPr xmlns:a="http://schemas.openxmlformats.org/drawingml/2006/main" sz="5900" i="1">
                            <a:solidFill>
                              <a:srgbClr val="000000"/>
                            </a:solidFill>
                            <a:latin typeface="Cambria Math" panose="02040503050406030204" pitchFamily="18" charset="0"/>
                          </a:rPr>
                          <m:t>s</m:t>
                        </m:r>
                        <m:r>
                          <a:rPr xmlns:a="http://schemas.openxmlformats.org/drawingml/2006/main" sz="5900" i="1">
                            <a:solidFill>
                              <a:srgbClr val="000000"/>
                            </a:solidFill>
                            <a:latin typeface="Cambria Math" panose="02040503050406030204" pitchFamily="18" charset="0"/>
                          </a:rPr>
                          <m:t>o</m:t>
                        </m:r>
                        <m:r>
                          <a:rPr xmlns:a="http://schemas.openxmlformats.org/drawingml/2006/main" sz="5900" i="1">
                            <a:solidFill>
                              <a:srgbClr val="000000"/>
                            </a:solidFill>
                            <a:latin typeface="Cambria Math" panose="02040503050406030204" pitchFamily="18" charset="0"/>
                          </a:rPr>
                          <m:t>l</m:t>
                        </m:r>
                        <m:r>
                          <a:rPr xmlns:a="http://schemas.openxmlformats.org/drawingml/2006/main" sz="5900" i="1">
                            <a:solidFill>
                              <a:srgbClr val="000000"/>
                            </a:solidFill>
                            <a:latin typeface="Cambria Math" panose="02040503050406030204" pitchFamily="18" charset="0"/>
                          </a:rPr>
                          <m:t>v</m:t>
                        </m:r>
                        <m:r>
                          <a:rPr xmlns:a="http://schemas.openxmlformats.org/drawingml/2006/main" sz="5900" i="1">
                            <a:solidFill>
                              <a:srgbClr val="000000"/>
                            </a:solidFill>
                            <a:latin typeface="Cambria Math" panose="02040503050406030204" pitchFamily="18" charset="0"/>
                          </a:rPr>
                          <m:t>e</m:t>
                        </m:r>
                        <m:r>
                          <a:rPr xmlns:a="http://schemas.openxmlformats.org/drawingml/2006/main" sz="5900" i="1">
                            <a:solidFill>
                              <a:srgbClr val="000000"/>
                            </a:solidFill>
                            <a:latin typeface="Cambria Math" panose="02040503050406030204" pitchFamily="18" charset="0"/>
                          </a:rPr>
                          <m:t>n</m:t>
                        </m:r>
                        <m:r>
                          <a:rPr xmlns:a="http://schemas.openxmlformats.org/drawingml/2006/main" sz="5900" i="1">
                            <a:solidFill>
                              <a:srgbClr val="000000"/>
                            </a:solidFill>
                            <a:latin typeface="Cambria Math" panose="02040503050406030204" pitchFamily="18" charset="0"/>
                          </a:rPr>
                          <m:t>t</m:t>
                        </m:r>
                      </m:sub>
                    </m:sSub>
                    <m:r>
                      <a:rPr xmlns:a="http://schemas.openxmlformats.org/drawingml/2006/main" sz="5900" i="1">
                        <a:solidFill>
                          <a:srgbClr val="000000"/>
                        </a:solidFill>
                        <a:latin typeface="Cambria Math" panose="02040503050406030204" pitchFamily="18" charset="0"/>
                      </a:rPr>
                      <m:t>=</m:t>
                    </m:r>
                    <m:sSub>
                      <m:e>
                        <m:r>
                          <a:rPr xmlns:a="http://schemas.openxmlformats.org/drawingml/2006/main" sz="5900" i="1">
                            <a:solidFill>
                              <a:srgbClr val="000000"/>
                            </a:solidFill>
                            <a:latin typeface="Cambria Math" panose="02040503050406030204" pitchFamily="18" charset="0"/>
                          </a:rPr>
                          <m:t>χ</m:t>
                        </m:r>
                      </m:e>
                      <m:sub>
                        <m:r>
                          <a:rPr xmlns:a="http://schemas.openxmlformats.org/drawingml/2006/main" sz="5900" i="1">
                            <a:solidFill>
                              <a:srgbClr val="000000"/>
                            </a:solidFill>
                            <a:latin typeface="Cambria Math" panose="02040503050406030204" pitchFamily="18" charset="0"/>
                          </a:rPr>
                          <m:t>s</m:t>
                        </m:r>
                        <m:r>
                          <a:rPr xmlns:a="http://schemas.openxmlformats.org/drawingml/2006/main" sz="5900" i="1">
                            <a:solidFill>
                              <a:srgbClr val="000000"/>
                            </a:solidFill>
                            <a:latin typeface="Cambria Math" panose="02040503050406030204" pitchFamily="18" charset="0"/>
                          </a:rPr>
                          <m:t>o</m:t>
                        </m:r>
                        <m:r>
                          <a:rPr xmlns:a="http://schemas.openxmlformats.org/drawingml/2006/main" sz="5900" i="1">
                            <a:solidFill>
                              <a:srgbClr val="000000"/>
                            </a:solidFill>
                            <a:latin typeface="Cambria Math" panose="02040503050406030204" pitchFamily="18" charset="0"/>
                          </a:rPr>
                          <m:t>l</m:t>
                        </m:r>
                        <m:r>
                          <a:rPr xmlns:a="http://schemas.openxmlformats.org/drawingml/2006/main" sz="5900" i="1">
                            <a:solidFill>
                              <a:srgbClr val="000000"/>
                            </a:solidFill>
                            <a:latin typeface="Cambria Math" panose="02040503050406030204" pitchFamily="18" charset="0"/>
                          </a:rPr>
                          <m:t>v</m:t>
                        </m:r>
                        <m:r>
                          <a:rPr xmlns:a="http://schemas.openxmlformats.org/drawingml/2006/main" sz="5900" i="1">
                            <a:solidFill>
                              <a:srgbClr val="000000"/>
                            </a:solidFill>
                            <a:latin typeface="Cambria Math" panose="02040503050406030204" pitchFamily="18" charset="0"/>
                          </a:rPr>
                          <m:t>e</m:t>
                        </m:r>
                        <m:r>
                          <a:rPr xmlns:a="http://schemas.openxmlformats.org/drawingml/2006/main" sz="5900" i="1">
                            <a:solidFill>
                              <a:srgbClr val="000000"/>
                            </a:solidFill>
                            <a:latin typeface="Cambria Math" panose="02040503050406030204" pitchFamily="18" charset="0"/>
                          </a:rPr>
                          <m:t>n</m:t>
                        </m:r>
                        <m:r>
                          <a:rPr xmlns:a="http://schemas.openxmlformats.org/drawingml/2006/main" sz="5900" i="1">
                            <a:solidFill>
                              <a:srgbClr val="000000"/>
                            </a:solidFill>
                            <a:latin typeface="Cambria Math" panose="02040503050406030204" pitchFamily="18" charset="0"/>
                          </a:rPr>
                          <m:t>t</m:t>
                        </m:r>
                      </m:sub>
                    </m:sSub>
                    <m:r>
                      <a:rPr xmlns:a="http://schemas.openxmlformats.org/drawingml/2006/main" sz="5900" i="1">
                        <a:solidFill>
                          <a:srgbClr val="000000"/>
                        </a:solidFill>
                        <a:latin typeface="Cambria Math" panose="02040503050406030204" pitchFamily="18" charset="0"/>
                      </a:rPr>
                      <m:t>∙</m:t>
                    </m:r>
                    <m:sSubSup>
                      <m:e>
                        <m:r>
                          <a:rPr xmlns:a="http://schemas.openxmlformats.org/drawingml/2006/main" sz="5900" i="1">
                            <a:solidFill>
                              <a:srgbClr val="000000"/>
                            </a:solidFill>
                            <a:latin typeface="Cambria Math" panose="02040503050406030204" pitchFamily="18" charset="0"/>
                          </a:rPr>
                          <m:t>P</m:t>
                        </m:r>
                      </m:e>
                      <m:sub>
                        <m:r>
                          <a:rPr xmlns:a="http://schemas.openxmlformats.org/drawingml/2006/main" sz="5900" i="1">
                            <a:solidFill>
                              <a:srgbClr val="000000"/>
                            </a:solidFill>
                            <a:latin typeface="Cambria Math" panose="02040503050406030204" pitchFamily="18" charset="0"/>
                          </a:rPr>
                          <m:t>s</m:t>
                        </m:r>
                        <m:r>
                          <a:rPr xmlns:a="http://schemas.openxmlformats.org/drawingml/2006/main" sz="5900" i="1">
                            <a:solidFill>
                              <a:srgbClr val="000000"/>
                            </a:solidFill>
                            <a:latin typeface="Cambria Math" panose="02040503050406030204" pitchFamily="18" charset="0"/>
                          </a:rPr>
                          <m:t>o</m:t>
                        </m:r>
                        <m:r>
                          <a:rPr xmlns:a="http://schemas.openxmlformats.org/drawingml/2006/main" sz="5900" i="1">
                            <a:solidFill>
                              <a:srgbClr val="000000"/>
                            </a:solidFill>
                            <a:latin typeface="Cambria Math" panose="02040503050406030204" pitchFamily="18" charset="0"/>
                          </a:rPr>
                          <m:t>l</m:t>
                        </m:r>
                        <m:r>
                          <a:rPr xmlns:a="http://schemas.openxmlformats.org/drawingml/2006/main" sz="5900" i="1">
                            <a:solidFill>
                              <a:srgbClr val="000000"/>
                            </a:solidFill>
                            <a:latin typeface="Cambria Math" panose="02040503050406030204" pitchFamily="18" charset="0"/>
                          </a:rPr>
                          <m:t>v</m:t>
                        </m:r>
                        <m:r>
                          <a:rPr xmlns:a="http://schemas.openxmlformats.org/drawingml/2006/main" sz="5900" i="1">
                            <a:solidFill>
                              <a:srgbClr val="000000"/>
                            </a:solidFill>
                            <a:latin typeface="Cambria Math" panose="02040503050406030204" pitchFamily="18" charset="0"/>
                          </a:rPr>
                          <m:t>e</m:t>
                        </m:r>
                        <m:r>
                          <a:rPr xmlns:a="http://schemas.openxmlformats.org/drawingml/2006/main" sz="5900" i="1">
                            <a:solidFill>
                              <a:srgbClr val="000000"/>
                            </a:solidFill>
                            <a:latin typeface="Cambria Math" panose="02040503050406030204" pitchFamily="18" charset="0"/>
                          </a:rPr>
                          <m:t>n</m:t>
                        </m:r>
                        <m:r>
                          <a:rPr xmlns:a="http://schemas.openxmlformats.org/drawingml/2006/main" sz="5900" i="1">
                            <a:solidFill>
                              <a:srgbClr val="000000"/>
                            </a:solidFill>
                            <a:latin typeface="Cambria Math" panose="02040503050406030204" pitchFamily="18" charset="0"/>
                          </a:rPr>
                          <m:t>t</m:t>
                        </m:r>
                      </m:sub>
                      <m:sup>
                        <m:r>
                          <a:rPr xmlns:a="http://schemas.openxmlformats.org/drawingml/2006/main" sz="5900" i="1">
                            <a:solidFill>
                              <a:srgbClr val="000000"/>
                            </a:solidFill>
                            <a:latin typeface="Cambria Math" panose="02040503050406030204" pitchFamily="18" charset="0"/>
                          </a:rPr>
                          <m:t>o</m:t>
                        </m:r>
                      </m:sup>
                    </m:sSubSup>
                  </m:oMath>
                </m:oMathPara>
              </a14:m>
              <a:endParaRPr sz="5900"/>
            </a:p>
          </p:txBody>
        </p:sp>
        <p:sp>
          <p:nvSpPr>
            <p:cNvPr id="432" name="Raoult’s Law / Vapor Pressure Depression:"/>
            <p:cNvSpPr/>
            <p:nvPr/>
          </p:nvSpPr>
          <p:spPr>
            <a:xfrm>
              <a:off x="0" y="356595"/>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defRPr b="0" i="1" sz="3800"/>
              </a:lvl1pPr>
            </a:lstStyle>
            <a:p>
              <a:pPr/>
              <a:r>
                <a:t>Raoult’s Law / Vapor Pressure Depression:</a:t>
              </a:r>
            </a:p>
          </p:txBody>
        </p:sp>
      </p:grpSp>
      <p:grpSp>
        <p:nvGrpSpPr>
          <p:cNvPr id="436" name="Group"/>
          <p:cNvGrpSpPr/>
          <p:nvPr/>
        </p:nvGrpSpPr>
        <p:grpSpPr>
          <a:xfrm>
            <a:off x="12815965" y="7507513"/>
            <a:ext cx="7179422" cy="1965048"/>
            <a:chOff x="0" y="629645"/>
            <a:chExt cx="7179420" cy="1965046"/>
          </a:xfrm>
        </p:grpSpPr>
        <p:sp>
          <p:nvSpPr>
            <p:cNvPr id="434" name="Equation"/>
            <p:cNvSpPr txBox="1"/>
            <p:nvPr/>
          </p:nvSpPr>
          <p:spPr>
            <a:xfrm>
              <a:off x="0" y="1407416"/>
              <a:ext cx="7179421" cy="1187277"/>
            </a:xfrm>
            <a:prstGeom prst="rect">
              <a:avLst/>
            </a:prstGeom>
            <a:noFill/>
            <a:ln w="12700" cap="flat">
              <a:noFill/>
              <a:miter lim="400000"/>
            </a:ln>
            <a:effectLst/>
          </p:spPr>
          <p:txBody>
            <a:bodyPr wrap="none" lIns="0" tIns="0" rIns="0" bIns="0">
              <a:spAutoFit/>
            </a:bodyPr>
            <a:lstStyle/>
            <a:p>
              <a:pPr marL="0" marR="0" defTabSz="914400" latinLnBrk="1">
                <a:defRPr b="0" sz="1800">
                  <a:uFillTx/>
                </a:defRPr>
              </a:pPr>
              <a14:m>
                <m:oMathPara>
                  <m:oMathParaPr>
                    <m:jc m:val="centerGroup"/>
                  </m:oMathParaPr>
                  <m:oMath>
                    <m:r>
                      <m:rPr>
                        <m:sty m:val="p"/>
                      </m:rPr>
                      <a:rPr xmlns:a="http://schemas.openxmlformats.org/drawingml/2006/main" sz="3800" i="1">
                        <a:solidFill>
                          <a:srgbClr val="000000"/>
                        </a:solidFill>
                        <a:latin typeface="Cambria Math" panose="02040503050406030204" pitchFamily="18" charset="0"/>
                      </a:rPr>
                      <m:t>Δ</m:t>
                    </m:r>
                    <m:sSub>
                      <m:e>
                        <m:r>
                          <a:rPr xmlns:a="http://schemas.openxmlformats.org/drawingml/2006/main" sz="3800" i="1">
                            <a:solidFill>
                              <a:srgbClr val="000000"/>
                            </a:solidFill>
                            <a:latin typeface="Cambria Math" panose="02040503050406030204" pitchFamily="18" charset="0"/>
                          </a:rPr>
                          <m:t>T</m:t>
                        </m:r>
                      </m:e>
                      <m:sub>
                        <m:r>
                          <a:rPr xmlns:a="http://schemas.openxmlformats.org/drawingml/2006/main" sz="3800" i="1">
                            <a:solidFill>
                              <a:srgbClr val="000000"/>
                            </a:solidFill>
                            <a:latin typeface="Cambria Math" panose="02040503050406030204" pitchFamily="18" charset="0"/>
                          </a:rPr>
                          <m:t>B</m:t>
                        </m:r>
                        <m:r>
                          <a:rPr xmlns:a="http://schemas.openxmlformats.org/drawingml/2006/main" sz="3800" i="1">
                            <a:solidFill>
                              <a:srgbClr val="000000"/>
                            </a:solidFill>
                            <a:latin typeface="Cambria Math" panose="02040503050406030204" pitchFamily="18" charset="0"/>
                          </a:rPr>
                          <m:t>P</m:t>
                        </m:r>
                        <m:r>
                          <a:rPr xmlns:a="http://schemas.openxmlformats.org/drawingml/2006/main" sz="3800" i="1">
                            <a:solidFill>
                              <a:srgbClr val="000000"/>
                            </a:solidFill>
                            <a:latin typeface="Cambria Math" panose="02040503050406030204" pitchFamily="18" charset="0"/>
                          </a:rPr>
                          <m:t>/</m:t>
                        </m:r>
                        <m:r>
                          <a:rPr xmlns:a="http://schemas.openxmlformats.org/drawingml/2006/main" sz="3800" i="1">
                            <a:solidFill>
                              <a:srgbClr val="000000"/>
                            </a:solidFill>
                            <a:latin typeface="Cambria Math" panose="02040503050406030204" pitchFamily="18" charset="0"/>
                          </a:rPr>
                          <m:t>F</m:t>
                        </m:r>
                        <m:r>
                          <a:rPr xmlns:a="http://schemas.openxmlformats.org/drawingml/2006/main" sz="3800" i="1">
                            <a:solidFill>
                              <a:srgbClr val="000000"/>
                            </a:solidFill>
                            <a:latin typeface="Cambria Math" panose="02040503050406030204" pitchFamily="18" charset="0"/>
                          </a:rPr>
                          <m:t>P</m:t>
                        </m:r>
                      </m:sub>
                    </m:sSub>
                    <m:r>
                      <a:rPr xmlns:a="http://schemas.openxmlformats.org/drawingml/2006/main" sz="3800" i="1">
                        <a:solidFill>
                          <a:srgbClr val="000000"/>
                        </a:solidFill>
                        <a:latin typeface="Cambria Math" panose="02040503050406030204" pitchFamily="18" charset="0"/>
                      </a:rPr>
                      <m:t>=</m:t>
                    </m:r>
                    <m:sSub>
                      <m:e>
                        <m:r>
                          <a:rPr xmlns:a="http://schemas.openxmlformats.org/drawingml/2006/main" sz="3800" i="1">
                            <a:solidFill>
                              <a:srgbClr val="000000"/>
                            </a:solidFill>
                            <a:latin typeface="Cambria Math" panose="02040503050406030204" pitchFamily="18" charset="0"/>
                          </a:rPr>
                          <m:t>K</m:t>
                        </m:r>
                      </m:e>
                      <m:sub>
                        <m:r>
                          <a:rPr xmlns:a="http://schemas.openxmlformats.org/drawingml/2006/main" sz="3800" i="1">
                            <a:solidFill>
                              <a:srgbClr val="000000"/>
                            </a:solidFill>
                            <a:latin typeface="Cambria Math" panose="02040503050406030204" pitchFamily="18" charset="0"/>
                          </a:rPr>
                          <m:t>B</m:t>
                        </m:r>
                        <m:r>
                          <a:rPr xmlns:a="http://schemas.openxmlformats.org/drawingml/2006/main" sz="3800" i="1">
                            <a:solidFill>
                              <a:srgbClr val="000000"/>
                            </a:solidFill>
                            <a:latin typeface="Cambria Math" panose="02040503050406030204" pitchFamily="18" charset="0"/>
                          </a:rPr>
                          <m:t>P</m:t>
                        </m:r>
                        <m:r>
                          <a:rPr xmlns:a="http://schemas.openxmlformats.org/drawingml/2006/main" sz="3800" i="1">
                            <a:solidFill>
                              <a:srgbClr val="000000"/>
                            </a:solidFill>
                            <a:latin typeface="Cambria Math" panose="02040503050406030204" pitchFamily="18" charset="0"/>
                          </a:rPr>
                          <m:t>/</m:t>
                        </m:r>
                        <m:r>
                          <a:rPr xmlns:a="http://schemas.openxmlformats.org/drawingml/2006/main" sz="3800" i="1">
                            <a:solidFill>
                              <a:srgbClr val="000000"/>
                            </a:solidFill>
                            <a:latin typeface="Cambria Math" panose="02040503050406030204" pitchFamily="18" charset="0"/>
                          </a:rPr>
                          <m:t>F</m:t>
                        </m:r>
                        <m:r>
                          <a:rPr xmlns:a="http://schemas.openxmlformats.org/drawingml/2006/main" sz="3800" i="1">
                            <a:solidFill>
                              <a:srgbClr val="000000"/>
                            </a:solidFill>
                            <a:latin typeface="Cambria Math" panose="02040503050406030204" pitchFamily="18" charset="0"/>
                          </a:rPr>
                          <m:t>P</m:t>
                        </m:r>
                      </m:sub>
                    </m:sSub>
                    <m:r>
                      <a:rPr xmlns:a="http://schemas.openxmlformats.org/drawingml/2006/main" sz="3800" i="1">
                        <a:solidFill>
                          <a:srgbClr val="000000"/>
                        </a:solidFill>
                        <a:latin typeface="Cambria Math" panose="02040503050406030204" pitchFamily="18" charset="0"/>
                      </a:rPr>
                      <m:t>∙</m:t>
                    </m:r>
                    <m:r>
                      <a:rPr xmlns:a="http://schemas.openxmlformats.org/drawingml/2006/main" sz="3800" i="1">
                        <a:solidFill>
                          <a:srgbClr val="000000"/>
                        </a:solidFill>
                        <a:latin typeface="Cambria Math" panose="02040503050406030204" pitchFamily="18" charset="0"/>
                      </a:rPr>
                      <m:t>(</m:t>
                    </m:r>
                    <m:f>
                      <m:fPr>
                        <m:ctrlPr>
                          <a:rPr xmlns:a="http://schemas.openxmlformats.org/drawingml/2006/main" sz="3800" i="1">
                            <a:solidFill>
                              <a:srgbClr val="000000"/>
                            </a:solidFill>
                            <a:latin typeface="Cambria Math" panose="02040503050406030204" pitchFamily="18" charset="0"/>
                          </a:rPr>
                        </m:ctrlPr>
                        <m:type m:val="bar"/>
                      </m:fPr>
                      <m:num>
                        <m:r>
                          <a:rPr xmlns:a="http://schemas.openxmlformats.org/drawingml/2006/main" sz="3800" i="1">
                            <a:solidFill>
                              <a:srgbClr val="000000"/>
                            </a:solidFill>
                            <a:latin typeface="Cambria Math" panose="02040503050406030204" pitchFamily="18" charset="0"/>
                          </a:rPr>
                          <m:t>m</m:t>
                        </m:r>
                        <m:r>
                          <a:rPr xmlns:a="http://schemas.openxmlformats.org/drawingml/2006/main" sz="3800" i="1">
                            <a:solidFill>
                              <a:srgbClr val="000000"/>
                            </a:solidFill>
                            <a:latin typeface="Cambria Math" panose="02040503050406030204" pitchFamily="18" charset="0"/>
                          </a:rPr>
                          <m:t>o</m:t>
                        </m:r>
                        <m:r>
                          <a:rPr xmlns:a="http://schemas.openxmlformats.org/drawingml/2006/main" sz="3800" i="1">
                            <a:solidFill>
                              <a:srgbClr val="000000"/>
                            </a:solidFill>
                            <a:latin typeface="Cambria Math" panose="02040503050406030204" pitchFamily="18" charset="0"/>
                          </a:rPr>
                          <m:t>l</m:t>
                        </m:r>
                        <m:r>
                          <a:rPr xmlns:a="http://schemas.openxmlformats.org/drawingml/2006/main" sz="3800" i="1">
                            <a:solidFill>
                              <a:srgbClr val="000000"/>
                            </a:solidFill>
                            <a:latin typeface="Cambria Math" panose="02040503050406030204" pitchFamily="18" charset="0"/>
                          </a:rPr>
                          <m:t>S</m:t>
                        </m:r>
                        <m:r>
                          <a:rPr xmlns:a="http://schemas.openxmlformats.org/drawingml/2006/main" sz="3800" i="1">
                            <a:solidFill>
                              <a:srgbClr val="000000"/>
                            </a:solidFill>
                            <a:latin typeface="Cambria Math" panose="02040503050406030204" pitchFamily="18" charset="0"/>
                          </a:rPr>
                          <m:t>o</m:t>
                        </m:r>
                        <m:r>
                          <a:rPr xmlns:a="http://schemas.openxmlformats.org/drawingml/2006/main" sz="3800" i="1">
                            <a:solidFill>
                              <a:srgbClr val="000000"/>
                            </a:solidFill>
                            <a:latin typeface="Cambria Math" panose="02040503050406030204" pitchFamily="18" charset="0"/>
                          </a:rPr>
                          <m:t>l</m:t>
                        </m:r>
                        <m:r>
                          <a:rPr xmlns:a="http://schemas.openxmlformats.org/drawingml/2006/main" sz="3800" i="1">
                            <a:solidFill>
                              <a:srgbClr val="000000"/>
                            </a:solidFill>
                            <a:latin typeface="Cambria Math" panose="02040503050406030204" pitchFamily="18" charset="0"/>
                          </a:rPr>
                          <m:t>u</m:t>
                        </m:r>
                        <m:r>
                          <a:rPr xmlns:a="http://schemas.openxmlformats.org/drawingml/2006/main" sz="3800" i="1">
                            <a:solidFill>
                              <a:srgbClr val="000000"/>
                            </a:solidFill>
                            <a:latin typeface="Cambria Math" panose="02040503050406030204" pitchFamily="18" charset="0"/>
                          </a:rPr>
                          <m:t>t</m:t>
                        </m:r>
                        <m:r>
                          <a:rPr xmlns:a="http://schemas.openxmlformats.org/drawingml/2006/main" sz="3800" i="1">
                            <a:solidFill>
                              <a:srgbClr val="000000"/>
                            </a:solidFill>
                            <a:latin typeface="Cambria Math" panose="02040503050406030204" pitchFamily="18" charset="0"/>
                          </a:rPr>
                          <m:t>e</m:t>
                        </m:r>
                      </m:num>
                      <m:den>
                        <m:r>
                          <a:rPr xmlns:a="http://schemas.openxmlformats.org/drawingml/2006/main" sz="3800" i="1">
                            <a:solidFill>
                              <a:srgbClr val="000000"/>
                            </a:solidFill>
                            <a:latin typeface="Cambria Math" panose="02040503050406030204" pitchFamily="18" charset="0"/>
                          </a:rPr>
                          <m:t>k</m:t>
                        </m:r>
                        <m:r>
                          <a:rPr xmlns:a="http://schemas.openxmlformats.org/drawingml/2006/main" sz="3800" i="1">
                            <a:solidFill>
                              <a:srgbClr val="000000"/>
                            </a:solidFill>
                            <a:latin typeface="Cambria Math" panose="02040503050406030204" pitchFamily="18" charset="0"/>
                          </a:rPr>
                          <m:t>g</m:t>
                        </m:r>
                        <m:r>
                          <a:rPr xmlns:a="http://schemas.openxmlformats.org/drawingml/2006/main" sz="3800" i="1">
                            <a:solidFill>
                              <a:srgbClr val="000000"/>
                            </a:solidFill>
                            <a:latin typeface="Cambria Math" panose="02040503050406030204" pitchFamily="18" charset="0"/>
                          </a:rPr>
                          <m:t>S</m:t>
                        </m:r>
                        <m:r>
                          <a:rPr xmlns:a="http://schemas.openxmlformats.org/drawingml/2006/main" sz="3800" i="1">
                            <a:solidFill>
                              <a:srgbClr val="000000"/>
                            </a:solidFill>
                            <a:latin typeface="Cambria Math" panose="02040503050406030204" pitchFamily="18" charset="0"/>
                          </a:rPr>
                          <m:t>o</m:t>
                        </m:r>
                        <m:r>
                          <a:rPr xmlns:a="http://schemas.openxmlformats.org/drawingml/2006/main" sz="3800" i="1">
                            <a:solidFill>
                              <a:srgbClr val="000000"/>
                            </a:solidFill>
                            <a:latin typeface="Cambria Math" panose="02040503050406030204" pitchFamily="18" charset="0"/>
                          </a:rPr>
                          <m:t>l</m:t>
                        </m:r>
                        <m:r>
                          <a:rPr xmlns:a="http://schemas.openxmlformats.org/drawingml/2006/main" sz="3800" i="1">
                            <a:solidFill>
                              <a:srgbClr val="000000"/>
                            </a:solidFill>
                            <a:latin typeface="Cambria Math" panose="02040503050406030204" pitchFamily="18" charset="0"/>
                          </a:rPr>
                          <m:t>v</m:t>
                        </m:r>
                        <m:r>
                          <a:rPr xmlns:a="http://schemas.openxmlformats.org/drawingml/2006/main" sz="3800" i="1">
                            <a:solidFill>
                              <a:srgbClr val="000000"/>
                            </a:solidFill>
                            <a:latin typeface="Cambria Math" panose="02040503050406030204" pitchFamily="18" charset="0"/>
                          </a:rPr>
                          <m:t>e</m:t>
                        </m:r>
                        <m:r>
                          <a:rPr xmlns:a="http://schemas.openxmlformats.org/drawingml/2006/main" sz="3800" i="1">
                            <a:solidFill>
                              <a:srgbClr val="000000"/>
                            </a:solidFill>
                            <a:latin typeface="Cambria Math" panose="02040503050406030204" pitchFamily="18" charset="0"/>
                          </a:rPr>
                          <m:t>n</m:t>
                        </m:r>
                        <m:r>
                          <a:rPr xmlns:a="http://schemas.openxmlformats.org/drawingml/2006/main" sz="3800" i="1">
                            <a:solidFill>
                              <a:srgbClr val="000000"/>
                            </a:solidFill>
                            <a:latin typeface="Cambria Math" panose="02040503050406030204" pitchFamily="18" charset="0"/>
                          </a:rPr>
                          <m:t>t</m:t>
                        </m:r>
                      </m:den>
                    </m:f>
                    <m:r>
                      <a:rPr xmlns:a="http://schemas.openxmlformats.org/drawingml/2006/main" sz="3800" i="1">
                        <a:solidFill>
                          <a:srgbClr val="000000"/>
                        </a:solidFill>
                        <a:latin typeface="Cambria Math" panose="02040503050406030204" pitchFamily="18" charset="0"/>
                      </a:rPr>
                      <m:t>)</m:t>
                    </m:r>
                    <m:r>
                      <a:rPr xmlns:a="http://schemas.openxmlformats.org/drawingml/2006/main" sz="3800" i="1">
                        <a:solidFill>
                          <a:srgbClr val="000000"/>
                        </a:solidFill>
                        <a:latin typeface="Cambria Math" panose="02040503050406030204" pitchFamily="18" charset="0"/>
                      </a:rPr>
                      <m:t>∙</m:t>
                    </m:r>
                    <m:r>
                      <a:rPr xmlns:a="http://schemas.openxmlformats.org/drawingml/2006/main" sz="3800" i="1">
                        <a:solidFill>
                          <a:srgbClr val="000000"/>
                        </a:solidFill>
                        <a:latin typeface="Cambria Math" panose="02040503050406030204" pitchFamily="18" charset="0"/>
                      </a:rPr>
                      <m:t>i</m:t>
                    </m:r>
                  </m:oMath>
                </m:oMathPara>
              </a14:m>
              <a:endParaRPr sz="3800"/>
            </a:p>
          </p:txBody>
        </p:sp>
        <p:sp>
          <p:nvSpPr>
            <p:cNvPr id="435" name="Boiling Point Elevation /…"/>
            <p:cNvSpPr/>
            <p:nvPr/>
          </p:nvSpPr>
          <p:spPr>
            <a:xfrm>
              <a:off x="3871619" y="629645"/>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p>
              <a:pPr algn="ctr">
                <a:defRPr b="0" i="1" sz="3800"/>
              </a:pPr>
              <a:r>
                <a:t>Boiling Point Elevation /</a:t>
              </a:r>
            </a:p>
            <a:p>
              <a:pPr algn="ctr">
                <a:defRPr b="0" i="1" sz="3800"/>
              </a:pPr>
              <a:r>
                <a:t>Freezing Point Depression:</a:t>
              </a:r>
            </a:p>
          </p:txBody>
        </p:sp>
      </p:grpSp>
      <p:grpSp>
        <p:nvGrpSpPr>
          <p:cNvPr id="439" name="Group"/>
          <p:cNvGrpSpPr/>
          <p:nvPr/>
        </p:nvGrpSpPr>
        <p:grpSpPr>
          <a:xfrm>
            <a:off x="13700055" y="10112796"/>
            <a:ext cx="5374852" cy="2089709"/>
            <a:chOff x="0" y="356595"/>
            <a:chExt cx="5374851" cy="2089708"/>
          </a:xfrm>
        </p:grpSpPr>
        <p:sp>
          <p:nvSpPr>
            <p:cNvPr id="437" name="Equation"/>
            <p:cNvSpPr txBox="1"/>
            <p:nvPr/>
          </p:nvSpPr>
          <p:spPr>
            <a:xfrm>
              <a:off x="0" y="1040264"/>
              <a:ext cx="5374852" cy="1406041"/>
            </a:xfrm>
            <a:prstGeom prst="rect">
              <a:avLst/>
            </a:prstGeom>
            <a:noFill/>
            <a:ln w="12700" cap="flat">
              <a:noFill/>
              <a:miter lim="400000"/>
            </a:ln>
            <a:effectLst/>
          </p:spPr>
          <p:txBody>
            <a:bodyPr wrap="none" lIns="0" tIns="0" rIns="0" bIns="0">
              <a:spAutoFit/>
            </a:bodyPr>
            <a:lstStyle/>
            <a:p>
              <a:pPr marL="0" marR="0" defTabSz="914400" latinLnBrk="1">
                <a:defRPr b="0" sz="1800">
                  <a:uFillTx/>
                </a:defRPr>
              </a:pPr>
              <a14:m>
                <m:oMathPara>
                  <m:oMathParaPr>
                    <m:jc m:val="centerGroup"/>
                  </m:oMathParaPr>
                  <m:oMath>
                    <m:r>
                      <a:rPr xmlns:a="http://schemas.openxmlformats.org/drawingml/2006/main" sz="4500" i="1">
                        <a:solidFill>
                          <a:srgbClr val="000000"/>
                        </a:solidFill>
                        <a:latin typeface="Cambria Math" panose="02040503050406030204" pitchFamily="18" charset="0"/>
                      </a:rPr>
                      <m:t>π</m:t>
                    </m:r>
                    <m:r>
                      <a:rPr xmlns:a="http://schemas.openxmlformats.org/drawingml/2006/main" sz="4500" i="1">
                        <a:solidFill>
                          <a:srgbClr val="000000"/>
                        </a:solidFill>
                        <a:latin typeface="Cambria Math" panose="02040503050406030204" pitchFamily="18" charset="0"/>
                      </a:rPr>
                      <m:t>=</m:t>
                    </m:r>
                    <m:r>
                      <a:rPr xmlns:a="http://schemas.openxmlformats.org/drawingml/2006/main" sz="4500" i="1">
                        <a:solidFill>
                          <a:srgbClr val="000000"/>
                        </a:solidFill>
                        <a:latin typeface="Cambria Math" panose="02040503050406030204" pitchFamily="18" charset="0"/>
                      </a:rPr>
                      <m:t>i</m:t>
                    </m:r>
                    <m:r>
                      <a:rPr xmlns:a="http://schemas.openxmlformats.org/drawingml/2006/main" sz="4500" i="1">
                        <a:solidFill>
                          <a:srgbClr val="000000"/>
                        </a:solidFill>
                        <a:latin typeface="Cambria Math" panose="02040503050406030204" pitchFamily="18" charset="0"/>
                      </a:rPr>
                      <m:t>(</m:t>
                    </m:r>
                    <m:f>
                      <m:fPr>
                        <m:ctrlPr>
                          <a:rPr xmlns:a="http://schemas.openxmlformats.org/drawingml/2006/main" sz="4500" i="1">
                            <a:solidFill>
                              <a:srgbClr val="000000"/>
                            </a:solidFill>
                            <a:latin typeface="Cambria Math" panose="02040503050406030204" pitchFamily="18" charset="0"/>
                          </a:rPr>
                        </m:ctrlPr>
                        <m:type m:val="bar"/>
                      </m:fPr>
                      <m:num>
                        <m:r>
                          <a:rPr xmlns:a="http://schemas.openxmlformats.org/drawingml/2006/main" sz="4500" i="1">
                            <a:solidFill>
                              <a:srgbClr val="000000"/>
                            </a:solidFill>
                            <a:latin typeface="Cambria Math" panose="02040503050406030204" pitchFamily="18" charset="0"/>
                          </a:rPr>
                          <m:t>m</m:t>
                        </m:r>
                        <m:r>
                          <a:rPr xmlns:a="http://schemas.openxmlformats.org/drawingml/2006/main" sz="4500" i="1">
                            <a:solidFill>
                              <a:srgbClr val="000000"/>
                            </a:solidFill>
                            <a:latin typeface="Cambria Math" panose="02040503050406030204" pitchFamily="18" charset="0"/>
                          </a:rPr>
                          <m:t>o</m:t>
                        </m:r>
                        <m:r>
                          <a:rPr xmlns:a="http://schemas.openxmlformats.org/drawingml/2006/main" sz="4500" i="1">
                            <a:solidFill>
                              <a:srgbClr val="000000"/>
                            </a:solidFill>
                            <a:latin typeface="Cambria Math" panose="02040503050406030204" pitchFamily="18" charset="0"/>
                          </a:rPr>
                          <m:t>l</m:t>
                        </m:r>
                        <m:r>
                          <a:rPr xmlns:a="http://schemas.openxmlformats.org/drawingml/2006/main" sz="4500" i="1">
                            <a:solidFill>
                              <a:srgbClr val="000000"/>
                            </a:solidFill>
                            <a:latin typeface="Cambria Math" panose="02040503050406030204" pitchFamily="18" charset="0"/>
                          </a:rPr>
                          <m:t>S</m:t>
                        </m:r>
                        <m:r>
                          <a:rPr xmlns:a="http://schemas.openxmlformats.org/drawingml/2006/main" sz="4500" i="1">
                            <a:solidFill>
                              <a:srgbClr val="000000"/>
                            </a:solidFill>
                            <a:latin typeface="Cambria Math" panose="02040503050406030204" pitchFamily="18" charset="0"/>
                          </a:rPr>
                          <m:t>o</m:t>
                        </m:r>
                        <m:r>
                          <a:rPr xmlns:a="http://schemas.openxmlformats.org/drawingml/2006/main" sz="4500" i="1">
                            <a:solidFill>
                              <a:srgbClr val="000000"/>
                            </a:solidFill>
                            <a:latin typeface="Cambria Math" panose="02040503050406030204" pitchFamily="18" charset="0"/>
                          </a:rPr>
                          <m:t>l</m:t>
                        </m:r>
                        <m:r>
                          <a:rPr xmlns:a="http://schemas.openxmlformats.org/drawingml/2006/main" sz="4500" i="1">
                            <a:solidFill>
                              <a:srgbClr val="000000"/>
                            </a:solidFill>
                            <a:latin typeface="Cambria Math" panose="02040503050406030204" pitchFamily="18" charset="0"/>
                          </a:rPr>
                          <m:t>u</m:t>
                        </m:r>
                        <m:r>
                          <a:rPr xmlns:a="http://schemas.openxmlformats.org/drawingml/2006/main" sz="4500" i="1">
                            <a:solidFill>
                              <a:srgbClr val="000000"/>
                            </a:solidFill>
                            <a:latin typeface="Cambria Math" panose="02040503050406030204" pitchFamily="18" charset="0"/>
                          </a:rPr>
                          <m:t>t</m:t>
                        </m:r>
                        <m:r>
                          <a:rPr xmlns:a="http://schemas.openxmlformats.org/drawingml/2006/main" sz="4500" i="1">
                            <a:solidFill>
                              <a:srgbClr val="000000"/>
                            </a:solidFill>
                            <a:latin typeface="Cambria Math" panose="02040503050406030204" pitchFamily="18" charset="0"/>
                          </a:rPr>
                          <m:t>e</m:t>
                        </m:r>
                      </m:num>
                      <m:den>
                        <m:r>
                          <a:rPr xmlns:a="http://schemas.openxmlformats.org/drawingml/2006/main" sz="4500" i="1">
                            <a:solidFill>
                              <a:srgbClr val="000000"/>
                            </a:solidFill>
                            <a:latin typeface="Cambria Math" panose="02040503050406030204" pitchFamily="18" charset="0"/>
                          </a:rPr>
                          <m:t>L</m:t>
                        </m:r>
                        <m:r>
                          <a:rPr xmlns:a="http://schemas.openxmlformats.org/drawingml/2006/main" sz="4500" i="1">
                            <a:solidFill>
                              <a:srgbClr val="000000"/>
                            </a:solidFill>
                            <a:latin typeface="Cambria Math" panose="02040503050406030204" pitchFamily="18" charset="0"/>
                          </a:rPr>
                          <m:t>S</m:t>
                        </m:r>
                        <m:r>
                          <a:rPr xmlns:a="http://schemas.openxmlformats.org/drawingml/2006/main" sz="4500" i="1">
                            <a:solidFill>
                              <a:srgbClr val="000000"/>
                            </a:solidFill>
                            <a:latin typeface="Cambria Math" panose="02040503050406030204" pitchFamily="18" charset="0"/>
                          </a:rPr>
                          <m:t>o</m:t>
                        </m:r>
                        <m:r>
                          <a:rPr xmlns:a="http://schemas.openxmlformats.org/drawingml/2006/main" sz="4500" i="1">
                            <a:solidFill>
                              <a:srgbClr val="000000"/>
                            </a:solidFill>
                            <a:latin typeface="Cambria Math" panose="02040503050406030204" pitchFamily="18" charset="0"/>
                          </a:rPr>
                          <m:t>l</m:t>
                        </m:r>
                        <m:r>
                          <a:rPr xmlns:a="http://schemas.openxmlformats.org/drawingml/2006/main" sz="4500" i="1">
                            <a:solidFill>
                              <a:srgbClr val="000000"/>
                            </a:solidFill>
                            <a:latin typeface="Cambria Math" panose="02040503050406030204" pitchFamily="18" charset="0"/>
                          </a:rPr>
                          <m:t>v</m:t>
                        </m:r>
                        <m:r>
                          <a:rPr xmlns:a="http://schemas.openxmlformats.org/drawingml/2006/main" sz="4500" i="1">
                            <a:solidFill>
                              <a:srgbClr val="000000"/>
                            </a:solidFill>
                            <a:latin typeface="Cambria Math" panose="02040503050406030204" pitchFamily="18" charset="0"/>
                          </a:rPr>
                          <m:t>e</m:t>
                        </m:r>
                        <m:r>
                          <a:rPr xmlns:a="http://schemas.openxmlformats.org/drawingml/2006/main" sz="4500" i="1">
                            <a:solidFill>
                              <a:srgbClr val="000000"/>
                            </a:solidFill>
                            <a:latin typeface="Cambria Math" panose="02040503050406030204" pitchFamily="18" charset="0"/>
                          </a:rPr>
                          <m:t>n</m:t>
                        </m:r>
                        <m:r>
                          <a:rPr xmlns:a="http://schemas.openxmlformats.org/drawingml/2006/main" sz="4500" i="1">
                            <a:solidFill>
                              <a:srgbClr val="000000"/>
                            </a:solidFill>
                            <a:latin typeface="Cambria Math" panose="02040503050406030204" pitchFamily="18" charset="0"/>
                          </a:rPr>
                          <m:t>t</m:t>
                        </m:r>
                      </m:den>
                    </m:f>
                    <m:r>
                      <a:rPr xmlns:a="http://schemas.openxmlformats.org/drawingml/2006/main" sz="4500" i="1">
                        <a:solidFill>
                          <a:srgbClr val="000000"/>
                        </a:solidFill>
                        <a:latin typeface="Cambria Math" panose="02040503050406030204" pitchFamily="18" charset="0"/>
                      </a:rPr>
                      <m:t>)</m:t>
                    </m:r>
                    <m:r>
                      <a:rPr xmlns:a="http://schemas.openxmlformats.org/drawingml/2006/main" sz="4500" i="1">
                        <a:solidFill>
                          <a:srgbClr val="000000"/>
                        </a:solidFill>
                        <a:latin typeface="Cambria Math" panose="02040503050406030204" pitchFamily="18" charset="0"/>
                      </a:rPr>
                      <m:t>R</m:t>
                    </m:r>
                    <m:r>
                      <a:rPr xmlns:a="http://schemas.openxmlformats.org/drawingml/2006/main" sz="4500" i="1">
                        <a:solidFill>
                          <a:srgbClr val="000000"/>
                        </a:solidFill>
                        <a:latin typeface="Cambria Math" panose="02040503050406030204" pitchFamily="18" charset="0"/>
                      </a:rPr>
                      <m:t>T</m:t>
                    </m:r>
                  </m:oMath>
                </m:oMathPara>
              </a14:m>
              <a:endParaRPr sz="4500"/>
            </a:p>
          </p:txBody>
        </p:sp>
        <p:sp>
          <p:nvSpPr>
            <p:cNvPr id="438" name="Osmosis:"/>
            <p:cNvSpPr/>
            <p:nvPr/>
          </p:nvSpPr>
          <p:spPr>
            <a:xfrm>
              <a:off x="2713210" y="356595"/>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lgn="ctr">
                <a:defRPr b="0" i="1" sz="3800"/>
              </a:lvl1pPr>
            </a:lstStyle>
            <a:p>
              <a:pPr/>
              <a:r>
                <a:t>Osmosis:</a:t>
              </a:r>
            </a:p>
          </p:txBody>
        </p:sp>
      </p:grpSp>
      <p:sp>
        <p:nvSpPr>
          <p:cNvPr id="440" name="Solution Concentrations:"/>
          <p:cNvSpPr txBox="1"/>
          <p:nvPr/>
        </p:nvSpPr>
        <p:spPr>
          <a:xfrm>
            <a:off x="3907389" y="5101268"/>
            <a:ext cx="5535033" cy="713193"/>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algn="ctr">
              <a:defRPr b="0" i="1" sz="3800"/>
            </a:lvl1pPr>
          </a:lstStyle>
          <a:p>
            <a:pPr/>
            <a:r>
              <a:t>Solution Concentrations:</a:t>
            </a:r>
          </a:p>
        </p:txBody>
      </p:sp>
      <p:sp>
        <p:nvSpPr>
          <p:cNvPr id="441" name="R = 0.082057 L atm mol-1 K-1…"/>
          <p:cNvSpPr txBox="1"/>
          <p:nvPr/>
        </p:nvSpPr>
        <p:spPr>
          <a:xfrm>
            <a:off x="14429411" y="12516543"/>
            <a:ext cx="6460409" cy="1259293"/>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p>
            <a:pPr algn="ctr">
              <a:defRPr b="0" i="1" sz="3800"/>
            </a:pPr>
            <a:r>
              <a:t>R = 0.082057 L atm mol</a:t>
            </a:r>
            <a:r>
              <a:rPr baseline="31999"/>
              <a:t>-1</a:t>
            </a:r>
            <a:r>
              <a:t> K</a:t>
            </a:r>
            <a:r>
              <a:rPr baseline="31999"/>
              <a:t>-1</a:t>
            </a:r>
          </a:p>
          <a:p>
            <a:pPr algn="ctr">
              <a:defRPr b="0" i="1" sz="3800"/>
            </a:pPr>
            <a:r>
              <a:t>i = van’t Hoff factor</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End of Chapter Problems:  Test Yourself"/>
          <p:cNvSpPr txBox="1"/>
          <p:nvPr/>
        </p:nvSpPr>
        <p:spPr>
          <a:xfrm>
            <a:off x="3366827" y="225050"/>
            <a:ext cx="11454250" cy="849569"/>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p>
            <a:pPr>
              <a:defRPr>
                <a:solidFill>
                  <a:srgbClr val="0433FF"/>
                </a:solidFill>
              </a:defRPr>
            </a:pPr>
            <a:r>
              <a:t>End of Chapter Problems:  </a:t>
            </a:r>
            <a:r>
              <a:rPr i="1"/>
              <a:t>Test Yourself</a:t>
            </a:r>
          </a:p>
        </p:txBody>
      </p:sp>
      <p:sp>
        <p:nvSpPr>
          <p:cNvPr id="444" name="Fill in the blanks in the table.  All solutions are aqueous.…"/>
          <p:cNvSpPr txBox="1"/>
          <p:nvPr/>
        </p:nvSpPr>
        <p:spPr>
          <a:xfrm>
            <a:off x="3699068" y="1557293"/>
            <a:ext cx="16985864" cy="11089093"/>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p>
            <a:pPr algn="ctr">
              <a:defRPr b="0" i="1" sz="3800"/>
            </a:pPr>
          </a:p>
          <a:p>
            <a:pPr marL="873426" indent="-792146">
              <a:buSzPct val="100000"/>
              <a:buAutoNum type="arabicPeriod" startAt="1"/>
              <a:defRPr b="0" sz="3800"/>
            </a:pPr>
            <a:r>
              <a:t>Fill in the blanks in the table.  All solutions are aqueous.</a:t>
            </a:r>
          </a:p>
          <a:p>
            <a:pPr>
              <a:defRPr b="0" sz="3800"/>
            </a:pPr>
          </a:p>
          <a:p>
            <a:pPr>
              <a:defRPr b="0" sz="3800"/>
            </a:pPr>
          </a:p>
          <a:p>
            <a:pPr>
              <a:defRPr b="0" sz="3800"/>
            </a:pPr>
          </a:p>
          <a:p>
            <a:pPr>
              <a:defRPr b="0" sz="3800"/>
            </a:pPr>
          </a:p>
          <a:p>
            <a:pPr marL="873426" indent="-792146">
              <a:buSzPct val="100000"/>
              <a:buAutoNum type="arabicPeriod" startAt="2"/>
              <a:defRPr b="0" sz="3800"/>
            </a:pPr>
            <a:r>
              <a:t>Hydrochloric acid is sold as a concentrated aqueous solution. If the molarity of commercial HCl is 12.0 and its density is 1.18 g/cm3, calculate the molality and the weight percent of HCl in the solution.</a:t>
            </a:r>
          </a:p>
          <a:p>
            <a:pPr marL="873426" indent="-792146">
              <a:buSzPct val="100000"/>
              <a:buAutoNum type="arabicPeriod" startAt="2"/>
              <a:defRPr b="0" sz="3800"/>
            </a:pPr>
            <a:r>
              <a:t>A soda can has an aqueous CO</a:t>
            </a:r>
            <a:r>
              <a:rPr baseline="-5999"/>
              <a:t>2</a:t>
            </a:r>
            <a:r>
              <a:t> concentration of 0.0506 M. What is the pressure of CO</a:t>
            </a:r>
            <a:r>
              <a:rPr baseline="-5999"/>
              <a:t>2</a:t>
            </a:r>
            <a:r>
              <a:t> gas in the can? (k</a:t>
            </a:r>
            <a:r>
              <a:rPr baseline="-5999"/>
              <a:t>H</a:t>
            </a:r>
            <a:r>
              <a:t> = 4.48 x 10</a:t>
            </a:r>
            <a:r>
              <a:rPr baseline="31999"/>
              <a:t>-5</a:t>
            </a:r>
            <a:r>
              <a:t> M/mm Hg)</a:t>
            </a:r>
          </a:p>
          <a:p>
            <a:pPr marL="873426" indent="-792146">
              <a:buSzPct val="100000"/>
              <a:buAutoNum type="arabicPeriod" startAt="2"/>
              <a:defRPr b="0" sz="3800"/>
            </a:pPr>
            <a:r>
              <a:t>Pure nonvolatile iodine (105 g) is dissolved in 325 g of CCl</a:t>
            </a:r>
            <a:r>
              <a:rPr baseline="-5999"/>
              <a:t>4</a:t>
            </a:r>
            <a:r>
              <a:t> at 65 °C. Given that the vapor pressure of CCl</a:t>
            </a:r>
            <a:r>
              <a:rPr baseline="-5999"/>
              <a:t>4</a:t>
            </a:r>
            <a:r>
              <a:t> at this temperature is 531 mm Hg, what is the vapor pressure of the solution at 65 °C?</a:t>
            </a:r>
          </a:p>
          <a:p>
            <a:pPr marL="873426" indent="-792146">
              <a:buSzPct val="100000"/>
              <a:buAutoNum type="arabicPeriod" startAt="2"/>
              <a:defRPr b="0" sz="3800"/>
            </a:pPr>
            <a:r>
              <a:t>What is the boiling point of a solution composed of 15.0 g of CHCl</a:t>
            </a:r>
            <a:r>
              <a:rPr baseline="-5999"/>
              <a:t>3</a:t>
            </a:r>
            <a:r>
              <a:t> (which boils at 61.70 °C) and 0.515 g of the nonvolatile solute acenaphthene, C</a:t>
            </a:r>
            <a:r>
              <a:rPr baseline="-5999"/>
              <a:t>12</a:t>
            </a:r>
            <a:r>
              <a:t>H</a:t>
            </a:r>
            <a:r>
              <a:rPr baseline="-5999"/>
              <a:t>10</a:t>
            </a:r>
            <a:r>
              <a:t>?</a:t>
            </a:r>
          </a:p>
          <a:p>
            <a:pPr marL="873426" indent="-792146">
              <a:buSzPct val="100000"/>
              <a:buAutoNum type="arabicPeriod" startAt="2"/>
              <a:defRPr b="0" sz="3800"/>
            </a:pPr>
            <a:r>
              <a:t>An aqueous solution containing 1.00 g of bovine insulin (a protein, not ionized) per liter has an osmotic pressure of 3.1 mm Hg at 25 °C. Calculate the molar mass of bovine insulin.</a:t>
            </a:r>
          </a:p>
        </p:txBody>
      </p:sp>
      <p:graphicFrame>
        <p:nvGraphicFramePr>
          <p:cNvPr id="445" name="Table 2"/>
          <p:cNvGraphicFramePr/>
          <p:nvPr/>
        </p:nvGraphicFramePr>
        <p:xfrm>
          <a:off x="5699760" y="2594610"/>
          <a:ext cx="9564410" cy="1838802"/>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663506"/>
                <a:gridCol w="2179232"/>
                <a:gridCol w="2421369"/>
                <a:gridCol w="2300301"/>
              </a:tblGrid>
              <a:tr h="460678">
                <a:tc>
                  <a:txBody>
                    <a:bodyPr/>
                    <a:lstStyle/>
                    <a:p>
                      <a:pPr algn="just" defTabSz="822960">
                        <a:defRPr b="0" sz="2200">
                          <a:uFillTx/>
                          <a:latin typeface="Times Roman"/>
                          <a:ea typeface="Times Roman"/>
                          <a:cs typeface="Times Roman"/>
                          <a:sym typeface="Times Roman"/>
                        </a:defRPr>
                      </a:pPr>
                      <a:r>
                        <a:rPr b="1"/>
                        <a:t>Compound</a:t>
                      </a:r>
                    </a:p>
                  </a:txBody>
                  <a:tcPr marL="0" marR="0" marT="0" marB="0" anchor="t" anchorCtr="0" horzOverflow="overflow">
                    <a:lnL w="3175">
                      <a:miter lim="400000"/>
                    </a:lnL>
                    <a:lnR w="3175">
                      <a:miter lim="400000"/>
                    </a:lnR>
                    <a:lnT w="3175">
                      <a:miter lim="400000"/>
                    </a:lnT>
                    <a:lnB w="3175">
                      <a:solidFill>
                        <a:srgbClr val="000000"/>
                      </a:solidFill>
                      <a:miter lim="400000"/>
                    </a:lnB>
                    <a:noFill/>
                  </a:tcPr>
                </a:tc>
                <a:tc>
                  <a:txBody>
                    <a:bodyPr/>
                    <a:lstStyle/>
                    <a:p>
                      <a:pPr algn="just" defTabSz="822960">
                        <a:defRPr b="0" sz="2200">
                          <a:uFillTx/>
                          <a:latin typeface="Times Roman"/>
                          <a:ea typeface="Times Roman"/>
                          <a:cs typeface="Times Roman"/>
                          <a:sym typeface="Times Roman"/>
                        </a:defRPr>
                      </a:pPr>
                      <a:r>
                        <a:rPr b="1"/>
                        <a:t>Molality</a:t>
                      </a:r>
                    </a:p>
                  </a:txBody>
                  <a:tcPr marL="0" marR="0" marT="0" marB="0" anchor="t" anchorCtr="0" horzOverflow="overflow">
                    <a:lnL w="3175">
                      <a:miter lim="400000"/>
                    </a:lnL>
                    <a:lnR w="3175">
                      <a:miter lim="400000"/>
                    </a:lnR>
                    <a:lnT w="3175">
                      <a:miter lim="400000"/>
                    </a:lnT>
                    <a:lnB w="3175">
                      <a:solidFill>
                        <a:srgbClr val="000000"/>
                      </a:solidFill>
                      <a:miter lim="400000"/>
                    </a:lnB>
                    <a:noFill/>
                  </a:tcPr>
                </a:tc>
                <a:tc>
                  <a:txBody>
                    <a:bodyPr/>
                    <a:lstStyle/>
                    <a:p>
                      <a:pPr algn="just" defTabSz="822960">
                        <a:defRPr b="0" sz="2200">
                          <a:uFillTx/>
                          <a:latin typeface="Times Roman"/>
                          <a:ea typeface="Times Roman"/>
                          <a:cs typeface="Times Roman"/>
                          <a:sym typeface="Times Roman"/>
                        </a:defRPr>
                      </a:pPr>
                      <a:r>
                        <a:rPr b="1"/>
                        <a:t>Weight Percent</a:t>
                      </a:r>
                    </a:p>
                  </a:txBody>
                  <a:tcPr marL="0" marR="0" marT="0" marB="0" anchor="t" anchorCtr="0" horzOverflow="overflow">
                    <a:lnL w="3175">
                      <a:miter lim="400000"/>
                    </a:lnL>
                    <a:lnR w="3175">
                      <a:miter lim="400000"/>
                    </a:lnR>
                    <a:lnT w="3175">
                      <a:miter lim="400000"/>
                    </a:lnT>
                    <a:lnB w="3175">
                      <a:solidFill>
                        <a:srgbClr val="000000"/>
                      </a:solidFill>
                      <a:miter lim="400000"/>
                    </a:lnB>
                    <a:noFill/>
                  </a:tcPr>
                </a:tc>
                <a:tc>
                  <a:txBody>
                    <a:bodyPr/>
                    <a:lstStyle/>
                    <a:p>
                      <a:pPr algn="just" defTabSz="822960">
                        <a:defRPr b="0" sz="2200">
                          <a:uFillTx/>
                          <a:latin typeface="Times Roman"/>
                          <a:ea typeface="Times Roman"/>
                          <a:cs typeface="Times Roman"/>
                          <a:sym typeface="Times Roman"/>
                        </a:defRPr>
                      </a:pPr>
                      <a:r>
                        <a:rPr b="1"/>
                        <a:t>Mole Fraction</a:t>
                      </a:r>
                    </a:p>
                  </a:txBody>
                  <a:tcPr marL="0" marR="0" marT="0" marB="0" anchor="t" anchorCtr="0" horzOverflow="overflow">
                    <a:lnL w="3175">
                      <a:miter lim="400000"/>
                    </a:lnL>
                    <a:lnR w="3175">
                      <a:miter lim="400000"/>
                    </a:lnR>
                    <a:lnT w="3175">
                      <a:miter lim="400000"/>
                    </a:lnT>
                    <a:lnB w="3175">
                      <a:solidFill>
                        <a:srgbClr val="000000"/>
                      </a:solidFill>
                      <a:miter lim="400000"/>
                    </a:lnB>
                    <a:noFill/>
                  </a:tcPr>
                </a:tc>
              </a:tr>
              <a:tr h="460678">
                <a:tc>
                  <a:txBody>
                    <a:bodyPr/>
                    <a:lstStyle/>
                    <a:p>
                      <a:pPr algn="just" defTabSz="822960">
                        <a:defRPr b="0" sz="2200">
                          <a:uFillTx/>
                          <a:latin typeface="Times Roman"/>
                          <a:ea typeface="Times Roman"/>
                          <a:cs typeface="Times Roman"/>
                          <a:sym typeface="Times Roman"/>
                        </a:defRPr>
                      </a:pPr>
                      <a:r>
                        <a:t>NaI</a:t>
                      </a:r>
                    </a:p>
                  </a:txBody>
                  <a:tcPr marL="0" marR="0" marT="0" marB="0" anchor="t" anchorCtr="0" horzOverflow="overflow">
                    <a:lnL w="3175">
                      <a:miter lim="400000"/>
                    </a:lnL>
                    <a:lnR w="3175">
                      <a:miter lim="400000"/>
                    </a:lnR>
                    <a:lnT w="3175">
                      <a:solidFill>
                        <a:srgbClr val="000000"/>
                      </a:solidFill>
                      <a:miter lim="400000"/>
                    </a:lnT>
                    <a:lnB w="3175">
                      <a:miter lim="400000"/>
                    </a:lnB>
                    <a:noFill/>
                  </a:tcPr>
                </a:tc>
                <a:tc>
                  <a:txBody>
                    <a:bodyPr/>
                    <a:lstStyle/>
                    <a:p>
                      <a:pPr algn="just" defTabSz="822960">
                        <a:defRPr b="0" sz="1800">
                          <a:uFillTx/>
                        </a:defRPr>
                      </a:pPr>
                      <a:r>
                        <a:rPr sz="2200">
                          <a:latin typeface="Times Roman"/>
                          <a:ea typeface="Times Roman"/>
                          <a:cs typeface="Times Roman"/>
                          <a:sym typeface="Times Roman"/>
                        </a:rPr>
                        <a:t>0.15</a:t>
                      </a:r>
                    </a:p>
                  </a:txBody>
                  <a:tcPr marL="0" marR="0" marT="0" marB="0" anchor="t" anchorCtr="0" horzOverflow="overflow">
                    <a:lnL w="3175">
                      <a:miter lim="400000"/>
                    </a:lnL>
                    <a:lnR w="3175">
                      <a:miter lim="400000"/>
                    </a:lnR>
                    <a:lnT w="3175">
                      <a:solidFill>
                        <a:srgbClr val="000000"/>
                      </a:solidFill>
                      <a:miter lim="400000"/>
                    </a:lnT>
                    <a:lnB w="3175">
                      <a:miter lim="400000"/>
                    </a:lnB>
                    <a:noFill/>
                  </a:tcPr>
                </a:tc>
                <a:tc>
                  <a:txBody>
                    <a:bodyPr/>
                    <a:lstStyle/>
                    <a:p>
                      <a:pPr algn="just" defTabSz="822960">
                        <a:defRPr b="0" sz="2200">
                          <a:uFillTx/>
                          <a:latin typeface="Times Roman"/>
                          <a:ea typeface="Times Roman"/>
                          <a:cs typeface="Times Roman"/>
                          <a:sym typeface="Times Roman"/>
                        </a:defRPr>
                      </a:pPr>
                      <a:r>
                        <a:t>_____</a:t>
                      </a:r>
                    </a:p>
                  </a:txBody>
                  <a:tcPr marL="0" marR="0" marT="0" marB="0" anchor="t" anchorCtr="0" horzOverflow="overflow">
                    <a:lnL w="3175">
                      <a:miter lim="400000"/>
                    </a:lnL>
                    <a:lnR w="3175">
                      <a:miter lim="400000"/>
                    </a:lnR>
                    <a:lnT w="3175">
                      <a:solidFill>
                        <a:srgbClr val="000000"/>
                      </a:solidFill>
                      <a:miter lim="400000"/>
                    </a:lnT>
                    <a:lnB w="3175">
                      <a:miter lim="400000"/>
                    </a:lnB>
                    <a:noFill/>
                  </a:tcPr>
                </a:tc>
                <a:tc>
                  <a:txBody>
                    <a:bodyPr/>
                    <a:lstStyle/>
                    <a:p>
                      <a:pPr algn="just" defTabSz="822960">
                        <a:defRPr b="0" sz="2200">
                          <a:uFillTx/>
                          <a:latin typeface="Times Roman"/>
                          <a:ea typeface="Times Roman"/>
                          <a:cs typeface="Times Roman"/>
                          <a:sym typeface="Times Roman"/>
                        </a:defRPr>
                      </a:pPr>
                      <a:r>
                        <a:t>_____</a:t>
                      </a:r>
                    </a:p>
                  </a:txBody>
                  <a:tcPr marL="0" marR="0" marT="0" marB="0" anchor="t" anchorCtr="0" horzOverflow="overflow">
                    <a:lnL w="3175">
                      <a:miter lim="400000"/>
                    </a:lnL>
                    <a:lnR w="3175">
                      <a:miter lim="400000"/>
                    </a:lnR>
                    <a:lnT w="3175">
                      <a:solidFill>
                        <a:srgbClr val="000000"/>
                      </a:solidFill>
                      <a:miter lim="400000"/>
                    </a:lnT>
                    <a:lnB w="3175">
                      <a:miter lim="400000"/>
                    </a:lnB>
                    <a:noFill/>
                  </a:tcPr>
                </a:tc>
              </a:tr>
              <a:tr h="453591">
                <a:tc>
                  <a:txBody>
                    <a:bodyPr/>
                    <a:lstStyle/>
                    <a:p>
                      <a:pPr algn="just" defTabSz="822960">
                        <a:defRPr b="0" sz="2200">
                          <a:uFillTx/>
                          <a:latin typeface="Times Roman"/>
                          <a:ea typeface="Times Roman"/>
                          <a:cs typeface="Times Roman"/>
                          <a:sym typeface="Times Roman"/>
                        </a:defRPr>
                      </a:pPr>
                      <a:r>
                        <a:t>C</a:t>
                      </a:r>
                      <a:r>
                        <a:rPr baseline="-5999"/>
                        <a:t>2</a:t>
                      </a:r>
                      <a:r>
                        <a:t>H</a:t>
                      </a:r>
                      <a:r>
                        <a:rPr baseline="-5999"/>
                        <a:t>5</a:t>
                      </a:r>
                      <a:r>
                        <a:t>OH</a:t>
                      </a:r>
                    </a:p>
                  </a:txBody>
                  <a:tcPr marL="0" marR="0" marT="0" marB="0" anchor="t" anchorCtr="0" horzOverflow="overflow">
                    <a:lnL w="3175">
                      <a:miter lim="400000"/>
                    </a:lnL>
                    <a:lnR w="3175">
                      <a:miter lim="400000"/>
                    </a:lnR>
                    <a:lnT w="3175">
                      <a:miter lim="400000"/>
                    </a:lnT>
                    <a:lnB w="3175">
                      <a:miter lim="400000"/>
                    </a:lnB>
                    <a:noFill/>
                  </a:tcPr>
                </a:tc>
                <a:tc>
                  <a:txBody>
                    <a:bodyPr/>
                    <a:lstStyle/>
                    <a:p>
                      <a:pPr algn="just" defTabSz="822960">
                        <a:defRPr b="0" sz="2200">
                          <a:uFillTx/>
                          <a:latin typeface="Times Roman"/>
                          <a:ea typeface="Times Roman"/>
                          <a:cs typeface="Times Roman"/>
                          <a:sym typeface="Times Roman"/>
                        </a:defRPr>
                      </a:pPr>
                      <a:r>
                        <a:t>_____</a:t>
                      </a:r>
                    </a:p>
                  </a:txBody>
                  <a:tcPr marL="0" marR="0" marT="0" marB="0" anchor="t" anchorCtr="0" horzOverflow="overflow">
                    <a:lnL w="3175">
                      <a:miter lim="400000"/>
                    </a:lnL>
                    <a:lnR w="3175">
                      <a:miter lim="400000"/>
                    </a:lnR>
                    <a:lnT w="3175">
                      <a:miter lim="400000"/>
                    </a:lnT>
                    <a:lnB w="3175">
                      <a:miter lim="400000"/>
                    </a:lnB>
                    <a:noFill/>
                  </a:tcPr>
                </a:tc>
                <a:tc>
                  <a:txBody>
                    <a:bodyPr/>
                    <a:lstStyle/>
                    <a:p>
                      <a:pPr algn="just" defTabSz="822960">
                        <a:defRPr b="0" sz="1800">
                          <a:uFillTx/>
                        </a:defRPr>
                      </a:pPr>
                      <a:r>
                        <a:rPr sz="2200">
                          <a:latin typeface="Times Roman"/>
                          <a:ea typeface="Times Roman"/>
                          <a:cs typeface="Times Roman"/>
                          <a:sym typeface="Times Roman"/>
                        </a:rPr>
                        <a:t>5</a:t>
                      </a:r>
                    </a:p>
                  </a:txBody>
                  <a:tcPr marL="0" marR="0" marT="0" marB="0" anchor="t" anchorCtr="0" horzOverflow="overflow">
                    <a:lnL w="3175">
                      <a:miter lim="400000"/>
                    </a:lnL>
                    <a:lnR w="3175">
                      <a:miter lim="400000"/>
                    </a:lnR>
                    <a:lnT w="3175">
                      <a:miter lim="400000"/>
                    </a:lnT>
                    <a:lnB w="3175">
                      <a:miter lim="400000"/>
                    </a:lnB>
                    <a:noFill/>
                  </a:tcPr>
                </a:tc>
                <a:tc>
                  <a:txBody>
                    <a:bodyPr/>
                    <a:lstStyle/>
                    <a:p>
                      <a:pPr algn="just" defTabSz="822960">
                        <a:defRPr b="0" sz="2200">
                          <a:uFillTx/>
                          <a:latin typeface="Times Roman"/>
                          <a:ea typeface="Times Roman"/>
                          <a:cs typeface="Times Roman"/>
                          <a:sym typeface="Times Roman"/>
                        </a:defRPr>
                      </a:pPr>
                      <a:r>
                        <a:t>_____</a:t>
                      </a:r>
                    </a:p>
                  </a:txBody>
                  <a:tcPr marL="0" marR="0" marT="0" marB="0" anchor="t" anchorCtr="0" horzOverflow="overflow">
                    <a:lnL w="3175">
                      <a:miter lim="400000"/>
                    </a:lnL>
                    <a:lnR w="3175">
                      <a:miter lim="400000"/>
                    </a:lnR>
                    <a:lnT w="3175">
                      <a:miter lim="400000"/>
                    </a:lnT>
                    <a:lnB w="3175">
                      <a:miter lim="400000"/>
                    </a:lnB>
                    <a:noFill/>
                  </a:tcPr>
                </a:tc>
              </a:tr>
              <a:tr h="460678">
                <a:tc>
                  <a:txBody>
                    <a:bodyPr/>
                    <a:lstStyle/>
                    <a:p>
                      <a:pPr algn="just" defTabSz="822960">
                        <a:defRPr b="0" sz="2200">
                          <a:uFillTx/>
                          <a:latin typeface="Times Roman"/>
                          <a:ea typeface="Times Roman"/>
                          <a:cs typeface="Times Roman"/>
                          <a:sym typeface="Times Roman"/>
                        </a:defRPr>
                      </a:pPr>
                      <a:r>
                        <a:t>C</a:t>
                      </a:r>
                      <a:r>
                        <a:rPr baseline="-5999"/>
                        <a:t>12</a:t>
                      </a:r>
                      <a:r>
                        <a:t>H</a:t>
                      </a:r>
                      <a:r>
                        <a:rPr baseline="-5999"/>
                        <a:t>22</a:t>
                      </a:r>
                      <a:r>
                        <a:t>O</a:t>
                      </a:r>
                      <a:r>
                        <a:rPr baseline="-5999"/>
                        <a:t>11</a:t>
                      </a:r>
                    </a:p>
                  </a:txBody>
                  <a:tcPr marL="0" marR="0" marT="0" marB="0" anchor="t" anchorCtr="0" horzOverflow="overflow">
                    <a:lnL w="3175">
                      <a:miter lim="400000"/>
                    </a:lnL>
                    <a:lnR w="3175">
                      <a:miter lim="400000"/>
                    </a:lnR>
                    <a:lnT w="3175">
                      <a:miter lim="400000"/>
                    </a:lnT>
                    <a:lnB w="3175">
                      <a:solidFill>
                        <a:srgbClr val="000000"/>
                      </a:solidFill>
                      <a:miter lim="400000"/>
                    </a:lnB>
                    <a:noFill/>
                  </a:tcPr>
                </a:tc>
                <a:tc>
                  <a:txBody>
                    <a:bodyPr/>
                    <a:lstStyle/>
                    <a:p>
                      <a:pPr algn="just" defTabSz="822960">
                        <a:defRPr b="0" sz="2200">
                          <a:uFillTx/>
                          <a:latin typeface="Times Roman"/>
                          <a:ea typeface="Times Roman"/>
                          <a:cs typeface="Times Roman"/>
                          <a:sym typeface="Times Roman"/>
                        </a:defRPr>
                      </a:pPr>
                      <a:r>
                        <a:t>_____</a:t>
                      </a:r>
                    </a:p>
                  </a:txBody>
                  <a:tcPr marL="0" marR="0" marT="0" marB="0" anchor="t" anchorCtr="0" horzOverflow="overflow">
                    <a:lnL w="3175">
                      <a:miter lim="400000"/>
                    </a:lnL>
                    <a:lnR w="3175">
                      <a:miter lim="400000"/>
                    </a:lnR>
                    <a:lnT w="3175">
                      <a:miter lim="400000"/>
                    </a:lnT>
                    <a:lnB w="3175">
                      <a:solidFill>
                        <a:srgbClr val="000000"/>
                      </a:solidFill>
                      <a:miter lim="400000"/>
                    </a:lnB>
                    <a:noFill/>
                  </a:tcPr>
                </a:tc>
                <a:tc>
                  <a:txBody>
                    <a:bodyPr/>
                    <a:lstStyle/>
                    <a:p>
                      <a:pPr algn="just" defTabSz="822960">
                        <a:defRPr b="0" sz="2200">
                          <a:uFillTx/>
                          <a:latin typeface="Times Roman"/>
                          <a:ea typeface="Times Roman"/>
                          <a:cs typeface="Times Roman"/>
                          <a:sym typeface="Times Roman"/>
                        </a:defRPr>
                      </a:pPr>
                      <a:r>
                        <a:t>_____</a:t>
                      </a:r>
                    </a:p>
                  </a:txBody>
                  <a:tcPr marL="0" marR="0" marT="0" marB="0" anchor="t" anchorCtr="0" horzOverflow="overflow">
                    <a:lnL w="3175">
                      <a:miter lim="400000"/>
                    </a:lnL>
                    <a:lnR w="3175">
                      <a:miter lim="400000"/>
                    </a:lnR>
                    <a:lnT w="3175">
                      <a:miter lim="400000"/>
                    </a:lnT>
                    <a:lnB w="3175">
                      <a:solidFill>
                        <a:srgbClr val="000000"/>
                      </a:solidFill>
                      <a:miter lim="400000"/>
                    </a:lnB>
                    <a:noFill/>
                  </a:tcPr>
                </a:tc>
                <a:tc>
                  <a:txBody>
                    <a:bodyPr/>
                    <a:lstStyle/>
                    <a:p>
                      <a:pPr algn="just" defTabSz="822960">
                        <a:defRPr b="0" sz="1800">
                          <a:uFillTx/>
                        </a:defRPr>
                      </a:pPr>
                      <a:r>
                        <a:rPr sz="2200">
                          <a:latin typeface="Times Roman"/>
                          <a:ea typeface="Times Roman"/>
                          <a:cs typeface="Times Roman"/>
                          <a:sym typeface="Times Roman"/>
                        </a:rPr>
                        <a:t>0.0027</a:t>
                      </a:r>
                    </a:p>
                  </a:txBody>
                  <a:tcPr marL="0" marR="0" marT="0" marB="0" anchor="t" anchorCtr="0" horzOverflow="overflow">
                    <a:lnL w="3175">
                      <a:miter lim="400000"/>
                    </a:lnL>
                    <a:lnR w="3175">
                      <a:miter lim="400000"/>
                    </a:lnR>
                    <a:lnT w="3175">
                      <a:miter lim="400000"/>
                    </a:lnT>
                    <a:lnB w="3175">
                      <a:solidFill>
                        <a:srgbClr val="000000"/>
                      </a:solidFill>
                      <a:miter lim="400000"/>
                    </a:lnB>
                    <a:noFill/>
                  </a:tcPr>
                </a:tc>
              </a:tr>
            </a:tbl>
          </a:graphicData>
        </a:graphic>
      </p:graphicFrame>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 name="SUPERSATURATED SOLUTIONS contain more than is possible and are unstable.…"/>
          <p:cNvSpPr txBox="1"/>
          <p:nvPr>
            <p:ph type="body" sz="half" idx="1"/>
          </p:nvPr>
        </p:nvSpPr>
        <p:spPr>
          <a:xfrm>
            <a:off x="3802380" y="2057400"/>
            <a:ext cx="9304020" cy="8755380"/>
          </a:xfrm>
          <a:prstGeom prst="rect">
            <a:avLst/>
          </a:prstGeom>
        </p:spPr>
        <p:txBody>
          <a:bodyPr/>
          <a:lstStyle/>
          <a:p>
            <a:pPr marL="650874" indent="-571500">
              <a:buClr>
                <a:srgbClr val="F33126"/>
              </a:buClr>
              <a:buSzTx/>
              <a:buFont typeface="Arial"/>
              <a:buNone/>
            </a:pPr>
            <a:r>
              <a:rPr sz="5400">
                <a:solidFill>
                  <a:srgbClr val="F33126"/>
                </a:solidFill>
                <a:effectLst>
                  <a:outerShdw sx="100000" sy="100000" kx="0" ky="0" algn="b" rotWithShape="0" blurRad="12700" dist="25400" dir="2700000">
                    <a:srgbClr val="CBCBCB"/>
                  </a:outerShdw>
                </a:effectLst>
                <a:uFill>
                  <a:solidFill>
                    <a:srgbClr val="F33126"/>
                  </a:solidFill>
                </a:uFill>
              </a:rPr>
              <a:t>SUPERSATURATED SOLUTIONS</a:t>
            </a:r>
            <a:r>
              <a:rPr sz="5400">
                <a:effectLst>
                  <a:outerShdw sx="100000" sy="100000" kx="0" ky="0" algn="b" rotWithShape="0" blurRad="12700" dist="25400" dir="2700000">
                    <a:srgbClr val="CBCBCB"/>
                  </a:outerShdw>
                </a:effectLst>
              </a:rPr>
              <a:t> contain more than is possible and are unstable.</a:t>
            </a:r>
          </a:p>
          <a:p>
            <a:pPr lvl="1" marL="650874" indent="-571500">
              <a:buClr>
                <a:srgbClr val="000000"/>
              </a:buClr>
              <a:buSzTx/>
              <a:buFont typeface="Arial"/>
              <a:buNone/>
              <a:defRPr sz="4600"/>
            </a:pPr>
            <a:r>
              <a:t>Unstable solutions; crystallization can usually be stimulated by adding a “seed crystal” or scratching the side of the flask.</a:t>
            </a:r>
          </a:p>
        </p:txBody>
      </p:sp>
      <p:sp>
        <p:nvSpPr>
          <p:cNvPr id="87" name="Definitions"/>
          <p:cNvSpPr txBox="1"/>
          <p:nvPr>
            <p:ph type="title"/>
          </p:nvPr>
        </p:nvSpPr>
        <p:spPr>
          <a:xfrm>
            <a:off x="5036820" y="228600"/>
            <a:ext cx="14333220" cy="1828801"/>
          </a:xfrm>
          <a:prstGeom prst="rect">
            <a:avLst/>
          </a:prstGeom>
        </p:spPr>
        <p:txBody>
          <a:bodyPr/>
          <a:lstStyle>
            <a:lvl1pPr>
              <a:defRPr sz="9200">
                <a:solidFill>
                  <a:srgbClr val="0259ED"/>
                </a:solidFill>
                <a:uFill>
                  <a:solidFill>
                    <a:srgbClr val="0259ED"/>
                  </a:solidFill>
                </a:uFill>
              </a:defRPr>
            </a:lvl1pPr>
          </a:lstStyle>
          <a:p>
            <a:pPr/>
            <a:r>
              <a:t>Definitions</a:t>
            </a:r>
          </a:p>
        </p:txBody>
      </p:sp>
      <p:pic>
        <p:nvPicPr>
          <p:cNvPr id="88" name="supersaturated solution picture" descr="supersaturated solution picture"/>
          <p:cNvPicPr>
            <a:picLocks noChangeAspect="0"/>
          </p:cNvPicPr>
          <p:nvPr/>
        </p:nvPicPr>
        <p:blipFill>
          <a:blip r:embed="rId3">
            <a:extLst/>
          </a:blip>
          <a:srcRect l="0" t="0" r="0" b="23149"/>
          <a:stretch>
            <a:fillRect/>
          </a:stretch>
        </p:blipFill>
        <p:spPr>
          <a:xfrm>
            <a:off x="6191250" y="9007475"/>
            <a:ext cx="12011025" cy="4556127"/>
          </a:xfrm>
          <a:prstGeom prst="rect">
            <a:avLst/>
          </a:prstGeom>
          <a:ln w="12700">
            <a:miter lim="400000"/>
          </a:ln>
        </p:spPr>
      </p:pic>
      <p:pic>
        <p:nvPicPr>
          <p:cNvPr id="89" name="14M02VD3-1.mov" descr="14M02VD3-1.mov"/>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13266419" y="2125980"/>
            <a:ext cx="6109856" cy="4480560"/>
          </a:xfrm>
          <a:prstGeom prst="rect">
            <a:avLst/>
          </a:prstGeom>
          <a:ln w="12700">
            <a:miter lim="400000"/>
          </a:ln>
        </p:spPr>
      </p:pic>
      <p:sp>
        <p:nvSpPr>
          <p:cNvPr id="90"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2666" fill="hold"/>
                                        <p:tgtEl>
                                          <p:spTgt spid="8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89"/>
                </p:tgtEl>
              </p:cMediaNode>
            </p:video>
            <p:seq concurrent="1" prevAc="none" nextAc="seek">
              <p:cTn id="8" evtFilter="cancelBubble" nodeType="interactiveSeq" restart="whenNotActive" fill="hold">
                <p:stCondLst>
                  <p:cond delay="0" evt="onClick">
                    <p:tgtEl>
                      <p:spTgt spid="89"/>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89"/>
                                        </p:tgtEl>
                                      </p:cBhvr>
                                    </p:cmd>
                                  </p:childTnLst>
                                </p:cTn>
                              </p:par>
                            </p:childTnLst>
                          </p:cTn>
                        </p:par>
                      </p:childTnLst>
                    </p:cTn>
                  </p:par>
                </p:childTnLst>
              </p:cTn>
              <p:nextCondLst>
                <p:cond delay="0" evt="onClick">
                  <p:tgtEl>
                    <p:spTgt spid="89"/>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End of Chapter Problems:  Answers"/>
          <p:cNvSpPr txBox="1"/>
          <p:nvPr/>
        </p:nvSpPr>
        <p:spPr>
          <a:xfrm>
            <a:off x="3536468" y="819410"/>
            <a:ext cx="10242492" cy="849569"/>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p>
            <a:pPr>
              <a:defRPr>
                <a:solidFill>
                  <a:srgbClr val="0433FF"/>
                </a:solidFill>
              </a:defRPr>
            </a:pPr>
            <a:r>
              <a:t>End of Chapter Problems:  </a:t>
            </a:r>
            <a:r>
              <a:rPr i="1"/>
              <a:t>Answers</a:t>
            </a:r>
          </a:p>
        </p:txBody>
      </p:sp>
      <p:sp>
        <p:nvSpPr>
          <p:cNvPr id="448" name="Completed table:…"/>
          <p:cNvSpPr txBox="1"/>
          <p:nvPr/>
        </p:nvSpPr>
        <p:spPr>
          <a:xfrm>
            <a:off x="3750298" y="2159049"/>
            <a:ext cx="16883404" cy="6529792"/>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p>
            <a:pPr marL="873426" indent="-792146">
              <a:buSzPct val="100000"/>
              <a:buAutoNum type="arabicPeriod" startAt="1"/>
              <a:defRPr b="0" sz="3800"/>
            </a:pPr>
            <a:r>
              <a:t>Completed table:</a:t>
            </a:r>
          </a:p>
          <a:p>
            <a:pPr marL="822960" marR="2571750" indent="-822960" defTabSz="822960">
              <a:lnSpc>
                <a:spcPts val="2300"/>
              </a:lnSpc>
              <a:tabLst>
                <a:tab pos="1231900" algn="l"/>
                <a:tab pos="2768600" algn="l"/>
                <a:tab pos="4622800" algn="l"/>
                <a:tab pos="4927600" algn="ctr"/>
                <a:tab pos="6883400" algn="l"/>
                <a:tab pos="8102600" algn="r"/>
              </a:tabLst>
              <a:defRPr b="0" sz="1800">
                <a:uFillTx/>
                <a:latin typeface="Times New Roman"/>
                <a:ea typeface="Times New Roman"/>
                <a:cs typeface="Times New Roman"/>
                <a:sym typeface="Times New Roman"/>
              </a:defRPr>
            </a:pPr>
          </a:p>
          <a:p>
            <a:pPr marL="822960" marR="0" indent="-822960" defTabSz="822960">
              <a:lnSpc>
                <a:spcPts val="5700"/>
              </a:lnSpc>
              <a:tabLst>
                <a:tab pos="2768600" algn="l"/>
                <a:tab pos="4216400" algn="l"/>
                <a:tab pos="6680200" algn="l"/>
              </a:tabLst>
              <a:defRPr b="0" sz="2000">
                <a:uFillTx/>
                <a:latin typeface="Times New Roman"/>
                <a:ea typeface="Times New Roman"/>
                <a:cs typeface="Times New Roman"/>
                <a:sym typeface="Times New Roman"/>
              </a:defRPr>
            </a:pPr>
            <a:r>
              <a:t>	</a:t>
            </a:r>
            <a:r>
              <a:rPr b="1" sz="3000" u="sng"/>
              <a:t>Compound		Molality	Weight percent	Mole fraction</a:t>
            </a:r>
            <a:endParaRPr sz="3000"/>
          </a:p>
          <a:p>
            <a:pPr marL="822960" marR="2571750" indent="-822960" defTabSz="822960">
              <a:lnSpc>
                <a:spcPts val="3700"/>
              </a:lnSpc>
              <a:tabLst>
                <a:tab pos="1231900" algn="l"/>
                <a:tab pos="2768600" algn="l"/>
                <a:tab pos="4622800" algn="l"/>
                <a:tab pos="4927600" algn="ctr"/>
                <a:tab pos="6883400" algn="l"/>
                <a:tab pos="8102600" algn="r"/>
              </a:tabLst>
              <a:defRPr b="0" sz="3000">
                <a:uFillTx/>
                <a:latin typeface="Times New Roman"/>
                <a:ea typeface="Times New Roman"/>
                <a:cs typeface="Times New Roman"/>
                <a:sym typeface="Times New Roman"/>
              </a:defRPr>
            </a:pPr>
            <a:r>
              <a:t>	NaI	</a:t>
            </a:r>
            <a:r>
              <a:rPr b="1"/>
              <a:t>	</a:t>
            </a:r>
            <a:r>
              <a:t>0.15	</a:t>
            </a:r>
            <a:r>
              <a:rPr b="1"/>
              <a:t>	</a:t>
            </a:r>
            <a:r>
              <a:t>2.20	</a:t>
            </a:r>
            <a:r>
              <a:rPr b="1"/>
              <a:t>			</a:t>
            </a:r>
            <a:r>
              <a:t>.0027</a:t>
            </a:r>
            <a:br/>
            <a:r>
              <a:t>C</a:t>
            </a:r>
            <a:r>
              <a:rPr baseline="-5999"/>
              <a:t>2</a:t>
            </a:r>
            <a:r>
              <a:t>H</a:t>
            </a:r>
            <a:r>
              <a:rPr baseline="-5999"/>
              <a:t>5</a:t>
            </a:r>
            <a:r>
              <a:t>OH	</a:t>
            </a:r>
            <a:r>
              <a:rPr b="1"/>
              <a:t>	</a:t>
            </a:r>
            <a:r>
              <a:t>1.1	</a:t>
            </a:r>
            <a:r>
              <a:rPr b="1"/>
              <a:t>	</a:t>
            </a:r>
            <a:r>
              <a:t>5.00	</a:t>
            </a:r>
            <a:r>
              <a:rPr b="1"/>
              <a:t>			.</a:t>
            </a:r>
            <a:r>
              <a:t>020</a:t>
            </a:r>
            <a:br/>
            <a:r>
              <a:rPr u="sng"/>
              <a:t>C</a:t>
            </a:r>
            <a:r>
              <a:rPr baseline="-5999" u="sng"/>
              <a:t>12</a:t>
            </a:r>
            <a:r>
              <a:rPr u="sng"/>
              <a:t>H</a:t>
            </a:r>
            <a:r>
              <a:rPr baseline="-5999" u="sng"/>
              <a:t>22</a:t>
            </a:r>
            <a:r>
              <a:rPr u="sng"/>
              <a:t>O</a:t>
            </a:r>
            <a:r>
              <a:rPr baseline="-5999" u="sng"/>
              <a:t>11</a:t>
            </a:r>
            <a:r>
              <a:rPr u="sng"/>
              <a:t>	</a:t>
            </a:r>
            <a:r>
              <a:rPr b="1" u="sng"/>
              <a:t>	</a:t>
            </a:r>
            <a:r>
              <a:rPr u="sng"/>
              <a:t>0.15		4.90				.0027	</a:t>
            </a:r>
          </a:p>
          <a:p>
            <a:pPr>
              <a:defRPr b="0" sz="3800"/>
            </a:pPr>
          </a:p>
          <a:p>
            <a:pPr marL="873426" indent="-792146">
              <a:buSzPct val="100000"/>
              <a:buAutoNum type="arabicPeriod" startAt="2"/>
              <a:defRPr b="0" sz="3800"/>
            </a:pPr>
            <a:r>
              <a:t>16.2 m, 37.1%</a:t>
            </a:r>
          </a:p>
          <a:p>
            <a:pPr marL="873426" indent="-792146">
              <a:buSzPct val="100000"/>
              <a:buAutoNum type="arabicPeriod" startAt="2"/>
              <a:defRPr b="0" sz="3800"/>
            </a:pPr>
            <a:r>
              <a:t>1130 mm Hg</a:t>
            </a:r>
          </a:p>
          <a:p>
            <a:pPr marL="873426" indent="-792146">
              <a:buSzPct val="100000"/>
              <a:buAutoNum type="arabicPeriod" startAt="2"/>
              <a:defRPr b="0" sz="3800"/>
            </a:pPr>
            <a:r>
              <a:t>444 mm Hg</a:t>
            </a:r>
          </a:p>
          <a:p>
            <a:pPr marL="873426" indent="-792146">
              <a:buSzPct val="100000"/>
              <a:buAutoNum type="arabicPeriod" startAt="2"/>
              <a:defRPr b="0" sz="3800"/>
            </a:pPr>
            <a:r>
              <a:t>62.51 °C </a:t>
            </a:r>
          </a:p>
          <a:p>
            <a:pPr marL="873426" indent="-792146">
              <a:buSzPct val="100000"/>
              <a:buAutoNum type="arabicPeriod" startAt="2"/>
              <a:defRPr b="0" sz="3800"/>
            </a:pPr>
            <a:r>
              <a:t>6.0 x 10</a:t>
            </a:r>
            <a:r>
              <a:rPr baseline="31999"/>
              <a:t>3</a:t>
            </a:r>
            <a:r>
              <a:t> g/mol</a:t>
            </a:r>
            <a:endParaRPr baseline="-5999"/>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Miscible: Two (or more) liquids that are completely soluble in each other…"/>
          <p:cNvSpPr txBox="1"/>
          <p:nvPr>
            <p:ph type="body" idx="1"/>
          </p:nvPr>
        </p:nvSpPr>
        <p:spPr>
          <a:xfrm>
            <a:off x="3802380" y="1988820"/>
            <a:ext cx="16299181" cy="8755380"/>
          </a:xfrm>
          <a:prstGeom prst="rect">
            <a:avLst/>
          </a:prstGeom>
        </p:spPr>
        <p:txBody>
          <a:bodyPr/>
          <a:lstStyle/>
          <a:p>
            <a:pPr marL="650874" indent="-571500">
              <a:lnSpc>
                <a:spcPct val="100000"/>
              </a:lnSpc>
              <a:buClr>
                <a:srgbClr val="F02300"/>
              </a:buClr>
              <a:buSzTx/>
              <a:buFont typeface="Arial"/>
              <a:buNone/>
            </a:pPr>
            <a:r>
              <a:rPr sz="5400">
                <a:solidFill>
                  <a:srgbClr val="F02300"/>
                </a:solidFill>
                <a:uFill>
                  <a:solidFill>
                    <a:srgbClr val="F02300"/>
                  </a:solidFill>
                </a:uFill>
              </a:rPr>
              <a:t>Miscible</a:t>
            </a:r>
            <a:r>
              <a:rPr b="0" sz="5400"/>
              <a:t>: </a:t>
            </a:r>
            <a:r>
              <a:rPr b="0" sz="5400"/>
              <a:t>Two (or more) liquids that are completely soluble in each other</a:t>
            </a:r>
          </a:p>
          <a:p>
            <a:pPr marL="650874" indent="-571500">
              <a:lnSpc>
                <a:spcPct val="100000"/>
              </a:lnSpc>
              <a:buClr>
                <a:srgbClr val="F02300"/>
              </a:buClr>
              <a:buSzTx/>
              <a:buFont typeface="Arial"/>
              <a:buNone/>
            </a:pPr>
            <a:r>
              <a:rPr sz="5400">
                <a:solidFill>
                  <a:srgbClr val="F02300"/>
                </a:solidFill>
                <a:uFill>
                  <a:solidFill>
                    <a:srgbClr val="F02300"/>
                  </a:solidFill>
                </a:uFill>
              </a:rPr>
              <a:t>Solubility</a:t>
            </a:r>
            <a:r>
              <a:rPr b="0" sz="5400"/>
              <a:t>: </a:t>
            </a:r>
            <a:r>
              <a:rPr b="0" sz="5400"/>
              <a:t>A measure of how much solute will dissolve in a solvent at a specific temperature</a:t>
            </a:r>
          </a:p>
        </p:txBody>
      </p:sp>
      <p:sp>
        <p:nvSpPr>
          <p:cNvPr id="95" name="Solution Definitions"/>
          <p:cNvSpPr txBox="1"/>
          <p:nvPr>
            <p:ph type="title"/>
          </p:nvPr>
        </p:nvSpPr>
        <p:spPr>
          <a:xfrm>
            <a:off x="5036820" y="297180"/>
            <a:ext cx="14333220" cy="1668781"/>
          </a:xfrm>
          <a:prstGeom prst="rect">
            <a:avLst/>
          </a:prstGeom>
        </p:spPr>
        <p:txBody>
          <a:bodyPr/>
          <a:lstStyle>
            <a:lvl1pPr>
              <a:defRPr sz="9200">
                <a:solidFill>
                  <a:srgbClr val="0259ED"/>
                </a:solidFill>
                <a:uFill>
                  <a:solidFill>
                    <a:srgbClr val="0259ED"/>
                  </a:solidFill>
                </a:uFill>
              </a:defRPr>
            </a:lvl1pPr>
          </a:lstStyle>
          <a:p>
            <a:pPr/>
            <a:r>
              <a:t>Solution Definitions</a:t>
            </a:r>
          </a:p>
        </p:txBody>
      </p:sp>
      <p:pic>
        <p:nvPicPr>
          <p:cNvPr id="96" name="solubility in water picture" descr="solubility in water picture"/>
          <p:cNvPicPr>
            <a:picLocks noChangeAspect="0"/>
          </p:cNvPicPr>
          <p:nvPr/>
        </p:nvPicPr>
        <p:blipFill>
          <a:blip r:embed="rId2">
            <a:extLst/>
          </a:blip>
          <a:srcRect l="2999" t="10922" r="3498" b="12077"/>
          <a:stretch>
            <a:fillRect/>
          </a:stretch>
        </p:blipFill>
        <p:spPr>
          <a:xfrm>
            <a:off x="8978900" y="6012179"/>
            <a:ext cx="12204701" cy="7543801"/>
          </a:xfrm>
          <a:prstGeom prst="rect">
            <a:avLst/>
          </a:prstGeom>
          <a:ln w="12700">
            <a:miter lim="400000"/>
          </a:ln>
        </p:spPr>
      </p:pic>
      <p:sp>
        <p:nvSpPr>
          <p:cNvPr id="97"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 name="Factors Affecting Solubility"/>
          <p:cNvSpPr txBox="1"/>
          <p:nvPr>
            <p:ph type="title"/>
          </p:nvPr>
        </p:nvSpPr>
        <p:spPr>
          <a:xfrm>
            <a:off x="4419600" y="297180"/>
            <a:ext cx="15544801" cy="2286001"/>
          </a:xfrm>
          <a:prstGeom prst="rect">
            <a:avLst/>
          </a:prstGeom>
        </p:spPr>
        <p:txBody>
          <a:bodyPr/>
          <a:lstStyle>
            <a:lvl1pPr>
              <a:defRPr>
                <a:solidFill>
                  <a:srgbClr val="FF2600"/>
                </a:solidFill>
                <a:uFill>
                  <a:solidFill>
                    <a:srgbClr val="FF2600"/>
                  </a:solidFill>
                </a:uFill>
              </a:defRPr>
            </a:lvl1pPr>
          </a:lstStyle>
          <a:p>
            <a:pPr/>
            <a:r>
              <a:t>Factors Affecting Solubility</a:t>
            </a:r>
          </a:p>
        </p:txBody>
      </p:sp>
      <p:sp>
        <p:nvSpPr>
          <p:cNvPr id="100" name="Chemists use the axiom “like dissolves like&quot;…"/>
          <p:cNvSpPr txBox="1"/>
          <p:nvPr>
            <p:ph type="body" sz="half" idx="1"/>
          </p:nvPr>
        </p:nvSpPr>
        <p:spPr>
          <a:xfrm>
            <a:off x="3345180" y="2125980"/>
            <a:ext cx="17076420" cy="6149340"/>
          </a:xfrm>
          <a:prstGeom prst="rect">
            <a:avLst/>
          </a:prstGeom>
        </p:spPr>
        <p:txBody>
          <a:bodyPr/>
          <a:lstStyle/>
          <a:p>
            <a:pPr marL="650874" indent="-571500">
              <a:buClr>
                <a:srgbClr val="000000"/>
              </a:buClr>
              <a:buSzTx/>
              <a:buFont typeface="Arial"/>
              <a:buNone/>
            </a:pPr>
            <a:r>
              <a:rPr sz="5400"/>
              <a:t>Chemists use the axiom “</a:t>
            </a:r>
            <a:r>
              <a:rPr sz="5400">
                <a:solidFill>
                  <a:srgbClr val="FF2600"/>
                </a:solidFill>
                <a:uFill>
                  <a:solidFill>
                    <a:srgbClr val="FF2600"/>
                  </a:solidFill>
                </a:uFill>
              </a:rPr>
              <a:t>like dissolves like</a:t>
            </a:r>
            <a:r>
              <a:rPr sz="5400"/>
              <a:t>"</a:t>
            </a:r>
          </a:p>
          <a:p>
            <a:pPr lvl="1" marL="901333" indent="-404446">
              <a:buClr>
                <a:srgbClr val="000000"/>
              </a:buClr>
              <a:buFont typeface="Arial"/>
              <a:defRPr sz="4600"/>
            </a:pPr>
            <a:r>
              <a:t>The closer the intermolecular forces of two phases of matter, the more likely they will dissolve to make a solution</a:t>
            </a:r>
          </a:p>
          <a:p>
            <a:pPr lvl="1" marL="901333" indent="-404446">
              <a:buClr>
                <a:srgbClr val="000000"/>
              </a:buClr>
              <a:buFont typeface="Arial"/>
              <a:defRPr sz="4600"/>
            </a:pPr>
            <a:r>
              <a:t>Polar substances tend to dissolve in polar solvents.</a:t>
            </a:r>
          </a:p>
          <a:p>
            <a:pPr lvl="1" marL="901333" indent="-404446">
              <a:buClr>
                <a:srgbClr val="000000"/>
              </a:buClr>
              <a:buFont typeface="Arial"/>
              <a:defRPr sz="4600"/>
            </a:pPr>
            <a:r>
              <a:t>Nonpolar substances tend to dissolve in nonpolar solvents.</a:t>
            </a:r>
          </a:p>
        </p:txBody>
      </p:sp>
      <p:sp>
        <p:nvSpPr>
          <p:cNvPr id="101"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102" name="solubility in water and hexane picture" descr="solubility in water and hexane picture"/>
          <p:cNvPicPr>
            <a:picLocks noChangeAspect="0"/>
          </p:cNvPicPr>
          <p:nvPr/>
        </p:nvPicPr>
        <p:blipFill>
          <a:blip r:embed="rId2">
            <a:extLst/>
          </a:blip>
          <a:srcRect l="0" t="14360" r="0" b="6615"/>
          <a:stretch>
            <a:fillRect/>
          </a:stretch>
        </p:blipFill>
        <p:spPr>
          <a:xfrm>
            <a:off x="5951220" y="8846819"/>
            <a:ext cx="12504420" cy="4274821"/>
          </a:xfrm>
          <a:prstGeom prst="rect">
            <a:avLst/>
          </a:prstGeom>
          <a:ln w="12700">
            <a:miter lim="400000"/>
          </a:ln>
        </p:spPr>
      </p:pic>
      <p:pic>
        <p:nvPicPr>
          <p:cNvPr id="103" name="polar bear dissolving picture silly" descr="polar bear dissolving picture silly"/>
          <p:cNvPicPr>
            <a:picLocks noChangeAspect="1"/>
          </p:cNvPicPr>
          <p:nvPr/>
        </p:nvPicPr>
        <p:blipFill>
          <a:blip r:embed="rId3">
            <a:extLst/>
          </a:blip>
          <a:stretch>
            <a:fillRect/>
          </a:stretch>
        </p:blipFill>
        <p:spPr>
          <a:xfrm>
            <a:off x="25004196" y="2881669"/>
            <a:ext cx="14264640" cy="10881361"/>
          </a:xfrm>
          <a:prstGeom prst="rect">
            <a:avLst/>
          </a:prstGeom>
          <a:ln w="12700"/>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605591 0.014815" origin="layout" pathEditMode="relative">
                                      <p:cBhvr>
                                        <p:cTn id="6" dur="1000" fill="hold"/>
                                        <p:tgtEl>
                                          <p:spTgt spid="103"/>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 name="Factors Affecting Solubility"/>
          <p:cNvSpPr txBox="1"/>
          <p:nvPr>
            <p:ph type="title"/>
          </p:nvPr>
        </p:nvSpPr>
        <p:spPr>
          <a:xfrm>
            <a:off x="4419600" y="0"/>
            <a:ext cx="15544801" cy="2286001"/>
          </a:xfrm>
          <a:prstGeom prst="rect">
            <a:avLst/>
          </a:prstGeom>
        </p:spPr>
        <p:txBody>
          <a:bodyPr/>
          <a:lstStyle>
            <a:lvl1pPr>
              <a:defRPr>
                <a:solidFill>
                  <a:srgbClr val="FF2600"/>
                </a:solidFill>
                <a:uFill>
                  <a:solidFill>
                    <a:srgbClr val="FF2600"/>
                  </a:solidFill>
                </a:uFill>
              </a:defRPr>
            </a:lvl1pPr>
          </a:lstStyle>
          <a:p>
            <a:pPr/>
            <a:r>
              <a:t>Factors Affecting Solubility</a:t>
            </a:r>
          </a:p>
        </p:txBody>
      </p:sp>
      <p:sp>
        <p:nvSpPr>
          <p:cNvPr id="106" name="MAR"/>
          <p:cNvSpPr txBox="1"/>
          <p:nvPr/>
        </p:nvSpPr>
        <p:spPr>
          <a:xfrm>
            <a:off x="16629" y="12773025"/>
            <a:ext cx="1606463" cy="93980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marL="79373" marR="79373">
              <a:buClr>
                <a:srgbClr val="6420A4"/>
              </a:buClr>
              <a:buFont typeface="Times Roman"/>
              <a:defRPr i="1">
                <a:solidFill>
                  <a:srgbClr val="6420A4"/>
                </a:solidFill>
                <a:uFill>
                  <a:solidFill>
                    <a:srgbClr val="6420A4"/>
                  </a:solidFill>
                </a:uFill>
                <a:latin typeface="Times Roman"/>
                <a:ea typeface="Times Roman"/>
                <a:cs typeface="Times Roman"/>
                <a:sym typeface="Times Roman"/>
              </a:defRPr>
            </a:lvl1pPr>
          </a:lstStyle>
          <a:p>
            <a:pPr/>
            <a:r>
              <a:t>MAR</a:t>
            </a:r>
          </a:p>
        </p:txBody>
      </p:sp>
      <p:pic>
        <p:nvPicPr>
          <p:cNvPr id="107" name="hydrogen bonds picture" descr="hydrogen bonds picture"/>
          <p:cNvPicPr>
            <a:picLocks noChangeAspect="0"/>
          </p:cNvPicPr>
          <p:nvPr/>
        </p:nvPicPr>
        <p:blipFill>
          <a:blip r:embed="rId2">
            <a:extLst/>
          </a:blip>
          <a:srcRect l="0" t="0" r="0" b="12617"/>
          <a:stretch>
            <a:fillRect/>
          </a:stretch>
        </p:blipFill>
        <p:spPr>
          <a:xfrm>
            <a:off x="5835650" y="9451975"/>
            <a:ext cx="8794751" cy="4111625"/>
          </a:xfrm>
          <a:prstGeom prst="rect">
            <a:avLst/>
          </a:prstGeom>
          <a:ln w="12700">
            <a:miter lim="400000"/>
          </a:ln>
        </p:spPr>
      </p:pic>
      <p:sp>
        <p:nvSpPr>
          <p:cNvPr id="108" name="&quot;Like dissolves like&quot;…"/>
          <p:cNvSpPr txBox="1"/>
          <p:nvPr/>
        </p:nvSpPr>
        <p:spPr>
          <a:xfrm>
            <a:off x="3756660" y="1988820"/>
            <a:ext cx="16024860" cy="645964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a:buClr>
                <a:srgbClr val="FF2600"/>
              </a:buClr>
              <a:buFont typeface="Arial"/>
              <a:defRPr i="1" sz="5400">
                <a:solidFill>
                  <a:srgbClr val="FF2600"/>
                </a:solidFill>
                <a:uFill>
                  <a:solidFill>
                    <a:srgbClr val="FF2600"/>
                  </a:solidFill>
                </a:uFill>
              </a:defRPr>
            </a:pPr>
            <a:r>
              <a:t>"Like dissolves like"</a:t>
            </a:r>
          </a:p>
          <a:p>
            <a:pPr>
              <a:buClr>
                <a:srgbClr val="00B800"/>
              </a:buClr>
              <a:buFont typeface="Arial"/>
            </a:pPr>
            <a:r>
              <a:rPr i="1" sz="5400">
                <a:solidFill>
                  <a:srgbClr val="00B800"/>
                </a:solidFill>
                <a:uFill>
                  <a:solidFill>
                    <a:srgbClr val="00B800"/>
                  </a:solidFill>
                </a:uFill>
              </a:rPr>
              <a:t>Example:</a:t>
            </a:r>
            <a:r>
              <a:rPr sz="5400"/>
              <a:t>  water (polar, H-bonds) dissolves in acetone (polar)</a:t>
            </a:r>
            <a:endParaRPr sz="5400"/>
          </a:p>
          <a:p>
            <a:pPr>
              <a:buClr>
                <a:srgbClr val="00B800"/>
              </a:buClr>
              <a:buFont typeface="Arial"/>
            </a:pPr>
            <a:r>
              <a:rPr i="1" sz="5400">
                <a:solidFill>
                  <a:srgbClr val="00B800"/>
                </a:solidFill>
                <a:uFill>
                  <a:solidFill>
                    <a:srgbClr val="00B800"/>
                  </a:solidFill>
                </a:uFill>
              </a:rPr>
              <a:t>Example:</a:t>
            </a:r>
            <a:r>
              <a:rPr sz="5400"/>
              <a:t>  benzene (ID-ID) dissolves in toluene (ID-ID)</a:t>
            </a:r>
            <a:endParaRPr sz="5400"/>
          </a:p>
          <a:p>
            <a:pPr>
              <a:buClr>
                <a:srgbClr val="00B800"/>
              </a:buClr>
              <a:buFont typeface="Arial"/>
            </a:pPr>
            <a:r>
              <a:rPr i="1" sz="5400">
                <a:solidFill>
                  <a:srgbClr val="00B800"/>
                </a:solidFill>
                <a:uFill>
                  <a:solidFill>
                    <a:srgbClr val="00B800"/>
                  </a:solidFill>
                </a:uFill>
              </a:rPr>
              <a:t>Example:</a:t>
            </a:r>
            <a:r>
              <a:rPr sz="5400"/>
              <a:t>  benzene (ID-ID) does not dissolve very well in water (polar, H-bonds)</a:t>
            </a:r>
            <a:endParaRPr sz="5400"/>
          </a:p>
          <a:p>
            <a:pPr algn="r">
              <a:buClr>
                <a:srgbClr val="000000"/>
              </a:buClr>
              <a:buFont typeface="Arial"/>
              <a:defRPr b="0" i="1" sz="5400"/>
            </a:pPr>
            <a:r>
              <a:t>See </a:t>
            </a:r>
            <a:r>
              <a:rPr u="sng">
                <a:hlinkClick r:id="rId3" invalidUrl="" action="" tgtFrame="" tooltip="" history="1" highlightClick="0" endSnd="0"/>
              </a:rPr>
              <a:t>Solubility Handout</a:t>
            </a:r>
          </a:p>
        </p:txBody>
      </p:sp>
      <p:sp>
        <p:nvSpPr>
          <p:cNvPr id="109" name="We will discuss solubility more in CH 223"/>
          <p:cNvSpPr txBox="1"/>
          <p:nvPr/>
        </p:nvSpPr>
        <p:spPr>
          <a:xfrm>
            <a:off x="16437054" y="12103100"/>
            <a:ext cx="7893606" cy="153536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r">
              <a:buClr>
                <a:srgbClr val="000000"/>
              </a:buClr>
              <a:buFont typeface="Arial"/>
              <a:defRPr i="1"/>
            </a:lvl1pPr>
          </a:lstStyle>
          <a:p>
            <a:pPr/>
            <a:r>
              <a:t>We will discuss solubility more in CH 223</a:t>
            </a:r>
          </a:p>
        </p:txBody>
      </p:sp>
      <p:sp>
        <p:nvSpPr>
          <p:cNvPr id="110" name="In which of the following solvents would you expect LiCl to be highly soluble?…"/>
          <p:cNvSpPr txBox="1"/>
          <p:nvPr/>
        </p:nvSpPr>
        <p:spPr>
          <a:xfrm>
            <a:off x="6682740" y="14196059"/>
            <a:ext cx="18288001" cy="12207240"/>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tIns="91439" bIns="91439">
            <a:spAutoFit/>
          </a:bodyPr>
          <a:lstStyle/>
          <a:p>
            <a:pPr>
              <a:defRPr>
                <a:solidFill>
                  <a:srgbClr val="FF2600"/>
                </a:solidFill>
                <a:uFill>
                  <a:solidFill>
                    <a:srgbClr val="FF2600"/>
                  </a:solidFill>
                </a:uFill>
              </a:defRPr>
            </a:pPr>
            <a:r>
              <a:rPr b="0"/>
              <a:t>In which of the following solvents would you expect LiCl to be highly soluble?</a:t>
            </a:r>
          </a:p>
          <a:p>
            <a:pPr>
              <a:defRPr>
                <a:solidFill>
                  <a:srgbClr val="FF2600"/>
                </a:solidFill>
                <a:uFill>
                  <a:solidFill>
                    <a:srgbClr val="FF2600"/>
                  </a:solidFill>
                </a:uFill>
              </a:defRPr>
            </a:pPr>
            <a:r>
              <a:t>     </a:t>
            </a:r>
            <a:r>
              <a:rPr baseline="-5999"/>
              <a:t> </a:t>
            </a:r>
          </a:p>
          <a:p>
            <a:pPr/>
          </a:p>
          <a:p>
            <a:pPr marL="455441" indent="-247161">
              <a:buSzPct val="100000"/>
              <a:buAutoNum type="alphaUcPeriod" startAt="1"/>
            </a:pPr>
            <a:r>
              <a:t> </a:t>
            </a:r>
            <a:r>
              <a:rPr b="0"/>
              <a:t>H</a:t>
            </a:r>
            <a:r>
              <a:rPr b="0" baseline="-5999"/>
              <a:t>2</a:t>
            </a:r>
            <a:r>
              <a:rPr b="0"/>
              <a:t>O(l)</a:t>
            </a:r>
            <a:endParaRPr b="0"/>
          </a:p>
          <a:p>
            <a:pPr marL="455441" indent="-247161">
              <a:buSzPct val="100000"/>
              <a:buAutoNum type="alphaUcPeriod" startAt="1"/>
            </a:pPr>
            <a:r>
              <a:rPr b="0"/>
              <a:t> CCl</a:t>
            </a:r>
            <a:r>
              <a:rPr b="0" baseline="-5999"/>
              <a:t>4</a:t>
            </a:r>
            <a:r>
              <a:rPr b="0"/>
              <a:t>(l)</a:t>
            </a:r>
            <a:endParaRPr b="0"/>
          </a:p>
          <a:p>
            <a:pPr marL="455441" indent="-247161">
              <a:buSzPct val="100000"/>
              <a:buAutoNum type="alphaUcPeriod" startAt="1"/>
            </a:pPr>
            <a:r>
              <a:rPr b="0"/>
              <a:t> CS</a:t>
            </a:r>
            <a:r>
              <a:rPr b="0" baseline="-5999"/>
              <a:t>2</a:t>
            </a:r>
            <a:r>
              <a:rPr b="0"/>
              <a:t>(l)</a:t>
            </a:r>
            <a:endParaRPr b="0"/>
          </a:p>
          <a:p>
            <a:pPr marL="455441" indent="-247161">
              <a:buSzPct val="100000"/>
              <a:buAutoNum type="alphaUcPeriod" startAt="1"/>
            </a:pPr>
            <a:r>
              <a:rPr b="0"/>
              <a:t> CH</a:t>
            </a:r>
            <a:r>
              <a:rPr b="0" baseline="-5999"/>
              <a:t>3</a:t>
            </a:r>
            <a:r>
              <a:rPr b="0"/>
              <a:t>CH</a:t>
            </a:r>
            <a:r>
              <a:rPr b="0" baseline="-5999"/>
              <a:t>2</a:t>
            </a:r>
            <a:r>
              <a:rPr b="0"/>
              <a:t>CH</a:t>
            </a:r>
            <a:r>
              <a:rPr b="0" baseline="-5999"/>
              <a:t>2</a:t>
            </a:r>
            <a:r>
              <a:rPr b="0"/>
              <a:t>CH</a:t>
            </a:r>
            <a:r>
              <a:rPr b="0" baseline="-5999"/>
              <a:t>3</a:t>
            </a:r>
            <a:r>
              <a:rPr b="0"/>
              <a:t>(l)</a:t>
            </a:r>
            <a:endParaRPr b="0"/>
          </a:p>
          <a:p>
            <a:pPr marL="455441" indent="-247161">
              <a:buSzPct val="100000"/>
              <a:buAutoNum type="alphaUcPeriod" startAt="1"/>
            </a:pPr>
            <a:r>
              <a:rPr b="0"/>
              <a:t> C</a:t>
            </a:r>
            <a:r>
              <a:rPr b="0" baseline="-5999"/>
              <a:t>6</a:t>
            </a:r>
            <a:r>
              <a:rPr b="0"/>
              <a:t>H</a:t>
            </a:r>
            <a:r>
              <a:rPr b="0" baseline="-5999"/>
              <a:t>6</a:t>
            </a:r>
            <a:r>
              <a:rPr b="0"/>
              <a:t>(l)</a:t>
            </a:r>
            <a:endParaRPr b="0"/>
          </a:p>
          <a:p>
            <a:pPr/>
            <a:endParaRPr b="0"/>
          </a:p>
          <a:p>
            <a:pPr/>
            <a:endParaRPr b="0"/>
          </a:p>
          <a:p>
            <a:pPr/>
            <a:endParaRPr b="0"/>
          </a:p>
          <a:p>
            <a:pPr/>
            <a:endParaRPr b="0"/>
          </a:p>
          <a:p>
            <a:pPr/>
            <a:endParaRPr b="0"/>
          </a:p>
          <a:p>
            <a:pPr/>
            <a:endParaRPr b="0"/>
          </a:p>
          <a:p>
            <a:pPr/>
          </a:p>
        </p:txBody>
      </p:sp>
      <p:sp>
        <p:nvSpPr>
          <p:cNvPr id="111" name="Enter your response on…"/>
          <p:cNvSpPr txBox="1"/>
          <p:nvPr/>
        </p:nvSpPr>
        <p:spPr>
          <a:xfrm>
            <a:off x="20741639" y="18196559"/>
            <a:ext cx="6958479" cy="1577341"/>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algn="ctr">
              <a:defRPr i="1">
                <a:solidFill>
                  <a:srgbClr val="FF2600"/>
                </a:solidFill>
                <a:uFill>
                  <a:solidFill>
                    <a:srgbClr val="FF2600"/>
                  </a:solidFill>
                </a:uFill>
              </a:defRPr>
            </a:pPr>
            <a:r>
              <a:t>Enter your response on</a:t>
            </a:r>
          </a:p>
          <a:p>
            <a:pPr algn="ctr">
              <a:defRPr i="1">
                <a:solidFill>
                  <a:srgbClr val="FF2600"/>
                </a:solidFill>
                <a:uFill>
                  <a:solidFill>
                    <a:srgbClr val="FF2600"/>
                  </a:solidFill>
                </a:uFill>
              </a:defRPr>
            </a:pPr>
            <a:r>
              <a:t>your i&gt;Clicker now!</a:t>
            </a:r>
          </a:p>
        </p:txBody>
      </p:sp>
      <p:sp>
        <p:nvSpPr>
          <p:cNvPr id="112" name="Answer = A,…"/>
          <p:cNvSpPr txBox="1"/>
          <p:nvPr/>
        </p:nvSpPr>
        <p:spPr>
          <a:xfrm>
            <a:off x="20452318" y="21031200"/>
            <a:ext cx="4206260" cy="4097445"/>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algn="ctr">
              <a:defRPr sz="5400"/>
            </a:pPr>
            <a:r>
              <a:t>Answer = </a:t>
            </a:r>
            <a:r>
              <a:rPr>
                <a:solidFill>
                  <a:srgbClr val="FF2600"/>
                </a:solidFill>
                <a:uFill>
                  <a:solidFill>
                    <a:srgbClr val="FF2600"/>
                  </a:solidFill>
                </a:uFill>
              </a:rPr>
              <a:t>A</a:t>
            </a:r>
            <a:r>
              <a:t>,</a:t>
            </a:r>
          </a:p>
          <a:p>
            <a:pPr algn="ctr">
              <a:defRPr sz="5400"/>
            </a:pPr>
            <a:r>
              <a:t>water</a:t>
            </a:r>
          </a:p>
          <a:p>
            <a:pPr algn="ctr">
              <a:defRPr sz="5400"/>
            </a:pPr>
          </a:p>
          <a:p>
            <a:pPr algn="ctr">
              <a:defRPr i="1" sz="5400"/>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135000 -0.836667" origin="layout" pathEditMode="relative">
                                      <p:cBhvr>
                                        <p:cTn id="6" dur="1000" fill="hold"/>
                                        <p:tgtEl>
                                          <p:spTgt spid="110"/>
                                        </p:tgtEl>
                                        <p:attrNameLst>
                                          <p:attrName>ppt_x</p:attrName>
                                          <p:attrName>ppt_y</p:attrName>
                                        </p:attrNameLst>
                                      </p:cBhvr>
                                    </p:animMotion>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349693 -0.445000" origin="layout" pathEditMode="relative">
                                      <p:cBhvr>
                                        <p:cTn id="9" dur="1000" fill="hold"/>
                                        <p:tgtEl>
                                          <p:spTgt spid="111"/>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Class="exit" nodeType="clickEffect" presetSubtype="0" presetID="1" grpId="3" fill="hold">
                                  <p:stCondLst>
                                    <p:cond delay="0"/>
                                  </p:stCondLst>
                                  <p:iterate type="el" backwards="0">
                                    <p:tmAbs val="0"/>
                                  </p:iterate>
                                  <p:childTnLst>
                                    <p:set>
                                      <p:cBhvr>
                                        <p:cTn id="13" fill="hold">
                                          <p:stCondLst>
                                            <p:cond delay="0"/>
                                          </p:stCondLst>
                                        </p:cTn>
                                        <p:tgtEl>
                                          <p:spTgt spid="111"/>
                                        </p:tgtEl>
                                        <p:attrNameLst>
                                          <p:attrName>style.visibility</p:attrName>
                                        </p:attrNameLst>
                                      </p:cBhvr>
                                      <p:to>
                                        <p:strVal val="hidden"/>
                                      </p:to>
                                    </p:set>
                                  </p:childTnLst>
                                </p:cTn>
                              </p:par>
                            </p:childTnLst>
                          </p:cTn>
                        </p:par>
                        <p:par>
                          <p:cTn id="14" fill="hold">
                            <p:stCondLst>
                              <p:cond delay="0"/>
                            </p:stCondLst>
                            <p:childTnLst>
                              <p:par>
                                <p:cTn id="15" presetClass="path" nodeType="afterEffect" presetSubtype="0" presetID="-1" grpId="4" accel="50000" decel="50000" fill="hold">
                                  <p:stCondLst>
                                    <p:cond delay="0"/>
                                  </p:stCondLst>
                                  <p:childTnLst>
                                    <p:animMotion path="M 0.000000 0.000000 L -0.349689 -0.816667" origin="layout" pathEditMode="relative">
                                      <p:cBhvr>
                                        <p:cTn id="16" dur="500" fill="hold"/>
                                        <p:tgtEl>
                                          <p:spTgt spid="112"/>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1" grpId="3"/>
    </p:bld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88900" dist="12700" dir="0">
              <a:srgbClr val="000000">
                <a:alpha val="50000"/>
              </a:srgbClr>
            </a:outerShdw>
          </a:effectLst>
        </a:effectStyle>
        <a:effectStyle>
          <a:effectLst>
            <a:outerShdw sx="100000" sy="100000" kx="0" ky="0" algn="b" rotWithShape="0" blurRad="63500" dist="381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1CEFE"/>
        </a:solidFill>
        <a:ln w="12700" cap="flat">
          <a:solidFill>
            <a:srgbClr val="000000"/>
          </a:solidFill>
          <a:prstDash val="solid"/>
          <a:round/>
        </a:ln>
        <a:effectLst/>
        <a:sp3d/>
      </a:spPr>
      <a:bodyPr rot="0" spcFirstLastPara="1" vertOverflow="overflow" horzOverflow="overflow" vert="horz" wrap="square" lIns="91439" tIns="91439" rIns="91439" bIns="91439" numCol="1" spcCol="38100" rtlCol="0" anchor="ctr" upright="0">
        <a:spAutoFit/>
      </a:bodyPr>
      <a:lstStyle>
        <a:defPPr marL="81280" marR="81280" indent="0" algn="l" defTabSz="1828800" rtl="0" fontAlgn="auto" latinLnBrk="0" hangingPunct="0">
          <a:lnSpc>
            <a:spcPct val="100000"/>
          </a:lnSpc>
          <a:spcBef>
            <a:spcPts val="0"/>
          </a:spcBef>
          <a:spcAft>
            <a:spcPts val="0"/>
          </a:spcAft>
          <a:buClrTx/>
          <a:buSzTx/>
          <a:buFontTx/>
          <a:buNone/>
          <a:tabLst/>
          <a:defRPr b="1" baseline="0" cap="none" i="0" spc="0" strike="noStrike" sz="4600" u="none" kumimoji="0" normalizeH="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91439" tIns="91439" rIns="91439" bIns="91439" numCol="1" spcCol="38100" rtlCol="0" anchor="ctr" upright="0">
        <a:spAutoFit/>
      </a:bodyPr>
      <a:lstStyle>
        <a:defPPr marL="81280" marR="81280" indent="0" algn="l" defTabSz="1828800" rtl="0" fontAlgn="auto" latinLnBrk="0" hangingPunct="0">
          <a:lnSpc>
            <a:spcPct val="100000"/>
          </a:lnSpc>
          <a:spcBef>
            <a:spcPts val="0"/>
          </a:spcBef>
          <a:spcAft>
            <a:spcPts val="0"/>
          </a:spcAft>
          <a:buClrTx/>
          <a:buSzTx/>
          <a:buFontTx/>
          <a:buNone/>
          <a:tabLst/>
          <a:defRPr b="1" baseline="0" cap="none" i="0" spc="0" strike="noStrike" sz="4600" u="none" kumimoji="0" normalizeH="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88900" dist="12700" dir="0">
              <a:srgbClr val="000000">
                <a:alpha val="50000"/>
              </a:srgbClr>
            </a:outerShdw>
          </a:effectLst>
        </a:effectStyle>
        <a:effectStyle>
          <a:effectLst>
            <a:outerShdw sx="100000" sy="100000" kx="0" ky="0" algn="b" rotWithShape="0" blurRad="63500" dist="381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1CEFE"/>
        </a:solidFill>
        <a:ln w="12700" cap="flat">
          <a:solidFill>
            <a:srgbClr val="000000"/>
          </a:solidFill>
          <a:prstDash val="solid"/>
          <a:round/>
        </a:ln>
        <a:effectLst/>
        <a:sp3d/>
      </a:spPr>
      <a:bodyPr rot="0" spcFirstLastPara="1" vertOverflow="overflow" horzOverflow="overflow" vert="horz" wrap="square" lIns="91439" tIns="91439" rIns="91439" bIns="91439" numCol="1" spcCol="38100" rtlCol="0" anchor="ctr" upright="0">
        <a:spAutoFit/>
      </a:bodyPr>
      <a:lstStyle>
        <a:defPPr marL="81280" marR="81280" indent="0" algn="l" defTabSz="1828800" rtl="0" fontAlgn="auto" latinLnBrk="0" hangingPunct="0">
          <a:lnSpc>
            <a:spcPct val="100000"/>
          </a:lnSpc>
          <a:spcBef>
            <a:spcPts val="0"/>
          </a:spcBef>
          <a:spcAft>
            <a:spcPts val="0"/>
          </a:spcAft>
          <a:buClrTx/>
          <a:buSzTx/>
          <a:buFontTx/>
          <a:buNone/>
          <a:tabLst/>
          <a:defRPr b="1" baseline="0" cap="none" i="0" spc="0" strike="noStrike" sz="4600" u="none" kumimoji="0" normalizeH="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91439" tIns="91439" rIns="91439" bIns="91439" numCol="1" spcCol="38100" rtlCol="0" anchor="ctr" upright="0">
        <a:spAutoFit/>
      </a:bodyPr>
      <a:lstStyle>
        <a:defPPr marL="81280" marR="81280" indent="0" algn="l" defTabSz="1828800" rtl="0" fontAlgn="auto" latinLnBrk="0" hangingPunct="0">
          <a:lnSpc>
            <a:spcPct val="100000"/>
          </a:lnSpc>
          <a:spcBef>
            <a:spcPts val="0"/>
          </a:spcBef>
          <a:spcAft>
            <a:spcPts val="0"/>
          </a:spcAft>
          <a:buClrTx/>
          <a:buSzTx/>
          <a:buFontTx/>
          <a:buNone/>
          <a:tabLst/>
          <a:defRPr b="1" baseline="0" cap="none" i="0" spc="0" strike="noStrike" sz="4600" u="none" kumimoji="0" normalizeH="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