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media/media6.mov" ContentType="video/unknown"/>
  <Override PartName="/ppt/media/media7.mov" ContentType="video/unknown"/>
  <Override PartName="/ppt/media/media8.mov" ContentType="video/unknown"/>
  <Override PartName="/ppt/media/media9.mov" ContentType="video/unknown"/>
  <Override PartName="/ppt/media/media10.mov" ContentType="video/unknown"/>
  <Override PartName="/ppt/media/media11.mov" ContentType="video/unknown"/>
  <Override PartName="/ppt/media/media12.mov" ContentType="video/unknown"/>
  <Override PartName="/ppt/media/media13.mov" ContentType="video/unknown"/>
  <Override PartName="/ppt/notesSlides/notesSlide1.xml" ContentType="application/vnd.openxmlformats-officedocument.presentationml.notesSlide+xml"/>
  <Override PartName="/ppt/media/image2.jpeg" ContentType="image/jpeg"/>
  <Override PartName="/ppt/media/media14.mov" ContentType="video/unknown"/>
  <Override PartName="/ppt/notesSlides/notesSlide2.xml" ContentType="application/vnd.openxmlformats-officedocument.presentationml.notesSlide+xml"/>
  <Override PartName="/ppt/media/media15.mov" ContentType="video/unknown"/>
  <Override PartName="/ppt/media/media1.mp4" ContentType="video/unknown"/>
  <Override PartName="/ppt/notesSlides/notesSlide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81280" marR="81280" indent="3429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81280" marR="81280" indent="685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81280" marR="81280" indent="10287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81280" marR="8128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81280" marR="81280" indent="17145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81280" marR="81280" indent="2057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81280" marR="81280" indent="24003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81280" marR="8128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youtu.be/byEqhd5Bpr4" TargetMode="Externa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www.chm.bris.ac.uk/pt/harvey/elstruct/lcao_mo.html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4" name="Shape 4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uFillTx/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Real picture of dilithium crystals... supposedly.  Journal of Chemical Education, 2009, Volume 86 page 1141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7" name="Shape 5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"Atoms bonding caught on camera" - from YouTube: </a:t>
            </a:r>
            <a:r>
              <a:rPr u="sng">
                <a:hlinkClick r:id="rId3" invalidUrl="" action="" tgtFrame="" tooltip="" history="1" highlightClick="0" endSnd="0"/>
              </a:rPr>
              <a:t>https://youtu.be/byEqhd5Bpr4</a:t>
            </a:r>
            <a:r>
              <a:t> (Jan. 2020) - explanation here: https://fstoppers.com/nature/scientists-record-incredible-footage-atoms-bonding-448963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6" name="Shape 5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MO Diagram for Mo(CO)5=CH2 from </a:t>
            </a:r>
            <a:r>
              <a:rPr u="sng">
                <a:hlinkClick r:id="rId3" invalidUrl="" action="" tgtFrame="" tooltip="" history="1" highlightClick="0" endSnd="0"/>
              </a:rPr>
              <a:t>http://www.chm.bris.ac.uk/pt/harvey/elstruct/lcao_mo.html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19968547" y="12833984"/>
            <a:ext cx="453054" cy="487681"/>
          </a:xfrm>
          <a:prstGeom prst="rect">
            <a:avLst/>
          </a:prstGeom>
        </p:spPr>
        <p:txBody>
          <a:bodyPr anchor="ctr"/>
          <a:lstStyle>
            <a:lvl1pPr algn="r" defTabSz="1828800">
              <a:defRPr b="0" sz="200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6820" y="754380"/>
            <a:ext cx="1433322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908367" indent="-411480">
              <a:spcBef>
                <a:spcPts val="1900"/>
              </a:spcBef>
              <a:buChar char="–"/>
              <a:defRPr sz="5400"/>
            </a:lvl2pPr>
            <a:lvl3pPr>
              <a:buChar char="»"/>
            </a:lvl3pPr>
            <a:lvl4pPr marL="1705201" indent="-293914">
              <a:spcBef>
                <a:spcPts val="900"/>
              </a:spcBef>
              <a:defRPr sz="2400"/>
            </a:lvl4pPr>
            <a:lvl5pPr marL="2162401" indent="-293914">
              <a:spcBef>
                <a:spcPts val="900"/>
              </a:spcBef>
              <a:buChar char="–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marL="0" marR="0" algn="ctr" defTabSz="116586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79373" marR="79373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79373" marR="79373" indent="228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79373" marR="79373" indent="457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79373" marR="79373" indent="685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79373" marR="79373" indent="9144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79373" marR="79373" indent="11430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79373" marR="79373" indent="1371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79373" marR="79373" indent="1600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79373" marR="79373" indent="1828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45244" marR="79373" indent="-505557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47406" marR="79373" indent="-350519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533" marR="79373" indent="-404446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746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video" Target="../media/media2.mov"/><Relationship Id="rId6" Type="http://schemas.microsoft.com/office/2007/relationships/media" Target="../media/media2.mov"/><Relationship Id="rId7" Type="http://schemas.openxmlformats.org/officeDocument/2006/relationships/image" Target="../media/image19.png"/><Relationship Id="rId8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2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vide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mhchem.org/222/222PPT/pdf222/II1001VSEPRGuide.pdf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video" Target="../media/media5.mov"/><Relationship Id="rId5" Type="http://schemas.microsoft.com/office/2007/relationships/media" Target="../media/media5.mov"/><Relationship Id="rId6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29.png"/><Relationship Id="rId4" Type="http://schemas.openxmlformats.org/officeDocument/2006/relationships/video" Target="../media/media6.mov"/><Relationship Id="rId5" Type="http://schemas.microsoft.com/office/2007/relationships/media" Target="../media/media6.mov"/><Relationship Id="rId6" Type="http://schemas.openxmlformats.org/officeDocument/2006/relationships/image" Target="../media/image3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video" Target="../media/media7.mov"/><Relationship Id="rId4" Type="http://schemas.microsoft.com/office/2007/relationships/media" Target="../media/media7.mov"/><Relationship Id="rId5" Type="http://schemas.openxmlformats.org/officeDocument/2006/relationships/image" Target="../media/image3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8.mov"/><Relationship Id="rId3" Type="http://schemas.microsoft.com/office/2007/relationships/media" Target="../media/media8.mov"/><Relationship Id="rId4" Type="http://schemas.openxmlformats.org/officeDocument/2006/relationships/image" Target="../media/image40.png"/><Relationship Id="rId5" Type="http://schemas.openxmlformats.org/officeDocument/2006/relationships/video" Target="../media/media9.mov"/><Relationship Id="rId6" Type="http://schemas.microsoft.com/office/2007/relationships/media" Target="../media/media9.mov"/><Relationship Id="rId7" Type="http://schemas.openxmlformats.org/officeDocument/2006/relationships/image" Target="../media/image4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video" Target="../media/media10.mov"/><Relationship Id="rId4" Type="http://schemas.microsoft.com/office/2007/relationships/media" Target="../media/media10.mov"/><Relationship Id="rId5" Type="http://schemas.openxmlformats.org/officeDocument/2006/relationships/image" Target="../media/image4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mhchem.org/222/222PPT/pdf222/II1002FourPrincMO.pdf" TargetMode="Externa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1.mov"/><Relationship Id="rId3" Type="http://schemas.microsoft.com/office/2007/relationships/media" Target="../media/media11.mov"/><Relationship Id="rId4" Type="http://schemas.openxmlformats.org/officeDocument/2006/relationships/image" Target="../media/image45.png"/><Relationship Id="rId5" Type="http://schemas.openxmlformats.org/officeDocument/2006/relationships/video" Target="../media/media12.mov"/><Relationship Id="rId6" Type="http://schemas.microsoft.com/office/2007/relationships/media" Target="../media/media12.mov"/><Relationship Id="rId7" Type="http://schemas.openxmlformats.org/officeDocument/2006/relationships/image" Target="../media/image46.png"/><Relationship Id="rId8" Type="http://schemas.openxmlformats.org/officeDocument/2006/relationships/image" Target="../media/image4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video" Target="../media/media13.mov"/><Relationship Id="rId4" Type="http://schemas.microsoft.com/office/2007/relationships/media" Target="../media/media13.mov"/><Relationship Id="rId5" Type="http://schemas.openxmlformats.org/officeDocument/2006/relationships/image" Target="../media/image4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Relationship Id="rId4" Type="http://schemas.openxmlformats.org/officeDocument/2006/relationships/image" Target="../media/image5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Relationship Id="rId3" Type="http://schemas.openxmlformats.org/officeDocument/2006/relationships/hyperlink" Target="http://mhchem.org/222/222PPT/pdf222/II1003MOBCN.pdf" TargetMode="Externa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hyperlink" Target="http://mhchem.org/222/222PPT/pdf222/II1003MOBCN.pdf" TargetMode="Externa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4.mov"/><Relationship Id="rId3" Type="http://schemas.microsoft.com/office/2007/relationships/media" Target="../media/media14.mov"/><Relationship Id="rId4" Type="http://schemas.openxmlformats.org/officeDocument/2006/relationships/image" Target="../media/image56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video" Target="../media/media15.mov"/><Relationship Id="rId4" Type="http://schemas.microsoft.com/office/2007/relationships/media" Target="../media/media15.mov"/><Relationship Id="rId5" Type="http://schemas.openxmlformats.org/officeDocument/2006/relationships/image" Target="../media/image57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5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9.png"/><Relationship Id="rId4" Type="http://schemas.openxmlformats.org/officeDocument/2006/relationships/hyperlink" Target="http://mhchem.org/222/222PPT/pdf222/II1005Chapter10StudyGui.pdf" TargetMode="External"/><Relationship Id="rId5" Type="http://schemas.openxmlformats.org/officeDocument/2006/relationships/hyperlink" Target="http://mhchem.org/222/222PPT/pdf222/III1001Chapter10CG.pdf" TargetMode="External"/><Relationship Id="rId6" Type="http://schemas.openxmlformats.org/officeDocument/2006/relationships/image" Target="../media/image60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Bonding and Molecular Structure: Orbital Hybridization and Molecular Orbitals Chapter 8"/>
          <p:cNvSpPr txBox="1"/>
          <p:nvPr>
            <p:ph type="title"/>
          </p:nvPr>
        </p:nvSpPr>
        <p:spPr>
          <a:xfrm>
            <a:off x="943855" y="283775"/>
            <a:ext cx="8526781" cy="9166861"/>
          </a:xfrm>
          <a:prstGeom prst="rect">
            <a:avLst/>
          </a:prstGeom>
        </p:spPr>
        <p:txBody>
          <a:bodyPr/>
          <a:lstStyle/>
          <a:p>
            <a:pPr algn="l"/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Bonding and Molecular Structure: Orbital Hybridization and Molecular Orbitals</a:t>
            </a:r>
            <a:b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</a:br>
            <a:r>
              <a:rPr b="0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Chapter 8</a:t>
            </a:r>
          </a:p>
        </p:txBody>
      </p:sp>
      <p:sp>
        <p:nvSpPr>
          <p:cNvPr id="112" name="Chemistry 222…"/>
          <p:cNvSpPr txBox="1"/>
          <p:nvPr>
            <p:ph type="body" sz="quarter" idx="1"/>
          </p:nvPr>
        </p:nvSpPr>
        <p:spPr>
          <a:xfrm>
            <a:off x="959821" y="10592183"/>
            <a:ext cx="12801601" cy="219456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t>Chemistry 222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t>Professor Michael Russell</a:t>
            </a:r>
          </a:p>
        </p:txBody>
      </p:sp>
      <p:sp>
        <p:nvSpPr>
          <p:cNvPr id="11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14" name="Last update:…"/>
          <p:cNvSpPr txBox="1"/>
          <p:nvPr/>
        </p:nvSpPr>
        <p:spPr>
          <a:xfrm>
            <a:off x="21900959" y="12354910"/>
            <a:ext cx="2247035" cy="988296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marL="0" marR="0" algn="ctr">
              <a:defRPr b="0" i="1" sz="3000">
                <a:uFillTx/>
              </a:defRPr>
            </a:pPr>
            <a:r>
              <a:t>Last update:</a:t>
            </a:r>
          </a:p>
          <a:p>
            <a:pPr marL="0" marR="0" algn="ctr">
              <a:defRPr b="0" i="1" sz="3000">
                <a:uFillTx/>
              </a:defRPr>
            </a:pPr>
            <a:r>
              <a:t>4/29/24</a:t>
            </a:r>
          </a:p>
        </p:txBody>
      </p:sp>
      <p:pic>
        <p:nvPicPr>
          <p:cNvPr id="115" name="imageedit_2_3565053295.png" descr="imageedit_2_35650532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30493" y="1344975"/>
            <a:ext cx="11718008" cy="10235321"/>
          </a:xfrm>
          <a:prstGeom prst="rect">
            <a:avLst/>
          </a:prstGeom>
          <a:ln w="12700"/>
        </p:spPr>
      </p:pic>
      <p:sp>
        <p:nvSpPr>
          <p:cNvPr id="116" name="[Core electrons]"/>
          <p:cNvSpPr txBox="1"/>
          <p:nvPr/>
        </p:nvSpPr>
        <p:spPr>
          <a:xfrm>
            <a:off x="15914774" y="11715746"/>
            <a:ext cx="4400491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/>
            </a:lvl1pPr>
          </a:lstStyle>
          <a:p>
            <a:pPr/>
            <a:r>
              <a:t>[Core electrons]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n orbital from each F overlaps one of the sp2 hybrids to form a B-F σ bond."/>
          <p:cNvSpPr txBox="1"/>
          <p:nvPr/>
        </p:nvSpPr>
        <p:spPr>
          <a:xfrm>
            <a:off x="485775" y="7191375"/>
            <a:ext cx="15407640" cy="179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An orbital from each F overlaps one of the sp</a:t>
            </a:r>
            <a:r>
              <a:rPr baseline="30962" sz="5400"/>
              <a:t>2</a:t>
            </a:r>
            <a:r>
              <a:rPr sz="5400"/>
              <a:t> hybrids to form a B-F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sz="5400"/>
              <a:t> bond.</a:t>
            </a:r>
          </a:p>
        </p:txBody>
      </p:sp>
      <p:sp>
        <p:nvSpPr>
          <p:cNvPr id="21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16" name="sigma bond in BF3" descr="sigma bond in BF3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8580" y="8941141"/>
            <a:ext cx="6583680" cy="4320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bonding in BF3" descr="bonding in BF3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94280" y="3017520"/>
            <a:ext cx="8206741" cy="40233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27000" dir="2700000">
              <a:srgbClr val="A2A2A2">
                <a:alpha val="74996"/>
              </a:srgbClr>
            </a:outerShdw>
          </a:effectLst>
        </p:spPr>
      </p:pic>
      <p:pic>
        <p:nvPicPr>
          <p:cNvPr id="218" name="valence bond and BF3" descr="valence bond and BF3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35900" y="3566160"/>
            <a:ext cx="5326381" cy="292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vsepr-1-147.mov" descr="vsepr-1-147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7272000" y="8415361"/>
            <a:ext cx="7162801" cy="53721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Bonding in BF3"/>
          <p:cNvSpPr txBox="1"/>
          <p:nvPr>
            <p:ph type="title"/>
          </p:nvPr>
        </p:nvSpPr>
        <p:spPr>
          <a:xfrm>
            <a:off x="8077200" y="1211580"/>
            <a:ext cx="10833676" cy="2446020"/>
          </a:xfrm>
          <a:prstGeom prst="rect">
            <a:avLst/>
          </a:prstGeom>
        </p:spPr>
        <p:txBody>
          <a:bodyPr/>
          <a:lstStyle/>
          <a:p>
            <a:pPr algn="l"/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Bonding in BF</a:t>
            </a:r>
            <a:r>
              <a:rPr baseline="-14260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</a:p>
        </p:txBody>
      </p:sp>
      <p:pic>
        <p:nvPicPr>
          <p:cNvPr id="221" name="BF3 picture" descr="BF3 pictur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38550" y="363220"/>
            <a:ext cx="3644901" cy="3589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Bonding in CH4"/>
          <p:cNvSpPr txBox="1"/>
          <p:nvPr>
            <p:ph type="title"/>
          </p:nvPr>
        </p:nvSpPr>
        <p:spPr>
          <a:xfrm>
            <a:off x="5036820" y="0"/>
            <a:ext cx="14333220" cy="2583181"/>
          </a:xfrm>
          <a:prstGeom prst="rect">
            <a:avLst/>
          </a:prstGeom>
        </p:spPr>
        <p:txBody>
          <a:bodyPr/>
          <a:lstStyle/>
          <a:p>
            <a:pPr/>
            <a:r>
              <a: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Bonding in CH</a:t>
            </a:r>
            <a:r>
              <a:rPr baseline="-15720"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4</a:t>
            </a:r>
          </a:p>
        </p:txBody>
      </p:sp>
      <p:sp>
        <p:nvSpPr>
          <p:cNvPr id="224" name="How do we account for 4 C-H sigma bonds 109o apart?…"/>
          <p:cNvSpPr txBox="1"/>
          <p:nvPr>
            <p:ph type="body" sz="half" idx="1"/>
          </p:nvPr>
        </p:nvSpPr>
        <p:spPr>
          <a:xfrm>
            <a:off x="2745205" y="2903220"/>
            <a:ext cx="9903995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7200"/>
            </a:pPr>
            <a:r>
              <a:t>How do we account for 4 C-H sigma bonds 109</a:t>
            </a:r>
            <a:r>
              <a:rPr baseline="31222"/>
              <a:t>o</a:t>
            </a:r>
            <a:r>
              <a:t> apart? </a:t>
            </a: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  <a:defRPr sz="7200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Need to use 4 atomic orbitals - s, p</a:t>
            </a:r>
            <a:r>
              <a:rPr baseline="-13388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x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, p</a:t>
            </a:r>
            <a:r>
              <a:rPr baseline="-13388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y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, and p</a:t>
            </a:r>
            <a:r>
              <a:rPr baseline="-13388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z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- to form 4 new hybrid orbitals pointing in the correct direction.</a:t>
            </a:r>
          </a:p>
        </p:txBody>
      </p:sp>
      <p:sp>
        <p:nvSpPr>
          <p:cNvPr id="22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26" name="CH4 picture" descr="CH4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00659" y="2834640"/>
            <a:ext cx="9903996" cy="99039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Bonding in a Tetrahedron - Formation of Hybrid Atomic Orbitals"/>
          <p:cNvSpPr txBox="1"/>
          <p:nvPr>
            <p:ph type="title"/>
          </p:nvPr>
        </p:nvSpPr>
        <p:spPr>
          <a:xfrm>
            <a:off x="5036820" y="0"/>
            <a:ext cx="14333220" cy="4732020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Bonding in a Tetrahedron - Formation of Hybrid Atomic Orbitals</a:t>
            </a:r>
          </a:p>
        </p:txBody>
      </p:sp>
      <p:sp>
        <p:nvSpPr>
          <p:cNvPr id="229" name="4 C atom orbitals hybridize to form four equivalent sp3 hybrid atomic orbitals."/>
          <p:cNvSpPr txBox="1"/>
          <p:nvPr>
            <p:ph type="body" sz="quarter" idx="1"/>
          </p:nvPr>
        </p:nvSpPr>
        <p:spPr>
          <a:xfrm>
            <a:off x="12946380" y="4869179"/>
            <a:ext cx="7612380" cy="620800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700"/>
            </a:pPr>
            <a:r>
              <a:t>4 C atom orbitals hybridize to form four equivalent sp</a:t>
            </a:r>
            <a:r>
              <a:rPr baseline="31164"/>
              <a:t>3</a:t>
            </a:r>
            <a:r>
              <a:t> hybrid atomic orbitals.</a:t>
            </a:r>
          </a:p>
        </p:txBody>
      </p:sp>
      <p:sp>
        <p:nvSpPr>
          <p:cNvPr id="23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31" name="10M04AN10-1.mov" descr="10M04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259580" y="4200525"/>
            <a:ext cx="8207376" cy="7292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Bonding in a Tetrahedron - Formation of Hybrid Atomic Orbitals"/>
          <p:cNvSpPr txBox="1"/>
          <p:nvPr>
            <p:ph type="title"/>
          </p:nvPr>
        </p:nvSpPr>
        <p:spPr>
          <a:xfrm>
            <a:off x="756023" y="-277052"/>
            <a:ext cx="15319976" cy="3817621"/>
          </a:xfrm>
          <a:prstGeom prst="rect">
            <a:avLst/>
          </a:prstGeom>
        </p:spPr>
        <p:txBody>
          <a:bodyPr/>
          <a:lstStyle>
            <a:lvl1pPr algn="l">
              <a:defRPr sz="6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Bonding in a Tetrahedron - Formation of Hybrid Atomic Orbitals</a:t>
            </a:r>
          </a:p>
        </p:txBody>
      </p:sp>
      <p:sp>
        <p:nvSpPr>
          <p:cNvPr id="234" name="4 C atom orbitals hybridize to form four equivalent sp3 hybrid atomic orbitals."/>
          <p:cNvSpPr txBox="1"/>
          <p:nvPr>
            <p:ph type="body" sz="quarter" idx="1"/>
          </p:nvPr>
        </p:nvSpPr>
        <p:spPr>
          <a:xfrm>
            <a:off x="12352019" y="4274820"/>
            <a:ext cx="7772401" cy="42748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4 C atom orbitals hybridize to form four equivalent sp</a:t>
            </a:r>
            <a:r>
              <a:rPr baseline="31066"/>
              <a:t>3</a:t>
            </a:r>
            <a:r>
              <a:t> hybrid atomic orbitals.</a:t>
            </a:r>
          </a:p>
        </p:txBody>
      </p:sp>
      <p:sp>
        <p:nvSpPr>
          <p:cNvPr id="23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36" name="CH4 picture" descr="CH4 picture"/>
          <p:cNvPicPr>
            <a:picLocks noChangeAspect="0"/>
          </p:cNvPicPr>
          <p:nvPr/>
        </p:nvPicPr>
        <p:blipFill>
          <a:blip r:embed="rId2">
            <a:extLst/>
          </a:blip>
          <a:srcRect l="7488" t="1429" r="2959" b="1795"/>
          <a:stretch>
            <a:fillRect/>
          </a:stretch>
        </p:blipFill>
        <p:spPr>
          <a:xfrm>
            <a:off x="19892421" y="510242"/>
            <a:ext cx="3275437" cy="3252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2" fill="norm" stroke="1" extrusionOk="0">
                <a:moveTo>
                  <a:pt x="8439" y="1"/>
                </a:moveTo>
                <a:cubicBezTo>
                  <a:pt x="7982" y="-6"/>
                  <a:pt x="7563" y="70"/>
                  <a:pt x="7384" y="233"/>
                </a:cubicBezTo>
                <a:cubicBezTo>
                  <a:pt x="7247" y="358"/>
                  <a:pt x="7097" y="420"/>
                  <a:pt x="7049" y="372"/>
                </a:cubicBezTo>
                <a:cubicBezTo>
                  <a:pt x="6938" y="261"/>
                  <a:pt x="6306" y="852"/>
                  <a:pt x="6390" y="989"/>
                </a:cubicBezTo>
                <a:cubicBezTo>
                  <a:pt x="6425" y="1046"/>
                  <a:pt x="6377" y="1139"/>
                  <a:pt x="6285" y="1197"/>
                </a:cubicBezTo>
                <a:cubicBezTo>
                  <a:pt x="6046" y="1348"/>
                  <a:pt x="5804" y="1966"/>
                  <a:pt x="5804" y="2417"/>
                </a:cubicBezTo>
                <a:cubicBezTo>
                  <a:pt x="5804" y="3001"/>
                  <a:pt x="6366" y="3987"/>
                  <a:pt x="6892" y="4322"/>
                </a:cubicBezTo>
                <a:lnTo>
                  <a:pt x="7355" y="4617"/>
                </a:lnTo>
                <a:lnTo>
                  <a:pt x="7321" y="6962"/>
                </a:lnTo>
                <a:lnTo>
                  <a:pt x="7285" y="9308"/>
                </a:lnTo>
                <a:lnTo>
                  <a:pt x="6536" y="9716"/>
                </a:lnTo>
                <a:cubicBezTo>
                  <a:pt x="5897" y="10063"/>
                  <a:pt x="4916" y="11060"/>
                  <a:pt x="4904" y="11373"/>
                </a:cubicBezTo>
                <a:cubicBezTo>
                  <a:pt x="4902" y="11418"/>
                  <a:pt x="4813" y="11662"/>
                  <a:pt x="4707" y="11916"/>
                </a:cubicBezTo>
                <a:lnTo>
                  <a:pt x="4516" y="12377"/>
                </a:lnTo>
                <a:lnTo>
                  <a:pt x="3839" y="11919"/>
                </a:lnTo>
                <a:cubicBezTo>
                  <a:pt x="3202" y="11488"/>
                  <a:pt x="3108" y="11462"/>
                  <a:pt x="2308" y="11508"/>
                </a:cubicBezTo>
                <a:cubicBezTo>
                  <a:pt x="1614" y="11547"/>
                  <a:pt x="1364" y="11624"/>
                  <a:pt x="973" y="11924"/>
                </a:cubicBezTo>
                <a:cubicBezTo>
                  <a:pt x="314" y="12430"/>
                  <a:pt x="1" y="12994"/>
                  <a:pt x="0" y="13671"/>
                </a:cubicBezTo>
                <a:cubicBezTo>
                  <a:pt x="-1" y="14783"/>
                  <a:pt x="667" y="15600"/>
                  <a:pt x="1834" y="15914"/>
                </a:cubicBezTo>
                <a:cubicBezTo>
                  <a:pt x="2924" y="16207"/>
                  <a:pt x="3987" y="15697"/>
                  <a:pt x="4734" y="14522"/>
                </a:cubicBezTo>
                <a:cubicBezTo>
                  <a:pt x="4883" y="14286"/>
                  <a:pt x="4907" y="14290"/>
                  <a:pt x="5205" y="14646"/>
                </a:cubicBezTo>
                <a:lnTo>
                  <a:pt x="5516" y="15020"/>
                </a:lnTo>
                <a:lnTo>
                  <a:pt x="5233" y="15426"/>
                </a:lnTo>
                <a:cubicBezTo>
                  <a:pt x="4495" y="16490"/>
                  <a:pt x="4243" y="16675"/>
                  <a:pt x="3522" y="16675"/>
                </a:cubicBezTo>
                <a:cubicBezTo>
                  <a:pt x="2585" y="16675"/>
                  <a:pt x="1607" y="17229"/>
                  <a:pt x="1222" y="17977"/>
                </a:cubicBezTo>
                <a:cubicBezTo>
                  <a:pt x="592" y="19203"/>
                  <a:pt x="1077" y="20709"/>
                  <a:pt x="2305" y="21336"/>
                </a:cubicBezTo>
                <a:cubicBezTo>
                  <a:pt x="2632" y="21503"/>
                  <a:pt x="3102" y="21590"/>
                  <a:pt x="3574" y="21592"/>
                </a:cubicBezTo>
                <a:cubicBezTo>
                  <a:pt x="4047" y="21594"/>
                  <a:pt x="4524" y="21514"/>
                  <a:pt x="4862" y="21350"/>
                </a:cubicBezTo>
                <a:cubicBezTo>
                  <a:pt x="5508" y="21036"/>
                  <a:pt x="6007" y="20454"/>
                  <a:pt x="6183" y="19816"/>
                </a:cubicBezTo>
                <a:cubicBezTo>
                  <a:pt x="6355" y="19195"/>
                  <a:pt x="6346" y="18926"/>
                  <a:pt x="6133" y="18327"/>
                </a:cubicBezTo>
                <a:cubicBezTo>
                  <a:pt x="5961" y="17840"/>
                  <a:pt x="5963" y="17836"/>
                  <a:pt x="6604" y="17028"/>
                </a:cubicBezTo>
                <a:lnTo>
                  <a:pt x="7246" y="16219"/>
                </a:lnTo>
                <a:lnTo>
                  <a:pt x="8363" y="16209"/>
                </a:lnTo>
                <a:cubicBezTo>
                  <a:pt x="9663" y="16195"/>
                  <a:pt x="10222" y="15996"/>
                  <a:pt x="11121" y="15234"/>
                </a:cubicBezTo>
                <a:lnTo>
                  <a:pt x="11731" y="14717"/>
                </a:lnTo>
                <a:lnTo>
                  <a:pt x="12330" y="14923"/>
                </a:lnTo>
                <a:cubicBezTo>
                  <a:pt x="12660" y="15035"/>
                  <a:pt x="12960" y="15095"/>
                  <a:pt x="12997" y="15057"/>
                </a:cubicBezTo>
                <a:cubicBezTo>
                  <a:pt x="13034" y="15020"/>
                  <a:pt x="13141" y="15052"/>
                  <a:pt x="13233" y="15128"/>
                </a:cubicBezTo>
                <a:cubicBezTo>
                  <a:pt x="13324" y="15205"/>
                  <a:pt x="13879" y="15403"/>
                  <a:pt x="14468" y="15568"/>
                </a:cubicBezTo>
                <a:cubicBezTo>
                  <a:pt x="16082" y="16023"/>
                  <a:pt x="16535" y="16200"/>
                  <a:pt x="16634" y="16414"/>
                </a:cubicBezTo>
                <a:cubicBezTo>
                  <a:pt x="17254" y="17755"/>
                  <a:pt x="17772" y="18148"/>
                  <a:pt x="18997" y="18203"/>
                </a:cubicBezTo>
                <a:cubicBezTo>
                  <a:pt x="20080" y="18252"/>
                  <a:pt x="20589" y="18038"/>
                  <a:pt x="21211" y="17265"/>
                </a:cubicBezTo>
                <a:cubicBezTo>
                  <a:pt x="21552" y="16841"/>
                  <a:pt x="21599" y="16681"/>
                  <a:pt x="21595" y="15982"/>
                </a:cubicBezTo>
                <a:cubicBezTo>
                  <a:pt x="21592" y="15356"/>
                  <a:pt x="21523" y="15079"/>
                  <a:pt x="21274" y="14696"/>
                </a:cubicBezTo>
                <a:cubicBezTo>
                  <a:pt x="20645" y="13734"/>
                  <a:pt x="19069" y="13327"/>
                  <a:pt x="18052" y="13866"/>
                </a:cubicBezTo>
                <a:cubicBezTo>
                  <a:pt x="17420" y="14202"/>
                  <a:pt x="16910" y="14342"/>
                  <a:pt x="16825" y="14203"/>
                </a:cubicBezTo>
                <a:cubicBezTo>
                  <a:pt x="16786" y="14139"/>
                  <a:pt x="16509" y="14025"/>
                  <a:pt x="16210" y="13950"/>
                </a:cubicBezTo>
                <a:cubicBezTo>
                  <a:pt x="15474" y="13767"/>
                  <a:pt x="14894" y="13605"/>
                  <a:pt x="14083" y="13352"/>
                </a:cubicBezTo>
                <a:cubicBezTo>
                  <a:pt x="13708" y="13235"/>
                  <a:pt x="13364" y="13176"/>
                  <a:pt x="13319" y="13221"/>
                </a:cubicBezTo>
                <a:cubicBezTo>
                  <a:pt x="13274" y="13266"/>
                  <a:pt x="13146" y="13220"/>
                  <a:pt x="13034" y="13120"/>
                </a:cubicBezTo>
                <a:cubicBezTo>
                  <a:pt x="12921" y="13021"/>
                  <a:pt x="12716" y="12917"/>
                  <a:pt x="12576" y="12891"/>
                </a:cubicBezTo>
                <a:cubicBezTo>
                  <a:pt x="12387" y="12856"/>
                  <a:pt x="12284" y="12676"/>
                  <a:pt x="12178" y="12196"/>
                </a:cubicBezTo>
                <a:cubicBezTo>
                  <a:pt x="11934" y="11088"/>
                  <a:pt x="11362" y="10238"/>
                  <a:pt x="10605" y="9853"/>
                </a:cubicBezTo>
                <a:cubicBezTo>
                  <a:pt x="9625" y="9354"/>
                  <a:pt x="9671" y="9497"/>
                  <a:pt x="9671" y="6894"/>
                </a:cubicBezTo>
                <a:lnTo>
                  <a:pt x="9671" y="4546"/>
                </a:lnTo>
                <a:lnTo>
                  <a:pt x="10124" y="4183"/>
                </a:lnTo>
                <a:cubicBezTo>
                  <a:pt x="10777" y="3658"/>
                  <a:pt x="11133" y="2888"/>
                  <a:pt x="11053" y="2175"/>
                </a:cubicBezTo>
                <a:cubicBezTo>
                  <a:pt x="10970" y="1434"/>
                  <a:pt x="10394" y="600"/>
                  <a:pt x="9731" y="267"/>
                </a:cubicBezTo>
                <a:cubicBezTo>
                  <a:pt x="9393" y="97"/>
                  <a:pt x="8896" y="8"/>
                  <a:pt x="8439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" name="10M05AN10-1.mov" descr="10M05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802380" y="3996055"/>
            <a:ext cx="7978776" cy="4832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bonding in CH4" descr="bonding in CH4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43035" y="9441180"/>
            <a:ext cx="19732055" cy="40809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Bonding in CH4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/>
          <a:p>
            <a:pPr>
              <a:defRPr sz="80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Bonding in CH</a:t>
            </a:r>
            <a:r>
              <a:rPr baseline="-1455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</a:p>
        </p:txBody>
      </p:sp>
      <p:sp>
        <p:nvSpPr>
          <p:cNvPr id="2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42" name="bonding in CH4" descr="bonding in CH4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5825" y="2743200"/>
            <a:ext cx="17532351" cy="8851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Orbital Hybridization"/>
          <p:cNvSpPr txBox="1"/>
          <p:nvPr>
            <p:ph type="title"/>
          </p:nvPr>
        </p:nvSpPr>
        <p:spPr>
          <a:xfrm>
            <a:off x="5036820" y="0"/>
            <a:ext cx="14333220" cy="24460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Orbital Hybridization</a:t>
            </a:r>
          </a:p>
        </p:txBody>
      </p:sp>
      <p:sp>
        <p:nvSpPr>
          <p:cNvPr id="245" name="Bonds EPG  Hybrid REMAINING p orbs?…"/>
          <p:cNvSpPr txBox="1"/>
          <p:nvPr>
            <p:ph type="body" idx="1"/>
          </p:nvPr>
        </p:nvSpPr>
        <p:spPr>
          <a:xfrm>
            <a:off x="3048000" y="2583180"/>
            <a:ext cx="18288001" cy="11132820"/>
          </a:xfrm>
          <a:prstGeom prst="rect">
            <a:avLst/>
          </a:prstGeom>
        </p:spPr>
        <p:txBody>
          <a:bodyPr/>
          <a:lstStyle/>
          <a:p>
            <a:pPr marL="993774" indent="-914400">
              <a:lnSpc>
                <a:spcPct val="80000"/>
              </a:lnSpc>
              <a:spcBef>
                <a:spcPts val="0"/>
              </a:spcBef>
              <a:buClr>
                <a:srgbClr val="F33126"/>
              </a:buClr>
              <a:buSzTx/>
              <a:buFont typeface="Arial"/>
              <a:buNone/>
              <a:def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pPr>
            <a:r>
              <a:t>Bonds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EPG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Hybrid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REMAINING p orbs?</a:t>
            </a:r>
          </a:p>
          <a:p>
            <a:pPr marL="993774" indent="-91440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 sz="5400"/>
            </a:pPr>
          </a:p>
          <a:p>
            <a:pPr marL="993774" indent="-91440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2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t>linear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  sp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 </a:t>
            </a:r>
            <a:r>
              <a:t>2 p</a:t>
            </a:r>
          </a:p>
          <a:p>
            <a:pPr marL="993774" indent="-914400">
              <a:lnSpc>
                <a:spcPct val="80000"/>
              </a:lnSpc>
              <a:spcBef>
                <a:spcPts val="5900"/>
              </a:spcBef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3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t>trigonal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  sp</a:t>
            </a:r>
            <a:r>
              <a:rPr baseline="30962"/>
              <a:t>2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 </a:t>
            </a:r>
            <a:r>
              <a:t>1 p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t>   planar</a:t>
            </a:r>
          </a:p>
          <a:p>
            <a:pPr marL="993774" indent="-914400">
              <a:lnSpc>
                <a:spcPct val="80000"/>
              </a:lnSpc>
              <a:spcBef>
                <a:spcPts val="4700"/>
              </a:spcBef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4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t>tetrahedral  sp</a:t>
            </a:r>
            <a:r>
              <a:rPr baseline="30962"/>
              <a:t>3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 </a:t>
            </a:r>
            <a:r>
              <a:t>none</a:t>
            </a:r>
          </a:p>
          <a:p>
            <a:pPr marL="993774" indent="-914400">
              <a:lnSpc>
                <a:spcPct val="80000"/>
              </a:lnSpc>
              <a:spcBef>
                <a:spcPts val="4700"/>
              </a:spcBef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5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t>trigonal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 </a:t>
            </a:r>
            <a:r>
              <a:t>sp</a:t>
            </a:r>
            <a:r>
              <a:rPr baseline="30962"/>
              <a:t>3</a:t>
            </a:r>
            <a:r>
              <a:rPr baseline="-1037"/>
              <a:t>d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          </a:t>
            </a:r>
            <a:r>
              <a:t>---</a:t>
            </a:r>
          </a:p>
          <a:p>
            <a:pPr marL="993774" indent="-91440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t> bipyramid</a:t>
            </a:r>
          </a:p>
          <a:p>
            <a:pPr marL="993774" indent="-914400">
              <a:lnSpc>
                <a:spcPct val="80000"/>
              </a:lnSpc>
              <a:spcBef>
                <a:spcPts val="4700"/>
              </a:spcBef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6</a:t>
            </a:r>
            <a:r>
              <a:t> 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t>octahedral   sp</a:t>
            </a:r>
            <a:r>
              <a:rPr baseline="30962"/>
              <a:t>3</a:t>
            </a:r>
            <a:r>
              <a:t>d</a:t>
            </a:r>
            <a:r>
              <a:rPr baseline="30962"/>
              <a:t>2</a:t>
            </a:r>
            <a:r>
              <a:rPr b="0" baseline="30962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 </a:t>
            </a:r>
            <a:r>
              <a:t>---</a:t>
            </a:r>
          </a:p>
          <a:p>
            <a:pPr marL="993774" indent="-914400">
              <a:lnSpc>
                <a:spcPct val="80000"/>
              </a:lnSpc>
              <a:spcBef>
                <a:spcPts val="4700"/>
              </a:spcBef>
              <a:buClr>
                <a:srgbClr val="000000"/>
              </a:buClr>
              <a:buSzTx/>
              <a:buFont typeface="Arial"/>
              <a:buNone/>
              <a:defRPr b="0" i="1" sz="5400"/>
            </a:pPr>
            <a:r>
              <a:rPr i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t>see: </a:t>
            </a:r>
            <a:r>
              <a:rPr u="sng">
                <a:hlinkClick r:id="rId2" invalidUrl="" action="" tgtFrame="" tooltip="" history="1" highlightClick="0" endSnd="0"/>
              </a:rPr>
              <a:t>VSEPR Guide</a:t>
            </a:r>
          </a:p>
        </p:txBody>
      </p:sp>
      <p:sp>
        <p:nvSpPr>
          <p:cNvPr id="2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7" name="What hybrid orbital set is used by the N atom in ammonia, NH3?…"/>
          <p:cNvSpPr txBox="1"/>
          <p:nvPr/>
        </p:nvSpPr>
        <p:spPr>
          <a:xfrm>
            <a:off x="8648700" y="14538959"/>
            <a:ext cx="8892540" cy="122072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What hybrid orbital set is used by the N atom in ammonia, NH</a:t>
            </a:r>
            <a:r>
              <a:rPr baseline="-5999"/>
              <a:t>3</a:t>
            </a:r>
            <a:r>
              <a:t>?</a:t>
            </a:r>
          </a:p>
          <a:p>
            <a:pPr/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/>
              <a:t>sp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sp</a:t>
            </a:r>
            <a:r>
              <a:rPr b="0" baseline="31999"/>
              <a:t>2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sp</a:t>
            </a:r>
            <a:r>
              <a:rPr b="0" baseline="31999"/>
              <a:t>3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sp</a:t>
            </a:r>
            <a:r>
              <a:rPr b="0" baseline="31999"/>
              <a:t>3</a:t>
            </a:r>
            <a:r>
              <a:rPr b="0"/>
              <a:t>d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sp</a:t>
            </a:r>
            <a:r>
              <a:rPr b="0" baseline="31999"/>
              <a:t>3</a:t>
            </a:r>
            <a:r>
              <a:rPr b="0"/>
              <a:t>d</a:t>
            </a:r>
            <a:r>
              <a:rPr b="0" baseline="31999"/>
              <a:t>2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248" name="Enter your response on…"/>
          <p:cNvSpPr txBox="1"/>
          <p:nvPr/>
        </p:nvSpPr>
        <p:spPr>
          <a:xfrm>
            <a:off x="22844760" y="145389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49" name="Answer = C, sp3"/>
          <p:cNvSpPr txBox="1"/>
          <p:nvPr/>
        </p:nvSpPr>
        <p:spPr>
          <a:xfrm>
            <a:off x="21920146" y="17373600"/>
            <a:ext cx="5476844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sp</a:t>
            </a:r>
            <a:r>
              <a:rPr baseline="31999"/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47188 -0.943333" origin="layout" pathEditMode="relative">
                                      <p:cBhvr>
                                        <p:cTn id="6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51568 -0.190000" origin="layout" pathEditMode="relative">
                                      <p:cBhvr>
                                        <p:cTn id="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67189 -0.368333" origin="layout" pathEditMode="relative">
                                      <p:cBhvr>
                                        <p:cTn id="1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Hybrid Examp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Hybrid Examples</a:t>
            </a:r>
          </a:p>
        </p:txBody>
      </p:sp>
      <p:sp>
        <p:nvSpPr>
          <p:cNvPr id="2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53" name="various valence bond bonding schemes" descr="various valence bond bonding schem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5120" y="297180"/>
            <a:ext cx="18611851" cy="12049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Bonding in Glycine"/>
          <p:cNvSpPr txBox="1"/>
          <p:nvPr>
            <p:ph type="title"/>
          </p:nvPr>
        </p:nvSpPr>
        <p:spPr>
          <a:xfrm>
            <a:off x="12192000" y="1531620"/>
            <a:ext cx="7155180" cy="322326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Bonding in Glycine</a:t>
            </a:r>
          </a:p>
        </p:txBody>
      </p:sp>
      <p:sp>
        <p:nvSpPr>
          <p:cNvPr id="25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57" name="glycine picture" descr="glycine picture"/>
          <p:cNvPicPr>
            <a:picLocks noChangeAspect="0"/>
          </p:cNvPicPr>
          <p:nvPr/>
        </p:nvPicPr>
        <p:blipFill>
          <a:blip r:embed="rId2">
            <a:extLst/>
          </a:blip>
          <a:srcRect l="2675" t="2731" r="2392" b="11156"/>
          <a:stretch>
            <a:fillRect/>
          </a:stretch>
        </p:blipFill>
        <p:spPr>
          <a:xfrm>
            <a:off x="3563862" y="765528"/>
            <a:ext cx="7758241" cy="4675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094" fill="norm" stroke="1" extrusionOk="0">
                <a:moveTo>
                  <a:pt x="13065" y="1"/>
                </a:moveTo>
                <a:cubicBezTo>
                  <a:pt x="12915" y="-17"/>
                  <a:pt x="12800" y="340"/>
                  <a:pt x="12928" y="547"/>
                </a:cubicBezTo>
                <a:cubicBezTo>
                  <a:pt x="13015" y="690"/>
                  <a:pt x="13109" y="681"/>
                  <a:pt x="13209" y="519"/>
                </a:cubicBezTo>
                <a:cubicBezTo>
                  <a:pt x="13305" y="362"/>
                  <a:pt x="13271" y="156"/>
                  <a:pt x="13131" y="33"/>
                </a:cubicBezTo>
                <a:cubicBezTo>
                  <a:pt x="13109" y="14"/>
                  <a:pt x="13086" y="4"/>
                  <a:pt x="13065" y="1"/>
                </a:cubicBezTo>
                <a:close/>
                <a:moveTo>
                  <a:pt x="12377" y="1006"/>
                </a:moveTo>
                <a:cubicBezTo>
                  <a:pt x="12316" y="1006"/>
                  <a:pt x="12160" y="1260"/>
                  <a:pt x="12160" y="1358"/>
                </a:cubicBezTo>
                <a:cubicBezTo>
                  <a:pt x="12160" y="1400"/>
                  <a:pt x="12198" y="1495"/>
                  <a:pt x="12245" y="1571"/>
                </a:cubicBezTo>
                <a:cubicBezTo>
                  <a:pt x="12292" y="1648"/>
                  <a:pt x="12351" y="1711"/>
                  <a:pt x="12377" y="1711"/>
                </a:cubicBezTo>
                <a:cubicBezTo>
                  <a:pt x="12437" y="1711"/>
                  <a:pt x="12593" y="1456"/>
                  <a:pt x="12593" y="1358"/>
                </a:cubicBezTo>
                <a:cubicBezTo>
                  <a:pt x="12593" y="1260"/>
                  <a:pt x="12437" y="1006"/>
                  <a:pt x="12377" y="1006"/>
                </a:cubicBezTo>
                <a:close/>
                <a:moveTo>
                  <a:pt x="4670" y="1226"/>
                </a:moveTo>
                <a:cubicBezTo>
                  <a:pt x="4593" y="1230"/>
                  <a:pt x="4507" y="1240"/>
                  <a:pt x="4431" y="1260"/>
                </a:cubicBezTo>
                <a:cubicBezTo>
                  <a:pt x="4279" y="1299"/>
                  <a:pt x="4155" y="1307"/>
                  <a:pt x="4154" y="1278"/>
                </a:cubicBezTo>
                <a:cubicBezTo>
                  <a:pt x="4154" y="1249"/>
                  <a:pt x="4131" y="1286"/>
                  <a:pt x="4103" y="1358"/>
                </a:cubicBezTo>
                <a:cubicBezTo>
                  <a:pt x="4074" y="1431"/>
                  <a:pt x="4029" y="1491"/>
                  <a:pt x="4003" y="1491"/>
                </a:cubicBezTo>
                <a:cubicBezTo>
                  <a:pt x="3976" y="1491"/>
                  <a:pt x="3888" y="1621"/>
                  <a:pt x="3806" y="1779"/>
                </a:cubicBezTo>
                <a:cubicBezTo>
                  <a:pt x="3687" y="2010"/>
                  <a:pt x="3652" y="2176"/>
                  <a:pt x="3635" y="2615"/>
                </a:cubicBezTo>
                <a:cubicBezTo>
                  <a:pt x="3607" y="3321"/>
                  <a:pt x="3760" y="3860"/>
                  <a:pt x="4059" y="4111"/>
                </a:cubicBezTo>
                <a:cubicBezTo>
                  <a:pt x="4215" y="4242"/>
                  <a:pt x="4268" y="4349"/>
                  <a:pt x="4296" y="4589"/>
                </a:cubicBezTo>
                <a:cubicBezTo>
                  <a:pt x="4328" y="4868"/>
                  <a:pt x="4312" y="4923"/>
                  <a:pt x="4133" y="5163"/>
                </a:cubicBezTo>
                <a:cubicBezTo>
                  <a:pt x="3921" y="5449"/>
                  <a:pt x="3723" y="5995"/>
                  <a:pt x="3723" y="6295"/>
                </a:cubicBezTo>
                <a:cubicBezTo>
                  <a:pt x="3723" y="6540"/>
                  <a:pt x="3622" y="6839"/>
                  <a:pt x="3560" y="6777"/>
                </a:cubicBezTo>
                <a:cubicBezTo>
                  <a:pt x="3533" y="6750"/>
                  <a:pt x="3132" y="6905"/>
                  <a:pt x="2669" y="7124"/>
                </a:cubicBezTo>
                <a:lnTo>
                  <a:pt x="1825" y="7522"/>
                </a:lnTo>
                <a:lnTo>
                  <a:pt x="1605" y="7262"/>
                </a:lnTo>
                <a:cubicBezTo>
                  <a:pt x="1483" y="7118"/>
                  <a:pt x="1363" y="7019"/>
                  <a:pt x="1339" y="7044"/>
                </a:cubicBezTo>
                <a:cubicBezTo>
                  <a:pt x="1315" y="7068"/>
                  <a:pt x="1283" y="7055"/>
                  <a:pt x="1268" y="7013"/>
                </a:cubicBezTo>
                <a:cubicBezTo>
                  <a:pt x="1213" y="6869"/>
                  <a:pt x="634" y="7067"/>
                  <a:pt x="414" y="7305"/>
                </a:cubicBezTo>
                <a:cubicBezTo>
                  <a:pt x="294" y="7433"/>
                  <a:pt x="211" y="7562"/>
                  <a:pt x="229" y="7591"/>
                </a:cubicBezTo>
                <a:cubicBezTo>
                  <a:pt x="247" y="7621"/>
                  <a:pt x="210" y="7735"/>
                  <a:pt x="147" y="7844"/>
                </a:cubicBezTo>
                <a:cubicBezTo>
                  <a:pt x="-137" y="8336"/>
                  <a:pt x="10" y="9394"/>
                  <a:pt x="428" y="9866"/>
                </a:cubicBezTo>
                <a:cubicBezTo>
                  <a:pt x="692" y="10164"/>
                  <a:pt x="1132" y="10250"/>
                  <a:pt x="1342" y="10045"/>
                </a:cubicBezTo>
                <a:cubicBezTo>
                  <a:pt x="1417" y="9972"/>
                  <a:pt x="1530" y="9875"/>
                  <a:pt x="1593" y="9828"/>
                </a:cubicBezTo>
                <a:cubicBezTo>
                  <a:pt x="1726" y="9729"/>
                  <a:pt x="1937" y="9315"/>
                  <a:pt x="1937" y="9155"/>
                </a:cubicBezTo>
                <a:cubicBezTo>
                  <a:pt x="1937" y="8972"/>
                  <a:pt x="2055" y="8870"/>
                  <a:pt x="2479" y="8684"/>
                </a:cubicBezTo>
                <a:cubicBezTo>
                  <a:pt x="2702" y="8586"/>
                  <a:pt x="3112" y="8401"/>
                  <a:pt x="3391" y="8274"/>
                </a:cubicBezTo>
                <a:lnTo>
                  <a:pt x="3898" y="8043"/>
                </a:lnTo>
                <a:lnTo>
                  <a:pt x="4040" y="8263"/>
                </a:lnTo>
                <a:cubicBezTo>
                  <a:pt x="4264" y="8612"/>
                  <a:pt x="4633" y="8843"/>
                  <a:pt x="4971" y="8845"/>
                </a:cubicBezTo>
                <a:cubicBezTo>
                  <a:pt x="5265" y="8847"/>
                  <a:pt x="5277" y="8856"/>
                  <a:pt x="5444" y="9235"/>
                </a:cubicBezTo>
                <a:cubicBezTo>
                  <a:pt x="5538" y="9449"/>
                  <a:pt x="5661" y="9797"/>
                  <a:pt x="5717" y="10007"/>
                </a:cubicBezTo>
                <a:cubicBezTo>
                  <a:pt x="5772" y="10217"/>
                  <a:pt x="6066" y="11060"/>
                  <a:pt x="6369" y="11878"/>
                </a:cubicBezTo>
                <a:lnTo>
                  <a:pt x="6919" y="13364"/>
                </a:lnTo>
                <a:lnTo>
                  <a:pt x="6810" y="13552"/>
                </a:lnTo>
                <a:cubicBezTo>
                  <a:pt x="6564" y="13979"/>
                  <a:pt x="6463" y="14794"/>
                  <a:pt x="6550" y="15633"/>
                </a:cubicBezTo>
                <a:cubicBezTo>
                  <a:pt x="6590" y="16015"/>
                  <a:pt x="6582" y="16044"/>
                  <a:pt x="6354" y="16459"/>
                </a:cubicBezTo>
                <a:cubicBezTo>
                  <a:pt x="6224" y="16696"/>
                  <a:pt x="6103" y="16851"/>
                  <a:pt x="6085" y="16804"/>
                </a:cubicBezTo>
                <a:cubicBezTo>
                  <a:pt x="6039" y="16681"/>
                  <a:pt x="5450" y="16779"/>
                  <a:pt x="5305" y="16933"/>
                </a:cubicBezTo>
                <a:cubicBezTo>
                  <a:pt x="5238" y="17004"/>
                  <a:pt x="5183" y="17038"/>
                  <a:pt x="5183" y="17008"/>
                </a:cubicBezTo>
                <a:cubicBezTo>
                  <a:pt x="5183" y="16979"/>
                  <a:pt x="5135" y="17030"/>
                  <a:pt x="5078" y="17125"/>
                </a:cubicBezTo>
                <a:cubicBezTo>
                  <a:pt x="4645" y="17830"/>
                  <a:pt x="4741" y="19089"/>
                  <a:pt x="5265" y="19573"/>
                </a:cubicBezTo>
                <a:cubicBezTo>
                  <a:pt x="5913" y="20170"/>
                  <a:pt x="6693" y="19436"/>
                  <a:pt x="6696" y="18228"/>
                </a:cubicBezTo>
                <a:cubicBezTo>
                  <a:pt x="6697" y="17821"/>
                  <a:pt x="6717" y="17752"/>
                  <a:pt x="6933" y="17408"/>
                </a:cubicBezTo>
                <a:lnTo>
                  <a:pt x="7168" y="17032"/>
                </a:lnTo>
                <a:lnTo>
                  <a:pt x="7486" y="17205"/>
                </a:lnTo>
                <a:cubicBezTo>
                  <a:pt x="7748" y="17348"/>
                  <a:pt x="7815" y="17425"/>
                  <a:pt x="7853" y="17630"/>
                </a:cubicBezTo>
                <a:cubicBezTo>
                  <a:pt x="7879" y="17767"/>
                  <a:pt x="7923" y="17951"/>
                  <a:pt x="7951" y="18040"/>
                </a:cubicBezTo>
                <a:cubicBezTo>
                  <a:pt x="7991" y="18166"/>
                  <a:pt x="7978" y="18211"/>
                  <a:pt x="7893" y="18247"/>
                </a:cubicBezTo>
                <a:cubicBezTo>
                  <a:pt x="7707" y="18326"/>
                  <a:pt x="7455" y="19033"/>
                  <a:pt x="7455" y="19470"/>
                </a:cubicBezTo>
                <a:cubicBezTo>
                  <a:pt x="7455" y="20037"/>
                  <a:pt x="7725" y="20750"/>
                  <a:pt x="8022" y="20969"/>
                </a:cubicBezTo>
                <a:cubicBezTo>
                  <a:pt x="8405" y="21251"/>
                  <a:pt x="9010" y="21005"/>
                  <a:pt x="9243" y="20471"/>
                </a:cubicBezTo>
                <a:cubicBezTo>
                  <a:pt x="9305" y="20330"/>
                  <a:pt x="9338" y="20214"/>
                  <a:pt x="9318" y="20214"/>
                </a:cubicBezTo>
                <a:cubicBezTo>
                  <a:pt x="9297" y="20214"/>
                  <a:pt x="9310" y="20156"/>
                  <a:pt x="9347" y="20083"/>
                </a:cubicBezTo>
                <a:cubicBezTo>
                  <a:pt x="9384" y="20010"/>
                  <a:pt x="9395" y="19950"/>
                  <a:pt x="9370" y="19950"/>
                </a:cubicBezTo>
                <a:cubicBezTo>
                  <a:pt x="9346" y="19950"/>
                  <a:pt x="9356" y="19903"/>
                  <a:pt x="9391" y="19845"/>
                </a:cubicBezTo>
                <a:cubicBezTo>
                  <a:pt x="9584" y="19530"/>
                  <a:pt x="9358" y="18495"/>
                  <a:pt x="9016" y="18126"/>
                </a:cubicBezTo>
                <a:cubicBezTo>
                  <a:pt x="8894" y="17995"/>
                  <a:pt x="8790" y="17802"/>
                  <a:pt x="8771" y="17669"/>
                </a:cubicBezTo>
                <a:cubicBezTo>
                  <a:pt x="8752" y="17543"/>
                  <a:pt x="8713" y="17389"/>
                  <a:pt x="8683" y="17327"/>
                </a:cubicBezTo>
                <a:cubicBezTo>
                  <a:pt x="8643" y="17245"/>
                  <a:pt x="8701" y="17103"/>
                  <a:pt x="8902" y="16797"/>
                </a:cubicBezTo>
                <a:cubicBezTo>
                  <a:pt x="9207" y="16331"/>
                  <a:pt x="9336" y="15970"/>
                  <a:pt x="9392" y="15427"/>
                </a:cubicBezTo>
                <a:cubicBezTo>
                  <a:pt x="9436" y="15010"/>
                  <a:pt x="9315" y="15104"/>
                  <a:pt x="10754" y="14390"/>
                </a:cubicBezTo>
                <a:cubicBezTo>
                  <a:pt x="11155" y="14192"/>
                  <a:pt x="11628" y="13952"/>
                  <a:pt x="11803" y="13860"/>
                </a:cubicBezTo>
                <a:lnTo>
                  <a:pt x="12123" y="13694"/>
                </a:lnTo>
                <a:lnTo>
                  <a:pt x="12400" y="14122"/>
                </a:lnTo>
                <a:cubicBezTo>
                  <a:pt x="12552" y="14357"/>
                  <a:pt x="12770" y="14598"/>
                  <a:pt x="12884" y="14659"/>
                </a:cubicBezTo>
                <a:cubicBezTo>
                  <a:pt x="13085" y="14767"/>
                  <a:pt x="13684" y="14748"/>
                  <a:pt x="13918" y="14625"/>
                </a:cubicBezTo>
                <a:cubicBezTo>
                  <a:pt x="14005" y="14579"/>
                  <a:pt x="14099" y="14709"/>
                  <a:pt x="14404" y="15298"/>
                </a:cubicBezTo>
                <a:cubicBezTo>
                  <a:pt x="14612" y="15700"/>
                  <a:pt x="15043" y="16490"/>
                  <a:pt x="15363" y="17053"/>
                </a:cubicBezTo>
                <a:lnTo>
                  <a:pt x="15944" y="18077"/>
                </a:lnTo>
                <a:lnTo>
                  <a:pt x="15857" y="18493"/>
                </a:lnTo>
                <a:cubicBezTo>
                  <a:pt x="15753" y="18991"/>
                  <a:pt x="15778" y="19487"/>
                  <a:pt x="15937" y="20052"/>
                </a:cubicBezTo>
                <a:cubicBezTo>
                  <a:pt x="16366" y="21583"/>
                  <a:pt x="17744" y="21383"/>
                  <a:pt x="18098" y="19739"/>
                </a:cubicBezTo>
                <a:cubicBezTo>
                  <a:pt x="18205" y="19242"/>
                  <a:pt x="18202" y="19246"/>
                  <a:pt x="19167" y="18761"/>
                </a:cubicBezTo>
                <a:lnTo>
                  <a:pt x="19818" y="18434"/>
                </a:lnTo>
                <a:lnTo>
                  <a:pt x="20027" y="18663"/>
                </a:lnTo>
                <a:cubicBezTo>
                  <a:pt x="20615" y="19313"/>
                  <a:pt x="21463" y="18539"/>
                  <a:pt x="21463" y="17350"/>
                </a:cubicBezTo>
                <a:cubicBezTo>
                  <a:pt x="21463" y="16407"/>
                  <a:pt x="20929" y="15683"/>
                  <a:pt x="20346" y="15837"/>
                </a:cubicBezTo>
                <a:cubicBezTo>
                  <a:pt x="20108" y="15900"/>
                  <a:pt x="19735" y="16433"/>
                  <a:pt x="19593" y="16910"/>
                </a:cubicBezTo>
                <a:cubicBezTo>
                  <a:pt x="19489" y="17262"/>
                  <a:pt x="19489" y="17261"/>
                  <a:pt x="18813" y="17554"/>
                </a:cubicBezTo>
                <a:cubicBezTo>
                  <a:pt x="18441" y="17716"/>
                  <a:pt x="18088" y="17866"/>
                  <a:pt x="18029" y="17889"/>
                </a:cubicBezTo>
                <a:cubicBezTo>
                  <a:pt x="17958" y="17917"/>
                  <a:pt x="17856" y="17837"/>
                  <a:pt x="17734" y="17655"/>
                </a:cubicBezTo>
                <a:cubicBezTo>
                  <a:pt x="17478" y="17269"/>
                  <a:pt x="17173" y="17105"/>
                  <a:pt x="16830" y="17168"/>
                </a:cubicBezTo>
                <a:lnTo>
                  <a:pt x="16551" y="17218"/>
                </a:lnTo>
                <a:lnTo>
                  <a:pt x="16140" y="16482"/>
                </a:lnTo>
                <a:cubicBezTo>
                  <a:pt x="15914" y="16077"/>
                  <a:pt x="15730" y="15714"/>
                  <a:pt x="15730" y="15678"/>
                </a:cubicBezTo>
                <a:cubicBezTo>
                  <a:pt x="15730" y="15642"/>
                  <a:pt x="15483" y="15156"/>
                  <a:pt x="15182" y="14600"/>
                </a:cubicBezTo>
                <a:lnTo>
                  <a:pt x="14633" y="13590"/>
                </a:lnTo>
                <a:lnTo>
                  <a:pt x="14722" y="13286"/>
                </a:lnTo>
                <a:cubicBezTo>
                  <a:pt x="14925" y="12590"/>
                  <a:pt x="14771" y="11332"/>
                  <a:pt x="14418" y="10802"/>
                </a:cubicBezTo>
                <a:cubicBezTo>
                  <a:pt x="14261" y="10567"/>
                  <a:pt x="14230" y="10852"/>
                  <a:pt x="14690" y="8276"/>
                </a:cubicBezTo>
                <a:cubicBezTo>
                  <a:pt x="14837" y="7452"/>
                  <a:pt x="14974" y="6665"/>
                  <a:pt x="14994" y="6530"/>
                </a:cubicBezTo>
                <a:cubicBezTo>
                  <a:pt x="15021" y="6348"/>
                  <a:pt x="15090" y="6242"/>
                  <a:pt x="15260" y="6123"/>
                </a:cubicBezTo>
                <a:cubicBezTo>
                  <a:pt x="15671" y="5836"/>
                  <a:pt x="16000" y="5056"/>
                  <a:pt x="16000" y="4367"/>
                </a:cubicBezTo>
                <a:cubicBezTo>
                  <a:pt x="16000" y="3963"/>
                  <a:pt x="16044" y="3899"/>
                  <a:pt x="16406" y="3751"/>
                </a:cubicBezTo>
                <a:cubicBezTo>
                  <a:pt x="16983" y="3515"/>
                  <a:pt x="17244" y="3368"/>
                  <a:pt x="17217" y="3298"/>
                </a:cubicBezTo>
                <a:cubicBezTo>
                  <a:pt x="17183" y="3208"/>
                  <a:pt x="17093" y="3242"/>
                  <a:pt x="16103" y="3700"/>
                </a:cubicBezTo>
                <a:cubicBezTo>
                  <a:pt x="16045" y="3727"/>
                  <a:pt x="15941" y="3564"/>
                  <a:pt x="15785" y="3199"/>
                </a:cubicBezTo>
                <a:cubicBezTo>
                  <a:pt x="15508" y="2556"/>
                  <a:pt x="15255" y="2332"/>
                  <a:pt x="14806" y="2329"/>
                </a:cubicBezTo>
                <a:cubicBezTo>
                  <a:pt x="14589" y="2327"/>
                  <a:pt x="14429" y="2389"/>
                  <a:pt x="14238" y="2549"/>
                </a:cubicBezTo>
                <a:lnTo>
                  <a:pt x="13972" y="2771"/>
                </a:lnTo>
                <a:lnTo>
                  <a:pt x="13585" y="2087"/>
                </a:lnTo>
                <a:cubicBezTo>
                  <a:pt x="13371" y="1709"/>
                  <a:pt x="13178" y="1436"/>
                  <a:pt x="13153" y="1478"/>
                </a:cubicBezTo>
                <a:cubicBezTo>
                  <a:pt x="13127" y="1520"/>
                  <a:pt x="13295" y="1839"/>
                  <a:pt x="13526" y="2191"/>
                </a:cubicBezTo>
                <a:cubicBezTo>
                  <a:pt x="13757" y="2542"/>
                  <a:pt x="13944" y="2858"/>
                  <a:pt x="13944" y="2893"/>
                </a:cubicBezTo>
                <a:cubicBezTo>
                  <a:pt x="13944" y="2928"/>
                  <a:pt x="13879" y="3097"/>
                  <a:pt x="13798" y="3269"/>
                </a:cubicBezTo>
                <a:cubicBezTo>
                  <a:pt x="13588" y="3718"/>
                  <a:pt x="13559" y="4530"/>
                  <a:pt x="13732" y="5097"/>
                </a:cubicBezTo>
                <a:cubicBezTo>
                  <a:pt x="13801" y="5320"/>
                  <a:pt x="13897" y="5561"/>
                  <a:pt x="13947" y="5634"/>
                </a:cubicBezTo>
                <a:cubicBezTo>
                  <a:pt x="14018" y="5740"/>
                  <a:pt x="14029" y="5836"/>
                  <a:pt x="13993" y="6096"/>
                </a:cubicBezTo>
                <a:cubicBezTo>
                  <a:pt x="13890" y="6844"/>
                  <a:pt x="13716" y="7901"/>
                  <a:pt x="13522" y="8979"/>
                </a:cubicBezTo>
                <a:lnTo>
                  <a:pt x="13315" y="10125"/>
                </a:lnTo>
                <a:lnTo>
                  <a:pt x="13069" y="10183"/>
                </a:lnTo>
                <a:cubicBezTo>
                  <a:pt x="12809" y="10243"/>
                  <a:pt x="12479" y="10540"/>
                  <a:pt x="12288" y="10886"/>
                </a:cubicBezTo>
                <a:cubicBezTo>
                  <a:pt x="12138" y="11156"/>
                  <a:pt x="11944" y="11861"/>
                  <a:pt x="11944" y="12136"/>
                </a:cubicBezTo>
                <a:cubicBezTo>
                  <a:pt x="11944" y="12426"/>
                  <a:pt x="11875" y="12498"/>
                  <a:pt x="11403" y="12705"/>
                </a:cubicBezTo>
                <a:cubicBezTo>
                  <a:pt x="11180" y="12803"/>
                  <a:pt x="10827" y="12970"/>
                  <a:pt x="10619" y="13076"/>
                </a:cubicBezTo>
                <a:cubicBezTo>
                  <a:pt x="10411" y="13182"/>
                  <a:pt x="10015" y="13371"/>
                  <a:pt x="9742" y="13495"/>
                </a:cubicBezTo>
                <a:lnTo>
                  <a:pt x="9244" y="13721"/>
                </a:lnTo>
                <a:lnTo>
                  <a:pt x="9028" y="13402"/>
                </a:lnTo>
                <a:cubicBezTo>
                  <a:pt x="8680" y="12891"/>
                  <a:pt x="8404" y="12706"/>
                  <a:pt x="7976" y="12691"/>
                </a:cubicBezTo>
                <a:cubicBezTo>
                  <a:pt x="7704" y="12682"/>
                  <a:pt x="7589" y="12641"/>
                  <a:pt x="7560" y="12546"/>
                </a:cubicBezTo>
                <a:cubicBezTo>
                  <a:pt x="7394" y="12011"/>
                  <a:pt x="6958" y="10795"/>
                  <a:pt x="6717" y="10195"/>
                </a:cubicBezTo>
                <a:cubicBezTo>
                  <a:pt x="6557" y="9798"/>
                  <a:pt x="6427" y="9448"/>
                  <a:pt x="6427" y="9418"/>
                </a:cubicBezTo>
                <a:cubicBezTo>
                  <a:pt x="6427" y="9388"/>
                  <a:pt x="6327" y="9088"/>
                  <a:pt x="6204" y="8752"/>
                </a:cubicBezTo>
                <a:lnTo>
                  <a:pt x="5981" y="8141"/>
                </a:lnTo>
                <a:lnTo>
                  <a:pt x="6102" y="7683"/>
                </a:lnTo>
                <a:cubicBezTo>
                  <a:pt x="6200" y="7311"/>
                  <a:pt x="6218" y="7114"/>
                  <a:pt x="6196" y="6648"/>
                </a:cubicBezTo>
                <a:cubicBezTo>
                  <a:pt x="6182" y="6331"/>
                  <a:pt x="6126" y="5922"/>
                  <a:pt x="6072" y="5740"/>
                </a:cubicBezTo>
                <a:lnTo>
                  <a:pt x="5973" y="5411"/>
                </a:lnTo>
                <a:lnTo>
                  <a:pt x="6156" y="5103"/>
                </a:lnTo>
                <a:cubicBezTo>
                  <a:pt x="6390" y="4709"/>
                  <a:pt x="6322" y="4580"/>
                  <a:pt x="6081" y="4961"/>
                </a:cubicBezTo>
                <a:lnTo>
                  <a:pt x="5899" y="5249"/>
                </a:lnTo>
                <a:lnTo>
                  <a:pt x="5572" y="4972"/>
                </a:lnTo>
                <a:cubicBezTo>
                  <a:pt x="5276" y="4721"/>
                  <a:pt x="5241" y="4663"/>
                  <a:pt x="5209" y="4354"/>
                </a:cubicBezTo>
                <a:cubicBezTo>
                  <a:pt x="5181" y="4084"/>
                  <a:pt x="5198" y="3959"/>
                  <a:pt x="5289" y="3758"/>
                </a:cubicBezTo>
                <a:cubicBezTo>
                  <a:pt x="5414" y="3484"/>
                  <a:pt x="5497" y="2631"/>
                  <a:pt x="5427" y="2356"/>
                </a:cubicBezTo>
                <a:cubicBezTo>
                  <a:pt x="5404" y="2268"/>
                  <a:pt x="5381" y="2099"/>
                  <a:pt x="5376" y="1983"/>
                </a:cubicBezTo>
                <a:cubicBezTo>
                  <a:pt x="5366" y="1730"/>
                  <a:pt x="5073" y="1308"/>
                  <a:pt x="4859" y="1238"/>
                </a:cubicBezTo>
                <a:cubicBezTo>
                  <a:pt x="4817" y="1225"/>
                  <a:pt x="4748" y="1222"/>
                  <a:pt x="4670" y="1226"/>
                </a:cubicBezTo>
                <a:close/>
                <a:moveTo>
                  <a:pt x="17539" y="2085"/>
                </a:moveTo>
                <a:cubicBezTo>
                  <a:pt x="17486" y="2086"/>
                  <a:pt x="17432" y="2142"/>
                  <a:pt x="17389" y="2254"/>
                </a:cubicBezTo>
                <a:cubicBezTo>
                  <a:pt x="17347" y="2360"/>
                  <a:pt x="17351" y="2439"/>
                  <a:pt x="17403" y="2540"/>
                </a:cubicBezTo>
                <a:cubicBezTo>
                  <a:pt x="17489" y="2710"/>
                  <a:pt x="17520" y="2712"/>
                  <a:pt x="17647" y="2562"/>
                </a:cubicBezTo>
                <a:cubicBezTo>
                  <a:pt x="17729" y="2463"/>
                  <a:pt x="17735" y="2413"/>
                  <a:pt x="17681" y="2248"/>
                </a:cubicBezTo>
                <a:cubicBezTo>
                  <a:pt x="17645" y="2138"/>
                  <a:pt x="17592" y="2084"/>
                  <a:pt x="17539" y="2085"/>
                </a:cubicBezTo>
                <a:close/>
                <a:moveTo>
                  <a:pt x="17803" y="3507"/>
                </a:moveTo>
                <a:cubicBezTo>
                  <a:pt x="17777" y="3504"/>
                  <a:pt x="17753" y="3536"/>
                  <a:pt x="17711" y="3604"/>
                </a:cubicBezTo>
                <a:cubicBezTo>
                  <a:pt x="17601" y="3784"/>
                  <a:pt x="17601" y="3864"/>
                  <a:pt x="17706" y="4035"/>
                </a:cubicBezTo>
                <a:cubicBezTo>
                  <a:pt x="17751" y="4109"/>
                  <a:pt x="17823" y="4149"/>
                  <a:pt x="17864" y="4123"/>
                </a:cubicBezTo>
                <a:cubicBezTo>
                  <a:pt x="17993" y="4042"/>
                  <a:pt x="18012" y="3802"/>
                  <a:pt x="17904" y="3625"/>
                </a:cubicBezTo>
                <a:cubicBezTo>
                  <a:pt x="17856" y="3548"/>
                  <a:pt x="17828" y="3510"/>
                  <a:pt x="17803" y="3507"/>
                </a:cubicBezTo>
                <a:close/>
                <a:moveTo>
                  <a:pt x="6159" y="3769"/>
                </a:moveTo>
                <a:cubicBezTo>
                  <a:pt x="6127" y="3757"/>
                  <a:pt x="6091" y="3758"/>
                  <a:pt x="6054" y="3777"/>
                </a:cubicBezTo>
                <a:cubicBezTo>
                  <a:pt x="5916" y="3848"/>
                  <a:pt x="5857" y="4146"/>
                  <a:pt x="5945" y="4318"/>
                </a:cubicBezTo>
                <a:cubicBezTo>
                  <a:pt x="5982" y="4391"/>
                  <a:pt x="6074" y="4438"/>
                  <a:pt x="6151" y="4424"/>
                </a:cubicBezTo>
                <a:cubicBezTo>
                  <a:pt x="6256" y="4404"/>
                  <a:pt x="6296" y="4340"/>
                  <a:pt x="6308" y="4170"/>
                </a:cubicBezTo>
                <a:cubicBezTo>
                  <a:pt x="6323" y="3964"/>
                  <a:pt x="6256" y="3804"/>
                  <a:pt x="6159" y="3769"/>
                </a:cubicBezTo>
                <a:close/>
                <a:moveTo>
                  <a:pt x="6991" y="4275"/>
                </a:moveTo>
                <a:cubicBezTo>
                  <a:pt x="6827" y="4233"/>
                  <a:pt x="6682" y="4596"/>
                  <a:pt x="6808" y="4843"/>
                </a:cubicBezTo>
                <a:cubicBezTo>
                  <a:pt x="6891" y="5007"/>
                  <a:pt x="7044" y="5007"/>
                  <a:pt x="7127" y="4843"/>
                </a:cubicBezTo>
                <a:cubicBezTo>
                  <a:pt x="7211" y="4678"/>
                  <a:pt x="7183" y="4443"/>
                  <a:pt x="7063" y="4320"/>
                </a:cubicBezTo>
                <a:cubicBezTo>
                  <a:pt x="7039" y="4296"/>
                  <a:pt x="7015" y="4281"/>
                  <a:pt x="6991" y="4275"/>
                </a:cubicBezTo>
                <a:close/>
                <a:moveTo>
                  <a:pt x="15297" y="18364"/>
                </a:moveTo>
                <a:cubicBezTo>
                  <a:pt x="15237" y="18364"/>
                  <a:pt x="15081" y="18619"/>
                  <a:pt x="15081" y="18717"/>
                </a:cubicBezTo>
                <a:cubicBezTo>
                  <a:pt x="15081" y="18758"/>
                  <a:pt x="15119" y="18854"/>
                  <a:pt x="15165" y="18930"/>
                </a:cubicBezTo>
                <a:cubicBezTo>
                  <a:pt x="15291" y="19134"/>
                  <a:pt x="15408" y="19080"/>
                  <a:pt x="15475" y="18785"/>
                </a:cubicBezTo>
                <a:cubicBezTo>
                  <a:pt x="15508" y="18637"/>
                  <a:pt x="15392" y="18364"/>
                  <a:pt x="15297" y="18364"/>
                </a:cubicBezTo>
                <a:close/>
                <a:moveTo>
                  <a:pt x="18734" y="19245"/>
                </a:moveTo>
                <a:cubicBezTo>
                  <a:pt x="18654" y="19245"/>
                  <a:pt x="18489" y="19477"/>
                  <a:pt x="18489" y="19587"/>
                </a:cubicBezTo>
                <a:cubicBezTo>
                  <a:pt x="18489" y="19622"/>
                  <a:pt x="18518" y="19699"/>
                  <a:pt x="18553" y="19757"/>
                </a:cubicBezTo>
                <a:cubicBezTo>
                  <a:pt x="18646" y="19908"/>
                  <a:pt x="18850" y="19887"/>
                  <a:pt x="18888" y="19723"/>
                </a:cubicBezTo>
                <a:cubicBezTo>
                  <a:pt x="18930" y="19546"/>
                  <a:pt x="18832" y="19245"/>
                  <a:pt x="18734" y="1924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8" name="Text"/>
          <p:cNvSpPr txBox="1"/>
          <p:nvPr/>
        </p:nvSpPr>
        <p:spPr>
          <a:xfrm>
            <a:off x="10042525" y="4972050"/>
            <a:ext cx="228600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0" marR="0">
              <a:buClr>
                <a:srgbClr val="000000"/>
              </a:buClr>
              <a:buFont typeface="Times Roman"/>
              <a:defRPr sz="6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259" name="glycine picture" descr="glycine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180" y="5326379"/>
            <a:ext cx="9989821" cy="665226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Rectangle"/>
          <p:cNvSpPr/>
          <p:nvPr/>
        </p:nvSpPr>
        <p:spPr>
          <a:xfrm>
            <a:off x="17518380" y="10812779"/>
            <a:ext cx="1531621" cy="1211581"/>
          </a:xfrm>
          <a:prstGeom prst="rect">
            <a:avLst/>
          </a:prstGeom>
          <a:solidFill>
            <a:srgbClr val="FBFA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61" name="Rectangle"/>
          <p:cNvSpPr/>
          <p:nvPr/>
        </p:nvSpPr>
        <p:spPr>
          <a:xfrm>
            <a:off x="18295619" y="6103620"/>
            <a:ext cx="1828801" cy="1371601"/>
          </a:xfrm>
          <a:prstGeom prst="rect">
            <a:avLst/>
          </a:prstGeom>
          <a:solidFill>
            <a:srgbClr val="00B8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62" name="Rectangle"/>
          <p:cNvSpPr/>
          <p:nvPr/>
        </p:nvSpPr>
        <p:spPr>
          <a:xfrm>
            <a:off x="12031980" y="5326379"/>
            <a:ext cx="1668781" cy="1211581"/>
          </a:xfrm>
          <a:prstGeom prst="rect">
            <a:avLst/>
          </a:prstGeom>
          <a:solidFill>
            <a:srgbClr val="FF2734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63" name="Rectangle"/>
          <p:cNvSpPr/>
          <p:nvPr/>
        </p:nvSpPr>
        <p:spPr>
          <a:xfrm>
            <a:off x="9906000" y="9441180"/>
            <a:ext cx="1531620" cy="1211581"/>
          </a:xfrm>
          <a:prstGeom prst="rect">
            <a:avLst/>
          </a:prstGeom>
          <a:solidFill>
            <a:srgbClr val="0433FF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64" name="start"/>
          <p:cNvSpPr txBox="1"/>
          <p:nvPr/>
        </p:nvSpPr>
        <p:spPr>
          <a:xfrm>
            <a:off x="10066019" y="10741025"/>
            <a:ext cx="1176195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0" i="1" sz="3600"/>
            </a:lvl1pPr>
          </a:lstStyle>
          <a:p>
            <a:pPr/>
            <a:r>
              <a:t>start</a:t>
            </a:r>
          </a:p>
        </p:txBody>
      </p:sp>
      <p:sp>
        <p:nvSpPr>
          <p:cNvPr id="265" name="finish"/>
          <p:cNvSpPr txBox="1"/>
          <p:nvPr/>
        </p:nvSpPr>
        <p:spPr>
          <a:xfrm>
            <a:off x="17518380" y="12220575"/>
            <a:ext cx="1354342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0" i="1" sz="3600"/>
            </a:lvl1pPr>
          </a:lstStyle>
          <a:p>
            <a:pPr/>
            <a:r>
              <a:t>finish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500" fill="hold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500" fill="hold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500" fill="hold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500" fill="hold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1"/>
      <p:bldP build="whole" bldLvl="1" animBg="1" rev="0" advAuto="0" spid="262" grpId="2"/>
      <p:bldP build="whole" bldLvl="1" animBg="1" rev="0" advAuto="0" spid="261" grpId="3"/>
      <p:bldP build="whole" bldLvl="1" animBg="1" rev="0" advAuto="0" spid="260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"/>
          <p:cNvSpPr/>
          <p:nvPr/>
        </p:nvSpPr>
        <p:spPr>
          <a:xfrm>
            <a:off x="15862301" y="4432300"/>
            <a:ext cx="1645921" cy="1965961"/>
          </a:xfrm>
          <a:prstGeom prst="rect">
            <a:avLst/>
          </a:prstGeom>
          <a:solidFill>
            <a:srgbClr val="FFD1D8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68" name="Multiple Bonds"/>
          <p:cNvSpPr txBox="1"/>
          <p:nvPr>
            <p:ph type="title"/>
          </p:nvPr>
        </p:nvSpPr>
        <p:spPr>
          <a:xfrm>
            <a:off x="5036820" y="45720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11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Multiple Bonds</a:t>
            </a:r>
          </a:p>
        </p:txBody>
      </p:sp>
      <p:sp>
        <p:nvSpPr>
          <p:cNvPr id="269" name="Consider ethylene, C2H4"/>
          <p:cNvSpPr txBox="1"/>
          <p:nvPr>
            <p:ph type="body" idx="1"/>
          </p:nvPr>
        </p:nvSpPr>
        <p:spPr>
          <a:xfrm>
            <a:off x="4876800" y="2743200"/>
            <a:ext cx="14470381" cy="109728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Consider ethylene, C</a:t>
            </a:r>
            <a:r>
              <a:rPr baseline="-15851" sz="5400"/>
              <a:t>2</a:t>
            </a:r>
            <a:r>
              <a:rPr sz="5400"/>
              <a:t>H</a:t>
            </a:r>
            <a:r>
              <a:rPr baseline="-15851" sz="5400"/>
              <a:t>4</a:t>
            </a:r>
          </a:p>
        </p:txBody>
      </p:sp>
      <p:sp>
        <p:nvSpPr>
          <p:cNvPr id="27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71" name="C2H4" descr="C2H4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0500" y="4098925"/>
            <a:ext cx="10652760" cy="305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top view C2H4" descr="top view C2H4"/>
          <p:cNvPicPr>
            <a:picLocks noChangeAspect="0"/>
          </p:cNvPicPr>
          <p:nvPr/>
        </p:nvPicPr>
        <p:blipFill>
          <a:blip r:embed="rId3">
            <a:extLst/>
          </a:blip>
          <a:srcRect l="13317" t="10544" r="7618" b="14955"/>
          <a:stretch>
            <a:fillRect/>
          </a:stretch>
        </p:blipFill>
        <p:spPr>
          <a:xfrm>
            <a:off x="5139542" y="8430208"/>
            <a:ext cx="4681142" cy="3678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3" h="21598" fill="norm" stroke="1" extrusionOk="0">
                <a:moveTo>
                  <a:pt x="1684" y="0"/>
                </a:moveTo>
                <a:cubicBezTo>
                  <a:pt x="1532" y="-2"/>
                  <a:pt x="1376" y="24"/>
                  <a:pt x="1217" y="79"/>
                </a:cubicBezTo>
                <a:cubicBezTo>
                  <a:pt x="642" y="277"/>
                  <a:pt x="262" y="765"/>
                  <a:pt x="107" y="1505"/>
                </a:cubicBezTo>
                <a:cubicBezTo>
                  <a:pt x="-177" y="2860"/>
                  <a:pt x="467" y="4015"/>
                  <a:pt x="1578" y="4143"/>
                </a:cubicBezTo>
                <a:cubicBezTo>
                  <a:pt x="1992" y="4190"/>
                  <a:pt x="2044" y="4265"/>
                  <a:pt x="3071" y="6328"/>
                </a:cubicBezTo>
                <a:cubicBezTo>
                  <a:pt x="4040" y="8274"/>
                  <a:pt x="4119" y="8486"/>
                  <a:pt x="3958" y="8714"/>
                </a:cubicBezTo>
                <a:cubicBezTo>
                  <a:pt x="3312" y="9630"/>
                  <a:pt x="3319" y="11670"/>
                  <a:pt x="3970" y="12664"/>
                </a:cubicBezTo>
                <a:lnTo>
                  <a:pt x="4245" y="13083"/>
                </a:lnTo>
                <a:lnTo>
                  <a:pt x="3166" y="15234"/>
                </a:lnTo>
                <a:cubicBezTo>
                  <a:pt x="2197" y="17169"/>
                  <a:pt x="2059" y="17381"/>
                  <a:pt x="1793" y="17338"/>
                </a:cubicBezTo>
                <a:cubicBezTo>
                  <a:pt x="1630" y="17313"/>
                  <a:pt x="1257" y="17427"/>
                  <a:pt x="966" y="17592"/>
                </a:cubicBezTo>
                <a:cubicBezTo>
                  <a:pt x="549" y="17829"/>
                  <a:pt x="390" y="18029"/>
                  <a:pt x="212" y="18531"/>
                </a:cubicBezTo>
                <a:cubicBezTo>
                  <a:pt x="71" y="18931"/>
                  <a:pt x="0" y="19198"/>
                  <a:pt x="0" y="19466"/>
                </a:cubicBezTo>
                <a:cubicBezTo>
                  <a:pt x="0" y="19734"/>
                  <a:pt x="70" y="20002"/>
                  <a:pt x="211" y="20400"/>
                </a:cubicBezTo>
                <a:cubicBezTo>
                  <a:pt x="383" y="20886"/>
                  <a:pt x="553" y="21107"/>
                  <a:pt x="932" y="21328"/>
                </a:cubicBezTo>
                <a:cubicBezTo>
                  <a:pt x="1242" y="21508"/>
                  <a:pt x="1451" y="21598"/>
                  <a:pt x="1660" y="21598"/>
                </a:cubicBezTo>
                <a:cubicBezTo>
                  <a:pt x="1869" y="21598"/>
                  <a:pt x="2078" y="21506"/>
                  <a:pt x="2388" y="21325"/>
                </a:cubicBezTo>
                <a:cubicBezTo>
                  <a:pt x="2785" y="21094"/>
                  <a:pt x="2934" y="20893"/>
                  <a:pt x="3128" y="20333"/>
                </a:cubicBezTo>
                <a:cubicBezTo>
                  <a:pt x="3343" y="19708"/>
                  <a:pt x="3355" y="19550"/>
                  <a:pt x="3233" y="18937"/>
                </a:cubicBezTo>
                <a:lnTo>
                  <a:pt x="3095" y="18247"/>
                </a:lnTo>
                <a:lnTo>
                  <a:pt x="4177" y="16036"/>
                </a:lnTo>
                <a:lnTo>
                  <a:pt x="5258" y="13824"/>
                </a:lnTo>
                <a:lnTo>
                  <a:pt x="5734" y="13869"/>
                </a:lnTo>
                <a:cubicBezTo>
                  <a:pt x="6722" y="13960"/>
                  <a:pt x="7734" y="13275"/>
                  <a:pt x="8153" y="12233"/>
                </a:cubicBezTo>
                <a:lnTo>
                  <a:pt x="8324" y="11809"/>
                </a:lnTo>
                <a:lnTo>
                  <a:pt x="10747" y="11809"/>
                </a:lnTo>
                <a:lnTo>
                  <a:pt x="13170" y="11809"/>
                </a:lnTo>
                <a:lnTo>
                  <a:pt x="13364" y="12335"/>
                </a:lnTo>
                <a:cubicBezTo>
                  <a:pt x="13770" y="13434"/>
                  <a:pt x="14806" y="14120"/>
                  <a:pt x="15903" y="14018"/>
                </a:cubicBezTo>
                <a:lnTo>
                  <a:pt x="16455" y="13967"/>
                </a:lnTo>
                <a:lnTo>
                  <a:pt x="17485" y="16008"/>
                </a:lnTo>
                <a:cubicBezTo>
                  <a:pt x="18384" y="17789"/>
                  <a:pt x="18501" y="18092"/>
                  <a:pt x="18388" y="18364"/>
                </a:cubicBezTo>
                <a:cubicBezTo>
                  <a:pt x="18200" y="18815"/>
                  <a:pt x="18228" y="19881"/>
                  <a:pt x="18442" y="20414"/>
                </a:cubicBezTo>
                <a:cubicBezTo>
                  <a:pt x="18677" y="20997"/>
                  <a:pt x="19204" y="21349"/>
                  <a:pt x="19839" y="21349"/>
                </a:cubicBezTo>
                <a:cubicBezTo>
                  <a:pt x="20824" y="21349"/>
                  <a:pt x="21423" y="20581"/>
                  <a:pt x="21423" y="19317"/>
                </a:cubicBezTo>
                <a:cubicBezTo>
                  <a:pt x="21423" y="18144"/>
                  <a:pt x="20921" y="17410"/>
                  <a:pt x="20032" y="17280"/>
                </a:cubicBezTo>
                <a:cubicBezTo>
                  <a:pt x="19689" y="17230"/>
                  <a:pt x="19562" y="17037"/>
                  <a:pt x="18577" y="15078"/>
                </a:cubicBezTo>
                <a:lnTo>
                  <a:pt x="17496" y="12932"/>
                </a:lnTo>
                <a:lnTo>
                  <a:pt x="17741" y="12333"/>
                </a:lnTo>
                <a:cubicBezTo>
                  <a:pt x="18086" y="11492"/>
                  <a:pt x="18076" y="10175"/>
                  <a:pt x="17718" y="9276"/>
                </a:cubicBezTo>
                <a:lnTo>
                  <a:pt x="17449" y="8603"/>
                </a:lnTo>
                <a:lnTo>
                  <a:pt x="18517" y="6415"/>
                </a:lnTo>
                <a:cubicBezTo>
                  <a:pt x="19499" y="4400"/>
                  <a:pt x="19610" y="4227"/>
                  <a:pt x="19925" y="4227"/>
                </a:cubicBezTo>
                <a:cubicBezTo>
                  <a:pt x="20706" y="4227"/>
                  <a:pt x="21287" y="3372"/>
                  <a:pt x="21287" y="2220"/>
                </a:cubicBezTo>
                <a:cubicBezTo>
                  <a:pt x="21287" y="959"/>
                  <a:pt x="20707" y="214"/>
                  <a:pt x="19725" y="214"/>
                </a:cubicBezTo>
                <a:cubicBezTo>
                  <a:pt x="18732" y="214"/>
                  <a:pt x="18161" y="958"/>
                  <a:pt x="18161" y="2253"/>
                </a:cubicBezTo>
                <a:cubicBezTo>
                  <a:pt x="18161" y="2654"/>
                  <a:pt x="18231" y="3106"/>
                  <a:pt x="18317" y="3257"/>
                </a:cubicBezTo>
                <a:cubicBezTo>
                  <a:pt x="18457" y="3503"/>
                  <a:pt x="18376" y="3733"/>
                  <a:pt x="17551" y="5403"/>
                </a:cubicBezTo>
                <a:cubicBezTo>
                  <a:pt x="17042" y="6432"/>
                  <a:pt x="16557" y="7369"/>
                  <a:pt x="16474" y="7484"/>
                </a:cubicBezTo>
                <a:cubicBezTo>
                  <a:pt x="16377" y="7617"/>
                  <a:pt x="16056" y="7699"/>
                  <a:pt x="15591" y="7708"/>
                </a:cubicBezTo>
                <a:cubicBezTo>
                  <a:pt x="14662" y="7726"/>
                  <a:pt x="14069" y="8107"/>
                  <a:pt x="13529" y="9034"/>
                </a:cubicBezTo>
                <a:lnTo>
                  <a:pt x="13124" y="9728"/>
                </a:lnTo>
                <a:lnTo>
                  <a:pt x="10781" y="9728"/>
                </a:lnTo>
                <a:lnTo>
                  <a:pt x="8437" y="9728"/>
                </a:lnTo>
                <a:lnTo>
                  <a:pt x="8157" y="9159"/>
                </a:lnTo>
                <a:cubicBezTo>
                  <a:pt x="7585" y="7996"/>
                  <a:pt x="6742" y="7428"/>
                  <a:pt x="5729" y="7524"/>
                </a:cubicBezTo>
                <a:lnTo>
                  <a:pt x="5249" y="7568"/>
                </a:lnTo>
                <a:lnTo>
                  <a:pt x="4143" y="5417"/>
                </a:lnTo>
                <a:lnTo>
                  <a:pt x="3037" y="3266"/>
                </a:lnTo>
                <a:lnTo>
                  <a:pt x="3191" y="2696"/>
                </a:lnTo>
                <a:cubicBezTo>
                  <a:pt x="3560" y="1321"/>
                  <a:pt x="2746" y="11"/>
                  <a:pt x="168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" name="side view C2H4" descr="side view C2H4"/>
          <p:cNvPicPr>
            <a:picLocks noChangeAspect="0"/>
          </p:cNvPicPr>
          <p:nvPr/>
        </p:nvPicPr>
        <p:blipFill>
          <a:blip r:embed="rId4">
            <a:extLst/>
          </a:blip>
          <a:srcRect l="10624" t="28165" r="12255" b="37455"/>
          <a:stretch>
            <a:fillRect/>
          </a:stretch>
        </p:blipFill>
        <p:spPr>
          <a:xfrm>
            <a:off x="13060816" y="9420085"/>
            <a:ext cx="4812876" cy="1508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0" h="20643" fill="norm" stroke="1" extrusionOk="0">
                <a:moveTo>
                  <a:pt x="19716" y="0"/>
                </a:moveTo>
                <a:cubicBezTo>
                  <a:pt x="18947" y="0"/>
                  <a:pt x="18197" y="2021"/>
                  <a:pt x="18197" y="4100"/>
                </a:cubicBezTo>
                <a:cubicBezTo>
                  <a:pt x="18197" y="4478"/>
                  <a:pt x="18087" y="5027"/>
                  <a:pt x="17953" y="5316"/>
                </a:cubicBezTo>
                <a:cubicBezTo>
                  <a:pt x="17723" y="5810"/>
                  <a:pt x="17680" y="5759"/>
                  <a:pt x="17234" y="4496"/>
                </a:cubicBezTo>
                <a:cubicBezTo>
                  <a:pt x="16262" y="1748"/>
                  <a:pt x="14846" y="1719"/>
                  <a:pt x="13904" y="4425"/>
                </a:cubicBezTo>
                <a:cubicBezTo>
                  <a:pt x="13662" y="5121"/>
                  <a:pt x="13393" y="6310"/>
                  <a:pt x="13309" y="7069"/>
                </a:cubicBezTo>
                <a:lnTo>
                  <a:pt x="13157" y="8454"/>
                </a:lnTo>
                <a:lnTo>
                  <a:pt x="10897" y="8546"/>
                </a:lnTo>
                <a:lnTo>
                  <a:pt x="8638" y="8639"/>
                </a:lnTo>
                <a:lnTo>
                  <a:pt x="8398" y="7069"/>
                </a:lnTo>
                <a:cubicBezTo>
                  <a:pt x="7715" y="2611"/>
                  <a:pt x="5968" y="1435"/>
                  <a:pt x="4664" y="4556"/>
                </a:cubicBezTo>
                <a:cubicBezTo>
                  <a:pt x="4319" y="5381"/>
                  <a:pt x="4206" y="5495"/>
                  <a:pt x="4074" y="5158"/>
                </a:cubicBezTo>
                <a:cubicBezTo>
                  <a:pt x="3984" y="4929"/>
                  <a:pt x="3909" y="4522"/>
                  <a:pt x="3909" y="4252"/>
                </a:cubicBezTo>
                <a:cubicBezTo>
                  <a:pt x="3909" y="3294"/>
                  <a:pt x="3556" y="1686"/>
                  <a:pt x="3201" y="1021"/>
                </a:cubicBezTo>
                <a:cubicBezTo>
                  <a:pt x="2182" y="-884"/>
                  <a:pt x="872" y="1354"/>
                  <a:pt x="872" y="5001"/>
                </a:cubicBezTo>
                <a:cubicBezTo>
                  <a:pt x="872" y="8688"/>
                  <a:pt x="2183" y="10891"/>
                  <a:pt x="3222" y="8948"/>
                </a:cubicBezTo>
                <a:cubicBezTo>
                  <a:pt x="3674" y="8102"/>
                  <a:pt x="3828" y="8402"/>
                  <a:pt x="3777" y="10034"/>
                </a:cubicBezTo>
                <a:cubicBezTo>
                  <a:pt x="3746" y="11005"/>
                  <a:pt x="3675" y="11266"/>
                  <a:pt x="3324" y="11674"/>
                </a:cubicBezTo>
                <a:cubicBezTo>
                  <a:pt x="2942" y="12118"/>
                  <a:pt x="2868" y="12096"/>
                  <a:pt x="2390" y="11386"/>
                </a:cubicBezTo>
                <a:cubicBezTo>
                  <a:pt x="1242" y="9681"/>
                  <a:pt x="37" y="11851"/>
                  <a:pt x="0" y="15436"/>
                </a:cubicBezTo>
                <a:cubicBezTo>
                  <a:pt x="-2" y="15675"/>
                  <a:pt x="1" y="15918"/>
                  <a:pt x="9" y="16169"/>
                </a:cubicBezTo>
                <a:cubicBezTo>
                  <a:pt x="69" y="17978"/>
                  <a:pt x="359" y="19285"/>
                  <a:pt x="880" y="20100"/>
                </a:cubicBezTo>
                <a:cubicBezTo>
                  <a:pt x="1114" y="20466"/>
                  <a:pt x="1361" y="20637"/>
                  <a:pt x="1603" y="20643"/>
                </a:cubicBezTo>
                <a:cubicBezTo>
                  <a:pt x="2330" y="20662"/>
                  <a:pt x="3015" y="19176"/>
                  <a:pt x="3181" y="16859"/>
                </a:cubicBezTo>
                <a:cubicBezTo>
                  <a:pt x="3239" y="16058"/>
                  <a:pt x="3367" y="15656"/>
                  <a:pt x="3717" y="15176"/>
                </a:cubicBezTo>
                <a:lnTo>
                  <a:pt x="4176" y="14546"/>
                </a:lnTo>
                <a:lnTo>
                  <a:pt x="4604" y="15670"/>
                </a:lnTo>
                <a:cubicBezTo>
                  <a:pt x="5610" y="18312"/>
                  <a:pt x="6986" y="18186"/>
                  <a:pt x="7908" y="15360"/>
                </a:cubicBezTo>
                <a:cubicBezTo>
                  <a:pt x="8158" y="14595"/>
                  <a:pt x="8412" y="13427"/>
                  <a:pt x="8474" y="12765"/>
                </a:cubicBezTo>
                <a:lnTo>
                  <a:pt x="8587" y="11560"/>
                </a:lnTo>
                <a:lnTo>
                  <a:pt x="10854" y="11467"/>
                </a:lnTo>
                <a:lnTo>
                  <a:pt x="13123" y="11370"/>
                </a:lnTo>
                <a:lnTo>
                  <a:pt x="13335" y="12846"/>
                </a:lnTo>
                <a:cubicBezTo>
                  <a:pt x="13999" y="17451"/>
                  <a:pt x="15964" y="18694"/>
                  <a:pt x="17193" y="15290"/>
                </a:cubicBezTo>
                <a:cubicBezTo>
                  <a:pt x="17614" y="14122"/>
                  <a:pt x="17646" y="14093"/>
                  <a:pt x="17902" y="14605"/>
                </a:cubicBezTo>
                <a:cubicBezTo>
                  <a:pt x="18061" y="14927"/>
                  <a:pt x="18200" y="15632"/>
                  <a:pt x="18244" y="16359"/>
                </a:cubicBezTo>
                <a:cubicBezTo>
                  <a:pt x="18402" y="18944"/>
                  <a:pt x="19281" y="20716"/>
                  <a:pt x="20153" y="20214"/>
                </a:cubicBezTo>
                <a:cubicBezTo>
                  <a:pt x="21004" y="19725"/>
                  <a:pt x="21452" y="17389"/>
                  <a:pt x="21429" y="15116"/>
                </a:cubicBezTo>
                <a:cubicBezTo>
                  <a:pt x="21411" y="13348"/>
                  <a:pt x="21108" y="11621"/>
                  <a:pt x="20489" y="10827"/>
                </a:cubicBezTo>
                <a:cubicBezTo>
                  <a:pt x="19977" y="10170"/>
                  <a:pt x="19588" y="10230"/>
                  <a:pt x="19036" y="11049"/>
                </a:cubicBezTo>
                <a:cubicBezTo>
                  <a:pt x="18409" y="11981"/>
                  <a:pt x="17972" y="11561"/>
                  <a:pt x="17972" y="10023"/>
                </a:cubicBezTo>
                <a:cubicBezTo>
                  <a:pt x="17972" y="9240"/>
                  <a:pt x="18048" y="8871"/>
                  <a:pt x="18282" y="8508"/>
                </a:cubicBezTo>
                <a:cubicBezTo>
                  <a:pt x="18556" y="8083"/>
                  <a:pt x="18629" y="8103"/>
                  <a:pt x="18928" y="8671"/>
                </a:cubicBezTo>
                <a:cubicBezTo>
                  <a:pt x="19627" y="9998"/>
                  <a:pt x="20691" y="9132"/>
                  <a:pt x="21061" y="6934"/>
                </a:cubicBezTo>
                <a:cubicBezTo>
                  <a:pt x="21598" y="3750"/>
                  <a:pt x="20871" y="0"/>
                  <a:pt x="1971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4" name="Line"/>
          <p:cNvSpPr/>
          <p:nvPr/>
        </p:nvSpPr>
        <p:spPr>
          <a:xfrm>
            <a:off x="16603980" y="6423659"/>
            <a:ext cx="3176" cy="299466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</a:defRPr>
            </a:pPr>
          </a:p>
        </p:txBody>
      </p:sp>
      <p:sp>
        <p:nvSpPr>
          <p:cNvPr id="275" name="Line"/>
          <p:cNvSpPr/>
          <p:nvPr/>
        </p:nvSpPr>
        <p:spPr>
          <a:xfrm flipH="1">
            <a:off x="14638019" y="6423659"/>
            <a:ext cx="1828801" cy="299466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igma Bonds in C2H4"/>
          <p:cNvSpPr txBox="1"/>
          <p:nvPr>
            <p:ph type="title"/>
          </p:nvPr>
        </p:nvSpPr>
        <p:spPr>
          <a:xfrm>
            <a:off x="5173980" y="160020"/>
            <a:ext cx="14333220" cy="3817621"/>
          </a:xfrm>
          <a:prstGeom prst="rect">
            <a:avLst/>
          </a:prstGeom>
        </p:spPr>
        <p:txBody>
          <a:bodyPr/>
          <a:lstStyle/>
          <a:p>
            <a:pPr/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Sigma Bonds in C</a:t>
            </a:r>
            <a:r>
              <a:rPr baseline="-15720"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720"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</a:p>
        </p:txBody>
      </p:sp>
      <p:sp>
        <p:nvSpPr>
          <p:cNvPr id="2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79" name="C2H4 picture" descr="C2H4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5300" y="3489325"/>
            <a:ext cx="10652760" cy="305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C2H4 picture" descr="C2H4 picture"/>
          <p:cNvPicPr>
            <a:picLocks noChangeAspect="0"/>
          </p:cNvPicPr>
          <p:nvPr/>
        </p:nvPicPr>
        <p:blipFill>
          <a:blip r:embed="rId3">
            <a:extLst/>
          </a:blip>
          <a:srcRect l="13317" t="10544" r="7618" b="14955"/>
          <a:stretch>
            <a:fillRect/>
          </a:stretch>
        </p:blipFill>
        <p:spPr>
          <a:xfrm>
            <a:off x="6628624" y="7555066"/>
            <a:ext cx="4681142" cy="3678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3" h="21598" fill="norm" stroke="1" extrusionOk="0">
                <a:moveTo>
                  <a:pt x="1684" y="0"/>
                </a:moveTo>
                <a:cubicBezTo>
                  <a:pt x="1532" y="-2"/>
                  <a:pt x="1376" y="24"/>
                  <a:pt x="1217" y="79"/>
                </a:cubicBezTo>
                <a:cubicBezTo>
                  <a:pt x="642" y="277"/>
                  <a:pt x="262" y="765"/>
                  <a:pt x="107" y="1505"/>
                </a:cubicBezTo>
                <a:cubicBezTo>
                  <a:pt x="-177" y="2860"/>
                  <a:pt x="467" y="4015"/>
                  <a:pt x="1578" y="4143"/>
                </a:cubicBezTo>
                <a:cubicBezTo>
                  <a:pt x="1992" y="4190"/>
                  <a:pt x="2044" y="4265"/>
                  <a:pt x="3071" y="6328"/>
                </a:cubicBezTo>
                <a:cubicBezTo>
                  <a:pt x="4040" y="8274"/>
                  <a:pt x="4119" y="8486"/>
                  <a:pt x="3958" y="8714"/>
                </a:cubicBezTo>
                <a:cubicBezTo>
                  <a:pt x="3312" y="9630"/>
                  <a:pt x="3319" y="11670"/>
                  <a:pt x="3970" y="12664"/>
                </a:cubicBezTo>
                <a:lnTo>
                  <a:pt x="4245" y="13083"/>
                </a:lnTo>
                <a:lnTo>
                  <a:pt x="3166" y="15234"/>
                </a:lnTo>
                <a:cubicBezTo>
                  <a:pt x="2197" y="17169"/>
                  <a:pt x="2059" y="17381"/>
                  <a:pt x="1793" y="17338"/>
                </a:cubicBezTo>
                <a:cubicBezTo>
                  <a:pt x="1630" y="17313"/>
                  <a:pt x="1257" y="17427"/>
                  <a:pt x="966" y="17592"/>
                </a:cubicBezTo>
                <a:cubicBezTo>
                  <a:pt x="549" y="17829"/>
                  <a:pt x="390" y="18029"/>
                  <a:pt x="212" y="18531"/>
                </a:cubicBezTo>
                <a:cubicBezTo>
                  <a:pt x="71" y="18931"/>
                  <a:pt x="0" y="19198"/>
                  <a:pt x="0" y="19466"/>
                </a:cubicBezTo>
                <a:cubicBezTo>
                  <a:pt x="0" y="19734"/>
                  <a:pt x="70" y="20002"/>
                  <a:pt x="211" y="20400"/>
                </a:cubicBezTo>
                <a:cubicBezTo>
                  <a:pt x="383" y="20886"/>
                  <a:pt x="553" y="21107"/>
                  <a:pt x="932" y="21328"/>
                </a:cubicBezTo>
                <a:cubicBezTo>
                  <a:pt x="1242" y="21508"/>
                  <a:pt x="1451" y="21598"/>
                  <a:pt x="1660" y="21598"/>
                </a:cubicBezTo>
                <a:cubicBezTo>
                  <a:pt x="1869" y="21598"/>
                  <a:pt x="2078" y="21506"/>
                  <a:pt x="2388" y="21325"/>
                </a:cubicBezTo>
                <a:cubicBezTo>
                  <a:pt x="2785" y="21094"/>
                  <a:pt x="2934" y="20893"/>
                  <a:pt x="3128" y="20333"/>
                </a:cubicBezTo>
                <a:cubicBezTo>
                  <a:pt x="3343" y="19708"/>
                  <a:pt x="3355" y="19550"/>
                  <a:pt x="3233" y="18937"/>
                </a:cubicBezTo>
                <a:lnTo>
                  <a:pt x="3095" y="18247"/>
                </a:lnTo>
                <a:lnTo>
                  <a:pt x="4177" y="16036"/>
                </a:lnTo>
                <a:lnTo>
                  <a:pt x="5258" y="13824"/>
                </a:lnTo>
                <a:lnTo>
                  <a:pt x="5734" y="13869"/>
                </a:lnTo>
                <a:cubicBezTo>
                  <a:pt x="6722" y="13960"/>
                  <a:pt x="7734" y="13275"/>
                  <a:pt x="8153" y="12233"/>
                </a:cubicBezTo>
                <a:lnTo>
                  <a:pt x="8324" y="11809"/>
                </a:lnTo>
                <a:lnTo>
                  <a:pt x="10747" y="11809"/>
                </a:lnTo>
                <a:lnTo>
                  <a:pt x="13170" y="11809"/>
                </a:lnTo>
                <a:lnTo>
                  <a:pt x="13364" y="12335"/>
                </a:lnTo>
                <a:cubicBezTo>
                  <a:pt x="13770" y="13434"/>
                  <a:pt x="14806" y="14120"/>
                  <a:pt x="15903" y="14018"/>
                </a:cubicBezTo>
                <a:lnTo>
                  <a:pt x="16455" y="13967"/>
                </a:lnTo>
                <a:lnTo>
                  <a:pt x="17485" y="16008"/>
                </a:lnTo>
                <a:cubicBezTo>
                  <a:pt x="18384" y="17789"/>
                  <a:pt x="18501" y="18092"/>
                  <a:pt x="18388" y="18364"/>
                </a:cubicBezTo>
                <a:cubicBezTo>
                  <a:pt x="18200" y="18815"/>
                  <a:pt x="18228" y="19881"/>
                  <a:pt x="18442" y="20414"/>
                </a:cubicBezTo>
                <a:cubicBezTo>
                  <a:pt x="18677" y="20997"/>
                  <a:pt x="19204" y="21349"/>
                  <a:pt x="19839" y="21349"/>
                </a:cubicBezTo>
                <a:cubicBezTo>
                  <a:pt x="20824" y="21349"/>
                  <a:pt x="21423" y="20581"/>
                  <a:pt x="21423" y="19317"/>
                </a:cubicBezTo>
                <a:cubicBezTo>
                  <a:pt x="21423" y="18144"/>
                  <a:pt x="20921" y="17410"/>
                  <a:pt x="20032" y="17280"/>
                </a:cubicBezTo>
                <a:cubicBezTo>
                  <a:pt x="19689" y="17230"/>
                  <a:pt x="19562" y="17037"/>
                  <a:pt x="18577" y="15078"/>
                </a:cubicBezTo>
                <a:lnTo>
                  <a:pt x="17496" y="12932"/>
                </a:lnTo>
                <a:lnTo>
                  <a:pt x="17741" y="12333"/>
                </a:lnTo>
                <a:cubicBezTo>
                  <a:pt x="18086" y="11492"/>
                  <a:pt x="18076" y="10175"/>
                  <a:pt x="17718" y="9276"/>
                </a:cubicBezTo>
                <a:lnTo>
                  <a:pt x="17449" y="8603"/>
                </a:lnTo>
                <a:lnTo>
                  <a:pt x="18517" y="6415"/>
                </a:lnTo>
                <a:cubicBezTo>
                  <a:pt x="19499" y="4400"/>
                  <a:pt x="19610" y="4227"/>
                  <a:pt x="19925" y="4227"/>
                </a:cubicBezTo>
                <a:cubicBezTo>
                  <a:pt x="20706" y="4227"/>
                  <a:pt x="21287" y="3372"/>
                  <a:pt x="21287" y="2220"/>
                </a:cubicBezTo>
                <a:cubicBezTo>
                  <a:pt x="21287" y="959"/>
                  <a:pt x="20707" y="214"/>
                  <a:pt x="19725" y="214"/>
                </a:cubicBezTo>
                <a:cubicBezTo>
                  <a:pt x="18732" y="214"/>
                  <a:pt x="18161" y="958"/>
                  <a:pt x="18161" y="2253"/>
                </a:cubicBezTo>
                <a:cubicBezTo>
                  <a:pt x="18161" y="2654"/>
                  <a:pt x="18231" y="3106"/>
                  <a:pt x="18317" y="3257"/>
                </a:cubicBezTo>
                <a:cubicBezTo>
                  <a:pt x="18457" y="3503"/>
                  <a:pt x="18376" y="3733"/>
                  <a:pt x="17551" y="5403"/>
                </a:cubicBezTo>
                <a:cubicBezTo>
                  <a:pt x="17042" y="6432"/>
                  <a:pt x="16557" y="7369"/>
                  <a:pt x="16474" y="7484"/>
                </a:cubicBezTo>
                <a:cubicBezTo>
                  <a:pt x="16377" y="7617"/>
                  <a:pt x="16056" y="7699"/>
                  <a:pt x="15591" y="7708"/>
                </a:cubicBezTo>
                <a:cubicBezTo>
                  <a:pt x="14662" y="7726"/>
                  <a:pt x="14069" y="8107"/>
                  <a:pt x="13529" y="9034"/>
                </a:cubicBezTo>
                <a:lnTo>
                  <a:pt x="13124" y="9728"/>
                </a:lnTo>
                <a:lnTo>
                  <a:pt x="10781" y="9728"/>
                </a:lnTo>
                <a:lnTo>
                  <a:pt x="8437" y="9728"/>
                </a:lnTo>
                <a:lnTo>
                  <a:pt x="8157" y="9159"/>
                </a:lnTo>
                <a:cubicBezTo>
                  <a:pt x="7585" y="7996"/>
                  <a:pt x="6742" y="7428"/>
                  <a:pt x="5729" y="7524"/>
                </a:cubicBezTo>
                <a:lnTo>
                  <a:pt x="5249" y="7568"/>
                </a:lnTo>
                <a:lnTo>
                  <a:pt x="4143" y="5417"/>
                </a:lnTo>
                <a:lnTo>
                  <a:pt x="3037" y="3266"/>
                </a:lnTo>
                <a:lnTo>
                  <a:pt x="3191" y="2696"/>
                </a:lnTo>
                <a:cubicBezTo>
                  <a:pt x="3560" y="1321"/>
                  <a:pt x="2746" y="11"/>
                  <a:pt x="168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" name="10M07AN10-1.mov" descr="10M07AN10-1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560300" y="7388225"/>
            <a:ext cx="6861177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8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3840" y="3154680"/>
            <a:ext cx="3429001" cy="3749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2380" y="7246619"/>
            <a:ext cx="3931921" cy="3223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" name="Group"/>
          <p:cNvGrpSpPr/>
          <p:nvPr/>
        </p:nvGrpSpPr>
        <p:grpSpPr>
          <a:xfrm>
            <a:off x="7802880" y="3360420"/>
            <a:ext cx="3886201" cy="3383280"/>
            <a:chOff x="0" y="0"/>
            <a:chExt cx="3886200" cy="3383279"/>
          </a:xfrm>
        </p:grpSpPr>
        <p:sp>
          <p:nvSpPr>
            <p:cNvPr id="120" name="Rectangle"/>
            <p:cNvSpPr/>
            <p:nvPr/>
          </p:nvSpPr>
          <p:spPr>
            <a:xfrm>
              <a:off x="0" y="0"/>
              <a:ext cx="3886200" cy="3383280"/>
            </a:xfrm>
            <a:prstGeom prst="rect">
              <a:avLst/>
            </a:prstGeom>
            <a:solidFill>
              <a:srgbClr val="A2A2A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</a:defRPr>
              </a:pPr>
            </a:p>
          </p:txBody>
        </p:sp>
        <p:pic>
          <p:nvPicPr>
            <p:cNvPr id="121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886200" cy="3383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5" name="Group"/>
          <p:cNvGrpSpPr/>
          <p:nvPr/>
        </p:nvGrpSpPr>
        <p:grpSpPr>
          <a:xfrm>
            <a:off x="7985759" y="7269480"/>
            <a:ext cx="4137661" cy="3451861"/>
            <a:chOff x="0" y="0"/>
            <a:chExt cx="4137659" cy="3451859"/>
          </a:xfrm>
        </p:grpSpPr>
        <p:sp>
          <p:nvSpPr>
            <p:cNvPr id="123" name="Rectangle"/>
            <p:cNvSpPr/>
            <p:nvPr/>
          </p:nvSpPr>
          <p:spPr>
            <a:xfrm>
              <a:off x="0" y="0"/>
              <a:ext cx="4137660" cy="34518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</a:defRPr>
              </a:pPr>
            </a:p>
          </p:txBody>
        </p:sp>
        <p:pic>
          <p:nvPicPr>
            <p:cNvPr id="124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37660" cy="34518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8" name="Group"/>
          <p:cNvGrpSpPr/>
          <p:nvPr/>
        </p:nvGrpSpPr>
        <p:grpSpPr>
          <a:xfrm>
            <a:off x="13517880" y="3337560"/>
            <a:ext cx="7063741" cy="7063741"/>
            <a:chOff x="0" y="0"/>
            <a:chExt cx="7063740" cy="7063740"/>
          </a:xfrm>
        </p:grpSpPr>
        <p:sp>
          <p:nvSpPr>
            <p:cNvPr id="126" name="Square"/>
            <p:cNvSpPr/>
            <p:nvPr/>
          </p:nvSpPr>
          <p:spPr>
            <a:xfrm>
              <a:off x="0" y="0"/>
              <a:ext cx="7063741" cy="7063741"/>
            </a:xfrm>
            <a:prstGeom prst="rect">
              <a:avLst/>
            </a:prstGeom>
            <a:solidFill>
              <a:srgbClr val="A2A2A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</a:defRPr>
              </a:pPr>
            </a:p>
          </p:txBody>
        </p:sp>
        <p:pic>
          <p:nvPicPr>
            <p:cNvPr id="127" name="image.png" descr="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063741" cy="7063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9" name="Atomic Orbitals"/>
          <p:cNvSpPr txBox="1"/>
          <p:nvPr/>
        </p:nvSpPr>
        <p:spPr>
          <a:xfrm>
            <a:off x="5153025" y="10852150"/>
            <a:ext cx="5391445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Atomic Orbitals</a:t>
            </a:r>
          </a:p>
        </p:txBody>
      </p:sp>
      <p:sp>
        <p:nvSpPr>
          <p:cNvPr id="130" name="Molecules"/>
          <p:cNvSpPr txBox="1"/>
          <p:nvPr/>
        </p:nvSpPr>
        <p:spPr>
          <a:xfrm>
            <a:off x="14906625" y="10852150"/>
            <a:ext cx="3600931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Molecules</a:t>
            </a:r>
          </a:p>
        </p:txBody>
      </p:sp>
      <p:sp>
        <p:nvSpPr>
          <p:cNvPr id="131" name="Line"/>
          <p:cNvSpPr/>
          <p:nvPr/>
        </p:nvSpPr>
        <p:spPr>
          <a:xfrm>
            <a:off x="11780519" y="7612380"/>
            <a:ext cx="1737361" cy="3176"/>
          </a:xfrm>
          <a:prstGeom prst="line">
            <a:avLst/>
          </a:prstGeom>
          <a:ln w="889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</a:defRPr>
            </a:pPr>
          </a:p>
        </p:txBody>
      </p:sp>
      <p:sp>
        <p:nvSpPr>
          <p:cNvPr id="132" name="Advanced Theories of  Chemical Bonding"/>
          <p:cNvSpPr txBox="1"/>
          <p:nvPr>
            <p:ph type="title"/>
          </p:nvPr>
        </p:nvSpPr>
        <p:spPr>
          <a:xfrm>
            <a:off x="5036820" y="160020"/>
            <a:ext cx="14333220" cy="3817621"/>
          </a:xfrm>
          <a:prstGeom prst="rect">
            <a:avLst/>
          </a:prstGeom>
        </p:spPr>
        <p:txBody>
          <a:bodyPr/>
          <a:lstStyle/>
          <a:p>
            <a: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Advanced Theories of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Chemical Bonding</a:t>
            </a:r>
          </a:p>
        </p:txBody>
      </p:sp>
      <p:sp>
        <p:nvSpPr>
          <p:cNvPr id="13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π Bonding in C2H4"/>
          <p:cNvSpPr txBox="1"/>
          <p:nvPr>
            <p:ph type="title"/>
          </p:nvPr>
        </p:nvSpPr>
        <p:spPr>
          <a:xfrm>
            <a:off x="7162800" y="617220"/>
            <a:ext cx="13098781" cy="2743201"/>
          </a:xfrm>
          <a:prstGeom prst="rect">
            <a:avLst/>
          </a:prstGeom>
        </p:spPr>
        <p:txBody>
          <a:bodyPr/>
          <a:lstStyle/>
          <a:p>
            <a:pPr algn="l"/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π</a:t>
            </a:r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Bonding in C</a:t>
            </a:r>
            <a:r>
              <a:rPr baseline="-15720"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720"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</a:p>
        </p:txBody>
      </p:sp>
      <p:sp>
        <p:nvSpPr>
          <p:cNvPr id="284" name="The unused p orbital on each C atom contains an electron and this p orbital overlaps the p orbital on the neighboring atom to form the π bond."/>
          <p:cNvSpPr txBox="1"/>
          <p:nvPr>
            <p:ph type="body" sz="half" idx="1"/>
          </p:nvPr>
        </p:nvSpPr>
        <p:spPr>
          <a:xfrm>
            <a:off x="3962400" y="3360420"/>
            <a:ext cx="9761221" cy="1035558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The unused p orbital on each C atom contains an electron and this p orbital overlaps the p orbital on the neighboring atom to form the π bond.</a:t>
            </a:r>
          </a:p>
        </p:txBody>
      </p:sp>
      <p:sp>
        <p:nvSpPr>
          <p:cNvPr id="28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86" name="C2H4 picture" descr="C2H4 picture"/>
          <p:cNvPicPr>
            <a:picLocks noChangeAspect="0"/>
          </p:cNvPicPr>
          <p:nvPr/>
        </p:nvPicPr>
        <p:blipFill>
          <a:blip r:embed="rId2">
            <a:extLst/>
          </a:blip>
          <a:srcRect l="12664" t="9979" r="6941" b="14313"/>
          <a:stretch>
            <a:fillRect/>
          </a:stretch>
        </p:blipFill>
        <p:spPr>
          <a:xfrm>
            <a:off x="4348564" y="974859"/>
            <a:ext cx="2370769" cy="1855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3" h="20820" fill="norm" stroke="1" extrusionOk="0">
                <a:moveTo>
                  <a:pt x="1874" y="1"/>
                </a:moveTo>
                <a:cubicBezTo>
                  <a:pt x="1129" y="-27"/>
                  <a:pt x="383" y="419"/>
                  <a:pt x="257" y="1203"/>
                </a:cubicBezTo>
                <a:cubicBezTo>
                  <a:pt x="230" y="1372"/>
                  <a:pt x="146" y="1687"/>
                  <a:pt x="73" y="1898"/>
                </a:cubicBezTo>
                <a:cubicBezTo>
                  <a:pt x="-2" y="2114"/>
                  <a:pt x="25" y="2408"/>
                  <a:pt x="133" y="2570"/>
                </a:cubicBezTo>
                <a:cubicBezTo>
                  <a:pt x="239" y="2730"/>
                  <a:pt x="274" y="2927"/>
                  <a:pt x="211" y="3007"/>
                </a:cubicBezTo>
                <a:cubicBezTo>
                  <a:pt x="1" y="3270"/>
                  <a:pt x="870" y="4196"/>
                  <a:pt x="1456" y="4334"/>
                </a:cubicBezTo>
                <a:cubicBezTo>
                  <a:pt x="1925" y="4444"/>
                  <a:pt x="2180" y="4747"/>
                  <a:pt x="2835" y="5968"/>
                </a:cubicBezTo>
                <a:cubicBezTo>
                  <a:pt x="3872" y="7901"/>
                  <a:pt x="3876" y="7909"/>
                  <a:pt x="3562" y="9023"/>
                </a:cubicBezTo>
                <a:cubicBezTo>
                  <a:pt x="3212" y="10263"/>
                  <a:pt x="3225" y="10688"/>
                  <a:pt x="3647" y="11779"/>
                </a:cubicBezTo>
                <a:lnTo>
                  <a:pt x="3998" y="12687"/>
                </a:lnTo>
                <a:lnTo>
                  <a:pt x="3190" y="14344"/>
                </a:lnTo>
                <a:cubicBezTo>
                  <a:pt x="2459" y="15840"/>
                  <a:pt x="2295" y="16040"/>
                  <a:pt x="1512" y="16392"/>
                </a:cubicBezTo>
                <a:cubicBezTo>
                  <a:pt x="766" y="16728"/>
                  <a:pt x="269" y="17283"/>
                  <a:pt x="246" y="17808"/>
                </a:cubicBezTo>
                <a:cubicBezTo>
                  <a:pt x="243" y="17888"/>
                  <a:pt x="180" y="18025"/>
                  <a:pt x="108" y="18115"/>
                </a:cubicBezTo>
                <a:cubicBezTo>
                  <a:pt x="-236" y="18546"/>
                  <a:pt x="301" y="20201"/>
                  <a:pt x="902" y="20564"/>
                </a:cubicBezTo>
                <a:cubicBezTo>
                  <a:pt x="2312" y="21416"/>
                  <a:pt x="3831" y="20019"/>
                  <a:pt x="3548" y="18129"/>
                </a:cubicBezTo>
                <a:cubicBezTo>
                  <a:pt x="3452" y="17489"/>
                  <a:pt x="3567" y="17140"/>
                  <a:pt x="4410" y="15506"/>
                </a:cubicBezTo>
                <a:cubicBezTo>
                  <a:pt x="5281" y="13817"/>
                  <a:pt x="5435" y="13627"/>
                  <a:pt x="5913" y="13627"/>
                </a:cubicBezTo>
                <a:cubicBezTo>
                  <a:pt x="6662" y="13627"/>
                  <a:pt x="7484" y="13142"/>
                  <a:pt x="8083" y="12344"/>
                </a:cubicBezTo>
                <a:lnTo>
                  <a:pt x="8594" y="11659"/>
                </a:lnTo>
                <a:lnTo>
                  <a:pt x="10644" y="11659"/>
                </a:lnTo>
                <a:cubicBezTo>
                  <a:pt x="12667" y="11659"/>
                  <a:pt x="12696" y="11667"/>
                  <a:pt x="13066" y="12255"/>
                </a:cubicBezTo>
                <a:cubicBezTo>
                  <a:pt x="13669" y="13215"/>
                  <a:pt x="14303" y="13621"/>
                  <a:pt x="15194" y="13622"/>
                </a:cubicBezTo>
                <a:lnTo>
                  <a:pt x="16009" y="13627"/>
                </a:lnTo>
                <a:lnTo>
                  <a:pt x="16956" y="15421"/>
                </a:lnTo>
                <a:cubicBezTo>
                  <a:pt x="17758" y="16943"/>
                  <a:pt x="17885" y="17309"/>
                  <a:pt x="17768" y="17817"/>
                </a:cubicBezTo>
                <a:cubicBezTo>
                  <a:pt x="17577" y="18651"/>
                  <a:pt x="17887" y="19892"/>
                  <a:pt x="18392" y="20306"/>
                </a:cubicBezTo>
                <a:cubicBezTo>
                  <a:pt x="18935" y="20751"/>
                  <a:pt x="19934" y="20751"/>
                  <a:pt x="20477" y="20306"/>
                </a:cubicBezTo>
                <a:cubicBezTo>
                  <a:pt x="20938" y="19928"/>
                  <a:pt x="21364" y="18457"/>
                  <a:pt x="21105" y="18133"/>
                </a:cubicBezTo>
                <a:cubicBezTo>
                  <a:pt x="21018" y="18025"/>
                  <a:pt x="20981" y="17823"/>
                  <a:pt x="21023" y="17683"/>
                </a:cubicBezTo>
                <a:cubicBezTo>
                  <a:pt x="21141" y="17299"/>
                  <a:pt x="20434" y="16462"/>
                  <a:pt x="19871" y="16321"/>
                </a:cubicBezTo>
                <a:cubicBezTo>
                  <a:pt x="19387" y="16200"/>
                  <a:pt x="19268" y="16011"/>
                  <a:pt x="17648" y="12821"/>
                </a:cubicBezTo>
                <a:cubicBezTo>
                  <a:pt x="17440" y="12413"/>
                  <a:pt x="17445" y="12258"/>
                  <a:pt x="17679" y="11690"/>
                </a:cubicBezTo>
                <a:cubicBezTo>
                  <a:pt x="18023" y="10860"/>
                  <a:pt x="18024" y="10184"/>
                  <a:pt x="17687" y="9174"/>
                </a:cubicBezTo>
                <a:cubicBezTo>
                  <a:pt x="17446" y="8455"/>
                  <a:pt x="17448" y="8314"/>
                  <a:pt x="17711" y="7673"/>
                </a:cubicBezTo>
                <a:cubicBezTo>
                  <a:pt x="18393" y="6015"/>
                  <a:pt x="19368" y="4458"/>
                  <a:pt x="19722" y="4458"/>
                </a:cubicBezTo>
                <a:cubicBezTo>
                  <a:pt x="19920" y="4458"/>
                  <a:pt x="20309" y="4154"/>
                  <a:pt x="20587" y="3782"/>
                </a:cubicBezTo>
                <a:cubicBezTo>
                  <a:pt x="21301" y="2826"/>
                  <a:pt x="21288" y="1679"/>
                  <a:pt x="20555" y="763"/>
                </a:cubicBezTo>
                <a:cubicBezTo>
                  <a:pt x="19799" y="-184"/>
                  <a:pt x="18891" y="-172"/>
                  <a:pt x="18123" y="789"/>
                </a:cubicBezTo>
                <a:cubicBezTo>
                  <a:pt x="17610" y="1431"/>
                  <a:pt x="17574" y="1569"/>
                  <a:pt x="17655" y="2588"/>
                </a:cubicBezTo>
                <a:cubicBezTo>
                  <a:pt x="17736" y="3612"/>
                  <a:pt x="17678" y="3822"/>
                  <a:pt x="16892" y="5456"/>
                </a:cubicBezTo>
                <a:cubicBezTo>
                  <a:pt x="16094" y="7116"/>
                  <a:pt x="16015" y="7216"/>
                  <a:pt x="15523" y="7126"/>
                </a:cubicBezTo>
                <a:cubicBezTo>
                  <a:pt x="14871" y="7006"/>
                  <a:pt x="13502" y="7802"/>
                  <a:pt x="13126" y="8519"/>
                </a:cubicBezTo>
                <a:cubicBezTo>
                  <a:pt x="12863" y="9022"/>
                  <a:pt x="12775" y="9040"/>
                  <a:pt x="10686" y="9040"/>
                </a:cubicBezTo>
                <a:lnTo>
                  <a:pt x="8523" y="9040"/>
                </a:lnTo>
                <a:lnTo>
                  <a:pt x="7771" y="8061"/>
                </a:lnTo>
                <a:cubicBezTo>
                  <a:pt x="7089" y="7170"/>
                  <a:pt x="6943" y="7077"/>
                  <a:pt x="6200" y="7077"/>
                </a:cubicBezTo>
                <a:lnTo>
                  <a:pt x="5381" y="7077"/>
                </a:lnTo>
                <a:lnTo>
                  <a:pt x="4442" y="5278"/>
                </a:lnTo>
                <a:cubicBezTo>
                  <a:pt x="3596" y="3654"/>
                  <a:pt x="3506" y="3362"/>
                  <a:pt x="3519" y="2321"/>
                </a:cubicBezTo>
                <a:cubicBezTo>
                  <a:pt x="3532" y="1352"/>
                  <a:pt x="3462" y="1076"/>
                  <a:pt x="3076" y="593"/>
                </a:cubicBezTo>
                <a:cubicBezTo>
                  <a:pt x="2767" y="206"/>
                  <a:pt x="2321" y="18"/>
                  <a:pt x="1874" y="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9" name="Group"/>
          <p:cNvGrpSpPr/>
          <p:nvPr/>
        </p:nvGrpSpPr>
        <p:grpSpPr>
          <a:xfrm>
            <a:off x="4716780" y="9144000"/>
            <a:ext cx="7772401" cy="2682875"/>
            <a:chOff x="0" y="0"/>
            <a:chExt cx="7772400" cy="2682875"/>
          </a:xfrm>
        </p:grpSpPr>
        <p:sp>
          <p:nvSpPr>
            <p:cNvPr id="287" name="Rectangle"/>
            <p:cNvSpPr/>
            <p:nvPr/>
          </p:nvSpPr>
          <p:spPr>
            <a:xfrm>
              <a:off x="0" y="0"/>
              <a:ext cx="7772400" cy="2682875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</a:defRPr>
              </a:pPr>
            </a:p>
          </p:txBody>
        </p:sp>
        <p:pic>
          <p:nvPicPr>
            <p:cNvPr id="288" name="image.pdf" descr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772400" cy="2682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0" name="bonding in C2H4" descr="bonding in C2H4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17980" y="2903220"/>
            <a:ext cx="6583680" cy="1051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π Bonding in C2H4"/>
          <p:cNvSpPr txBox="1"/>
          <p:nvPr>
            <p:ph type="title"/>
          </p:nvPr>
        </p:nvSpPr>
        <p:spPr>
          <a:xfrm>
            <a:off x="7162800" y="617220"/>
            <a:ext cx="13098781" cy="2743201"/>
          </a:xfrm>
          <a:prstGeom prst="rect">
            <a:avLst/>
          </a:prstGeom>
        </p:spPr>
        <p:txBody>
          <a:bodyPr/>
          <a:lstStyle/>
          <a:p>
            <a:pPr algn="l"/>
            <a:r>
              <a:rPr sz="10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π Bonding in C</a:t>
            </a:r>
            <a:r>
              <a:rPr baseline="-15500" sz="10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10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500" sz="10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</a:p>
        </p:txBody>
      </p:sp>
      <p:sp>
        <p:nvSpPr>
          <p:cNvPr id="293" name="The unused p orbital on each C atom contains an electron, and this p orbital overlaps the p orbital on the neighboring atom to form the π bond."/>
          <p:cNvSpPr txBox="1"/>
          <p:nvPr>
            <p:ph type="body" idx="1"/>
          </p:nvPr>
        </p:nvSpPr>
        <p:spPr>
          <a:xfrm>
            <a:off x="3962400" y="3360420"/>
            <a:ext cx="15087601" cy="1035558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The unused p orbital on each C atom contains an electron, and this p orbital overlaps the p orbital on the neighboring atom to form the π bond.</a:t>
            </a:r>
          </a:p>
        </p:txBody>
      </p:sp>
      <p:sp>
        <p:nvSpPr>
          <p:cNvPr id="29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95" name="electron configuration picture" descr="electron configura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8680" y="6675119"/>
            <a:ext cx="10447020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C2H4 picture" descr="C2H4 picture"/>
          <p:cNvPicPr>
            <a:picLocks noChangeAspect="0"/>
          </p:cNvPicPr>
          <p:nvPr/>
        </p:nvPicPr>
        <p:blipFill>
          <a:blip r:embed="rId3">
            <a:extLst/>
          </a:blip>
          <a:srcRect l="12664" t="9979" r="6941" b="14313"/>
          <a:stretch>
            <a:fillRect/>
          </a:stretch>
        </p:blipFill>
        <p:spPr>
          <a:xfrm>
            <a:off x="4348564" y="974859"/>
            <a:ext cx="2370769" cy="1855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3" h="20820" fill="norm" stroke="1" extrusionOk="0">
                <a:moveTo>
                  <a:pt x="1874" y="1"/>
                </a:moveTo>
                <a:cubicBezTo>
                  <a:pt x="1129" y="-27"/>
                  <a:pt x="383" y="419"/>
                  <a:pt x="257" y="1203"/>
                </a:cubicBezTo>
                <a:cubicBezTo>
                  <a:pt x="230" y="1372"/>
                  <a:pt x="146" y="1687"/>
                  <a:pt x="73" y="1898"/>
                </a:cubicBezTo>
                <a:cubicBezTo>
                  <a:pt x="-2" y="2114"/>
                  <a:pt x="25" y="2408"/>
                  <a:pt x="133" y="2570"/>
                </a:cubicBezTo>
                <a:cubicBezTo>
                  <a:pt x="239" y="2730"/>
                  <a:pt x="274" y="2927"/>
                  <a:pt x="211" y="3007"/>
                </a:cubicBezTo>
                <a:cubicBezTo>
                  <a:pt x="1" y="3270"/>
                  <a:pt x="870" y="4196"/>
                  <a:pt x="1456" y="4334"/>
                </a:cubicBezTo>
                <a:cubicBezTo>
                  <a:pt x="1925" y="4444"/>
                  <a:pt x="2180" y="4747"/>
                  <a:pt x="2835" y="5968"/>
                </a:cubicBezTo>
                <a:cubicBezTo>
                  <a:pt x="3872" y="7901"/>
                  <a:pt x="3876" y="7909"/>
                  <a:pt x="3562" y="9023"/>
                </a:cubicBezTo>
                <a:cubicBezTo>
                  <a:pt x="3212" y="10263"/>
                  <a:pt x="3225" y="10688"/>
                  <a:pt x="3647" y="11779"/>
                </a:cubicBezTo>
                <a:lnTo>
                  <a:pt x="3998" y="12687"/>
                </a:lnTo>
                <a:lnTo>
                  <a:pt x="3190" y="14344"/>
                </a:lnTo>
                <a:cubicBezTo>
                  <a:pt x="2459" y="15840"/>
                  <a:pt x="2295" y="16040"/>
                  <a:pt x="1512" y="16392"/>
                </a:cubicBezTo>
                <a:cubicBezTo>
                  <a:pt x="766" y="16728"/>
                  <a:pt x="269" y="17283"/>
                  <a:pt x="246" y="17808"/>
                </a:cubicBezTo>
                <a:cubicBezTo>
                  <a:pt x="243" y="17888"/>
                  <a:pt x="180" y="18025"/>
                  <a:pt x="108" y="18115"/>
                </a:cubicBezTo>
                <a:cubicBezTo>
                  <a:pt x="-236" y="18546"/>
                  <a:pt x="301" y="20201"/>
                  <a:pt x="902" y="20564"/>
                </a:cubicBezTo>
                <a:cubicBezTo>
                  <a:pt x="2312" y="21416"/>
                  <a:pt x="3831" y="20019"/>
                  <a:pt x="3548" y="18129"/>
                </a:cubicBezTo>
                <a:cubicBezTo>
                  <a:pt x="3452" y="17489"/>
                  <a:pt x="3567" y="17140"/>
                  <a:pt x="4410" y="15506"/>
                </a:cubicBezTo>
                <a:cubicBezTo>
                  <a:pt x="5281" y="13817"/>
                  <a:pt x="5435" y="13627"/>
                  <a:pt x="5913" y="13627"/>
                </a:cubicBezTo>
                <a:cubicBezTo>
                  <a:pt x="6662" y="13627"/>
                  <a:pt x="7484" y="13142"/>
                  <a:pt x="8083" y="12344"/>
                </a:cubicBezTo>
                <a:lnTo>
                  <a:pt x="8594" y="11659"/>
                </a:lnTo>
                <a:lnTo>
                  <a:pt x="10644" y="11659"/>
                </a:lnTo>
                <a:cubicBezTo>
                  <a:pt x="12667" y="11659"/>
                  <a:pt x="12696" y="11667"/>
                  <a:pt x="13066" y="12255"/>
                </a:cubicBezTo>
                <a:cubicBezTo>
                  <a:pt x="13669" y="13215"/>
                  <a:pt x="14303" y="13621"/>
                  <a:pt x="15194" y="13622"/>
                </a:cubicBezTo>
                <a:lnTo>
                  <a:pt x="16009" y="13627"/>
                </a:lnTo>
                <a:lnTo>
                  <a:pt x="16956" y="15421"/>
                </a:lnTo>
                <a:cubicBezTo>
                  <a:pt x="17758" y="16943"/>
                  <a:pt x="17885" y="17309"/>
                  <a:pt x="17768" y="17817"/>
                </a:cubicBezTo>
                <a:cubicBezTo>
                  <a:pt x="17577" y="18651"/>
                  <a:pt x="17887" y="19892"/>
                  <a:pt x="18392" y="20306"/>
                </a:cubicBezTo>
                <a:cubicBezTo>
                  <a:pt x="18935" y="20751"/>
                  <a:pt x="19934" y="20751"/>
                  <a:pt x="20477" y="20306"/>
                </a:cubicBezTo>
                <a:cubicBezTo>
                  <a:pt x="20938" y="19928"/>
                  <a:pt x="21364" y="18457"/>
                  <a:pt x="21105" y="18133"/>
                </a:cubicBezTo>
                <a:cubicBezTo>
                  <a:pt x="21018" y="18025"/>
                  <a:pt x="20981" y="17823"/>
                  <a:pt x="21023" y="17683"/>
                </a:cubicBezTo>
                <a:cubicBezTo>
                  <a:pt x="21141" y="17299"/>
                  <a:pt x="20434" y="16462"/>
                  <a:pt x="19871" y="16321"/>
                </a:cubicBezTo>
                <a:cubicBezTo>
                  <a:pt x="19387" y="16200"/>
                  <a:pt x="19268" y="16011"/>
                  <a:pt x="17648" y="12821"/>
                </a:cubicBezTo>
                <a:cubicBezTo>
                  <a:pt x="17440" y="12413"/>
                  <a:pt x="17445" y="12258"/>
                  <a:pt x="17679" y="11690"/>
                </a:cubicBezTo>
                <a:cubicBezTo>
                  <a:pt x="18023" y="10860"/>
                  <a:pt x="18024" y="10184"/>
                  <a:pt x="17687" y="9174"/>
                </a:cubicBezTo>
                <a:cubicBezTo>
                  <a:pt x="17446" y="8455"/>
                  <a:pt x="17448" y="8314"/>
                  <a:pt x="17711" y="7673"/>
                </a:cubicBezTo>
                <a:cubicBezTo>
                  <a:pt x="18393" y="6015"/>
                  <a:pt x="19368" y="4458"/>
                  <a:pt x="19722" y="4458"/>
                </a:cubicBezTo>
                <a:cubicBezTo>
                  <a:pt x="19920" y="4458"/>
                  <a:pt x="20309" y="4154"/>
                  <a:pt x="20587" y="3782"/>
                </a:cubicBezTo>
                <a:cubicBezTo>
                  <a:pt x="21301" y="2826"/>
                  <a:pt x="21288" y="1679"/>
                  <a:pt x="20555" y="763"/>
                </a:cubicBezTo>
                <a:cubicBezTo>
                  <a:pt x="19799" y="-184"/>
                  <a:pt x="18891" y="-172"/>
                  <a:pt x="18123" y="789"/>
                </a:cubicBezTo>
                <a:cubicBezTo>
                  <a:pt x="17610" y="1431"/>
                  <a:pt x="17574" y="1569"/>
                  <a:pt x="17655" y="2588"/>
                </a:cubicBezTo>
                <a:cubicBezTo>
                  <a:pt x="17736" y="3612"/>
                  <a:pt x="17678" y="3822"/>
                  <a:pt x="16892" y="5456"/>
                </a:cubicBezTo>
                <a:cubicBezTo>
                  <a:pt x="16094" y="7116"/>
                  <a:pt x="16015" y="7216"/>
                  <a:pt x="15523" y="7126"/>
                </a:cubicBezTo>
                <a:cubicBezTo>
                  <a:pt x="14871" y="7006"/>
                  <a:pt x="13502" y="7802"/>
                  <a:pt x="13126" y="8519"/>
                </a:cubicBezTo>
                <a:cubicBezTo>
                  <a:pt x="12863" y="9022"/>
                  <a:pt x="12775" y="9040"/>
                  <a:pt x="10686" y="9040"/>
                </a:cubicBezTo>
                <a:lnTo>
                  <a:pt x="8523" y="9040"/>
                </a:lnTo>
                <a:lnTo>
                  <a:pt x="7771" y="8061"/>
                </a:lnTo>
                <a:cubicBezTo>
                  <a:pt x="7089" y="7170"/>
                  <a:pt x="6943" y="7077"/>
                  <a:pt x="6200" y="7077"/>
                </a:cubicBezTo>
                <a:lnTo>
                  <a:pt x="5381" y="7077"/>
                </a:lnTo>
                <a:lnTo>
                  <a:pt x="4442" y="5278"/>
                </a:lnTo>
                <a:cubicBezTo>
                  <a:pt x="3596" y="3654"/>
                  <a:pt x="3506" y="3362"/>
                  <a:pt x="3519" y="2321"/>
                </a:cubicBezTo>
                <a:cubicBezTo>
                  <a:pt x="3532" y="1352"/>
                  <a:pt x="3462" y="1076"/>
                  <a:pt x="3076" y="593"/>
                </a:cubicBezTo>
                <a:cubicBezTo>
                  <a:pt x="2767" y="206"/>
                  <a:pt x="2321" y="18"/>
                  <a:pt x="1874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7" name="10M07AN20-1.mov" descr="10M07AN20-1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030980" y="8620125"/>
            <a:ext cx="6839594" cy="4549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9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Multiple Bonding in C2H4"/>
          <p:cNvSpPr txBox="1"/>
          <p:nvPr>
            <p:ph type="title"/>
          </p:nvPr>
        </p:nvSpPr>
        <p:spPr>
          <a:xfrm>
            <a:off x="3665220" y="0"/>
            <a:ext cx="17213581" cy="212598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Multiple Bonding in C</a:t>
            </a:r>
            <a:r>
              <a:rPr baseline="-15743" sz="7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</a:t>
            </a:r>
            <a:r>
              <a:rPr sz="7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H</a:t>
            </a:r>
            <a:r>
              <a:rPr baseline="-15743" sz="7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4</a:t>
            </a:r>
          </a:p>
        </p:txBody>
      </p:sp>
      <p:sp>
        <p:nvSpPr>
          <p:cNvPr id="30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01" name="C2H4 bonding picture" descr="C2H4 bonding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5180" y="1828800"/>
            <a:ext cx="17789526" cy="735012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pic>
        <p:nvPicPr>
          <p:cNvPr id="302" name="10M07AN30-1.mov" descr="10M07AN3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100820" y="9095740"/>
            <a:ext cx="6839594" cy="4549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σ and π Bonding in C2H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8000">
                <a:solidFill>
                  <a:srgbClr val="009051"/>
                </a:solidFill>
              </a:defRPr>
            </a:pPr>
            <a:r>
              <a:rPr b="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 </a:t>
            </a:r>
            <a:r>
              <a:t>and </a:t>
            </a:r>
            <a:r>
              <a:rPr>
                <a:latin typeface="Lucida Grande"/>
                <a:ea typeface="Lucida Grande"/>
                <a:cs typeface="Lucida Grande"/>
                <a:sym typeface="Lucida Grande"/>
              </a:rPr>
              <a:t>π</a:t>
            </a:r>
            <a:r>
              <a:t> Bonding in</a:t>
            </a:r>
            <a:r>
              <a:t> </a:t>
            </a:r>
            <a:r>
              <a:t>C</a:t>
            </a:r>
            <a:r>
              <a:rPr baseline="-14550"/>
              <a:t>2</a:t>
            </a:r>
            <a:r>
              <a:t>H</a:t>
            </a:r>
            <a:r>
              <a:rPr baseline="-14550"/>
              <a:t>2</a:t>
            </a:r>
          </a:p>
        </p:txBody>
      </p:sp>
      <p:sp>
        <p:nvSpPr>
          <p:cNvPr id="30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06" name="C2H2 has a triple bond"/>
          <p:cNvSpPr txBox="1"/>
          <p:nvPr/>
        </p:nvSpPr>
        <p:spPr>
          <a:xfrm>
            <a:off x="8237220" y="9658350"/>
            <a:ext cx="9181258" cy="1200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  <a:defRPr sz="6700"/>
            </a:pPr>
            <a:r>
              <a:t>C</a:t>
            </a:r>
            <a:r>
              <a:rPr baseline="-13940"/>
              <a:t>2</a:t>
            </a:r>
            <a:r>
              <a:t>H</a:t>
            </a:r>
            <a:r>
              <a:rPr baseline="-13940"/>
              <a:t>2</a:t>
            </a:r>
            <a:r>
              <a:t> has a </a:t>
            </a:r>
            <a:r>
              <a:rPr i="1"/>
              <a:t>triple bond</a:t>
            </a:r>
          </a:p>
        </p:txBody>
      </p:sp>
      <p:pic>
        <p:nvPicPr>
          <p:cNvPr id="307" name="C2H2 bonding picture" descr="C2H2 bonding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200" y="3971925"/>
            <a:ext cx="17386301" cy="48672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sp>
        <p:nvSpPr>
          <p:cNvPr id="308" name="How many total sigma and pi bonds in acetylene, C2H2?…"/>
          <p:cNvSpPr txBox="1"/>
          <p:nvPr/>
        </p:nvSpPr>
        <p:spPr>
          <a:xfrm>
            <a:off x="7757159" y="15224759"/>
            <a:ext cx="18127980" cy="107950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How many </a:t>
            </a:r>
            <a:r>
              <a:rPr i="1">
                <a:solidFill>
                  <a:srgbClr val="9437FF"/>
                </a:solidFill>
                <a:uFill>
                  <a:solidFill>
                    <a:srgbClr val="9437FF"/>
                  </a:solidFill>
                </a:uFill>
              </a:rPr>
              <a:t>total</a:t>
            </a:r>
            <a:r>
              <a:t> sigma and pi bonds in acetylene, C</a:t>
            </a:r>
            <a:r>
              <a:rPr baseline="-5999"/>
              <a:t>2</a:t>
            </a:r>
            <a:r>
              <a:t>H</a:t>
            </a:r>
            <a:r>
              <a:rPr baseline="-5999"/>
              <a:t>2</a:t>
            </a:r>
            <a:r>
              <a:t>?</a:t>
            </a:r>
          </a:p>
          <a:p>
            <a:pPr/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/>
              <a:t>1 σ, 1 π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1 σ, 2 π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2 σ, 2 π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3 σ, 2 π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3 σ, 3 π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309" name="Enter your response on…"/>
          <p:cNvSpPr txBox="1"/>
          <p:nvPr/>
        </p:nvSpPr>
        <p:spPr>
          <a:xfrm>
            <a:off x="22250543" y="13876019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10" name="Answer = D,…"/>
          <p:cNvSpPr txBox="1"/>
          <p:nvPr/>
        </p:nvSpPr>
        <p:spPr>
          <a:xfrm>
            <a:off x="20590247" y="19179539"/>
            <a:ext cx="8456681" cy="25226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</a:t>
            </a:r>
          </a:p>
          <a:p>
            <a:pPr algn="ctr">
              <a:defRPr sz="5400"/>
            </a:pPr>
            <a:r>
              <a:t>3 σ, 2 π, </a:t>
            </a:r>
          </a:p>
          <a:p>
            <a:pPr algn="ctr">
              <a:defRPr sz="5400"/>
            </a:pPr>
            <a:r>
              <a:t>2 C-H σ, 1 C-C σ, 2 C-C π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2812 -0.843333" origin="layout" pathEditMode="relative">
                                      <p:cBhvr>
                                        <p:cTn id="6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51568 -0.190000" origin="layout" pathEditMode="relative">
                                      <p:cBhvr>
                                        <p:cTn id="9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8752 -0.613333" origin="layout" pathEditMode="relative">
                                      <p:cBhvr>
                                        <p:cTn id="16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onsequences of Multiple Bonding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Consequences of Multiple Bonding</a:t>
            </a:r>
          </a:p>
        </p:txBody>
      </p:sp>
      <p:sp>
        <p:nvSpPr>
          <p:cNvPr id="31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14" name="There is restricted rotation around C=C bond."/>
          <p:cNvSpPr txBox="1"/>
          <p:nvPr/>
        </p:nvSpPr>
        <p:spPr>
          <a:xfrm>
            <a:off x="4259580" y="3082925"/>
            <a:ext cx="15126924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There is restricted rotation around C=C bond.</a:t>
            </a:r>
          </a:p>
        </p:txBody>
      </p:sp>
      <p:pic>
        <p:nvPicPr>
          <p:cNvPr id="315" name="rotation in alkanes and alkenes" descr="rotation in alkanes and alken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0725" y="4108450"/>
            <a:ext cx="12779377" cy="7321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onsequences of Multiple Bonding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Consequences of Multiple Bonding</a:t>
            </a:r>
          </a:p>
        </p:txBody>
      </p:sp>
      <p:sp>
        <p:nvSpPr>
          <p:cNvPr id="31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19" name="Restricted rotation around C=C bond."/>
          <p:cNvSpPr txBox="1"/>
          <p:nvPr/>
        </p:nvSpPr>
        <p:spPr>
          <a:xfrm>
            <a:off x="4695825" y="3079750"/>
            <a:ext cx="12534748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Restricted rotation around C=C bond.</a:t>
            </a:r>
          </a:p>
        </p:txBody>
      </p:sp>
      <p:pic>
        <p:nvPicPr>
          <p:cNvPr id="320" name="10M08AN10-1.mov" descr="10M08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91050" y="4962525"/>
            <a:ext cx="7869976" cy="3634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10M08AN20-1.mov" descr="10M08AN2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277600" y="9137650"/>
            <a:ext cx="7772400" cy="3584575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rans-but-2-ene"/>
          <p:cNvSpPr txBox="1"/>
          <p:nvPr/>
        </p:nvSpPr>
        <p:spPr>
          <a:xfrm>
            <a:off x="3598491" y="8562773"/>
            <a:ext cx="3750013" cy="73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4000"/>
            </a:lvl1pPr>
          </a:lstStyle>
          <a:p>
            <a:pPr/>
            <a:r>
              <a:t>trans-but-2-ene</a:t>
            </a:r>
          </a:p>
        </p:txBody>
      </p:sp>
      <p:sp>
        <p:nvSpPr>
          <p:cNvPr id="323" name="n-butane"/>
          <p:cNvSpPr txBox="1"/>
          <p:nvPr/>
        </p:nvSpPr>
        <p:spPr>
          <a:xfrm>
            <a:off x="11593300" y="12758474"/>
            <a:ext cx="2282320" cy="73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4000"/>
            </a:lvl1pPr>
          </a:lstStyle>
          <a:p>
            <a:pPr/>
            <a:r>
              <a:t>n-butane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9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399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2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33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320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3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0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321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3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Molecular Orbital Theory"/>
          <p:cNvSpPr txBox="1"/>
          <p:nvPr>
            <p:ph type="title"/>
          </p:nvPr>
        </p:nvSpPr>
        <p:spPr>
          <a:xfrm>
            <a:off x="4716780" y="160020"/>
            <a:ext cx="15544801" cy="32004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Molecular Orbital Theory</a:t>
            </a:r>
          </a:p>
        </p:txBody>
      </p:sp>
      <p:sp>
        <p:nvSpPr>
          <p:cNvPr id="326" name="Accounts for paramagnetism, color, bonding…"/>
          <p:cNvSpPr txBox="1"/>
          <p:nvPr>
            <p:ph type="body" sz="half" idx="1"/>
          </p:nvPr>
        </p:nvSpPr>
        <p:spPr>
          <a:xfrm>
            <a:off x="3802380" y="3360420"/>
            <a:ext cx="11430001" cy="9578340"/>
          </a:xfrm>
          <a:prstGeom prst="rect">
            <a:avLst/>
          </a:prstGeom>
        </p:spPr>
        <p:txBody>
          <a:bodyPr/>
          <a:lstStyle/>
          <a:p>
            <a:pPr marL="633167" indent="-593480">
              <a:buClr>
                <a:srgbClr val="000000"/>
              </a:buClr>
              <a:buFont typeface="Arial"/>
            </a:pPr>
            <a:r>
              <a:rPr sz="5400"/>
              <a:t>Accounts for paramagnetism, color, bonding</a:t>
            </a:r>
          </a:p>
          <a:p>
            <a:pPr marL="633167" indent="-593480">
              <a:buClr>
                <a:srgbClr val="000000"/>
              </a:buClr>
              <a:buFont typeface="Arial"/>
            </a:pPr>
            <a:r>
              <a:rPr sz="5400"/>
              <a:t>Atomic orbitals delocalize into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molecular orbitals</a:t>
            </a:r>
          </a:p>
          <a:p>
            <a:pPr marL="633167" indent="-593480">
              <a:buClr>
                <a:srgbClr val="FF2734"/>
              </a:buClr>
              <a:buFont typeface="Arial"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Bonding</a:t>
            </a:r>
            <a:r>
              <a:rPr sz="5400"/>
              <a:t>,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Antibonding</a:t>
            </a:r>
            <a:r>
              <a:rPr sz="5400"/>
              <a:t> and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Nonbonding</a:t>
            </a:r>
            <a:r>
              <a:rPr sz="5400"/>
              <a:t> orbitals</a:t>
            </a:r>
          </a:p>
          <a:p>
            <a:pPr marL="554037" indent="-514350">
              <a:buClr>
                <a:srgbClr val="000000"/>
              </a:buClr>
              <a:buFont typeface="Arial"/>
              <a:defRPr sz="5400"/>
            </a:pPr>
            <a:r>
              <a:t>Quite complicated, need computers; we will only look at </a:t>
            </a:r>
            <a:r>
              <a:rPr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</a:rPr>
              <a:t>diatomics</a:t>
            </a:r>
            <a:r>
              <a:t> (</a:t>
            </a:r>
            <a:r>
              <a:rPr i="1"/>
              <a:t>2 atom systems</a:t>
            </a:r>
            <a:r>
              <a:t>) from the </a:t>
            </a:r>
            <a:r>
              <a:rPr>
                <a:solidFill>
                  <a:srgbClr val="3A88FE"/>
                </a:solidFill>
                <a:uFill>
                  <a:solidFill>
                    <a:srgbClr val="3A88FE"/>
                  </a:solidFill>
                </a:uFill>
              </a:rPr>
              <a:t>first and second periods </a:t>
            </a:r>
            <a:r>
              <a:rPr i="1">
                <a:solidFill>
                  <a:srgbClr val="3A88FE"/>
                </a:solidFill>
                <a:uFill>
                  <a:solidFill>
                    <a:srgbClr val="3A88FE"/>
                  </a:solidFill>
                </a:uFill>
              </a:rPr>
              <a:t>only</a:t>
            </a:r>
          </a:p>
        </p:txBody>
      </p:sp>
      <p:sp>
        <p:nvSpPr>
          <p:cNvPr id="32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28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92400" y="3657600"/>
            <a:ext cx="4800601" cy="6675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2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Advantages of MO Theory"/>
          <p:cNvSpPr txBox="1"/>
          <p:nvPr>
            <p:ph type="title"/>
          </p:nvPr>
        </p:nvSpPr>
        <p:spPr>
          <a:xfrm>
            <a:off x="3505200" y="0"/>
            <a:ext cx="15544801" cy="2125981"/>
          </a:xfrm>
          <a:prstGeom prst="rect">
            <a:avLst/>
          </a:prstGeom>
        </p:spPr>
        <p:txBody>
          <a:bodyPr/>
          <a:lstStyle>
            <a:lvl1pPr algn="l"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Advantages of MO Theory</a:t>
            </a:r>
          </a:p>
        </p:txBody>
      </p:sp>
      <p:sp>
        <p:nvSpPr>
          <p:cNvPr id="33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32" name="Dioxygen should be electron paired (diamagnetic) by VB Theory, but dioxygen is actually paramagnetic.…"/>
          <p:cNvSpPr txBox="1"/>
          <p:nvPr/>
        </p:nvSpPr>
        <p:spPr>
          <a:xfrm>
            <a:off x="10891199" y="1993900"/>
            <a:ext cx="9825297" cy="4942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  <a:defRPr sz="5400"/>
            </a:pPr>
            <a:r>
              <a:rPr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Dioxygen</a:t>
            </a:r>
            <a:r>
              <a:t> should be electron paired (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diamagnetic</a:t>
            </a:r>
            <a:r>
              <a:t>) by VB Theory, but dioxygen is actually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paramagnetic</a:t>
            </a:r>
            <a:r>
              <a:rPr b="0"/>
              <a:t>.</a:t>
            </a:r>
            <a:endParaRPr b="0"/>
          </a:p>
          <a:p>
            <a:pPr marL="79373" marR="79373">
              <a:buClr>
                <a:srgbClr val="000000"/>
              </a:buClr>
              <a:buFont typeface="Arial"/>
              <a:defRPr sz="5400"/>
            </a:pPr>
            <a:r>
              <a:t>MO Theory accounts for paramagnetism of O</a:t>
            </a:r>
            <a:r>
              <a:rPr baseline="-14444"/>
              <a:t>2</a:t>
            </a:r>
          </a:p>
        </p:txBody>
      </p:sp>
      <p:pic>
        <p:nvPicPr>
          <p:cNvPr id="333" name="liquid O2 (and paramagnetic) picture" descr="liquid O2 (and paramagnetic)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5350" y="7473950"/>
            <a:ext cx="17513301" cy="624205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pic>
        <p:nvPicPr>
          <p:cNvPr id="334" name="10M12VD1-1.mov" descr="10M12VD1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802380" y="2080260"/>
            <a:ext cx="6109855" cy="4480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6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ctangle"/>
          <p:cNvSpPr/>
          <p:nvPr/>
        </p:nvSpPr>
        <p:spPr>
          <a:xfrm>
            <a:off x="6261100" y="3060700"/>
            <a:ext cx="11567161" cy="333756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114300" dist="177800" dir="2700000">
              <a:srgbClr val="003DAF">
                <a:alpha val="74996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sp>
        <p:nvSpPr>
          <p:cNvPr id="337" name="Four Principles of MO Theory"/>
          <p:cNvSpPr txBox="1"/>
          <p:nvPr>
            <p:ph type="title"/>
          </p:nvPr>
        </p:nvSpPr>
        <p:spPr>
          <a:xfrm>
            <a:off x="4259580" y="91440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lvl1pPr>
          </a:lstStyle>
          <a:p>
            <a:pPr/>
            <a:r>
              <a:t>Four Principles of MO Theory</a:t>
            </a:r>
          </a:p>
        </p:txBody>
      </p:sp>
      <p:sp>
        <p:nvSpPr>
          <p:cNvPr id="338" name="Principle #1:…"/>
          <p:cNvSpPr txBox="1"/>
          <p:nvPr>
            <p:ph type="body" sz="half" idx="1"/>
          </p:nvPr>
        </p:nvSpPr>
        <p:spPr>
          <a:xfrm>
            <a:off x="5631180" y="3200400"/>
            <a:ext cx="12801601" cy="6926580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i="1" sz="5400"/>
            </a:pPr>
            <a:r>
              <a:t>Principle #1:</a:t>
            </a:r>
          </a:p>
          <a:p>
            <a:pPr marL="650874" indent="-571500" algn="ctr">
              <a:buClr>
                <a:srgbClr val="00B800"/>
              </a:buClr>
              <a:buSzTx/>
              <a:buFont typeface="Arial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Number of Molecular Orbitals =</a:t>
            </a:r>
          </a:p>
          <a:p>
            <a:pPr marL="650874" indent="-571500" algn="ctr">
              <a:buClr>
                <a:srgbClr val="00B800"/>
              </a:buClr>
              <a:buSzTx/>
              <a:buFont typeface="Arial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Number of Atomic Orbitals</a:t>
            </a:r>
          </a:p>
        </p:txBody>
      </p:sp>
      <p:sp>
        <p:nvSpPr>
          <p:cNvPr id="3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40" name="Two 1s orbitals from two hydrogen atoms…"/>
          <p:cNvSpPr txBox="1"/>
          <p:nvPr/>
        </p:nvSpPr>
        <p:spPr>
          <a:xfrm>
            <a:off x="5741825" y="7439025"/>
            <a:ext cx="12030400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t>Two 1s orbitals from two hydrogen atoms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create two molecular orbitals in H</a:t>
            </a:r>
            <a:r>
              <a:rPr baseline="-15913"/>
              <a:t>2</a:t>
            </a:r>
          </a:p>
        </p:txBody>
      </p:sp>
      <p:sp>
        <p:nvSpPr>
          <p:cNvPr id="341" name="Two 1s orbitals and two 2s orbitals from two lithium atoms create four molecular orbitals in Li2…"/>
          <p:cNvSpPr txBox="1"/>
          <p:nvPr/>
        </p:nvSpPr>
        <p:spPr>
          <a:xfrm>
            <a:off x="4876800" y="9304019"/>
            <a:ext cx="14813281" cy="311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t>Two 1s orbitals and two 2s orbitals from two lithium atoms create four molecular orbitals in Li</a:t>
            </a:r>
            <a:r>
              <a:rPr baseline="-15913"/>
              <a:t>2</a:t>
            </a:r>
            <a:endParaRPr baseline="-15913"/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  <a:defRPr b="0" i="1"/>
            </a:pPr>
            <a:r>
              <a:t>See </a:t>
            </a:r>
            <a:r>
              <a:rPr u="sng">
                <a:hlinkClick r:id="rId2" invalidUrl="" action="" tgtFrame="" tooltip="" history="1" highlightClick="0" endSnd="0"/>
              </a:rPr>
              <a:t>Four Principles of MO Handout</a:t>
            </a:r>
          </a:p>
        </p:txBody>
      </p:sp>
      <p:sp>
        <p:nvSpPr>
          <p:cNvPr id="342" name="If you combine two oxygen atoms (with a 1s2 2s2 2p4 configuration each) how many total molecular orbitals would you expect?…"/>
          <p:cNvSpPr txBox="1"/>
          <p:nvPr/>
        </p:nvSpPr>
        <p:spPr>
          <a:xfrm>
            <a:off x="8008620" y="14356080"/>
            <a:ext cx="18288001" cy="801236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400"/>
              <a:t>If you combine two oxygen atoms (with a 1s</a:t>
            </a:r>
            <a:r>
              <a:rPr baseline="31999" sz="5400"/>
              <a:t>2</a:t>
            </a:r>
            <a:r>
              <a:rPr sz="5400"/>
              <a:t> 2s</a:t>
            </a:r>
            <a:r>
              <a:rPr baseline="31999" sz="5400"/>
              <a:t>2</a:t>
            </a:r>
            <a:r>
              <a:rPr sz="5400"/>
              <a:t> 2p</a:t>
            </a:r>
            <a:r>
              <a:rPr baseline="31999" sz="5400"/>
              <a:t>4</a:t>
            </a:r>
            <a:r>
              <a:rPr sz="5400"/>
              <a:t> configuration each) how many total molecular orbitals would you expect?</a:t>
            </a:r>
            <a:endParaRPr sz="5400"/>
          </a:p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/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4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6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8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10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12</a:t>
            </a:r>
          </a:p>
        </p:txBody>
      </p:sp>
      <p:sp>
        <p:nvSpPr>
          <p:cNvPr id="343" name="Enter your response on…"/>
          <p:cNvSpPr txBox="1"/>
          <p:nvPr/>
        </p:nvSpPr>
        <p:spPr>
          <a:xfrm>
            <a:off x="21747622" y="1764791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44" name="Answer = D, 10…"/>
          <p:cNvSpPr txBox="1"/>
          <p:nvPr/>
        </p:nvSpPr>
        <p:spPr>
          <a:xfrm>
            <a:off x="16033976" y="21419819"/>
            <a:ext cx="8496305" cy="4884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10</a:t>
            </a:r>
          </a:p>
          <a:p>
            <a:pPr algn="ctr">
              <a:defRPr b="0" i="1" sz="5400"/>
            </a:pPr>
            <a:r>
              <a:t>each oxygen has 1 1s orbital, 1 2s orbital and 3 2p orbitals…. 5 each means 10 molecular orbitals total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03437 -0.588333" origin="layout" pathEditMode="relative">
                                      <p:cBhvr>
                                        <p:cTn id="26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11256 -0.415000" origin="layout" pathEditMode="relative">
                                      <p:cBhvr>
                                        <p:cTn id="29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28343 -0.905000" origin="layout" pathEditMode="relative">
                                      <p:cBhvr>
                                        <p:cTn id="36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1" grpId="2"/>
      <p:bldP build="whole" bldLvl="1" animBg="1" rev="0" advAuto="0" spid="343" grpId="5"/>
      <p:bldP build="whole" bldLvl="1" animBg="1" rev="0" advAuto="0" spid="34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Molecular Orbital Type"/>
          <p:cNvSpPr txBox="1"/>
          <p:nvPr>
            <p:ph type="title"/>
          </p:nvPr>
        </p:nvSpPr>
        <p:spPr>
          <a:xfrm>
            <a:off x="4259580" y="91440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Molecular Orbital Type</a:t>
            </a:r>
          </a:p>
        </p:txBody>
      </p:sp>
      <p:sp>
        <p:nvSpPr>
          <p:cNvPr id="347" name="When two atomic 1s H orbitals combine,…"/>
          <p:cNvSpPr txBox="1"/>
          <p:nvPr>
            <p:ph type="body" sz="quarter" idx="1"/>
          </p:nvPr>
        </p:nvSpPr>
        <p:spPr>
          <a:xfrm>
            <a:off x="3505200" y="2903220"/>
            <a:ext cx="14333221" cy="34975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When two atomic 1s H orbitals combine,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 bonding (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sz="5400"/>
              <a:t>) and antibonding (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30962" sz="5400"/>
              <a:t>*</a:t>
            </a:r>
            <a:r>
              <a:rPr sz="5400"/>
              <a:t>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molecular orbital forms</a:t>
            </a:r>
          </a:p>
        </p:txBody>
      </p:sp>
      <p:sp>
        <p:nvSpPr>
          <p:cNvPr id="3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49" name="10M09AN10-1.mov" descr="10M09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095219" y="9898379"/>
            <a:ext cx="5454652" cy="261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10M09AN20-1.mov" descr="10M09AN2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5095219" y="6560819"/>
            <a:ext cx="5454652" cy="2308226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bonding σ"/>
          <p:cNvSpPr txBox="1"/>
          <p:nvPr/>
        </p:nvSpPr>
        <p:spPr>
          <a:xfrm>
            <a:off x="17764126" y="12641579"/>
            <a:ext cx="315214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FF2734"/>
              </a:buClr>
              <a:buFont typeface="Arial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bonding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s</a:t>
            </a:r>
          </a:p>
        </p:txBody>
      </p:sp>
      <p:sp>
        <p:nvSpPr>
          <p:cNvPr id="352" name="antibonding σ*"/>
          <p:cNvSpPr txBox="1"/>
          <p:nvPr/>
        </p:nvSpPr>
        <p:spPr>
          <a:xfrm>
            <a:off x="16466819" y="5486400"/>
            <a:ext cx="4363021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FF2734"/>
              </a:buClr>
              <a:buFont typeface="Arial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antibonding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30956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*</a:t>
            </a:r>
          </a:p>
        </p:txBody>
      </p:sp>
      <p:pic>
        <p:nvPicPr>
          <p:cNvPr id="353" name="MO diagram picture" descr="MO diagram pictur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30880" y="6423659"/>
            <a:ext cx="11247121" cy="6949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5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66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349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3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9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35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3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MOLECULAR ORBITAL (MO) THEORY - Robert Mulliken…"/>
          <p:cNvSpPr txBox="1"/>
          <p:nvPr>
            <p:ph type="body" sz="half" idx="1"/>
          </p:nvPr>
        </p:nvSpPr>
        <p:spPr>
          <a:xfrm>
            <a:off x="13754822" y="1451610"/>
            <a:ext cx="10536834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MOLECULAR ORBITAL (MO) THEORY</a:t>
            </a:r>
            <a:r>
              <a:rPr sz="6000"/>
              <a:t> - Robert Mulliken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6000"/>
              <a:t>valence electrons are 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delocalized </a:t>
            </a:r>
            <a:r>
              <a:rPr b="0" sz="6000">
                <a:uFill>
                  <a:solidFill>
                    <a:srgbClr val="FF2734"/>
                  </a:solidFill>
                </a:uFill>
              </a:rPr>
              <a:t>over entire molecule </a:t>
            </a:r>
            <a:r>
              <a:rPr b="0" sz="6000"/>
              <a:t>in</a:t>
            </a:r>
            <a:r>
              <a:rPr sz="6000"/>
              <a:t> </a:t>
            </a:r>
            <a:r>
              <a:rPr sz="6000">
                <a:solidFill>
                  <a:srgbClr val="FF2600"/>
                </a:solidFill>
              </a:rPr>
              <a:t>molecular orbitals</a:t>
            </a:r>
          </a:p>
        </p:txBody>
      </p:sp>
      <p:sp>
        <p:nvSpPr>
          <p:cNvPr id="136" name="Two Theories of Bonding"/>
          <p:cNvSpPr txBox="1"/>
          <p:nvPr>
            <p:ph type="title"/>
          </p:nvPr>
        </p:nvSpPr>
        <p:spPr>
          <a:xfrm>
            <a:off x="4017886" y="-427235"/>
            <a:ext cx="14333221" cy="22860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Two Theories of Bonding</a:t>
            </a:r>
          </a:p>
        </p:txBody>
      </p:sp>
      <p:sp>
        <p:nvSpPr>
          <p:cNvPr id="13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38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4352" y="8669375"/>
            <a:ext cx="4183381" cy="502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30869" y="8600795"/>
            <a:ext cx="5124450" cy="51663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sp>
        <p:nvSpPr>
          <p:cNvPr id="140" name="VALENCE BOND (VB) THEORY - Linus Pauling…"/>
          <p:cNvSpPr txBox="1"/>
          <p:nvPr/>
        </p:nvSpPr>
        <p:spPr>
          <a:xfrm>
            <a:off x="256740" y="1451610"/>
            <a:ext cx="12504420" cy="1081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sz="60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VALENCE BOND (VB) THEORY</a:t>
            </a:r>
            <a:r>
              <a:t> - Linus Pauling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6000"/>
            </a:pPr>
            <a:r>
              <a:t>valence electrons are </a:t>
            </a:r>
            <a:r>
              <a:rPr i="1">
                <a:solidFill>
                  <a:srgbClr val="FF2600"/>
                </a:solidFill>
              </a:rPr>
              <a:t>localized</a:t>
            </a:r>
            <a:r>
              <a:t> </a:t>
            </a:r>
            <a:r>
              <a:rPr b="0"/>
              <a:t>between atoms (or are</a:t>
            </a:r>
            <a:r>
              <a:t> lone pairs</a:t>
            </a:r>
            <a:r>
              <a:rPr b="0"/>
              <a:t>)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sz="6000"/>
            </a:pPr>
            <a:r>
              <a:t>half-filled atomic orbitals overlap to form bonds.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sz="6000"/>
            </a:pPr>
            <a:r>
              <a:t>electrons stabilized by 2 nuclei</a:t>
            </a:r>
          </a:p>
        </p:txBody>
      </p:sp>
      <p:grpSp>
        <p:nvGrpSpPr>
          <p:cNvPr id="145" name="Group"/>
          <p:cNvGrpSpPr/>
          <p:nvPr/>
        </p:nvGrpSpPr>
        <p:grpSpPr>
          <a:xfrm>
            <a:off x="14568169" y="7639046"/>
            <a:ext cx="9910223" cy="6074275"/>
            <a:chOff x="0" y="0"/>
            <a:chExt cx="9910221" cy="6074274"/>
          </a:xfrm>
        </p:grpSpPr>
        <p:pic>
          <p:nvPicPr>
            <p:cNvPr id="141" name="MO diagram picture" descr="MO diagram pictur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24450" cy="4093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" name="Group"/>
            <p:cNvGrpSpPr/>
            <p:nvPr/>
          </p:nvGrpSpPr>
          <p:grpSpPr>
            <a:xfrm>
              <a:off x="4132346" y="1606133"/>
              <a:ext cx="5777876" cy="4468142"/>
              <a:chOff x="0" y="0"/>
              <a:chExt cx="5777875" cy="4468140"/>
            </a:xfrm>
          </p:grpSpPr>
          <p:pic>
            <p:nvPicPr>
              <p:cNvPr id="142" name="mulliken-13187-portrait-medium.jpg" descr="mulliken-13187-portrait-medium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799114" y="0"/>
                <a:ext cx="2978762" cy="4468141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43" name="Robert Mulliken"/>
              <p:cNvSpPr txBox="1"/>
              <p:nvPr/>
            </p:nvSpPr>
            <p:spPr>
              <a:xfrm>
                <a:off x="0" y="3823221"/>
                <a:ext cx="2747308" cy="577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>
                  <a:defRPr b="0" i="1" sz="2800"/>
                </a:lvl1pPr>
              </a:lstStyle>
              <a:p>
                <a:pPr/>
                <a:r>
                  <a:t>Robert Mulliken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2"/>
      <p:bldP build="whole" bldLvl="1" animBg="1" rev="0" advAuto="0" spid="13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our Principles of MO Theory"/>
          <p:cNvSpPr txBox="1"/>
          <p:nvPr>
            <p:ph type="title"/>
          </p:nvPr>
        </p:nvSpPr>
        <p:spPr>
          <a:xfrm>
            <a:off x="4419600" y="0"/>
            <a:ext cx="15544801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Four Principles of MO Theory</a:t>
            </a:r>
          </a:p>
        </p:txBody>
      </p:sp>
      <p:sp>
        <p:nvSpPr>
          <p:cNvPr id="35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359" name="Group"/>
          <p:cNvGrpSpPr/>
          <p:nvPr/>
        </p:nvGrpSpPr>
        <p:grpSpPr>
          <a:xfrm>
            <a:off x="5494020" y="8394700"/>
            <a:ext cx="12824460" cy="3337560"/>
            <a:chOff x="0" y="0"/>
            <a:chExt cx="12824459" cy="3337559"/>
          </a:xfrm>
        </p:grpSpPr>
        <p:sp>
          <p:nvSpPr>
            <p:cNvPr id="357" name="Rectangle"/>
            <p:cNvSpPr/>
            <p:nvPr/>
          </p:nvSpPr>
          <p:spPr>
            <a:xfrm>
              <a:off x="309880" y="0"/>
              <a:ext cx="12481561" cy="333756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003DAF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58" name="Principle #3:…"/>
            <p:cNvSpPr txBox="1"/>
            <p:nvPr/>
          </p:nvSpPr>
          <p:spPr>
            <a:xfrm>
              <a:off x="0" y="132079"/>
              <a:ext cx="12824460" cy="2857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marL="650874" marR="79373" indent="-571500" algn="ctr">
                <a:lnSpc>
                  <a:spcPct val="90000"/>
                </a:lnSpc>
                <a:spcBef>
                  <a:spcPts val="1900"/>
                </a:spcBef>
                <a:buClr>
                  <a:srgbClr val="000000"/>
                </a:buClr>
                <a:buFont typeface="Arial"/>
                <a:defRPr i="1" sz="5400"/>
              </a:pPr>
              <a:r>
                <a:t>Principle #3:</a:t>
              </a:r>
            </a:p>
            <a:p>
              <a:pPr marL="650874" marR="79373" indent="-571500" algn="ctr">
                <a:lnSpc>
                  <a:spcPct val="90000"/>
                </a:lnSpc>
                <a:spcBef>
                  <a:spcPts val="1900"/>
                </a:spcBef>
                <a:buClr>
                  <a:srgbClr val="00B800"/>
                </a:buClr>
                <a:buFont typeface="Arial"/>
                <a:defRPr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  <a:r>
                <a:t>Electrons of molecule assigned to</a:t>
              </a:r>
            </a:p>
            <a:p>
              <a:pPr marL="650874" marR="79373" indent="-571500" algn="ctr">
                <a:lnSpc>
                  <a:spcPct val="90000"/>
                </a:lnSpc>
                <a:spcBef>
                  <a:spcPts val="1900"/>
                </a:spcBef>
                <a:buClr>
                  <a:srgbClr val="00B800"/>
                </a:buClr>
                <a:buFont typeface="Arial"/>
                <a:defRPr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  <a:r>
                <a:t>successively higher MOs</a:t>
              </a:r>
            </a:p>
          </p:txBody>
        </p:sp>
      </p:grpSp>
      <p:grpSp>
        <p:nvGrpSpPr>
          <p:cNvPr id="362" name="Group"/>
          <p:cNvGrpSpPr/>
          <p:nvPr/>
        </p:nvGrpSpPr>
        <p:grpSpPr>
          <a:xfrm>
            <a:off x="5425440" y="2606040"/>
            <a:ext cx="13395961" cy="5006340"/>
            <a:chOff x="0" y="0"/>
            <a:chExt cx="13395960" cy="5006339"/>
          </a:xfrm>
        </p:grpSpPr>
        <p:sp>
          <p:nvSpPr>
            <p:cNvPr id="360" name="Rectangle"/>
            <p:cNvSpPr/>
            <p:nvPr/>
          </p:nvSpPr>
          <p:spPr>
            <a:xfrm>
              <a:off x="323689" y="0"/>
              <a:ext cx="12560202" cy="500634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003DAF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61" name="Principle #2:…"/>
            <p:cNvSpPr txBox="1"/>
            <p:nvPr/>
          </p:nvSpPr>
          <p:spPr>
            <a:xfrm>
              <a:off x="0" y="149860"/>
              <a:ext cx="13395961" cy="44805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marL="650874" marR="79373" indent="-571500" algn="ctr">
                <a:lnSpc>
                  <a:spcPct val="90000"/>
                </a:lnSpc>
                <a:spcBef>
                  <a:spcPts val="1900"/>
                </a:spcBef>
                <a:buClr>
                  <a:srgbClr val="000000"/>
                </a:buClr>
                <a:buFont typeface="Arial"/>
                <a:defRPr i="1" sz="5400"/>
              </a:pPr>
              <a:r>
                <a:t>Principle #2:</a:t>
              </a:r>
            </a:p>
            <a:p>
              <a:pPr marL="650874" marR="79373" indent="-571500" algn="ctr">
                <a:lnSpc>
                  <a:spcPct val="90000"/>
                </a:lnSpc>
                <a:spcBef>
                  <a:spcPts val="1900"/>
                </a:spcBef>
                <a:buClr>
                  <a:srgbClr val="00B800"/>
                </a:buClr>
                <a:buFont typeface="Arial"/>
              </a:pPr>
              <a:r>
                <a:rPr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rPr>
                <a:t>Bonding MO </a:t>
              </a:r>
              <a:r>
                <a:rPr sz="54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rPr>
                <a:t>lower</a:t>
              </a:r>
              <a:r>
                <a:rPr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rPr>
                <a:t> in energy than the parent orbital</a:t>
              </a:r>
              <a:endPara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endParaRPr>
            </a:p>
            <a:p>
              <a:pPr marL="650874" marR="79373" indent="-571500" algn="ctr">
                <a:lnSpc>
                  <a:spcPct val="90000"/>
                </a:lnSpc>
                <a:spcBef>
                  <a:spcPts val="1900"/>
                </a:spcBef>
                <a:buClr>
                  <a:srgbClr val="00B800"/>
                </a:buClr>
                <a:buFont typeface="Arial"/>
              </a:pPr>
              <a:r>
                <a:rPr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rPr>
                <a:t>Antibonding MO </a:t>
              </a:r>
              <a:r>
                <a:rPr sz="54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rPr>
                <a:t>higher</a:t>
              </a:r>
              <a:r>
                <a:rPr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rPr>
                <a:t> in energy</a:t>
              </a:r>
              <a:endPara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endParaRPr>
            </a:p>
            <a:p>
              <a:pPr marL="650874" marR="79373" indent="-571500" algn="ctr">
                <a:lnSpc>
                  <a:spcPct val="90000"/>
                </a:lnSpc>
                <a:spcBef>
                  <a:spcPts val="1900"/>
                </a:spcBef>
                <a:buClr>
                  <a:srgbClr val="00B800"/>
                </a:buClr>
                <a:buFont typeface="Arial"/>
                <a:defRPr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  <a:r>
                <a:t>than the parent orbital</a:t>
              </a:r>
            </a:p>
          </p:txBody>
        </p:sp>
      </p:grpSp>
      <p:sp>
        <p:nvSpPr>
          <p:cNvPr id="363" name="Use Pauli Exclusion Principle and Hund's Rule when assigning electrons"/>
          <p:cNvSpPr txBox="1"/>
          <p:nvPr/>
        </p:nvSpPr>
        <p:spPr>
          <a:xfrm>
            <a:off x="5234141" y="11966575"/>
            <a:ext cx="13668068" cy="157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b="0"/>
              <a:t>Use</a:t>
            </a:r>
            <a:r>
              <a:rPr b="0" i="1"/>
              <a:t>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Pauli Exclusion Principle</a:t>
            </a:r>
            <a:r>
              <a:rPr b="0" i="1"/>
              <a:t> </a:t>
            </a:r>
            <a:r>
              <a:rPr b="0"/>
              <a:t>and</a:t>
            </a:r>
            <a:r>
              <a:rPr b="0" i="1"/>
              <a:t>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Hund's Rule</a:t>
            </a:r>
            <a:br>
              <a:rPr i="1"/>
            </a:br>
            <a:r>
              <a:rPr b="0"/>
              <a:t>when assigning electrons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" grpId="1"/>
      <p:bldP build="whole" bldLvl="1" animBg="1" rev="0" advAuto="0" spid="363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Antibonding MO"/>
          <p:cNvSpPr txBox="1"/>
          <p:nvPr/>
        </p:nvSpPr>
        <p:spPr>
          <a:xfrm>
            <a:off x="13992225" y="3536950"/>
            <a:ext cx="561747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i="1" sz="5400"/>
            </a:lvl1pPr>
          </a:lstStyle>
          <a:p>
            <a:pPr/>
            <a:r>
              <a:t>Antibonding MO</a:t>
            </a:r>
          </a:p>
        </p:txBody>
      </p:sp>
      <p:sp>
        <p:nvSpPr>
          <p:cNvPr id="366" name="Bonding MO"/>
          <p:cNvSpPr txBox="1"/>
          <p:nvPr/>
        </p:nvSpPr>
        <p:spPr>
          <a:xfrm>
            <a:off x="14144625" y="8718550"/>
            <a:ext cx="4360735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i="1" sz="5400"/>
            </a:lvl1pPr>
          </a:lstStyle>
          <a:p>
            <a:pPr/>
            <a:r>
              <a:t>Bonding MO</a:t>
            </a:r>
          </a:p>
        </p:txBody>
      </p:sp>
      <p:sp>
        <p:nvSpPr>
          <p:cNvPr id="367" name="Atomic Orbitals"/>
          <p:cNvSpPr txBox="1"/>
          <p:nvPr/>
        </p:nvSpPr>
        <p:spPr>
          <a:xfrm>
            <a:off x="13992225" y="5975350"/>
            <a:ext cx="5391445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i="1" sz="5400"/>
            </a:lvl1pPr>
          </a:lstStyle>
          <a:p>
            <a:pPr/>
            <a:r>
              <a:t>Atomic Orbitals</a:t>
            </a:r>
          </a:p>
        </p:txBody>
      </p:sp>
      <p:grpSp>
        <p:nvGrpSpPr>
          <p:cNvPr id="370" name="Group"/>
          <p:cNvGrpSpPr/>
          <p:nvPr/>
        </p:nvGrpSpPr>
        <p:grpSpPr>
          <a:xfrm>
            <a:off x="3517900" y="10515599"/>
            <a:ext cx="12321540" cy="1978662"/>
            <a:chOff x="0" y="0"/>
            <a:chExt cx="12321539" cy="1978660"/>
          </a:xfrm>
        </p:grpSpPr>
        <p:sp>
          <p:nvSpPr>
            <p:cNvPr id="368" name="Rectangle"/>
            <p:cNvSpPr/>
            <p:nvPr/>
          </p:nvSpPr>
          <p:spPr>
            <a:xfrm>
              <a:off x="0" y="12700"/>
              <a:ext cx="12321540" cy="196596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003DAF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69" name="Two 1s electrons from two H atoms…"/>
            <p:cNvSpPr txBox="1"/>
            <p:nvPr/>
          </p:nvSpPr>
          <p:spPr>
            <a:xfrm>
              <a:off x="225049" y="0"/>
              <a:ext cx="11770477" cy="1802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 algn="ctr">
                <a:buClr>
                  <a:srgbClr val="000000"/>
                </a:buClr>
                <a:buFont typeface="Arial"/>
              </a:pPr>
              <a:r>
                <a:rPr sz="5400"/>
                <a:t>Two 1s electrons from two H atoms</a:t>
              </a:r>
              <a:endParaRPr sz="5400"/>
            </a:p>
            <a:p>
              <a:pPr marL="79373" marR="79373" algn="ctr">
                <a:buClr>
                  <a:srgbClr val="000000"/>
                </a:buClr>
                <a:buFont typeface="Arial"/>
              </a:pPr>
              <a:r>
                <a:rPr sz="5400"/>
                <a:t>occupy the </a:t>
              </a:r>
              <a:r>
                <a:rPr b="0" sz="540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sz="5400"/>
                <a:t> orbital in H</a:t>
              </a:r>
              <a:r>
                <a:rPr baseline="-15851" sz="5400"/>
                <a:t>2</a:t>
              </a:r>
            </a:p>
          </p:txBody>
        </p:sp>
      </p:grpSp>
      <p:sp>
        <p:nvSpPr>
          <p:cNvPr id="371" name="MO Diagram for H2"/>
          <p:cNvSpPr txBox="1"/>
          <p:nvPr>
            <p:ph type="title"/>
          </p:nvPr>
        </p:nvSpPr>
        <p:spPr>
          <a:xfrm>
            <a:off x="4419600" y="0"/>
            <a:ext cx="15544801" cy="3200401"/>
          </a:xfrm>
          <a:prstGeom prst="rect">
            <a:avLst/>
          </a:prstGeom>
        </p:spPr>
        <p:txBody>
          <a:bodyPr/>
          <a:lstStyle/>
          <a:p>
            <a:pPr/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MO Diagram for H</a:t>
            </a:r>
            <a:r>
              <a:rPr baseline="-15913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</p:txBody>
      </p:sp>
      <p:sp>
        <p:nvSpPr>
          <p:cNvPr id="37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73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200" y="3200400"/>
            <a:ext cx="9966960" cy="6697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MOTheory0-1.mov" descr="MOTheory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716780" y="3657600"/>
            <a:ext cx="8229601" cy="617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" dur="1000" fill="hold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374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3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4"/>
                  </p:tgtEl>
                </p:cond>
              </p:nextCondLst>
            </p:seq>
          </p:childTnLst>
        </p:cTn>
      </p:par>
    </p:tnLst>
    <p:bldLst>
      <p:bldP build="whole" bldLvl="1" animBg="1" rev="0" advAuto="0" spid="37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Antibonding MO"/>
          <p:cNvSpPr txBox="1"/>
          <p:nvPr/>
        </p:nvSpPr>
        <p:spPr>
          <a:xfrm>
            <a:off x="13992225" y="4149725"/>
            <a:ext cx="561747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i="1" sz="5400"/>
            </a:lvl1pPr>
          </a:lstStyle>
          <a:p>
            <a:pPr/>
            <a:r>
              <a:t>Antibonding MO</a:t>
            </a:r>
          </a:p>
        </p:txBody>
      </p:sp>
      <p:sp>
        <p:nvSpPr>
          <p:cNvPr id="377" name="Bonding MO"/>
          <p:cNvSpPr txBox="1"/>
          <p:nvPr/>
        </p:nvSpPr>
        <p:spPr>
          <a:xfrm>
            <a:off x="14144625" y="7772400"/>
            <a:ext cx="4360735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i="1" sz="5400"/>
            </a:lvl1pPr>
          </a:lstStyle>
          <a:p>
            <a:pPr/>
            <a:r>
              <a:t>Bonding MO</a:t>
            </a:r>
          </a:p>
        </p:txBody>
      </p:sp>
      <p:sp>
        <p:nvSpPr>
          <p:cNvPr id="378" name="Atomic Orbitals"/>
          <p:cNvSpPr txBox="1"/>
          <p:nvPr/>
        </p:nvSpPr>
        <p:spPr>
          <a:xfrm>
            <a:off x="13992225" y="6588125"/>
            <a:ext cx="5391445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i="1" sz="5400"/>
            </a:lvl1pPr>
          </a:lstStyle>
          <a:p>
            <a:pPr/>
            <a:r>
              <a:t>Atomic Orbitals</a:t>
            </a:r>
          </a:p>
        </p:txBody>
      </p:sp>
      <p:sp>
        <p:nvSpPr>
          <p:cNvPr id="379" name="Rectangle"/>
          <p:cNvSpPr/>
          <p:nvPr/>
        </p:nvSpPr>
        <p:spPr>
          <a:xfrm>
            <a:off x="10660380" y="7612380"/>
            <a:ext cx="2446021" cy="1371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grpSp>
        <p:nvGrpSpPr>
          <p:cNvPr id="382" name="Group"/>
          <p:cNvGrpSpPr/>
          <p:nvPr/>
        </p:nvGrpSpPr>
        <p:grpSpPr>
          <a:xfrm>
            <a:off x="5494020" y="10972800"/>
            <a:ext cx="8046720" cy="1965961"/>
            <a:chOff x="0" y="0"/>
            <a:chExt cx="8046719" cy="1965960"/>
          </a:xfrm>
        </p:grpSpPr>
        <p:sp>
          <p:nvSpPr>
            <p:cNvPr id="380" name="Rectangle"/>
            <p:cNvSpPr/>
            <p:nvPr/>
          </p:nvSpPr>
          <p:spPr>
            <a:xfrm>
              <a:off x="0" y="0"/>
              <a:ext cx="8046720" cy="196596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003DAF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81" name="Two 1s electrons in σ,…"/>
            <p:cNvSpPr txBox="1"/>
            <p:nvPr/>
          </p:nvSpPr>
          <p:spPr>
            <a:xfrm>
              <a:off x="360068" y="95250"/>
              <a:ext cx="7383098" cy="1854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 algn="ctr">
                <a:buClr>
                  <a:srgbClr val="000000"/>
                </a:buClr>
                <a:buFont typeface="Arial"/>
              </a:pPr>
              <a:r>
                <a:rPr sz="5400"/>
                <a:t>Two 1s electrons in </a:t>
              </a:r>
              <a:r>
                <a:rPr b="0" sz="540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sz="5400"/>
                <a:t>,</a:t>
              </a:r>
              <a:endParaRPr sz="5400"/>
            </a:p>
            <a:p>
              <a:pPr marL="79373" marR="79373" algn="ctr">
                <a:buClr>
                  <a:srgbClr val="000000"/>
                </a:buClr>
                <a:buFont typeface="Arial"/>
              </a:pPr>
              <a:r>
                <a:rPr sz="5400"/>
                <a:t>Two 1s electrons in </a:t>
              </a:r>
              <a:r>
                <a:rPr b="0" sz="540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aseline="30962" sz="5400"/>
                <a:t>*</a:t>
              </a:r>
            </a:p>
          </p:txBody>
        </p:sp>
      </p:grpSp>
      <p:sp>
        <p:nvSpPr>
          <p:cNvPr id="383" name="MO Diagram for He2"/>
          <p:cNvSpPr txBox="1"/>
          <p:nvPr>
            <p:ph type="title"/>
          </p:nvPr>
        </p:nvSpPr>
        <p:spPr>
          <a:xfrm>
            <a:off x="4419600" y="0"/>
            <a:ext cx="15544801" cy="2903221"/>
          </a:xfrm>
          <a:prstGeom prst="rect">
            <a:avLst/>
          </a:prstGeom>
        </p:spPr>
        <p:txBody>
          <a:bodyPr/>
          <a:lstStyle/>
          <a:p>
            <a:pPr/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MO Diagram for He</a:t>
            </a:r>
            <a:r>
              <a:rPr baseline="-15913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</p:txBody>
      </p:sp>
      <p:sp>
        <p:nvSpPr>
          <p:cNvPr id="38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85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1180" y="2286000"/>
            <a:ext cx="7772401" cy="7953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ctangle"/>
          <p:cNvSpPr/>
          <p:nvPr/>
        </p:nvSpPr>
        <p:spPr>
          <a:xfrm>
            <a:off x="3975100" y="3060700"/>
            <a:ext cx="16596360" cy="105156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114300" dist="177800" dir="2700000">
              <a:srgbClr val="003DAF">
                <a:alpha val="74996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sp>
        <p:nvSpPr>
          <p:cNvPr id="388" name="Bond Order in MO Theory"/>
          <p:cNvSpPr txBox="1"/>
          <p:nvPr>
            <p:ph type="title"/>
          </p:nvPr>
        </p:nvSpPr>
        <p:spPr>
          <a:xfrm>
            <a:off x="4419600" y="297180"/>
            <a:ext cx="15544801" cy="29032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Bond Order in MO Theory</a:t>
            </a:r>
          </a:p>
        </p:txBody>
      </p:sp>
      <p:sp>
        <p:nvSpPr>
          <p:cNvPr id="389" name="Bond Order = 1/2 (# bonding e- - # antibonding e-)"/>
          <p:cNvSpPr txBox="1"/>
          <p:nvPr>
            <p:ph type="body" sz="half" idx="1"/>
          </p:nvPr>
        </p:nvSpPr>
        <p:spPr>
          <a:xfrm>
            <a:off x="3802380" y="3200400"/>
            <a:ext cx="17076420" cy="6926580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 Order</a:t>
            </a:r>
            <a:r>
              <a:rPr sz="5400"/>
              <a:t> = </a:t>
            </a:r>
            <a:r>
              <a:rPr baseline="30962" sz="5400"/>
              <a:t>1</a:t>
            </a:r>
            <a:r>
              <a:rPr sz="5400"/>
              <a:t>/</a:t>
            </a:r>
            <a:r>
              <a:rPr baseline="-15851" sz="5400"/>
              <a:t>2</a:t>
            </a:r>
            <a:r>
              <a:rPr sz="5400"/>
              <a:t> (# bonding e</a:t>
            </a:r>
            <a:r>
              <a:rPr baseline="30962" sz="5400"/>
              <a:t>-</a:t>
            </a:r>
            <a:r>
              <a:rPr sz="5400"/>
              <a:t> - # antibonding e</a:t>
            </a:r>
            <a:r>
              <a:rPr baseline="30962" sz="5400"/>
              <a:t>-</a:t>
            </a:r>
            <a:r>
              <a:rPr sz="5400"/>
              <a:t>)</a:t>
            </a:r>
          </a:p>
        </p:txBody>
      </p:sp>
      <p:sp>
        <p:nvSpPr>
          <p:cNvPr id="39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1" name="In H2,…"/>
          <p:cNvSpPr txBox="1"/>
          <p:nvPr/>
        </p:nvSpPr>
        <p:spPr>
          <a:xfrm>
            <a:off x="13954821" y="9328150"/>
            <a:ext cx="4611883" cy="352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b="0" sz="5400"/>
              <a:t>In 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="0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b="0" sz="5400"/>
              <a:t>,</a:t>
            </a:r>
            <a:endParaRPr b="0" sz="5400"/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b="0" sz="5400"/>
              <a:t>Bond Order =</a:t>
            </a:r>
            <a:r>
              <a:rPr sz="5400"/>
              <a:t> </a:t>
            </a:r>
            <a:endParaRPr sz="5400"/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baseline="30962" sz="5400"/>
              <a:t>1</a:t>
            </a:r>
            <a:r>
              <a:rPr sz="5400"/>
              <a:t>/</a:t>
            </a:r>
            <a:r>
              <a:rPr baseline="-15851" sz="5400"/>
              <a:t>2 </a:t>
            </a:r>
            <a:r>
              <a:rPr sz="5400"/>
              <a:t>(2 - 0) = </a:t>
            </a:r>
            <a:r>
              <a:rPr sz="54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1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;</a:t>
            </a:r>
            <a:endParaRPr sz="5400"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</a:endParaRPr>
          </a:p>
          <a:p>
            <a:pPr marL="79373" marR="79373" algn="ctr">
              <a:buClr>
                <a:srgbClr val="FF2734"/>
              </a:buClr>
              <a:buFont typeface="Arial"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stable</a:t>
            </a:r>
          </a:p>
        </p:txBody>
      </p:sp>
      <p:sp>
        <p:nvSpPr>
          <p:cNvPr id="392" name="Bond Order &gt; 0,…"/>
          <p:cNvSpPr txBox="1"/>
          <p:nvPr/>
        </p:nvSpPr>
        <p:spPr>
          <a:xfrm>
            <a:off x="12315825" y="4603750"/>
            <a:ext cx="8017879" cy="331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b="0" sz="5400"/>
              <a:t>Bond Order </a:t>
            </a:r>
            <a:r>
              <a:rPr sz="5400"/>
              <a:t>&gt; 0,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stable</a:t>
            </a:r>
            <a:r>
              <a:rPr sz="5400"/>
              <a:t> molecule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0" sz="5400"/>
              <a:t>Bond Order </a:t>
            </a:r>
            <a:r>
              <a:rPr sz="5400"/>
              <a:t>= 0</a:t>
            </a:r>
            <a:r>
              <a:rPr b="0" sz="5400"/>
              <a:t> or </a:t>
            </a:r>
            <a:r>
              <a:rPr sz="5400"/>
              <a:t>&lt; 0,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unstable</a:t>
            </a:r>
            <a:r>
              <a:rPr sz="5400"/>
              <a:t> molecule</a:t>
            </a:r>
          </a:p>
        </p:txBody>
      </p:sp>
      <p:pic>
        <p:nvPicPr>
          <p:cNvPr id="393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rcRect l="4587" t="0" r="3669" b="0"/>
          <a:stretch>
            <a:fillRect/>
          </a:stretch>
        </p:blipFill>
        <p:spPr>
          <a:xfrm>
            <a:off x="3208020" y="4732020"/>
            <a:ext cx="9144001" cy="6697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1" grpId="3"/>
      <p:bldP build="p" bldLvl="5" animBg="1" rev="0" advAuto="0" spid="392" grpId="1"/>
      <p:bldP build="whole" bldLvl="1" animBg="1" rev="0" advAuto="0" spid="39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Rectangle"/>
          <p:cNvSpPr/>
          <p:nvPr/>
        </p:nvSpPr>
        <p:spPr>
          <a:xfrm>
            <a:off x="3975100" y="3060700"/>
            <a:ext cx="16596360" cy="105156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114300" dist="177800" dir="2700000">
              <a:srgbClr val="003DAF">
                <a:alpha val="74996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sp>
        <p:nvSpPr>
          <p:cNvPr id="396" name="Bond Order in MO Theory"/>
          <p:cNvSpPr txBox="1"/>
          <p:nvPr>
            <p:ph type="title"/>
          </p:nvPr>
        </p:nvSpPr>
        <p:spPr>
          <a:xfrm>
            <a:off x="4419600" y="297180"/>
            <a:ext cx="15544801" cy="29032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Bond Order in MO Theory</a:t>
            </a:r>
          </a:p>
        </p:txBody>
      </p:sp>
      <p:sp>
        <p:nvSpPr>
          <p:cNvPr id="397" name="Bond Order = 1/2 (# bonding e- - # antibonding e-)"/>
          <p:cNvSpPr txBox="1"/>
          <p:nvPr>
            <p:ph type="body" sz="half" idx="1"/>
          </p:nvPr>
        </p:nvSpPr>
        <p:spPr>
          <a:xfrm>
            <a:off x="3802380" y="3200400"/>
            <a:ext cx="17076420" cy="6926580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 Order</a:t>
            </a:r>
            <a:r>
              <a:rPr sz="5400"/>
              <a:t> = </a:t>
            </a:r>
            <a:r>
              <a:rPr baseline="30962" sz="5400"/>
              <a:t>1</a:t>
            </a:r>
            <a:r>
              <a:rPr sz="5400"/>
              <a:t>/</a:t>
            </a:r>
            <a:r>
              <a:rPr baseline="-15851" sz="5400"/>
              <a:t>2</a:t>
            </a:r>
            <a:r>
              <a:rPr sz="5400"/>
              <a:t> (# bonding e</a:t>
            </a:r>
            <a:r>
              <a:rPr baseline="30962" sz="5400"/>
              <a:t>-</a:t>
            </a:r>
            <a:r>
              <a:rPr sz="5400"/>
              <a:t> - # antibonding e</a:t>
            </a:r>
            <a:r>
              <a:rPr baseline="30962" sz="5400"/>
              <a:t>-</a:t>
            </a:r>
            <a:r>
              <a:rPr sz="5400"/>
              <a:t>)</a:t>
            </a:r>
          </a:p>
        </p:txBody>
      </p:sp>
      <p:sp>
        <p:nvSpPr>
          <p:cNvPr id="39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9" name="In He2,…"/>
          <p:cNvSpPr txBox="1"/>
          <p:nvPr/>
        </p:nvSpPr>
        <p:spPr>
          <a:xfrm>
            <a:off x="13802421" y="8566150"/>
            <a:ext cx="4611883" cy="352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b="0" sz="5400"/>
              <a:t>In 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He</a:t>
            </a:r>
            <a:r>
              <a:rPr b="0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b="0" sz="5400"/>
              <a:t>,</a:t>
            </a:r>
            <a:endParaRPr b="0" sz="5400"/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b="0" sz="5400"/>
              <a:t>Bond Order =</a:t>
            </a:r>
            <a:r>
              <a:rPr sz="5400"/>
              <a:t> </a:t>
            </a:r>
            <a:endParaRPr sz="5400"/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baseline="30962" sz="5400"/>
              <a:t>1</a:t>
            </a:r>
            <a:r>
              <a:rPr sz="5400"/>
              <a:t>/</a:t>
            </a:r>
            <a:r>
              <a:rPr baseline="-15851" sz="5400"/>
              <a:t>2 </a:t>
            </a:r>
            <a:r>
              <a:rPr sz="5400"/>
              <a:t>(2 - 2) = </a:t>
            </a:r>
            <a:r>
              <a:rPr sz="54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0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;</a:t>
            </a:r>
            <a:endParaRPr sz="5400"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</a:endParaRPr>
          </a:p>
          <a:p>
            <a:pPr marL="79373" marR="79373" algn="ctr">
              <a:buClr>
                <a:srgbClr val="FF2734"/>
              </a:buClr>
              <a:buFont typeface="Arial"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unstable</a:t>
            </a:r>
          </a:p>
        </p:txBody>
      </p:sp>
      <p:sp>
        <p:nvSpPr>
          <p:cNvPr id="400" name="Bond Order &gt; 0,…"/>
          <p:cNvSpPr txBox="1"/>
          <p:nvPr/>
        </p:nvSpPr>
        <p:spPr>
          <a:xfrm>
            <a:off x="12315825" y="4603750"/>
            <a:ext cx="8017879" cy="331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b="0" sz="5400"/>
              <a:t>Bond Order </a:t>
            </a:r>
            <a:r>
              <a:rPr sz="5400"/>
              <a:t>&gt; 0,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stable</a:t>
            </a:r>
            <a:r>
              <a:rPr sz="5400"/>
              <a:t> molecule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0" sz="5400"/>
              <a:t>Bond Order </a:t>
            </a:r>
            <a:r>
              <a:rPr sz="5400"/>
              <a:t>= 0</a:t>
            </a:r>
            <a:r>
              <a:rPr b="0" sz="5400"/>
              <a:t> or </a:t>
            </a:r>
            <a:r>
              <a:rPr sz="5400"/>
              <a:t>&lt; 0,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unstable</a:t>
            </a:r>
            <a:r>
              <a:rPr sz="5400"/>
              <a:t> molecule</a:t>
            </a:r>
          </a:p>
        </p:txBody>
      </p:sp>
      <p:grpSp>
        <p:nvGrpSpPr>
          <p:cNvPr id="403" name="Group"/>
          <p:cNvGrpSpPr/>
          <p:nvPr/>
        </p:nvGrpSpPr>
        <p:grpSpPr>
          <a:xfrm>
            <a:off x="12795250" y="12207240"/>
            <a:ext cx="7169150" cy="1289686"/>
            <a:chOff x="0" y="0"/>
            <a:chExt cx="7169149" cy="1289685"/>
          </a:xfrm>
        </p:grpSpPr>
        <p:sp>
          <p:nvSpPr>
            <p:cNvPr id="401" name="Rectangle"/>
            <p:cNvSpPr/>
            <p:nvPr/>
          </p:nvSpPr>
          <p:spPr>
            <a:xfrm>
              <a:off x="173989" y="0"/>
              <a:ext cx="6995161" cy="89154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003DAF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02" name="∴He2 does not exist"/>
            <p:cNvSpPr/>
            <p:nvPr/>
          </p:nvSpPr>
          <p:spPr>
            <a:xfrm>
              <a:off x="0" y="1968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>
                <a:buClr>
                  <a:srgbClr val="000000"/>
                </a:buClr>
                <a:buFont typeface="Symbol"/>
              </a:pPr>
              <a:r>
                <a:rPr b="0" sz="5400">
                  <a:latin typeface="Symbol"/>
                  <a:ea typeface="Symbol"/>
                  <a:cs typeface="Symbol"/>
                  <a:sym typeface="Symbol"/>
                </a:rPr>
                <a:t>\</a:t>
              </a:r>
              <a:r>
                <a:rPr sz="5400"/>
                <a:t>He</a:t>
              </a:r>
              <a:r>
                <a:rPr baseline="-15851" sz="5400"/>
                <a:t>2</a:t>
              </a:r>
              <a:r>
                <a:rPr sz="5400"/>
                <a:t> does not exist</a:t>
              </a:r>
            </a:p>
          </p:txBody>
        </p:sp>
      </p:grpSp>
      <p:pic>
        <p:nvPicPr>
          <p:cNvPr id="404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2420" y="4572000"/>
            <a:ext cx="7772401" cy="7953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3" grpId="2"/>
      <p:bldP build="whole" bldLvl="1" animBg="1" rev="0" advAuto="0" spid="39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roup"/>
          <p:cNvGrpSpPr/>
          <p:nvPr/>
        </p:nvGrpSpPr>
        <p:grpSpPr>
          <a:xfrm>
            <a:off x="5791200" y="1920240"/>
            <a:ext cx="12824460" cy="3954781"/>
            <a:chOff x="0" y="0"/>
            <a:chExt cx="12824459" cy="3954779"/>
          </a:xfrm>
        </p:grpSpPr>
        <p:sp>
          <p:nvSpPr>
            <p:cNvPr id="406" name="Rectangle"/>
            <p:cNvSpPr/>
            <p:nvPr/>
          </p:nvSpPr>
          <p:spPr>
            <a:xfrm>
              <a:off x="660400" y="0"/>
              <a:ext cx="12024361" cy="395478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003DAF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07" name="Principle #4:…"/>
            <p:cNvSpPr txBox="1"/>
            <p:nvPr/>
          </p:nvSpPr>
          <p:spPr>
            <a:xfrm>
              <a:off x="0" y="142240"/>
              <a:ext cx="12824460" cy="3324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marL="650874" marR="79373" indent="-571500" algn="ctr">
                <a:lnSpc>
                  <a:spcPct val="90000"/>
                </a:lnSpc>
                <a:spcBef>
                  <a:spcPts val="1900"/>
                </a:spcBef>
                <a:buClr>
                  <a:srgbClr val="000000"/>
                </a:buClr>
                <a:buFont typeface="Arial"/>
                <a:defRPr i="1" sz="5400"/>
              </a:pPr>
              <a:r>
                <a:t>Principle #4:</a:t>
              </a:r>
            </a:p>
            <a:p>
              <a:pPr marL="650874" marR="79373" indent="-571500" algn="ctr">
                <a:lnSpc>
                  <a:spcPct val="90000"/>
                </a:lnSpc>
                <a:spcBef>
                  <a:spcPts val="1900"/>
                </a:spcBef>
                <a:buClr>
                  <a:srgbClr val="00B800"/>
                </a:buClr>
                <a:buFont typeface="Arial"/>
              </a:pPr>
              <a:r>
                <a:rPr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rPr>
                <a:t>Atomic orbitals combine to give molecular orbitals </a:t>
              </a:r>
              <a:r>
                <a:rPr sz="54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rPr>
                <a:t>only</a:t>
              </a:r>
              <a:r>
                <a:rPr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rPr>
                <a:t> when the atomic orbitals are of </a:t>
              </a:r>
              <a:r>
                <a:rPr sz="54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rPr>
                <a:t>similar energy</a:t>
              </a:r>
            </a:p>
          </p:txBody>
        </p:sp>
      </p:grpSp>
      <p:sp>
        <p:nvSpPr>
          <p:cNvPr id="409" name="Similar energy = better overlap"/>
          <p:cNvSpPr txBox="1"/>
          <p:nvPr/>
        </p:nvSpPr>
        <p:spPr>
          <a:xfrm>
            <a:off x="6524625" y="6740525"/>
            <a:ext cx="10328668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i="1" sz="5400"/>
            </a:lvl1pPr>
          </a:lstStyle>
          <a:p>
            <a:pPr/>
            <a:r>
              <a:t>Similar energy = better overlap</a:t>
            </a:r>
          </a:p>
        </p:txBody>
      </p:sp>
      <p:sp>
        <p:nvSpPr>
          <p:cNvPr id="410" name="1s + 1s = good MO…"/>
          <p:cNvSpPr txBox="1"/>
          <p:nvPr/>
        </p:nvSpPr>
        <p:spPr>
          <a:xfrm>
            <a:off x="8810625" y="7956550"/>
            <a:ext cx="6344800" cy="4884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1s + 1s = good MO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1s + 2s = poor MO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2s + 2s = good MO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2s + 2p = poor MO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3s + 2s = poor MO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</a:t>
            </a:r>
            <a:r>
              <a:rPr i="1" sz="5400"/>
              <a:t>... etc. ...</a:t>
            </a:r>
          </a:p>
        </p:txBody>
      </p:sp>
      <p:sp>
        <p:nvSpPr>
          <p:cNvPr id="411" name="Four Principles of MO Theory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Four Principles of MO Theory</a:t>
            </a:r>
          </a:p>
        </p:txBody>
      </p:sp>
      <p:sp>
        <p:nvSpPr>
          <p:cNvPr id="41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13" name="Which combination of atomic orbitals would you expect to create the best molecular orbitals?…"/>
          <p:cNvSpPr txBox="1"/>
          <p:nvPr/>
        </p:nvSpPr>
        <p:spPr>
          <a:xfrm>
            <a:off x="8008620" y="14356080"/>
            <a:ext cx="18288001" cy="722496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400"/>
              <a:t>Which combination of atomic orbitals would you expect to create the best molecular orbitals?</a:t>
            </a:r>
            <a:endParaRPr sz="5400"/>
          </a:p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/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1s + 2p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2p + 3p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3d + 3d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4d + 4f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5g, it needs no molecular orbitals</a:t>
            </a:r>
          </a:p>
        </p:txBody>
      </p:sp>
      <p:sp>
        <p:nvSpPr>
          <p:cNvPr id="414" name="Enter your response on…"/>
          <p:cNvSpPr txBox="1"/>
          <p:nvPr/>
        </p:nvSpPr>
        <p:spPr>
          <a:xfrm>
            <a:off x="21747622" y="1764791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415" name="Answer = C, 3d + 3d…"/>
          <p:cNvSpPr txBox="1"/>
          <p:nvPr/>
        </p:nvSpPr>
        <p:spPr>
          <a:xfrm>
            <a:off x="16033976" y="21419819"/>
            <a:ext cx="8496305" cy="33100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3d + 3d</a:t>
            </a:r>
          </a:p>
          <a:p>
            <a:pPr algn="ctr">
              <a:defRPr b="0" i="1" sz="5400"/>
            </a:pPr>
            <a:r>
              <a:t>similar energy atomic orbitals create good molecular orbitals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03437 -0.588333" origin="layout" pathEditMode="relative">
                                      <p:cBhvr>
                                        <p:cTn id="16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11256 -0.415000" origin="layout" pathEditMode="relative">
                                      <p:cBhvr>
                                        <p:cTn id="19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28343 -0.905000" origin="layout" pathEditMode="relative">
                                      <p:cBhvr>
                                        <p:cTn id="26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0" grpId="2"/>
      <p:bldP build="whole" bldLvl="1" animBg="1" rev="0" advAuto="0" spid="409" grpId="1"/>
      <p:bldP build="whole" bldLvl="1" animBg="1" rev="0" advAuto="0" spid="414" grpId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Example: Dilithium, Li2"/>
          <p:cNvSpPr txBox="1"/>
          <p:nvPr>
            <p:ph type="title"/>
          </p:nvPr>
        </p:nvSpPr>
        <p:spPr>
          <a:xfrm>
            <a:off x="4419600" y="0"/>
            <a:ext cx="15544801" cy="349758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Example: Dilithium, Li</a:t>
            </a:r>
            <a:r>
              <a:rPr baseline="-15743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</p:txBody>
      </p:sp>
      <p:sp>
        <p:nvSpPr>
          <p:cNvPr id="41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19" name="MO diagram picture" descr="MO diagram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8140" y="3360420"/>
            <a:ext cx="5120640" cy="6697980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Note: no overlap between…"/>
          <p:cNvSpPr txBox="1"/>
          <p:nvPr/>
        </p:nvSpPr>
        <p:spPr>
          <a:xfrm>
            <a:off x="11249025" y="3689350"/>
            <a:ext cx="8694871" cy="489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Note: no overlap between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1s and 2s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Bond Order = </a:t>
            </a:r>
            <a:r>
              <a:rPr baseline="30962" sz="5400"/>
              <a:t>1</a:t>
            </a:r>
            <a:r>
              <a:rPr sz="5400"/>
              <a:t>/</a:t>
            </a:r>
            <a:r>
              <a:rPr baseline="-15851" sz="5400"/>
              <a:t>2 </a:t>
            </a:r>
            <a:r>
              <a:rPr sz="5400"/>
              <a:t>(4 - 2) = </a:t>
            </a:r>
            <a:r>
              <a:rPr sz="54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1</a:t>
            </a:r>
            <a:endParaRPr sz="54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>
              <a:buClr>
                <a:srgbClr val="000000"/>
              </a:buClr>
              <a:buFont typeface="Arial"/>
              <a:defRPr sz="5400"/>
            </a:pPr>
          </a:p>
          <a:p>
            <a:pPr marL="79373" marR="79373">
              <a:buClr>
                <a:srgbClr val="000000"/>
              </a:buClr>
              <a:buFont typeface="Arial"/>
              <a:defRPr sz="5400"/>
            </a:pPr>
            <a:r>
              <a:t>Stable molecule</a:t>
            </a:r>
          </a:p>
        </p:txBody>
      </p:sp>
      <p:sp>
        <p:nvSpPr>
          <p:cNvPr id="421" name="Would you expect Be2 to exist?  Why?"/>
          <p:cNvSpPr txBox="1"/>
          <p:nvPr/>
        </p:nvSpPr>
        <p:spPr>
          <a:xfrm>
            <a:off x="3962400" y="10515600"/>
            <a:ext cx="8092441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FF2734"/>
              </a:buClr>
              <a:buFont typeface="Arial"/>
            </a:pP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Would you expect Be</a:t>
            </a:r>
            <a:r>
              <a:rPr baseline="-15851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to exist?  Why?</a:t>
            </a:r>
          </a:p>
        </p:txBody>
      </p:sp>
      <p:pic>
        <p:nvPicPr>
          <p:cNvPr id="422" name="dilithium picture" descr="dilithium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09619" y="9761219"/>
            <a:ext cx="4823461" cy="3406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 orbitals and π bonds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 orbitals and </a:t>
            </a:r>
            <a:r>
              <a:rPr b="0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bonds</a:t>
            </a:r>
          </a:p>
        </p:txBody>
      </p:sp>
      <p:grpSp>
        <p:nvGrpSpPr>
          <p:cNvPr id="429" name="Group"/>
          <p:cNvGrpSpPr/>
          <p:nvPr/>
        </p:nvGrpSpPr>
        <p:grpSpPr>
          <a:xfrm>
            <a:off x="6829425" y="7480300"/>
            <a:ext cx="10076815" cy="3660312"/>
            <a:chOff x="0" y="0"/>
            <a:chExt cx="10076814" cy="3660311"/>
          </a:xfrm>
        </p:grpSpPr>
        <p:sp>
          <p:nvSpPr>
            <p:cNvPr id="427" name="Rectangle"/>
            <p:cNvSpPr/>
            <p:nvPr/>
          </p:nvSpPr>
          <p:spPr>
            <a:xfrm>
              <a:off x="41275" y="0"/>
              <a:ext cx="10035540" cy="363474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003DAF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28" name="Four p atomic orbitals create…"/>
            <p:cNvSpPr txBox="1"/>
            <p:nvPr/>
          </p:nvSpPr>
          <p:spPr>
            <a:xfrm>
              <a:off x="0" y="171450"/>
              <a:ext cx="9687961" cy="3488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>
                <a:buClr>
                  <a:srgbClr val="000000"/>
                </a:buClr>
                <a:buFont typeface="Arial"/>
              </a:pPr>
              <a:r>
                <a:rPr sz="5400"/>
                <a:t>Four p atomic orbitals create</a:t>
              </a:r>
              <a:endParaRPr sz="5400"/>
            </a:p>
            <a:p>
              <a:pPr marL="79373" marR="79373">
                <a:buClr>
                  <a:srgbClr val="000000"/>
                </a:buClr>
                <a:buFont typeface="Arial"/>
              </a:pPr>
              <a:r>
                <a:rPr sz="5400"/>
                <a:t>four </a:t>
              </a:r>
              <a:r>
                <a:rPr b="0" sz="5400">
                  <a:latin typeface="Symbol"/>
                  <a:ea typeface="Symbol"/>
                  <a:cs typeface="Symbol"/>
                  <a:sym typeface="Symbol"/>
                </a:rPr>
                <a:t>p</a:t>
              </a:r>
              <a:r>
                <a:rPr sz="5400"/>
                <a:t> molecular orbitals,</a:t>
              </a:r>
              <a:endParaRPr sz="5400"/>
            </a:p>
            <a:p>
              <a:pPr marL="79373" marR="79373">
                <a:buClr>
                  <a:srgbClr val="000000"/>
                </a:buClr>
                <a:buFont typeface="Arial"/>
              </a:pPr>
              <a:r>
                <a:rPr sz="5400"/>
                <a:t>	</a:t>
              </a:r>
              <a:r>
                <a:rPr b="0" sz="5400">
                  <a:latin typeface="Symbol"/>
                  <a:ea typeface="Symbol"/>
                  <a:cs typeface="Symbol"/>
                  <a:sym typeface="Symbol"/>
                </a:rPr>
                <a:t>p</a:t>
              </a:r>
              <a:r>
                <a:rPr sz="5400"/>
                <a:t> = bonding (2)</a:t>
              </a:r>
              <a:endParaRPr sz="5400"/>
            </a:p>
            <a:p>
              <a:pPr marL="79373" marR="79373">
                <a:buClr>
                  <a:srgbClr val="000000"/>
                </a:buClr>
                <a:buFont typeface="Arial"/>
              </a:pPr>
              <a:r>
                <a:rPr sz="5400"/>
                <a:t>	</a:t>
              </a:r>
              <a:r>
                <a:rPr b="0" sz="5400">
                  <a:latin typeface="Symbol"/>
                  <a:ea typeface="Symbol"/>
                  <a:cs typeface="Symbol"/>
                  <a:sym typeface="Symbol"/>
                </a:rPr>
                <a:t>p</a:t>
              </a:r>
              <a:r>
                <a:rPr baseline="30962" sz="5400"/>
                <a:t>*</a:t>
              </a:r>
              <a:r>
                <a:rPr sz="5400"/>
                <a:t> = antibonding (2)</a:t>
              </a:r>
            </a:p>
          </p:txBody>
        </p:sp>
      </p:grpSp>
      <p:sp>
        <p:nvSpPr>
          <p:cNvPr id="430" name="... but there's a catch!"/>
          <p:cNvSpPr txBox="1"/>
          <p:nvPr/>
        </p:nvSpPr>
        <p:spPr>
          <a:xfrm>
            <a:off x="11553825" y="11766550"/>
            <a:ext cx="730786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FF2734"/>
              </a:buClr>
              <a:buFont typeface="Arial"/>
              <a:def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... but there's a catch!</a:t>
            </a:r>
          </a:p>
        </p:txBody>
      </p:sp>
      <p:sp>
        <p:nvSpPr>
          <p:cNvPr id="431" name="Three possible p orbitals on each atom - six total p MO orbitals…"/>
          <p:cNvSpPr txBox="1"/>
          <p:nvPr>
            <p:ph type="body" sz="half" idx="1"/>
          </p:nvPr>
        </p:nvSpPr>
        <p:spPr>
          <a:xfrm>
            <a:off x="4122420" y="2903220"/>
            <a:ext cx="16299181" cy="75438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Three possible p orbitals on each atom - </a:t>
            </a:r>
            <a:r>
              <a:rPr i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six total</a:t>
            </a:r>
            <a:r>
              <a:rPr sz="5400"/>
              <a:t> p MO orbitals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Two p orbitals create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5400"/>
              <a:t> 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MO bonds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Four remaining p orbitals create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 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MO bonds</a:t>
            </a:r>
          </a:p>
        </p:txBody>
      </p:sp>
      <p:sp>
        <p:nvSpPr>
          <p:cNvPr id="43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0" grpId="3"/>
      <p:bldP build="p" bldLvl="1" animBg="1" rev="0" advAuto="0" spid="431" grpId="1"/>
      <p:bldP build="whole" bldLvl="1" animBg="1" rev="0" advAuto="0" spid="429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 orbitals and π bonds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p orbitals and </a:t>
            </a:r>
            <a:r>
              <a:rPr b="0"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 bonds</a:t>
            </a:r>
          </a:p>
        </p:txBody>
      </p:sp>
      <p:sp>
        <p:nvSpPr>
          <p:cNvPr id="43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36" name="For B, C and N,…"/>
          <p:cNvSpPr txBox="1"/>
          <p:nvPr/>
        </p:nvSpPr>
        <p:spPr>
          <a:xfrm>
            <a:off x="3933825" y="3079750"/>
            <a:ext cx="14574389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For </a:t>
            </a:r>
            <a:r>
              <a: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B</a:t>
            </a:r>
            <a:r>
              <a:rPr sz="5400"/>
              <a:t>, </a:t>
            </a:r>
            <a:r>
              <a: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C</a:t>
            </a:r>
            <a:r>
              <a:rPr sz="5400"/>
              <a:t> and </a:t>
            </a:r>
            <a:r>
              <a: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N</a:t>
            </a:r>
            <a:r>
              <a:rPr sz="5400"/>
              <a:t>,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5400"/>
              <a:t> orbitals lower energy than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sz="5400"/>
              <a:t> orbital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baseline="30962" sz="5400"/>
              <a:t>*</a:t>
            </a:r>
            <a:r>
              <a:rPr sz="5400"/>
              <a:t> orbitals lower energy than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30962" sz="5400"/>
              <a:t>*</a:t>
            </a:r>
            <a:r>
              <a:rPr sz="5400"/>
              <a:t> orbital</a:t>
            </a:r>
            <a:endParaRPr sz="5400"/>
          </a:p>
        </p:txBody>
      </p:sp>
      <p:sp>
        <p:nvSpPr>
          <p:cNvPr id="437" name="Example: B2"/>
          <p:cNvSpPr txBox="1"/>
          <p:nvPr/>
        </p:nvSpPr>
        <p:spPr>
          <a:xfrm>
            <a:off x="6067425" y="8963025"/>
            <a:ext cx="3742541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i="1"/>
              <a:t>Example: </a:t>
            </a:r>
            <a:r>
              <a:t>B</a:t>
            </a:r>
            <a:r>
              <a:rPr baseline="-15913"/>
              <a:t>2</a:t>
            </a:r>
          </a:p>
        </p:txBody>
      </p:sp>
      <p:pic>
        <p:nvPicPr>
          <p:cNvPr id="438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97740" y="6080759"/>
            <a:ext cx="7475220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Bond Order = 1"/>
          <p:cNvSpPr txBox="1"/>
          <p:nvPr/>
        </p:nvSpPr>
        <p:spPr>
          <a:xfrm>
            <a:off x="6219825" y="10487025"/>
            <a:ext cx="4595095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i="1"/>
              <a:t>Bond Order = </a:t>
            </a:r>
            <a:r>
              <a:rPr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1</a:t>
            </a:r>
          </a:p>
        </p:txBody>
      </p:sp>
      <p:sp>
        <p:nvSpPr>
          <p:cNvPr id="440" name="See MO Diagram (B2 - N2) Handout"/>
          <p:cNvSpPr txBox="1"/>
          <p:nvPr/>
        </p:nvSpPr>
        <p:spPr>
          <a:xfrm>
            <a:off x="2401771" y="12735220"/>
            <a:ext cx="11073849" cy="1015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b="0" i="1" sz="5400"/>
              <a:t>See </a:t>
            </a:r>
            <a:r>
              <a:rPr b="0" i="1" sz="5400" u="sng">
                <a:hlinkClick r:id="rId3" invalidUrl="" action="" tgtFrame="" tooltip="" history="1" highlightClick="0" endSnd="0"/>
              </a:rPr>
              <a:t>MO Diagram (B</a:t>
            </a:r>
            <a:r>
              <a:rPr b="0" baseline="-15851" i="1" sz="5400" u="sng">
                <a:hlinkClick r:id="rId3" invalidUrl="" action="" tgtFrame="" tooltip="" history="1" highlightClick="0" endSnd="0"/>
              </a:rPr>
              <a:t>2</a:t>
            </a:r>
            <a:r>
              <a:rPr b="0" i="1" sz="5400" u="sng">
                <a:hlinkClick r:id="rId3" invalidUrl="" action="" tgtFrame="" tooltip="" history="1" highlightClick="0" endSnd="0"/>
              </a:rPr>
              <a:t> - N</a:t>
            </a:r>
            <a:r>
              <a:rPr b="0" baseline="-15851" i="1" sz="5400" u="sng">
                <a:hlinkClick r:id="rId3" invalidUrl="" action="" tgtFrame="" tooltip="" history="1" highlightClick="0" endSnd="0"/>
              </a:rPr>
              <a:t>2</a:t>
            </a:r>
            <a:r>
              <a:rPr b="0" i="1" sz="5400" u="sng">
                <a:hlinkClick r:id="rId3" invalidUrl="" action="" tgtFrame="" tooltip="" history="1" highlightClick="0" endSnd="0"/>
              </a:rPr>
              <a:t>) Handout</a:t>
            </a:r>
          </a:p>
        </p:txBody>
      </p:sp>
      <p:sp>
        <p:nvSpPr>
          <p:cNvPr id="441" name="[Core electrons]"/>
          <p:cNvSpPr txBox="1"/>
          <p:nvPr/>
        </p:nvSpPr>
        <p:spPr>
          <a:xfrm>
            <a:off x="14254298" y="12068321"/>
            <a:ext cx="5115739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b="0" sz="5400"/>
            </a:lvl1pPr>
          </a:lstStyle>
          <a:p>
            <a:pPr/>
            <a:r>
              <a:t>[Core electrons]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 orbitals and π bonds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 orbitals and </a:t>
            </a:r>
            <a:r>
              <a:rPr b="0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bonds</a:t>
            </a:r>
          </a:p>
        </p:txBody>
      </p:sp>
      <p:sp>
        <p:nvSpPr>
          <p:cNvPr id="44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45" name="For O, F and Ne,…"/>
          <p:cNvSpPr txBox="1"/>
          <p:nvPr/>
        </p:nvSpPr>
        <p:spPr>
          <a:xfrm>
            <a:off x="3962400" y="2286000"/>
            <a:ext cx="14574389" cy="264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For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sz="5400"/>
              <a:t>,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</a:t>
            </a:r>
            <a:r>
              <a:rPr sz="5400"/>
              <a:t> and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Ne</a:t>
            </a:r>
            <a:r>
              <a:rPr sz="5400"/>
              <a:t>,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sz="5400"/>
              <a:t> orbital lower energy than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5400"/>
              <a:t> orbitals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baseline="30962" sz="5400"/>
              <a:t>*</a:t>
            </a:r>
            <a:r>
              <a:rPr sz="5400"/>
              <a:t> orbitals lower energy than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30962" sz="5400"/>
              <a:t>*</a:t>
            </a:r>
            <a:r>
              <a:rPr sz="5400"/>
              <a:t> orbital</a:t>
            </a:r>
          </a:p>
        </p:txBody>
      </p:sp>
      <p:grpSp>
        <p:nvGrpSpPr>
          <p:cNvPr id="502" name="Group"/>
          <p:cNvGrpSpPr/>
          <p:nvPr/>
        </p:nvGrpSpPr>
        <p:grpSpPr>
          <a:xfrm>
            <a:off x="4259580" y="5646420"/>
            <a:ext cx="14121928" cy="7996787"/>
            <a:chOff x="0" y="0"/>
            <a:chExt cx="14121926" cy="7996786"/>
          </a:xfrm>
        </p:grpSpPr>
        <p:sp>
          <p:nvSpPr>
            <p:cNvPr id="446" name="Line"/>
            <p:cNvSpPr/>
            <p:nvPr/>
          </p:nvSpPr>
          <p:spPr>
            <a:xfrm>
              <a:off x="2302945" y="6479078"/>
              <a:ext cx="714030" cy="317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47" name="Line"/>
            <p:cNvSpPr/>
            <p:nvPr/>
          </p:nvSpPr>
          <p:spPr>
            <a:xfrm>
              <a:off x="2302945" y="4671043"/>
              <a:ext cx="714030" cy="317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grpSp>
          <p:nvGrpSpPr>
            <p:cNvPr id="451" name="Group"/>
            <p:cNvGrpSpPr/>
            <p:nvPr/>
          </p:nvGrpSpPr>
          <p:grpSpPr>
            <a:xfrm>
              <a:off x="499941" y="1971725"/>
              <a:ext cx="2517036" cy="3176"/>
              <a:chOff x="0" y="0"/>
              <a:chExt cx="2517034" cy="3175"/>
            </a:xfrm>
          </p:grpSpPr>
          <p:sp>
            <p:nvSpPr>
              <p:cNvPr id="448" name="Line"/>
              <p:cNvSpPr/>
              <p:nvPr/>
            </p:nvSpPr>
            <p:spPr>
              <a:xfrm>
                <a:off x="0" y="0"/>
                <a:ext cx="714030" cy="3176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822960">
                  <a:defRPr b="0" sz="2000">
                    <a:uFillTx/>
                  </a:defRPr>
                </a:pPr>
              </a:p>
            </p:txBody>
          </p:sp>
          <p:sp>
            <p:nvSpPr>
              <p:cNvPr id="449" name="Line"/>
              <p:cNvSpPr/>
              <p:nvPr/>
            </p:nvSpPr>
            <p:spPr>
              <a:xfrm>
                <a:off x="899872" y="0"/>
                <a:ext cx="714030" cy="3176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822960">
                  <a:defRPr b="0" sz="2000">
                    <a:uFillTx/>
                  </a:defRPr>
                </a:pPr>
              </a:p>
            </p:txBody>
          </p:sp>
          <p:sp>
            <p:nvSpPr>
              <p:cNvPr id="450" name="Line"/>
              <p:cNvSpPr/>
              <p:nvPr/>
            </p:nvSpPr>
            <p:spPr>
              <a:xfrm>
                <a:off x="1803005" y="0"/>
                <a:ext cx="714030" cy="3176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822960">
                  <a:defRPr b="0" sz="2000">
                    <a:uFillTx/>
                  </a:defRPr>
                </a:pPr>
              </a:p>
            </p:txBody>
          </p:sp>
        </p:grpSp>
        <p:sp>
          <p:nvSpPr>
            <p:cNvPr id="452" name="1s"/>
            <p:cNvSpPr/>
            <p:nvPr/>
          </p:nvSpPr>
          <p:spPr>
            <a:xfrm>
              <a:off x="2117103" y="65323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Arial Rounded MT Bold"/>
                <a:defRPr b="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b="1">
                  <a:latin typeface="+mn-lt"/>
                  <a:ea typeface="+mn-ea"/>
                  <a:cs typeface="+mn-cs"/>
                  <a:sym typeface="Arial"/>
                </a:defRPr>
              </a:pP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1s</a:t>
              </a:r>
            </a:p>
          </p:txBody>
        </p:sp>
        <p:sp>
          <p:nvSpPr>
            <p:cNvPr id="453" name="2s"/>
            <p:cNvSpPr/>
            <p:nvPr/>
          </p:nvSpPr>
          <p:spPr>
            <a:xfrm>
              <a:off x="2117103" y="470345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Arial Rounded MT Bold"/>
                <a:defRPr b="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b="1">
                  <a:latin typeface="+mn-lt"/>
                  <a:ea typeface="+mn-ea"/>
                  <a:cs typeface="+mn-cs"/>
                  <a:sym typeface="Arial"/>
                </a:defRPr>
              </a:pP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2s</a:t>
              </a:r>
            </a:p>
          </p:txBody>
        </p:sp>
        <p:sp>
          <p:nvSpPr>
            <p:cNvPr id="454" name="2px 2py 2pz"/>
            <p:cNvSpPr/>
            <p:nvPr/>
          </p:nvSpPr>
          <p:spPr>
            <a:xfrm>
              <a:off x="0" y="201571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0000"/>
                </a:buClr>
                <a:buFont typeface="Arial Rounded MT Bold"/>
              </a:pP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2p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x</a:t>
              </a: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 2p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y</a:t>
              </a: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 2p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z</a:t>
              </a:r>
            </a:p>
          </p:txBody>
        </p:sp>
        <p:sp>
          <p:nvSpPr>
            <p:cNvPr id="455" name="Line"/>
            <p:cNvSpPr/>
            <p:nvPr/>
          </p:nvSpPr>
          <p:spPr>
            <a:xfrm>
              <a:off x="11604887" y="6479078"/>
              <a:ext cx="714029" cy="317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56" name="Line"/>
            <p:cNvSpPr/>
            <p:nvPr/>
          </p:nvSpPr>
          <p:spPr>
            <a:xfrm>
              <a:off x="11604887" y="4671043"/>
              <a:ext cx="714029" cy="317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grpSp>
          <p:nvGrpSpPr>
            <p:cNvPr id="460" name="Group"/>
            <p:cNvGrpSpPr/>
            <p:nvPr/>
          </p:nvGrpSpPr>
          <p:grpSpPr>
            <a:xfrm>
              <a:off x="11604890" y="1971725"/>
              <a:ext cx="2517037" cy="3176"/>
              <a:chOff x="0" y="0"/>
              <a:chExt cx="2517036" cy="3175"/>
            </a:xfrm>
          </p:grpSpPr>
          <p:sp>
            <p:nvSpPr>
              <p:cNvPr id="457" name="Line"/>
              <p:cNvSpPr/>
              <p:nvPr/>
            </p:nvSpPr>
            <p:spPr>
              <a:xfrm>
                <a:off x="0" y="0"/>
                <a:ext cx="714028" cy="3176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822960">
                  <a:defRPr b="0" sz="2000">
                    <a:uFillTx/>
                  </a:defRPr>
                </a:pPr>
              </a:p>
            </p:txBody>
          </p:sp>
          <p:sp>
            <p:nvSpPr>
              <p:cNvPr id="458" name="Line"/>
              <p:cNvSpPr/>
              <p:nvPr/>
            </p:nvSpPr>
            <p:spPr>
              <a:xfrm>
                <a:off x="899873" y="0"/>
                <a:ext cx="714031" cy="3176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822960">
                  <a:defRPr b="0" sz="2000">
                    <a:uFillTx/>
                  </a:defRPr>
                </a:pPr>
              </a:p>
            </p:txBody>
          </p:sp>
          <p:sp>
            <p:nvSpPr>
              <p:cNvPr id="459" name="Line"/>
              <p:cNvSpPr/>
              <p:nvPr/>
            </p:nvSpPr>
            <p:spPr>
              <a:xfrm>
                <a:off x="1803007" y="0"/>
                <a:ext cx="714030" cy="3176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822960">
                  <a:defRPr b="0" sz="2000">
                    <a:uFillTx/>
                  </a:defRPr>
                </a:pPr>
              </a:p>
            </p:txBody>
          </p:sp>
        </p:grpSp>
        <p:sp>
          <p:nvSpPr>
            <p:cNvPr id="461" name="2px 2py 2pz"/>
            <p:cNvSpPr/>
            <p:nvPr/>
          </p:nvSpPr>
          <p:spPr>
            <a:xfrm>
              <a:off x="11004971" y="20157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0000"/>
                </a:buClr>
                <a:buFont typeface="Arial Rounded MT Bold"/>
              </a:pP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2p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x</a:t>
              </a: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 2p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y</a:t>
              </a: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 2p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z</a:t>
              </a:r>
            </a:p>
          </p:txBody>
        </p:sp>
        <p:sp>
          <p:nvSpPr>
            <p:cNvPr id="462" name="2s"/>
            <p:cNvSpPr/>
            <p:nvPr/>
          </p:nvSpPr>
          <p:spPr>
            <a:xfrm>
              <a:off x="11432085" y="470808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Arial Rounded MT Bold"/>
                <a:defRPr b="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b="1">
                  <a:latin typeface="+mn-lt"/>
                  <a:ea typeface="+mn-ea"/>
                  <a:cs typeface="+mn-cs"/>
                  <a:sym typeface="Arial"/>
                </a:defRPr>
              </a:pP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2s</a:t>
              </a:r>
            </a:p>
          </p:txBody>
        </p:sp>
        <p:sp>
          <p:nvSpPr>
            <p:cNvPr id="463" name="1s"/>
            <p:cNvSpPr/>
            <p:nvPr/>
          </p:nvSpPr>
          <p:spPr>
            <a:xfrm>
              <a:off x="11396221" y="65323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Arial Rounded MT Bold"/>
                <a:defRPr b="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b="1">
                  <a:latin typeface="+mn-lt"/>
                  <a:ea typeface="+mn-ea"/>
                  <a:cs typeface="+mn-cs"/>
                  <a:sym typeface="Arial"/>
                </a:defRPr>
              </a:pP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1s</a:t>
              </a:r>
            </a:p>
          </p:txBody>
        </p:sp>
        <p:sp>
          <p:nvSpPr>
            <p:cNvPr id="464" name="Line"/>
            <p:cNvSpPr/>
            <p:nvPr/>
          </p:nvSpPr>
          <p:spPr>
            <a:xfrm>
              <a:off x="6717538" y="6851798"/>
              <a:ext cx="714030" cy="317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65" name="Line"/>
            <p:cNvSpPr/>
            <p:nvPr/>
          </p:nvSpPr>
          <p:spPr>
            <a:xfrm>
              <a:off x="6717538" y="6136454"/>
              <a:ext cx="714030" cy="317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66" name="Line"/>
            <p:cNvSpPr/>
            <p:nvPr/>
          </p:nvSpPr>
          <p:spPr>
            <a:xfrm>
              <a:off x="6717538" y="5166459"/>
              <a:ext cx="714030" cy="317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67" name="Line"/>
            <p:cNvSpPr/>
            <p:nvPr/>
          </p:nvSpPr>
          <p:spPr>
            <a:xfrm>
              <a:off x="6717538" y="4252024"/>
              <a:ext cx="714030" cy="317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68" name="Line"/>
            <p:cNvSpPr/>
            <p:nvPr/>
          </p:nvSpPr>
          <p:spPr>
            <a:xfrm>
              <a:off x="6717538" y="27105"/>
              <a:ext cx="714030" cy="317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69" name="Line"/>
            <p:cNvSpPr/>
            <p:nvPr/>
          </p:nvSpPr>
          <p:spPr>
            <a:xfrm>
              <a:off x="5902435" y="1038770"/>
              <a:ext cx="714030" cy="317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70" name="Line"/>
            <p:cNvSpPr/>
            <p:nvPr/>
          </p:nvSpPr>
          <p:spPr>
            <a:xfrm>
              <a:off x="7542420" y="1038770"/>
              <a:ext cx="714030" cy="317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71" name="σ*2pz"/>
            <p:cNvSpPr/>
            <p:nvPr/>
          </p:nvSpPr>
          <p:spPr>
            <a:xfrm>
              <a:off x="622521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0000"/>
                </a:buClr>
                <a:buFont typeface="Symbol"/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*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2pz</a:t>
              </a:r>
            </a:p>
          </p:txBody>
        </p:sp>
        <p:grpSp>
          <p:nvGrpSpPr>
            <p:cNvPr id="474" name="Group"/>
            <p:cNvGrpSpPr/>
            <p:nvPr/>
          </p:nvGrpSpPr>
          <p:grpSpPr>
            <a:xfrm>
              <a:off x="6323028" y="3152388"/>
              <a:ext cx="1270001" cy="1270001"/>
              <a:chOff x="0" y="0"/>
              <a:chExt cx="1270000" cy="1270000"/>
            </a:xfrm>
          </p:grpSpPr>
          <p:sp>
            <p:nvSpPr>
              <p:cNvPr id="472" name="Line"/>
              <p:cNvSpPr/>
              <p:nvPr/>
            </p:nvSpPr>
            <p:spPr>
              <a:xfrm>
                <a:off x="394509" y="87970"/>
                <a:ext cx="714030" cy="3176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822960">
                  <a:defRPr b="0" sz="2000">
                    <a:uFillTx/>
                  </a:defRPr>
                </a:pPr>
              </a:p>
            </p:txBody>
          </p:sp>
          <p:sp>
            <p:nvSpPr>
              <p:cNvPr id="473" name="σ2pz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>
                  <a:buClr>
                    <a:srgbClr val="000000"/>
                  </a:buClr>
                  <a:buFont typeface="Symbol"/>
                </a:pPr>
                <a:r>
                  <a:rPr b="0">
                    <a:latin typeface="Symbol"/>
                    <a:ea typeface="Symbol"/>
                    <a:cs typeface="Symbol"/>
                    <a:sym typeface="Symbol"/>
                  </a:rPr>
                  <a:t>s</a:t>
                </a:r>
                <a:r>
                  <a:rPr b="0" baseline="-15913">
                    <a:latin typeface="Arial Rounded MT Bold"/>
                    <a:ea typeface="Arial Rounded MT Bold"/>
                    <a:cs typeface="Arial Rounded MT Bold"/>
                    <a:sym typeface="Arial Rounded MT Bold"/>
                  </a:rPr>
                  <a:t>2pz</a:t>
                </a:r>
              </a:p>
            </p:txBody>
          </p:sp>
        </p:grpSp>
        <p:sp>
          <p:nvSpPr>
            <p:cNvPr id="475" name="σ2s"/>
            <p:cNvSpPr/>
            <p:nvPr/>
          </p:nvSpPr>
          <p:spPr>
            <a:xfrm>
              <a:off x="6420840" y="508311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0000"/>
                </a:buClr>
                <a:buFont typeface="Symbol"/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2s</a:t>
              </a:r>
            </a:p>
          </p:txBody>
        </p:sp>
        <p:sp>
          <p:nvSpPr>
            <p:cNvPr id="476" name="σ∗2s"/>
            <p:cNvSpPr/>
            <p:nvPr/>
          </p:nvSpPr>
          <p:spPr>
            <a:xfrm>
              <a:off x="6339330" y="421498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0000"/>
                </a:buClr>
                <a:buFont typeface="Symbol"/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s*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2s</a:t>
              </a:r>
            </a:p>
          </p:txBody>
        </p:sp>
        <p:sp>
          <p:nvSpPr>
            <p:cNvPr id="477" name="σ∗1s"/>
            <p:cNvSpPr/>
            <p:nvPr/>
          </p:nvSpPr>
          <p:spPr>
            <a:xfrm>
              <a:off x="6332809" y="601144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0000"/>
                </a:buClr>
                <a:buFont typeface="Symbol"/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s*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1s</a:t>
              </a:r>
            </a:p>
          </p:txBody>
        </p:sp>
        <p:sp>
          <p:nvSpPr>
            <p:cNvPr id="478" name="σ1s"/>
            <p:cNvSpPr/>
            <p:nvPr/>
          </p:nvSpPr>
          <p:spPr>
            <a:xfrm>
              <a:off x="6427360" y="672678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0000"/>
                </a:buClr>
                <a:buFont typeface="Symbol"/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1s</a:t>
              </a:r>
            </a:p>
          </p:txBody>
        </p:sp>
        <p:grpSp>
          <p:nvGrpSpPr>
            <p:cNvPr id="483" name="Group"/>
            <p:cNvGrpSpPr/>
            <p:nvPr/>
          </p:nvGrpSpPr>
          <p:grpSpPr>
            <a:xfrm>
              <a:off x="5315563" y="2353705"/>
              <a:ext cx="3053443" cy="1274630"/>
              <a:chOff x="0" y="0"/>
              <a:chExt cx="3053442" cy="1274629"/>
            </a:xfrm>
          </p:grpSpPr>
          <p:sp>
            <p:nvSpPr>
              <p:cNvPr id="479" name="Line"/>
              <p:cNvSpPr/>
              <p:nvPr/>
            </p:nvSpPr>
            <p:spPr>
              <a:xfrm>
                <a:off x="462977" y="118065"/>
                <a:ext cx="714031" cy="3176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822960">
                  <a:defRPr b="0" sz="2000">
                    <a:uFillTx/>
                  </a:defRPr>
                </a:pPr>
              </a:p>
            </p:txBody>
          </p:sp>
          <p:sp>
            <p:nvSpPr>
              <p:cNvPr id="480" name="Line"/>
              <p:cNvSpPr/>
              <p:nvPr/>
            </p:nvSpPr>
            <p:spPr>
              <a:xfrm>
                <a:off x="2102962" y="118065"/>
                <a:ext cx="714030" cy="3176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822960">
                  <a:defRPr b="0" sz="2000">
                    <a:uFillTx/>
                  </a:defRPr>
                </a:pPr>
              </a:p>
            </p:txBody>
          </p:sp>
          <p:sp>
            <p:nvSpPr>
              <p:cNvPr id="481" name="π2px"/>
              <p:cNvSpPr/>
              <p:nvPr/>
            </p:nvSpPr>
            <p:spPr>
              <a:xfrm>
                <a:off x="0" y="4629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>
                  <a:buClr>
                    <a:srgbClr val="000000"/>
                  </a:buClr>
                  <a:buFont typeface="Symbol"/>
                </a:pPr>
                <a:r>
                  <a:rPr b="0">
                    <a:latin typeface="Symbol"/>
                    <a:ea typeface="Symbol"/>
                    <a:cs typeface="Symbol"/>
                    <a:sym typeface="Symbol"/>
                  </a:rPr>
                  <a:t>p</a:t>
                </a:r>
                <a:r>
                  <a:rPr b="0" baseline="-15913">
                    <a:latin typeface="Arial Rounded MT Bold"/>
                    <a:ea typeface="Arial Rounded MT Bold"/>
                    <a:cs typeface="Arial Rounded MT Bold"/>
                    <a:sym typeface="Arial Rounded MT Bold"/>
                  </a:rPr>
                  <a:t>2px</a:t>
                </a:r>
              </a:p>
            </p:txBody>
          </p:sp>
          <p:sp>
            <p:nvSpPr>
              <p:cNvPr id="482" name="π2py"/>
              <p:cNvSpPr/>
              <p:nvPr/>
            </p:nvSpPr>
            <p:spPr>
              <a:xfrm>
                <a:off x="1783442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>
                  <a:buClr>
                    <a:srgbClr val="000000"/>
                  </a:buClr>
                  <a:buFont typeface="Symbol"/>
                </a:pPr>
                <a:r>
                  <a:rPr b="0">
                    <a:latin typeface="Symbol"/>
                    <a:ea typeface="Symbol"/>
                    <a:cs typeface="Symbol"/>
                    <a:sym typeface="Symbol"/>
                  </a:rPr>
                  <a:t>p</a:t>
                </a:r>
                <a:r>
                  <a:rPr b="0" baseline="-15913">
                    <a:latin typeface="Arial Rounded MT Bold"/>
                    <a:ea typeface="Arial Rounded MT Bold"/>
                    <a:cs typeface="Arial Rounded MT Bold"/>
                    <a:sym typeface="Arial Rounded MT Bold"/>
                  </a:rPr>
                  <a:t>2py</a:t>
                </a:r>
              </a:p>
            </p:txBody>
          </p:sp>
        </p:grpSp>
        <p:sp>
          <p:nvSpPr>
            <p:cNvPr id="484" name="π∗2px"/>
            <p:cNvSpPr/>
            <p:nvPr/>
          </p:nvSpPr>
          <p:spPr>
            <a:xfrm>
              <a:off x="5361208" y="98089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0000"/>
                </a:buClr>
                <a:buFont typeface="Symbol"/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p*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2px</a:t>
              </a:r>
            </a:p>
          </p:txBody>
        </p:sp>
        <p:sp>
          <p:nvSpPr>
            <p:cNvPr id="485" name="π∗2py"/>
            <p:cNvSpPr/>
            <p:nvPr/>
          </p:nvSpPr>
          <p:spPr>
            <a:xfrm>
              <a:off x="7141390" y="9739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0000"/>
                </a:buClr>
                <a:buFont typeface="Symbol"/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p*</a:t>
              </a:r>
              <a:r>
                <a:rPr b="0" baseline="-15913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2py</a:t>
              </a:r>
            </a:p>
          </p:txBody>
        </p:sp>
        <p:sp>
          <p:nvSpPr>
            <p:cNvPr id="486" name="Line"/>
            <p:cNvSpPr/>
            <p:nvPr/>
          </p:nvSpPr>
          <p:spPr>
            <a:xfrm flipV="1">
              <a:off x="3020236" y="31736"/>
              <a:ext cx="3573406" cy="190295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87" name="Line"/>
            <p:cNvSpPr/>
            <p:nvPr/>
          </p:nvSpPr>
          <p:spPr>
            <a:xfrm flipV="1">
              <a:off x="3091965" y="1048031"/>
              <a:ext cx="2715920" cy="93758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88" name="Line"/>
            <p:cNvSpPr/>
            <p:nvPr/>
          </p:nvSpPr>
          <p:spPr>
            <a:xfrm>
              <a:off x="3163693" y="1960151"/>
              <a:ext cx="2647451" cy="47458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89" name="Line"/>
            <p:cNvSpPr/>
            <p:nvPr/>
          </p:nvSpPr>
          <p:spPr>
            <a:xfrm>
              <a:off x="3163694" y="2011081"/>
              <a:ext cx="3498417" cy="120844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90" name="Line"/>
            <p:cNvSpPr/>
            <p:nvPr/>
          </p:nvSpPr>
          <p:spPr>
            <a:xfrm flipH="1" flipV="1">
              <a:off x="7415262" y="6269"/>
              <a:ext cx="4143979" cy="192841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91" name="Line"/>
            <p:cNvSpPr/>
            <p:nvPr/>
          </p:nvSpPr>
          <p:spPr>
            <a:xfrm flipH="1" flipV="1">
              <a:off x="8236887" y="1048031"/>
              <a:ext cx="3358220" cy="88665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92" name="Line"/>
            <p:cNvSpPr/>
            <p:nvPr/>
          </p:nvSpPr>
          <p:spPr>
            <a:xfrm flipH="1">
              <a:off x="8181460" y="1960151"/>
              <a:ext cx="3377782" cy="5208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93" name="Line"/>
            <p:cNvSpPr/>
            <p:nvPr/>
          </p:nvSpPr>
          <p:spPr>
            <a:xfrm flipH="1">
              <a:off x="7490255" y="1934685"/>
              <a:ext cx="4033124" cy="126400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94" name="Line"/>
            <p:cNvSpPr/>
            <p:nvPr/>
          </p:nvSpPr>
          <p:spPr>
            <a:xfrm flipV="1">
              <a:off x="2948507" y="4217298"/>
              <a:ext cx="3752729" cy="45606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95" name="Line"/>
            <p:cNvSpPr/>
            <p:nvPr/>
          </p:nvSpPr>
          <p:spPr>
            <a:xfrm>
              <a:off x="2984371" y="4698822"/>
              <a:ext cx="3681000" cy="43291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96" name="Line"/>
            <p:cNvSpPr/>
            <p:nvPr/>
          </p:nvSpPr>
          <p:spPr>
            <a:xfrm>
              <a:off x="7307671" y="4217300"/>
              <a:ext cx="4287436" cy="43059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97" name="Line"/>
            <p:cNvSpPr/>
            <p:nvPr/>
          </p:nvSpPr>
          <p:spPr>
            <a:xfrm flipV="1">
              <a:off x="7343535" y="4647893"/>
              <a:ext cx="4251572" cy="50930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98" name="Line"/>
            <p:cNvSpPr/>
            <p:nvPr/>
          </p:nvSpPr>
          <p:spPr>
            <a:xfrm flipV="1">
              <a:off x="2948507" y="6120248"/>
              <a:ext cx="3788593" cy="3542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499" name="Line"/>
            <p:cNvSpPr/>
            <p:nvPr/>
          </p:nvSpPr>
          <p:spPr>
            <a:xfrm>
              <a:off x="2984371" y="6499913"/>
              <a:ext cx="3681000" cy="33105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500" name="Line"/>
            <p:cNvSpPr/>
            <p:nvPr/>
          </p:nvSpPr>
          <p:spPr>
            <a:xfrm flipH="1" flipV="1">
              <a:off x="7451128" y="6145713"/>
              <a:ext cx="4143978" cy="3032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  <p:sp>
          <p:nvSpPr>
            <p:cNvPr id="501" name="Line"/>
            <p:cNvSpPr/>
            <p:nvPr/>
          </p:nvSpPr>
          <p:spPr>
            <a:xfrm flipH="1">
              <a:off x="7379398" y="6499913"/>
              <a:ext cx="4251572" cy="35651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igma Bond Formation by Orbital Overlap"/>
          <p:cNvSpPr txBox="1"/>
          <p:nvPr>
            <p:ph type="title"/>
          </p:nvPr>
        </p:nvSpPr>
        <p:spPr>
          <a:xfrm>
            <a:off x="6134100" y="0"/>
            <a:ext cx="14333221" cy="29032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/>
            <a:r>
              <a:t>Sigma Bond Formation by Orbital Overlap</a:t>
            </a:r>
          </a:p>
        </p:txBody>
      </p:sp>
      <p:sp>
        <p:nvSpPr>
          <p:cNvPr id="1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49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4020" y="2674620"/>
            <a:ext cx="15613381" cy="109042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sp>
        <p:nvSpPr>
          <p:cNvPr id="150" name="Two s orbitals overlap"/>
          <p:cNvSpPr txBox="1"/>
          <p:nvPr/>
        </p:nvSpPr>
        <p:spPr>
          <a:xfrm>
            <a:off x="1795780" y="3243580"/>
            <a:ext cx="3246121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Two s orbitals overlap</a:t>
            </a:r>
          </a:p>
        </p:txBody>
      </p:sp>
      <p:pic>
        <p:nvPicPr>
          <p:cNvPr id="151" name="10M03AN10-1.mov" descr="10M03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5707975" y="4790440"/>
            <a:ext cx="8404226" cy="59436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38542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83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1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1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 orbitals and π bonds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p orbitals and </a:t>
            </a:r>
            <a:r>
              <a:rPr b="0"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 bonds</a:t>
            </a:r>
          </a:p>
        </p:txBody>
      </p:sp>
      <p:sp>
        <p:nvSpPr>
          <p:cNvPr id="50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06" name="Example: O2"/>
          <p:cNvSpPr txBox="1"/>
          <p:nvPr/>
        </p:nvSpPr>
        <p:spPr>
          <a:xfrm>
            <a:off x="6067425" y="8963025"/>
            <a:ext cx="3775625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i="1"/>
              <a:t>Example: </a:t>
            </a:r>
            <a:r>
              <a:t>O</a:t>
            </a:r>
            <a:r>
              <a:rPr baseline="-15913"/>
              <a:t>2</a:t>
            </a:r>
          </a:p>
        </p:txBody>
      </p:sp>
      <p:pic>
        <p:nvPicPr>
          <p:cNvPr id="507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26240" y="5783579"/>
            <a:ext cx="7383780" cy="5897881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Bond Order = 2"/>
          <p:cNvSpPr txBox="1"/>
          <p:nvPr/>
        </p:nvSpPr>
        <p:spPr>
          <a:xfrm>
            <a:off x="6067425" y="10487025"/>
            <a:ext cx="4595096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i="1"/>
              <a:t>Bond Order = </a:t>
            </a:r>
            <a:r>
              <a:rPr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</a:p>
        </p:txBody>
      </p:sp>
      <p:sp>
        <p:nvSpPr>
          <p:cNvPr id="509" name="For O, F and Ne,…"/>
          <p:cNvSpPr txBox="1"/>
          <p:nvPr/>
        </p:nvSpPr>
        <p:spPr>
          <a:xfrm>
            <a:off x="3962400" y="2286000"/>
            <a:ext cx="14574389" cy="1051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For </a:t>
            </a:r>
            <a:r>
              <a: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O</a:t>
            </a:r>
            <a:r>
              <a:rPr sz="5400"/>
              <a:t>, </a:t>
            </a:r>
            <a:r>
              <a: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F</a:t>
            </a:r>
            <a:r>
              <a:rPr sz="5400"/>
              <a:t> and </a:t>
            </a:r>
            <a:r>
              <a: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Ne</a:t>
            </a:r>
            <a:r>
              <a:rPr sz="5400"/>
              <a:t>,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sz="5400"/>
              <a:t> orbital lower energy than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5400"/>
              <a:t> orbitals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	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baseline="30962" sz="5400"/>
              <a:t>*</a:t>
            </a:r>
            <a:r>
              <a:rPr sz="5400"/>
              <a:t> orbitals lower energy than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30962" sz="5400"/>
              <a:t>*</a:t>
            </a:r>
            <a:r>
              <a:rPr sz="5400"/>
              <a:t> orbital</a:t>
            </a:r>
            <a:endParaRPr sz="5400"/>
          </a:p>
        </p:txBody>
      </p:sp>
      <p:sp>
        <p:nvSpPr>
          <p:cNvPr id="510" name="[Core electrons]"/>
          <p:cNvSpPr txBox="1"/>
          <p:nvPr/>
        </p:nvSpPr>
        <p:spPr>
          <a:xfrm>
            <a:off x="13591471" y="11867464"/>
            <a:ext cx="5115738" cy="94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b="0" sz="5400"/>
            </a:lvl1pPr>
          </a:lstStyle>
          <a:p>
            <a:pPr/>
            <a:r>
              <a:t>[Core electrons]</a:t>
            </a:r>
          </a:p>
        </p:txBody>
      </p:sp>
      <p:sp>
        <p:nvSpPr>
          <p:cNvPr id="511" name="See MO Diagram (B2 - N2) Handout"/>
          <p:cNvSpPr txBox="1"/>
          <p:nvPr/>
        </p:nvSpPr>
        <p:spPr>
          <a:xfrm>
            <a:off x="1412716" y="12735220"/>
            <a:ext cx="11073850" cy="1015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b="0" i="1" sz="5400"/>
              <a:t>See </a:t>
            </a:r>
            <a:r>
              <a:rPr b="0" i="1" sz="5400" u="sng">
                <a:hlinkClick r:id="rId3" invalidUrl="" action="" tgtFrame="" tooltip="" history="1" highlightClick="0" endSnd="0"/>
              </a:rPr>
              <a:t>MO Diagram (B</a:t>
            </a:r>
            <a:r>
              <a:rPr b="0" baseline="-15851" i="1" sz="5400" u="sng">
                <a:hlinkClick r:id="rId3" invalidUrl="" action="" tgtFrame="" tooltip="" history="1" highlightClick="0" endSnd="0"/>
              </a:rPr>
              <a:t>2</a:t>
            </a:r>
            <a:r>
              <a:rPr b="0" i="1" sz="5400" u="sng">
                <a:hlinkClick r:id="rId3" invalidUrl="" action="" tgtFrame="" tooltip="" history="1" highlightClick="0" endSnd="0"/>
              </a:rPr>
              <a:t> - N</a:t>
            </a:r>
            <a:r>
              <a:rPr b="0" baseline="-15851" i="1" sz="5400" u="sng">
                <a:hlinkClick r:id="rId3" invalidUrl="" action="" tgtFrame="" tooltip="" history="1" highlightClick="0" endSnd="0"/>
              </a:rPr>
              <a:t>2</a:t>
            </a:r>
            <a:r>
              <a:rPr b="0" i="1" sz="5400" u="sng">
                <a:hlinkClick r:id="rId3" invalidUrl="" action="" tgtFrame="" tooltip="" history="1" highlightClick="0" endSnd="0"/>
              </a:rPr>
              <a:t>) Handout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aramagnetism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Paramagnetism</a:t>
            </a:r>
          </a:p>
        </p:txBody>
      </p:sp>
      <p:sp>
        <p:nvSpPr>
          <p:cNvPr id="51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15" name="Paramagnetism exists when unpaired…"/>
          <p:cNvSpPr txBox="1"/>
          <p:nvPr/>
        </p:nvSpPr>
        <p:spPr>
          <a:xfrm>
            <a:off x="5915025" y="3079750"/>
            <a:ext cx="12557519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  <a:defRPr sz="5400"/>
            </a:pPr>
            <a:r>
              <a:t>Paramagnetism exists when unpaired</a:t>
            </a:r>
          </a:p>
          <a:p>
            <a:pPr marL="79373" marR="79373">
              <a:buClr>
                <a:srgbClr val="000000"/>
              </a:buClr>
              <a:buFont typeface="Arial"/>
              <a:defRPr sz="5400"/>
            </a:pPr>
            <a:r>
              <a:t>	electrons in MO diagram</a:t>
            </a:r>
          </a:p>
        </p:txBody>
      </p:sp>
      <p:sp>
        <p:nvSpPr>
          <p:cNvPr id="516" name="O2 is paramagnetic;…"/>
          <p:cNvSpPr txBox="1"/>
          <p:nvPr/>
        </p:nvSpPr>
        <p:spPr>
          <a:xfrm>
            <a:off x="3933825" y="8505825"/>
            <a:ext cx="7352147" cy="245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FF2734"/>
              </a:buClr>
              <a:buFont typeface="Arial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-1591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t> is paramagnetic;</a:t>
            </a:r>
          </a:p>
          <a:p>
            <a:pPr marL="79373" marR="79373">
              <a:buClr>
                <a:srgbClr val="000000"/>
              </a:buClr>
              <a:buFont typeface="Arial"/>
            </a:pPr>
            <a:r>
              <a:t>	unpaired electrons</a:t>
            </a:r>
          </a:p>
          <a:p>
            <a:pPr marL="79373" marR="79373">
              <a:buClr>
                <a:srgbClr val="000000"/>
              </a:buClr>
              <a:buFont typeface="Arial"/>
            </a:pPr>
            <a:r>
              <a:t>	in two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baseline="30956"/>
              <a:t>*</a:t>
            </a:r>
            <a:r>
              <a:t> orbitals</a:t>
            </a:r>
          </a:p>
        </p:txBody>
      </p:sp>
      <p:pic>
        <p:nvPicPr>
          <p:cNvPr id="517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26240" y="6880859"/>
            <a:ext cx="7383780" cy="5897881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[Core electrons]"/>
          <p:cNvSpPr txBox="1"/>
          <p:nvPr/>
        </p:nvSpPr>
        <p:spPr>
          <a:xfrm>
            <a:off x="13870919" y="12818141"/>
            <a:ext cx="4756773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/>
            <a:r>
              <a:t>[Core electrons]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aramagnetism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Paramagnetism</a:t>
            </a:r>
          </a:p>
        </p:txBody>
      </p:sp>
      <p:sp>
        <p:nvSpPr>
          <p:cNvPr id="52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22" name="Paramagnetism exists when unpaired…"/>
          <p:cNvSpPr txBox="1"/>
          <p:nvPr/>
        </p:nvSpPr>
        <p:spPr>
          <a:xfrm>
            <a:off x="5915025" y="3079750"/>
            <a:ext cx="12557519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  <a:defRPr sz="5400"/>
            </a:pPr>
            <a:r>
              <a:t>Paramagnetism exists when unpaired</a:t>
            </a:r>
          </a:p>
          <a:p>
            <a:pPr marL="79373" marR="79373">
              <a:buClr>
                <a:srgbClr val="000000"/>
              </a:buClr>
              <a:buFont typeface="Arial"/>
              <a:defRPr sz="5400"/>
            </a:pPr>
            <a:r>
              <a:t>	electrons in MO diagram</a:t>
            </a:r>
          </a:p>
        </p:txBody>
      </p:sp>
      <p:sp>
        <p:nvSpPr>
          <p:cNvPr id="523" name="N2 is diamagnetic;…"/>
          <p:cNvSpPr txBox="1"/>
          <p:nvPr/>
        </p:nvSpPr>
        <p:spPr>
          <a:xfrm>
            <a:off x="3933825" y="8505825"/>
            <a:ext cx="6528216" cy="169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FF2734"/>
              </a:buClr>
              <a:buFont typeface="Arial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 baseline="-1591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t> is diamagnetic;</a:t>
            </a:r>
          </a:p>
          <a:p>
            <a:pPr marL="79373" marR="79373">
              <a:buClr>
                <a:srgbClr val="000000"/>
              </a:buClr>
              <a:buFont typeface="Arial"/>
            </a:pPr>
            <a:r>
              <a:t>     all electrons paired</a:t>
            </a:r>
          </a:p>
        </p:txBody>
      </p:sp>
      <p:pic>
        <p:nvPicPr>
          <p:cNvPr id="524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40540" y="6240779"/>
            <a:ext cx="7155180" cy="592074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Is N2+ paramagnetic or diamagnetic?…"/>
          <p:cNvSpPr txBox="1"/>
          <p:nvPr/>
        </p:nvSpPr>
        <p:spPr>
          <a:xfrm>
            <a:off x="8008620" y="14356080"/>
            <a:ext cx="15384781" cy="46405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400"/>
              <a:t>Is N</a:t>
            </a:r>
            <a:r>
              <a:rPr baseline="-17259" sz="5400"/>
              <a:t>2</a:t>
            </a:r>
            <a:r>
              <a:rPr baseline="24888" sz="5400"/>
              <a:t>+</a:t>
            </a:r>
            <a:r>
              <a:rPr sz="5400"/>
              <a:t> paramagnetic or diamagnetic?</a:t>
            </a:r>
            <a:endParaRPr sz="5400"/>
          </a:p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/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paramagnetic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diamagnetic</a:t>
            </a:r>
          </a:p>
        </p:txBody>
      </p:sp>
      <p:sp>
        <p:nvSpPr>
          <p:cNvPr id="526" name="Enter your response on…"/>
          <p:cNvSpPr txBox="1"/>
          <p:nvPr/>
        </p:nvSpPr>
        <p:spPr>
          <a:xfrm>
            <a:off x="21747622" y="1764791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27" name="Answer = A, paramagnetic"/>
          <p:cNvSpPr txBox="1"/>
          <p:nvPr/>
        </p:nvSpPr>
        <p:spPr>
          <a:xfrm>
            <a:off x="19544682" y="21419819"/>
            <a:ext cx="8856172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 paramagnetic</a:t>
            </a:r>
          </a:p>
        </p:txBody>
      </p:sp>
      <p:sp>
        <p:nvSpPr>
          <p:cNvPr id="528" name="[Core electrons]"/>
          <p:cNvSpPr txBox="1"/>
          <p:nvPr/>
        </p:nvSpPr>
        <p:spPr>
          <a:xfrm>
            <a:off x="13649976" y="12258059"/>
            <a:ext cx="4756773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/>
            <a:r>
              <a:t>[Core electrons]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2188 -1.018333" origin="layout" pathEditMode="relative">
                                      <p:cBhvr>
                                        <p:cTn id="6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57506 -0.415000" origin="layout" pathEditMode="relative">
                                      <p:cBhvr>
                                        <p:cTn id="9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76877 -0.645000" origin="layout" pathEditMode="relative">
                                      <p:cBhvr>
                                        <p:cTn id="16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6" grpId="3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Molecular Orbital Notation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Molecular Orbital Notation</a:t>
            </a:r>
          </a:p>
        </p:txBody>
      </p:sp>
      <p:sp>
        <p:nvSpPr>
          <p:cNvPr id="531" name="Used to abbreviate the MO diagrams"/>
          <p:cNvSpPr txBox="1"/>
          <p:nvPr/>
        </p:nvSpPr>
        <p:spPr>
          <a:xfrm>
            <a:off x="5915025" y="2165350"/>
            <a:ext cx="12175440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Used to abbreviate the MO diagrams</a:t>
            </a:r>
          </a:p>
        </p:txBody>
      </p:sp>
      <p:pic>
        <p:nvPicPr>
          <p:cNvPr id="532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3840" y="5760720"/>
            <a:ext cx="7360920" cy="5943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5" name="Group"/>
          <p:cNvGrpSpPr/>
          <p:nvPr/>
        </p:nvGrpSpPr>
        <p:grpSpPr>
          <a:xfrm>
            <a:off x="11835124" y="11551953"/>
            <a:ext cx="11356976" cy="1056641"/>
            <a:chOff x="0" y="0"/>
            <a:chExt cx="11356975" cy="1056640"/>
          </a:xfrm>
        </p:grpSpPr>
        <p:sp>
          <p:nvSpPr>
            <p:cNvPr id="533" name="Rectangle"/>
            <p:cNvSpPr/>
            <p:nvPr/>
          </p:nvSpPr>
          <p:spPr>
            <a:xfrm>
              <a:off x="0" y="5080"/>
              <a:ext cx="11356975" cy="105156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003DAF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34" name="[core electrons](σ2s)2(σ*2s)2(π2p)4(σ2p)2"/>
            <p:cNvSpPr txBox="1"/>
            <p:nvPr/>
          </p:nvSpPr>
          <p:spPr>
            <a:xfrm>
              <a:off x="573785" y="0"/>
              <a:ext cx="10385114" cy="9074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 algn="ctr">
                <a:buClr>
                  <a:srgbClr val="000000"/>
                </a:buClr>
                <a:buFont typeface="Arial"/>
              </a:pPr>
              <a:r>
                <a:t>[core electrons](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aseline="-15913"/>
                <a:t>2s</a:t>
              </a:r>
              <a:r>
                <a:t>)</a:t>
              </a:r>
              <a:r>
                <a:rPr baseline="30956"/>
                <a:t>2</a:t>
              </a:r>
              <a:r>
                <a:t>(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aseline="30956"/>
                <a:t>*</a:t>
              </a:r>
              <a:r>
                <a:rPr baseline="-15913"/>
                <a:t>2s</a:t>
              </a:r>
              <a:r>
                <a:t>)</a:t>
              </a:r>
              <a:r>
                <a:rPr baseline="30956"/>
                <a:t>2</a:t>
              </a:r>
              <a:r>
                <a:t>(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p</a:t>
              </a:r>
              <a:r>
                <a:rPr baseline="-15913"/>
                <a:t>2p</a:t>
              </a:r>
              <a:r>
                <a:t>)</a:t>
              </a:r>
              <a:r>
                <a:rPr baseline="30956"/>
                <a:t>4</a:t>
              </a:r>
              <a:r>
                <a:t>(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aseline="-15913"/>
                <a:t>2p</a:t>
              </a:r>
              <a:r>
                <a:t>)</a:t>
              </a:r>
              <a:r>
                <a:rPr baseline="30956"/>
                <a:t>2</a:t>
              </a:r>
            </a:p>
          </p:txBody>
        </p:sp>
      </p:grpSp>
      <p:sp>
        <p:nvSpPr>
          <p:cNvPr id="536" name="Ignore core electrons…"/>
          <p:cNvSpPr txBox="1"/>
          <p:nvPr>
            <p:ph type="body" sz="quarter" idx="1"/>
          </p:nvPr>
        </p:nvSpPr>
        <p:spPr>
          <a:xfrm>
            <a:off x="9906000" y="3497579"/>
            <a:ext cx="11132820" cy="5715001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</a:pPr>
            <a:r>
              <a:t>Ignore core electrons</a:t>
            </a:r>
          </a:p>
          <a:p>
            <a:pPr>
              <a:buClr>
                <a:srgbClr val="000000"/>
              </a:buClr>
              <a:buFont typeface="Arial"/>
            </a:pPr>
            <a:r>
              <a:t>Write in order of increasing energy</a:t>
            </a:r>
          </a:p>
        </p:txBody>
      </p:sp>
      <p:sp>
        <p:nvSpPr>
          <p:cNvPr id="53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38" name="For N2:"/>
          <p:cNvSpPr txBox="1"/>
          <p:nvPr/>
        </p:nvSpPr>
        <p:spPr>
          <a:xfrm>
            <a:off x="13827077" y="10561319"/>
            <a:ext cx="256018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i="1" sz="5400"/>
              <a:t>For N</a:t>
            </a:r>
            <a:r>
              <a:rPr baseline="-15851" i="1" sz="5400"/>
              <a:t>2</a:t>
            </a:r>
            <a:r>
              <a:rPr i="1" sz="5400"/>
              <a:t>:</a:t>
            </a:r>
          </a:p>
        </p:txBody>
      </p:sp>
      <p:sp>
        <p:nvSpPr>
          <p:cNvPr id="539" name="What is the bond order of N2+?…"/>
          <p:cNvSpPr txBox="1"/>
          <p:nvPr/>
        </p:nvSpPr>
        <p:spPr>
          <a:xfrm>
            <a:off x="8717280" y="16779239"/>
            <a:ext cx="19659601" cy="103124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</a:t>
            </a:r>
            <a:r>
              <a:rPr sz="5400"/>
              <a:t>at is the bond order of N</a:t>
            </a:r>
            <a:r>
              <a:rPr baseline="-17259" sz="5400"/>
              <a:t>2</a:t>
            </a:r>
            <a:r>
              <a:rPr baseline="24888" sz="5400"/>
              <a:t>+</a:t>
            </a:r>
            <a:r>
              <a:rPr sz="5400"/>
              <a:t>?</a:t>
            </a:r>
            <a:endParaRPr sz="5400"/>
          </a:p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/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1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1.5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2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2.5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3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540" name="Enter your response on…"/>
          <p:cNvSpPr txBox="1"/>
          <p:nvPr/>
        </p:nvSpPr>
        <p:spPr>
          <a:xfrm>
            <a:off x="22456281" y="167792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41" name="Answer = D, 2.5"/>
          <p:cNvSpPr txBox="1"/>
          <p:nvPr/>
        </p:nvSpPr>
        <p:spPr>
          <a:xfrm>
            <a:off x="21993625" y="20551139"/>
            <a:ext cx="5375603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2.5</a:t>
            </a:r>
          </a:p>
        </p:txBody>
      </p:sp>
      <p:sp>
        <p:nvSpPr>
          <p:cNvPr id="542" name="[Core electrons]"/>
          <p:cNvSpPr txBox="1"/>
          <p:nvPr/>
        </p:nvSpPr>
        <p:spPr>
          <a:xfrm>
            <a:off x="5796480" y="11655489"/>
            <a:ext cx="4756773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/>
            <a:r>
              <a:t>[Core electrons]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14687 -1.201667" origin="layout" pathEditMode="relative">
                                      <p:cBhvr>
                                        <p:cTn id="20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31568 -0.660000" origin="layout" pathEditMode="relative">
                                      <p:cBhvr>
                                        <p:cTn id="23" dur="1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2814 -0.920000" origin="layout" pathEditMode="relative">
                                      <p:cBhvr>
                                        <p:cTn id="30" dur="5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0" grpId="6"/>
      <p:bldP build="whole" bldLvl="1" animBg="1" rev="0" advAuto="0" spid="532" grpId="1"/>
      <p:bldP build="whole" bldLvl="1" animBg="1" rev="0" advAuto="0" spid="535" grpId="3"/>
      <p:bldP build="whole" bldLvl="1" animBg="1" rev="0" advAuto="0" spid="538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rcRect l="39440" t="0" r="28881" b="0"/>
          <a:stretch>
            <a:fillRect/>
          </a:stretch>
        </p:blipFill>
        <p:spPr>
          <a:xfrm>
            <a:off x="18547080" y="6560819"/>
            <a:ext cx="2331721" cy="59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Sigma and Pi Bonds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Sigma and Pi Bonds</a:t>
            </a:r>
          </a:p>
        </p:txBody>
      </p:sp>
      <p:sp>
        <p:nvSpPr>
          <p:cNvPr id="546" name="Determine sigma and pi bonds using:…"/>
          <p:cNvSpPr txBox="1"/>
          <p:nvPr/>
        </p:nvSpPr>
        <p:spPr>
          <a:xfrm>
            <a:off x="3345180" y="2125980"/>
            <a:ext cx="17556480" cy="508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  <a:defRPr i="1" sz="5400"/>
            </a:pPr>
            <a:r>
              <a:t>Determine sigma and pi bonds using:</a:t>
            </a:r>
          </a:p>
          <a:p>
            <a:pPr marL="79373" marR="79373" algn="ctr">
              <a:lnSpc>
                <a:spcPct val="90000"/>
              </a:lnSpc>
              <a:spcBef>
                <a:spcPts val="1900"/>
              </a:spcBef>
              <a:buClr>
                <a:srgbClr val="FF2734"/>
              </a:buClr>
              <a:buFont typeface="Arial"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# 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bonds </a:t>
            </a:r>
            <a:r>
              <a:rPr sz="5400"/>
              <a:t>= </a:t>
            </a:r>
            <a:r>
              <a:rPr baseline="30962" sz="5400"/>
              <a:t>1</a:t>
            </a:r>
            <a:r>
              <a:rPr sz="5400"/>
              <a:t>/</a:t>
            </a:r>
            <a:r>
              <a:rPr baseline="-15851" sz="5400"/>
              <a:t>2</a:t>
            </a:r>
            <a:r>
              <a:rPr sz="5400"/>
              <a:t> (#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s </a:t>
            </a:r>
            <a:r>
              <a:rPr sz="5400"/>
              <a:t>bonding e</a:t>
            </a:r>
            <a:r>
              <a:rPr baseline="30962" sz="5400"/>
              <a:t>-</a:t>
            </a:r>
            <a:r>
              <a:rPr sz="5400"/>
              <a:t> - #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s </a:t>
            </a:r>
            <a:r>
              <a:rPr sz="5400"/>
              <a:t>antibonding e</a:t>
            </a:r>
            <a:r>
              <a:rPr baseline="30962" sz="5400"/>
              <a:t>-</a:t>
            </a:r>
            <a:r>
              <a:rPr sz="5400"/>
              <a:t>)</a:t>
            </a:r>
            <a:endParaRPr sz="5400"/>
          </a:p>
          <a:p>
            <a:pPr marL="79373" marR="79373" algn="ctr">
              <a:lnSpc>
                <a:spcPct val="90000"/>
              </a:lnSpc>
              <a:spcBef>
                <a:spcPts val="1900"/>
              </a:spcBef>
              <a:buClr>
                <a:srgbClr val="FF2734"/>
              </a:buClr>
              <a:buFont typeface="Arial"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# 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bonds </a:t>
            </a:r>
            <a:r>
              <a:rPr sz="5400"/>
              <a:t>= </a:t>
            </a:r>
            <a:r>
              <a:rPr baseline="30962" sz="5400"/>
              <a:t>1</a:t>
            </a:r>
            <a:r>
              <a:rPr sz="5400"/>
              <a:t>/</a:t>
            </a:r>
            <a:r>
              <a:rPr baseline="-15851" sz="5400"/>
              <a:t>2</a:t>
            </a:r>
            <a:r>
              <a:rPr sz="5400"/>
              <a:t> (#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p </a:t>
            </a:r>
            <a:r>
              <a:rPr sz="5400"/>
              <a:t>bonding e</a:t>
            </a:r>
            <a:r>
              <a:rPr baseline="30962" sz="5400"/>
              <a:t>-</a:t>
            </a:r>
            <a:r>
              <a:rPr sz="5400"/>
              <a:t> - # </a:t>
            </a:r>
            <a:r>
              <a:rPr b="0" sz="5400">
                <a:latin typeface="Symbol"/>
                <a:ea typeface="Symbol"/>
                <a:cs typeface="Symbol"/>
                <a:sym typeface="Symbol"/>
              </a:rPr>
              <a:t>p </a:t>
            </a:r>
            <a:r>
              <a:rPr sz="5400"/>
              <a:t>antibonding e</a:t>
            </a:r>
            <a:r>
              <a:rPr baseline="30962" sz="5400"/>
              <a:t>-</a:t>
            </a:r>
            <a:r>
              <a:rPr sz="5400"/>
              <a:t>)</a:t>
            </a:r>
            <a:endParaRPr sz="5400"/>
          </a:p>
          <a:p>
            <a:pPr marL="79373" marR="79373" algn="ctr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i="1" sz="5400"/>
            </a:pPr>
            <a:r>
              <a:t>and</a:t>
            </a:r>
          </a:p>
          <a:p>
            <a:pPr marL="79373" marR="79373" algn="ctr">
              <a:lnSpc>
                <a:spcPct val="90000"/>
              </a:lnSpc>
              <a:spcBef>
                <a:spcPts val="1900"/>
              </a:spcBef>
              <a:buClr>
                <a:srgbClr val="FF2734"/>
              </a:buClr>
              <a:buFont typeface="Arial"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# 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bonds + # 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bonds</a:t>
            </a:r>
            <a:r>
              <a:rPr sz="5400"/>
              <a:t>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 order</a:t>
            </a:r>
          </a:p>
        </p:txBody>
      </p:sp>
      <p:sp>
        <p:nvSpPr>
          <p:cNvPr id="547" name="[core electrons](σ2s)2(σ*2s)2(π2p)4(σ2p)2…"/>
          <p:cNvSpPr txBox="1"/>
          <p:nvPr>
            <p:ph type="body" sz="quarter" idx="1"/>
          </p:nvPr>
        </p:nvSpPr>
        <p:spPr>
          <a:xfrm>
            <a:off x="6705600" y="8983980"/>
            <a:ext cx="12801600" cy="4732020"/>
          </a:xfrm>
          <a:prstGeom prst="rect">
            <a:avLst/>
          </a:prstGeom>
        </p:spPr>
        <p:txBody>
          <a:bodyPr/>
          <a:lstStyle/>
          <a:p>
            <a:pPr marL="79373" indent="0">
              <a:buClr>
                <a:srgbClr val="003DAF"/>
              </a:buClr>
              <a:buSzTx/>
              <a:buFont typeface="Arial"/>
              <a:buNone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[core electrons](</a:t>
            </a:r>
            <a:r>
              <a:rPr b="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15913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2s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)</a:t>
            </a:r>
            <a:r>
              <a:rPr baseline="30956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(</a:t>
            </a:r>
            <a:r>
              <a:rPr b="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30956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*</a:t>
            </a:r>
            <a:r>
              <a:rPr baseline="-15913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2s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)</a:t>
            </a:r>
            <a:r>
              <a:rPr baseline="30956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(</a:t>
            </a:r>
            <a:r>
              <a:rPr b="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baseline="-15913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2p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)</a:t>
            </a:r>
            <a:r>
              <a:rPr baseline="30956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rPr>
              <a:t>4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(</a:t>
            </a:r>
            <a:r>
              <a:rPr b="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15913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2p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)</a:t>
            </a:r>
            <a:r>
              <a:rPr baseline="30956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t>#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 bonds = </a:t>
            </a:r>
            <a:r>
              <a:rPr baseline="30956"/>
              <a:t>1</a:t>
            </a:r>
            <a:r>
              <a:t>/</a:t>
            </a:r>
            <a:r>
              <a:rPr baseline="-15913"/>
              <a:t>2</a:t>
            </a:r>
            <a:r>
              <a:t>(</a:t>
            </a: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4</a:t>
            </a:r>
            <a:r>
              <a:t> - </a:t>
            </a: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</a:t>
            </a:r>
            <a:r>
              <a:t>)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bond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t>#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t> bonds = </a:t>
            </a:r>
            <a:r>
              <a:rPr baseline="30956"/>
              <a:t>1</a:t>
            </a:r>
            <a:r>
              <a:t>/</a:t>
            </a:r>
            <a:r>
              <a:rPr baseline="-15913"/>
              <a:t>2</a:t>
            </a:r>
            <a:r>
              <a:t>(</a:t>
            </a:r>
            <a:r>
              <a:rPr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rPr>
              <a:t>4</a:t>
            </a:r>
            <a:r>
              <a:t> - </a:t>
            </a:r>
            <a:r>
              <a:rPr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rPr>
              <a:t>0</a:t>
            </a:r>
            <a:r>
              <a:t>)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bonds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FF2734"/>
              </a:buClr>
              <a:buSzTx/>
              <a:buFont typeface="Arial"/>
              <a:buNone/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t>bond order = </a:t>
            </a:r>
            <a:r>
              <a:rPr baseline="30956"/>
              <a:t>1</a:t>
            </a:r>
            <a:r>
              <a:t>/</a:t>
            </a:r>
            <a:r>
              <a:rPr baseline="-15913"/>
              <a:t>2</a:t>
            </a:r>
            <a:r>
              <a:t>(8 - 2) = 3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+ 2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bonds</a:t>
            </a:r>
          </a:p>
        </p:txBody>
      </p:sp>
      <p:sp>
        <p:nvSpPr>
          <p:cNvPr id="5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49" name="For N2:"/>
          <p:cNvSpPr txBox="1"/>
          <p:nvPr/>
        </p:nvSpPr>
        <p:spPr>
          <a:xfrm>
            <a:off x="4008120" y="8934450"/>
            <a:ext cx="2257096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i="1"/>
              <a:t>For N</a:t>
            </a:r>
            <a:r>
              <a:rPr baseline="-15913" i="1"/>
              <a:t>2</a:t>
            </a:r>
            <a:r>
              <a:rPr i="1"/>
              <a:t>:</a:t>
            </a:r>
          </a:p>
        </p:txBody>
      </p:sp>
      <p:sp>
        <p:nvSpPr>
          <p:cNvPr id="550" name="[Core electrons]"/>
          <p:cNvSpPr txBox="1"/>
          <p:nvPr/>
        </p:nvSpPr>
        <p:spPr>
          <a:xfrm>
            <a:off x="18771821" y="12458760"/>
            <a:ext cx="2614207" cy="52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sz="2400"/>
            </a:lvl1pPr>
          </a:lstStyle>
          <a:p>
            <a:pPr/>
            <a:r>
              <a:t>[Core electrons]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47" grpId="3"/>
      <p:bldP build="whole" bldLvl="1" animBg="1" rev="0" advAuto="0" spid="549" grpId="1"/>
      <p:bldP build="whole" bldLvl="1" animBg="1" rev="0" advAuto="0" spid="544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MO Diagram for Diatomics"/>
          <p:cNvSpPr txBox="1"/>
          <p:nvPr>
            <p:ph type="title"/>
          </p:nvPr>
        </p:nvSpPr>
        <p:spPr>
          <a:xfrm>
            <a:off x="6705600" y="0"/>
            <a:ext cx="14333220" cy="22860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defRPr>
            </a:lvl1pPr>
          </a:lstStyle>
          <a:p>
            <a:pPr/>
            <a:r>
              <a:t>MO Diagram for Diatomics</a:t>
            </a:r>
          </a:p>
        </p:txBody>
      </p:sp>
      <p:sp>
        <p:nvSpPr>
          <p:cNvPr id="55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54" name="MO values picture" descr="MO values picture"/>
          <p:cNvPicPr>
            <a:picLocks noChangeAspect="0"/>
          </p:cNvPicPr>
          <p:nvPr/>
        </p:nvPicPr>
        <p:blipFill>
          <a:blip r:embed="rId2">
            <a:extLst/>
          </a:blip>
          <a:srcRect l="0" t="0" r="0" b="6123"/>
          <a:stretch>
            <a:fillRect/>
          </a:stretch>
        </p:blipFill>
        <p:spPr>
          <a:xfrm>
            <a:off x="3663950" y="3194050"/>
            <a:ext cx="17056101" cy="8235951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Changes in MO diagrams due to…"/>
          <p:cNvSpPr txBox="1"/>
          <p:nvPr/>
        </p:nvSpPr>
        <p:spPr>
          <a:xfrm>
            <a:off x="11741370" y="12038757"/>
            <a:ext cx="9531354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r">
              <a:defRPr b="0" i="1"/>
            </a:pPr>
            <a:r>
              <a:t>Changes in MO diagrams due to </a:t>
            </a:r>
          </a:p>
          <a:p>
            <a:pPr algn="r">
              <a:defRPr b="0" i="1"/>
            </a:pPr>
            <a:r>
              <a:rPr>
                <a:solidFill>
                  <a:srgbClr val="FF2600"/>
                </a:solidFill>
              </a:rPr>
              <a:t>s-p mixing </a:t>
            </a:r>
            <a:r>
              <a:t>and/or </a:t>
            </a:r>
            <a:r>
              <a:rPr>
                <a:solidFill>
                  <a:srgbClr val="FF2600"/>
                </a:solidFill>
              </a:rPr>
              <a:t>electron repulsion</a:t>
            </a:r>
          </a:p>
        </p:txBody>
      </p:sp>
      <p:sp>
        <p:nvSpPr>
          <p:cNvPr id="556" name="Note: all should have [core electrons]"/>
          <p:cNvSpPr txBox="1"/>
          <p:nvPr/>
        </p:nvSpPr>
        <p:spPr>
          <a:xfrm>
            <a:off x="212664" y="11555061"/>
            <a:ext cx="988906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0"/>
            </a:pPr>
            <a:r>
              <a:rPr i="1"/>
              <a:t>Note: all should have</a:t>
            </a:r>
            <a:r>
              <a:t> [core electrons]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Ionic Diatomic Molecules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Ionic Diatomic Molecules</a:t>
            </a:r>
          </a:p>
        </p:txBody>
      </p:sp>
      <p:sp>
        <p:nvSpPr>
          <p:cNvPr id="5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60" name="Predicting Ionic Diatomic MO diagrams simple…"/>
          <p:cNvSpPr txBox="1"/>
          <p:nvPr/>
        </p:nvSpPr>
        <p:spPr>
          <a:xfrm>
            <a:off x="4259580" y="3079750"/>
            <a:ext cx="16322040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  <a:defRPr sz="5400"/>
            </a:pPr>
            <a:r>
              <a:t>Predicting Ionic Diatomic MO diagrams simple</a:t>
            </a:r>
          </a:p>
          <a:p>
            <a:pPr marL="79373" marR="79373" algn="ctr">
              <a:buClr>
                <a:srgbClr val="000000"/>
              </a:buClr>
              <a:buFont typeface="Arial"/>
              <a:defRPr i="1" sz="5400"/>
            </a:pPr>
            <a:r>
              <a:t>Use Hund and Pauli</a:t>
            </a:r>
          </a:p>
        </p:txBody>
      </p:sp>
      <p:sp>
        <p:nvSpPr>
          <p:cNvPr id="561" name="Example: O2+"/>
          <p:cNvSpPr txBox="1"/>
          <p:nvPr/>
        </p:nvSpPr>
        <p:spPr>
          <a:xfrm>
            <a:off x="4086225" y="5915025"/>
            <a:ext cx="4007023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i="1"/>
              <a:t>Example: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-15913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2</a:t>
            </a:r>
            <a:r>
              <a:rPr baseline="30956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+</a:t>
            </a:r>
          </a:p>
        </p:txBody>
      </p:sp>
      <p:pic>
        <p:nvPicPr>
          <p:cNvPr id="562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1940" y="5554979"/>
            <a:ext cx="7338060" cy="6355081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Remove electron from…"/>
          <p:cNvSpPr txBox="1"/>
          <p:nvPr/>
        </p:nvSpPr>
        <p:spPr>
          <a:xfrm>
            <a:off x="4086225" y="7439025"/>
            <a:ext cx="6131783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b="0"/>
              <a:t>Remove electron from</a:t>
            </a:r>
            <a:endParaRPr b="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0"/>
              <a:t>	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baseline="30956"/>
              <a:t>*</a:t>
            </a:r>
            <a:r>
              <a:rPr baseline="-15913"/>
              <a:t>2p</a:t>
            </a:r>
            <a:r>
              <a:rPr b="0"/>
              <a:t> orbital</a:t>
            </a:r>
          </a:p>
        </p:txBody>
      </p:sp>
      <p:sp>
        <p:nvSpPr>
          <p:cNvPr id="564" name="Check bond order,…"/>
          <p:cNvSpPr txBox="1"/>
          <p:nvPr/>
        </p:nvSpPr>
        <p:spPr>
          <a:xfrm>
            <a:off x="4086225" y="9725025"/>
            <a:ext cx="6130923" cy="157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  <a:defRPr b="0"/>
            </a:pPr>
            <a:r>
              <a:t>Check bond order,</a:t>
            </a:r>
          </a:p>
          <a:p>
            <a:pPr marL="79373" marR="79373">
              <a:buClr>
                <a:srgbClr val="000000"/>
              </a:buClr>
              <a:buFont typeface="Arial"/>
              <a:defRPr b="0"/>
            </a:pPr>
            <a:r>
              <a:t>	paramagnetism</a:t>
            </a:r>
          </a:p>
        </p:txBody>
      </p:sp>
      <p:sp>
        <p:nvSpPr>
          <p:cNvPr id="565" name="[Core electrons]"/>
          <p:cNvSpPr txBox="1"/>
          <p:nvPr/>
        </p:nvSpPr>
        <p:spPr>
          <a:xfrm>
            <a:off x="13670061" y="11715746"/>
            <a:ext cx="4756774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/>
            <a:r>
              <a:t>[Core electrons]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Ionic Diatomic Molecules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Ionic Diatomic Molecules</a:t>
            </a:r>
          </a:p>
        </p:txBody>
      </p:sp>
      <p:sp>
        <p:nvSpPr>
          <p:cNvPr id="56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69" name="Predicting Ionic Diatomic MO diagrams simple…"/>
          <p:cNvSpPr txBox="1"/>
          <p:nvPr/>
        </p:nvSpPr>
        <p:spPr>
          <a:xfrm>
            <a:off x="4259580" y="3079750"/>
            <a:ext cx="16322040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  <a:defRPr sz="5400"/>
            </a:pPr>
            <a:r>
              <a:t>Predicting Ionic Diatomic MO diagrams simple</a:t>
            </a:r>
          </a:p>
          <a:p>
            <a:pPr marL="79373" marR="79373" algn="ctr">
              <a:buClr>
                <a:srgbClr val="000000"/>
              </a:buClr>
              <a:buFont typeface="Arial"/>
              <a:defRPr i="1" sz="5400"/>
            </a:pPr>
            <a:r>
              <a:t>Use Hund and Pauli</a:t>
            </a:r>
          </a:p>
        </p:txBody>
      </p:sp>
      <p:sp>
        <p:nvSpPr>
          <p:cNvPr id="570" name="Example: O2-"/>
          <p:cNvSpPr txBox="1"/>
          <p:nvPr/>
        </p:nvSpPr>
        <p:spPr>
          <a:xfrm>
            <a:off x="4086225" y="5915025"/>
            <a:ext cx="3907576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i="1"/>
              <a:t>Example: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-15913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2</a:t>
            </a:r>
            <a:r>
              <a:rPr baseline="30956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-</a:t>
            </a:r>
          </a:p>
        </p:txBody>
      </p:sp>
      <p:sp>
        <p:nvSpPr>
          <p:cNvPr id="571" name="Using the O2 diagram on…"/>
          <p:cNvSpPr txBox="1"/>
          <p:nvPr/>
        </p:nvSpPr>
        <p:spPr>
          <a:xfrm>
            <a:off x="4086225" y="7439025"/>
            <a:ext cx="6957455" cy="473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b="0"/>
              <a:t>Using the O</a:t>
            </a:r>
            <a:r>
              <a:rPr b="0" baseline="-15913"/>
              <a:t>2</a:t>
            </a:r>
            <a:r>
              <a:rPr b="0"/>
              <a:t> diagram on</a:t>
            </a:r>
            <a:endParaRPr b="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0"/>
              <a:t>	the right,</a:t>
            </a:r>
            <a:endParaRPr b="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0"/>
              <a:t>where would you place</a:t>
            </a:r>
            <a:endParaRPr b="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0"/>
              <a:t>	the extra electron?</a:t>
            </a:r>
            <a:endParaRPr b="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0"/>
              <a:t>Is </a:t>
            </a:r>
            <a:r>
              <a:rPr b="0"/>
              <a:t>O</a:t>
            </a:r>
            <a:r>
              <a:rPr b="0" baseline="-15913"/>
              <a:t>2</a:t>
            </a:r>
            <a:r>
              <a:rPr b="0" baseline="30956"/>
              <a:t>-</a:t>
            </a:r>
            <a:r>
              <a:rPr b="0"/>
              <a:t> more or less stable</a:t>
            </a:r>
            <a:endParaRPr b="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0"/>
              <a:t>	than O</a:t>
            </a:r>
            <a:r>
              <a:rPr b="0" baseline="-15913"/>
              <a:t>2</a:t>
            </a:r>
            <a:r>
              <a:rPr b="0"/>
              <a:t>?  Why?</a:t>
            </a:r>
          </a:p>
        </p:txBody>
      </p:sp>
      <p:pic>
        <p:nvPicPr>
          <p:cNvPr id="572" name="MO diagram picture" descr="MO diagra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3480" y="6583680"/>
            <a:ext cx="7383780" cy="589788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[Core electrons]"/>
          <p:cNvSpPr txBox="1"/>
          <p:nvPr/>
        </p:nvSpPr>
        <p:spPr>
          <a:xfrm>
            <a:off x="14614087" y="12458916"/>
            <a:ext cx="4756774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/>
            <a:r>
              <a:t>[Core electrons]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Application: Vision"/>
          <p:cNvSpPr txBox="1"/>
          <p:nvPr>
            <p:ph type="title"/>
          </p:nvPr>
        </p:nvSpPr>
        <p:spPr>
          <a:xfrm>
            <a:off x="4419600" y="7543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Application: Vision</a:t>
            </a:r>
          </a:p>
        </p:txBody>
      </p:sp>
      <p:sp>
        <p:nvSpPr>
          <p:cNvPr id="576" name="Molecular Orbital Theory helps to describe the process of vision - photochemistry"/>
          <p:cNvSpPr txBox="1"/>
          <p:nvPr>
            <p:ph type="body" sz="half" idx="1"/>
          </p:nvPr>
        </p:nvSpPr>
        <p:spPr>
          <a:xfrm>
            <a:off x="5173980" y="3040380"/>
            <a:ext cx="14013181" cy="69265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6000"/>
              <a:t>Molecular Orbital Theory helps to describe the process of vision - </a:t>
            </a:r>
            <a:r>
              <a:rPr i="1" sz="6000"/>
              <a:t>photochemistry</a:t>
            </a:r>
          </a:p>
        </p:txBody>
      </p:sp>
      <p:sp>
        <p:nvSpPr>
          <p:cNvPr id="57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78" name="10M13AN20-1.mov" descr="10M13AN2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419600" y="7155180"/>
            <a:ext cx="16162021" cy="5793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" fill="hold"/>
                                        <p:tgtEl>
                                          <p:spTgt spid="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7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7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78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Application: Band Theory"/>
          <p:cNvSpPr txBox="1"/>
          <p:nvPr>
            <p:ph type="title"/>
          </p:nvPr>
        </p:nvSpPr>
        <p:spPr>
          <a:xfrm>
            <a:off x="4419600" y="0"/>
            <a:ext cx="15544801" cy="38176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Application: Band Theory</a:t>
            </a:r>
          </a:p>
        </p:txBody>
      </p:sp>
      <p:sp>
        <p:nvSpPr>
          <p:cNvPr id="58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82" name="In metallic bonding, electrons delocalized over metallic lattice - a sea of electrons…"/>
          <p:cNvSpPr txBox="1"/>
          <p:nvPr/>
        </p:nvSpPr>
        <p:spPr>
          <a:xfrm>
            <a:off x="3962400" y="2903220"/>
            <a:ext cx="16939260" cy="521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just">
              <a:spcBef>
                <a:spcPts val="2300"/>
              </a:spcBef>
              <a:buClr>
                <a:srgbClr val="000000"/>
              </a:buClr>
              <a:buFont typeface="Arial"/>
            </a:pPr>
            <a:r>
              <a:rPr sz="6000"/>
              <a:t>In </a:t>
            </a:r>
            <a:r>
              <a: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metallic </a:t>
            </a:r>
            <a:r>
              <a:rPr sz="6000"/>
              <a:t>bonding, electrons delocalized over metallic lattice - a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sea of electrons</a:t>
            </a:r>
            <a:endParaRPr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just">
              <a:spcBef>
                <a:spcPts val="2300"/>
              </a:spcBef>
              <a:buClr>
                <a:srgbClr val="000000"/>
              </a:buClr>
              <a:buFont typeface="Arial"/>
              <a:defRPr sz="6000"/>
            </a:pPr>
            <a:r>
              <a:t>MO energies identical, excellent overlap</a:t>
            </a:r>
          </a:p>
          <a:p>
            <a:pPr marL="79373" marR="79373" algn="just">
              <a:spcBef>
                <a:spcPts val="2300"/>
              </a:spcBef>
              <a:buClr>
                <a:srgbClr val="000000"/>
              </a:buClr>
              <a:buFont typeface="Arial"/>
              <a:defRPr sz="6000"/>
            </a:pPr>
            <a:r>
              <a:t>Helps explain conductivity, malleability, more</a:t>
            </a:r>
          </a:p>
        </p:txBody>
      </p:sp>
      <p:pic>
        <p:nvPicPr>
          <p:cNvPr id="583" name="10M14AN10-1.mov" descr="10M14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007475" y="9006840"/>
            <a:ext cx="6653101" cy="3634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Atoms bonding caught on camera.mp4" descr="Atoms bonding caught on camera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5207039" y="704850"/>
            <a:ext cx="18288001" cy="10287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Two Re atoms bonding in carbon nanotubes - Jan. 2020"/>
          <p:cNvSpPr txBox="1"/>
          <p:nvPr/>
        </p:nvSpPr>
        <p:spPr>
          <a:xfrm>
            <a:off x="6064539" y="-3259424"/>
            <a:ext cx="15738478" cy="8495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i="1">
                <a:solidFill>
                  <a:srgbClr val="FF2600"/>
                </a:solidFill>
              </a:defRPr>
            </a:lvl1pPr>
          </a:lstStyle>
          <a:p>
            <a:pPr/>
            <a:r>
              <a:t>Two Re atoms bonding in carbon nanotubes - Jan. 2020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9" fill="hold"/>
                                        <p:tgtEl>
                                          <p:spTgt spid="5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90576 0.175556" origin="layout" pathEditMode="relative">
                                      <p:cBhvr>
                                        <p:cTn id="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82899 0.432268" origin="layout" pathEditMode="relative">
                                      <p:cBhvr>
                                        <p:cTn id="13" dur="1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737" fill="hold"/>
                                        <p:tgtEl>
                                          <p:spTgt spid="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583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58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83"/>
                  </p:tgtEl>
                </p:cond>
              </p:nextCondLst>
            </p:seq>
            <p:video fullScrn="0">
              <p:cMediaNode mute="0" showWhenStopped="1" numSld="1" vol="100000">
                <p:cTn id="23" fill="hold" display="0">
                  <p:stCondLst>
                    <p:cond delay="indefinite"/>
                  </p:stCondLst>
                </p:cTn>
                <p:tgtEl>
                  <p:spTgt spid="584"/>
                </p:tgtEl>
              </p:cMediaNode>
            </p:video>
            <p:seq concurrent="1" prevAc="none" nextAc="seek">
              <p:cTn id="24" evtFilter="cancelBubble" nodeType="interactiveSeq" restart="whenNotActive" fill="hold">
                <p:stCondLst>
                  <p:cond delay="0" evt="onClick">
                    <p:tgtEl>
                      <p:spTgt spid="58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8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igma Bond Formation by Orbital Overlap"/>
          <p:cNvSpPr txBox="1"/>
          <p:nvPr>
            <p:ph type="title"/>
          </p:nvPr>
        </p:nvSpPr>
        <p:spPr>
          <a:xfrm>
            <a:off x="3208020" y="0"/>
            <a:ext cx="17830801" cy="198882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/>
            <a:r>
              <a:t>Sigma Bond Formation by Orbital Overlap</a:t>
            </a:r>
          </a:p>
        </p:txBody>
      </p:sp>
      <p:sp>
        <p:nvSpPr>
          <p:cNvPr id="15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55" name="Two s orbitals overlap"/>
          <p:cNvSpPr txBox="1"/>
          <p:nvPr/>
        </p:nvSpPr>
        <p:spPr>
          <a:xfrm>
            <a:off x="3048000" y="2125980"/>
            <a:ext cx="4617720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Two s orbitals overlap</a:t>
            </a:r>
          </a:p>
        </p:txBody>
      </p:sp>
      <p:sp>
        <p:nvSpPr>
          <p:cNvPr id="156" name="Two p orbitals overlap"/>
          <p:cNvSpPr txBox="1"/>
          <p:nvPr/>
        </p:nvSpPr>
        <p:spPr>
          <a:xfrm>
            <a:off x="3048000" y="9601200"/>
            <a:ext cx="4160521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Two p orbitals overlap</a:t>
            </a:r>
          </a:p>
        </p:txBody>
      </p:sp>
      <p:pic>
        <p:nvPicPr>
          <p:cNvPr id="15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0" y="1828800"/>
            <a:ext cx="14698981" cy="116357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sp>
        <p:nvSpPr>
          <p:cNvPr id="158" name="One s &amp; one p overlap"/>
          <p:cNvSpPr txBox="1"/>
          <p:nvPr/>
        </p:nvSpPr>
        <p:spPr>
          <a:xfrm>
            <a:off x="3048000" y="6103620"/>
            <a:ext cx="4297681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One s &amp; one p overlap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MO diagram picture" descr="MO diagram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56380" y="129540"/>
            <a:ext cx="7543801" cy="6035040"/>
          </a:xfrm>
          <a:prstGeom prst="rect">
            <a:avLst/>
          </a:prstGeom>
          <a:ln w="12700"/>
        </p:spPr>
      </p:pic>
      <p:sp>
        <p:nvSpPr>
          <p:cNvPr id="590" name="End of Chapter 8"/>
          <p:cNvSpPr txBox="1"/>
          <p:nvPr>
            <p:ph type="title"/>
          </p:nvPr>
        </p:nvSpPr>
        <p:spPr>
          <a:xfrm>
            <a:off x="711200" y="76200"/>
            <a:ext cx="14333220" cy="2560321"/>
          </a:xfrm>
          <a:prstGeom prst="rect">
            <a:avLst/>
          </a:prstGeom>
        </p:spPr>
        <p:txBody>
          <a:bodyPr/>
          <a:lstStyle>
            <a:lvl1pPr algn="l">
              <a:defRPr sz="9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lvl1pPr>
          </a:lstStyle>
          <a:p>
            <a:pPr/>
            <a:r>
              <a:t>End of Chapter 8</a:t>
            </a:r>
          </a:p>
        </p:txBody>
      </p:sp>
      <p:sp>
        <p:nvSpPr>
          <p:cNvPr id="591" name="See:…"/>
          <p:cNvSpPr txBox="1"/>
          <p:nvPr>
            <p:ph type="body" sz="half" idx="1"/>
          </p:nvPr>
        </p:nvSpPr>
        <p:spPr>
          <a:xfrm>
            <a:off x="663038" y="5647888"/>
            <a:ext cx="11600851" cy="684036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i="1" sz="5600"/>
            </a:pPr>
            <a:r>
              <a:t>See:</a:t>
            </a:r>
          </a:p>
          <a:p>
            <a:pPr marL="554037" indent="-514350">
              <a:buClr>
                <a:srgbClr val="000000"/>
              </a:buClr>
              <a:buFont typeface="Arial"/>
              <a:defRPr b="0" i="1" sz="5600"/>
            </a:pPr>
            <a:r>
              <a:rPr u="sng">
                <a:hlinkClick r:id="rId4" invalidUrl="" action="" tgtFrame="" tooltip="" history="1" highlightClick="0" endSnd="0"/>
              </a:rPr>
              <a:t>Chapter Eight Study Guide</a:t>
            </a:r>
          </a:p>
          <a:p>
            <a:pPr marL="554037" indent="-514350">
              <a:buClr>
                <a:srgbClr val="000000"/>
              </a:buClr>
              <a:buFont typeface="Arial"/>
              <a:defRPr b="0" i="1" sz="5600"/>
            </a:pPr>
            <a:r>
              <a:rPr u="sng">
                <a:hlinkClick r:id="rId5" invalidUrl="" action="" tgtFrame="" tooltip="" history="1" highlightClick="0" endSnd="0"/>
              </a:rPr>
              <a:t>Chapter Eight Concept Guide</a:t>
            </a:r>
          </a:p>
          <a:p>
            <a:pPr>
              <a:buClr>
                <a:srgbClr val="000000"/>
              </a:buClr>
              <a:buFont typeface="Arial"/>
              <a:defRPr b="0" i="1" sz="5600"/>
            </a:pPr>
            <a:r>
              <a:t>Important Equations (following this slide)</a:t>
            </a:r>
          </a:p>
          <a:p>
            <a:pPr>
              <a:buClr>
                <a:srgbClr val="000000"/>
              </a:buClr>
              <a:buFont typeface="Arial"/>
              <a:defRPr b="0" i="1" sz="5600"/>
            </a:pPr>
            <a:r>
              <a:t>End of Chapter Problems (following this slide)</a:t>
            </a:r>
          </a:p>
        </p:txBody>
      </p:sp>
      <p:sp>
        <p:nvSpPr>
          <p:cNvPr id="59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93" name="MO picture" descr="MO pictur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27880" y="7074904"/>
            <a:ext cx="6400801" cy="6549656"/>
          </a:xfrm>
          <a:prstGeom prst="rect">
            <a:avLst/>
          </a:prstGeom>
          <a:ln w="12700"/>
        </p:spPr>
      </p:pic>
      <p:sp>
        <p:nvSpPr>
          <p:cNvPr id="594" name="MO Diagram for Mo(CO)5=CH2"/>
          <p:cNvSpPr txBox="1"/>
          <p:nvPr/>
        </p:nvSpPr>
        <p:spPr>
          <a:xfrm>
            <a:off x="16550639" y="6164579"/>
            <a:ext cx="796414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b="0" i="1" sz="4200"/>
            </a:pPr>
            <a:r>
              <a:t>MO Diagram for Mo(CO)</a:t>
            </a:r>
            <a:r>
              <a:rPr baseline="-5999"/>
              <a:t>5</a:t>
            </a:r>
            <a:r>
              <a:t>=CH</a:t>
            </a:r>
            <a:r>
              <a:rPr baseline="-5999"/>
              <a:t>2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Important Equations, Constants, and Handouts…"/>
          <p:cNvSpPr txBox="1"/>
          <p:nvPr/>
        </p:nvSpPr>
        <p:spPr>
          <a:xfrm>
            <a:off x="703470" y="381084"/>
            <a:ext cx="13356608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>
                <a:solidFill>
                  <a:srgbClr val="0433FF"/>
                </a:solidFill>
              </a:defRPr>
            </a:pPr>
            <a:r>
              <a:t>Important Equations, Constants, and Handouts</a:t>
            </a:r>
          </a:p>
          <a:p>
            <a:pPr>
              <a:defRPr i="1">
                <a:solidFill>
                  <a:srgbClr val="0433FF"/>
                </a:solidFill>
              </a:defRPr>
            </a:pPr>
            <a:r>
              <a:t>from this Chapter:</a:t>
            </a:r>
          </a:p>
        </p:txBody>
      </p:sp>
      <p:sp>
        <p:nvSpPr>
          <p:cNvPr id="599" name="the bond order, bond energy and bond length relationships still apply to both theories…"/>
          <p:cNvSpPr txBox="1"/>
          <p:nvPr/>
        </p:nvSpPr>
        <p:spPr>
          <a:xfrm>
            <a:off x="1363872" y="3450029"/>
            <a:ext cx="8380213" cy="907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26524" indent="-505557">
              <a:buSzPct val="100000"/>
              <a:buChar char="•"/>
              <a:defRPr b="0" i="1"/>
            </a:pPr>
            <a:r>
              <a:t>the </a:t>
            </a:r>
            <a:r>
              <a:rPr b="1" i="0"/>
              <a:t>bond order, bond energy and bond length</a:t>
            </a:r>
            <a:r>
              <a:rPr i="0"/>
              <a:t> </a:t>
            </a:r>
            <a:r>
              <a:t>relationships still apply to both theories</a:t>
            </a:r>
          </a:p>
          <a:p>
            <a:pPr marL="626524" indent="-505557">
              <a:buSzPct val="100000"/>
              <a:buChar char="•"/>
              <a:defRPr b="0" i="1"/>
            </a:pPr>
            <a:r>
              <a:t>know the advantages and disadvantages of the Valence Bond and Molecular Orbital theories</a:t>
            </a:r>
          </a:p>
          <a:p>
            <a:pPr marL="626524" indent="-505557">
              <a:buSzPct val="100000"/>
              <a:buChar char="•"/>
            </a:pPr>
            <a:r>
              <a:rPr b="0" i="1"/>
              <a:t>see the</a:t>
            </a:r>
            <a:r>
              <a:t> </a:t>
            </a:r>
            <a:r>
              <a:rPr>
                <a:solidFill>
                  <a:srgbClr val="FF2600"/>
                </a:solidFill>
              </a:rPr>
              <a:t>Geometry and Polarity Guide </a:t>
            </a:r>
            <a:r>
              <a:rPr b="0" i="1"/>
              <a:t>and the two </a:t>
            </a:r>
            <a:r>
              <a:rPr>
                <a:solidFill>
                  <a:srgbClr val="FF2600"/>
                </a:solidFill>
              </a:rPr>
              <a:t>Molecular Orbital Theory </a:t>
            </a:r>
            <a:r>
              <a:rPr b="0" i="1"/>
              <a:t>diagrams</a:t>
            </a:r>
            <a:r>
              <a:rPr>
                <a:solidFill>
                  <a:srgbClr val="FF2600"/>
                </a:solidFill>
              </a:rPr>
              <a:t> (NBC </a:t>
            </a:r>
            <a:r>
              <a:rPr b="0" i="1"/>
              <a:t>and</a:t>
            </a:r>
            <a:r>
              <a:rPr>
                <a:solidFill>
                  <a:srgbClr val="FF2600"/>
                </a:solidFill>
              </a:rPr>
              <a:t> FONe) </a:t>
            </a:r>
            <a:r>
              <a:rPr b="0" i="1"/>
              <a:t>(handouts)</a:t>
            </a:r>
          </a:p>
        </p:txBody>
      </p:sp>
      <p:sp>
        <p:nvSpPr>
          <p:cNvPr id="600" name="Molecular Orbital Theory: bonding and antibonding orbitals, sigma bonds and pi bonds, paramagnetic and diamagnetic, the “NBC” vs. “FONe” diagrams"/>
          <p:cNvSpPr txBox="1"/>
          <p:nvPr/>
        </p:nvSpPr>
        <p:spPr>
          <a:xfrm>
            <a:off x="13900371" y="6490776"/>
            <a:ext cx="9606743" cy="427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/>
            <a:r>
              <a:rPr>
                <a:solidFill>
                  <a:srgbClr val="FF2600"/>
                </a:solidFill>
              </a:rPr>
              <a:t>Molecular Orbital Theory:</a:t>
            </a:r>
            <a:r>
              <a:t> bonding </a:t>
            </a:r>
            <a:r>
              <a:rPr b="0" i="1"/>
              <a:t>and</a:t>
            </a:r>
            <a:r>
              <a:t> antibonding orbitals, sigma bonds </a:t>
            </a:r>
            <a:r>
              <a:rPr b="0" i="1"/>
              <a:t>and</a:t>
            </a:r>
            <a:r>
              <a:t> pi bonds, paramagnetic </a:t>
            </a:r>
            <a:r>
              <a:rPr b="0" i="1"/>
              <a:t>and</a:t>
            </a:r>
            <a:r>
              <a:t> diamagnetic, </a:t>
            </a:r>
            <a:r>
              <a:rPr b="0" i="1"/>
              <a:t>the</a:t>
            </a:r>
            <a:r>
              <a:t> “NBC” vs. “FONe” </a:t>
            </a:r>
            <a:r>
              <a:rPr b="0" i="1"/>
              <a:t>diagrams</a:t>
            </a:r>
          </a:p>
        </p:txBody>
      </p:sp>
      <p:sp>
        <p:nvSpPr>
          <p:cNvPr id="601" name="Valence Bond / Hybridization Theory: types of hybridization (sp, sp2, etc.), sigma and pi bonds"/>
          <p:cNvSpPr txBox="1"/>
          <p:nvPr/>
        </p:nvSpPr>
        <p:spPr>
          <a:xfrm>
            <a:off x="13900371" y="2496285"/>
            <a:ext cx="9606743" cy="2906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/>
            <a:r>
              <a:rPr>
                <a:solidFill>
                  <a:srgbClr val="FF2600"/>
                </a:solidFill>
              </a:rPr>
              <a:t>Valence Bond / Hybridization Theory:</a:t>
            </a:r>
            <a:r>
              <a:t> </a:t>
            </a:r>
            <a:r>
              <a:rPr b="0" i="1"/>
              <a:t>types of</a:t>
            </a:r>
            <a:r>
              <a:t> hybridization (sp, sp</a:t>
            </a:r>
            <a:r>
              <a:rPr baseline="31999"/>
              <a:t>2</a:t>
            </a:r>
            <a:r>
              <a:t>, etc.), sigma and pi bonds</a:t>
            </a:r>
          </a:p>
        </p:txBody>
      </p:sp>
      <p:grpSp>
        <p:nvGrpSpPr>
          <p:cNvPr id="604" name="Group"/>
          <p:cNvGrpSpPr/>
          <p:nvPr/>
        </p:nvGrpSpPr>
        <p:grpSpPr>
          <a:xfrm>
            <a:off x="9442727" y="12409477"/>
            <a:ext cx="10975185" cy="1708638"/>
            <a:chOff x="0" y="0"/>
            <a:chExt cx="10975184" cy="1708637"/>
          </a:xfrm>
        </p:grpSpPr>
        <p:sp>
          <p:nvSpPr>
            <p:cNvPr id="602" name="Equation"/>
            <p:cNvSpPr txBox="1"/>
            <p:nvPr/>
          </p:nvSpPr>
          <p:spPr>
            <a:xfrm>
              <a:off x="4889600" y="0"/>
              <a:ext cx="6085585" cy="866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marL="0" marR="0" defTabSz="914400" latinLnBrk="1">
                <a:defRPr b="0" sz="1800">
                  <a:uFillTx/>
                </a:defRPr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#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sSup>
                      <m:e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#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sSup>
                      <m:e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3200"/>
            </a:p>
          </p:txBody>
        </p:sp>
        <p:sp>
          <p:nvSpPr>
            <p:cNvPr id="603" name="bond order (MO theory) ="/>
            <p:cNvSpPr/>
            <p:nvPr/>
          </p:nvSpPr>
          <p:spPr>
            <a:xfrm>
              <a:off x="0" y="43863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b="0" sz="3000"/>
              </a:lvl1pPr>
            </a:lstStyle>
            <a:p>
              <a:pPr/>
              <a:r>
                <a:t>bond order (MO theory) =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607" name="Be sure to view practice problem set #2 and self quizzes for…"/>
          <p:cNvSpPr txBox="1"/>
          <p:nvPr/>
        </p:nvSpPr>
        <p:spPr>
          <a:xfrm>
            <a:off x="3699068" y="2951754"/>
            <a:ext cx="16985864" cy="781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b="0" i="1" sz="3800"/>
            </a:pPr>
            <a:r>
              <a:t>Be sure to view practice problem set #2 and self quizzes for </a:t>
            </a:r>
          </a:p>
          <a:p>
            <a:pPr algn="ctr">
              <a:defRPr b="0" i="1" sz="3800"/>
            </a:pPr>
            <a:r>
              <a:rPr b="1"/>
              <a:t>MO theory and Valence Bond theory</a:t>
            </a:r>
            <a:r>
              <a:t> examples and practice</a:t>
            </a:r>
          </a:p>
          <a:p>
            <a:pPr algn="ctr">
              <a:defRPr b="0" i="1" sz="3800"/>
            </a:pP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Specify the electron-pair and molecular geometry for each of the following. Describe the hybrid orbital set used by the central atom in each molecule or ion. </a:t>
            </a:r>
            <a:br/>
            <a:r>
              <a:t>a. BBr</a:t>
            </a:r>
            <a:r>
              <a:rPr baseline="-5999"/>
              <a:t>3</a:t>
            </a:r>
            <a:r>
              <a:t>  b. CO</a:t>
            </a:r>
            <a:r>
              <a:rPr baseline="-5999"/>
              <a:t>2</a:t>
            </a:r>
            <a:r>
              <a:t>   c. CH</a:t>
            </a:r>
            <a:r>
              <a:rPr baseline="-5999"/>
              <a:t>2</a:t>
            </a:r>
            <a:r>
              <a:t>Cl</a:t>
            </a:r>
            <a:r>
              <a:rPr baseline="-5999"/>
              <a:t>2</a:t>
            </a:r>
            <a:r>
              <a:t>  d. XeF</a:t>
            </a:r>
            <a:r>
              <a:rPr baseline="-5999"/>
              <a:t>4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Use MO theory to tell which has the largest bond order: C</a:t>
            </a:r>
            <a:r>
              <a:rPr baseline="-5999"/>
              <a:t>2</a:t>
            </a:r>
            <a:r>
              <a:t> or F</a:t>
            </a:r>
            <a:r>
              <a:rPr baseline="-5999"/>
              <a:t>2</a:t>
            </a:r>
            <a:r>
              <a:t>. Are either species paramagnetic?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Use MO theory to speculate on the existence of dilithium.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Which compound is stronger by MO theory: Be</a:t>
            </a:r>
            <a:r>
              <a:rPr baseline="-5999"/>
              <a:t>2</a:t>
            </a:r>
            <a:r>
              <a:t> or B</a:t>
            </a:r>
            <a:r>
              <a:rPr baseline="-5999"/>
              <a:t>2</a:t>
            </a:r>
            <a:r>
              <a:rPr baseline="31999"/>
              <a:t>+1</a:t>
            </a:r>
            <a:r>
              <a:t>.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Describe the hybridization change on carbon as methane (CH</a:t>
            </a:r>
            <a:r>
              <a:rPr baseline="-5999"/>
              <a:t>4</a:t>
            </a:r>
            <a:r>
              <a:t>) is burned to create carbon dioxide.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610" name="a. trigonal planar, trigonal planar, sp2.  b. linear, linear, sp.  c. tetrahedral, tetrahedral, sp3.  d. octahedral, square planar, sp3d2…"/>
          <p:cNvSpPr txBox="1"/>
          <p:nvPr/>
        </p:nvSpPr>
        <p:spPr>
          <a:xfrm>
            <a:off x="3750298" y="2244139"/>
            <a:ext cx="16883404" cy="562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indent="-792146">
              <a:buSzPct val="100000"/>
              <a:buAutoNum type="arabicPeriod" startAt="1"/>
              <a:defRPr b="0" sz="3800"/>
            </a:pPr>
            <a:r>
              <a:t>a. trigonal planar, trigonal planar, sp</a:t>
            </a:r>
            <a:r>
              <a:rPr baseline="31999"/>
              <a:t>2</a:t>
            </a:r>
            <a:r>
              <a:t>.  b. linear, linear, sp.  c. tetrahedral, tetrahedral, sp</a:t>
            </a:r>
            <a:r>
              <a:rPr baseline="31999"/>
              <a:t>3</a:t>
            </a:r>
            <a:r>
              <a:t>.  d. octahedral, square planar, sp</a:t>
            </a:r>
            <a:r>
              <a:rPr baseline="31999"/>
              <a:t>3</a:t>
            </a:r>
            <a:r>
              <a:t>d</a:t>
            </a:r>
            <a:r>
              <a:rPr baseline="31999"/>
              <a:t>2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BO(C</a:t>
            </a:r>
            <a:r>
              <a:rPr baseline="-5999"/>
              <a:t>2</a:t>
            </a:r>
            <a:r>
              <a:t>) = 2, diamagnetic. BO(F</a:t>
            </a:r>
            <a:r>
              <a:rPr baseline="-5999"/>
              <a:t>2</a:t>
            </a:r>
            <a:r>
              <a:t>) = 1, diamagnetic.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By MO theory, dilithium (Li</a:t>
            </a:r>
            <a:r>
              <a:rPr baseline="-5999"/>
              <a:t>2</a:t>
            </a:r>
            <a:r>
              <a:t>) should exist (BO = 1, diamagnetic.)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MO theory would predict that B</a:t>
            </a:r>
            <a:r>
              <a:rPr baseline="-5999"/>
              <a:t>2</a:t>
            </a:r>
            <a:r>
              <a:rPr baseline="31999"/>
              <a:t>+1</a:t>
            </a:r>
            <a:r>
              <a:t>(bond order = 0.5, paramagnetic) is stronger than Be</a:t>
            </a:r>
            <a:r>
              <a:rPr baseline="-5999"/>
              <a:t>2</a:t>
            </a:r>
            <a:r>
              <a:t> (bond order = 0, this should not exist at all.)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sp</a:t>
            </a:r>
            <a:r>
              <a:rPr baseline="31999"/>
              <a:t>3</a:t>
            </a:r>
            <a:r>
              <a:t> to sp</a:t>
            </a:r>
            <a:endParaRPr baseline="-5999"/>
          </a:p>
          <a:p>
            <a:pPr>
              <a:defRPr b="0" sz="3800"/>
            </a:pPr>
            <a:endParaRPr baseline="-5999"/>
          </a:p>
          <a:p>
            <a:pPr algn="ctr">
              <a:defRPr b="0" i="1" sz="3800"/>
            </a:pPr>
            <a:r>
              <a:t>Be sure to view practice problem set #2 and self quizzes for </a:t>
            </a:r>
          </a:p>
          <a:p>
            <a:pPr algn="ctr">
              <a:defRPr b="0" i="1" sz="3800"/>
            </a:pPr>
            <a:r>
              <a:rPr b="1"/>
              <a:t>MO theory and Valence Bond theory</a:t>
            </a:r>
            <a:r>
              <a:t> examples and practice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Using Valence Bond Theory"/>
          <p:cNvSpPr txBox="1"/>
          <p:nvPr>
            <p:ph type="title"/>
          </p:nvPr>
        </p:nvSpPr>
        <p:spPr>
          <a:xfrm>
            <a:off x="4242982" y="776064"/>
            <a:ext cx="15898036" cy="2125981"/>
          </a:xfrm>
          <a:prstGeom prst="rect">
            <a:avLst/>
          </a:prstGeom>
        </p:spPr>
        <p:txBody>
          <a:bodyPr/>
          <a:lstStyle>
            <a:lvl1pPr>
              <a:defRPr sz="9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Using Valence Bond Theory</a:t>
            </a:r>
          </a:p>
        </p:txBody>
      </p:sp>
      <p:sp>
        <p:nvSpPr>
          <p:cNvPr id="161" name="Bonding in BF3"/>
          <p:cNvSpPr txBox="1"/>
          <p:nvPr>
            <p:ph type="body" idx="1"/>
          </p:nvPr>
        </p:nvSpPr>
        <p:spPr>
          <a:xfrm>
            <a:off x="4876800" y="3040380"/>
            <a:ext cx="14333220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Bonding in BF</a:t>
            </a:r>
            <a:r>
              <a:rPr baseline="-15851" sz="5400"/>
              <a:t>3</a:t>
            </a:r>
          </a:p>
        </p:txBody>
      </p:sp>
      <p:sp>
        <p:nvSpPr>
          <p:cNvPr id="16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63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5325" y="4434840"/>
            <a:ext cx="10899775" cy="385762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Line"/>
          <p:cNvSpPr/>
          <p:nvPr/>
        </p:nvSpPr>
        <p:spPr>
          <a:xfrm>
            <a:off x="7521492" y="9144000"/>
            <a:ext cx="1783081" cy="1783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11930"/>
                  <a:pt x="0" y="0"/>
                </a:cubicBezTo>
              </a:path>
            </a:pathLst>
          </a:custGeom>
          <a:ln w="88900" cap="rnd">
            <a:solidFill>
              <a:srgbClr val="000000"/>
            </a:solidFill>
            <a:headEnd type="triangle"/>
          </a:ln>
        </p:spPr>
        <p:txBody>
          <a:bodyPr tIns="91439" bIns="91439" anchor="ctr"/>
          <a:lstStyle/>
          <a:p>
            <a:pPr/>
          </a:p>
        </p:txBody>
      </p:sp>
      <p:pic>
        <p:nvPicPr>
          <p:cNvPr id="165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54640" y="8846819"/>
            <a:ext cx="4297681" cy="420624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planar triangle…"/>
          <p:cNvSpPr txBox="1"/>
          <p:nvPr/>
        </p:nvSpPr>
        <p:spPr>
          <a:xfrm>
            <a:off x="15211426" y="8870950"/>
            <a:ext cx="5010706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planar triangle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angle = 120</a:t>
            </a:r>
            <a:r>
              <a:rPr baseline="30962" sz="5400"/>
              <a:t>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onding in BF3"/>
          <p:cNvSpPr txBox="1"/>
          <p:nvPr>
            <p:ph type="title"/>
          </p:nvPr>
        </p:nvSpPr>
        <p:spPr>
          <a:xfrm>
            <a:off x="8077200" y="1211580"/>
            <a:ext cx="10833676" cy="2446020"/>
          </a:xfrm>
          <a:prstGeom prst="rect">
            <a:avLst/>
          </a:prstGeom>
        </p:spPr>
        <p:txBody>
          <a:bodyPr/>
          <a:lstStyle/>
          <a:p>
            <a:pPr algn="l">
              <a:defRPr sz="92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Bonding in BF</a:t>
            </a:r>
            <a:r>
              <a:rPr baseline="-1426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</a:p>
        </p:txBody>
      </p:sp>
      <p:pic>
        <p:nvPicPr>
          <p:cNvPr id="169" name="BF3 picture" descr="BF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8550" y="363220"/>
            <a:ext cx="3644901" cy="358902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How to account for 3 bonds 120o apart using a spherical s orbital and p orbitals that are 90o apart?…"/>
          <p:cNvSpPr txBox="1"/>
          <p:nvPr>
            <p:ph type="body" idx="1"/>
          </p:nvPr>
        </p:nvSpPr>
        <p:spPr>
          <a:xfrm>
            <a:off x="7997190" y="3937000"/>
            <a:ext cx="14333220" cy="10058400"/>
          </a:xfrm>
          <a:prstGeom prst="rect">
            <a:avLst/>
          </a:prstGeom>
        </p:spPr>
        <p:txBody>
          <a:bodyPr/>
          <a:lstStyle/>
          <a:p>
            <a:pPr marL="650874" indent="-571500">
              <a:spcBef>
                <a:spcPts val="33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How to account for 3 bonds 120</a:t>
            </a:r>
            <a:r>
              <a:rPr baseline="30962" sz="5400"/>
              <a:t>o</a:t>
            </a:r>
            <a:r>
              <a:rPr sz="5400"/>
              <a:t> apart using a spherical s orbital and p orbitals that are 90</a:t>
            </a:r>
            <a:r>
              <a:rPr baseline="30962" sz="5400"/>
              <a:t>o</a:t>
            </a:r>
            <a:r>
              <a:rPr sz="5400"/>
              <a:t> apart?</a:t>
            </a:r>
          </a:p>
          <a:p>
            <a:pPr marL="650874" indent="-571500">
              <a:spcBef>
                <a:spcPts val="33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Pauling said to modify VB approach with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ORBITAL HYBRIDIZATION</a:t>
            </a:r>
          </a:p>
          <a:p>
            <a:pPr marL="650874" indent="-571500">
              <a:spcBef>
                <a:spcPts val="33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6000"/>
              <a:t>- mix available orbitals to form a new set of orbitals -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HYBRID ORBITALS</a:t>
            </a:r>
            <a:r>
              <a:rPr sz="6000"/>
              <a:t> - that will give the maximum overlap in the correct geometry.</a:t>
            </a:r>
          </a:p>
        </p:txBody>
      </p:sp>
      <p:sp>
        <p:nvSpPr>
          <p:cNvPr id="17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7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197" name="Group"/>
          <p:cNvGrpSpPr/>
          <p:nvPr/>
        </p:nvGrpSpPr>
        <p:grpSpPr>
          <a:xfrm>
            <a:off x="5814060" y="3829050"/>
            <a:ext cx="9289416" cy="7788276"/>
            <a:chOff x="0" y="0"/>
            <a:chExt cx="9289415" cy="7788275"/>
          </a:xfrm>
        </p:grpSpPr>
        <p:sp>
          <p:nvSpPr>
            <p:cNvPr id="174" name="Rectangle"/>
            <p:cNvSpPr/>
            <p:nvPr/>
          </p:nvSpPr>
          <p:spPr>
            <a:xfrm>
              <a:off x="6054090" y="4083049"/>
              <a:ext cx="1174751" cy="107315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175" name="Rectangle"/>
            <p:cNvSpPr/>
            <p:nvPr/>
          </p:nvSpPr>
          <p:spPr>
            <a:xfrm>
              <a:off x="3615690" y="0"/>
              <a:ext cx="1171576" cy="107632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176" name="Rectangle"/>
            <p:cNvSpPr/>
            <p:nvPr/>
          </p:nvSpPr>
          <p:spPr>
            <a:xfrm>
              <a:off x="5358765" y="0"/>
              <a:ext cx="1171576" cy="107632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177" name="Rectangle"/>
            <p:cNvSpPr/>
            <p:nvPr/>
          </p:nvSpPr>
          <p:spPr>
            <a:xfrm>
              <a:off x="6498590" y="0"/>
              <a:ext cx="1171576" cy="107632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178" name="Rectangle"/>
            <p:cNvSpPr/>
            <p:nvPr/>
          </p:nvSpPr>
          <p:spPr>
            <a:xfrm>
              <a:off x="7638415" y="0"/>
              <a:ext cx="1174751" cy="107632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179" name="Rectangle"/>
            <p:cNvSpPr/>
            <p:nvPr/>
          </p:nvSpPr>
          <p:spPr>
            <a:xfrm>
              <a:off x="4914265" y="4083049"/>
              <a:ext cx="1171576" cy="107315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180" name="Rectangle"/>
            <p:cNvSpPr/>
            <p:nvPr/>
          </p:nvSpPr>
          <p:spPr>
            <a:xfrm>
              <a:off x="3774440" y="4083049"/>
              <a:ext cx="1171576" cy="107315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181" name="Rectangle"/>
            <p:cNvSpPr/>
            <p:nvPr/>
          </p:nvSpPr>
          <p:spPr>
            <a:xfrm>
              <a:off x="7987665" y="4083049"/>
              <a:ext cx="1174751" cy="107315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grpSp>
          <p:nvGrpSpPr>
            <p:cNvPr id="184" name="Group"/>
            <p:cNvGrpSpPr/>
            <p:nvPr/>
          </p:nvGrpSpPr>
          <p:grpSpPr>
            <a:xfrm>
              <a:off x="5612765" y="1771649"/>
              <a:ext cx="377826" cy="1805941"/>
              <a:chOff x="0" y="0"/>
              <a:chExt cx="377824" cy="1805939"/>
            </a:xfrm>
          </p:grpSpPr>
          <p:sp>
            <p:nvSpPr>
              <p:cNvPr id="182" name="Line"/>
              <p:cNvSpPr/>
              <p:nvPr/>
            </p:nvSpPr>
            <p:spPr>
              <a:xfrm>
                <a:off x="190499" y="0"/>
                <a:ext cx="187326" cy="1805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0617" y="0"/>
                    </a:lnTo>
                    <a:lnTo>
                      <a:pt x="10617" y="19318"/>
                    </a:lnTo>
                    <a:lnTo>
                      <a:pt x="21600" y="19318"/>
                    </a:ln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" name="Line"/>
              <p:cNvSpPr/>
              <p:nvPr/>
            </p:nvSpPr>
            <p:spPr>
              <a:xfrm>
                <a:off x="0" y="0"/>
                <a:ext cx="190501" cy="1805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0"/>
                    </a:lnTo>
                    <a:lnTo>
                      <a:pt x="10800" y="0"/>
                    </a:lnTo>
                    <a:lnTo>
                      <a:pt x="10800" y="19318"/>
                    </a:lnTo>
                    <a:lnTo>
                      <a:pt x="0" y="19318"/>
                    </a:ln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5" name="rearrange electrons"/>
            <p:cNvSpPr/>
            <p:nvPr/>
          </p:nvSpPr>
          <p:spPr>
            <a:xfrm>
              <a:off x="6286500" y="253364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Times Roman"/>
                <a:defRPr sz="56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rearrange electrons</a:t>
              </a:r>
            </a:p>
          </p:txBody>
        </p:sp>
        <p:sp>
          <p:nvSpPr>
            <p:cNvPr id="186" name="hybridize orbs."/>
            <p:cNvSpPr/>
            <p:nvPr/>
          </p:nvSpPr>
          <p:spPr>
            <a:xfrm>
              <a:off x="0" y="253364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Times Roman"/>
                <a:defRPr sz="56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hybridize orbs.</a:t>
              </a:r>
            </a:p>
          </p:txBody>
        </p:sp>
        <p:grpSp>
          <p:nvGrpSpPr>
            <p:cNvPr id="189" name="Group"/>
            <p:cNvGrpSpPr/>
            <p:nvPr/>
          </p:nvGrpSpPr>
          <p:grpSpPr>
            <a:xfrm>
              <a:off x="8019415" y="5318125"/>
              <a:ext cx="1270001" cy="2021205"/>
              <a:chOff x="0" y="0"/>
              <a:chExt cx="1270000" cy="2021204"/>
            </a:xfrm>
          </p:grpSpPr>
          <p:sp>
            <p:nvSpPr>
              <p:cNvPr id="187" name="unused p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Times Roman"/>
                  <a:defRPr sz="5600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unused p</a:t>
                </a:r>
              </a:p>
            </p:txBody>
          </p:sp>
          <p:sp>
            <p:nvSpPr>
              <p:cNvPr id="188" name="orbital"/>
              <p:cNvSpPr/>
              <p:nvPr/>
            </p:nvSpPr>
            <p:spPr>
              <a:xfrm>
                <a:off x="0" y="75120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Times Roman"/>
                  <a:defRPr sz="5600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orbital</a:t>
                </a:r>
              </a:p>
            </p:txBody>
          </p:sp>
        </p:grpSp>
        <p:grpSp>
          <p:nvGrpSpPr>
            <p:cNvPr id="194" name="Group"/>
            <p:cNvGrpSpPr/>
            <p:nvPr/>
          </p:nvGrpSpPr>
          <p:grpSpPr>
            <a:xfrm>
              <a:off x="1777365" y="5314949"/>
              <a:ext cx="4502151" cy="2473327"/>
              <a:chOff x="0" y="0"/>
              <a:chExt cx="4502150" cy="2473325"/>
            </a:xfrm>
          </p:grpSpPr>
          <p:sp>
            <p:nvSpPr>
              <p:cNvPr id="190" name="three sp"/>
              <p:cNvSpPr/>
              <p:nvPr/>
            </p:nvSpPr>
            <p:spPr>
              <a:xfrm>
                <a:off x="0" y="222250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Times Roman"/>
                  <a:defRPr sz="5600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three sp</a:t>
                </a:r>
              </a:p>
            </p:txBody>
          </p:sp>
          <p:sp>
            <p:nvSpPr>
              <p:cNvPr id="191" name="2"/>
              <p:cNvSpPr/>
              <p:nvPr/>
            </p:nvSpPr>
            <p:spPr>
              <a:xfrm>
                <a:off x="2771774" y="0"/>
                <a:ext cx="457201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Times Roman"/>
                  <a:defRPr sz="4200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  <p:sp>
            <p:nvSpPr>
              <p:cNvPr id="192" name="Text"/>
              <p:cNvSpPr/>
              <p:nvPr/>
            </p:nvSpPr>
            <p:spPr>
              <a:xfrm>
                <a:off x="3232150" y="22225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Times Roman"/>
                  <a:defRPr sz="5600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193" name="hybrid orbitals"/>
              <p:cNvSpPr/>
              <p:nvPr/>
            </p:nvSpPr>
            <p:spPr>
              <a:xfrm>
                <a:off x="0" y="1203325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Times Roman"/>
                  <a:defRPr sz="5600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hybrid orbitals</a:t>
                </a:r>
              </a:p>
            </p:txBody>
          </p:sp>
        </p:grpSp>
        <p:sp>
          <p:nvSpPr>
            <p:cNvPr id="195" name="2p"/>
            <p:cNvSpPr/>
            <p:nvPr/>
          </p:nvSpPr>
          <p:spPr>
            <a:xfrm>
              <a:off x="6720840" y="13303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Times Roman"/>
                <a:defRPr sz="56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2p</a:t>
              </a:r>
            </a:p>
          </p:txBody>
        </p:sp>
        <p:sp>
          <p:nvSpPr>
            <p:cNvPr id="196" name="2s"/>
            <p:cNvSpPr/>
            <p:nvPr/>
          </p:nvSpPr>
          <p:spPr>
            <a:xfrm>
              <a:off x="3933190" y="136207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Times Roman"/>
                <a:defRPr sz="56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2s</a:t>
              </a:r>
            </a:p>
          </p:txBody>
        </p:sp>
      </p:grpSp>
      <p:sp>
        <p:nvSpPr>
          <p:cNvPr id="198" name="Line"/>
          <p:cNvSpPr/>
          <p:nvPr/>
        </p:nvSpPr>
        <p:spPr>
          <a:xfrm flipV="1">
            <a:off x="9906000" y="3954779"/>
            <a:ext cx="3176" cy="754381"/>
          </a:xfrm>
          <a:prstGeom prst="line">
            <a:avLst/>
          </a:prstGeom>
          <a:ln w="50800">
            <a:solidFill>
              <a:srgbClr val="FF2734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</a:defRPr>
            </a:pPr>
          </a:p>
        </p:txBody>
      </p:sp>
      <p:sp>
        <p:nvSpPr>
          <p:cNvPr id="199" name="Line"/>
          <p:cNvSpPr/>
          <p:nvPr/>
        </p:nvSpPr>
        <p:spPr>
          <a:xfrm flipV="1">
            <a:off x="9906000" y="8069580"/>
            <a:ext cx="3176" cy="754381"/>
          </a:xfrm>
          <a:prstGeom prst="line">
            <a:avLst/>
          </a:prstGeom>
          <a:ln w="50800">
            <a:solidFill>
              <a:srgbClr val="FF2734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</a:defRPr>
            </a:pPr>
          </a:p>
        </p:txBody>
      </p:sp>
      <p:sp>
        <p:nvSpPr>
          <p:cNvPr id="200" name="Line"/>
          <p:cNvSpPr/>
          <p:nvPr/>
        </p:nvSpPr>
        <p:spPr>
          <a:xfrm flipV="1">
            <a:off x="11117580" y="8069580"/>
            <a:ext cx="3176" cy="754381"/>
          </a:xfrm>
          <a:prstGeom prst="line">
            <a:avLst/>
          </a:prstGeom>
          <a:ln w="50800">
            <a:solidFill>
              <a:srgbClr val="FF2734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</a:defRPr>
            </a:pPr>
          </a:p>
        </p:txBody>
      </p:sp>
      <p:sp>
        <p:nvSpPr>
          <p:cNvPr id="201" name="Line"/>
          <p:cNvSpPr/>
          <p:nvPr/>
        </p:nvSpPr>
        <p:spPr>
          <a:xfrm flipV="1">
            <a:off x="12192000" y="8069580"/>
            <a:ext cx="3176" cy="754381"/>
          </a:xfrm>
          <a:prstGeom prst="line">
            <a:avLst/>
          </a:prstGeom>
          <a:ln w="50800">
            <a:solidFill>
              <a:srgbClr val="FF2734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</a:defRPr>
            </a:pPr>
          </a:p>
        </p:txBody>
      </p:sp>
      <p:sp>
        <p:nvSpPr>
          <p:cNvPr id="202" name="Line"/>
          <p:cNvSpPr/>
          <p:nvPr/>
        </p:nvSpPr>
        <p:spPr>
          <a:xfrm>
            <a:off x="10203180" y="3954779"/>
            <a:ext cx="3176" cy="754381"/>
          </a:xfrm>
          <a:prstGeom prst="line">
            <a:avLst/>
          </a:prstGeom>
          <a:ln w="50800">
            <a:solidFill>
              <a:srgbClr val="FF2734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</a:defRPr>
            </a:pPr>
          </a:p>
        </p:txBody>
      </p:sp>
      <p:sp>
        <p:nvSpPr>
          <p:cNvPr id="203" name="Line"/>
          <p:cNvSpPr/>
          <p:nvPr/>
        </p:nvSpPr>
        <p:spPr>
          <a:xfrm flipV="1">
            <a:off x="11437619" y="3954779"/>
            <a:ext cx="3176" cy="754381"/>
          </a:xfrm>
          <a:prstGeom prst="line">
            <a:avLst/>
          </a:prstGeom>
          <a:ln w="50800">
            <a:solidFill>
              <a:srgbClr val="FF2734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</a:defRPr>
            </a:pPr>
          </a:p>
        </p:txBody>
      </p:sp>
      <p:sp>
        <p:nvSpPr>
          <p:cNvPr id="204" name="Bonding in BF3"/>
          <p:cNvSpPr txBox="1"/>
          <p:nvPr>
            <p:ph type="title"/>
          </p:nvPr>
        </p:nvSpPr>
        <p:spPr>
          <a:xfrm>
            <a:off x="8077200" y="1211580"/>
            <a:ext cx="10833676" cy="2446020"/>
          </a:xfrm>
          <a:prstGeom prst="rect">
            <a:avLst/>
          </a:prstGeom>
        </p:spPr>
        <p:txBody>
          <a:bodyPr/>
          <a:lstStyle/>
          <a:p>
            <a:pPr algn="l"/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Bonding in BF</a:t>
            </a:r>
            <a:r>
              <a:rPr baseline="-14260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</a:p>
        </p:txBody>
      </p:sp>
      <p:pic>
        <p:nvPicPr>
          <p:cNvPr id="205" name="BF3 picture" descr="BF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8550" y="363220"/>
            <a:ext cx="3644901" cy="3589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he three hybrid orbitals are made from 1 s orbital and 2 p orbitals create 3 sp2 hybrids."/>
          <p:cNvSpPr txBox="1"/>
          <p:nvPr/>
        </p:nvSpPr>
        <p:spPr>
          <a:xfrm>
            <a:off x="4498975" y="4411979"/>
            <a:ext cx="15407640" cy="173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FF2734"/>
              </a:buClr>
              <a:buFont typeface="Arial"/>
            </a:pPr>
            <a:r>
              <a:rPr sz="5400"/>
              <a:t> The three hybrid orbitals are made from 1 s orbital and 2 p orbitals create 3 sp</a:t>
            </a:r>
            <a:r>
              <a:rPr baseline="30962" sz="5400"/>
              <a:t>2</a:t>
            </a:r>
            <a:r>
              <a:rPr sz="5400"/>
              <a:t> hybrids.</a:t>
            </a:r>
          </a:p>
        </p:txBody>
      </p:sp>
      <p:sp>
        <p:nvSpPr>
          <p:cNvPr id="20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09" name="bonding in BF3" descr="bonding in BF3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2700" y="7169150"/>
            <a:ext cx="16733521" cy="33464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27000" dir="2700000">
              <a:srgbClr val="A2A2A2">
                <a:alpha val="74996"/>
              </a:srgbClr>
            </a:outerShdw>
          </a:effectLst>
        </p:spPr>
      </p:pic>
      <p:sp>
        <p:nvSpPr>
          <p:cNvPr id="210" name="Now we have 3, half-filled HYBRID orbitals that can be used to form planar B-F sigma bonds."/>
          <p:cNvSpPr txBox="1"/>
          <p:nvPr/>
        </p:nvSpPr>
        <p:spPr>
          <a:xfrm>
            <a:off x="3962400" y="10675619"/>
            <a:ext cx="16779240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FF2734"/>
              </a:buClr>
              <a:buFont typeface="Arial"/>
            </a:pPr>
            <a:r>
              <a:rPr sz="5400"/>
              <a:t>Now we have 3, half-filled HYBRID orbitals that can be used to form </a:t>
            </a:r>
            <a:r>
              <a:rPr i="1" sz="5400"/>
              <a:t>planar </a:t>
            </a:r>
            <a:r>
              <a:rPr sz="5400"/>
              <a:t>B-F sigma bonds.</a:t>
            </a:r>
          </a:p>
        </p:txBody>
      </p:sp>
      <p:sp>
        <p:nvSpPr>
          <p:cNvPr id="211" name="Bonding in BF3"/>
          <p:cNvSpPr txBox="1"/>
          <p:nvPr>
            <p:ph type="title"/>
          </p:nvPr>
        </p:nvSpPr>
        <p:spPr>
          <a:xfrm>
            <a:off x="8077200" y="1211580"/>
            <a:ext cx="10833676" cy="2446020"/>
          </a:xfrm>
          <a:prstGeom prst="rect">
            <a:avLst/>
          </a:prstGeom>
        </p:spPr>
        <p:txBody>
          <a:bodyPr/>
          <a:lstStyle/>
          <a:p>
            <a:pPr algn="l"/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Bonding in BF</a:t>
            </a:r>
            <a:r>
              <a:rPr baseline="-14260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</a:p>
        </p:txBody>
      </p:sp>
      <p:pic>
        <p:nvPicPr>
          <p:cNvPr id="212" name="BF3 picture" descr="BF3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8550" y="363220"/>
            <a:ext cx="3644901" cy="3589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114300" dist="177800" dir="2700000">
              <a:srgbClr val="A2A2A2"/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114300" dist="177800" dir="2700000">
              <a:srgbClr val="A2A2A2"/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