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media1.mov" ContentType="video/unknown"/>
  <Override PartName="/ppt/media/media2.mov" ContentType="video/unknown"/>
  <Override PartName="/ppt/notesSlides/notesSlide2.xml" ContentType="application/vnd.openxmlformats-officedocument.presentationml.notesSlide+xml"/>
  <Override PartName="/ppt/media/image3.jpeg" ContentType="image/jpeg"/>
  <Override PartName="/ppt/media/media3.mov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media4.mov" ContentType="video/unknown"/>
  <Override PartName="/ppt/media/media5.mov" ContentType="video/unknown"/>
  <Override PartName="/ppt/media/media6.mov" ContentType="video/unknown"/>
  <Override PartName="/ppt/media/media7.mov" ContentType="video/unknown"/>
  <Override PartName="/ppt/media/media8.mov" ContentType="video/unknown"/>
  <Override PartName="/ppt/media/media9.mov" ContentType="video/unknown"/>
  <Override PartName="/ppt/media/media10.mov" ContentType="video/unknown"/>
  <Override PartName="/ppt/media/media11.mov" ContentType="video/unknown"/>
  <Override PartName="/ppt/media/image7.jpeg" ContentType="image/jpeg"/>
  <Override PartName="/ppt/media/media12.mov" ContentType="video/unknown"/>
  <Override PartName="/ppt/media/image8.jpeg" ContentType="image/jpeg"/>
  <Override PartName="/ppt/media/media13.mov" ContentType="video/unknown"/>
  <Override PartName="/ppt/media/media14.mov" ContentType="video/unknown"/>
  <Override PartName="/ppt/media/media15.mov" ContentType="video/unknown"/>
  <Override PartName="/ppt/media/image9.jpeg" ContentType="image/jpeg"/>
  <Override PartName="/ppt/media/media16.mov" ContentType="video/unknown"/>
  <Override PartName="/ppt/media/media17.mov" ContentType="video/unknown"/>
  <Override PartName="/ppt/notesSlides/notesSlide3.xml" ContentType="application/vnd.openxmlformats-officedocument.presentationml.notesSlide+xml"/>
  <Override PartName="/ppt/media/media18.mov" ContentType="video/unknown"/>
  <Override PartName="/ppt/notesSlides/notesSlide4.xml" ContentType="application/vnd.openxmlformats-officedocument.presentationml.notesSlide+xml"/>
  <Override PartName="/ppt/media/media19.mov" ContentType="video/unknown"/>
  <Override PartName="/ppt/media/image10.jpeg" ContentType="image/jpeg"/>
  <Override PartName="/ppt/media/media20.mov" ContentType="video/unknown"/>
  <Override PartName="/ppt/media/media21.mov" ContentType="video/unknown"/>
  <Override PartName="/ppt/media/media22.mov" ContentType="video/unknown"/>
  <Override PartName="/ppt/media/image11.jpeg" ContentType="image/jpeg"/>
  <Override PartName="/ppt/media/media23.mov" ContentType="video/unknown"/>
  <Override PartName="/ppt/media/media24.mov" ContentType="video/unknown"/>
  <Override PartName="/ppt/notesSlides/notesSlide5.xml" ContentType="application/vnd.openxmlformats-officedocument.presentationml.notesSlide+xml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82296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chemistryworld.com/news/bonding-rethink-called-for-as-new-metavalent-bond-proposed/3009908.article" TargetMode="Externa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chemmybear.com/shapes.html" TargetMode="Externa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From "Lessons in Chemistry" Season 01 Episode 05 "CH3COOH"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Metavalent bonding proposed: </a:t>
            </a:r>
            <a:r>
              <a:rPr u="sng">
                <a:hlinkClick r:id="rId3" invalidUrl="" action="" tgtFrame="" tooltip="" history="1" highlightClick="0" endSnd="0"/>
              </a:rPr>
              <a:t>https://www.chemistryworld.com/news/bonding-rethink-called-for-as-new-metavalent-bond-proposed/3009908.article</a:t>
            </a:r>
            <a:r>
              <a:t>  (December 2018)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3" name="Shape 9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"seesaw: sometimes referred to as "distorted tetrahedron"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3" name="Shape 9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Cool animated gifs here: </a:t>
            </a:r>
            <a:r>
              <a:rPr u="sng">
                <a:hlinkClick r:id="rId3" invalidUrl="" action="" tgtFrame="" tooltip="" history="1" highlightClick="0" endSnd="0"/>
              </a:rPr>
              <a:t>http://chemmybear.com/shapes.html</a:t>
            </a:r>
            <a:r>
              <a:t> :)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8" name="Shape 11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Rahm, M; Zeng, T; Hoffman, R.  J. Am. Chem. Soc., 2019, 141 (1), pp 342–351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4419600" y="754380"/>
            <a:ext cx="15544801" cy="3200401"/>
          </a:xfrm>
          <a:prstGeom prst="rect">
            <a:avLst/>
          </a:prstGeom>
        </p:spPr>
        <p:txBody>
          <a:bodyPr/>
          <a:lstStyle>
            <a:lvl1pPr marL="81280" marR="81280">
              <a:lnSpc>
                <a:spcPct val="100000"/>
              </a:lnSpc>
              <a:defRPr b="0" sz="8600"/>
            </a:lvl1pPr>
          </a:lstStyle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idx="1"/>
          </p:nvPr>
        </p:nvSpPr>
        <p:spPr>
          <a:xfrm>
            <a:off x="4419600" y="3954779"/>
            <a:ext cx="15544801" cy="9761221"/>
          </a:xfrm>
          <a:prstGeom prst="rect">
            <a:avLst/>
          </a:prstGeom>
        </p:spPr>
        <p:txBody>
          <a:bodyPr/>
          <a:lstStyle>
            <a:lvl1pPr marL="645757" marR="81280" indent="-605117">
              <a:lnSpc>
                <a:spcPct val="100000"/>
              </a:lnSpc>
              <a:spcBef>
                <a:spcPts val="1500"/>
              </a:spcBef>
              <a:defRPr b="0" sz="6000"/>
            </a:lvl1pPr>
            <a:lvl2pPr marL="1012189" marR="81280" indent="-514349">
              <a:lnSpc>
                <a:spcPct val="100000"/>
              </a:lnSpc>
              <a:spcBef>
                <a:spcPts val="1300"/>
              </a:spcBef>
              <a:defRPr b="0"/>
            </a:lvl2pPr>
            <a:lvl3pPr marL="1359486" marR="81280">
              <a:lnSpc>
                <a:spcPct val="100000"/>
              </a:lnSpc>
              <a:spcBef>
                <a:spcPts val="1100"/>
              </a:spcBef>
              <a:buChar char="•"/>
              <a:defRPr b="0"/>
            </a:lvl3pPr>
            <a:lvl4pPr marL="1807094" marR="81280" indent="-394854">
              <a:lnSpc>
                <a:spcPct val="100000"/>
              </a:lnSpc>
              <a:buChar char="–"/>
              <a:defRPr b="0" sz="3800"/>
            </a:lvl4pPr>
            <a:lvl5pPr marL="2264294" marR="81280" indent="-394854">
              <a:lnSpc>
                <a:spcPct val="100000"/>
              </a:lnSpc>
              <a:buChar char="»"/>
              <a:defRPr b="0"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7814290" y="12504419"/>
            <a:ext cx="500381" cy="551181"/>
          </a:xfrm>
          <a:prstGeom prst="rect">
            <a:avLst/>
          </a:prstGeom>
        </p:spPr>
        <p:txBody>
          <a:bodyPr/>
          <a:lstStyle>
            <a:lvl1pPr>
              <a:defRPr b="0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1769305" y="12778740"/>
            <a:ext cx="845390" cy="849569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Number"/>
          <p:cNvSpPr txBox="1"/>
          <p:nvPr>
            <p:ph type="sldNum" sz="quarter" idx="2"/>
          </p:nvPr>
        </p:nvSpPr>
        <p:spPr>
          <a:xfrm>
            <a:off x="19968547" y="12833984"/>
            <a:ext cx="453054" cy="487681"/>
          </a:xfrm>
          <a:prstGeom prst="rect">
            <a:avLst/>
          </a:prstGeom>
        </p:spPr>
        <p:txBody>
          <a:bodyPr anchor="ctr"/>
          <a:lstStyle>
            <a:lvl1pPr algn="r" defTabSz="1828800">
              <a:defRPr b="0" sz="2000">
                <a:solidFill>
                  <a:srgbClr val="8989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</a:lvl1pPr>
            <a:lvl2pPr>
              <a:buClr>
                <a:srgbClr val="000000"/>
              </a:buClr>
              <a:buFont typeface="Arial"/>
            </a:lvl2pPr>
            <a:lvl3pPr>
              <a:buClr>
                <a:srgbClr val="000000"/>
              </a:buClr>
              <a:buFont typeface="Arial"/>
            </a:lvl3pPr>
            <a:lvl4pPr>
              <a:buClr>
                <a:srgbClr val="000000"/>
              </a:buClr>
              <a:buFont typeface="Arial"/>
            </a:lvl4pPr>
            <a:lvl5pPr>
              <a:buClr>
                <a:srgbClr val="000000"/>
              </a:buClr>
              <a:buFont typeface="Arial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MAR"/>
          <p:cNvSpPr txBox="1"/>
          <p:nvPr/>
        </p:nvSpPr>
        <p:spPr>
          <a:xfrm>
            <a:off x="73025" y="128238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11769305" y="12778740"/>
            <a:ext cx="845390" cy="849569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6820" y="754380"/>
            <a:ext cx="14333220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908367" indent="-411480">
              <a:spcBef>
                <a:spcPts val="1900"/>
              </a:spcBef>
              <a:buChar char="–"/>
              <a:defRPr sz="5400"/>
            </a:lvl2pPr>
            <a:lvl3pPr>
              <a:buChar char="»"/>
            </a:lvl3pPr>
            <a:lvl4pPr marL="1705201" indent="-293914">
              <a:spcBef>
                <a:spcPts val="900"/>
              </a:spcBef>
              <a:defRPr sz="2400"/>
            </a:lvl4pPr>
            <a:lvl5pPr marL="2162401" indent="-293914">
              <a:spcBef>
                <a:spcPts val="900"/>
              </a:spcBef>
              <a:buChar char="–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712801" y="12778740"/>
            <a:ext cx="958400" cy="947845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algn="ctr" defTabSz="116586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79373" marR="79373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79373" marR="79373" indent="228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79373" marR="79373" indent="457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79373" marR="79373" indent="685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79373" marR="79373" indent="9144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79373" marR="79373" indent="11430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79373" marR="79373" indent="1371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79373" marR="79373" indent="1600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79373" marR="79373" indent="1828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545244" marR="79373" indent="-505557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47406" marR="79373" indent="-350519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58533" marR="79373" indent="-404446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9746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400" u="none">
          <a:solidFill>
            <a:schemeClr val="tx1"/>
          </a:solidFill>
          <a:uFill>
            <a:solidFill>
              <a:srgbClr val="00B8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4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1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30.png"/><Relationship Id="rId4" Type="http://schemas.openxmlformats.org/officeDocument/2006/relationships/image" Target="../media/image3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hyperlink" Target="http://mhchem.org/222/222PPT/pdf222/II0901LewisDotInfoSheet.pdf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mhchem.org/222" TargetMode="External"/><Relationship Id="rId4" Type="http://schemas.openxmlformats.org/officeDocument/2006/relationships/image" Target="../media/image2.jpe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3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6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video" Target="../media/media2.mov"/><Relationship Id="rId7" Type="http://schemas.microsoft.com/office/2007/relationships/media" Target="../media/media2.mov"/><Relationship Id="rId8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mhchem.org/222/222PPT/pdf222/II0904FormalCharges.pdf" TargetMode="Externa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5.png"/><Relationship Id="rId7" Type="http://schemas.openxmlformats.org/officeDocument/2006/relationships/image" Target="../media/image6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66.png"/><Relationship Id="rId5" Type="http://schemas.openxmlformats.org/officeDocument/2006/relationships/hyperlink" Target="http://mhchem.org/222/222PPT/pdf222/II0902GeoAndPolarGuide.pdf" TargetMode="Externa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3" Type="http://schemas.openxmlformats.org/officeDocument/2006/relationships/video" Target="../media/media6.mov"/><Relationship Id="rId4" Type="http://schemas.microsoft.com/office/2007/relationships/media" Target="../media/media6.mov"/><Relationship Id="rId5" Type="http://schemas.openxmlformats.org/officeDocument/2006/relationships/image" Target="../media/image68.png"/><Relationship Id="rId6" Type="http://schemas.openxmlformats.org/officeDocument/2006/relationships/hyperlink" Target="http://mhchem.org/222/222PPT/pdf222/II0902GeoAndPolarGuide.pdf" TargetMode="Externa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3" Type="http://schemas.microsoft.com/office/2007/relationships/media" Target="../media/media7.mov"/><Relationship Id="rId4" Type="http://schemas.openxmlformats.org/officeDocument/2006/relationships/image" Target="../media/image69.png"/><Relationship Id="rId5" Type="http://schemas.openxmlformats.org/officeDocument/2006/relationships/image" Target="../media/image67.png"/><Relationship Id="rId6" Type="http://schemas.openxmlformats.org/officeDocument/2006/relationships/image" Target="../media/image5.png"/><Relationship Id="rId7" Type="http://schemas.openxmlformats.org/officeDocument/2006/relationships/video" Target="../media/media8.mov"/><Relationship Id="rId8" Type="http://schemas.microsoft.com/office/2007/relationships/media" Target="../media/media8.mov"/><Relationship Id="rId9" Type="http://schemas.openxmlformats.org/officeDocument/2006/relationships/image" Target="../media/image70.png"/><Relationship Id="rId10" Type="http://schemas.openxmlformats.org/officeDocument/2006/relationships/hyperlink" Target="http://mhchem.org/222/222PPT/pdf222/II0902GeoAndPolarGuide.pdf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0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3" Type="http://schemas.openxmlformats.org/officeDocument/2006/relationships/image" Target="../media/image64.png"/><Relationship Id="rId4" Type="http://schemas.openxmlformats.org/officeDocument/2006/relationships/video" Target="../media/media9.mov"/><Relationship Id="rId5" Type="http://schemas.microsoft.com/office/2007/relationships/media" Target="../media/media9.mov"/><Relationship Id="rId6" Type="http://schemas.openxmlformats.org/officeDocument/2006/relationships/image" Target="../media/image71.png"/><Relationship Id="rId7" Type="http://schemas.openxmlformats.org/officeDocument/2006/relationships/video" Target="../media/media10.mov"/><Relationship Id="rId8" Type="http://schemas.microsoft.com/office/2007/relationships/media" Target="../media/media10.mov"/><Relationship Id="rId9" Type="http://schemas.openxmlformats.org/officeDocument/2006/relationships/image" Target="../media/image72.png"/><Relationship Id="rId10" Type="http://schemas.openxmlformats.org/officeDocument/2006/relationships/hyperlink" Target="http://mhchem.org/222/222PPT/pdf222/II0902GeoAndPolarGuide.pdf" TargetMode="Externa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7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vide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8.png"/><Relationship Id="rId6" Type="http://schemas.openxmlformats.org/officeDocument/2006/relationships/hyperlink" Target="http://mhchem.org/222/222PPT/pdf222/II0902GeoAndPolarGuide.pdf" TargetMode="External"/><Relationship Id="rId7" Type="http://schemas.openxmlformats.org/officeDocument/2006/relationships/video" Target="../media/media11.mov"/><Relationship Id="rId8" Type="http://schemas.microsoft.com/office/2007/relationships/media" Target="../media/media11.mov"/><Relationship Id="rId9" Type="http://schemas.openxmlformats.org/officeDocument/2006/relationships/image" Target="../media/image7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2.mov"/><Relationship Id="rId3" Type="http://schemas.microsoft.com/office/2007/relationships/media" Target="../media/media12.mov"/><Relationship Id="rId4" Type="http://schemas.openxmlformats.org/officeDocument/2006/relationships/image" Target="../media/image77.png"/><Relationship Id="rId5" Type="http://schemas.openxmlformats.org/officeDocument/2006/relationships/image" Target="../media/image75.png"/><Relationship Id="rId6" Type="http://schemas.openxmlformats.org/officeDocument/2006/relationships/image" Target="../media/image78.png"/><Relationship Id="rId7" Type="http://schemas.openxmlformats.org/officeDocument/2006/relationships/image" Target="../media/image76.png"/><Relationship Id="rId8" Type="http://schemas.openxmlformats.org/officeDocument/2006/relationships/image" Target="../media/image8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9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3.mov"/><Relationship Id="rId3" Type="http://schemas.microsoft.com/office/2007/relationships/media" Target="../media/media13.mov"/><Relationship Id="rId4" Type="http://schemas.openxmlformats.org/officeDocument/2006/relationships/image" Target="../media/image80.png"/><Relationship Id="rId5" Type="http://schemas.openxmlformats.org/officeDocument/2006/relationships/image" Target="../media/image8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5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3" Type="http://schemas.microsoft.com/office/2007/relationships/media" Target="../media/media7.mov"/><Relationship Id="rId4" Type="http://schemas.openxmlformats.org/officeDocument/2006/relationships/image" Target="../media/image69.png"/><Relationship Id="rId5" Type="http://schemas.openxmlformats.org/officeDocument/2006/relationships/image" Target="../media/image53.png"/><Relationship Id="rId6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66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4.mov"/><Relationship Id="rId3" Type="http://schemas.microsoft.com/office/2007/relationships/media" Target="../media/media14.mov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video" Target="../media/media15.mov"/><Relationship Id="rId7" Type="http://schemas.microsoft.com/office/2007/relationships/media" Target="../media/media15.mov"/><Relationship Id="rId8" Type="http://schemas.openxmlformats.org/officeDocument/2006/relationships/image" Target="../media/image88.png"/><Relationship Id="rId9" Type="http://schemas.openxmlformats.org/officeDocument/2006/relationships/hyperlink" Target="http://mhchem.org/222/222PPT/pdf222/II0902GeoAndPolarGuide.pdf" TargetMode="Externa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video" Target="../media/media16.mov"/><Relationship Id="rId4" Type="http://schemas.microsoft.com/office/2007/relationships/media" Target="../media/media16.mov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video" Target="../media/media17.mov"/><Relationship Id="rId8" Type="http://schemas.microsoft.com/office/2007/relationships/media" Target="../media/media17.mov"/><Relationship Id="rId9" Type="http://schemas.openxmlformats.org/officeDocument/2006/relationships/image" Target="../media/image91.png"/><Relationship Id="rId10" Type="http://schemas.openxmlformats.org/officeDocument/2006/relationships/hyperlink" Target="http://mhchem.org/222/222PPT/pdf222/II0902GeoAndPolarGuide.pdf" TargetMode="Externa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video" Target="../media/media18.mov"/><Relationship Id="rId4" Type="http://schemas.microsoft.com/office/2007/relationships/media" Target="../media/media18.mov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3.png"/><Relationship Id="rId8" Type="http://schemas.openxmlformats.org/officeDocument/2006/relationships/image" Target="../media/image4.jpeg"/><Relationship Id="rId9" Type="http://schemas.openxmlformats.org/officeDocument/2006/relationships/image" Target="../media/image9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6.png"/><Relationship Id="rId4" Type="http://schemas.openxmlformats.org/officeDocument/2006/relationships/image" Target="../media/image97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9.mov"/><Relationship Id="rId3" Type="http://schemas.microsoft.com/office/2007/relationships/media" Target="../media/media19.mov"/><Relationship Id="rId4" Type="http://schemas.openxmlformats.org/officeDocument/2006/relationships/image" Target="../media/image109.png"/><Relationship Id="rId5" Type="http://schemas.openxmlformats.org/officeDocument/2006/relationships/image" Target="../media/image10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0.mov"/><Relationship Id="rId3" Type="http://schemas.microsoft.com/office/2007/relationships/media" Target="../media/media20.mov"/><Relationship Id="rId4" Type="http://schemas.openxmlformats.org/officeDocument/2006/relationships/image" Target="../media/image111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../media/media21.mov"/><Relationship Id="rId3" Type="http://schemas.microsoft.com/office/2007/relationships/media" Target="../media/media21.mov"/><Relationship Id="rId4" Type="http://schemas.openxmlformats.org/officeDocument/2006/relationships/image" Target="../media/image114.png"/><Relationship Id="rId5" Type="http://schemas.openxmlformats.org/officeDocument/2006/relationships/video" Target="../media/media22.mov"/><Relationship Id="rId6" Type="http://schemas.microsoft.com/office/2007/relationships/media" Target="../media/media22.mov"/><Relationship Id="rId7" Type="http://schemas.openxmlformats.org/officeDocument/2006/relationships/image" Target="../media/image115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png"/><Relationship Id="rId3" Type="http://schemas.openxmlformats.org/officeDocument/2006/relationships/hyperlink" Target="http://mhchem.org/222/222PPT/pdf222/II0903PolarNonpolar.pdf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Relationship Id="rId3" Type="http://schemas.openxmlformats.org/officeDocument/2006/relationships/image" Target="../media/image11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23.mov"/><Relationship Id="rId3" Type="http://schemas.microsoft.com/office/2007/relationships/media" Target="../media/media23.mov"/><Relationship Id="rId4" Type="http://schemas.openxmlformats.org/officeDocument/2006/relationships/image" Target="../media/image119.png"/><Relationship Id="rId5" Type="http://schemas.openxmlformats.org/officeDocument/2006/relationships/video" Target="../media/media24.mov"/><Relationship Id="rId6" Type="http://schemas.microsoft.com/office/2007/relationships/media" Target="../media/media24.mov"/><Relationship Id="rId7" Type="http://schemas.openxmlformats.org/officeDocument/2006/relationships/image" Target="../media/image120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1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3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2.jpeg"/><Relationship Id="rId6" Type="http://schemas.openxmlformats.org/officeDocument/2006/relationships/image" Target="../media/image130.png"/><Relationship Id="rId7" Type="http://schemas.openxmlformats.org/officeDocument/2006/relationships/image" Target="../media/image13.jpeg"/><Relationship Id="rId8" Type="http://schemas.openxmlformats.org/officeDocument/2006/relationships/image" Target="../media/image131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://mhchem.org/222/222PPT/pdf222/II0905Chapter09StudyGui.pdf" TargetMode="External"/><Relationship Id="rId3" Type="http://schemas.openxmlformats.org/officeDocument/2006/relationships/hyperlink" Target="http://mhchem.org/222/222PPT/pdf222/III0901Chapter9CG.pdf" TargetMode="External"/><Relationship Id="rId4" Type="http://schemas.openxmlformats.org/officeDocument/2006/relationships/image" Target="../media/image2.tif"/><Relationship Id="rId5" Type="http://schemas.openxmlformats.org/officeDocument/2006/relationships/image" Target="../media/image1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vide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17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cience background picture" descr="science background picture"/>
          <p:cNvPicPr>
            <a:picLocks noChangeAspect="0"/>
          </p:cNvPicPr>
          <p:nvPr/>
        </p:nvPicPr>
        <p:blipFill>
          <a:blip r:embed="rId2">
            <a:alphaModFix amt="32000"/>
            <a:extLst/>
          </a:blip>
          <a:stretch>
            <a:fillRect/>
          </a:stretch>
        </p:blipFill>
        <p:spPr>
          <a:xfrm>
            <a:off x="-541020" y="-2105838"/>
            <a:ext cx="25171740" cy="16896258"/>
          </a:xfrm>
          <a:prstGeom prst="rect">
            <a:avLst/>
          </a:prstGeom>
          <a:ln>
            <a:miter lim="400000"/>
          </a:ln>
        </p:spPr>
      </p:pic>
      <p:sp>
        <p:nvSpPr>
          <p:cNvPr id="203" name="Bonding and…"/>
          <p:cNvSpPr txBox="1"/>
          <p:nvPr>
            <p:ph type="title"/>
          </p:nvPr>
        </p:nvSpPr>
        <p:spPr>
          <a:xfrm>
            <a:off x="3481754" y="-260839"/>
            <a:ext cx="15544801" cy="5715001"/>
          </a:xfrm>
          <a:prstGeom prst="rect">
            <a:avLst/>
          </a:prstGeom>
        </p:spPr>
        <p:txBody>
          <a:bodyPr/>
          <a:lstStyle/>
          <a:p>
            <a:pPr/>
            <a:r>
              <a:rPr sz="92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Bonding and</a:t>
            </a:r>
            <a:endParaRPr sz="92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/>
            <a:r>
              <a:rPr sz="92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Molecular Structure</a:t>
            </a:r>
            <a:br>
              <a:rPr sz="11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</a:br>
            <a:r>
              <a:rPr b="0" i="1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Chapter 7</a:t>
            </a:r>
          </a:p>
        </p:txBody>
      </p:sp>
      <p:sp>
        <p:nvSpPr>
          <p:cNvPr id="204" name="Chemistry 222…"/>
          <p:cNvSpPr txBox="1"/>
          <p:nvPr>
            <p:ph type="body" sz="half" idx="1"/>
          </p:nvPr>
        </p:nvSpPr>
        <p:spPr>
          <a:xfrm>
            <a:off x="4546079" y="10022427"/>
            <a:ext cx="15704821" cy="5486401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Chemistry 222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Professor Michael Russell</a:t>
            </a:r>
          </a:p>
          <a:p>
            <a:pPr marL="650874" indent="-571500" algn="ctr">
              <a:buClr>
                <a:srgbClr val="FF2734"/>
              </a:buClr>
              <a:buSzTx/>
              <a:buFont typeface="Arial"/>
              <a:buNone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http://mhchem.org/222</a:t>
            </a:r>
          </a:p>
        </p:txBody>
      </p:sp>
      <p:sp>
        <p:nvSpPr>
          <p:cNvPr id="20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06" name="caffeine picture" descr="caffeine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4321" y="4581057"/>
            <a:ext cx="8208719" cy="6696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TNT picture" descr="TNT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99433" y="2794304"/>
            <a:ext cx="6104353" cy="629342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Last update:…"/>
          <p:cNvSpPr txBox="1"/>
          <p:nvPr/>
        </p:nvSpPr>
        <p:spPr>
          <a:xfrm>
            <a:off x="21900959" y="12354910"/>
            <a:ext cx="2247035" cy="988296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algn="ctr" defTabSz="1828800">
              <a:defRPr i="1" sz="3000"/>
            </a:pPr>
            <a:r>
              <a:t>Last update:</a:t>
            </a:r>
          </a:p>
          <a:p>
            <a:pPr algn="ctr" defTabSz="1828800">
              <a:defRPr i="1" sz="3000"/>
            </a:pPr>
            <a:r>
              <a:t>4/29/24</a:t>
            </a:r>
          </a:p>
        </p:txBody>
      </p:sp>
      <p:sp>
        <p:nvSpPr>
          <p:cNvPr id="209" name="Get the CH 222 Companion…"/>
          <p:cNvSpPr txBox="1"/>
          <p:nvPr/>
        </p:nvSpPr>
        <p:spPr>
          <a:xfrm>
            <a:off x="7571143" y="6687957"/>
            <a:ext cx="9654691" cy="1779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5155" marR="45155" algn="ctr" defTabSz="1016000">
              <a:buClr>
                <a:srgbClr val="8D111B"/>
              </a:buClr>
              <a:buFont typeface="Arial"/>
              <a:defRPr b="1" i="1" sz="58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  <a:r>
              <a:rPr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rPr>
              <a:t>Get the</a:t>
            </a:r>
            <a:r>
              <a:t> CH 222 Companion</a:t>
            </a:r>
          </a:p>
          <a:p>
            <a:pPr marL="45155" marR="45155" algn="ctr" defTabSz="1016000">
              <a:buClr>
                <a:srgbClr val="8D111B"/>
              </a:buClr>
              <a:buFont typeface="Arial"/>
              <a:defRPr b="1" i="1" sz="58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  <a:r>
              <a:t> </a:t>
            </a:r>
            <a:r>
              <a:rPr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rPr>
              <a:t>before lab!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Electron Distribution in Molecules"/>
          <p:cNvSpPr txBox="1"/>
          <p:nvPr>
            <p:ph type="title"/>
          </p:nvPr>
        </p:nvSpPr>
        <p:spPr>
          <a:xfrm>
            <a:off x="1755482" y="433754"/>
            <a:ext cx="7172326" cy="3817621"/>
          </a:xfrm>
          <a:prstGeom prst="rect">
            <a:avLst/>
          </a:prstGeom>
          <a:solidFill>
            <a:srgbClr val="FDFDC5"/>
          </a:solidFill>
          <a:effectLst>
            <a:outerShdw sx="100000" sy="100000" kx="0" ky="0" algn="b" rotWithShape="0" blurRad="114300" dist="177800" dir="2700000">
              <a:srgbClr val="A2A2A2"/>
            </a:outerShdw>
          </a:effectLst>
        </p:spPr>
        <p:txBody>
          <a:bodyPr/>
          <a:lstStyle>
            <a:lvl1pPr>
              <a:defRPr sz="7700"/>
            </a:lvl1pPr>
          </a:lstStyle>
          <a:p>
            <a:pPr/>
            <a:r>
              <a:t>Electron Distribution in Molecules</a:t>
            </a:r>
          </a:p>
        </p:txBody>
      </p:sp>
      <p:sp>
        <p:nvSpPr>
          <p:cNvPr id="285" name="Electron distribution is depicted with Lewis electron dot structures…"/>
          <p:cNvSpPr txBox="1"/>
          <p:nvPr>
            <p:ph type="body" sz="half" idx="1"/>
          </p:nvPr>
        </p:nvSpPr>
        <p:spPr>
          <a:xfrm>
            <a:off x="12031980" y="754380"/>
            <a:ext cx="10240963" cy="12961620"/>
          </a:xfrm>
          <a:prstGeom prst="rect">
            <a:avLst/>
          </a:prstGeom>
        </p:spPr>
        <p:txBody>
          <a:bodyPr/>
          <a:lstStyle/>
          <a:p>
            <a:pPr marL="650874" indent="-571500">
              <a:spcBef>
                <a:spcPts val="5300"/>
              </a:spcBef>
              <a:buClr>
                <a:srgbClr val="000000"/>
              </a:buClr>
              <a:buSzTx/>
              <a:buFont typeface="Arial"/>
              <a:buNone/>
              <a:defRPr sz="8000"/>
            </a:pPr>
            <a:r>
              <a:t>Electron distribution is depicted with</a:t>
            </a:r>
            <a:r>
              <a:rPr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Lewis electron dot structures</a:t>
            </a:r>
          </a:p>
          <a:p>
            <a:pPr marL="650874" indent="-571500">
              <a:spcBef>
                <a:spcPts val="5300"/>
              </a:spcBef>
              <a:buClr>
                <a:srgbClr val="FDFDC5"/>
              </a:buClr>
              <a:buSzTx/>
              <a:buFont typeface="Arial"/>
              <a:buNone/>
              <a:defRPr sz="8000"/>
            </a:pPr>
            <a:r>
              <a:rPr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t>Valence electrons are distributed as shared or</a:t>
            </a:r>
            <a:r>
              <a:rPr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 PAIRS</a:t>
            </a:r>
            <a:r>
              <a:t> </a:t>
            </a:r>
            <a:r>
              <a:t>and unshared </a:t>
            </a:r>
            <a:r>
              <a:t>or</a:t>
            </a:r>
            <a:r>
              <a:rPr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LONE PAIRS.</a:t>
            </a:r>
          </a:p>
        </p:txBody>
      </p:sp>
      <p:sp>
        <p:nvSpPr>
          <p:cNvPr id="28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291" name="Group"/>
          <p:cNvGrpSpPr/>
          <p:nvPr/>
        </p:nvGrpSpPr>
        <p:grpSpPr>
          <a:xfrm>
            <a:off x="2811066" y="4867421"/>
            <a:ext cx="7172326" cy="8589530"/>
            <a:chOff x="0" y="0"/>
            <a:chExt cx="7172325" cy="8589529"/>
          </a:xfrm>
        </p:grpSpPr>
        <p:grpSp>
          <p:nvGrpSpPr>
            <p:cNvPr id="289" name="Group"/>
            <p:cNvGrpSpPr/>
            <p:nvPr/>
          </p:nvGrpSpPr>
          <p:grpSpPr>
            <a:xfrm>
              <a:off x="0" y="0"/>
              <a:ext cx="5484100" cy="7644318"/>
              <a:chOff x="0" y="0"/>
              <a:chExt cx="5484099" cy="7644317"/>
            </a:xfrm>
          </p:grpSpPr>
          <p:sp>
            <p:nvSpPr>
              <p:cNvPr id="287" name="Rectangle"/>
              <p:cNvSpPr/>
              <p:nvPr/>
            </p:nvSpPr>
            <p:spPr>
              <a:xfrm>
                <a:off x="0" y="0"/>
                <a:ext cx="5484100" cy="7644318"/>
              </a:xfrm>
              <a:prstGeom prst="rect">
                <a:avLst/>
              </a:prstGeom>
              <a:solidFill>
                <a:srgbClr val="FDFD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/>
              </a:p>
            </p:txBody>
          </p:sp>
          <p:pic>
            <p:nvPicPr>
              <p:cNvPr id="288" name="image.png" descr="imag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5484100" cy="7644317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>
                <a:outerShdw sx="100000" sy="100000" kx="0" ky="0" algn="b" rotWithShape="0" blurRad="114300" dist="177800" dir="2700000">
                  <a:srgbClr val="A2A2A2">
                    <a:alpha val="74996"/>
                  </a:srgbClr>
                </a:outerShdw>
              </a:effectLst>
            </p:spPr>
          </p:pic>
        </p:grpSp>
        <p:sp>
          <p:nvSpPr>
            <p:cNvPr id="290" name="G. N. Lewis…"/>
            <p:cNvSpPr/>
            <p:nvPr/>
          </p:nvSpPr>
          <p:spPr>
            <a:xfrm>
              <a:off x="2982814" y="6794224"/>
              <a:ext cx="4189511" cy="1795306"/>
            </a:xfrm>
            <a:prstGeom prst="rect">
              <a:avLst/>
            </a:prstGeom>
            <a:solidFill>
              <a:srgbClr val="FDFDC5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marL="79373" marR="79373" defTabSz="1828800">
                <a:buClr>
                  <a:srgbClr val="000000"/>
                </a:buClr>
                <a:buFont typeface="Arial"/>
                <a:defRPr b="1" sz="4700">
                  <a:uFill>
                    <a:solidFill>
                      <a:srgbClr val="000000"/>
                    </a:solidFill>
                  </a:uFill>
                </a:defRPr>
              </a:pPr>
              <a:r>
                <a:t>G. N. Lewis </a:t>
              </a:r>
            </a:p>
            <a:p>
              <a:pPr marL="79373" marR="79373" defTabSz="1828800">
                <a:buClr>
                  <a:srgbClr val="000000"/>
                </a:buClr>
                <a:buFont typeface="Arial"/>
                <a:defRPr b="1" sz="4700">
                  <a:uFill>
                    <a:solidFill>
                      <a:srgbClr val="000000"/>
                    </a:solidFill>
                  </a:uFill>
                </a:defRPr>
              </a:pPr>
              <a:r>
                <a:t>1875 - 1946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" grpId="1"/>
      <p:bldP build="p" bldLvl="1" animBg="1" rev="0" advAuto="0" spid="28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Bond and Lone Pairs"/>
          <p:cNvSpPr txBox="1"/>
          <p:nvPr>
            <p:ph type="title"/>
          </p:nvPr>
        </p:nvSpPr>
        <p:spPr>
          <a:xfrm>
            <a:off x="9752720" y="-4690"/>
            <a:ext cx="14535151" cy="228600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Bond and Lone Pairs</a:t>
            </a:r>
          </a:p>
        </p:txBody>
      </p:sp>
      <p:sp>
        <p:nvSpPr>
          <p:cNvPr id="294" name="Valence electrons are distributed as shared or BOND PAIRS and unshared or LONE PAIRS."/>
          <p:cNvSpPr txBox="1"/>
          <p:nvPr>
            <p:ph type="body" sz="half" idx="1"/>
          </p:nvPr>
        </p:nvSpPr>
        <p:spPr>
          <a:xfrm>
            <a:off x="5581650" y="3040380"/>
            <a:ext cx="13220701" cy="82296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Valence electrons are distributed as shared or</a:t>
            </a:r>
            <a:r>
              <a:rPr sz="5400"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 PAIRS</a:t>
            </a:r>
            <a:r>
              <a:rPr sz="5400"/>
              <a:t> and unshared or</a:t>
            </a:r>
            <a:r>
              <a:rPr sz="5400"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LONE PAIRS.</a:t>
            </a:r>
          </a:p>
        </p:txBody>
      </p:sp>
      <p:sp>
        <p:nvSpPr>
          <p:cNvPr id="29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96" name="Rectangle"/>
          <p:cNvSpPr/>
          <p:nvPr/>
        </p:nvSpPr>
        <p:spPr>
          <a:xfrm>
            <a:off x="6705600" y="6858000"/>
            <a:ext cx="8846820" cy="3703321"/>
          </a:xfrm>
          <a:prstGeom prst="rect">
            <a:avLst/>
          </a:prstGeom>
          <a:solidFill>
            <a:srgbClr val="FDFDC5"/>
          </a:solidFill>
          <a:ln>
            <a:miter lim="400000"/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297" name="Text"/>
          <p:cNvSpPr txBox="1"/>
          <p:nvPr/>
        </p:nvSpPr>
        <p:spPr>
          <a:xfrm>
            <a:off x="7397750" y="7197725"/>
            <a:ext cx="327809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828800">
              <a:buClr>
                <a:srgbClr val="000000"/>
              </a:buClr>
              <a:buFont typeface="Geneva"/>
              <a:defRPr sz="7200">
                <a:uFill>
                  <a:solidFill>
                    <a:srgbClr val="000000"/>
                  </a:solidFill>
                </a:u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98" name="Text"/>
          <p:cNvSpPr txBox="1"/>
          <p:nvPr/>
        </p:nvSpPr>
        <p:spPr>
          <a:xfrm>
            <a:off x="7635875" y="7197725"/>
            <a:ext cx="32781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828800">
              <a:buClr>
                <a:srgbClr val="000000"/>
              </a:buClr>
              <a:buFont typeface="Geneva"/>
              <a:defRPr sz="7200">
                <a:uFill>
                  <a:solidFill>
                    <a:srgbClr val="000000"/>
                  </a:solidFill>
                </a:u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304" name="Group"/>
          <p:cNvGrpSpPr/>
          <p:nvPr/>
        </p:nvGrpSpPr>
        <p:grpSpPr>
          <a:xfrm>
            <a:off x="8689975" y="6896100"/>
            <a:ext cx="1969697" cy="2632076"/>
            <a:chOff x="0" y="0"/>
            <a:chExt cx="1969695" cy="2632075"/>
          </a:xfrm>
        </p:grpSpPr>
        <p:sp>
          <p:nvSpPr>
            <p:cNvPr id="299" name="•"/>
            <p:cNvSpPr/>
            <p:nvPr/>
          </p:nvSpPr>
          <p:spPr>
            <a:xfrm>
              <a:off x="699695" y="45402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grpSp>
          <p:nvGrpSpPr>
            <p:cNvPr id="303" name="Group"/>
            <p:cNvGrpSpPr/>
            <p:nvPr/>
          </p:nvGrpSpPr>
          <p:grpSpPr>
            <a:xfrm>
              <a:off x="-1" y="0"/>
              <a:ext cx="1969697" cy="2632076"/>
              <a:chOff x="0" y="0"/>
              <a:chExt cx="1969695" cy="2632075"/>
            </a:xfrm>
          </p:grpSpPr>
          <p:sp>
            <p:nvSpPr>
              <p:cNvPr id="300" name="••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FF2600"/>
                  </a:buClr>
                  <a:buFont typeface="Geneva"/>
                  <a:defRPr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••</a:t>
                </a:r>
              </a:p>
            </p:txBody>
          </p:sp>
          <p:sp>
            <p:nvSpPr>
              <p:cNvPr id="301" name="•"/>
              <p:cNvSpPr/>
              <p:nvPr/>
            </p:nvSpPr>
            <p:spPr>
              <a:xfrm>
                <a:off x="699695" y="85725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FF2600"/>
                  </a:buClr>
                  <a:buFont typeface="Geneva"/>
                  <a:defRPr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•</a:t>
                </a:r>
              </a:p>
            </p:txBody>
          </p:sp>
          <p:sp>
            <p:nvSpPr>
              <p:cNvPr id="302" name="••"/>
              <p:cNvSpPr/>
              <p:nvPr/>
            </p:nvSpPr>
            <p:spPr>
              <a:xfrm>
                <a:off x="23420" y="1362075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FF2600"/>
                  </a:buClr>
                  <a:buFont typeface="Geneva"/>
                  <a:defRPr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••</a:t>
                </a:r>
              </a:p>
            </p:txBody>
          </p:sp>
        </p:grpSp>
      </p:grpSp>
      <p:grpSp>
        <p:nvGrpSpPr>
          <p:cNvPr id="308" name="Group"/>
          <p:cNvGrpSpPr/>
          <p:nvPr/>
        </p:nvGrpSpPr>
        <p:grpSpPr>
          <a:xfrm>
            <a:off x="6794500" y="7197725"/>
            <a:ext cx="2505131" cy="1142852"/>
            <a:chOff x="0" y="0"/>
            <a:chExt cx="2505129" cy="1142851"/>
          </a:xfrm>
        </p:grpSpPr>
        <p:sp>
          <p:nvSpPr>
            <p:cNvPr id="305" name="H"/>
            <p:cNvSpPr txBox="1"/>
            <p:nvPr/>
          </p:nvSpPr>
          <p:spPr>
            <a:xfrm>
              <a:off x="0" y="0"/>
              <a:ext cx="643136" cy="1142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306" name="Cl"/>
            <p:cNvSpPr txBox="1"/>
            <p:nvPr/>
          </p:nvSpPr>
          <p:spPr>
            <a:xfrm>
              <a:off x="1682060" y="0"/>
              <a:ext cx="823070" cy="1142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Cl</a:t>
              </a:r>
            </a:p>
          </p:txBody>
        </p:sp>
        <p:sp>
          <p:nvSpPr>
            <p:cNvPr id="307" name="Line"/>
            <p:cNvSpPr/>
            <p:nvPr/>
          </p:nvSpPr>
          <p:spPr>
            <a:xfrm flipV="1">
              <a:off x="777005" y="495294"/>
              <a:ext cx="752939" cy="4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2" name="Group"/>
          <p:cNvGrpSpPr/>
          <p:nvPr/>
        </p:nvGrpSpPr>
        <p:grpSpPr>
          <a:xfrm>
            <a:off x="9639299" y="7969249"/>
            <a:ext cx="2844171" cy="1857377"/>
            <a:chOff x="0" y="0"/>
            <a:chExt cx="2844170" cy="1857375"/>
          </a:xfrm>
        </p:grpSpPr>
        <p:sp>
          <p:nvSpPr>
            <p:cNvPr id="309" name="Shape"/>
            <p:cNvSpPr/>
            <p:nvPr/>
          </p:nvSpPr>
          <p:spPr>
            <a:xfrm>
              <a:off x="0" y="0"/>
              <a:ext cx="413350" cy="365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266"/>
                  </a:moveTo>
                  <a:cubicBezTo>
                    <a:pt x="20593" y="11725"/>
                    <a:pt x="17770" y="17520"/>
                    <a:pt x="13642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88900" cap="flat">
              <a:noFill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310" name="Line"/>
            <p:cNvSpPr/>
            <p:nvPr/>
          </p:nvSpPr>
          <p:spPr>
            <a:xfrm>
              <a:off x="301937" y="174625"/>
              <a:ext cx="1122733" cy="73342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11" name="lone pair (LP)"/>
            <p:cNvSpPr/>
            <p:nvPr/>
          </p:nvSpPr>
          <p:spPr>
            <a:xfrm>
              <a:off x="1574170" y="58737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4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lone pair (LP)</a:t>
              </a:r>
            </a:p>
          </p:txBody>
        </p:sp>
      </p:grpSp>
      <p:grpSp>
        <p:nvGrpSpPr>
          <p:cNvPr id="317" name="Group"/>
          <p:cNvGrpSpPr/>
          <p:nvPr/>
        </p:nvGrpSpPr>
        <p:grpSpPr>
          <a:xfrm>
            <a:off x="6746874" y="7842249"/>
            <a:ext cx="1436853" cy="3146427"/>
            <a:chOff x="0" y="0"/>
            <a:chExt cx="1436851" cy="3146425"/>
          </a:xfrm>
        </p:grpSpPr>
        <p:sp>
          <p:nvSpPr>
            <p:cNvPr id="313" name="Shape"/>
            <p:cNvSpPr/>
            <p:nvPr/>
          </p:nvSpPr>
          <p:spPr>
            <a:xfrm>
              <a:off x="1155899" y="0"/>
              <a:ext cx="280953" cy="454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391"/>
                  </a:moveTo>
                  <a:cubicBezTo>
                    <a:pt x="18192" y="21192"/>
                    <a:pt x="14609" y="21600"/>
                    <a:pt x="11001" y="21600"/>
                  </a:cubicBezTo>
                  <a:cubicBezTo>
                    <a:pt x="7248" y="21600"/>
                    <a:pt x="3525" y="21159"/>
                    <a:pt x="0" y="20295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000000"/>
            </a:solidFill>
            <a:ln w="88900" cap="flat">
              <a:noFill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314" name="Line"/>
            <p:cNvSpPr/>
            <p:nvPr/>
          </p:nvSpPr>
          <p:spPr>
            <a:xfrm>
              <a:off x="1275899" y="403224"/>
              <a:ext cx="2928" cy="63182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15" name="shared or"/>
            <p:cNvSpPr/>
            <p:nvPr/>
          </p:nvSpPr>
          <p:spPr>
            <a:xfrm>
              <a:off x="0" y="114617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4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shared or</a:t>
              </a:r>
            </a:p>
          </p:txBody>
        </p:sp>
        <p:sp>
          <p:nvSpPr>
            <p:cNvPr id="316" name="bond pair"/>
            <p:cNvSpPr/>
            <p:nvPr/>
          </p:nvSpPr>
          <p:spPr>
            <a:xfrm>
              <a:off x="0" y="187642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4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bond pair</a:t>
              </a:r>
            </a:p>
          </p:txBody>
        </p:sp>
      </p:grpSp>
      <p:pic>
        <p:nvPicPr>
          <p:cNvPr id="318" name="pointing person picture" descr="pointing pers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66819" y="5788025"/>
            <a:ext cx="3054351" cy="640715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This is called a LEWIS ELECTRON DOT structure…"/>
          <p:cNvSpPr txBox="1"/>
          <p:nvPr/>
        </p:nvSpPr>
        <p:spPr>
          <a:xfrm>
            <a:off x="6558475" y="10756020"/>
            <a:ext cx="12595861" cy="272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This is called a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LEWIS ELECTRON DOT </a:t>
            </a: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structure</a:t>
            </a:r>
            <a:endParaRPr sz="600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79373" marR="79373" defTabSz="1828800">
              <a:buClr>
                <a:srgbClr val="000000"/>
              </a:buClr>
              <a:buFont typeface="Arial"/>
              <a:defRPr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3 lone pairs + 1 bond pair = 4 pairs total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" grpId="1"/>
      <p:bldP build="whole" bldLvl="1" animBg="1" rev="0" advAuto="0" spid="319" grpId="4"/>
      <p:bldP build="whole" bldLvl="1" animBg="1" rev="0" advAuto="0" spid="304" grpId="2"/>
      <p:bldP build="whole" bldLvl="1" animBg="1" rev="0" advAuto="0" spid="31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Bond Formation"/>
          <p:cNvSpPr txBox="1"/>
          <p:nvPr>
            <p:ph type="title"/>
          </p:nvPr>
        </p:nvSpPr>
        <p:spPr>
          <a:xfrm>
            <a:off x="11869029" y="19929"/>
            <a:ext cx="13213082" cy="212598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/>
            <a:r>
              <a:t>Bond Formation</a:t>
            </a:r>
          </a:p>
        </p:txBody>
      </p:sp>
      <p:sp>
        <p:nvSpPr>
          <p:cNvPr id="322" name="A bond can result from a &quot;head-to-head&quot; overlap of atomic orbitals on neighboring atoms, making a sigma (σ) bond."/>
          <p:cNvSpPr txBox="1"/>
          <p:nvPr>
            <p:ph type="body" idx="1"/>
          </p:nvPr>
        </p:nvSpPr>
        <p:spPr>
          <a:xfrm>
            <a:off x="5494020" y="1988820"/>
            <a:ext cx="13220701" cy="116586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 bond can result from a "head-to-head"</a:t>
            </a:r>
            <a:r>
              <a:rPr sz="5400"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overlap</a:t>
            </a:r>
            <a:r>
              <a:rPr sz="7800"/>
              <a:t> </a:t>
            </a:r>
            <a:r>
              <a:rPr sz="5400"/>
              <a:t>of atomic orbitals on neighboring atoms, making a 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sigma (</a:t>
            </a:r>
            <a:r>
              <a:rPr b="0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σ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)</a:t>
            </a:r>
            <a:r>
              <a:rPr sz="5400"/>
              <a:t> bond.</a:t>
            </a:r>
            <a:r>
              <a:rPr sz="5400">
                <a:solidFill>
                  <a:srgbClr val="FDFDC5"/>
                </a:solidFill>
                <a:uFill>
                  <a:solidFill>
                    <a:srgbClr val="FDFDC5"/>
                  </a:solidFill>
                </a:uFill>
              </a:rPr>
              <a:t> </a:t>
            </a:r>
          </a:p>
        </p:txBody>
      </p:sp>
      <p:sp>
        <p:nvSpPr>
          <p:cNvPr id="32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24" name="Text"/>
          <p:cNvSpPr txBox="1"/>
          <p:nvPr/>
        </p:nvSpPr>
        <p:spPr>
          <a:xfrm>
            <a:off x="14363700" y="6286500"/>
            <a:ext cx="358304" cy="125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828800">
              <a:buClr>
                <a:srgbClr val="000000"/>
              </a:buClr>
              <a:buFont typeface="Geneva"/>
              <a:defRPr sz="7800">
                <a:uFill>
                  <a:solidFill>
                    <a:srgbClr val="000000"/>
                  </a:solidFill>
                </a:u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325" name="Text"/>
          <p:cNvSpPr txBox="1"/>
          <p:nvPr/>
        </p:nvSpPr>
        <p:spPr>
          <a:xfrm>
            <a:off x="14627225" y="6286500"/>
            <a:ext cx="358304" cy="125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828800">
              <a:buClr>
                <a:srgbClr val="000000"/>
              </a:buClr>
              <a:buFont typeface="Geneva"/>
              <a:defRPr sz="7800">
                <a:uFill>
                  <a:solidFill>
                    <a:srgbClr val="000000"/>
                  </a:solidFill>
                </a:u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326" name="Text"/>
          <p:cNvSpPr txBox="1"/>
          <p:nvPr/>
        </p:nvSpPr>
        <p:spPr>
          <a:xfrm>
            <a:off x="8629650" y="6257925"/>
            <a:ext cx="358304" cy="125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828800">
              <a:buClr>
                <a:srgbClr val="000000"/>
              </a:buClr>
              <a:buFont typeface="Geneva"/>
              <a:defRPr sz="7800">
                <a:uFill>
                  <a:solidFill>
                    <a:srgbClr val="000000"/>
                  </a:solidFill>
                </a:u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349" name="Group"/>
          <p:cNvGrpSpPr/>
          <p:nvPr/>
        </p:nvGrpSpPr>
        <p:grpSpPr>
          <a:xfrm>
            <a:off x="6880225" y="5924550"/>
            <a:ext cx="10941919" cy="2797175"/>
            <a:chOff x="0" y="0"/>
            <a:chExt cx="10941917" cy="2797174"/>
          </a:xfrm>
        </p:grpSpPr>
        <p:sp>
          <p:nvSpPr>
            <p:cNvPr id="327" name="Oval"/>
            <p:cNvSpPr/>
            <p:nvPr/>
          </p:nvSpPr>
          <p:spPr>
            <a:xfrm>
              <a:off x="685411" y="659129"/>
              <a:ext cx="436438" cy="473076"/>
            </a:xfrm>
            <a:prstGeom prst="ellipse">
              <a:avLst/>
            </a:prstGeom>
            <a:solidFill>
              <a:srgbClr val="0052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grpSp>
          <p:nvGrpSpPr>
            <p:cNvPr id="348" name="Group"/>
            <p:cNvGrpSpPr/>
            <p:nvPr/>
          </p:nvGrpSpPr>
          <p:grpSpPr>
            <a:xfrm>
              <a:off x="0" y="0"/>
              <a:ext cx="10941918" cy="2797175"/>
              <a:chOff x="0" y="0"/>
              <a:chExt cx="10941917" cy="2797174"/>
            </a:xfrm>
          </p:grpSpPr>
          <p:sp>
            <p:nvSpPr>
              <p:cNvPr id="328" name="Cl"/>
              <p:cNvSpPr/>
              <p:nvPr/>
            </p:nvSpPr>
            <p:spPr>
              <a:xfrm>
                <a:off x="2677205" y="33337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78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Cl</a:t>
                </a:r>
              </a:p>
            </p:txBody>
          </p:sp>
          <p:grpSp>
            <p:nvGrpSpPr>
              <p:cNvPr id="346" name="Group"/>
              <p:cNvGrpSpPr/>
              <p:nvPr/>
            </p:nvGrpSpPr>
            <p:grpSpPr>
              <a:xfrm>
                <a:off x="0" y="0"/>
                <a:ext cx="10941918" cy="2797175"/>
                <a:chOff x="0" y="0"/>
                <a:chExt cx="10941917" cy="2797174"/>
              </a:xfrm>
            </p:grpSpPr>
            <p:sp>
              <p:nvSpPr>
                <p:cNvPr id="329" name="H"/>
                <p:cNvSpPr/>
                <p:nvPr/>
              </p:nvSpPr>
              <p:spPr>
                <a:xfrm>
                  <a:off x="0" y="361949"/>
                  <a:ext cx="1270000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000000"/>
                    </a:buClr>
                    <a:buFont typeface="Geneva"/>
                    <a:defRPr sz="7800">
                      <a:uFill>
                        <a:solidFill>
                          <a:srgbClr val="0000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H</a:t>
                  </a:r>
                </a:p>
              </p:txBody>
            </p:sp>
            <p:sp>
              <p:nvSpPr>
                <p:cNvPr id="330" name="Oval"/>
                <p:cNvSpPr/>
                <p:nvPr/>
              </p:nvSpPr>
              <p:spPr>
                <a:xfrm>
                  <a:off x="2123603" y="708025"/>
                  <a:ext cx="439367" cy="473076"/>
                </a:xfrm>
                <a:prstGeom prst="ellipse">
                  <a:avLst/>
                </a:prstGeom>
                <a:solidFill>
                  <a:srgbClr val="FF26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marL="81280" marR="81280" defTabSz="1828800">
                    <a:defRPr b="1" sz="5400">
                      <a:solidFill>
                        <a:srgbClr val="00B800"/>
                      </a:solidFill>
                      <a:uFill>
                        <a:solidFill>
                          <a:srgbClr val="00B800"/>
                        </a:solidFill>
                      </a:uFill>
                    </a:defRPr>
                  </a:pPr>
                </a:p>
              </p:txBody>
            </p:sp>
            <p:sp>
              <p:nvSpPr>
                <p:cNvPr id="331" name="H"/>
                <p:cNvSpPr/>
                <p:nvPr/>
              </p:nvSpPr>
              <p:spPr>
                <a:xfrm>
                  <a:off x="6816035" y="361949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000000"/>
                    </a:buClr>
                    <a:buFont typeface="Geneva"/>
                    <a:defRPr sz="7800">
                      <a:uFill>
                        <a:solidFill>
                          <a:srgbClr val="0000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H</a:t>
                  </a:r>
                </a:p>
              </p:txBody>
            </p:sp>
            <p:sp>
              <p:nvSpPr>
                <p:cNvPr id="332" name="Cl"/>
                <p:cNvSpPr/>
                <p:nvPr/>
              </p:nvSpPr>
              <p:spPr>
                <a:xfrm>
                  <a:off x="8670163" y="361949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000000"/>
                    </a:buClr>
                    <a:buFont typeface="Geneva"/>
                    <a:defRPr sz="7800">
                      <a:uFill>
                        <a:solidFill>
                          <a:srgbClr val="0000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Cl</a:t>
                  </a:r>
                </a:p>
              </p:txBody>
            </p:sp>
            <p:sp>
              <p:nvSpPr>
                <p:cNvPr id="333" name="••"/>
                <p:cNvSpPr/>
                <p:nvPr/>
              </p:nvSpPr>
              <p:spPr>
                <a:xfrm>
                  <a:off x="8901561" y="2540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4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••</a:t>
                  </a:r>
                </a:p>
              </p:txBody>
            </p:sp>
            <p:sp>
              <p:nvSpPr>
                <p:cNvPr id="334" name="•"/>
                <p:cNvSpPr/>
                <p:nvPr/>
              </p:nvSpPr>
              <p:spPr>
                <a:xfrm>
                  <a:off x="9671917" y="521969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4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335" name="•"/>
                <p:cNvSpPr/>
                <p:nvPr/>
              </p:nvSpPr>
              <p:spPr>
                <a:xfrm>
                  <a:off x="9671917" y="971550"/>
                  <a:ext cx="1270001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4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336" name="••"/>
                <p:cNvSpPr/>
                <p:nvPr/>
              </p:nvSpPr>
              <p:spPr>
                <a:xfrm>
                  <a:off x="8924994" y="1527174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4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••</a:t>
                  </a:r>
                </a:p>
              </p:txBody>
            </p:sp>
            <p:sp>
              <p:nvSpPr>
                <p:cNvPr id="337" name="Text"/>
                <p:cNvSpPr/>
                <p:nvPr/>
              </p:nvSpPr>
              <p:spPr>
                <a:xfrm>
                  <a:off x="823079" y="333374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000000"/>
                    </a:buClr>
                    <a:buFont typeface="Geneva"/>
                    <a:defRPr sz="7800">
                      <a:uFill>
                        <a:solidFill>
                          <a:srgbClr val="0000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 </a:t>
                  </a:r>
                </a:p>
              </p:txBody>
            </p:sp>
            <p:sp>
              <p:nvSpPr>
                <p:cNvPr id="338" name="••"/>
                <p:cNvSpPr/>
                <p:nvPr/>
              </p:nvSpPr>
              <p:spPr>
                <a:xfrm>
                  <a:off x="2908604" y="0"/>
                  <a:ext cx="1270001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4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••</a:t>
                  </a:r>
                </a:p>
              </p:txBody>
            </p:sp>
            <p:sp>
              <p:nvSpPr>
                <p:cNvPr id="339" name="•"/>
                <p:cNvSpPr/>
                <p:nvPr/>
              </p:nvSpPr>
              <p:spPr>
                <a:xfrm>
                  <a:off x="3678961" y="498474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4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340" name="•"/>
                <p:cNvSpPr/>
                <p:nvPr/>
              </p:nvSpPr>
              <p:spPr>
                <a:xfrm>
                  <a:off x="3678961" y="942975"/>
                  <a:ext cx="1270001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4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341" name="••"/>
                <p:cNvSpPr/>
                <p:nvPr/>
              </p:nvSpPr>
              <p:spPr>
                <a:xfrm>
                  <a:off x="2929108" y="1498599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4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••</a:t>
                  </a:r>
                </a:p>
              </p:txBody>
            </p:sp>
            <p:sp>
              <p:nvSpPr>
                <p:cNvPr id="342" name="Oval"/>
                <p:cNvSpPr/>
                <p:nvPr/>
              </p:nvSpPr>
              <p:spPr>
                <a:xfrm>
                  <a:off x="7809004" y="514350"/>
                  <a:ext cx="436439" cy="473075"/>
                </a:xfrm>
                <a:prstGeom prst="ellipse">
                  <a:avLst/>
                </a:prstGeom>
                <a:solidFill>
                  <a:srgbClr val="0052FF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marL="81280" marR="81280" defTabSz="1828800">
                    <a:defRPr b="1" sz="5400">
                      <a:solidFill>
                        <a:srgbClr val="00B800"/>
                      </a:solidFill>
                      <a:uFill>
                        <a:solidFill>
                          <a:srgbClr val="00B800"/>
                        </a:solidFill>
                      </a:uFill>
                    </a:defRPr>
                  </a:pPr>
                </a:p>
              </p:txBody>
            </p:sp>
            <p:sp>
              <p:nvSpPr>
                <p:cNvPr id="343" name="Oval"/>
                <p:cNvSpPr/>
                <p:nvPr/>
              </p:nvSpPr>
              <p:spPr>
                <a:xfrm>
                  <a:off x="7861727" y="1069974"/>
                  <a:ext cx="436438" cy="473076"/>
                </a:xfrm>
                <a:prstGeom prst="ellipse">
                  <a:avLst/>
                </a:prstGeom>
                <a:solidFill>
                  <a:srgbClr val="FF26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marL="81280" marR="81280" defTabSz="1828800">
                    <a:defRPr b="1" sz="5400">
                      <a:solidFill>
                        <a:srgbClr val="00B800"/>
                      </a:solidFill>
                      <a:uFill>
                        <a:solidFill>
                          <a:srgbClr val="00B800"/>
                        </a:solidFill>
                      </a:uFill>
                    </a:defRPr>
                  </a:pPr>
                </a:p>
              </p:txBody>
            </p:sp>
            <p:sp>
              <p:nvSpPr>
                <p:cNvPr id="344" name="Shape"/>
                <p:cNvSpPr/>
                <p:nvPr/>
              </p:nvSpPr>
              <p:spPr>
                <a:xfrm>
                  <a:off x="5752769" y="758801"/>
                  <a:ext cx="462800" cy="342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71" y="21600"/>
                      </a:moveTo>
                      <a:cubicBezTo>
                        <a:pt x="430" y="18192"/>
                        <a:pt x="0" y="14598"/>
                        <a:pt x="0" y="10977"/>
                      </a:cubicBezTo>
                      <a:cubicBezTo>
                        <a:pt x="0" y="7229"/>
                        <a:pt x="460" y="3512"/>
                        <a:pt x="1360" y="0"/>
                      </a:cubicBezTo>
                      <a:lnTo>
                        <a:pt x="21600" y="109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88900" cap="flat">
                  <a:noFill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marL="81280" marR="81280" defTabSz="1828800">
                    <a:defRPr b="1" sz="5400">
                      <a:solidFill>
                        <a:srgbClr val="00B800"/>
                      </a:solidFill>
                      <a:uFill>
                        <a:solidFill>
                          <a:srgbClr val="00B800"/>
                        </a:solidFill>
                      </a:uFill>
                    </a:defRPr>
                  </a:pPr>
                </a:p>
              </p:txBody>
            </p:sp>
            <p:sp>
              <p:nvSpPr>
                <p:cNvPr id="345" name="Line"/>
                <p:cNvSpPr/>
                <p:nvPr/>
              </p:nvSpPr>
              <p:spPr>
                <a:xfrm>
                  <a:off x="4619204" y="904874"/>
                  <a:ext cx="1133566" cy="3176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47" name="+"/>
              <p:cNvSpPr/>
              <p:nvPr/>
            </p:nvSpPr>
            <p:spPr>
              <a:xfrm>
                <a:off x="1414759" y="58419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4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</p:grpSp>
      </p:grpSp>
      <p:sp>
        <p:nvSpPr>
          <p:cNvPr id="350" name="Overlap of H (1s) and Cl (3p)"/>
          <p:cNvSpPr txBox="1"/>
          <p:nvPr/>
        </p:nvSpPr>
        <p:spPr>
          <a:xfrm>
            <a:off x="7094220" y="9925050"/>
            <a:ext cx="9757336" cy="86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828800">
              <a:buClr>
                <a:srgbClr val="000000"/>
              </a:buClr>
              <a:buFont typeface="Geneva"/>
              <a:defRPr sz="5400">
                <a:uFill>
                  <a:solidFill>
                    <a:srgbClr val="000000"/>
                  </a:solidFill>
                </a:u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pPr/>
            <a:r>
              <a:t>Overlap of H (1s) and Cl (3p)</a:t>
            </a:r>
          </a:p>
        </p:txBody>
      </p:sp>
      <p:sp>
        <p:nvSpPr>
          <p:cNvPr id="351" name="Note that each atom has a single, unpaired electron in their atomic orbital."/>
          <p:cNvSpPr txBox="1"/>
          <p:nvPr/>
        </p:nvSpPr>
        <p:spPr>
          <a:xfrm>
            <a:off x="5093970" y="11210178"/>
            <a:ext cx="14196060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 algn="ctr" defTabSz="1828800">
              <a:buClr>
                <a:srgbClr val="FF2734"/>
              </a:buClr>
              <a:buFont typeface="Arial"/>
              <a:def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Note that each atom has a single, unpaired electron in their atomic orbital.</a:t>
            </a:r>
          </a:p>
        </p:txBody>
      </p:sp>
      <p:pic>
        <p:nvPicPr>
          <p:cNvPr id="352" name="sigma bond formation picture" descr="sigma bond formation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91600" y="8275319"/>
            <a:ext cx="4114800" cy="1234441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" grpId="2"/>
      <p:bldP build="whole" bldLvl="1" animBg="1" rev="0" advAuto="0" spid="349" grpId="1"/>
      <p:bldP build="whole" bldLvl="1" animBg="1" rev="0" advAuto="0" spid="351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Electrons are divided between core and valence electrons…"/>
          <p:cNvSpPr txBox="1"/>
          <p:nvPr>
            <p:ph type="body" sz="half" idx="1"/>
          </p:nvPr>
        </p:nvSpPr>
        <p:spPr>
          <a:xfrm>
            <a:off x="4122420" y="2743200"/>
            <a:ext cx="16299181" cy="7840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Electrons are divided between 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core</a:t>
            </a:r>
            <a:r>
              <a:rPr sz="5400"/>
              <a:t> and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valence electrons</a:t>
            </a:r>
            <a:endParaRPr sz="72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B   1s</a:t>
            </a:r>
            <a:r>
              <a:rPr baseline="30962" sz="5400"/>
              <a:t>2</a:t>
            </a:r>
            <a:r>
              <a:rPr sz="5400"/>
              <a:t> 2s</a:t>
            </a:r>
            <a:r>
              <a:rPr baseline="30962" sz="5400"/>
              <a:t>2</a:t>
            </a:r>
            <a:r>
              <a:rPr sz="5400"/>
              <a:t> 2p</a:t>
            </a:r>
            <a:r>
              <a:rPr baseline="30962" sz="5400"/>
              <a:t>1</a:t>
            </a:r>
            <a:endParaRPr baseline="30962" sz="5400"/>
          </a:p>
          <a:p>
            <a:pPr marL="650874" indent="-571500">
              <a:buClr>
                <a:srgbClr val="006400"/>
              </a:buClr>
              <a:buSzTx/>
              <a:buFont typeface="Arial"/>
              <a:buNone/>
            </a:pP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Core = [He]</a:t>
            </a:r>
            <a:r>
              <a:rPr sz="5400"/>
              <a:t> ,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valence = 2s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2p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</a:t>
            </a:r>
            <a:endParaRPr baseline="30962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650874" indent="-571500">
              <a:buClr>
                <a:srgbClr val="2E5801"/>
              </a:buClr>
              <a:buSzTx/>
              <a:buFont typeface="Arial"/>
              <a:buNone/>
            </a:pPr>
            <a:r>
              <a:rPr sz="5400">
                <a:solidFill>
                  <a:srgbClr val="2E5801"/>
                </a:solidFill>
                <a:uFill>
                  <a:solidFill>
                    <a:srgbClr val="2E5801"/>
                  </a:solidFill>
                </a:uFill>
              </a:rPr>
              <a:t>2 core e</a:t>
            </a:r>
            <a:r>
              <a:rPr baseline="30962" sz="5400">
                <a:solidFill>
                  <a:srgbClr val="2E5801"/>
                </a:solidFill>
                <a:uFill>
                  <a:solidFill>
                    <a:srgbClr val="2E5801"/>
                  </a:solidFill>
                </a:uFill>
              </a:rPr>
              <a:t>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3 valence e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</a:p>
        </p:txBody>
      </p:sp>
      <p:pic>
        <p:nvPicPr>
          <p:cNvPr id="355" name="Br picture" descr="B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89780" y="8823959"/>
            <a:ext cx="3177541" cy="413766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Br    [Ar] 3d10 4s2 4p5…"/>
          <p:cNvSpPr txBox="1"/>
          <p:nvPr/>
        </p:nvSpPr>
        <p:spPr>
          <a:xfrm>
            <a:off x="4602480" y="10058400"/>
            <a:ext cx="11481277" cy="265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Br    [Ar] 3d</a:t>
            </a:r>
            <a:r>
              <a:rPr baseline="30962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10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4s</a:t>
            </a:r>
            <a:r>
              <a:rPr baseline="30962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2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4p</a:t>
            </a:r>
            <a:r>
              <a:rPr baseline="30962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5</a:t>
            </a:r>
            <a:endParaRPr baseline="30962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81280" marR="81280" defTabSz="1828800">
              <a:buClr>
                <a:srgbClr val="0064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Core = [Ar] 3d</a:t>
            </a:r>
            <a:r>
              <a:rPr baseline="30962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10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,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valence = 4s</a:t>
            </a:r>
            <a:r>
              <a:rPr baseline="30962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4p</a:t>
            </a:r>
            <a:r>
              <a:rPr baseline="30962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5</a:t>
            </a:r>
            <a:endParaRPr baseline="30962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81280" marR="81280" defTabSz="1828800">
              <a:buClr>
                <a:srgbClr val="2E5801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2E5801"/>
                </a:solidFill>
                <a:uFill>
                  <a:solidFill>
                    <a:srgbClr val="2E5801"/>
                  </a:solidFill>
                </a:uFill>
              </a:rPr>
              <a:t>28 core e</a:t>
            </a:r>
            <a:r>
              <a:rPr baseline="30962">
                <a:solidFill>
                  <a:srgbClr val="2E5801"/>
                </a:solidFill>
                <a:uFill>
                  <a:solidFill>
                    <a:srgbClr val="2E5801"/>
                  </a:solidFill>
                </a:uFill>
              </a:rPr>
              <a:t>-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7 valence e</a:t>
            </a:r>
            <a:r>
              <a:rPr baseline="30962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</a:p>
        </p:txBody>
      </p:sp>
      <p:pic>
        <p:nvPicPr>
          <p:cNvPr id="357" name="B picture" descr="B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56126" y="3954779"/>
            <a:ext cx="2930526" cy="4137661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Valence Electrons"/>
          <p:cNvSpPr txBox="1"/>
          <p:nvPr>
            <p:ph type="title"/>
          </p:nvPr>
        </p:nvSpPr>
        <p:spPr>
          <a:xfrm>
            <a:off x="6088380" y="0"/>
            <a:ext cx="12024361" cy="3200401"/>
          </a:xfrm>
          <a:prstGeom prst="rect">
            <a:avLst/>
          </a:prstGeom>
        </p:spPr>
        <p:txBody>
          <a:bodyPr lIns="68580" tIns="68580" rIns="68580" bIns="68580"/>
          <a:lstStyle>
            <a:lvl1pPr>
              <a:defRPr sz="9200">
                <a:solidFill>
                  <a:srgbClr val="531B93"/>
                </a:solidFill>
              </a:defRPr>
            </a:lvl1pPr>
          </a:lstStyle>
          <a:p>
            <a:pPr/>
            <a:r>
              <a:t>Valence Electrons</a:t>
            </a:r>
          </a:p>
        </p:txBody>
      </p:sp>
      <p:sp>
        <p:nvSpPr>
          <p:cNvPr id="3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Class="entr" nodeType="with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6" grpId="3"/>
      <p:bldP build="whole" bldLvl="1" animBg="1" rev="0" advAuto="0" spid="355" grpId="4"/>
      <p:bldP build="whole" bldLvl="1" animBg="1" rev="0" advAuto="0" spid="357" grpId="2"/>
      <p:bldP build="p" bldLvl="1" animBg="1" rev="0" advAuto="0" spid="35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Valence Electrons"/>
          <p:cNvSpPr txBox="1"/>
          <p:nvPr>
            <p:ph type="title"/>
          </p:nvPr>
        </p:nvSpPr>
        <p:spPr>
          <a:xfrm>
            <a:off x="6088380" y="0"/>
            <a:ext cx="12024361" cy="3200401"/>
          </a:xfrm>
          <a:prstGeom prst="rect">
            <a:avLst/>
          </a:prstGeom>
        </p:spPr>
        <p:txBody>
          <a:bodyPr lIns="68580" tIns="68580" rIns="68580" bIns="68580"/>
          <a:lstStyle>
            <a:lvl1pPr marL="57150" marR="57150" defTabSz="946150">
              <a:defRPr sz="9200">
                <a:solidFill>
                  <a:srgbClr val="531B93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Valence Electrons</a:t>
            </a:r>
          </a:p>
        </p:txBody>
      </p:sp>
      <p:sp>
        <p:nvSpPr>
          <p:cNvPr id="36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63" name="H picture" descr="H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8325" y="2682875"/>
            <a:ext cx="2241551" cy="2936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He picture" descr="He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05526" y="1616075"/>
            <a:ext cx="2241551" cy="2936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Li picture" descr="Li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08325" y="5864225"/>
            <a:ext cx="2241551" cy="2936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Be picture" descr="Be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99125" y="5864225"/>
            <a:ext cx="2241551" cy="2936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B picture" descr="B pictur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89925" y="5864225"/>
            <a:ext cx="2241551" cy="2936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C picture" descr="C pictur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28325" y="5864225"/>
            <a:ext cx="2260601" cy="2936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N picture" descr="N pictur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185775" y="5864225"/>
            <a:ext cx="2533650" cy="3308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O picture" descr="O pictur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928975" y="5864225"/>
            <a:ext cx="2533650" cy="3308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F picture" descr="F pictur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672175" y="5864225"/>
            <a:ext cx="2533650" cy="330835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1A"/>
          <p:cNvSpPr txBox="1"/>
          <p:nvPr/>
        </p:nvSpPr>
        <p:spPr>
          <a:xfrm>
            <a:off x="3933825" y="1555750"/>
            <a:ext cx="116178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1A</a:t>
            </a:r>
          </a:p>
        </p:txBody>
      </p:sp>
      <p:sp>
        <p:nvSpPr>
          <p:cNvPr id="373" name="2A"/>
          <p:cNvSpPr txBox="1"/>
          <p:nvPr/>
        </p:nvSpPr>
        <p:spPr>
          <a:xfrm>
            <a:off x="6219825" y="4908550"/>
            <a:ext cx="116178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2A</a:t>
            </a:r>
          </a:p>
        </p:txBody>
      </p:sp>
      <p:sp>
        <p:nvSpPr>
          <p:cNvPr id="374" name="3A"/>
          <p:cNvSpPr txBox="1"/>
          <p:nvPr/>
        </p:nvSpPr>
        <p:spPr>
          <a:xfrm>
            <a:off x="8810625" y="4908550"/>
            <a:ext cx="116178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3A</a:t>
            </a:r>
          </a:p>
        </p:txBody>
      </p:sp>
      <p:sp>
        <p:nvSpPr>
          <p:cNvPr id="375" name="4A"/>
          <p:cNvSpPr txBox="1"/>
          <p:nvPr/>
        </p:nvSpPr>
        <p:spPr>
          <a:xfrm>
            <a:off x="11096625" y="4908550"/>
            <a:ext cx="116178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4A</a:t>
            </a:r>
          </a:p>
        </p:txBody>
      </p:sp>
      <p:sp>
        <p:nvSpPr>
          <p:cNvPr id="376" name="5A"/>
          <p:cNvSpPr txBox="1"/>
          <p:nvPr/>
        </p:nvSpPr>
        <p:spPr>
          <a:xfrm>
            <a:off x="13535025" y="4908550"/>
            <a:ext cx="116178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5A</a:t>
            </a:r>
          </a:p>
        </p:txBody>
      </p:sp>
      <p:sp>
        <p:nvSpPr>
          <p:cNvPr id="377" name="6A"/>
          <p:cNvSpPr txBox="1"/>
          <p:nvPr/>
        </p:nvSpPr>
        <p:spPr>
          <a:xfrm>
            <a:off x="16125826" y="4908550"/>
            <a:ext cx="116178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6A</a:t>
            </a:r>
          </a:p>
        </p:txBody>
      </p:sp>
      <p:sp>
        <p:nvSpPr>
          <p:cNvPr id="378" name="7A"/>
          <p:cNvSpPr txBox="1"/>
          <p:nvPr/>
        </p:nvSpPr>
        <p:spPr>
          <a:xfrm>
            <a:off x="19173825" y="4908550"/>
            <a:ext cx="116178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7A</a:t>
            </a:r>
          </a:p>
        </p:txBody>
      </p:sp>
      <p:sp>
        <p:nvSpPr>
          <p:cNvPr id="379" name="8A"/>
          <p:cNvSpPr txBox="1"/>
          <p:nvPr/>
        </p:nvSpPr>
        <p:spPr>
          <a:xfrm>
            <a:off x="19326225" y="488950"/>
            <a:ext cx="116178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8A</a:t>
            </a:r>
          </a:p>
        </p:txBody>
      </p:sp>
      <p:sp>
        <p:nvSpPr>
          <p:cNvPr id="380" name="∴ Number of valence electrons is equal to the Group number"/>
          <p:cNvSpPr txBox="1"/>
          <p:nvPr/>
        </p:nvSpPr>
        <p:spPr>
          <a:xfrm>
            <a:off x="123825" y="9886950"/>
            <a:ext cx="14081760" cy="2317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 defTabSz="1828800">
              <a:buClr>
                <a:srgbClr val="00B800"/>
              </a:buClr>
              <a:buFont typeface="Symbo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b="0" sz="7200"/>
              <a:t>∴ </a:t>
            </a:r>
            <a:r>
              <a:rPr sz="7200"/>
              <a:t>Number of valence electrons is equal to the Group number</a:t>
            </a:r>
          </a:p>
        </p:txBody>
      </p:sp>
      <p:sp>
        <p:nvSpPr>
          <p:cNvPr id="381" name="First Clicker Question!…"/>
          <p:cNvSpPr txBox="1"/>
          <p:nvPr/>
        </p:nvSpPr>
        <p:spPr>
          <a:xfrm>
            <a:off x="25194259" y="2966720"/>
            <a:ext cx="10241280" cy="136271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def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First Clicker Question!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Participating in Clicker questions</a:t>
            </a:r>
          </a:p>
          <a:p>
            <a:pPr marL="455441" marR="81280" indent="-247161" defTabSz="1828800">
              <a:buSzPct val="100000"/>
              <a:buChar char="•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  <a:r>
              <a:rPr b="0"/>
              <a:t>is </a:t>
            </a:r>
            <a:r>
              <a:t>optional</a:t>
            </a:r>
            <a:r>
              <a:rPr b="0"/>
              <a:t> and </a:t>
            </a:r>
            <a:r>
              <a:t>ungraded</a:t>
            </a:r>
            <a:endParaRPr b="0"/>
          </a:p>
          <a:p>
            <a:pPr marL="455441" marR="81280" indent="-247161" defTabSz="1828800">
              <a:buSzPct val="100000"/>
              <a:buChar char="•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</a:t>
            </a:r>
            <a:r>
              <a:rPr i="1"/>
              <a:t>requires</a:t>
            </a:r>
            <a:r>
              <a:rPr b="0"/>
              <a:t> an</a:t>
            </a:r>
            <a:r>
              <a:t> i&gt;clicker 2</a:t>
            </a:r>
            <a:r>
              <a:rPr b="0"/>
              <a:t> (bookstore, Amazon)</a:t>
            </a:r>
            <a:endParaRPr b="0"/>
          </a:p>
          <a:p>
            <a:pPr marL="455441" marR="81280" indent="-247161" defTabSz="1828800">
              <a:buSzPct val="100000"/>
              <a:buChar char="•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is worth </a:t>
            </a:r>
            <a:r>
              <a:t>extra credit</a:t>
            </a:r>
            <a:r>
              <a:rPr b="0"/>
              <a:t> (must register at </a:t>
            </a:r>
            <a:r>
              <a:t>iclicker.com</a:t>
            </a:r>
            <a:r>
              <a:rPr b="0"/>
              <a:t> and participate in 10 lectures - see extra credit guide)</a:t>
            </a: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Let's go!</a:t>
            </a:r>
          </a:p>
          <a:p>
            <a:pPr marL="81280" marR="81280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81280" marR="81280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81280" marR="81280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81280" marR="81280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81280" marR="81280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</p:txBody>
      </p:sp>
      <p:sp>
        <p:nvSpPr>
          <p:cNvPr id="382" name="How many valence electrons in phosphorus (P)?…"/>
          <p:cNvSpPr txBox="1"/>
          <p:nvPr/>
        </p:nvSpPr>
        <p:spPr>
          <a:xfrm>
            <a:off x="10043159" y="14036039"/>
            <a:ext cx="10241281" cy="1149858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def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How many valence electrons in phosphorus (P)?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  <a:r>
              <a:rPr b="0"/>
              <a:t>2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3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4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5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6</a:t>
            </a: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383" name="Enter your response on…"/>
          <p:cNvSpPr txBox="1"/>
          <p:nvPr/>
        </p:nvSpPr>
        <p:spPr>
          <a:xfrm>
            <a:off x="24239220" y="13487400"/>
            <a:ext cx="6958480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84" name="Answer = D, 5…"/>
          <p:cNvSpPr txBox="1"/>
          <p:nvPr/>
        </p:nvSpPr>
        <p:spPr>
          <a:xfrm>
            <a:off x="23217048" y="16322039"/>
            <a:ext cx="5671957" cy="1735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5</a:t>
            </a:r>
          </a:p>
          <a:p>
            <a:pPr marL="81280" marR="81280" algn="ctr" defTabSz="1828800">
              <a:defRPr b="1" i="1" sz="5400">
                <a:uFill>
                  <a:solidFill>
                    <a:srgbClr val="000000"/>
                  </a:solidFill>
                </a:uFill>
              </a:defRPr>
            </a:pPr>
            <a:r>
              <a:t>P is in group VA </a:t>
            </a:r>
          </a:p>
        </p:txBody>
      </p:sp>
      <p:pic>
        <p:nvPicPr>
          <p:cNvPr id="385" name="thumb_iclicker2(1).tiff" descr="thumb_iclicker2(1)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4937700" y="5875020"/>
            <a:ext cx="2857500" cy="5006340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55625 -0.13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51563 0.215000" origin="layout" pathEditMode="relative">
                                      <p:cBhvr>
                                        <p:cTn id="9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70417 -0.857222" origin="layout" pathEditMode="relative">
                                      <p:cBhvr>
                                        <p:cTn id="19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19560 -0.194792" origin="layout" pathEditMode="relative">
                                      <p:cBhvr>
                                        <p:cTn id="22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76252 -0.407214" origin="layout" pathEditMode="relative">
                                      <p:cBhvr>
                                        <p:cTn id="29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3" grpId="7"/>
      <p:bldP build="whole" bldLvl="1" animBg="1" rev="0" advAuto="0" spid="381" grpId="3"/>
      <p:bldP build="whole" bldLvl="1" animBg="1" rev="0" advAuto="0" spid="385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Building Lewis Structures"/>
          <p:cNvSpPr txBox="1"/>
          <p:nvPr>
            <p:ph type="title"/>
          </p:nvPr>
        </p:nvSpPr>
        <p:spPr>
          <a:xfrm>
            <a:off x="4259580" y="297180"/>
            <a:ext cx="15704820" cy="192024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pPr/>
            <a:r>
              <a:t>Building Lewis Structures</a:t>
            </a:r>
          </a:p>
        </p:txBody>
      </p:sp>
      <p:sp>
        <p:nvSpPr>
          <p:cNvPr id="388" name="No. of valence electrons of a main group atom = Group number"/>
          <p:cNvSpPr txBox="1"/>
          <p:nvPr>
            <p:ph type="body" sz="half" idx="1"/>
          </p:nvPr>
        </p:nvSpPr>
        <p:spPr>
          <a:xfrm>
            <a:off x="4225925" y="1965960"/>
            <a:ext cx="15611476" cy="5097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No. of valence electrons of a main group atom = Group number</a:t>
            </a:r>
            <a:r>
              <a:rPr sz="5400"/>
              <a:t> </a:t>
            </a:r>
          </a:p>
        </p:txBody>
      </p:sp>
      <p:sp>
        <p:nvSpPr>
          <p:cNvPr id="38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90" name="B picture" descr="B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1250" y="7589519"/>
            <a:ext cx="2927351" cy="4137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N picture" descr="N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28075" y="7589519"/>
            <a:ext cx="2933701" cy="413766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For Groups 1A - 4A, no. of bond pairs = group number."/>
          <p:cNvSpPr txBox="1"/>
          <p:nvPr/>
        </p:nvSpPr>
        <p:spPr>
          <a:xfrm>
            <a:off x="4175125" y="3898900"/>
            <a:ext cx="15361921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defTabSz="1828800">
              <a:buClr>
                <a:srgbClr val="000000"/>
              </a:buClr>
              <a:buFont typeface="Arial"/>
              <a:defRPr b="1" sz="54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For Groups 1A - 4A, no. of bond pairs = group number.</a:t>
            </a:r>
          </a:p>
        </p:txBody>
      </p:sp>
      <p:sp>
        <p:nvSpPr>
          <p:cNvPr id="393" name="For Groups 5A - 7A, BPs = 8 - Grp. No."/>
          <p:cNvSpPr txBox="1"/>
          <p:nvPr/>
        </p:nvSpPr>
        <p:spPr>
          <a:xfrm>
            <a:off x="4259580" y="5972175"/>
            <a:ext cx="12741591" cy="100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81280" marR="81280" defTabSz="1828800">
              <a:buClr>
                <a:srgbClr val="0259ED"/>
              </a:buClr>
              <a:buFont typeface="Arial"/>
              <a:defRPr b="1" sz="54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/>
            <a:r>
              <a:t>For Groups 5A - 7A, BPs = 8 - Grp. No.</a:t>
            </a:r>
          </a:p>
        </p:txBody>
      </p:sp>
      <p:pic>
        <p:nvPicPr>
          <p:cNvPr id="394" name="teacher picture" descr="teacher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67300" y="8674100"/>
            <a:ext cx="6254309" cy="4873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2" grpId="2"/>
      <p:bldP build="whole" bldLvl="1" animBg="1" rev="0" advAuto="0" spid="391" grpId="5"/>
      <p:bldP build="p" bldLvl="1" animBg="1" rev="0" advAuto="0" spid="388" grpId="1"/>
      <p:bldP build="whole" bldLvl="1" animBg="1" rev="0" advAuto="0" spid="393" grpId="4"/>
      <p:bldP build="whole" bldLvl="1" animBg="1" rev="0" advAuto="0" spid="390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No. of valence electrons of an atom = Group number…"/>
          <p:cNvSpPr txBox="1"/>
          <p:nvPr>
            <p:ph type="body" sz="half" idx="1"/>
          </p:nvPr>
        </p:nvSpPr>
        <p:spPr>
          <a:xfrm>
            <a:off x="3892550" y="2125980"/>
            <a:ext cx="15754351" cy="82981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No. of valence electrons of an atom = Group number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For Groups 1A - 4A (14), no. of bond pairs = group number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For Groups 5A (15) - 7A (17), BPs = 8 - Grp. No.</a:t>
            </a:r>
          </a:p>
        </p:txBody>
      </p:sp>
      <p:sp>
        <p:nvSpPr>
          <p:cNvPr id="39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98" name="Except for H (and sometimes atoms of 3rd and higher periods),…"/>
          <p:cNvSpPr txBox="1"/>
          <p:nvPr/>
        </p:nvSpPr>
        <p:spPr>
          <a:xfrm>
            <a:off x="3962400" y="7219950"/>
            <a:ext cx="14813281" cy="2926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buClr>
                <a:srgbClr val="0259ED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Except for H (and sometimes atoms of 3rd and higher periods),  </a:t>
            </a:r>
            <a:endParaRPr>
              <a:solidFill>
                <a:srgbClr val="0259ED"/>
              </a:solidFill>
              <a:uFill>
                <a:solidFill>
                  <a:srgbClr val="0259ED"/>
                </a:solidFill>
              </a:uFill>
            </a:endParaRPr>
          </a:p>
          <a:p>
            <a:pPr marL="81280" marR="81280" defTabSz="1828800">
              <a:buClr>
                <a:srgbClr val="0259ED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	</a:t>
            </a: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BPs  +  LPs  =  4</a:t>
            </a:r>
          </a:p>
        </p:txBody>
      </p:sp>
      <p:sp>
        <p:nvSpPr>
          <p:cNvPr id="399" name="This observation is called the…"/>
          <p:cNvSpPr txBox="1"/>
          <p:nvPr/>
        </p:nvSpPr>
        <p:spPr>
          <a:xfrm>
            <a:off x="4454525" y="10218419"/>
            <a:ext cx="9890899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defTabSz="1828800"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This observation is called the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81280" marR="81280" defTabSz="1828800"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	</a:t>
            </a:r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OCTET RULE</a:t>
            </a:r>
          </a:p>
        </p:txBody>
      </p:sp>
      <p:pic>
        <p:nvPicPr>
          <p:cNvPr id="400" name="teacher picture" descr="teache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67300" y="8674100"/>
            <a:ext cx="6254309" cy="4873488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Building a Lewis Dot Structure"/>
          <p:cNvSpPr txBox="1"/>
          <p:nvPr/>
        </p:nvSpPr>
        <p:spPr>
          <a:xfrm>
            <a:off x="2819400" y="388620"/>
            <a:ext cx="19840754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algn="ctr" defTabSz="1828800">
              <a:lnSpc>
                <a:spcPct val="90000"/>
              </a:lnSpc>
              <a:defRPr b="1" sz="92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Building a Lewis Dot 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8" grpId="1"/>
      <p:bldP build="whole" bldLvl="1" animBg="1" rev="0" advAuto="0" spid="399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Building a Lewis Dot Structure"/>
          <p:cNvSpPr txBox="1"/>
          <p:nvPr>
            <p:ph type="title"/>
          </p:nvPr>
        </p:nvSpPr>
        <p:spPr>
          <a:xfrm>
            <a:off x="2261195" y="185420"/>
            <a:ext cx="19564430" cy="18288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433FF"/>
                </a:solidFill>
              </a:defRPr>
            </a:lvl1pPr>
          </a:lstStyle>
          <a:p>
            <a:pPr/>
            <a:r>
              <a:t>Building a Lewis Dot Structure</a:t>
            </a:r>
          </a:p>
        </p:txBody>
      </p:sp>
      <p:sp>
        <p:nvSpPr>
          <p:cNvPr id="404" name="Ammonia, NH3…"/>
          <p:cNvSpPr txBox="1"/>
          <p:nvPr>
            <p:ph type="body" idx="1"/>
          </p:nvPr>
        </p:nvSpPr>
        <p:spPr>
          <a:xfrm>
            <a:off x="4876800" y="1988820"/>
            <a:ext cx="14333220" cy="11727180"/>
          </a:xfrm>
          <a:prstGeom prst="rect">
            <a:avLst/>
          </a:prstGeom>
        </p:spPr>
        <p:txBody>
          <a:bodyPr/>
          <a:lstStyle/>
          <a:p>
            <a:pPr marL="993774" indent="-914400">
              <a:buClr>
                <a:srgbClr val="FF2734"/>
              </a:buClr>
              <a:buSzTx/>
              <a:buFont typeface="Arial"/>
              <a:buNone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Ammonia, NH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endParaRPr baseline="-16133"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1.  Count valence electrons</a:t>
            </a:r>
            <a:endParaRPr sz="5400"/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		H  =  1 and N  =  5</a:t>
            </a:r>
            <a:endParaRPr sz="5400"/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		Total = (3 x 1) + 5 </a:t>
            </a:r>
            <a:endParaRPr sz="5400"/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				= 8 electrons </a:t>
            </a:r>
            <a:r>
              <a:rPr i="1" sz="5400"/>
              <a:t>or </a:t>
            </a:r>
            <a:endParaRPr i="1" sz="5400"/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</a:pPr>
            <a:r>
              <a:rPr i="1" sz="5400"/>
              <a:t>		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 pairs of electrons</a:t>
            </a:r>
            <a:endParaRPr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2. Decide on the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central atom</a:t>
            </a:r>
            <a:r>
              <a:rPr sz="5400"/>
              <a:t>; never H.</a:t>
            </a:r>
            <a:endParaRPr sz="5400"/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	Central atom is atom of lowest affinity for electrons.</a:t>
            </a:r>
            <a:endParaRPr sz="5400"/>
          </a:p>
          <a:p>
            <a:pPr marL="993774" indent="-9144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	Therefore,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 sz="5400"/>
              <a:t> is central</a:t>
            </a:r>
          </a:p>
        </p:txBody>
      </p:sp>
      <p:sp>
        <p:nvSpPr>
          <p:cNvPr id="40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0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Building a Lewis Dot Structure"/>
          <p:cNvSpPr txBox="1"/>
          <p:nvPr>
            <p:ph type="title"/>
          </p:nvPr>
        </p:nvSpPr>
        <p:spPr>
          <a:xfrm>
            <a:off x="2261195" y="185420"/>
            <a:ext cx="19564430" cy="18288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433FF"/>
                </a:solidFill>
              </a:defRPr>
            </a:lvl1pPr>
          </a:lstStyle>
          <a:p>
            <a:pPr/>
            <a:r>
              <a:t>Building a Lewis Dot Structure</a:t>
            </a:r>
          </a:p>
        </p:txBody>
      </p:sp>
      <p:grpSp>
        <p:nvGrpSpPr>
          <p:cNvPr id="410" name="Group"/>
          <p:cNvGrpSpPr/>
          <p:nvPr/>
        </p:nvGrpSpPr>
        <p:grpSpPr>
          <a:xfrm>
            <a:off x="14057394" y="7677420"/>
            <a:ext cx="10324985" cy="5949097"/>
            <a:chOff x="0" y="0"/>
            <a:chExt cx="10324983" cy="5949095"/>
          </a:xfrm>
        </p:grpSpPr>
        <p:pic>
          <p:nvPicPr>
            <p:cNvPr id="408" name="ap1875_ap1877.jpg" descr="ap1875_ap1877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740613" y="0"/>
              <a:ext cx="6584371" cy="4223404"/>
            </a:xfrm>
            <a:prstGeom prst="rect">
              <a:avLst/>
            </a:prstGeom>
            <a:ln w="88900" cap="flat">
              <a:noFill/>
              <a:round/>
            </a:ln>
            <a:effectLst/>
          </p:spPr>
        </p:pic>
        <p:sp>
          <p:nvSpPr>
            <p:cNvPr id="409" name="Unshared electron pairs (&quot;lone pairs&quot;)…"/>
            <p:cNvSpPr txBox="1"/>
            <p:nvPr/>
          </p:nvSpPr>
          <p:spPr>
            <a:xfrm>
              <a:off x="0" y="4181388"/>
              <a:ext cx="10263678" cy="1767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r">
                <a:defRPr i="1" sz="3700"/>
              </a:pPr>
              <a:r>
                <a:t>Unshared electron pairs ("lone pairs") </a:t>
              </a:r>
            </a:p>
            <a:p>
              <a:pPr algn="r">
                <a:defRPr i="1" sz="3700"/>
              </a:pPr>
              <a:r>
                <a:t>take up more volume than </a:t>
              </a:r>
            </a:p>
            <a:p>
              <a:pPr algn="r">
                <a:defRPr i="1" sz="3700"/>
              </a:pPr>
              <a:r>
                <a:t>shared electron pairs ("bonding pairs")</a:t>
              </a:r>
            </a:p>
          </p:txBody>
        </p:sp>
      </p:grpSp>
      <p:sp>
        <p:nvSpPr>
          <p:cNvPr id="411" name="3. Form a sigma bond (single bond) between the central atom and surrounding atoms."/>
          <p:cNvSpPr txBox="1"/>
          <p:nvPr/>
        </p:nvSpPr>
        <p:spPr>
          <a:xfrm>
            <a:off x="746584" y="2118269"/>
            <a:ext cx="10378440" cy="308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995680" marR="81280" indent="-91440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Times Roman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3.	Form a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sigma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bond</a:t>
            </a: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(single bond)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between the central atom and surrounding atoms.</a:t>
            </a:r>
          </a:p>
        </p:txBody>
      </p:sp>
      <p:sp>
        <p:nvSpPr>
          <p:cNvPr id="412" name="Remaining electrons form LONE PAIRS to complete octet as needed."/>
          <p:cNvSpPr txBox="1"/>
          <p:nvPr>
            <p:ph type="body" sz="quarter" idx="1"/>
          </p:nvPr>
        </p:nvSpPr>
        <p:spPr>
          <a:xfrm>
            <a:off x="472264" y="6673124"/>
            <a:ext cx="11887201" cy="2583181"/>
          </a:xfrm>
          <a:prstGeom prst="rect">
            <a:avLst/>
          </a:prstGeom>
        </p:spPr>
        <p:txBody>
          <a:bodyPr/>
          <a:lstStyle/>
          <a:p>
            <a:pPr marL="989256" indent="-949569">
              <a:spcBef>
                <a:spcPts val="11800"/>
              </a:spcBef>
              <a:buClr>
                <a:srgbClr val="000000"/>
              </a:buClr>
              <a:buFont typeface="Arial"/>
              <a:buAutoNum type="arabicPeriod" startAt="4"/>
            </a:pPr>
            <a:r>
              <a:rPr sz="5400"/>
              <a:t>Remaining electrons form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LONE PAIRS</a:t>
            </a:r>
            <a:r>
              <a:rPr sz="5400"/>
              <a:t> to complete octet as needed.</a:t>
            </a:r>
          </a:p>
        </p:txBody>
      </p:sp>
      <p:pic>
        <p:nvPicPr>
          <p:cNvPr id="413" name="NH3 picture" descr="NH3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10924" y="1963964"/>
            <a:ext cx="3863341" cy="297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NH3 picture" descr="NH3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70944" y="6673124"/>
            <a:ext cx="3863341" cy="3177541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3 BOND PAIRS and 1 LONE PAIR. Note that N has a share in 4 pairs (8 electrons), while H shares 1 pair."/>
          <p:cNvSpPr txBox="1"/>
          <p:nvPr/>
        </p:nvSpPr>
        <p:spPr>
          <a:xfrm>
            <a:off x="1683844" y="9576344"/>
            <a:ext cx="13281660" cy="249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ctr" defTabSz="1828800">
              <a:lnSpc>
                <a:spcPct val="90000"/>
              </a:lnSpc>
              <a:spcBef>
                <a:spcPts val="2000"/>
              </a:spcBef>
              <a:buClr>
                <a:srgbClr val="FF2734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 BOND PAIRS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and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 LONE PAIR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. </a:t>
            </a: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Note that N has a share in 4 pairs (8 electrons), while H shares 1 pair.</a:t>
            </a:r>
          </a:p>
        </p:txBody>
      </p:sp>
      <p:sp>
        <p:nvSpPr>
          <p:cNvPr id="416" name="See Building Lewis Structures handout"/>
          <p:cNvSpPr txBox="1"/>
          <p:nvPr/>
        </p:nvSpPr>
        <p:spPr>
          <a:xfrm>
            <a:off x="-601478" y="12388123"/>
            <a:ext cx="1465326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993774" marR="79373" indent="-914400" algn="r" defTabSz="1828800">
              <a:lnSpc>
                <a:spcPct val="90000"/>
              </a:lnSpc>
              <a:spcBef>
                <a:spcPts val="11800"/>
              </a:spcBef>
              <a:buClr>
                <a:srgbClr val="000000"/>
              </a:buClr>
              <a:buFont typeface="Arial"/>
              <a:defRPr i="1" sz="5400">
                <a:uFill>
                  <a:solidFill>
                    <a:srgbClr val="000000"/>
                  </a:solidFill>
                </a:uFill>
              </a:defRPr>
            </a:pPr>
            <a:r>
              <a:t>See </a:t>
            </a:r>
            <a:r>
              <a:rPr u="sng">
                <a:hlinkClick r:id="rId5" invalidUrl="" action="" tgtFrame="" tooltip="" history="1" highlightClick="0" endSnd="0"/>
              </a:rPr>
              <a:t>Building Lewis Structures</a:t>
            </a:r>
            <a:r>
              <a:t> handout</a:t>
            </a:r>
          </a:p>
        </p:txBody>
      </p:sp>
      <p:sp>
        <p:nvSpPr>
          <p:cNvPr id="417" name="Which of the following Lewis structures are correct?…"/>
          <p:cNvSpPr txBox="1"/>
          <p:nvPr/>
        </p:nvSpPr>
        <p:spPr>
          <a:xfrm>
            <a:off x="7985759" y="14287500"/>
            <a:ext cx="17990821" cy="107950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def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Lewis structures are correct?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  <a:r>
              <a:rPr b="0"/>
              <a:t>structure </a:t>
            </a:r>
            <a:r>
              <a:rPr b="0"/>
              <a:t>1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</a:t>
            </a:r>
            <a:r>
              <a:rPr b="0"/>
              <a:t>structure </a:t>
            </a:r>
            <a:r>
              <a:rPr b="0"/>
              <a:t>2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</a:t>
            </a:r>
            <a:r>
              <a:rPr b="0"/>
              <a:t>structure </a:t>
            </a:r>
            <a:r>
              <a:rPr b="0"/>
              <a:t>3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</a:t>
            </a:r>
            <a:r>
              <a:rPr b="0"/>
              <a:t>structure </a:t>
            </a:r>
            <a:r>
              <a:rPr b="0"/>
              <a:t>4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all four are correct</a:t>
            </a: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418" name="Enter your response on…"/>
          <p:cNvSpPr txBox="1"/>
          <p:nvPr/>
        </p:nvSpPr>
        <p:spPr>
          <a:xfrm>
            <a:off x="22181819" y="142875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419" name="Answer = C, 3"/>
          <p:cNvSpPr txBox="1"/>
          <p:nvPr/>
        </p:nvSpPr>
        <p:spPr>
          <a:xfrm>
            <a:off x="21593798" y="17122139"/>
            <a:ext cx="4803657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3</a:t>
            </a:r>
          </a:p>
        </p:txBody>
      </p:sp>
      <p:grpSp>
        <p:nvGrpSpPr>
          <p:cNvPr id="473" name="Group"/>
          <p:cNvGrpSpPr/>
          <p:nvPr/>
        </p:nvGrpSpPr>
        <p:grpSpPr>
          <a:xfrm>
            <a:off x="24582119" y="4251960"/>
            <a:ext cx="11112066" cy="5057419"/>
            <a:chOff x="0" y="0"/>
            <a:chExt cx="11112065" cy="5057418"/>
          </a:xfrm>
        </p:grpSpPr>
        <p:grpSp>
          <p:nvGrpSpPr>
            <p:cNvPr id="422" name="Group"/>
            <p:cNvGrpSpPr/>
            <p:nvPr/>
          </p:nvGrpSpPr>
          <p:grpSpPr>
            <a:xfrm>
              <a:off x="0" y="208242"/>
              <a:ext cx="1567738" cy="1270001"/>
              <a:chOff x="0" y="0"/>
              <a:chExt cx="1567737" cy="1270000"/>
            </a:xfrm>
          </p:grpSpPr>
          <p:sp>
            <p:nvSpPr>
              <p:cNvPr id="420" name="1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1</a:t>
                </a:r>
              </a:p>
            </p:txBody>
          </p:sp>
          <p:sp>
            <p:nvSpPr>
              <p:cNvPr id="421" name="."/>
              <p:cNvSpPr/>
              <p:nvPr/>
            </p:nvSpPr>
            <p:spPr>
              <a:xfrm>
                <a:off x="297737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.</a:t>
                </a:r>
              </a:p>
            </p:txBody>
          </p:sp>
        </p:grpSp>
        <p:sp>
          <p:nvSpPr>
            <p:cNvPr id="423" name="N"/>
            <p:cNvSpPr/>
            <p:nvPr/>
          </p:nvSpPr>
          <p:spPr>
            <a:xfrm>
              <a:off x="2569240" y="20824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424" name="H"/>
            <p:cNvSpPr/>
            <p:nvPr/>
          </p:nvSpPr>
          <p:spPr>
            <a:xfrm>
              <a:off x="1445198" y="20824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25" name="Line"/>
            <p:cNvSpPr/>
            <p:nvPr/>
          </p:nvSpPr>
          <p:spPr>
            <a:xfrm>
              <a:off x="1906858" y="585682"/>
              <a:ext cx="625585" cy="285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26" name="Rectangle"/>
            <p:cNvSpPr/>
            <p:nvPr/>
          </p:nvSpPr>
          <p:spPr>
            <a:xfrm>
              <a:off x="1903513" y="555314"/>
              <a:ext cx="635620" cy="60738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73151" marR="73151" defTabSz="1645920">
                <a:defRPr sz="3200"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427" name="H"/>
            <p:cNvSpPr/>
            <p:nvPr/>
          </p:nvSpPr>
          <p:spPr>
            <a:xfrm>
              <a:off x="3643103" y="25596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28" name="Line"/>
            <p:cNvSpPr/>
            <p:nvPr/>
          </p:nvSpPr>
          <p:spPr>
            <a:xfrm flipH="1">
              <a:off x="3020865" y="585682"/>
              <a:ext cx="551986" cy="285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29" name="Rectangle"/>
            <p:cNvSpPr/>
            <p:nvPr/>
          </p:nvSpPr>
          <p:spPr>
            <a:xfrm>
              <a:off x="3007483" y="555314"/>
              <a:ext cx="575404" cy="60738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73151" marR="73151" defTabSz="1645920">
                <a:defRPr sz="3200"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430" name="H"/>
            <p:cNvSpPr/>
            <p:nvPr/>
          </p:nvSpPr>
          <p:spPr>
            <a:xfrm>
              <a:off x="2596003" y="140563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31" name="Line"/>
            <p:cNvSpPr/>
            <p:nvPr/>
          </p:nvSpPr>
          <p:spPr>
            <a:xfrm flipV="1">
              <a:off x="2776653" y="954446"/>
              <a:ext cx="2858" cy="425164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32" name="Rectangle"/>
            <p:cNvSpPr/>
            <p:nvPr/>
          </p:nvSpPr>
          <p:spPr>
            <a:xfrm>
              <a:off x="2753236" y="945769"/>
              <a:ext cx="46836" cy="451194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73151" marR="73151" defTabSz="1645920">
                <a:defRPr sz="3200"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grpSp>
          <p:nvGrpSpPr>
            <p:cNvPr id="446" name="Group"/>
            <p:cNvGrpSpPr/>
            <p:nvPr/>
          </p:nvGrpSpPr>
          <p:grpSpPr>
            <a:xfrm>
              <a:off x="7707722" y="0"/>
              <a:ext cx="3404344" cy="2706009"/>
              <a:chOff x="0" y="0"/>
              <a:chExt cx="3404342" cy="2706008"/>
            </a:xfrm>
          </p:grpSpPr>
          <p:sp>
            <p:nvSpPr>
              <p:cNvPr id="433" name="P"/>
              <p:cNvSpPr/>
              <p:nvPr/>
            </p:nvSpPr>
            <p:spPr>
              <a:xfrm>
                <a:off x="1170878" y="31670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Arial"/>
                  <a:defRPr sz="3200">
                    <a:uFill>
                      <a:solidFill>
                        <a:srgbClr val="000000"/>
                      </a:solidFill>
                    </a:uFill>
                  </a:defRPr>
                </a:lvl1pPr>
              </a:lstStyle>
              <a:p>
                <a:pPr/>
                <a:r>
                  <a:t>P</a:t>
                </a:r>
              </a:p>
            </p:txBody>
          </p:sp>
          <p:sp>
            <p:nvSpPr>
              <p:cNvPr id="434" name="H"/>
              <p:cNvSpPr/>
              <p:nvPr/>
            </p:nvSpPr>
            <p:spPr>
              <a:xfrm>
                <a:off x="0" y="286333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Arial"/>
                  <a:defRPr sz="3200">
                    <a:uFill>
                      <a:solidFill>
                        <a:srgbClr val="000000"/>
                      </a:solidFill>
                    </a:uFill>
                  </a:defRPr>
                </a:lvl1pPr>
              </a:lstStyle>
              <a:p>
                <a:pPr/>
                <a:r>
                  <a:t>H</a:t>
                </a:r>
              </a:p>
            </p:txBody>
          </p:sp>
          <p:sp>
            <p:nvSpPr>
              <p:cNvPr id="435" name="Line"/>
              <p:cNvSpPr/>
              <p:nvPr/>
            </p:nvSpPr>
            <p:spPr>
              <a:xfrm>
                <a:off x="428207" y="616051"/>
                <a:ext cx="625584" cy="285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" name="Rectangle"/>
              <p:cNvSpPr/>
              <p:nvPr/>
            </p:nvSpPr>
            <p:spPr>
              <a:xfrm>
                <a:off x="418170" y="585682"/>
                <a:ext cx="645657" cy="60739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sp>
            <p:nvSpPr>
              <p:cNvPr id="437" name="H"/>
              <p:cNvSpPr/>
              <p:nvPr/>
            </p:nvSpPr>
            <p:spPr>
              <a:xfrm>
                <a:off x="2134342" y="31670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Arial"/>
                  <a:defRPr sz="3200">
                    <a:uFill>
                      <a:solidFill>
                        <a:srgbClr val="000000"/>
                      </a:solidFill>
                    </a:uFill>
                  </a:defRPr>
                </a:lvl1pPr>
              </a:lstStyle>
              <a:p>
                <a:pPr/>
                <a:r>
                  <a:t>H</a:t>
                </a:r>
              </a:p>
            </p:txBody>
          </p:sp>
          <p:sp>
            <p:nvSpPr>
              <p:cNvPr id="438" name="Line"/>
              <p:cNvSpPr/>
              <p:nvPr/>
            </p:nvSpPr>
            <p:spPr>
              <a:xfrm flipH="1">
                <a:off x="1522141" y="616051"/>
                <a:ext cx="572058" cy="285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" name="Rectangle"/>
              <p:cNvSpPr/>
              <p:nvPr/>
            </p:nvSpPr>
            <p:spPr>
              <a:xfrm>
                <a:off x="1515450" y="585682"/>
                <a:ext cx="582094" cy="60739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sp>
            <p:nvSpPr>
              <p:cNvPr id="440" name="H"/>
              <p:cNvSpPr/>
              <p:nvPr/>
            </p:nvSpPr>
            <p:spPr>
              <a:xfrm>
                <a:off x="1110661" y="1436008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Arial"/>
                  <a:defRPr sz="3200">
                    <a:uFill>
                      <a:solidFill>
                        <a:srgbClr val="000000"/>
                      </a:solidFill>
                    </a:uFill>
                  </a:defRPr>
                </a:lvl1pPr>
              </a:lstStyle>
              <a:p>
                <a:pPr/>
                <a:r>
                  <a:t>H</a:t>
                </a:r>
              </a:p>
            </p:txBody>
          </p:sp>
          <p:sp>
            <p:nvSpPr>
              <p:cNvPr id="441" name="Line"/>
              <p:cNvSpPr/>
              <p:nvPr/>
            </p:nvSpPr>
            <p:spPr>
              <a:xfrm flipV="1">
                <a:off x="1291310" y="984815"/>
                <a:ext cx="2859" cy="433840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" name="Rectangle"/>
              <p:cNvSpPr/>
              <p:nvPr/>
            </p:nvSpPr>
            <p:spPr>
              <a:xfrm>
                <a:off x="1267893" y="980476"/>
                <a:ext cx="53527" cy="446856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grpSp>
            <p:nvGrpSpPr>
              <p:cNvPr id="445" name="Group"/>
              <p:cNvGrpSpPr/>
              <p:nvPr/>
            </p:nvGrpSpPr>
            <p:grpSpPr>
              <a:xfrm>
                <a:off x="1070517" y="0"/>
                <a:ext cx="361300" cy="147506"/>
                <a:chOff x="0" y="0"/>
                <a:chExt cx="361298" cy="147505"/>
              </a:xfrm>
            </p:grpSpPr>
            <p:sp>
              <p:nvSpPr>
                <p:cNvPr id="443" name="Oval"/>
                <p:cNvSpPr/>
                <p:nvPr/>
              </p:nvSpPr>
              <p:spPr>
                <a:xfrm>
                  <a:off x="0" y="0"/>
                  <a:ext cx="113743" cy="147506"/>
                </a:xfrm>
                <a:prstGeom prst="ellipse">
                  <a:avLst/>
                </a:prstGeom>
                <a:solidFill>
                  <a:srgbClr val="000000"/>
                </a:solidFill>
                <a:ln w="88900" cap="flat">
                  <a:noFill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marL="73151" marR="73151" defTabSz="1645920">
                    <a:defRPr sz="3200">
                      <a:uFill>
                        <a:solidFill>
                          <a:srgbClr val="000000"/>
                        </a:solidFill>
                      </a:uFill>
                    </a:defRPr>
                  </a:pPr>
                </a:p>
              </p:txBody>
            </p:sp>
            <p:sp>
              <p:nvSpPr>
                <p:cNvPr id="444" name="Oval"/>
                <p:cNvSpPr/>
                <p:nvPr/>
              </p:nvSpPr>
              <p:spPr>
                <a:xfrm>
                  <a:off x="250901" y="0"/>
                  <a:ext cx="110398" cy="147506"/>
                </a:xfrm>
                <a:prstGeom prst="ellipse">
                  <a:avLst/>
                </a:prstGeom>
                <a:solidFill>
                  <a:srgbClr val="000000"/>
                </a:solidFill>
                <a:ln w="88900" cap="flat">
                  <a:noFill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marL="73151" marR="73151" defTabSz="1645920">
                    <a:defRPr sz="3200">
                      <a:uFill>
                        <a:solidFill>
                          <a:srgbClr val="000000"/>
                        </a:solidFill>
                      </a:uFill>
                    </a:defRPr>
                  </a:pPr>
                </a:p>
              </p:txBody>
            </p:sp>
          </p:grpSp>
        </p:grpSp>
        <p:sp>
          <p:nvSpPr>
            <p:cNvPr id="447" name="H"/>
            <p:cNvSpPr/>
            <p:nvPr/>
          </p:nvSpPr>
          <p:spPr>
            <a:xfrm>
              <a:off x="1408399" y="378741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48" name="O"/>
            <p:cNvSpPr/>
            <p:nvPr/>
          </p:nvSpPr>
          <p:spPr>
            <a:xfrm>
              <a:off x="2435425" y="378741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O</a:t>
              </a:r>
            </a:p>
          </p:txBody>
        </p:sp>
        <p:sp>
          <p:nvSpPr>
            <p:cNvPr id="449" name="Line"/>
            <p:cNvSpPr/>
            <p:nvPr/>
          </p:nvSpPr>
          <p:spPr>
            <a:xfrm flipH="1">
              <a:off x="1829915" y="4130150"/>
              <a:ext cx="511842" cy="285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50" name="Rectangle"/>
            <p:cNvSpPr/>
            <p:nvPr/>
          </p:nvSpPr>
          <p:spPr>
            <a:xfrm>
              <a:off x="1819878" y="4091104"/>
              <a:ext cx="535260" cy="69416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73151" marR="73151" defTabSz="1645920">
                <a:defRPr sz="3200"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451" name="H"/>
            <p:cNvSpPr/>
            <p:nvPr/>
          </p:nvSpPr>
          <p:spPr>
            <a:xfrm>
              <a:off x="3442381" y="378741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52" name="Line"/>
            <p:cNvSpPr/>
            <p:nvPr/>
          </p:nvSpPr>
          <p:spPr>
            <a:xfrm flipH="1">
              <a:off x="2900431" y="4130150"/>
              <a:ext cx="475043" cy="285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53" name="Rectangle"/>
            <p:cNvSpPr/>
            <p:nvPr/>
          </p:nvSpPr>
          <p:spPr>
            <a:xfrm>
              <a:off x="2890395" y="4091104"/>
              <a:ext cx="491770" cy="69416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73151" marR="73151" defTabSz="1645920">
                <a:defRPr sz="3200"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454" name="H"/>
            <p:cNvSpPr/>
            <p:nvPr/>
          </p:nvSpPr>
          <p:spPr>
            <a:xfrm>
              <a:off x="8072366" y="374837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</a:t>
              </a:r>
            </a:p>
          </p:txBody>
        </p:sp>
        <p:sp>
          <p:nvSpPr>
            <p:cNvPr id="455" name="F"/>
            <p:cNvSpPr/>
            <p:nvPr/>
          </p:nvSpPr>
          <p:spPr>
            <a:xfrm>
              <a:off x="9159611" y="374837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645920">
                <a:buClr>
                  <a:srgbClr val="000000"/>
                </a:buClr>
                <a:buFont typeface="Arial"/>
                <a:defRPr sz="3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456" name="Line"/>
            <p:cNvSpPr/>
            <p:nvPr/>
          </p:nvSpPr>
          <p:spPr>
            <a:xfrm flipH="1">
              <a:off x="8493883" y="4086766"/>
              <a:ext cx="598821" cy="285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457" name="Rectangle"/>
            <p:cNvSpPr/>
            <p:nvPr/>
          </p:nvSpPr>
          <p:spPr>
            <a:xfrm>
              <a:off x="8487192" y="4052059"/>
              <a:ext cx="612202" cy="65077"/>
            </a:xfrm>
            <a:prstGeom prst="rect">
              <a:avLst/>
            </a:prstGeom>
            <a:solidFill>
              <a:srgbClr val="000000"/>
            </a:solidFill>
            <a:ln w="9525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73151" marR="73151" defTabSz="1645920">
                <a:defRPr sz="3200"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grpSp>
          <p:nvGrpSpPr>
            <p:cNvPr id="460" name="Group"/>
            <p:cNvGrpSpPr/>
            <p:nvPr/>
          </p:nvGrpSpPr>
          <p:grpSpPr>
            <a:xfrm>
              <a:off x="9122812" y="3505422"/>
              <a:ext cx="357955" cy="138829"/>
              <a:chOff x="0" y="0"/>
              <a:chExt cx="357954" cy="138828"/>
            </a:xfrm>
          </p:grpSpPr>
          <p:sp>
            <p:nvSpPr>
              <p:cNvPr id="458" name="Oval"/>
              <p:cNvSpPr/>
              <p:nvPr/>
            </p:nvSpPr>
            <p:spPr>
              <a:xfrm>
                <a:off x="0" y="0"/>
                <a:ext cx="107052" cy="138829"/>
              </a:xfrm>
              <a:prstGeom prst="ellipse">
                <a:avLst/>
              </a:prstGeom>
              <a:solidFill>
                <a:srgbClr val="000000"/>
              </a:solidFill>
              <a:ln w="88900" cap="flat">
                <a:noFill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sp>
            <p:nvSpPr>
              <p:cNvPr id="459" name="Oval"/>
              <p:cNvSpPr/>
              <p:nvPr/>
            </p:nvSpPr>
            <p:spPr>
              <a:xfrm>
                <a:off x="250902" y="0"/>
                <a:ext cx="107053" cy="138829"/>
              </a:xfrm>
              <a:prstGeom prst="ellipse">
                <a:avLst/>
              </a:prstGeom>
              <a:solidFill>
                <a:srgbClr val="000000"/>
              </a:solidFill>
              <a:ln w="88900" cap="flat">
                <a:noFill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</p:grpSp>
        <p:grpSp>
          <p:nvGrpSpPr>
            <p:cNvPr id="463" name="Group"/>
            <p:cNvGrpSpPr/>
            <p:nvPr/>
          </p:nvGrpSpPr>
          <p:grpSpPr>
            <a:xfrm>
              <a:off x="9089358" y="4477221"/>
              <a:ext cx="354610" cy="147507"/>
              <a:chOff x="0" y="0"/>
              <a:chExt cx="354609" cy="147505"/>
            </a:xfrm>
          </p:grpSpPr>
          <p:sp>
            <p:nvSpPr>
              <p:cNvPr id="461" name="Oval"/>
              <p:cNvSpPr/>
              <p:nvPr/>
            </p:nvSpPr>
            <p:spPr>
              <a:xfrm>
                <a:off x="0" y="0"/>
                <a:ext cx="107052" cy="147506"/>
              </a:xfrm>
              <a:prstGeom prst="ellipse">
                <a:avLst/>
              </a:prstGeom>
              <a:solidFill>
                <a:srgbClr val="000000"/>
              </a:solidFill>
              <a:ln w="88900" cap="flat">
                <a:noFill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  <p:sp>
            <p:nvSpPr>
              <p:cNvPr id="462" name="Oval"/>
              <p:cNvSpPr/>
              <p:nvPr/>
            </p:nvSpPr>
            <p:spPr>
              <a:xfrm>
                <a:off x="247557" y="0"/>
                <a:ext cx="107053" cy="147506"/>
              </a:xfrm>
              <a:prstGeom prst="ellipse">
                <a:avLst/>
              </a:prstGeom>
              <a:solidFill>
                <a:srgbClr val="000000"/>
              </a:solidFill>
              <a:ln w="88900" cap="flat">
                <a:noFill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marL="73151" marR="73151" defTabSz="1645920">
                  <a:defRPr sz="3200">
                    <a:uFill>
                      <a:solidFill>
                        <a:srgbClr val="000000"/>
                      </a:solidFill>
                    </a:uFill>
                  </a:defRPr>
                </a:pPr>
              </a:p>
            </p:txBody>
          </p:sp>
        </p:grpSp>
        <p:grpSp>
          <p:nvGrpSpPr>
            <p:cNvPr id="466" name="Group"/>
            <p:cNvGrpSpPr/>
            <p:nvPr/>
          </p:nvGrpSpPr>
          <p:grpSpPr>
            <a:xfrm>
              <a:off x="137160" y="3639912"/>
              <a:ext cx="1567738" cy="1270001"/>
              <a:chOff x="0" y="0"/>
              <a:chExt cx="1567737" cy="1270000"/>
            </a:xfrm>
          </p:grpSpPr>
          <p:sp>
            <p:nvSpPr>
              <p:cNvPr id="464" name="2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  <p:sp>
            <p:nvSpPr>
              <p:cNvPr id="465" name="."/>
              <p:cNvSpPr/>
              <p:nvPr/>
            </p:nvSpPr>
            <p:spPr>
              <a:xfrm>
                <a:off x="297737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.</a:t>
                </a:r>
              </a:p>
            </p:txBody>
          </p:sp>
        </p:grpSp>
        <p:grpSp>
          <p:nvGrpSpPr>
            <p:cNvPr id="469" name="Group"/>
            <p:cNvGrpSpPr/>
            <p:nvPr/>
          </p:nvGrpSpPr>
          <p:grpSpPr>
            <a:xfrm>
              <a:off x="6904833" y="208242"/>
              <a:ext cx="1567739" cy="1270001"/>
              <a:chOff x="0" y="0"/>
              <a:chExt cx="1567738" cy="1270000"/>
            </a:xfrm>
          </p:grpSpPr>
          <p:sp>
            <p:nvSpPr>
              <p:cNvPr id="467" name="3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3</a:t>
                </a:r>
              </a:p>
            </p:txBody>
          </p:sp>
          <p:sp>
            <p:nvSpPr>
              <p:cNvPr id="468" name="."/>
              <p:cNvSpPr/>
              <p:nvPr/>
            </p:nvSpPr>
            <p:spPr>
              <a:xfrm>
                <a:off x="297738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.</a:t>
                </a:r>
              </a:p>
            </p:txBody>
          </p:sp>
        </p:grpSp>
        <p:grpSp>
          <p:nvGrpSpPr>
            <p:cNvPr id="472" name="Group"/>
            <p:cNvGrpSpPr/>
            <p:nvPr/>
          </p:nvGrpSpPr>
          <p:grpSpPr>
            <a:xfrm>
              <a:off x="6995159" y="3687634"/>
              <a:ext cx="1567739" cy="1270001"/>
              <a:chOff x="0" y="0"/>
              <a:chExt cx="1567737" cy="1270000"/>
            </a:xfrm>
          </p:grpSpPr>
          <p:sp>
            <p:nvSpPr>
              <p:cNvPr id="470" name="4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  <p:sp>
            <p:nvSpPr>
              <p:cNvPr id="471" name="."/>
              <p:cNvSpPr/>
              <p:nvPr/>
            </p:nvSpPr>
            <p:spPr>
              <a:xfrm>
                <a:off x="297737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645920">
                  <a:buClr>
                    <a:srgbClr val="000000"/>
                  </a:buClr>
                  <a:buFont typeface="Times Roman"/>
                  <a:defRPr sz="38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imes Roman"/>
                  </a:defRPr>
                </a:lvl1pPr>
              </a:lstStyle>
              <a:p>
                <a:pPr/>
                <a:r>
                  <a:t>.</a:t>
                </a:r>
              </a:p>
            </p:txBody>
          </p:sp>
        </p:grpSp>
      </p:grpSp>
      <p:sp>
        <p:nvSpPr>
          <p:cNvPr id="47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6406 -0.908940" origin="layout" pathEditMode="relative">
                                      <p:cBhvr>
                                        <p:cTn id="33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mph" nodeType="with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417"/>
                                        </p:tgtEl>
                                      </p:cBhvr>
                                      <p:by x="135535" y="13553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25314 -0.071668" origin="layout" pathEditMode="relative">
                                      <p:cBhvr>
                                        <p:cTn id="3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00631 -0.275000" origin="layout" pathEditMode="relative">
                                      <p:cBhvr>
                                        <p:cTn id="42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path" nodeType="after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76252 -0.440000" origin="layout" pathEditMode="relative">
                                      <p:cBhvr>
                                        <p:cTn id="49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6" grpId="4"/>
      <p:bldP build="whole" bldLvl="1" animBg="1" rev="0" advAuto="0" spid="418" grpId="10"/>
      <p:bldP build="p" bldLvl="1" animBg="1" rev="0" advAuto="0" spid="412" grpId="1"/>
      <p:bldP build="whole" bldLvl="1" animBg="1" rev="0" advAuto="0" spid="417" grpId="7"/>
      <p:bldP build="whole" bldLvl="1" animBg="1" rev="0" advAuto="0" spid="414" grpId="2"/>
      <p:bldP build="whole" bldLvl="1" animBg="1" rev="0" advAuto="0" spid="410" grpId="5"/>
      <p:bldP build="whole" bldLvl="1" animBg="1" rev="0" advAuto="0" spid="415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ulfite ion, SO32-"/>
          <p:cNvSpPr txBox="1"/>
          <p:nvPr>
            <p:ph type="title"/>
          </p:nvPr>
        </p:nvSpPr>
        <p:spPr>
          <a:xfrm>
            <a:off x="5036820" y="914400"/>
            <a:ext cx="14333220" cy="153162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rPr sz="7800"/>
              <a:t>Sulfite ion, SO</a:t>
            </a:r>
            <a:r>
              <a:rPr baseline="-15743" sz="7800"/>
              <a:t>3</a:t>
            </a:r>
            <a:r>
              <a:rPr baseline="30974" sz="7800"/>
              <a:t>2-</a:t>
            </a:r>
          </a:p>
        </p:txBody>
      </p:sp>
      <p:sp>
        <p:nvSpPr>
          <p:cNvPr id="477" name="Step 1.  Central atom  =  S…"/>
          <p:cNvSpPr txBox="1"/>
          <p:nvPr>
            <p:ph type="body" idx="1"/>
          </p:nvPr>
        </p:nvSpPr>
        <p:spPr>
          <a:xfrm>
            <a:off x="5173980" y="2903220"/>
            <a:ext cx="14173201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Step 1.  Central atom  =  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Step 2.  Count valence electrons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  		 	S = 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6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 			3 x O  =  3 x 6 = 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18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 			Negative charge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			TOTAL = 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26</a:t>
            </a:r>
            <a:r>
              <a:t> e- or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13</a:t>
            </a:r>
            <a:r>
              <a:t> pairs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Step 3.   Form sigma bonds</a:t>
            </a:r>
          </a:p>
        </p:txBody>
      </p:sp>
      <p:sp>
        <p:nvSpPr>
          <p:cNvPr id="4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79" name="10 pairs of electrons are…"/>
          <p:cNvSpPr txBox="1"/>
          <p:nvPr/>
        </p:nvSpPr>
        <p:spPr>
          <a:xfrm>
            <a:off x="5334000" y="10020300"/>
            <a:ext cx="8869680" cy="1917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2E5801"/>
              </a:buClr>
              <a:buFont typeface="Arial"/>
              <a:defRPr b="1" sz="5400">
                <a:solidFill>
                  <a:srgbClr val="2E5801"/>
                </a:solidFill>
                <a:uFill>
                  <a:solidFill>
                    <a:srgbClr val="2E5801"/>
                  </a:solidFill>
                </a:uFill>
              </a:defRPr>
            </a:pPr>
            <a:r>
              <a:t>10 pairs of electrons are </a:t>
            </a: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2E5801"/>
              </a:buClr>
              <a:buFont typeface="Arial"/>
              <a:defRPr b="1" sz="5400">
                <a:solidFill>
                  <a:srgbClr val="2E5801"/>
                </a:solidFill>
                <a:uFill>
                  <a:solidFill>
                    <a:srgbClr val="2E5801"/>
                  </a:solidFill>
                </a:uFill>
              </a:defRPr>
            </a:pPr>
            <a:r>
              <a:t>now left.</a:t>
            </a:r>
          </a:p>
        </p:txBody>
      </p:sp>
      <p:pic>
        <p:nvPicPr>
          <p:cNvPr id="480" name="SO3 picture" descr="SO3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89580" y="9787889"/>
            <a:ext cx="4709161" cy="3223261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77" grpId="1"/>
      <p:bldP build="whole" bldLvl="1" animBg="1" rev="0" advAuto="0" spid="480" grpId="2"/>
      <p:bldP build="whole" bldLvl="1" animBg="1" rev="0" advAuto="0" spid="479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H 222: Lectures and Labs"/>
          <p:cNvSpPr txBox="1"/>
          <p:nvPr>
            <p:ph type="title"/>
          </p:nvPr>
        </p:nvSpPr>
        <p:spPr>
          <a:xfrm>
            <a:off x="-344143" y="-578742"/>
            <a:ext cx="18373870" cy="3200401"/>
          </a:xfrm>
          <a:prstGeom prst="rect">
            <a:avLst/>
          </a:prstGeom>
        </p:spPr>
        <p:txBody>
          <a:bodyPr/>
          <a:lstStyle>
            <a:lvl1pPr>
              <a:defRPr sz="8100">
                <a:solidFill>
                  <a:srgbClr val="0433FF"/>
                </a:solidFill>
              </a:defRPr>
            </a:lvl1pPr>
          </a:lstStyle>
          <a:p>
            <a:pPr/>
            <a:r>
              <a:t>CH 222: Lectures and Labs</a:t>
            </a:r>
          </a:p>
        </p:txBody>
      </p:sp>
      <p:sp>
        <p:nvSpPr>
          <p:cNvPr id="212" name="MAR"/>
          <p:cNvSpPr txBox="1"/>
          <p:nvPr/>
        </p:nvSpPr>
        <p:spPr>
          <a:xfrm>
            <a:off x="73025" y="128238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13" name="Lectures:  MWF from 9 - 9:50 AM in AC 1303 (this room)…"/>
          <p:cNvSpPr txBox="1"/>
          <p:nvPr/>
        </p:nvSpPr>
        <p:spPr>
          <a:xfrm>
            <a:off x="1464118" y="1695927"/>
            <a:ext cx="20860594" cy="940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0433FF"/>
                </a:solidFill>
                <a:latin typeface="Avenir Heavy"/>
                <a:ea typeface="Avenir Heavy"/>
                <a:cs typeface="Avenir Heavy"/>
                <a:sym typeface="Avenir Heavy"/>
              </a:rPr>
              <a:t>Lectures</a:t>
            </a:r>
            <a:r>
              <a:rPr>
                <a:solidFill>
                  <a:srgbClr val="0433FF"/>
                </a:solidFill>
              </a:rPr>
              <a:t>:</a:t>
            </a:r>
            <a:r>
              <a:t> 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MWF</a:t>
            </a:r>
            <a:r>
              <a:t> from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9 - 9:50 AM</a:t>
            </a:r>
            <a:r>
              <a:t> in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AC 1303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(this room)</a:t>
            </a:r>
          </a:p>
          <a:p>
            <a:pPr marL="626524" marR="81280" indent="-505557" defTabSz="1828800">
              <a:buClr>
                <a:srgbClr val="000000"/>
              </a:buClr>
              <a:buSzPct val="100000"/>
              <a:buFont typeface="Arial"/>
              <a:buChar char="•"/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Lectures recorded, available soon afterwards</a:t>
            </a:r>
          </a:p>
          <a:p>
            <a:pPr marL="626524" marR="81280" indent="-505557" defTabSz="1828800">
              <a:buClr>
                <a:srgbClr val="000000"/>
              </a:buClr>
              <a:buSzPct val="100000"/>
              <a:buFont typeface="Arial"/>
              <a:buChar char="•"/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Lecture notes to print available (under "Problem Sets and Handouts", </a:t>
            </a:r>
            <a:r>
              <a:rPr u="sng">
                <a:hlinkClick r:id="rId3" invalidUrl="" action="" tgtFrame="" tooltip="" history="1" highlightClick="0" endSnd="0"/>
              </a:rPr>
              <a:t>mhchem.org/222</a:t>
            </a:r>
            <a:r>
              <a:t>), get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CH 222 Companion</a:t>
            </a:r>
            <a:r>
              <a:t> as soon as possible</a:t>
            </a:r>
          </a:p>
          <a:p>
            <a:pPr marL="81280" marR="81280" defTabSz="1828800"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marL="81280" marR="81280" defTabSz="1828800"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0433FF"/>
                </a:solidFill>
                <a:latin typeface="Avenir Heavy"/>
                <a:ea typeface="Avenir Heavy"/>
                <a:cs typeface="Avenir Heavy"/>
                <a:sym typeface="Avenir Heavy"/>
              </a:rPr>
              <a:t>Labs (Section 01)</a:t>
            </a:r>
            <a:r>
              <a:rPr>
                <a:solidFill>
                  <a:srgbClr val="0433FF"/>
                </a:solidFill>
              </a:rPr>
              <a:t>:</a:t>
            </a:r>
            <a:r>
              <a:t> 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Mondays</a:t>
            </a:r>
            <a:r>
              <a:t> from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1:10 - 5 PM</a:t>
            </a:r>
          </a:p>
          <a:p>
            <a:pPr marL="626524" marR="81280" indent="-505557" defTabSz="1828800">
              <a:buClr>
                <a:srgbClr val="000000"/>
              </a:buClr>
              <a:buSzPct val="100000"/>
              <a:buFont typeface="Arial"/>
              <a:buChar char="•"/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Start</a:t>
            </a:r>
            <a:r>
              <a:t> in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room AC 2501</a:t>
            </a:r>
            <a:r>
              <a:t> (not AC 1303)</a:t>
            </a:r>
          </a:p>
          <a:p>
            <a:pPr marL="626524" marR="81280" indent="-505557" defTabSz="1828800">
              <a:buClr>
                <a:srgbClr val="000000"/>
              </a:buClr>
              <a:buSzPct val="100000"/>
              <a:buFont typeface="Arial"/>
              <a:buChar char="•"/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Move to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AC 2507</a:t>
            </a:r>
            <a:r>
              <a:t> ("the lab") around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3 PM</a:t>
            </a: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marL="626524" marR="81280" indent="-505557" defTabSz="1828800">
              <a:buClr>
                <a:srgbClr val="000000"/>
              </a:buClr>
              <a:buSzPct val="100000"/>
              <a:buFont typeface="Arial"/>
              <a:buChar char="•"/>
              <a:defRPr sz="4800">
                <a:uFill>
                  <a:solidFill>
                    <a:srgbClr val="000000"/>
                  </a:solidFill>
                </a:u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For first day</a:t>
            </a:r>
            <a:r>
              <a:t>,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bring a printed copy of the "Chromatography" Lab</a:t>
            </a:r>
            <a:r>
              <a:t> (</a:t>
            </a:r>
            <a:r>
              <a:rPr u="sng">
                <a:hlinkClick r:id="rId3" invalidUrl="" action="" tgtFrame="" tooltip="" history="1" highlightClick="0" endSnd="0"/>
              </a:rPr>
              <a:t>mhchem.org/222</a:t>
            </a:r>
            <a:r>
              <a:t>), a pair of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safety glasses</a:t>
            </a:r>
            <a:r>
              <a:t> (Dollar store ok) and your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calculator</a:t>
            </a:r>
          </a:p>
        </p:txBody>
      </p:sp>
      <p:sp>
        <p:nvSpPr>
          <p:cNvPr id="214" name="...more on Monday afternoon"/>
          <p:cNvSpPr txBox="1"/>
          <p:nvPr/>
        </p:nvSpPr>
        <p:spPr>
          <a:xfrm>
            <a:off x="17514044" y="12924844"/>
            <a:ext cx="6799997" cy="73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81280" marR="81280" defTabSz="1828800">
              <a:defRPr i="1" sz="40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...more on Monday afternoon</a:t>
            </a:r>
          </a:p>
        </p:txBody>
      </p:sp>
      <p:pic>
        <p:nvPicPr>
          <p:cNvPr id="215" name="GettyImages-545286316-433dd345105e4c6ebe4cdd8d2317fdaa.jpg" descr="GettyImages-545286316-433dd345105e4c6ebe4cdd8d2317fda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43904" y="-33885"/>
            <a:ext cx="5378441" cy="3585628"/>
          </a:xfrm>
          <a:prstGeom prst="rect">
            <a:avLst/>
          </a:prstGeom>
          <a:ln w="88900"/>
        </p:spPr>
      </p:pic>
      <p:pic>
        <p:nvPicPr>
          <p:cNvPr id="216" name="Lessons in Chemistry Cooking is Chemistry.mov" descr="Lessons in Chemistry Cooking is Chemistry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764000" y="1442720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"/>
                            </p:stCondLst>
                            <p:childTnLst>
                              <p:par>
                                <p:cTn id="3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"/>
                            </p:stCondLst>
                            <p:childTnLst>
                              <p:par>
                                <p:cTn id="4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"/>
                            </p:stCondLst>
                            <p:childTnLst>
                              <p:par>
                                <p:cTn id="4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"/>
                            </p:stCondLst>
                            <p:childTnLst>
                              <p:par>
                                <p:cTn id="5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87500 -1.051852" origin="layout" pathEditMode="relative">
                                      <p:cBhvr>
                                        <p:cTn id="57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366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61" fill="hold" display="0">
                  <p:stCondLst>
                    <p:cond delay="indefinite"/>
                  </p:stCondLst>
                </p:cTn>
                <p:tgtEl>
                  <p:spTgt spid="216"/>
                </p:tgtEl>
              </p:cMediaNode>
            </p:video>
            <p:seq concurrent="1" prevAc="none" nextAc="seek">
              <p:cTn id="62" evtFilter="cancelBubble" nodeType="interactiveSeq" restart="whenNotActive" fill="hold">
                <p:stCondLst>
                  <p:cond delay="0" evt="onClick">
                    <p:tgtEl>
                      <p:spTgt spid="2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6"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2"/>
      <p:bldP build="p" bldLvl="5" animBg="1" rev="0" advAuto="0" spid="2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ulfite ion, SO32-"/>
          <p:cNvSpPr txBox="1"/>
          <p:nvPr>
            <p:ph type="title"/>
          </p:nvPr>
        </p:nvSpPr>
        <p:spPr>
          <a:xfrm>
            <a:off x="213360" y="920115"/>
            <a:ext cx="14333221" cy="153162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rPr sz="7800"/>
              <a:t>Sulfite ion, SO</a:t>
            </a:r>
            <a:r>
              <a:rPr baseline="-15743" sz="7800"/>
              <a:t>3</a:t>
            </a:r>
            <a:r>
              <a:rPr baseline="30974" sz="7800"/>
              <a:t>2-</a:t>
            </a:r>
          </a:p>
        </p:txBody>
      </p:sp>
      <p:sp>
        <p:nvSpPr>
          <p:cNvPr id="483" name="Remaining pairs become lone pairs, first on outside atoms and then on central atom."/>
          <p:cNvSpPr txBox="1"/>
          <p:nvPr>
            <p:ph type="body" sz="quarter" idx="1"/>
          </p:nvPr>
        </p:nvSpPr>
        <p:spPr>
          <a:xfrm>
            <a:off x="4876800" y="2743200"/>
            <a:ext cx="14333220" cy="2674621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Remaining pairs become lone pairs, first on outside atoms and then on central atom.</a:t>
            </a:r>
          </a:p>
        </p:txBody>
      </p:sp>
      <p:sp>
        <p:nvSpPr>
          <p:cNvPr id="48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85" name="sulfite picture" descr="sulfit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9791" y="5715000"/>
            <a:ext cx="5383265" cy="3794760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Each atom is surrounded by an octet of electrons."/>
          <p:cNvSpPr txBox="1"/>
          <p:nvPr/>
        </p:nvSpPr>
        <p:spPr>
          <a:xfrm>
            <a:off x="3383280" y="10576559"/>
            <a:ext cx="14813281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algn="ctr" defTabSz="1828800">
              <a:buClr>
                <a:srgbClr val="000000"/>
              </a:buClr>
              <a:buFont typeface="Arial"/>
              <a:defRPr b="1" i="1" sz="5400">
                <a:solidFill>
                  <a:srgbClr val="4F8F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Each atom is surrounded by an octet of electrons.		</a:t>
            </a:r>
          </a:p>
        </p:txBody>
      </p:sp>
      <p:pic>
        <p:nvPicPr>
          <p:cNvPr id="487" name="20150402081648-wine_chart.jpg" descr="20150402081648-wine_char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40571" y="348615"/>
            <a:ext cx="11926958" cy="13716001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87708 -0.025417" origin="layout" pathEditMode="relative">
                                      <p:cBhvr>
                                        <p:cTn id="11" dur="1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arbon Dioxide, CO2"/>
          <p:cNvSpPr txBox="1"/>
          <p:nvPr>
            <p:ph type="title"/>
          </p:nvPr>
        </p:nvSpPr>
        <p:spPr>
          <a:xfrm>
            <a:off x="5036820" y="914400"/>
            <a:ext cx="14333220" cy="153162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rPr sz="7800"/>
              <a:t>Carbon Dioxide, CO</a:t>
            </a:r>
            <a:r>
              <a:rPr baseline="-15743" sz="7800"/>
              <a:t>2</a:t>
            </a:r>
          </a:p>
        </p:txBody>
      </p:sp>
      <p:sp>
        <p:nvSpPr>
          <p:cNvPr id="490" name="1.  Central atom  =  _______…"/>
          <p:cNvSpPr txBox="1"/>
          <p:nvPr>
            <p:ph type="body" idx="1"/>
          </p:nvPr>
        </p:nvSpPr>
        <p:spPr>
          <a:xfrm>
            <a:off x="5036820" y="2903220"/>
            <a:ext cx="14333220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1.  Central atom  =  _______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2.  Valence electrons  = __ or __ pairs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3.  Form sigma bonds.</a:t>
            </a:r>
          </a:p>
        </p:txBody>
      </p:sp>
      <p:sp>
        <p:nvSpPr>
          <p:cNvPr id="49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92" name="CO2 picture" descr="C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9860" y="6217920"/>
            <a:ext cx="4960620" cy="128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CO2 picture" descr="CO2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8420" y="10287000"/>
            <a:ext cx="5463540" cy="1691640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This leaves 6 pairs.…"/>
          <p:cNvSpPr txBox="1"/>
          <p:nvPr/>
        </p:nvSpPr>
        <p:spPr>
          <a:xfrm>
            <a:off x="5173980" y="7927975"/>
            <a:ext cx="14950440" cy="2011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 	  This leaves 6 pairs.</a:t>
            </a: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4.  Place lone pairs on outer atoms.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3" grpId="4"/>
      <p:bldP build="whole" bldLvl="1" animBg="1" rev="0" advAuto="0" spid="494" grpId="3"/>
      <p:bldP build="p" bldLvl="1" animBg="1" rev="0" advAuto="0" spid="490" grpId="1"/>
      <p:bldP build="whole" bldLvl="1" animBg="1" rev="0" advAuto="0" spid="492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arbon Dioxide, CO2"/>
          <p:cNvSpPr txBox="1"/>
          <p:nvPr>
            <p:ph type="title"/>
          </p:nvPr>
        </p:nvSpPr>
        <p:spPr>
          <a:xfrm>
            <a:off x="5036820" y="914400"/>
            <a:ext cx="14333220" cy="153162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rPr sz="7800"/>
              <a:t>Carbon Dioxide, CO</a:t>
            </a:r>
            <a:r>
              <a:rPr baseline="-15743" sz="7800"/>
              <a:t>2</a:t>
            </a:r>
          </a:p>
        </p:txBody>
      </p:sp>
      <p:sp>
        <p:nvSpPr>
          <p:cNvPr id="497" name="4.  Place lone pairs on outer atoms."/>
          <p:cNvSpPr txBox="1"/>
          <p:nvPr>
            <p:ph type="body" idx="1"/>
          </p:nvPr>
        </p:nvSpPr>
        <p:spPr>
          <a:xfrm>
            <a:off x="5036820" y="2903220"/>
            <a:ext cx="14333220" cy="1081278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4.  Place lone pairs on outer atoms.</a:t>
            </a:r>
          </a:p>
        </p:txBody>
      </p:sp>
      <p:sp>
        <p:nvSpPr>
          <p:cNvPr id="49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99" name="The second bonding pair forms a pi (π) bond."/>
          <p:cNvSpPr txBox="1"/>
          <p:nvPr/>
        </p:nvSpPr>
        <p:spPr>
          <a:xfrm>
            <a:off x="3962400" y="11018519"/>
            <a:ext cx="1693926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second bonding pair forms a 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pi (π)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bond.</a:t>
            </a:r>
          </a:p>
        </p:txBody>
      </p:sp>
      <p:sp>
        <p:nvSpPr>
          <p:cNvPr id="500" name="5.  So that C has an octet, we shall form DOUBLE BONDS between C and O."/>
          <p:cNvSpPr txBox="1"/>
          <p:nvPr/>
        </p:nvSpPr>
        <p:spPr>
          <a:xfrm>
            <a:off x="5173980" y="6240779"/>
            <a:ext cx="14950440" cy="176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5.  So that C has an octet, we shall form DOUBLE BONDS between C and O.</a:t>
            </a:r>
          </a:p>
        </p:txBody>
      </p:sp>
      <p:grpSp>
        <p:nvGrpSpPr>
          <p:cNvPr id="504" name="Group"/>
          <p:cNvGrpSpPr/>
          <p:nvPr/>
        </p:nvGrpSpPr>
        <p:grpSpPr>
          <a:xfrm>
            <a:off x="4396740" y="8252459"/>
            <a:ext cx="15268576" cy="2217421"/>
            <a:chOff x="0" y="0"/>
            <a:chExt cx="15268575" cy="2217419"/>
          </a:xfrm>
        </p:grpSpPr>
        <p:pic>
          <p:nvPicPr>
            <p:cNvPr id="501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463540" cy="2217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2" name="image.pdf" descr="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433435" y="326390"/>
              <a:ext cx="6835141" cy="1816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3" name="Line"/>
            <p:cNvSpPr/>
            <p:nvPr/>
          </p:nvSpPr>
          <p:spPr>
            <a:xfrm>
              <a:off x="6286500" y="1257300"/>
              <a:ext cx="1417320" cy="3176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05" name="CO2 picture" descr="CO2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8380" y="4091940"/>
            <a:ext cx="5463540" cy="1691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4" grpId="2"/>
      <p:bldP build="whole" bldLvl="1" animBg="1" rev="0" advAuto="0" spid="499" grpId="3"/>
      <p:bldP build="whole" bldLvl="1" animBg="1" rev="0" advAuto="0" spid="50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Double and even triple bonds are commonly observed for C, N, P, O, and S"/>
          <p:cNvSpPr txBox="1"/>
          <p:nvPr>
            <p:ph type="title"/>
          </p:nvPr>
        </p:nvSpPr>
        <p:spPr>
          <a:xfrm>
            <a:off x="3802380" y="388620"/>
            <a:ext cx="8389620" cy="6926580"/>
          </a:xfrm>
          <a:prstGeom prst="rect">
            <a:avLst/>
          </a:prstGeom>
        </p:spPr>
        <p:txBody>
          <a:bodyPr/>
          <a:lstStyle>
            <a:lvl1pPr algn="l">
              <a:defRPr sz="7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Double and even triple bonds are commonly observed for C, N, P, O, and S</a:t>
            </a:r>
          </a:p>
        </p:txBody>
      </p:sp>
      <p:sp>
        <p:nvSpPr>
          <p:cNvPr id="50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09" name="C2F4 picture" descr="C2F4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9600" y="7406640"/>
            <a:ext cx="6080761" cy="4983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H2CO3 picture" descr="H2CO3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00559" y="525780"/>
            <a:ext cx="5943601" cy="5326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SO3 picture" descr="SO3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14550" y="4791075"/>
            <a:ext cx="5368926" cy="5048251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H2CO"/>
          <p:cNvSpPr txBox="1"/>
          <p:nvPr/>
        </p:nvSpPr>
        <p:spPr>
          <a:xfrm>
            <a:off x="14906625" y="946150"/>
            <a:ext cx="206335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H</a:t>
            </a:r>
            <a:r>
              <a:rPr baseline="-1585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2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CO</a:t>
            </a:r>
          </a:p>
        </p:txBody>
      </p:sp>
      <p:sp>
        <p:nvSpPr>
          <p:cNvPr id="513" name="SO3"/>
          <p:cNvSpPr txBox="1"/>
          <p:nvPr/>
        </p:nvSpPr>
        <p:spPr>
          <a:xfrm>
            <a:off x="17345025" y="8261350"/>
            <a:ext cx="1530248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defTabSz="1828800">
              <a:buClr>
                <a:srgbClr val="FF2734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SO</a:t>
            </a:r>
            <a:r>
              <a:rPr baseline="-1585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</a:p>
        </p:txBody>
      </p:sp>
      <p:sp>
        <p:nvSpPr>
          <p:cNvPr id="514" name="C2F4"/>
          <p:cNvSpPr txBox="1"/>
          <p:nvPr/>
        </p:nvSpPr>
        <p:spPr>
          <a:xfrm>
            <a:off x="6219825" y="11766550"/>
            <a:ext cx="1707837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defTabSz="1828800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C</a:t>
            </a:r>
            <a:r>
              <a:rPr baseline="-15851"/>
              <a:t>2</a:t>
            </a:r>
            <a:r>
              <a:t>F</a:t>
            </a:r>
            <a:r>
              <a:rPr baseline="-15851"/>
              <a:t>4</a:t>
            </a:r>
          </a:p>
        </p:txBody>
      </p:sp>
      <p:pic>
        <p:nvPicPr>
          <p:cNvPr id="515" name="CO2 picture" descr="CO2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07975" y="11017250"/>
            <a:ext cx="6835141" cy="181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ulfur Dioxide, SO2"/>
          <p:cNvSpPr txBox="1"/>
          <p:nvPr>
            <p:ph type="title"/>
          </p:nvPr>
        </p:nvSpPr>
        <p:spPr>
          <a:xfrm>
            <a:off x="5036820" y="914400"/>
            <a:ext cx="14173201" cy="153162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rPr sz="7800"/>
              <a:t>Sulfur Dioxide, SO</a:t>
            </a:r>
            <a:r>
              <a:rPr baseline="-15743" sz="7800"/>
              <a:t>2</a:t>
            </a:r>
          </a:p>
        </p:txBody>
      </p:sp>
      <p:sp>
        <p:nvSpPr>
          <p:cNvPr id="518" name="1.   Central atom = S…"/>
          <p:cNvSpPr txBox="1"/>
          <p:nvPr>
            <p:ph type="body" idx="1"/>
          </p:nvPr>
        </p:nvSpPr>
        <p:spPr>
          <a:xfrm>
            <a:off x="4122420" y="2583180"/>
            <a:ext cx="15384781" cy="111328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1.   Central atom = 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2.   Valence electrons = 18 or 9 pairs</a:t>
            </a:r>
          </a:p>
        </p:txBody>
      </p:sp>
      <p:sp>
        <p:nvSpPr>
          <p:cNvPr id="51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20" name="SO2 picture" descr="S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1220" y="4777740"/>
            <a:ext cx="5463540" cy="1760221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3.   Form pi (π) bond so that S has an octet - but note that there are two ways of doing this."/>
          <p:cNvSpPr txBox="1"/>
          <p:nvPr/>
        </p:nvSpPr>
        <p:spPr>
          <a:xfrm>
            <a:off x="4259580" y="6813550"/>
            <a:ext cx="16482060" cy="176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3.   Form pi (π) bond so that S has an octet - but note that there are two ways of doing this.</a:t>
            </a:r>
          </a:p>
        </p:txBody>
      </p:sp>
      <p:pic>
        <p:nvPicPr>
          <p:cNvPr id="522" name="SO2 picture" descr="SO2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16980" y="9326880"/>
            <a:ext cx="11407140" cy="3337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0" grpId="2"/>
      <p:bldP build="p" bldLvl="1" animBg="1" rev="0" advAuto="0" spid="518" grpId="1"/>
      <p:bldP build="whole" bldLvl="1" animBg="1" rev="0" advAuto="0" spid="521" grpId="3"/>
      <p:bldP build="whole" bldLvl="1" animBg="1" rev="0" advAuto="0" spid="522" grpId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SO2 resonance picture" descr="SO2 resonance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3874" y="7545058"/>
            <a:ext cx="12027492" cy="2061857"/>
          </a:xfrm>
          <a:prstGeom prst="rect">
            <a:avLst/>
          </a:prstGeom>
          <a:ln w="88900"/>
        </p:spPr>
      </p:pic>
      <p:sp>
        <p:nvSpPr>
          <p:cNvPr id="525" name="Sulfur Dioxide, SO2"/>
          <p:cNvSpPr txBox="1"/>
          <p:nvPr>
            <p:ph type="title"/>
          </p:nvPr>
        </p:nvSpPr>
        <p:spPr>
          <a:xfrm>
            <a:off x="4876800" y="617220"/>
            <a:ext cx="14173200" cy="153162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rPr sz="7800"/>
              <a:t>Sulfur Dioxide, SO</a:t>
            </a:r>
            <a:r>
              <a:rPr baseline="-15743" sz="7800"/>
              <a:t>2</a:t>
            </a:r>
          </a:p>
        </p:txBody>
      </p:sp>
      <p:sp>
        <p:nvSpPr>
          <p:cNvPr id="526" name="This leads to the following structures."/>
          <p:cNvSpPr txBox="1"/>
          <p:nvPr>
            <p:ph type="body" sz="half" idx="1"/>
          </p:nvPr>
        </p:nvSpPr>
        <p:spPr>
          <a:xfrm>
            <a:off x="3733800" y="6263640"/>
            <a:ext cx="16459201" cy="761238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This leads to the following structures.</a:t>
            </a:r>
          </a:p>
        </p:txBody>
      </p:sp>
      <p:sp>
        <p:nvSpPr>
          <p:cNvPr id="52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28" name="These equivalent structures are called…"/>
          <p:cNvSpPr txBox="1"/>
          <p:nvPr/>
        </p:nvSpPr>
        <p:spPr>
          <a:xfrm>
            <a:off x="3802380" y="9761219"/>
            <a:ext cx="15270481" cy="285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These equivalent structures are called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RESONANCE STRUCTURES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. The true electronic structure is a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HYBRID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of the two.</a:t>
            </a:r>
          </a:p>
        </p:txBody>
      </p:sp>
      <p:pic>
        <p:nvPicPr>
          <p:cNvPr id="529" name="SO2 picture" descr="SO2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9800" y="2446020"/>
            <a:ext cx="11407140" cy="3337560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Which of the following Lewis resonance structures is incorrect for N2O?…"/>
          <p:cNvSpPr txBox="1"/>
          <p:nvPr/>
        </p:nvSpPr>
        <p:spPr>
          <a:xfrm>
            <a:off x="7185659" y="14036039"/>
            <a:ext cx="17990821" cy="129159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def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Lewis resonance structures is incorrect for N</a:t>
            </a:r>
            <a:r>
              <a:rPr baseline="-5999"/>
              <a:t>2</a:t>
            </a:r>
            <a:r>
              <a:t>O?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  <a:r>
              <a:rPr b="0"/>
              <a:t>1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2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3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4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all are correct</a:t>
            </a: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531" name="Enter your response on…"/>
          <p:cNvSpPr txBox="1"/>
          <p:nvPr/>
        </p:nvSpPr>
        <p:spPr>
          <a:xfrm>
            <a:off x="21381719" y="148361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32" name="Answer = D, 4"/>
          <p:cNvSpPr txBox="1"/>
          <p:nvPr/>
        </p:nvSpPr>
        <p:spPr>
          <a:xfrm>
            <a:off x="20793700" y="17670780"/>
            <a:ext cx="4803657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4</a:t>
            </a:r>
          </a:p>
        </p:txBody>
      </p:sp>
      <p:grpSp>
        <p:nvGrpSpPr>
          <p:cNvPr id="541" name="Group"/>
          <p:cNvGrpSpPr/>
          <p:nvPr/>
        </p:nvGrpSpPr>
        <p:grpSpPr>
          <a:xfrm>
            <a:off x="24818339" y="4181951"/>
            <a:ext cx="10464165" cy="5352098"/>
            <a:chOff x="0" y="0"/>
            <a:chExt cx="10464164" cy="5352097"/>
          </a:xfrm>
        </p:grpSpPr>
        <p:pic>
          <p:nvPicPr>
            <p:cNvPr id="533" name="image.pdf" descr="imag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34364" y="957262"/>
              <a:ext cx="3206116" cy="1237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4" name="1."/>
            <p:cNvSpPr txBox="1"/>
            <p:nvPr/>
          </p:nvSpPr>
          <p:spPr>
            <a:xfrm>
              <a:off x="242887" y="0"/>
              <a:ext cx="1280161" cy="775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73151" marR="73151" defTabSz="1645920">
                <a:buClr>
                  <a:srgbClr val="000000"/>
                </a:buClr>
                <a:buFont typeface="Arial"/>
                <a:defRPr sz="4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1.</a:t>
              </a:r>
            </a:p>
          </p:txBody>
        </p:sp>
        <p:pic>
          <p:nvPicPr>
            <p:cNvPr id="535" name="image.pdf" descr="image.pd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583679" y="1014412"/>
              <a:ext cx="3880486" cy="1180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6" name="2."/>
            <p:cNvSpPr txBox="1"/>
            <p:nvPr/>
          </p:nvSpPr>
          <p:spPr>
            <a:xfrm>
              <a:off x="6689407" y="0"/>
              <a:ext cx="1280161" cy="775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73151" marR="73151" defTabSz="1645920">
                <a:buClr>
                  <a:srgbClr val="000000"/>
                </a:buClr>
                <a:buFont typeface="Arial"/>
                <a:defRPr sz="4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2.</a:t>
              </a:r>
            </a:p>
          </p:txBody>
        </p:sp>
        <p:pic>
          <p:nvPicPr>
            <p:cNvPr id="537" name="image.pdf" descr="image.pdf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60057" y="4114800"/>
              <a:ext cx="3654743" cy="1237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8" name="3."/>
            <p:cNvSpPr txBox="1"/>
            <p:nvPr/>
          </p:nvSpPr>
          <p:spPr>
            <a:xfrm>
              <a:off x="0" y="3154679"/>
              <a:ext cx="1280160" cy="775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73151" marR="73151" defTabSz="1645920">
                <a:buClr>
                  <a:srgbClr val="000000"/>
                </a:buClr>
                <a:buFont typeface="Arial"/>
                <a:defRPr sz="4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3.</a:t>
              </a:r>
            </a:p>
          </p:txBody>
        </p:sp>
        <p:pic>
          <p:nvPicPr>
            <p:cNvPr id="539" name="image.pdf" descr="image.pdf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83679" y="4169092"/>
              <a:ext cx="3597593" cy="1180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0" name="4."/>
            <p:cNvSpPr txBox="1"/>
            <p:nvPr/>
          </p:nvSpPr>
          <p:spPr>
            <a:xfrm>
              <a:off x="6552247" y="3291839"/>
              <a:ext cx="1280161" cy="775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73151" marR="73151" defTabSz="1645920">
                <a:buClr>
                  <a:srgbClr val="000000"/>
                </a:buClr>
                <a:buFont typeface="Arial"/>
                <a:defRPr sz="42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4.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7188 -0.990000" origin="layout" pathEditMode="relative">
                                      <p:cBhvr>
                                        <p:cTn id="23" dur="10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00631 -0.325000" origin="layout" pathEditMode="relative">
                                      <p:cBhvr>
                                        <p:cTn id="26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47500 -0.053333" origin="layout" pathEditMode="relative">
                                      <p:cBhvr>
                                        <p:cTn id="29" dur="1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76252 -0.440000" origin="layout" pathEditMode="relative">
                                      <p:cBhvr>
                                        <p:cTn id="36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8" grpId="3"/>
      <p:bldP build="p" bldLvl="1" animBg="1" rev="0" advAuto="0" spid="526" grpId="1"/>
      <p:bldP build="whole" bldLvl="1" animBg="1" rev="0" advAuto="0" spid="531" grpId="7"/>
      <p:bldP build="whole" bldLvl="1" animBg="1" rev="0" advAuto="0" spid="52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SF4 picture" descr="SF4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3539" y="4183379"/>
            <a:ext cx="4892041" cy="838962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Violations of the Octet Rule"/>
          <p:cNvSpPr txBox="1"/>
          <p:nvPr>
            <p:ph type="title"/>
          </p:nvPr>
        </p:nvSpPr>
        <p:spPr>
          <a:xfrm>
            <a:off x="4259580" y="137160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Violations of the Octet Rule</a:t>
            </a:r>
          </a:p>
        </p:txBody>
      </p:sp>
      <p:sp>
        <p:nvSpPr>
          <p:cNvPr id="545" name="Usually occurs with B and elements of higher periods."/>
          <p:cNvSpPr txBox="1"/>
          <p:nvPr>
            <p:ph type="body" idx="1"/>
          </p:nvPr>
        </p:nvSpPr>
        <p:spPr>
          <a:xfrm>
            <a:off x="5036820" y="3657600"/>
            <a:ext cx="14333220" cy="1005840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Usually occurs with B and elements of higher periods.</a:t>
            </a:r>
          </a:p>
        </p:txBody>
      </p:sp>
      <p:sp>
        <p:nvSpPr>
          <p:cNvPr id="5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47" name="BF3 picture" descr="BF3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0350" y="6162675"/>
            <a:ext cx="5372101" cy="5276851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BF3"/>
          <p:cNvSpPr txBox="1"/>
          <p:nvPr/>
        </p:nvSpPr>
        <p:spPr>
          <a:xfrm>
            <a:off x="8048625" y="10001250"/>
            <a:ext cx="1609358" cy="121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BF</a:t>
            </a:r>
            <a:r>
              <a:rPr baseline="-16133"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3</a:t>
            </a:r>
          </a:p>
        </p:txBody>
      </p:sp>
      <p:sp>
        <p:nvSpPr>
          <p:cNvPr id="549" name="SF4"/>
          <p:cNvSpPr txBox="1"/>
          <p:nvPr/>
        </p:nvSpPr>
        <p:spPr>
          <a:xfrm>
            <a:off x="13230225" y="10001250"/>
            <a:ext cx="1566472" cy="121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SF</a:t>
            </a:r>
            <a:r>
              <a:rPr baseline="-16133"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Boron Trifluoride"/>
          <p:cNvSpPr txBox="1"/>
          <p:nvPr>
            <p:ph type="title"/>
          </p:nvPr>
        </p:nvSpPr>
        <p:spPr>
          <a:xfrm>
            <a:off x="5173980" y="1211580"/>
            <a:ext cx="13555981" cy="166878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Boron Trifluoride</a:t>
            </a:r>
          </a:p>
        </p:txBody>
      </p:sp>
      <p:sp>
        <p:nvSpPr>
          <p:cNvPr id="552" name="Central atom =…"/>
          <p:cNvSpPr txBox="1"/>
          <p:nvPr>
            <p:ph type="body" idx="1"/>
          </p:nvPr>
        </p:nvSpPr>
        <p:spPr>
          <a:xfrm>
            <a:off x="5036820" y="2903220"/>
            <a:ext cx="14333220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Central atom =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Valence electrons =       </a:t>
            </a:r>
            <a:r>
              <a:rPr b="0"/>
              <a:t>			    </a:t>
            </a:r>
            <a:r>
              <a:t>or electron pairs =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Assemble dot structure</a:t>
            </a:r>
          </a:p>
        </p:txBody>
      </p:sp>
      <p:sp>
        <p:nvSpPr>
          <p:cNvPr id="55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54" name="BF3 picture" descr="BF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2640" y="7132319"/>
            <a:ext cx="2811781" cy="5234941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The B atom has a share in only 6 electrons (or 3 pairs). B atom in many molecules is electron deficient."/>
          <p:cNvSpPr/>
          <p:nvPr/>
        </p:nvSpPr>
        <p:spPr>
          <a:xfrm>
            <a:off x="9877425" y="7042150"/>
            <a:ext cx="10424160" cy="3310045"/>
          </a:xfrm>
          <a:prstGeom prst="rect">
            <a:avLst/>
          </a:prstGeom>
          <a:solidFill>
            <a:srgbClr val="FDFDC5"/>
          </a:solidFill>
          <a:ln w="381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 defTabSz="1828800">
              <a:buClr>
                <a:srgbClr val="000000"/>
              </a:buClr>
              <a:buFont typeface="Arial"/>
              <a:defRPr b="1" sz="54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The B atom has a share in only 6 electrons (or 3 pairs). B atom in many molecules is electron deficient. </a:t>
            </a:r>
          </a:p>
        </p:txBody>
      </p:sp>
      <p:sp>
        <p:nvSpPr>
          <p:cNvPr id="556" name="Also common for Al and Be"/>
          <p:cNvSpPr txBox="1"/>
          <p:nvPr/>
        </p:nvSpPr>
        <p:spPr>
          <a:xfrm>
            <a:off x="10066019" y="11132819"/>
            <a:ext cx="10538461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spcBef>
                <a:spcPts val="32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b="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Also common for</a:t>
            </a:r>
            <a:r>
              <a:t> Al </a:t>
            </a:r>
            <a:r>
              <a:rPr b="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and</a:t>
            </a:r>
            <a:r>
              <a:t> Be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6" grpId="4"/>
      <p:bldP build="p" bldLvl="1" animBg="1" rev="0" advAuto="0" spid="552" grpId="1"/>
      <p:bldP build="whole" bldLvl="1" animBg="1" rev="0" advAuto="0" spid="555" grpId="3"/>
      <p:bldP build="whole" bldLvl="1" animBg="1" rev="0" advAuto="0" spid="55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ulfur Tetrafluoride, SF4"/>
          <p:cNvSpPr txBox="1"/>
          <p:nvPr>
            <p:ph type="title"/>
          </p:nvPr>
        </p:nvSpPr>
        <p:spPr>
          <a:xfrm>
            <a:off x="4122420" y="1211580"/>
            <a:ext cx="15247620" cy="2286001"/>
          </a:xfrm>
          <a:prstGeom prst="rect">
            <a:avLst/>
          </a:prstGeom>
        </p:spPr>
        <p:txBody>
          <a:bodyPr/>
          <a:lstStyle/>
          <a:p>
            <a:pPr/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Sulfur Tetrafluoride, SF</a:t>
            </a:r>
            <a:r>
              <a:rPr baseline="-15913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</a:p>
        </p:txBody>
      </p:sp>
      <p:sp>
        <p:nvSpPr>
          <p:cNvPr id="559" name="Central atom =…"/>
          <p:cNvSpPr txBox="1"/>
          <p:nvPr>
            <p:ph type="body" idx="1"/>
          </p:nvPr>
        </p:nvSpPr>
        <p:spPr>
          <a:xfrm>
            <a:off x="5036820" y="3497579"/>
            <a:ext cx="14333220" cy="102184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Central atom =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Valence electrons = ___ or ___ pairs.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Form sigma bonds and distribute electron pairs.</a:t>
            </a:r>
          </a:p>
        </p:txBody>
      </p:sp>
      <p:sp>
        <p:nvSpPr>
          <p:cNvPr id="56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61" name="SF4 picture" descr="SF4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4020" y="8366759"/>
            <a:ext cx="4823460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5 pairs around the S atom. A common occurrence outside the 2nd period."/>
          <p:cNvSpPr/>
          <p:nvPr/>
        </p:nvSpPr>
        <p:spPr>
          <a:xfrm>
            <a:off x="11249025" y="8261350"/>
            <a:ext cx="8275321" cy="3310045"/>
          </a:xfrm>
          <a:prstGeom prst="rect">
            <a:avLst/>
          </a:prstGeom>
          <a:solidFill>
            <a:srgbClr val="D1FCD2"/>
          </a:solidFill>
          <a:ln w="381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 defTabSz="1828800">
              <a:buClr>
                <a:srgbClr val="000000"/>
              </a:buClr>
              <a:buFont typeface="Arial"/>
              <a:defRPr b="1" sz="54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5 pairs around the S atom. A common occurrence outside the 2nd period.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59" grpId="1"/>
      <p:bldP build="whole" bldLvl="1" animBg="1" rev="0" advAuto="0" spid="561" grpId="2"/>
      <p:bldP build="whole" bldLvl="1" animBg="1" rev="0" advAuto="0" spid="562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Odd # of electrons: NO2  Paramagnetic compounds &amp; free radicals"/>
          <p:cNvSpPr txBox="1"/>
          <p:nvPr>
            <p:ph type="title"/>
          </p:nvPr>
        </p:nvSpPr>
        <p:spPr>
          <a:xfrm>
            <a:off x="7140705" y="-261114"/>
            <a:ext cx="17076421" cy="3817621"/>
          </a:xfrm>
          <a:prstGeom prst="rect">
            <a:avLst/>
          </a:prstGeom>
        </p:spPr>
        <p:txBody>
          <a:bodyPr/>
          <a:lstStyle/>
          <a:p>
            <a:pPr algn="r"/>
            <a:r>
              <a:rPr sz="86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Odd # of electrons: NO</a:t>
            </a:r>
            <a:r>
              <a:rPr baseline="-15720" sz="86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2</a:t>
            </a:r>
            <a:br>
              <a:rPr b="0" sz="86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</a:br>
            <a:r>
              <a:rPr sz="86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 </a:t>
            </a:r>
            <a:r>
              <a:rPr sz="6000"/>
              <a:t>Paramagnetic compounds &amp; free radicals</a:t>
            </a:r>
          </a:p>
        </p:txBody>
      </p:sp>
      <p:sp>
        <p:nvSpPr>
          <p:cNvPr id="565" name="For NO2, central atom =  ___…"/>
          <p:cNvSpPr txBox="1"/>
          <p:nvPr>
            <p:ph type="body" idx="1"/>
          </p:nvPr>
        </p:nvSpPr>
        <p:spPr>
          <a:xfrm>
            <a:off x="437202" y="3693666"/>
            <a:ext cx="14333220" cy="97612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For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NO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5400"/>
              <a:t>, central atom =  ___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Valence electrons = ___ or ___ pairs.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Odd e</a:t>
            </a:r>
            <a:r>
              <a:rPr baseline="30962" sz="5400"/>
              <a:t>-</a:t>
            </a:r>
            <a:r>
              <a:rPr sz="5400"/>
              <a:t> occupies its own "space"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Form sigma bonds and distribute electron pairs.</a:t>
            </a:r>
          </a:p>
        </p:txBody>
      </p:sp>
      <p:sp>
        <p:nvSpPr>
          <p:cNvPr id="56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595" name="Group"/>
          <p:cNvGrpSpPr/>
          <p:nvPr/>
        </p:nvGrpSpPr>
        <p:grpSpPr>
          <a:xfrm>
            <a:off x="780548" y="9032474"/>
            <a:ext cx="13401676" cy="4184016"/>
            <a:chOff x="0" y="0"/>
            <a:chExt cx="13401674" cy="4184015"/>
          </a:xfrm>
        </p:grpSpPr>
        <p:sp>
          <p:nvSpPr>
            <p:cNvPr id="567" name="O"/>
            <p:cNvSpPr/>
            <p:nvPr/>
          </p:nvSpPr>
          <p:spPr>
            <a:xfrm>
              <a:off x="3463925" y="36766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O</a:t>
              </a:r>
            </a:p>
          </p:txBody>
        </p:sp>
        <p:sp>
          <p:nvSpPr>
            <p:cNvPr id="568" name="••"/>
            <p:cNvSpPr/>
            <p:nvPr/>
          </p:nvSpPr>
          <p:spPr>
            <a:xfrm>
              <a:off x="409574" y="291401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569" name="O"/>
            <p:cNvSpPr/>
            <p:nvPr/>
          </p:nvSpPr>
          <p:spPr>
            <a:xfrm>
              <a:off x="307974" y="203136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O</a:t>
              </a:r>
            </a:p>
          </p:txBody>
        </p:sp>
        <p:sp>
          <p:nvSpPr>
            <p:cNvPr id="570" name="N"/>
            <p:cNvSpPr/>
            <p:nvPr/>
          </p:nvSpPr>
          <p:spPr>
            <a:xfrm>
              <a:off x="1619250" y="36766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C200"/>
                </a:buClr>
                <a:buFont typeface="Geneva"/>
                <a:defRPr sz="7200">
                  <a:solidFill>
                    <a:srgbClr val="00C200"/>
                  </a:solidFill>
                  <a:uFill>
                    <a:solidFill>
                      <a:srgbClr val="00C2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571" name="••"/>
            <p:cNvSpPr/>
            <p:nvPr/>
          </p:nvSpPr>
          <p:spPr>
            <a:xfrm flipV="1">
              <a:off x="0" y="147319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572" name="•"/>
            <p:cNvSpPr/>
            <p:nvPr/>
          </p:nvSpPr>
          <p:spPr>
            <a:xfrm>
              <a:off x="4098925" y="49466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573" name="•"/>
            <p:cNvSpPr/>
            <p:nvPr/>
          </p:nvSpPr>
          <p:spPr>
            <a:xfrm>
              <a:off x="4098925" y="89789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574" name="Line"/>
            <p:cNvSpPr/>
            <p:nvPr/>
          </p:nvSpPr>
          <p:spPr>
            <a:xfrm>
              <a:off x="2505075" y="847090"/>
              <a:ext cx="784226" cy="31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75" name="Line"/>
            <p:cNvSpPr/>
            <p:nvPr/>
          </p:nvSpPr>
          <p:spPr>
            <a:xfrm flipV="1">
              <a:off x="939799" y="1250315"/>
              <a:ext cx="708026" cy="80645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76" name="••"/>
            <p:cNvSpPr/>
            <p:nvPr/>
          </p:nvSpPr>
          <p:spPr>
            <a:xfrm>
              <a:off x="3619500" y="6857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577" name="••"/>
            <p:cNvSpPr/>
            <p:nvPr/>
          </p:nvSpPr>
          <p:spPr>
            <a:xfrm>
              <a:off x="3568700" y="122491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578" name="•"/>
            <p:cNvSpPr/>
            <p:nvPr/>
          </p:nvSpPr>
          <p:spPr>
            <a:xfrm>
              <a:off x="1673225" y="4571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579" name="Line"/>
            <p:cNvSpPr/>
            <p:nvPr/>
          </p:nvSpPr>
          <p:spPr>
            <a:xfrm flipV="1">
              <a:off x="1025524" y="1417319"/>
              <a:ext cx="708026" cy="80645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80" name="O"/>
            <p:cNvSpPr/>
            <p:nvPr/>
          </p:nvSpPr>
          <p:spPr>
            <a:xfrm>
              <a:off x="11960225" y="31686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O</a:t>
              </a:r>
            </a:p>
          </p:txBody>
        </p:sp>
        <p:sp>
          <p:nvSpPr>
            <p:cNvPr id="581" name="••"/>
            <p:cNvSpPr/>
            <p:nvPr/>
          </p:nvSpPr>
          <p:spPr>
            <a:xfrm>
              <a:off x="8880475" y="288861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582" name="O"/>
            <p:cNvSpPr/>
            <p:nvPr/>
          </p:nvSpPr>
          <p:spPr>
            <a:xfrm>
              <a:off x="8804275" y="198056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O</a:t>
              </a:r>
            </a:p>
          </p:txBody>
        </p:sp>
        <p:sp>
          <p:nvSpPr>
            <p:cNvPr id="583" name="N"/>
            <p:cNvSpPr/>
            <p:nvPr/>
          </p:nvSpPr>
          <p:spPr>
            <a:xfrm>
              <a:off x="10115550" y="31686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C200"/>
                </a:buClr>
                <a:buFont typeface="Geneva"/>
                <a:defRPr sz="7200">
                  <a:solidFill>
                    <a:srgbClr val="00C200"/>
                  </a:solidFill>
                  <a:uFill>
                    <a:solidFill>
                      <a:srgbClr val="00C2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584" name="••"/>
            <p:cNvSpPr/>
            <p:nvPr/>
          </p:nvSpPr>
          <p:spPr>
            <a:xfrm>
              <a:off x="8851900" y="170434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585" name="•"/>
            <p:cNvSpPr/>
            <p:nvPr/>
          </p:nvSpPr>
          <p:spPr>
            <a:xfrm>
              <a:off x="8524875" y="213296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586" name="•"/>
            <p:cNvSpPr/>
            <p:nvPr/>
          </p:nvSpPr>
          <p:spPr>
            <a:xfrm>
              <a:off x="8524875" y="253619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587" name="Line"/>
            <p:cNvSpPr/>
            <p:nvPr/>
          </p:nvSpPr>
          <p:spPr>
            <a:xfrm>
              <a:off x="11001375" y="796290"/>
              <a:ext cx="784226" cy="31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88" name="Line"/>
            <p:cNvSpPr/>
            <p:nvPr/>
          </p:nvSpPr>
          <p:spPr>
            <a:xfrm flipV="1">
              <a:off x="9436100" y="1199515"/>
              <a:ext cx="708026" cy="80645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89" name="••"/>
            <p:cNvSpPr/>
            <p:nvPr/>
          </p:nvSpPr>
          <p:spPr>
            <a:xfrm>
              <a:off x="12104369" y="4571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590" name="••"/>
            <p:cNvSpPr/>
            <p:nvPr/>
          </p:nvSpPr>
          <p:spPr>
            <a:xfrm>
              <a:off x="12131675" y="119951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591" name="•"/>
            <p:cNvSpPr/>
            <p:nvPr/>
          </p:nvSpPr>
          <p:spPr>
            <a:xfrm>
              <a:off x="1016952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592" name="Line"/>
            <p:cNvSpPr/>
            <p:nvPr/>
          </p:nvSpPr>
          <p:spPr>
            <a:xfrm>
              <a:off x="11017250" y="960119"/>
              <a:ext cx="781051" cy="31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93" name="Line"/>
            <p:cNvSpPr/>
            <p:nvPr/>
          </p:nvSpPr>
          <p:spPr>
            <a:xfrm>
              <a:off x="4965700" y="1417319"/>
              <a:ext cx="2251075" cy="3176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594" name="Line"/>
            <p:cNvSpPr/>
            <p:nvPr/>
          </p:nvSpPr>
          <p:spPr>
            <a:xfrm>
              <a:off x="4965700" y="1874519"/>
              <a:ext cx="2251075" cy="3176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8" name="Group"/>
          <p:cNvGrpSpPr/>
          <p:nvPr/>
        </p:nvGrpSpPr>
        <p:grpSpPr>
          <a:xfrm>
            <a:off x="15062796" y="6257881"/>
            <a:ext cx="9527082" cy="7353925"/>
            <a:chOff x="0" y="0"/>
            <a:chExt cx="9527080" cy="7353923"/>
          </a:xfrm>
        </p:grpSpPr>
        <p:pic>
          <p:nvPicPr>
            <p:cNvPr id="596" name="Difference-Between-Paramagnetism-and-Diamagnetism-1698909166.jpeg" descr="Difference-Between-Paramagnetism-and-Diamagnetism-1698909166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527081" cy="5954426"/>
            </a:xfrm>
            <a:prstGeom prst="rect">
              <a:avLst/>
            </a:prstGeom>
            <a:ln w="88900" cap="flat">
              <a:noFill/>
              <a:round/>
            </a:ln>
            <a:effectLst/>
          </p:spPr>
        </p:pic>
        <p:sp>
          <p:nvSpPr>
            <p:cNvPr id="597" name="Paramagnetic substances often more reactive than diamagnetic substances"/>
            <p:cNvSpPr txBox="1"/>
            <p:nvPr/>
          </p:nvSpPr>
          <p:spPr>
            <a:xfrm>
              <a:off x="295826" y="6044662"/>
              <a:ext cx="8935430" cy="1309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r">
                <a:defRPr i="1" sz="4000"/>
              </a:lvl1pPr>
            </a:lstStyle>
            <a:p>
              <a:pPr/>
              <a:r>
                <a:t>Paramagnetic substances often more reactive than diamagnetic substances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65" grpId="1"/>
      <p:bldP build="whole" bldLvl="1" animBg="1" rev="0" advAuto="0" spid="595" grpId="2"/>
      <p:bldP build="whole" bldLvl="1" animBg="1" rev="0" advAuto="0" spid="598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899px-Caffeine_Molecule.png" descr="899px-Caffeine_Molecu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61878" y="1260556"/>
            <a:ext cx="6062830" cy="5179370"/>
          </a:xfrm>
          <a:prstGeom prst="rect">
            <a:avLst/>
          </a:prstGeom>
          <a:ln w="88900"/>
        </p:spPr>
      </p:pic>
      <p:pic>
        <p:nvPicPr>
          <p:cNvPr id="221" name="BF3 picture" descr="BF3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8633" y="9101211"/>
            <a:ext cx="4297682" cy="4206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water picture" descr="water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45880" y="6822244"/>
            <a:ext cx="6492241" cy="4160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cocaine picture" descr="cocaine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3389" y="1058007"/>
            <a:ext cx="9921240" cy="7086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cocaine"/>
          <p:cNvSpPr txBox="1"/>
          <p:nvPr>
            <p:ph type="body" sz="quarter" idx="1"/>
          </p:nvPr>
        </p:nvSpPr>
        <p:spPr>
          <a:xfrm>
            <a:off x="5666349" y="6858000"/>
            <a:ext cx="3657601" cy="93980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</a:lvl1pPr>
          </a:lstStyle>
          <a:p>
            <a:pPr/>
            <a:r>
              <a:t>cocaine</a:t>
            </a:r>
          </a:p>
        </p:txBody>
      </p:sp>
      <p:pic>
        <p:nvPicPr>
          <p:cNvPr id="225" name="03M05AN30-1.mov" descr="03M05AN30-1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8513082" y="10772921"/>
            <a:ext cx="3360421" cy="1832957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Chemical Bonding"/>
          <p:cNvSpPr txBox="1"/>
          <p:nvPr>
            <p:ph type="title"/>
          </p:nvPr>
        </p:nvSpPr>
        <p:spPr>
          <a:xfrm>
            <a:off x="8648700" y="93784"/>
            <a:ext cx="9144000" cy="38176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Chemical Bonding</a:t>
            </a:r>
          </a:p>
        </p:txBody>
      </p:sp>
      <p:sp>
        <p:nvSpPr>
          <p:cNvPr id="22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28" name="water"/>
          <p:cNvSpPr txBox="1"/>
          <p:nvPr/>
        </p:nvSpPr>
        <p:spPr>
          <a:xfrm>
            <a:off x="12189460" y="9911080"/>
            <a:ext cx="3657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water</a:t>
            </a:r>
          </a:p>
        </p:txBody>
      </p:sp>
      <p:sp>
        <p:nvSpPr>
          <p:cNvPr id="229" name="ammonia"/>
          <p:cNvSpPr txBox="1"/>
          <p:nvPr/>
        </p:nvSpPr>
        <p:spPr>
          <a:xfrm>
            <a:off x="19823527" y="12574562"/>
            <a:ext cx="3657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ammonia</a:t>
            </a:r>
          </a:p>
        </p:txBody>
      </p:sp>
      <p:sp>
        <p:nvSpPr>
          <p:cNvPr id="230" name="boron trifluoride"/>
          <p:cNvSpPr txBox="1"/>
          <p:nvPr/>
        </p:nvSpPr>
        <p:spPr>
          <a:xfrm>
            <a:off x="3336192" y="12574562"/>
            <a:ext cx="510547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boron trifluoride</a:t>
            </a:r>
          </a:p>
        </p:txBody>
      </p:sp>
      <p:sp>
        <p:nvSpPr>
          <p:cNvPr id="231" name="caffeine"/>
          <p:cNvSpPr txBox="1"/>
          <p:nvPr/>
        </p:nvSpPr>
        <p:spPr>
          <a:xfrm>
            <a:off x="20644533" y="6549291"/>
            <a:ext cx="3657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caffeine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Formal Atom Charges"/>
          <p:cNvSpPr txBox="1"/>
          <p:nvPr>
            <p:ph type="title"/>
          </p:nvPr>
        </p:nvSpPr>
        <p:spPr>
          <a:xfrm>
            <a:off x="10828019" y="-271780"/>
            <a:ext cx="14013181" cy="24460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lvl1pPr>
          </a:lstStyle>
          <a:p>
            <a:pPr/>
            <a:r>
              <a:t>Formal Atom Charges</a:t>
            </a:r>
          </a:p>
        </p:txBody>
      </p:sp>
      <p:sp>
        <p:nvSpPr>
          <p:cNvPr id="601" name="Atoms in molecules often bear a charge (+ or -).…"/>
          <p:cNvSpPr txBox="1"/>
          <p:nvPr>
            <p:ph type="body" idx="1"/>
          </p:nvPr>
        </p:nvSpPr>
        <p:spPr>
          <a:xfrm>
            <a:off x="279400" y="1871980"/>
            <a:ext cx="22749800" cy="106756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Atoms in molecules often bear a charge (+ or -).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 </a:t>
            </a:r>
            <a:r>
              <a:rPr i="1"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predominant resonance structure</a:t>
            </a:r>
            <a:r>
              <a:rPr sz="5400"/>
              <a:t> of a molecule is the one with </a:t>
            </a:r>
            <a:r>
              <a:rPr i="1"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charges as close to 0</a:t>
            </a:r>
            <a:r>
              <a: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 </a:t>
            </a:r>
            <a:r>
              <a:rPr sz="5400"/>
              <a:t>as possible.</a:t>
            </a:r>
          </a:p>
        </p:txBody>
      </p:sp>
      <p:sp>
        <p:nvSpPr>
          <p:cNvPr id="60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03" name="Formal charge = Group number - 1/2 (number bonding electrons) -  (number lone pair electrons (lpe)),…"/>
          <p:cNvSpPr txBox="1"/>
          <p:nvPr/>
        </p:nvSpPr>
        <p:spPr>
          <a:xfrm>
            <a:off x="533399" y="4919980"/>
            <a:ext cx="23629969" cy="5063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Formal charge</a:t>
            </a:r>
            <a:r>
              <a:rPr sz="7200"/>
              <a:t> = </a:t>
            </a: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Group number</a:t>
            </a:r>
            <a:r>
              <a:rPr sz="7200"/>
              <a:t> -</a:t>
            </a: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 </a:t>
            </a:r>
            <a:r>
              <a:rPr baseline="30974" sz="78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1</a:t>
            </a: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/</a:t>
            </a:r>
            <a:r>
              <a:rPr baseline="-15500"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2</a:t>
            </a: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 (number bonding electrons) </a:t>
            </a:r>
            <a:r>
              <a:rPr sz="7200"/>
              <a:t>-  </a:t>
            </a: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(number lone pair electrons (lpe)), </a:t>
            </a:r>
            <a:endParaRPr sz="7200">
              <a:solidFill>
                <a:srgbClr val="0259ED"/>
              </a:solidFill>
              <a:uFill>
                <a:solidFill>
                  <a:srgbClr val="0259ED"/>
                </a:solidFill>
              </a:uFill>
            </a:endParaRPr>
          </a:p>
          <a:p>
            <a: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 i="1" sz="7200">
                <a:uFill>
                  <a:solidFill>
                    <a:srgbClr val="0259ED"/>
                  </a:solidFill>
                </a:uFill>
              </a:rPr>
              <a:t>or</a:t>
            </a:r>
            <a:endParaRPr sz="7200">
              <a:solidFill>
                <a:srgbClr val="0259ED"/>
              </a:solidFill>
              <a:uFill>
                <a:solidFill>
                  <a:srgbClr val="0259ED"/>
                </a:solidFill>
              </a:uFill>
            </a:endParaRPr>
          </a:p>
          <a:p>
            <a: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b="1" sz="80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259ED"/>
                  </a:solidFill>
                </a:uFill>
              </a:rPr>
              <a:t>FC = GN - bonds - lpe</a:t>
            </a:r>
          </a:p>
        </p:txBody>
      </p:sp>
      <p:sp>
        <p:nvSpPr>
          <p:cNvPr id="604" name="Sum of all formal charges in a molecule must equal ionic charge…"/>
          <p:cNvSpPr txBox="1"/>
          <p:nvPr/>
        </p:nvSpPr>
        <p:spPr>
          <a:xfrm>
            <a:off x="1780579" y="9314180"/>
            <a:ext cx="22114403" cy="10675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b="1" sz="46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Sum </a:t>
            </a:r>
            <a:r>
              <a:rPr b="0" sz="7200"/>
              <a:t>of all formal charges in a molecule</a:t>
            </a: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 must equal ionic charge</a:t>
            </a:r>
          </a:p>
          <a:p>
            <a:pPr marL="650874" marR="79373" indent="-571500" algn="r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i="1" sz="5400">
                <a:uFill>
                  <a:solidFill>
                    <a:srgbClr val="000000"/>
                  </a:solidFill>
                </a:uFill>
              </a:defRPr>
            </a:pPr>
            <a:r>
              <a:t>See </a:t>
            </a:r>
            <a:r>
              <a:rPr u="sng">
                <a:hlinkClick r:id="rId2" invalidUrl="" action="" tgtFrame="" tooltip="" history="1" highlightClick="0" endSnd="0"/>
              </a:rPr>
              <a:t>Guide to Formal Charges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0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Formal charge = Group number - 1/2 (number bonding electrons)  - (number lone pair electrons)…"/>
          <p:cNvSpPr txBox="1"/>
          <p:nvPr>
            <p:ph type="body" sz="half" idx="1"/>
          </p:nvPr>
        </p:nvSpPr>
        <p:spPr>
          <a:xfrm>
            <a:off x="982980" y="1520190"/>
            <a:ext cx="22810906" cy="5071745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259ED"/>
              </a:buClr>
              <a:buSzTx/>
              <a:buFont typeface="Arial"/>
              <a:buNone/>
            </a:pP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Formal charge</a:t>
            </a:r>
            <a:r>
              <a:rPr sz="7200"/>
              <a:t> = </a:t>
            </a: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Group number </a:t>
            </a:r>
            <a:r>
              <a:rPr sz="7200"/>
              <a:t>-</a:t>
            </a: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 </a:t>
            </a:r>
            <a:r>
              <a:rPr baseline="30974" sz="78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1</a:t>
            </a: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/</a:t>
            </a:r>
            <a:r>
              <a:rPr baseline="-15500"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2</a:t>
            </a: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 (number bonding electrons) </a:t>
            </a:r>
            <a:r>
              <a:rPr b="0"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7200"/>
              <a:t>- </a:t>
            </a:r>
            <a:r>
              <a:rPr sz="72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(number lone pair electrons)</a:t>
            </a:r>
            <a:endParaRPr sz="7200">
              <a:solidFill>
                <a:srgbClr val="0259ED"/>
              </a:solidFill>
              <a:uFill>
                <a:solidFill>
                  <a:srgbClr val="0259ED"/>
                </a:solidFill>
              </a:uFill>
            </a:endParaRPr>
          </a:p>
          <a:p>
            <a:pPr marL="650874" indent="-571500" algn="ctr">
              <a:buClr>
                <a:srgbClr val="0259ED"/>
              </a:buClr>
              <a:buSzTx/>
              <a:buFont typeface="Arial"/>
              <a:buNone/>
            </a:pPr>
            <a:r>
              <a:rPr b="0" i="1" sz="7200">
                <a:uFill>
                  <a:solidFill>
                    <a:srgbClr val="0259ED"/>
                  </a:solidFill>
                </a:uFill>
              </a:rPr>
              <a:t>or</a:t>
            </a:r>
            <a:endParaRPr sz="7200">
              <a:solidFill>
                <a:srgbClr val="0259ED"/>
              </a:solidFill>
              <a:uFill>
                <a:solidFill>
                  <a:srgbClr val="0259ED"/>
                </a:solidFill>
              </a:uFill>
            </a:endParaRPr>
          </a:p>
          <a:p>
            <a:pPr marL="650874" indent="-571500" algn="ctr">
              <a:buClr>
                <a:srgbClr val="0259ED"/>
              </a:buClr>
              <a:buSzTx/>
              <a:buFont typeface="Arial"/>
              <a:buNone/>
              <a:defRPr sz="8000">
                <a:solidFill>
                  <a:srgbClr val="941100"/>
                </a:solidFill>
              </a:defRPr>
            </a:pPr>
            <a:r>
              <a:rPr>
                <a:uFill>
                  <a:solidFill>
                    <a:srgbClr val="0259ED"/>
                  </a:solidFill>
                </a:uFill>
              </a:rPr>
              <a:t>FC = GN - bonds - lpe</a:t>
            </a:r>
          </a:p>
        </p:txBody>
      </p:sp>
      <p:sp>
        <p:nvSpPr>
          <p:cNvPr id="60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08" name="ForCharIsom.mp4" descr="ForCharIsom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60420" y="7195397"/>
            <a:ext cx="8138161" cy="61036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8" name="Group"/>
          <p:cNvGrpSpPr/>
          <p:nvPr/>
        </p:nvGrpSpPr>
        <p:grpSpPr>
          <a:xfrm>
            <a:off x="15328900" y="7194550"/>
            <a:ext cx="6770370" cy="6105314"/>
            <a:chOff x="0" y="0"/>
            <a:chExt cx="6770369" cy="6105313"/>
          </a:xfrm>
        </p:grpSpPr>
        <p:pic>
          <p:nvPicPr>
            <p:cNvPr id="609" name="HCN picture" descr="HCN pictur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0519" y="914400"/>
              <a:ext cx="6419851" cy="1097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0" name="HNC picture" descr="HNC pictur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87680" y="3923028"/>
              <a:ext cx="6267451" cy="10744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1" name="0"/>
            <p:cNvSpPr txBox="1"/>
            <p:nvPr/>
          </p:nvSpPr>
          <p:spPr>
            <a:xfrm>
              <a:off x="311150" y="2130424"/>
              <a:ext cx="658270" cy="947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B800"/>
                </a:buClr>
                <a:buFont typeface="Arial"/>
                <a:defRPr i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612" name="0"/>
            <p:cNvSpPr txBox="1"/>
            <p:nvPr/>
          </p:nvSpPr>
          <p:spPr>
            <a:xfrm>
              <a:off x="487680" y="5157468"/>
              <a:ext cx="658270" cy="947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B800"/>
                </a:buClr>
                <a:buFont typeface="Arial"/>
                <a:defRPr b="1" i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613" name="0"/>
            <p:cNvSpPr txBox="1"/>
            <p:nvPr/>
          </p:nvSpPr>
          <p:spPr>
            <a:xfrm>
              <a:off x="2933700" y="2130424"/>
              <a:ext cx="658270" cy="947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B800"/>
                </a:buClr>
                <a:buFont typeface="Arial"/>
                <a:defRPr i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614" name="0"/>
            <p:cNvSpPr txBox="1"/>
            <p:nvPr/>
          </p:nvSpPr>
          <p:spPr>
            <a:xfrm>
              <a:off x="5516880" y="2130424"/>
              <a:ext cx="658270" cy="947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B800"/>
                </a:buClr>
                <a:buFont typeface="Arial"/>
                <a:defRPr i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615" name="+1"/>
            <p:cNvSpPr txBox="1"/>
            <p:nvPr/>
          </p:nvSpPr>
          <p:spPr>
            <a:xfrm>
              <a:off x="2933700" y="5157468"/>
              <a:ext cx="1058766" cy="947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B800"/>
                </a:buClr>
                <a:buFont typeface="Arial"/>
                <a:defRPr b="1" i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lvl1pPr>
            </a:lstStyle>
            <a:p>
              <a:pPr/>
              <a:r>
                <a:t>+1</a:t>
              </a:r>
            </a:p>
          </p:txBody>
        </p:sp>
        <p:sp>
          <p:nvSpPr>
            <p:cNvPr id="616" name="-1"/>
            <p:cNvSpPr txBox="1"/>
            <p:nvPr/>
          </p:nvSpPr>
          <p:spPr>
            <a:xfrm>
              <a:off x="5516880" y="5157468"/>
              <a:ext cx="886647" cy="947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B800"/>
                </a:buClr>
                <a:buFont typeface="Arial"/>
                <a:defRPr b="1" i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lvl1pPr>
            </a:lstStyle>
            <a:p>
              <a:pPr/>
              <a:r>
                <a:t>-1</a:t>
              </a:r>
            </a:p>
          </p:txBody>
        </p:sp>
        <p:sp>
          <p:nvSpPr>
            <p:cNvPr id="617" name="more stable structure"/>
            <p:cNvSpPr txBox="1"/>
            <p:nvPr/>
          </p:nvSpPr>
          <p:spPr>
            <a:xfrm>
              <a:off x="0" y="0"/>
              <a:ext cx="6718291" cy="947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0000"/>
                </a:buClr>
                <a:buFont typeface="Arial"/>
                <a:defRPr i="1" sz="54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more stable structure</a:t>
              </a:r>
            </a:p>
          </p:txBody>
        </p:sp>
      </p:grpSp>
      <p:sp>
        <p:nvSpPr>
          <p:cNvPr id="619" name="Formal Atom Charges"/>
          <p:cNvSpPr txBox="1"/>
          <p:nvPr>
            <p:ph type="title"/>
          </p:nvPr>
        </p:nvSpPr>
        <p:spPr>
          <a:xfrm>
            <a:off x="10828019" y="-271780"/>
            <a:ext cx="14013181" cy="24460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lvl1pPr>
          </a:lstStyle>
          <a:p>
            <a:pPr/>
            <a:r>
              <a:t>Formal Atom Charges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0" fill="hold"/>
                                        <p:tgtEl>
                                          <p:spTgt spid="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0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0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roup"/>
          <p:cNvGrpSpPr/>
          <p:nvPr/>
        </p:nvGrpSpPr>
        <p:grpSpPr>
          <a:xfrm>
            <a:off x="4813300" y="7854950"/>
            <a:ext cx="7477126" cy="2333626"/>
            <a:chOff x="0" y="0"/>
            <a:chExt cx="7477125" cy="2333625"/>
          </a:xfrm>
        </p:grpSpPr>
        <p:sp>
          <p:nvSpPr>
            <p:cNvPr id="621" name="•"/>
            <p:cNvSpPr/>
            <p:nvPr/>
          </p:nvSpPr>
          <p:spPr>
            <a:xfrm>
              <a:off x="577849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 sz="28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grpSp>
          <p:nvGrpSpPr>
            <p:cNvPr id="637" name="Group"/>
            <p:cNvGrpSpPr/>
            <p:nvPr/>
          </p:nvGrpSpPr>
          <p:grpSpPr>
            <a:xfrm>
              <a:off x="0" y="0"/>
              <a:ext cx="7477126" cy="2333626"/>
              <a:chOff x="0" y="0"/>
              <a:chExt cx="7477125" cy="2333625"/>
            </a:xfrm>
          </p:grpSpPr>
          <p:sp>
            <p:nvSpPr>
              <p:cNvPr id="622" name="•"/>
              <p:cNvSpPr/>
              <p:nvPr/>
            </p:nvSpPr>
            <p:spPr>
              <a:xfrm>
                <a:off x="73024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FF2600"/>
                  </a:buClr>
                  <a:buFont typeface="Geneva"/>
                  <a:defRPr sz="2800"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•</a:t>
                </a:r>
              </a:p>
            </p:txBody>
          </p:sp>
          <p:grpSp>
            <p:nvGrpSpPr>
              <p:cNvPr id="636" name="Group"/>
              <p:cNvGrpSpPr/>
              <p:nvPr/>
            </p:nvGrpSpPr>
            <p:grpSpPr>
              <a:xfrm>
                <a:off x="0" y="0"/>
                <a:ext cx="7477126" cy="2333626"/>
                <a:chOff x="0" y="0"/>
                <a:chExt cx="7477125" cy="2333625"/>
              </a:xfrm>
            </p:grpSpPr>
            <p:sp>
              <p:nvSpPr>
                <p:cNvPr id="623" name="•"/>
                <p:cNvSpPr/>
                <p:nvPr/>
              </p:nvSpPr>
              <p:spPr>
                <a:xfrm>
                  <a:off x="0" y="580389"/>
                  <a:ext cx="1270000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624" name="•"/>
                <p:cNvSpPr/>
                <p:nvPr/>
              </p:nvSpPr>
              <p:spPr>
                <a:xfrm>
                  <a:off x="0" y="1063625"/>
                  <a:ext cx="1270000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625" name="O"/>
                <p:cNvSpPr/>
                <p:nvPr/>
              </p:nvSpPr>
              <p:spPr>
                <a:xfrm>
                  <a:off x="304799" y="396875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000000"/>
                    </a:buClr>
                    <a:buFont typeface="Geneva"/>
                    <a:defRPr sz="8600">
                      <a:uFill>
                        <a:solidFill>
                          <a:srgbClr val="0000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O</a:t>
                  </a:r>
                </a:p>
              </p:txBody>
            </p:sp>
            <p:sp>
              <p:nvSpPr>
                <p:cNvPr id="626" name="O"/>
                <p:cNvSpPr/>
                <p:nvPr/>
              </p:nvSpPr>
              <p:spPr>
                <a:xfrm>
                  <a:off x="5324475" y="396875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000000"/>
                    </a:buClr>
                    <a:buFont typeface="Geneva"/>
                    <a:defRPr sz="8600">
                      <a:uFill>
                        <a:solidFill>
                          <a:srgbClr val="0000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O</a:t>
                  </a:r>
                </a:p>
              </p:txBody>
            </p:sp>
            <p:sp>
              <p:nvSpPr>
                <p:cNvPr id="627" name="C"/>
                <p:cNvSpPr/>
                <p:nvPr/>
              </p:nvSpPr>
              <p:spPr>
                <a:xfrm>
                  <a:off x="2800350" y="396875"/>
                  <a:ext cx="1270000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000000"/>
                    </a:buClr>
                    <a:buFont typeface="Geneva"/>
                    <a:defRPr sz="8600">
                      <a:uFill>
                        <a:solidFill>
                          <a:srgbClr val="0000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C</a:t>
                  </a:r>
                </a:p>
              </p:txBody>
            </p:sp>
            <p:sp>
              <p:nvSpPr>
                <p:cNvPr id="628" name="Line"/>
                <p:cNvSpPr/>
                <p:nvPr/>
              </p:nvSpPr>
              <p:spPr>
                <a:xfrm>
                  <a:off x="1162049" y="1079500"/>
                  <a:ext cx="1520826" cy="3176"/>
                </a:xfrm>
                <a:prstGeom prst="line">
                  <a:avLst/>
                </a:prstGeom>
                <a:noFill/>
                <a:ln w="762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9" name="Line"/>
                <p:cNvSpPr/>
                <p:nvPr/>
              </p:nvSpPr>
              <p:spPr>
                <a:xfrm>
                  <a:off x="3565525" y="1079500"/>
                  <a:ext cx="1520825" cy="3176"/>
                </a:xfrm>
                <a:prstGeom prst="line">
                  <a:avLst/>
                </a:prstGeom>
                <a:noFill/>
                <a:ln w="762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0" name="•"/>
                <p:cNvSpPr/>
                <p:nvPr/>
              </p:nvSpPr>
              <p:spPr>
                <a:xfrm>
                  <a:off x="5537200" y="0"/>
                  <a:ext cx="1270000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631" name="•"/>
                <p:cNvSpPr/>
                <p:nvPr/>
              </p:nvSpPr>
              <p:spPr>
                <a:xfrm>
                  <a:off x="488949" y="0"/>
                  <a:ext cx="1270001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632" name="•"/>
                <p:cNvSpPr/>
                <p:nvPr/>
              </p:nvSpPr>
              <p:spPr>
                <a:xfrm>
                  <a:off x="6207125" y="549275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633" name="•"/>
                <p:cNvSpPr/>
                <p:nvPr/>
              </p:nvSpPr>
              <p:spPr>
                <a:xfrm>
                  <a:off x="6207125" y="1037589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defTabSz="1828800">
                    <a:buClr>
                      <a:srgbClr val="FF2600"/>
                    </a:buClr>
                    <a:buFont typeface="Geneva"/>
                    <a:defRPr sz="2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Geneva"/>
                      <a:ea typeface="Geneva"/>
                      <a:cs typeface="Geneva"/>
                      <a:sym typeface="Geneva"/>
                    </a:defRPr>
                  </a:lvl1pPr>
                </a:lstStyle>
                <a:p>
                  <a:pPr/>
                  <a:r>
                    <a:t>•</a:t>
                  </a:r>
                </a:p>
              </p:txBody>
            </p:sp>
            <p:sp>
              <p:nvSpPr>
                <p:cNvPr id="634" name="Line"/>
                <p:cNvSpPr/>
                <p:nvPr/>
              </p:nvSpPr>
              <p:spPr>
                <a:xfrm>
                  <a:off x="3583939" y="1381125"/>
                  <a:ext cx="1520826" cy="3176"/>
                </a:xfrm>
                <a:prstGeom prst="line">
                  <a:avLst/>
                </a:prstGeom>
                <a:noFill/>
                <a:ln w="762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5" name="Line"/>
                <p:cNvSpPr/>
                <p:nvPr/>
              </p:nvSpPr>
              <p:spPr>
                <a:xfrm>
                  <a:off x="1162049" y="1449069"/>
                  <a:ext cx="1520826" cy="3176"/>
                </a:xfrm>
                <a:prstGeom prst="line">
                  <a:avLst/>
                </a:prstGeom>
                <a:noFill/>
                <a:ln w="76200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661" name="Group"/>
          <p:cNvGrpSpPr/>
          <p:nvPr/>
        </p:nvGrpSpPr>
        <p:grpSpPr>
          <a:xfrm>
            <a:off x="3665220" y="11042650"/>
            <a:ext cx="9225281" cy="1270000"/>
            <a:chOff x="0" y="0"/>
            <a:chExt cx="9225280" cy="1270000"/>
          </a:xfrm>
        </p:grpSpPr>
        <p:sp>
          <p:nvSpPr>
            <p:cNvPr id="639" name="4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640" name="Text"/>
            <p:cNvSpPr/>
            <p:nvPr/>
          </p:nvSpPr>
          <p:spPr>
            <a:xfrm>
              <a:off x="48768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41" name="-"/>
            <p:cNvSpPr/>
            <p:nvPr/>
          </p:nvSpPr>
          <p:spPr>
            <a:xfrm>
              <a:off x="8242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642" name="Text"/>
            <p:cNvSpPr/>
            <p:nvPr/>
          </p:nvSpPr>
          <p:spPr>
            <a:xfrm>
              <a:off x="112013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43" name="("/>
            <p:cNvSpPr/>
            <p:nvPr/>
          </p:nvSpPr>
          <p:spPr>
            <a:xfrm>
              <a:off x="14465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(</a:t>
              </a:r>
            </a:p>
          </p:txBody>
        </p:sp>
        <p:sp>
          <p:nvSpPr>
            <p:cNvPr id="644" name="1"/>
            <p:cNvSpPr/>
            <p:nvPr/>
          </p:nvSpPr>
          <p:spPr>
            <a:xfrm>
              <a:off x="177990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645" name="/"/>
            <p:cNvSpPr/>
            <p:nvPr/>
          </p:nvSpPr>
          <p:spPr>
            <a:xfrm>
              <a:off x="22720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/</a:t>
              </a:r>
            </a:p>
          </p:txBody>
        </p:sp>
        <p:sp>
          <p:nvSpPr>
            <p:cNvPr id="646" name="2"/>
            <p:cNvSpPr/>
            <p:nvPr/>
          </p:nvSpPr>
          <p:spPr>
            <a:xfrm>
              <a:off x="267208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647" name=")"/>
            <p:cNvSpPr/>
            <p:nvPr/>
          </p:nvSpPr>
          <p:spPr>
            <a:xfrm>
              <a:off x="317753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)</a:t>
              </a:r>
            </a:p>
          </p:txBody>
        </p:sp>
        <p:sp>
          <p:nvSpPr>
            <p:cNvPr id="648" name="("/>
            <p:cNvSpPr/>
            <p:nvPr/>
          </p:nvSpPr>
          <p:spPr>
            <a:xfrm>
              <a:off x="350075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(</a:t>
              </a:r>
            </a:p>
          </p:txBody>
        </p:sp>
        <p:sp>
          <p:nvSpPr>
            <p:cNvPr id="649" name="8"/>
            <p:cNvSpPr/>
            <p:nvPr/>
          </p:nvSpPr>
          <p:spPr>
            <a:xfrm>
              <a:off x="383412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8</a:t>
              </a:r>
            </a:p>
          </p:txBody>
        </p:sp>
        <p:sp>
          <p:nvSpPr>
            <p:cNvPr id="650" name=")"/>
            <p:cNvSpPr/>
            <p:nvPr/>
          </p:nvSpPr>
          <p:spPr>
            <a:xfrm>
              <a:off x="43294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)</a:t>
              </a:r>
            </a:p>
          </p:txBody>
        </p:sp>
        <p:sp>
          <p:nvSpPr>
            <p:cNvPr id="651" name="Text"/>
            <p:cNvSpPr/>
            <p:nvPr/>
          </p:nvSpPr>
          <p:spPr>
            <a:xfrm>
              <a:off x="4662804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52" name="-"/>
            <p:cNvSpPr/>
            <p:nvPr/>
          </p:nvSpPr>
          <p:spPr>
            <a:xfrm>
              <a:off x="499935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653" name="Text"/>
            <p:cNvSpPr/>
            <p:nvPr/>
          </p:nvSpPr>
          <p:spPr>
            <a:xfrm>
              <a:off x="52819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54" name="0"/>
            <p:cNvSpPr/>
            <p:nvPr/>
          </p:nvSpPr>
          <p:spPr>
            <a:xfrm>
              <a:off x="562165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655" name="Text"/>
            <p:cNvSpPr/>
            <p:nvPr/>
          </p:nvSpPr>
          <p:spPr>
            <a:xfrm>
              <a:off x="610361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56" name="Text"/>
            <p:cNvSpPr/>
            <p:nvPr/>
          </p:nvSpPr>
          <p:spPr>
            <a:xfrm>
              <a:off x="64503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57" name="="/>
            <p:cNvSpPr/>
            <p:nvPr/>
          </p:nvSpPr>
          <p:spPr>
            <a:xfrm>
              <a:off x="678688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658" name="Text"/>
            <p:cNvSpPr/>
            <p:nvPr/>
          </p:nvSpPr>
          <p:spPr>
            <a:xfrm>
              <a:off x="729234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59" name="Text"/>
            <p:cNvSpPr/>
            <p:nvPr/>
          </p:nvSpPr>
          <p:spPr>
            <a:xfrm>
              <a:off x="761873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660" name="0"/>
            <p:cNvSpPr/>
            <p:nvPr/>
          </p:nvSpPr>
          <p:spPr>
            <a:xfrm>
              <a:off x="795528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0</a:t>
              </a:r>
            </a:p>
          </p:txBody>
        </p:sp>
      </p:grpSp>
      <p:grpSp>
        <p:nvGrpSpPr>
          <p:cNvPr id="664" name="Group"/>
          <p:cNvGrpSpPr/>
          <p:nvPr/>
        </p:nvGrpSpPr>
        <p:grpSpPr>
          <a:xfrm>
            <a:off x="7842224" y="9532619"/>
            <a:ext cx="371501" cy="1344931"/>
            <a:chOff x="0" y="0"/>
            <a:chExt cx="371500" cy="1344930"/>
          </a:xfrm>
        </p:grpSpPr>
        <p:sp>
          <p:nvSpPr>
            <p:cNvPr id="662" name="Shape"/>
            <p:cNvSpPr/>
            <p:nvPr/>
          </p:nvSpPr>
          <p:spPr>
            <a:xfrm>
              <a:off x="0" y="0"/>
              <a:ext cx="371501" cy="546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369"/>
                  </a:moveTo>
                  <a:cubicBezTo>
                    <a:pt x="18183" y="21184"/>
                    <a:pt x="14588" y="21600"/>
                    <a:pt x="10966" y="21600"/>
                  </a:cubicBezTo>
                  <a:cubicBezTo>
                    <a:pt x="7225" y="21600"/>
                    <a:pt x="3514" y="21156"/>
                    <a:pt x="0" y="20289"/>
                  </a:cubicBezTo>
                  <a:lnTo>
                    <a:pt x="10966" y="0"/>
                  </a:lnTo>
                  <a:close/>
                </a:path>
              </a:pathLst>
            </a:custGeom>
            <a:solidFill>
              <a:srgbClr val="000000"/>
            </a:solidFill>
            <a:ln w="88900" cap="flat">
              <a:noFill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663" name="Line"/>
            <p:cNvSpPr/>
            <p:nvPr/>
          </p:nvSpPr>
          <p:spPr>
            <a:xfrm>
              <a:off x="139725" y="484505"/>
              <a:ext cx="3176" cy="86042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88" name="Group"/>
          <p:cNvGrpSpPr/>
          <p:nvPr/>
        </p:nvGrpSpPr>
        <p:grpSpPr>
          <a:xfrm>
            <a:off x="6057900" y="5326379"/>
            <a:ext cx="9232900" cy="1270001"/>
            <a:chOff x="0" y="0"/>
            <a:chExt cx="9232899" cy="1270000"/>
          </a:xfrm>
        </p:grpSpPr>
        <p:grpSp>
          <p:nvGrpSpPr>
            <p:cNvPr id="686" name="Group"/>
            <p:cNvGrpSpPr/>
            <p:nvPr/>
          </p:nvGrpSpPr>
          <p:grpSpPr>
            <a:xfrm>
              <a:off x="0" y="0"/>
              <a:ext cx="8896351" cy="1270000"/>
              <a:chOff x="0" y="0"/>
              <a:chExt cx="8896350" cy="1270000"/>
            </a:xfrm>
          </p:grpSpPr>
          <p:sp>
            <p:nvSpPr>
              <p:cNvPr id="665" name="6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6</a:t>
                </a:r>
              </a:p>
            </p:txBody>
          </p:sp>
          <p:sp>
            <p:nvSpPr>
              <p:cNvPr id="666" name="Text"/>
              <p:cNvSpPr/>
              <p:nvPr/>
            </p:nvSpPr>
            <p:spPr>
              <a:xfrm>
                <a:off x="48767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667" name="-"/>
              <p:cNvSpPr/>
              <p:nvPr/>
            </p:nvSpPr>
            <p:spPr>
              <a:xfrm>
                <a:off x="83184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  <p:sp>
            <p:nvSpPr>
              <p:cNvPr id="668" name="Text"/>
              <p:cNvSpPr/>
              <p:nvPr/>
            </p:nvSpPr>
            <p:spPr>
              <a:xfrm>
                <a:off x="1114425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669" name="("/>
              <p:cNvSpPr/>
              <p:nvPr/>
            </p:nvSpPr>
            <p:spPr>
              <a:xfrm>
                <a:off x="1450975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(</a:t>
                </a:r>
              </a:p>
            </p:txBody>
          </p:sp>
          <p:sp>
            <p:nvSpPr>
              <p:cNvPr id="670" name="1"/>
              <p:cNvSpPr/>
              <p:nvPr/>
            </p:nvSpPr>
            <p:spPr>
              <a:xfrm>
                <a:off x="178435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1</a:t>
                </a:r>
              </a:p>
            </p:txBody>
          </p:sp>
          <p:sp>
            <p:nvSpPr>
              <p:cNvPr id="671" name="/"/>
              <p:cNvSpPr/>
              <p:nvPr/>
            </p:nvSpPr>
            <p:spPr>
              <a:xfrm>
                <a:off x="227965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/</a:t>
                </a:r>
              </a:p>
            </p:txBody>
          </p:sp>
          <p:sp>
            <p:nvSpPr>
              <p:cNvPr id="672" name="2"/>
              <p:cNvSpPr/>
              <p:nvPr/>
            </p:nvSpPr>
            <p:spPr>
              <a:xfrm>
                <a:off x="268223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  <p:sp>
            <p:nvSpPr>
              <p:cNvPr id="673" name=")"/>
              <p:cNvSpPr/>
              <p:nvPr/>
            </p:nvSpPr>
            <p:spPr>
              <a:xfrm>
                <a:off x="3175000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)</a:t>
                </a:r>
              </a:p>
            </p:txBody>
          </p:sp>
          <p:sp>
            <p:nvSpPr>
              <p:cNvPr id="674" name="("/>
              <p:cNvSpPr/>
              <p:nvPr/>
            </p:nvSpPr>
            <p:spPr>
              <a:xfrm>
                <a:off x="3508375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(</a:t>
                </a:r>
              </a:p>
            </p:txBody>
          </p:sp>
          <p:sp>
            <p:nvSpPr>
              <p:cNvPr id="675" name="4"/>
              <p:cNvSpPr/>
              <p:nvPr/>
            </p:nvSpPr>
            <p:spPr>
              <a:xfrm>
                <a:off x="384175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  <p:sp>
            <p:nvSpPr>
              <p:cNvPr id="676" name=")"/>
              <p:cNvSpPr/>
              <p:nvPr/>
            </p:nvSpPr>
            <p:spPr>
              <a:xfrm>
                <a:off x="4337050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)</a:t>
                </a:r>
              </a:p>
            </p:txBody>
          </p:sp>
          <p:sp>
            <p:nvSpPr>
              <p:cNvPr id="677" name="Text"/>
              <p:cNvSpPr/>
              <p:nvPr/>
            </p:nvSpPr>
            <p:spPr>
              <a:xfrm>
                <a:off x="4670425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678" name="-"/>
              <p:cNvSpPr/>
              <p:nvPr/>
            </p:nvSpPr>
            <p:spPr>
              <a:xfrm>
                <a:off x="5006975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  <p:sp>
            <p:nvSpPr>
              <p:cNvPr id="679" name="Text"/>
              <p:cNvSpPr/>
              <p:nvPr/>
            </p:nvSpPr>
            <p:spPr>
              <a:xfrm>
                <a:off x="528955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680" name="4"/>
              <p:cNvSpPr/>
              <p:nvPr/>
            </p:nvSpPr>
            <p:spPr>
              <a:xfrm>
                <a:off x="563117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  <p:sp>
            <p:nvSpPr>
              <p:cNvPr id="681" name="Text"/>
              <p:cNvSpPr/>
              <p:nvPr/>
            </p:nvSpPr>
            <p:spPr>
              <a:xfrm>
                <a:off x="612139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682" name="Text"/>
              <p:cNvSpPr/>
              <p:nvPr/>
            </p:nvSpPr>
            <p:spPr>
              <a:xfrm>
                <a:off x="645795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683" name="="/>
              <p:cNvSpPr/>
              <p:nvPr/>
            </p:nvSpPr>
            <p:spPr>
              <a:xfrm>
                <a:off x="679703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684" name="Text"/>
              <p:cNvSpPr/>
              <p:nvPr/>
            </p:nvSpPr>
            <p:spPr>
              <a:xfrm>
                <a:off x="7286625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  <p:sp>
            <p:nvSpPr>
              <p:cNvPr id="685" name="Text"/>
              <p:cNvSpPr/>
              <p:nvPr/>
            </p:nvSpPr>
            <p:spPr>
              <a:xfrm>
                <a:off x="7626350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1828800">
                  <a:buClr>
                    <a:srgbClr val="000000"/>
                  </a:buClr>
                  <a:buFont typeface="Geneva"/>
                  <a:defRPr sz="5600">
                    <a:uFill>
                      <a:solidFill>
                        <a:srgbClr val="000000"/>
                      </a:solidFill>
                    </a:uFill>
                    <a:latin typeface="Geneva"/>
                    <a:ea typeface="Geneva"/>
                    <a:cs typeface="Geneva"/>
                    <a:sym typeface="Geneva"/>
                  </a:defRPr>
                </a:lvl1pPr>
              </a:lstStyle>
              <a:p>
                <a:pPr/>
                <a:r>
                  <a:t> </a:t>
                </a:r>
              </a:p>
            </p:txBody>
          </p:sp>
        </p:grpSp>
        <p:sp>
          <p:nvSpPr>
            <p:cNvPr id="687" name="0"/>
            <p:cNvSpPr/>
            <p:nvPr/>
          </p:nvSpPr>
          <p:spPr>
            <a:xfrm>
              <a:off x="796289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56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0</a:t>
              </a:r>
            </a:p>
          </p:txBody>
        </p:sp>
      </p:grpSp>
      <p:pic>
        <p:nvPicPr>
          <p:cNvPr id="689" name="CO2 picture" descr="C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0982" y="2384221"/>
            <a:ext cx="7038977" cy="253746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63500" dir="2700000">
              <a:srgbClr val="A2A2A2">
                <a:alpha val="74996"/>
              </a:srgbClr>
            </a:outerShdw>
          </a:effectLst>
        </p:spPr>
      </p:pic>
      <p:sp>
        <p:nvSpPr>
          <p:cNvPr id="690" name="Carbon Dioxide, CO2"/>
          <p:cNvSpPr txBox="1"/>
          <p:nvPr>
            <p:ph type="title"/>
          </p:nvPr>
        </p:nvSpPr>
        <p:spPr>
          <a:xfrm>
            <a:off x="5159375" y="0"/>
            <a:ext cx="14170026" cy="2583181"/>
          </a:xfrm>
          <a:prstGeom prst="rect">
            <a:avLst/>
          </a:prstGeom>
        </p:spPr>
        <p:txBody>
          <a:bodyPr/>
          <a:lstStyle/>
          <a:p>
            <a:pPr/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Carbon Dioxide, CO</a:t>
            </a:r>
            <a:r>
              <a:rPr baseline="-15913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</a:p>
        </p:txBody>
      </p:sp>
      <p:sp>
        <p:nvSpPr>
          <p:cNvPr id="69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92" name="Sum of formal charges =…"/>
          <p:cNvSpPr txBox="1"/>
          <p:nvPr/>
        </p:nvSpPr>
        <p:spPr>
          <a:xfrm>
            <a:off x="12649200" y="7677150"/>
            <a:ext cx="8412480" cy="409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ctr" defTabSz="1828800">
              <a:buClr>
                <a:srgbClr val="73A4FE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b="0" i="1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Sum</a:t>
            </a:r>
            <a:r>
              <a:rPr b="0" i="1"/>
              <a:t> of formal charges =</a:t>
            </a:r>
            <a:endParaRPr b="0" i="1"/>
          </a:p>
          <a:p>
            <a:pPr marL="81280" marR="81280" algn="ctr" defTabSz="1828800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b="0" i="1"/>
              <a:t>= 0 + 0 + 0 = </a:t>
            </a:r>
            <a:r>
              <a:rPr i="1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0000"/>
                  </a:solidFill>
                </a:uFill>
              </a:rPr>
              <a:t>0</a:t>
            </a:r>
            <a:endParaRPr i="1">
              <a:solidFill>
                <a:srgbClr val="000000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marL="81280" marR="81280" algn="ctr" defTabSz="1828800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b="0" i="1"/>
              <a:t>which equals</a:t>
            </a:r>
            <a:r>
              <a:rPr b="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ionic charge</a:t>
            </a:r>
            <a:r>
              <a:rPr b="0" i="1"/>
              <a:t> on molecule</a:t>
            </a:r>
            <a:endParaRPr b="0" i="1"/>
          </a:p>
          <a:p>
            <a:pPr marL="81280" marR="81280" algn="ctr" defTabSz="1828800">
              <a:buClr>
                <a:srgbClr val="00B800"/>
              </a:buClr>
              <a:buFont typeface="Arial"/>
              <a:defRPr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This is a good structure!</a:t>
            </a:r>
          </a:p>
        </p:txBody>
      </p:sp>
      <p:sp>
        <p:nvSpPr>
          <p:cNvPr id="693" name="Line"/>
          <p:cNvSpPr/>
          <p:nvPr/>
        </p:nvSpPr>
        <p:spPr>
          <a:xfrm flipH="1">
            <a:off x="6088380" y="6560819"/>
            <a:ext cx="2125981" cy="1371601"/>
          </a:xfrm>
          <a:prstGeom prst="line">
            <a:avLst/>
          </a:prstGeom>
          <a:ln w="88900">
            <a:solidFill>
              <a:srgbClr val="000000"/>
            </a:solidFill>
            <a:tailEnd type="triangle"/>
          </a:ln>
        </p:spPr>
        <p:txBody>
          <a:bodyPr tIns="91439" bIns="91439" anchor="ctr"/>
          <a:lstStyle/>
          <a:p>
            <a:pPr/>
          </a:p>
        </p:txBody>
      </p:sp>
      <p:grpSp>
        <p:nvGrpSpPr>
          <p:cNvPr id="696" name="Group"/>
          <p:cNvGrpSpPr/>
          <p:nvPr/>
        </p:nvGrpSpPr>
        <p:grpSpPr>
          <a:xfrm>
            <a:off x="10458425" y="6353175"/>
            <a:ext cx="371501" cy="1533527"/>
            <a:chOff x="0" y="0"/>
            <a:chExt cx="371500" cy="1533525"/>
          </a:xfrm>
        </p:grpSpPr>
        <p:sp>
          <p:nvSpPr>
            <p:cNvPr id="694" name="Shape"/>
            <p:cNvSpPr/>
            <p:nvPr/>
          </p:nvSpPr>
          <p:spPr>
            <a:xfrm>
              <a:off x="0" y="984225"/>
              <a:ext cx="371501" cy="549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304"/>
                  </a:moveTo>
                  <a:cubicBezTo>
                    <a:pt x="3514" y="442"/>
                    <a:pt x="7224" y="0"/>
                    <a:pt x="10965" y="0"/>
                  </a:cubicBezTo>
                  <a:cubicBezTo>
                    <a:pt x="14586" y="0"/>
                    <a:pt x="18182" y="415"/>
                    <a:pt x="21600" y="1225"/>
                  </a:cubicBezTo>
                  <a:lnTo>
                    <a:pt x="10965" y="21600"/>
                  </a:lnTo>
                  <a:close/>
                </a:path>
              </a:pathLst>
            </a:custGeom>
            <a:solidFill>
              <a:srgbClr val="000000"/>
            </a:solidFill>
            <a:ln w="88900" cap="flat">
              <a:noFill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695" name="Line"/>
            <p:cNvSpPr/>
            <p:nvPr/>
          </p:nvSpPr>
          <p:spPr>
            <a:xfrm>
              <a:off x="198571" y="0"/>
              <a:ext cx="3203" cy="857250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sp>
        <p:nvSpPr>
          <p:cNvPr id="697" name="FC = GN - bonds - lpe"/>
          <p:cNvSpPr txBox="1"/>
          <p:nvPr/>
        </p:nvSpPr>
        <p:spPr>
          <a:xfrm>
            <a:off x="11757102" y="2799559"/>
            <a:ext cx="10632400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b="1" sz="8000">
                <a:solidFill>
                  <a:srgbClr val="941100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259ED"/>
                  </a:solidFill>
                </a:uFill>
              </a:rPr>
              <a:t>FC = GN - bonds - lpe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9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Formal Charge Comparison with CO2"/>
          <p:cNvSpPr txBox="1"/>
          <p:nvPr>
            <p:ph type="title"/>
          </p:nvPr>
        </p:nvSpPr>
        <p:spPr>
          <a:xfrm>
            <a:off x="-731206" y="-261114"/>
            <a:ext cx="14173201" cy="3954781"/>
          </a:xfrm>
          <a:prstGeom prst="rect">
            <a:avLst/>
          </a:prstGeom>
        </p:spPr>
        <p:txBody>
          <a:bodyPr/>
          <a:lstStyle/>
          <a:p>
            <a:pPr marL="79373" marR="79373"/>
            <a:r>
              <a:rPr b="1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Formal Charge Comparison with CO</a:t>
            </a:r>
            <a:r>
              <a:rPr b="1" baseline="-15913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</a:t>
            </a:r>
          </a:p>
        </p:txBody>
      </p:sp>
      <p:sp>
        <p:nvSpPr>
          <p:cNvPr id="70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01" name="C atom formal charge is still 0."/>
          <p:cNvSpPr txBox="1"/>
          <p:nvPr/>
        </p:nvSpPr>
        <p:spPr>
          <a:xfrm>
            <a:off x="4716780" y="10218419"/>
            <a:ext cx="6583680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 defTabSz="1828800">
              <a:buClr>
                <a:srgbClr val="4349AA"/>
              </a:buClr>
              <a:buFont typeface="Arial"/>
              <a:defRPr i="1"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/>
            <a:r>
              <a:t>C atom formal charge is still 0.</a:t>
            </a:r>
          </a:p>
        </p:txBody>
      </p:sp>
      <p:pic>
        <p:nvPicPr>
          <p:cNvPr id="702" name="CO2 picture" descr="C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200" y="3954779"/>
            <a:ext cx="9212580" cy="5509262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Sum of formal charges =…"/>
          <p:cNvSpPr txBox="1"/>
          <p:nvPr/>
        </p:nvSpPr>
        <p:spPr>
          <a:xfrm>
            <a:off x="12489180" y="6638925"/>
            <a:ext cx="8412480" cy="5672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ctr" defTabSz="1828800">
              <a:buClr>
                <a:srgbClr val="000000"/>
              </a:buClr>
              <a:buFont typeface="Arial"/>
              <a:defRPr b="1"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pP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Sum</a:t>
            </a:r>
            <a:r>
              <a:rPr b="0" i="1"/>
              <a:t> of formal charges =</a:t>
            </a:r>
            <a:endParaRPr b="0" i="1"/>
          </a:p>
          <a:p>
            <a:pPr marL="81280" marR="81280" algn="ctr" defTabSz="1828800">
              <a:buClr>
                <a:srgbClr val="4349AA"/>
              </a:buClr>
              <a:buFont typeface="Arial"/>
              <a:defRPr b="1"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pPr>
            <a:r>
              <a:rPr b="0" i="1"/>
              <a:t>= -1 + 0 + 1 = </a:t>
            </a: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0</a:t>
            </a:r>
            <a:endParaRPr i="1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81280" marR="81280" algn="ctr" defTabSz="1828800">
              <a:buClr>
                <a:srgbClr val="4349AA"/>
              </a:buClr>
              <a:buFont typeface="Arial"/>
              <a:defRPr b="1"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pPr>
            <a:r>
              <a:rPr b="0" i="1"/>
              <a:t>which equals</a:t>
            </a:r>
            <a:r>
              <a:rPr b="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ionic charge</a:t>
            </a:r>
            <a:r>
              <a:rPr b="0" i="1"/>
              <a:t> on molecule</a:t>
            </a:r>
            <a:endParaRPr b="0" i="1"/>
          </a:p>
          <a:p>
            <a:pPr marL="81280" marR="81280" algn="ctr" defTabSz="1828800">
              <a:buClr>
                <a:srgbClr val="4349AA"/>
              </a:buClr>
              <a:buFont typeface="Arial"/>
              <a:defRPr i="1"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pPr>
            <a:r>
              <a:t>This is a valid resonance form, but not as good as previous slide</a:t>
            </a:r>
          </a:p>
        </p:txBody>
      </p:sp>
      <p:sp>
        <p:nvSpPr>
          <p:cNvPr id="704" name="FC = GN - bonds - lpe"/>
          <p:cNvSpPr txBox="1"/>
          <p:nvPr/>
        </p:nvSpPr>
        <p:spPr>
          <a:xfrm>
            <a:off x="13242957" y="675420"/>
            <a:ext cx="10632400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650874" marR="79373" indent="-571500" algn="ctr" defTabSz="1828800">
              <a:lnSpc>
                <a:spcPct val="90000"/>
              </a:lnSpc>
              <a:spcBef>
                <a:spcPts val="1600"/>
              </a:spcBef>
              <a:buClr>
                <a:srgbClr val="0259ED"/>
              </a:buClr>
              <a:buFont typeface="Arial"/>
              <a:defRPr b="1" i="1" sz="8000">
                <a:solidFill>
                  <a:srgbClr val="941100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0259ED"/>
                  </a:solidFill>
                </a:uFill>
              </a:rPr>
              <a:t>FC = GN - bonds - lpe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0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07" name="Formal Charge"/>
          <p:cNvSpPr txBox="1"/>
          <p:nvPr/>
        </p:nvSpPr>
        <p:spPr>
          <a:xfrm>
            <a:off x="5185381" y="-641351"/>
            <a:ext cx="14173201" cy="395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algn="ctr" defTabSz="1828800">
              <a:defRPr b="1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pPr>
              <a:defRPr b="0" sz="8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b="1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Arial"/>
              </a:rPr>
              <a:t>Formal Charge</a:t>
            </a:r>
          </a:p>
        </p:txBody>
      </p:sp>
      <p:pic>
        <p:nvPicPr>
          <p:cNvPr id="708" name="formal charge equation" descr="formal charge equation"/>
          <p:cNvPicPr>
            <a:picLocks noChangeAspect="1"/>
          </p:cNvPicPr>
          <p:nvPr/>
        </p:nvPicPr>
        <p:blipFill>
          <a:blip r:embed="rId2">
            <a:extLst/>
          </a:blip>
          <a:srcRect l="7463" t="21097" r="7463" b="75052"/>
          <a:stretch>
            <a:fillRect/>
          </a:stretch>
        </p:blipFill>
        <p:spPr>
          <a:xfrm>
            <a:off x="5599362" y="2495609"/>
            <a:ext cx="13345101" cy="781470"/>
          </a:xfrm>
          <a:prstGeom prst="rect">
            <a:avLst/>
          </a:prstGeom>
          <a:ln w="88900"/>
        </p:spPr>
      </p:pic>
      <p:pic>
        <p:nvPicPr>
          <p:cNvPr id="709" name="formal charges picture" descr="formal charges picture"/>
          <p:cNvPicPr>
            <a:picLocks noChangeAspect="1"/>
          </p:cNvPicPr>
          <p:nvPr/>
        </p:nvPicPr>
        <p:blipFill>
          <a:blip r:embed="rId2">
            <a:extLst/>
          </a:blip>
          <a:srcRect l="18110" t="52256" r="18110" b="3095"/>
          <a:stretch>
            <a:fillRect/>
          </a:stretch>
        </p:blipFill>
        <p:spPr>
          <a:xfrm>
            <a:off x="6870581" y="3603911"/>
            <a:ext cx="11112043" cy="10066893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Boron Trifluoride, BF3"/>
          <p:cNvSpPr txBox="1"/>
          <p:nvPr>
            <p:ph type="title"/>
          </p:nvPr>
        </p:nvSpPr>
        <p:spPr>
          <a:xfrm>
            <a:off x="5032375" y="160020"/>
            <a:ext cx="14170026" cy="3817621"/>
          </a:xfrm>
          <a:prstGeom prst="rect">
            <a:avLst/>
          </a:prstGeom>
        </p:spPr>
        <p:txBody>
          <a:bodyPr/>
          <a:lstStyle/>
          <a:p>
            <a:pPr/>
            <a:r>
              <a:rPr sz="92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Boron Trifluoride, BF</a:t>
            </a:r>
            <a:r>
              <a:rPr baseline="-15913" sz="92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3</a:t>
            </a:r>
          </a:p>
        </p:txBody>
      </p:sp>
      <p:sp>
        <p:nvSpPr>
          <p:cNvPr id="71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713" name="BF3 picture" descr="BF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7575" y="3474720"/>
            <a:ext cx="2816225" cy="5234940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What if we form a B-F double bond to satisfy the B atom octet?"/>
          <p:cNvSpPr txBox="1"/>
          <p:nvPr/>
        </p:nvSpPr>
        <p:spPr>
          <a:xfrm>
            <a:off x="6219825" y="8870950"/>
            <a:ext cx="12550140" cy="2834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 defTabSz="1828800">
              <a:buClr>
                <a:srgbClr val="000000"/>
              </a:buClr>
              <a:buFont typeface="Arial"/>
              <a:defRPr b="1" sz="60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What if we form a B-F double bond to satisfy the B atom octet?</a:t>
            </a:r>
          </a:p>
        </p:txBody>
      </p:sp>
      <p:grpSp>
        <p:nvGrpSpPr>
          <p:cNvPr id="736" name="Group"/>
          <p:cNvGrpSpPr/>
          <p:nvPr/>
        </p:nvGrpSpPr>
        <p:grpSpPr>
          <a:xfrm>
            <a:off x="14084300" y="3921125"/>
            <a:ext cx="3784835" cy="5794376"/>
            <a:chOff x="0" y="0"/>
            <a:chExt cx="3784835" cy="5794375"/>
          </a:xfrm>
        </p:grpSpPr>
        <p:sp>
          <p:nvSpPr>
            <p:cNvPr id="715" name="F"/>
            <p:cNvSpPr/>
            <p:nvPr/>
          </p:nvSpPr>
          <p:spPr>
            <a:xfrm>
              <a:off x="253703" y="181673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716" name="••"/>
            <p:cNvSpPr/>
            <p:nvPr/>
          </p:nvSpPr>
          <p:spPr>
            <a:xfrm>
              <a:off x="279074" y="282892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717" name="•"/>
            <p:cNvSpPr/>
            <p:nvPr/>
          </p:nvSpPr>
          <p:spPr>
            <a:xfrm>
              <a:off x="2489466" y="14922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18" name="•"/>
            <p:cNvSpPr/>
            <p:nvPr/>
          </p:nvSpPr>
          <p:spPr>
            <a:xfrm>
              <a:off x="2489466" y="555625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19" name="••"/>
            <p:cNvSpPr/>
            <p:nvPr/>
          </p:nvSpPr>
          <p:spPr>
            <a:xfrm>
              <a:off x="2013773" y="4524375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720" name="F"/>
            <p:cNvSpPr/>
            <p:nvPr/>
          </p:nvSpPr>
          <p:spPr>
            <a:xfrm>
              <a:off x="19376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721" name="F"/>
            <p:cNvSpPr/>
            <p:nvPr/>
          </p:nvSpPr>
          <p:spPr>
            <a:xfrm>
              <a:off x="1963030" y="35369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0000"/>
                </a:buClr>
                <a:buFont typeface="Geneva"/>
                <a:defRPr sz="7200">
                  <a:uFill>
                    <a:solidFill>
                      <a:srgbClr val="0000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722" name="B"/>
            <p:cNvSpPr/>
            <p:nvPr/>
          </p:nvSpPr>
          <p:spPr>
            <a:xfrm>
              <a:off x="1810808" y="18395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00C200"/>
                </a:buClr>
                <a:buFont typeface="Geneva"/>
                <a:defRPr sz="7200">
                  <a:solidFill>
                    <a:srgbClr val="00C200"/>
                  </a:solidFill>
                  <a:uFill>
                    <a:solidFill>
                      <a:srgbClr val="00C2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B</a:t>
              </a:r>
            </a:p>
          </p:txBody>
        </p:sp>
        <p:sp>
          <p:nvSpPr>
            <p:cNvPr id="723" name="Line"/>
            <p:cNvSpPr/>
            <p:nvPr/>
          </p:nvSpPr>
          <p:spPr>
            <a:xfrm flipH="1">
              <a:off x="2070857" y="1108074"/>
              <a:ext cx="6344" cy="69215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724" name="Line"/>
            <p:cNvSpPr/>
            <p:nvPr/>
          </p:nvSpPr>
          <p:spPr>
            <a:xfrm>
              <a:off x="945046" y="2339975"/>
              <a:ext cx="780139" cy="317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725" name="Line"/>
            <p:cNvSpPr/>
            <p:nvPr/>
          </p:nvSpPr>
          <p:spPr>
            <a:xfrm>
              <a:off x="2127939" y="2819399"/>
              <a:ext cx="3173" cy="68262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726" name="••"/>
            <p:cNvSpPr/>
            <p:nvPr/>
          </p:nvSpPr>
          <p:spPr>
            <a:xfrm>
              <a:off x="326643" y="156527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••</a:t>
              </a:r>
            </a:p>
          </p:txBody>
        </p:sp>
        <p:sp>
          <p:nvSpPr>
            <p:cNvPr id="727" name="•"/>
            <p:cNvSpPr/>
            <p:nvPr/>
          </p:nvSpPr>
          <p:spPr>
            <a:xfrm>
              <a:off x="0" y="197675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28" name="•"/>
            <p:cNvSpPr/>
            <p:nvPr/>
          </p:nvSpPr>
          <p:spPr>
            <a:xfrm>
              <a:off x="0" y="237490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29" name="•"/>
            <p:cNvSpPr/>
            <p:nvPr/>
          </p:nvSpPr>
          <p:spPr>
            <a:xfrm>
              <a:off x="1661759" y="17462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30" name="•"/>
            <p:cNvSpPr/>
            <p:nvPr/>
          </p:nvSpPr>
          <p:spPr>
            <a:xfrm>
              <a:off x="1661759" y="58102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31" name="•"/>
            <p:cNvSpPr/>
            <p:nvPr/>
          </p:nvSpPr>
          <p:spPr>
            <a:xfrm>
              <a:off x="1734698" y="368935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32" name="•"/>
            <p:cNvSpPr/>
            <p:nvPr/>
          </p:nvSpPr>
          <p:spPr>
            <a:xfrm>
              <a:off x="1734698" y="4092575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33" name="•"/>
            <p:cNvSpPr/>
            <p:nvPr/>
          </p:nvSpPr>
          <p:spPr>
            <a:xfrm>
              <a:off x="2514835" y="368935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34" name="•"/>
            <p:cNvSpPr/>
            <p:nvPr/>
          </p:nvSpPr>
          <p:spPr>
            <a:xfrm>
              <a:off x="2514835" y="4092575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buClr>
                  <a:srgbClr val="FF2600"/>
                </a:buClr>
                <a:buFont typeface="Geneva"/>
                <a:defRPr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Geneva"/>
                  <a:ea typeface="Geneva"/>
                  <a:cs typeface="Geneva"/>
                  <a:sym typeface="Geneva"/>
                </a:defRPr>
              </a:lvl1pPr>
            </a:lstStyle>
            <a:p>
              <a:pPr/>
              <a:r>
                <a:t>•</a:t>
              </a:r>
            </a:p>
          </p:txBody>
        </p:sp>
        <p:sp>
          <p:nvSpPr>
            <p:cNvPr id="735" name="Line"/>
            <p:cNvSpPr/>
            <p:nvPr/>
          </p:nvSpPr>
          <p:spPr>
            <a:xfrm>
              <a:off x="2223077" y="1108074"/>
              <a:ext cx="3176" cy="754381"/>
            </a:xfrm>
            <a:prstGeom prst="line">
              <a:avLst/>
            </a:prstGeom>
            <a:noFill/>
            <a:ln w="88900" cap="flat">
              <a:solidFill>
                <a:srgbClr val="FF2734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sp>
        <p:nvSpPr>
          <p:cNvPr id="737" name="Line"/>
          <p:cNvSpPr/>
          <p:nvPr/>
        </p:nvSpPr>
        <p:spPr>
          <a:xfrm>
            <a:off x="10980419" y="6103620"/>
            <a:ext cx="2583181" cy="3176"/>
          </a:xfrm>
          <a:prstGeom prst="line">
            <a:avLst/>
          </a:prstGeom>
          <a:ln w="88900">
            <a:solidFill>
              <a:srgbClr val="000000"/>
            </a:solidFill>
            <a:tailEnd type="triangle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738" name="+1"/>
          <p:cNvSpPr txBox="1"/>
          <p:nvPr/>
        </p:nvSpPr>
        <p:spPr>
          <a:xfrm>
            <a:off x="16764000" y="3817620"/>
            <a:ext cx="1030417" cy="1007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defTabSz="1828800">
              <a:buClr>
                <a:srgbClr val="FF2734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1</a:t>
            </a:r>
          </a:p>
        </p:txBody>
      </p:sp>
      <p:sp>
        <p:nvSpPr>
          <p:cNvPr id="739" name="-1"/>
          <p:cNvSpPr txBox="1"/>
          <p:nvPr/>
        </p:nvSpPr>
        <p:spPr>
          <a:xfrm>
            <a:off x="16764000" y="5646420"/>
            <a:ext cx="858297" cy="1007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defTabSz="1828800">
              <a:buClr>
                <a:srgbClr val="FF2734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1</a:t>
            </a:r>
          </a:p>
        </p:txBody>
      </p:sp>
      <p:sp>
        <p:nvSpPr>
          <p:cNvPr id="740" name="F never makes double bonds!"/>
          <p:cNvSpPr txBox="1"/>
          <p:nvPr/>
        </p:nvSpPr>
        <p:spPr>
          <a:xfrm>
            <a:off x="7322820" y="12344400"/>
            <a:ext cx="13738860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r" defTabSz="1828800">
              <a:spcBef>
                <a:spcPts val="32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F </a:t>
            </a: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never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makes double bonds!</a:t>
            </a:r>
          </a:p>
        </p:txBody>
      </p:sp>
      <p:sp>
        <p:nvSpPr>
          <p:cNvPr id="741" name="Determine the formal charges for the formate ion:…"/>
          <p:cNvSpPr txBox="1"/>
          <p:nvPr/>
        </p:nvSpPr>
        <p:spPr>
          <a:xfrm>
            <a:off x="7185659" y="14401800"/>
            <a:ext cx="17990821" cy="178816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def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Determine the formal charges for the formate ion: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  <a:r>
              <a:rPr b="0"/>
              <a:t>0     0      0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+1   -1    -1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+1    0    -1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0      0    -1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none of the above</a:t>
            </a: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742" name="Enter your response on…"/>
          <p:cNvSpPr txBox="1"/>
          <p:nvPr/>
        </p:nvSpPr>
        <p:spPr>
          <a:xfrm>
            <a:off x="21381719" y="157505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743" name="Answer = D"/>
          <p:cNvSpPr txBox="1"/>
          <p:nvPr/>
        </p:nvSpPr>
        <p:spPr>
          <a:xfrm>
            <a:off x="21220661" y="18470880"/>
            <a:ext cx="4041174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</a:p>
        </p:txBody>
      </p:sp>
      <p:pic>
        <p:nvPicPr>
          <p:cNvPr id="744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93880" y="3827779"/>
            <a:ext cx="7818120" cy="3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formate.png" descr="forma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651827" y="-2298325"/>
            <a:ext cx="9342064" cy="4667755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7188 -0.990000" origin="layout" pathEditMode="relative">
                                      <p:cBhvr>
                                        <p:cTn id="28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87376 0.382251" origin="layout" pathEditMode="relative">
                                      <p:cBhvr>
                                        <p:cTn id="31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path" nodeType="with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55631 -0.363333" origin="layout" pathEditMode="relative">
                                      <p:cBhvr>
                                        <p:cTn id="34" dur="1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xit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path" nodeType="after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78127 -0.431667" origin="layout" pathEditMode="relative">
                                      <p:cBhvr>
                                        <p:cTn id="41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6" grpId="2"/>
      <p:bldP build="whole" bldLvl="1" animBg="1" rev="0" advAuto="0" spid="738" grpId="3"/>
      <p:bldP build="whole" bldLvl="1" animBg="1" rev="0" advAuto="0" spid="737" grpId="1"/>
      <p:bldP build="whole" bldLvl="1" animBg="1" rev="0" advAuto="0" spid="739" grpId="4"/>
      <p:bldP build="whole" bldLvl="1" animBg="1" rev="0" advAuto="0" spid="740" grpId="5"/>
      <p:bldP build="whole" bldLvl="1" animBg="1" rev="0" advAuto="0" spid="742" grpId="9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09M14AN10-1.mov" descr="09M14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430750" y="1254125"/>
            <a:ext cx="5803900" cy="466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CH4 picture" descr="CH4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6480" y="645160"/>
            <a:ext cx="6903720" cy="6926580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Molecular  Geometry"/>
          <p:cNvSpPr txBox="1"/>
          <p:nvPr>
            <p:ph type="title"/>
          </p:nvPr>
        </p:nvSpPr>
        <p:spPr>
          <a:xfrm>
            <a:off x="5036820" y="160020"/>
            <a:ext cx="14333220" cy="3817621"/>
          </a:xfrm>
          <a:prstGeom prst="rect">
            <a:avLst/>
          </a:prstGeom>
        </p:spPr>
        <p:txBody>
          <a:bodyPr/>
          <a:lstStyle/>
          <a:p>
            <a:pPr>
              <a:defRPr sz="10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Molecular </a:t>
            </a:r>
            <a:br/>
            <a:r>
              <a:t>Geometry</a:t>
            </a:r>
          </a:p>
        </p:txBody>
      </p:sp>
      <p:sp>
        <p:nvSpPr>
          <p:cNvPr id="75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751" name="BF3 picture" descr="BF3 pictur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94480" y="7863471"/>
            <a:ext cx="5354311" cy="5240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NH3 picture" descr="NH3 pictur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903575" y="9153525"/>
            <a:ext cx="7131050" cy="4502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4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4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VSEPR…"/>
          <p:cNvSpPr txBox="1"/>
          <p:nvPr>
            <p:ph type="body" sz="half" idx="1"/>
          </p:nvPr>
        </p:nvSpPr>
        <p:spPr>
          <a:xfrm>
            <a:off x="3962400" y="3040380"/>
            <a:ext cx="10515601" cy="106756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259ED"/>
              </a:buClr>
              <a:buSzTx/>
              <a:buFont typeface="Arial"/>
              <a:buNone/>
            </a:pPr>
            <a:r>
              <a:rPr sz="108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 		VSEPR</a:t>
            </a:r>
            <a:r>
              <a:rPr sz="10800"/>
              <a:t> </a:t>
            </a:r>
            <a:endParaRPr sz="10800"/>
          </a:p>
          <a:p>
            <a:pPr marL="650874" indent="-571500">
              <a:buClr>
                <a:srgbClr val="F33126"/>
              </a:buClr>
              <a:buSzTx/>
              <a:buFont typeface="Arial"/>
              <a:buNone/>
            </a:pPr>
            <a:r>
              <a:rPr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V</a:t>
            </a:r>
            <a:r>
              <a:rPr sz="5400"/>
              <a:t>alence </a:t>
            </a:r>
            <a:r>
              <a:rPr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S</a:t>
            </a:r>
            <a:r>
              <a:rPr sz="5400"/>
              <a:t>hell </a:t>
            </a:r>
            <a:r>
              <a:rPr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E</a:t>
            </a:r>
            <a:r>
              <a:rPr sz="5400"/>
              <a:t>lectron </a:t>
            </a:r>
            <a:r>
              <a:rPr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P</a:t>
            </a:r>
            <a:r>
              <a:rPr sz="5400"/>
              <a:t>air </a:t>
            </a:r>
            <a:r>
              <a:rPr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R</a:t>
            </a:r>
            <a:r>
              <a:rPr sz="5400"/>
              <a:t>epulsion theory.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Most important factor in determining geometry is relative repulsion between electron pairs.</a:t>
            </a:r>
          </a:p>
        </p:txBody>
      </p:sp>
      <p:sp>
        <p:nvSpPr>
          <p:cNvPr id="755" name="MOLECULAR GEOMETRY"/>
          <p:cNvSpPr txBox="1"/>
          <p:nvPr>
            <p:ph type="title"/>
          </p:nvPr>
        </p:nvSpPr>
        <p:spPr>
          <a:xfrm>
            <a:off x="5036820" y="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lvl1pPr>
          </a:lstStyle>
          <a:p>
            <a:pPr/>
            <a:r>
              <a:t>MOLECULAR GEOMETRY</a:t>
            </a:r>
          </a:p>
        </p:txBody>
      </p:sp>
      <p:sp>
        <p:nvSpPr>
          <p:cNvPr id="756" name="Molecule adopts the shape that minimizes the electron pair repulsions."/>
          <p:cNvSpPr/>
          <p:nvPr/>
        </p:nvSpPr>
        <p:spPr>
          <a:xfrm>
            <a:off x="14944725" y="6949440"/>
            <a:ext cx="5623560" cy="4897545"/>
          </a:xfrm>
          <a:prstGeom prst="rect">
            <a:avLst/>
          </a:prstGeom>
          <a:solidFill>
            <a:srgbClr val="FDFDC5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 defTabSz="1828800">
              <a:buClr>
                <a:srgbClr val="000000"/>
              </a:buClr>
              <a:buFont typeface="Arial"/>
              <a:defRPr b="1" sz="54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Molecule adopts the shape that minimizes the electron pair repulsions.</a:t>
            </a:r>
          </a:p>
        </p:txBody>
      </p:sp>
      <p:pic>
        <p:nvPicPr>
          <p:cNvPr id="757" name="09M15AN10-1.mov" descr="09M15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922500" y="2416175"/>
            <a:ext cx="5486400" cy="41148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758" name="See Geometry and Polarity Guide"/>
          <p:cNvSpPr txBox="1"/>
          <p:nvPr/>
        </p:nvSpPr>
        <p:spPr>
          <a:xfrm>
            <a:off x="3345180" y="11727179"/>
            <a:ext cx="1161288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i="1" sz="5400">
                <a:uFill>
                  <a:solidFill>
                    <a:srgbClr val="000000"/>
                  </a:solidFill>
                </a:uFill>
              </a:defRPr>
            </a:pPr>
            <a:r>
              <a:t>See </a:t>
            </a:r>
            <a:r>
              <a:rPr u="sng">
                <a:hlinkClick r:id="rId5" invalidUrl="" action="" tgtFrame="" tooltip="" history="1" highlightClick="0" endSnd="0"/>
              </a:rPr>
              <a:t>Geometry and Polarity Guide</a:t>
            </a:r>
          </a:p>
        </p:txBody>
      </p:sp>
      <p:sp>
        <p:nvSpPr>
          <p:cNvPr id="7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6" fill="hold"/>
                                        <p:tgtEl>
                                          <p:spTgt spid="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16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666"/>
                            </p:stCondLst>
                            <p:childTnLst>
                              <p:par>
                                <p:cTn id="12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75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7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57"/>
                  </p:tgtEl>
                </p:cond>
              </p:nextCondLst>
            </p:seq>
          </p:childTnLst>
        </p:cTn>
      </p:par>
    </p:tnLst>
    <p:bldLst>
      <p:bldP build="whole" bldLvl="1" animBg="1" rev="0" advAuto="0" spid="756" grpId="2"/>
      <p:bldP build="whole" bldLvl="1" animBg="1" rev="0" advAuto="0" spid="758" grpId="3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VSPER examples" descr="VSPER exampl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2660" y="982980"/>
            <a:ext cx="12252961" cy="11727180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Rectangle"/>
          <p:cNvSpPr/>
          <p:nvPr/>
        </p:nvSpPr>
        <p:spPr>
          <a:xfrm>
            <a:off x="3505200" y="5029200"/>
            <a:ext cx="16916401" cy="7932420"/>
          </a:xfrm>
          <a:prstGeom prst="rect">
            <a:avLst/>
          </a:prstGeom>
          <a:solidFill>
            <a:srgbClr val="FFFFFF"/>
          </a:solidFill>
          <a:ln w="88900"/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pic>
        <p:nvPicPr>
          <p:cNvPr id="763" name="09M15AN20-1.mov" descr="09M15AN2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645900" y="5616575"/>
            <a:ext cx="6861176" cy="5943601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VSEPR"/>
          <p:cNvSpPr txBox="1"/>
          <p:nvPr>
            <p:ph type="title"/>
          </p:nvPr>
        </p:nvSpPr>
        <p:spPr>
          <a:xfrm>
            <a:off x="12616180" y="12235179"/>
            <a:ext cx="11590020" cy="153162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VSEPR</a:t>
            </a:r>
          </a:p>
        </p:txBody>
      </p:sp>
      <p:sp>
        <p:nvSpPr>
          <p:cNvPr id="76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66" name="See Geometry and Polarity Guide"/>
          <p:cNvSpPr txBox="1"/>
          <p:nvPr/>
        </p:nvSpPr>
        <p:spPr>
          <a:xfrm>
            <a:off x="2024380" y="12740005"/>
            <a:ext cx="1161288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i="1" sz="5400">
                <a:uFill>
                  <a:solidFill>
                    <a:srgbClr val="000000"/>
                  </a:solidFill>
                </a:uFill>
              </a:defRPr>
            </a:pPr>
            <a:r>
              <a:t>See </a:t>
            </a:r>
            <a:r>
              <a:rPr u="sng">
                <a:hlinkClick r:id="rId6" invalidUrl="" action="" tgtFrame="" tooltip="" history="1" highlightClick="0" endSnd="0"/>
              </a:rPr>
              <a:t>Geometry and Polarity Guide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" fill="hold"/>
                                        <p:tgtEl>
                                          <p:spTgt spid="7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6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6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ax3.mov" descr="ax3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665439" y="1038860"/>
            <a:ext cx="2377441" cy="1783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VSPER examples" descr="VSPER examples"/>
          <p:cNvPicPr>
            <a:picLocks noChangeAspect="0"/>
          </p:cNvPicPr>
          <p:nvPr/>
        </p:nvPicPr>
        <p:blipFill>
          <a:blip r:embed="rId5">
            <a:extLst/>
          </a:blip>
          <a:srcRect l="0" t="0" r="32361" b="0"/>
          <a:stretch>
            <a:fillRect/>
          </a:stretch>
        </p:blipFill>
        <p:spPr>
          <a:xfrm>
            <a:off x="6042660" y="525780"/>
            <a:ext cx="8287739" cy="11727180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Rectangle"/>
          <p:cNvSpPr/>
          <p:nvPr/>
        </p:nvSpPr>
        <p:spPr>
          <a:xfrm>
            <a:off x="5494020" y="8983980"/>
            <a:ext cx="13258801" cy="4114801"/>
          </a:xfrm>
          <a:prstGeom prst="rect">
            <a:avLst/>
          </a:prstGeom>
          <a:solidFill>
            <a:srgbClr val="FFFFFF"/>
          </a:solidFill>
          <a:ln w="88900"/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771" name="Rectangle"/>
          <p:cNvSpPr/>
          <p:nvPr/>
        </p:nvSpPr>
        <p:spPr>
          <a:xfrm>
            <a:off x="5791200" y="8686800"/>
            <a:ext cx="12801600" cy="411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77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775" name="Group"/>
          <p:cNvGrpSpPr/>
          <p:nvPr/>
        </p:nvGrpSpPr>
        <p:grpSpPr>
          <a:xfrm>
            <a:off x="15786100" y="6845300"/>
            <a:ext cx="4320540" cy="4251961"/>
            <a:chOff x="0" y="0"/>
            <a:chExt cx="4320539" cy="4251960"/>
          </a:xfrm>
        </p:grpSpPr>
        <p:sp>
          <p:nvSpPr>
            <p:cNvPr id="773" name="Rectangle"/>
            <p:cNvSpPr/>
            <p:nvPr/>
          </p:nvSpPr>
          <p:spPr>
            <a:xfrm>
              <a:off x="0" y="0"/>
              <a:ext cx="4320540" cy="42519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400"/>
            </a:p>
          </p:txBody>
        </p:sp>
        <p:pic>
          <p:nvPicPr>
            <p:cNvPr id="774" name="image.png" descr="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320540" cy="425196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</p:grpSp>
      <p:pic>
        <p:nvPicPr>
          <p:cNvPr id="776" name="09M15AN30-1.mov" descr="09M15AN30-1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390900" y="7572375"/>
            <a:ext cx="6861177" cy="5943602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Electron Pair…"/>
          <p:cNvSpPr txBox="1"/>
          <p:nvPr/>
        </p:nvSpPr>
        <p:spPr>
          <a:xfrm>
            <a:off x="14432878" y="875583"/>
            <a:ext cx="3242316" cy="137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Electron Pair</a:t>
            </a:r>
          </a:p>
          <a:p>
            <a: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Geometry</a:t>
            </a:r>
          </a:p>
        </p:txBody>
      </p:sp>
      <p:sp>
        <p:nvSpPr>
          <p:cNvPr id="778" name="Line"/>
          <p:cNvSpPr/>
          <p:nvPr/>
        </p:nvSpPr>
        <p:spPr>
          <a:xfrm>
            <a:off x="14327913" y="2463415"/>
            <a:ext cx="3393293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779" name="linear"/>
          <p:cNvSpPr txBox="1"/>
          <p:nvPr/>
        </p:nvSpPr>
        <p:spPr>
          <a:xfrm>
            <a:off x="14604962" y="2873960"/>
            <a:ext cx="1528821" cy="76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linear</a:t>
            </a:r>
          </a:p>
        </p:txBody>
      </p:sp>
      <p:sp>
        <p:nvSpPr>
          <p:cNvPr id="780" name="trigonal…"/>
          <p:cNvSpPr txBox="1"/>
          <p:nvPr/>
        </p:nvSpPr>
        <p:spPr>
          <a:xfrm>
            <a:off x="14604962" y="5549174"/>
            <a:ext cx="2136449" cy="137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trigonal </a:t>
            </a:r>
          </a:p>
          <a:p>
            <a: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planar</a:t>
            </a:r>
          </a:p>
        </p:txBody>
      </p:sp>
      <p:sp>
        <p:nvSpPr>
          <p:cNvPr id="781" name="VSEPR"/>
          <p:cNvSpPr txBox="1"/>
          <p:nvPr>
            <p:ph type="title"/>
          </p:nvPr>
        </p:nvSpPr>
        <p:spPr>
          <a:xfrm>
            <a:off x="12616180" y="12235179"/>
            <a:ext cx="11590020" cy="153162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VSEPR</a:t>
            </a:r>
          </a:p>
        </p:txBody>
      </p:sp>
      <p:sp>
        <p:nvSpPr>
          <p:cNvPr id="782" name="See Geometry and Polarity Guide"/>
          <p:cNvSpPr txBox="1"/>
          <p:nvPr/>
        </p:nvSpPr>
        <p:spPr>
          <a:xfrm>
            <a:off x="2024380" y="12740005"/>
            <a:ext cx="1161288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i="1" sz="5400">
                <a:uFill>
                  <a:solidFill>
                    <a:srgbClr val="000000"/>
                  </a:solidFill>
                </a:uFill>
              </a:defRPr>
            </a:pPr>
            <a:r>
              <a:t>See </a:t>
            </a:r>
            <a:r>
              <a:rPr u="sng">
                <a:hlinkClick r:id="rId10" invalidUrl="" action="" tgtFrame="" tooltip="" history="1" highlightClick="0" endSnd="0"/>
              </a:rPr>
              <a:t>Geometry and Polarity Guide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7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" fill="hold"/>
                                        <p:tgtEl>
                                          <p:spTgt spid="7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768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76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68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776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7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7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hemical Bonding"/>
          <p:cNvSpPr txBox="1"/>
          <p:nvPr>
            <p:ph type="title"/>
          </p:nvPr>
        </p:nvSpPr>
        <p:spPr>
          <a:xfrm>
            <a:off x="10297550" y="230358"/>
            <a:ext cx="13876021" cy="2130029"/>
          </a:xfrm>
          <a:prstGeom prst="rect">
            <a:avLst/>
          </a:prstGeom>
        </p:spPr>
        <p:txBody>
          <a:bodyPr/>
          <a:lstStyle>
            <a:lvl1pPr>
              <a:defRPr sz="11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Chemical Bonding</a:t>
            </a:r>
          </a:p>
        </p:txBody>
      </p:sp>
      <p:sp>
        <p:nvSpPr>
          <p:cNvPr id="234" name="Problems and questions:…"/>
          <p:cNvSpPr txBox="1"/>
          <p:nvPr>
            <p:ph type="body" sz="half" idx="1"/>
          </p:nvPr>
        </p:nvSpPr>
        <p:spPr>
          <a:xfrm>
            <a:off x="927295" y="2959491"/>
            <a:ext cx="10972801" cy="10812780"/>
          </a:xfrm>
          <a:prstGeom prst="rect">
            <a:avLst/>
          </a:prstGeom>
        </p:spPr>
        <p:txBody>
          <a:bodyPr/>
          <a:lstStyle/>
          <a:p>
            <a:pPr lvl="1" marL="650874" indent="-571500">
              <a:lnSpc>
                <a:spcPct val="100000"/>
              </a:lnSpc>
              <a:spcBef>
                <a:spcPts val="1600"/>
              </a:spcBef>
              <a:buClr>
                <a:srgbClr val="00B800"/>
              </a:buClr>
              <a:buSzTx/>
              <a:buFont typeface="Arial"/>
              <a:buNone/>
              <a:def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Problems and questions: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How is a molecule or polyatomic ion held together?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Why are atoms distributed at strange angles?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Why are molecules not flat?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Can we predict the structure?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How is structure related to chemical and physical properties?</a:t>
            </a:r>
          </a:p>
        </p:txBody>
      </p:sp>
      <p:sp>
        <p:nvSpPr>
          <p:cNvPr id="23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36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64535" y="7268219"/>
            <a:ext cx="5438392" cy="639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molecule picture" descr="molecule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65802" y="9448909"/>
            <a:ext cx="3567470" cy="2667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water picture" descr="water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99677" y="4602534"/>
            <a:ext cx="3567470" cy="2130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BF3 picture" descr="BF3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43605" y="5590877"/>
            <a:ext cx="2743082" cy="2534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creen Shot 2022-01-03 at 2.01.17 PM.png" descr="Screen Shot 2022-01-03 at 2.01.17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690762" y="3297200"/>
            <a:ext cx="3108690" cy="2130029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VSPER examples" descr="VSPER examples"/>
          <p:cNvPicPr>
            <a:picLocks noChangeAspect="0"/>
          </p:cNvPicPr>
          <p:nvPr/>
        </p:nvPicPr>
        <p:blipFill>
          <a:blip r:embed="rId2">
            <a:extLst/>
          </a:blip>
          <a:srcRect l="0" t="0" r="32591" b="0"/>
          <a:stretch>
            <a:fillRect/>
          </a:stretch>
        </p:blipFill>
        <p:spPr>
          <a:xfrm>
            <a:off x="8945880" y="228600"/>
            <a:ext cx="8259545" cy="11727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CH4 picture" descr="CH4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3095" y="1724025"/>
            <a:ext cx="4133851" cy="414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09M15AN40-1.mov" descr="09M15AN40-1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111500" y="6835775"/>
            <a:ext cx="6861176" cy="5943602"/>
          </a:xfrm>
          <a:prstGeom prst="rect">
            <a:avLst/>
          </a:prstGeom>
          <a:ln w="12700">
            <a:miter lim="400000"/>
          </a:ln>
        </p:spPr>
      </p:pic>
      <p:sp>
        <p:nvSpPr>
          <p:cNvPr id="78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788" name="ax4.mov" descr="ax4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556260" y="434340"/>
            <a:ext cx="2423161" cy="2103121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Electron Pair…"/>
          <p:cNvSpPr txBox="1"/>
          <p:nvPr/>
        </p:nvSpPr>
        <p:spPr>
          <a:xfrm>
            <a:off x="17307489" y="567589"/>
            <a:ext cx="3242316" cy="137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Electron Pair</a:t>
            </a:r>
          </a:p>
          <a:p>
            <a: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Geometry</a:t>
            </a:r>
          </a:p>
        </p:txBody>
      </p:sp>
      <p:sp>
        <p:nvSpPr>
          <p:cNvPr id="790" name="Line"/>
          <p:cNvSpPr/>
          <p:nvPr/>
        </p:nvSpPr>
        <p:spPr>
          <a:xfrm>
            <a:off x="17202523" y="2155421"/>
            <a:ext cx="3393294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791" name="linear"/>
          <p:cNvSpPr txBox="1"/>
          <p:nvPr/>
        </p:nvSpPr>
        <p:spPr>
          <a:xfrm>
            <a:off x="17479573" y="2565966"/>
            <a:ext cx="1528820" cy="76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linear</a:t>
            </a:r>
          </a:p>
        </p:txBody>
      </p:sp>
      <p:sp>
        <p:nvSpPr>
          <p:cNvPr id="792" name="trigonal…"/>
          <p:cNvSpPr txBox="1"/>
          <p:nvPr/>
        </p:nvSpPr>
        <p:spPr>
          <a:xfrm>
            <a:off x="17479573" y="5241180"/>
            <a:ext cx="2136448" cy="137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trigonal </a:t>
            </a:r>
          </a:p>
          <a:p>
            <a: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planar</a:t>
            </a:r>
          </a:p>
        </p:txBody>
      </p:sp>
      <p:sp>
        <p:nvSpPr>
          <p:cNvPr id="793" name="tetrahedral"/>
          <p:cNvSpPr txBox="1"/>
          <p:nvPr/>
        </p:nvSpPr>
        <p:spPr>
          <a:xfrm>
            <a:off x="17470911" y="9298405"/>
            <a:ext cx="2772726" cy="76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1" sz="4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tetrahedral</a:t>
            </a:r>
          </a:p>
        </p:txBody>
      </p:sp>
      <p:sp>
        <p:nvSpPr>
          <p:cNvPr id="794" name="VSEPR"/>
          <p:cNvSpPr txBox="1"/>
          <p:nvPr>
            <p:ph type="title"/>
          </p:nvPr>
        </p:nvSpPr>
        <p:spPr>
          <a:xfrm>
            <a:off x="12616180" y="12235179"/>
            <a:ext cx="11590020" cy="153162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VSEPR</a:t>
            </a:r>
          </a:p>
        </p:txBody>
      </p:sp>
      <p:sp>
        <p:nvSpPr>
          <p:cNvPr id="795" name="See Geometry and Polarity Guide"/>
          <p:cNvSpPr txBox="1"/>
          <p:nvPr/>
        </p:nvSpPr>
        <p:spPr>
          <a:xfrm>
            <a:off x="2024380" y="12740005"/>
            <a:ext cx="1161288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i="1" sz="5400">
                <a:uFill>
                  <a:solidFill>
                    <a:srgbClr val="000000"/>
                  </a:solidFill>
                </a:uFill>
              </a:defRPr>
            </a:pPr>
            <a:r>
              <a:t>See </a:t>
            </a:r>
            <a:r>
              <a:rPr u="sng">
                <a:hlinkClick r:id="rId10" invalidUrl="" action="" tgtFrame="" tooltip="" history="1" highlightClick="0" endSnd="0"/>
              </a:rPr>
              <a:t>Geometry and Polarity Guide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7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" fill="hold"/>
                                        <p:tgtEl>
                                          <p:spTgt spid="7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786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78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86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788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78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8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tructure Determination by VSEP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Structure Determination by VSEPR</a:t>
            </a:r>
          </a:p>
        </p:txBody>
      </p:sp>
      <p:sp>
        <p:nvSpPr>
          <p:cNvPr id="798" name="Ammonia, NH3…"/>
          <p:cNvSpPr txBox="1"/>
          <p:nvPr>
            <p:ph type="body" idx="1"/>
          </p:nvPr>
        </p:nvSpPr>
        <p:spPr>
          <a:xfrm>
            <a:off x="3619500" y="3497579"/>
            <a:ext cx="14333221" cy="97612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6400"/>
              </a:buClr>
              <a:buSzTx/>
              <a:buFont typeface="Arial"/>
              <a:buNone/>
            </a:pP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Ammonia, NH</a:t>
            </a:r>
            <a:r>
              <a:rPr baseline="-15851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3</a:t>
            </a:r>
            <a:endParaRPr baseline="-15851" sz="5400">
              <a:solidFill>
                <a:srgbClr val="006400"/>
              </a:solidFill>
              <a:uFill>
                <a:solidFill>
                  <a:srgbClr val="006400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1.   Draw electron dot structure</a:t>
            </a:r>
          </a:p>
        </p:txBody>
      </p:sp>
      <p:sp>
        <p:nvSpPr>
          <p:cNvPr id="79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00" name="NH3 picture" descr="NH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32480" y="3703320"/>
            <a:ext cx="6221392" cy="5117003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2.   Count BPs and LPs = 4…"/>
          <p:cNvSpPr txBox="1"/>
          <p:nvPr/>
        </p:nvSpPr>
        <p:spPr>
          <a:xfrm>
            <a:off x="3573780" y="5474970"/>
            <a:ext cx="12527280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2.   Count BPs and LPs = 4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3.   The 4 electron pairs are at the corners of a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tetrahedron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.</a:t>
            </a:r>
          </a:p>
        </p:txBody>
      </p:sp>
      <p:pic>
        <p:nvPicPr>
          <p:cNvPr id="802" name="NH3 picture" descr="NH3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3459" y="8755380"/>
            <a:ext cx="10264141" cy="3749041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The ELECTRON PAIR GEOMETRY is tetrahedral."/>
          <p:cNvSpPr txBox="1"/>
          <p:nvPr/>
        </p:nvSpPr>
        <p:spPr>
          <a:xfrm>
            <a:off x="10515600" y="10914379"/>
            <a:ext cx="16184881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ELECTRON PAIR GEOMETRY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is 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tetrahedral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3" grpId="3"/>
      <p:bldP build="p" bldLvl="5" animBg="1" rev="0" advAuto="0" spid="801" grpId="1"/>
      <p:bldP build="whole" bldLvl="1" animBg="1" rev="0" advAuto="0" spid="802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Ammonia, NH3…"/>
          <p:cNvSpPr txBox="1"/>
          <p:nvPr>
            <p:ph type="body" idx="1"/>
          </p:nvPr>
        </p:nvSpPr>
        <p:spPr>
          <a:xfrm>
            <a:off x="4122420" y="3497579"/>
            <a:ext cx="16002001" cy="102184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6400"/>
              </a:buClr>
              <a:buSzTx/>
              <a:buFont typeface="Arial"/>
              <a:buNone/>
            </a:pP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Ammonia, NH</a:t>
            </a:r>
            <a:r>
              <a:rPr baseline="-15851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3</a:t>
            </a:r>
            <a:endParaRPr baseline="-15851" sz="5400">
              <a:solidFill>
                <a:srgbClr val="006400"/>
              </a:solidFill>
              <a:uFill>
                <a:solidFill>
                  <a:srgbClr val="006400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 electron pair geometry is </a:t>
            </a:r>
            <a:r>
              <a: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tetrahedral</a:t>
            </a:r>
            <a:r>
              <a:rPr sz="5400"/>
              <a:t>.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MOLECULAR GEOMETRY</a:t>
            </a:r>
            <a:r>
              <a:rPr sz="5400"/>
              <a:t> - the positions of the atoms - is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TRIGONAL</a:t>
            </a:r>
            <a:r>
              <a:rPr sz="5400"/>
              <a:t>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PYRAMID</a:t>
            </a:r>
          </a:p>
        </p:txBody>
      </p:sp>
      <p:sp>
        <p:nvSpPr>
          <p:cNvPr id="806" name="Structure Determination by VSEPR"/>
          <p:cNvSpPr txBox="1"/>
          <p:nvPr>
            <p:ph type="title"/>
          </p:nvPr>
        </p:nvSpPr>
        <p:spPr>
          <a:xfrm>
            <a:off x="5036820" y="297180"/>
            <a:ext cx="14333220" cy="32004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Structure Determination by VSEPR</a:t>
            </a:r>
          </a:p>
        </p:txBody>
      </p:sp>
      <p:pic>
        <p:nvPicPr>
          <p:cNvPr id="807" name="NH3 picture" descr="NH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3860" y="5737859"/>
            <a:ext cx="9829801" cy="3749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03M05AN30-1.mov" descr="03M05AN3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232380" y="6400800"/>
            <a:ext cx="3360421" cy="1832957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See Geometry and Polarity Guide"/>
          <p:cNvSpPr txBox="1"/>
          <p:nvPr/>
        </p:nvSpPr>
        <p:spPr>
          <a:xfrm>
            <a:off x="4122420" y="12047219"/>
            <a:ext cx="1220724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spcBef>
                <a:spcPts val="3400"/>
              </a:spcBef>
              <a:buClr>
                <a:srgbClr val="000000"/>
              </a:buClr>
              <a:buFont typeface="Arial"/>
              <a:defRPr i="1" sz="5400">
                <a:uFill>
                  <a:solidFill>
                    <a:srgbClr val="000000"/>
                  </a:solidFill>
                </a:uFill>
              </a:defRPr>
            </a:pPr>
            <a:r>
              <a:t>See </a:t>
            </a:r>
            <a:r>
              <a:rPr u="sng">
                <a:hlinkClick r:id="rId6" invalidUrl="" action="" tgtFrame="" tooltip="" history="1" highlightClick="0" endSnd="0"/>
              </a:rPr>
              <a:t>Geometry and Polarity Guide</a:t>
            </a:r>
          </a:p>
        </p:txBody>
      </p:sp>
      <p:pic>
        <p:nvPicPr>
          <p:cNvPr id="810" name="ax3e.mov" descr="ax3e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21066760" y="11234419"/>
            <a:ext cx="2423161" cy="2103121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8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33" fill="hold"/>
                                        <p:tgtEl>
                                          <p:spTgt spid="8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33"/>
                            </p:stCondLst>
                            <p:childTnLst>
                              <p:par>
                                <p:cTn id="11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808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80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08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810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81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10"/>
                  </p:tgtEl>
                </p:cond>
              </p:nextCondLst>
            </p:seq>
          </p:childTnLst>
        </p:cTn>
      </p:par>
    </p:tnLst>
    <p:bldLst>
      <p:bldP build="whole" bldLvl="1" animBg="1" rev="0" advAuto="0" spid="809" grpId="3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tructure Determination by VSEP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Structure Determination by VSEPR</a:t>
            </a:r>
          </a:p>
        </p:txBody>
      </p:sp>
      <p:sp>
        <p:nvSpPr>
          <p:cNvPr id="814" name="Water, H2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6400"/>
              </a:buClr>
              <a:buSzTx/>
              <a:buFont typeface="Arial"/>
              <a:buNone/>
            </a:pP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Water, H</a:t>
            </a:r>
            <a:r>
              <a:rPr baseline="-15851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2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O</a:t>
            </a:r>
            <a:endParaRPr sz="5400">
              <a:solidFill>
                <a:srgbClr val="006400"/>
              </a:solidFill>
              <a:uFill>
                <a:solidFill>
                  <a:srgbClr val="006400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1.   Draw electron dot structure</a:t>
            </a:r>
          </a:p>
        </p:txBody>
      </p:sp>
      <p:sp>
        <p:nvSpPr>
          <p:cNvPr id="81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16" name="H2O picture" descr="H2O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9880" y="8961119"/>
            <a:ext cx="3131821" cy="3931921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The electron pair geometry is TETRAHEDRAL"/>
          <p:cNvSpPr/>
          <p:nvPr/>
        </p:nvSpPr>
        <p:spPr>
          <a:xfrm>
            <a:off x="10829925" y="9518650"/>
            <a:ext cx="6835141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electron pair geometry is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TETRAHEDRAL</a:t>
            </a:r>
          </a:p>
        </p:txBody>
      </p:sp>
      <p:pic>
        <p:nvPicPr>
          <p:cNvPr id="818" name="H2O picture" descr="H2O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78200" y="5212079"/>
            <a:ext cx="3794760" cy="1691641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2.   Count BPs and LPs = 4…"/>
          <p:cNvSpPr txBox="1"/>
          <p:nvPr/>
        </p:nvSpPr>
        <p:spPr>
          <a:xfrm>
            <a:off x="5173980" y="6103620"/>
            <a:ext cx="13281660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2.   Count BPs and LPs = 4</a:t>
            </a: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3.   The 4 electron pairs are at the corners of a tetrahedron.</a:t>
            </a:r>
          </a:p>
        </p:txBody>
      </p:sp>
      <p:grpSp>
        <p:nvGrpSpPr>
          <p:cNvPr id="822" name="Group"/>
          <p:cNvGrpSpPr/>
          <p:nvPr/>
        </p:nvGrpSpPr>
        <p:grpSpPr>
          <a:xfrm>
            <a:off x="17734319" y="9865367"/>
            <a:ext cx="3667126" cy="3809722"/>
            <a:chOff x="0" y="319742"/>
            <a:chExt cx="3667125" cy="3809720"/>
          </a:xfrm>
        </p:grpSpPr>
        <p:pic>
          <p:nvPicPr>
            <p:cNvPr id="820" name="images.jpeg" descr="images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29062"/>
              <a:ext cx="3667125" cy="3200401"/>
            </a:xfrm>
            <a:prstGeom prst="rect">
              <a:avLst/>
            </a:prstGeom>
            <a:ln w="88900" cap="flat">
              <a:noFill/>
              <a:round/>
            </a:ln>
            <a:effectLst/>
          </p:spPr>
        </p:pic>
        <p:sp>
          <p:nvSpPr>
            <p:cNvPr id="821" name="A caltrop"/>
            <p:cNvSpPr/>
            <p:nvPr/>
          </p:nvSpPr>
          <p:spPr>
            <a:xfrm>
              <a:off x="1347627" y="31974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i="1" sz="3200"/>
              </a:lvl1pPr>
            </a:lstStyle>
            <a:p>
              <a:pPr/>
              <a:r>
                <a:t>A caltrop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6" grpId="2"/>
      <p:bldP build="whole" bldLvl="1" animBg="1" rev="0" advAuto="0" spid="822" grpId="4"/>
      <p:bldP build="p" bldLvl="5" animBg="1" rev="0" advAuto="0" spid="819" grpId="1"/>
      <p:bldP build="whole" bldLvl="1" animBg="1" rev="0" advAuto="0" spid="817" grpId="3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ax2e2.mov" descr="ax2e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733800" y="10126979"/>
            <a:ext cx="2423161" cy="2103121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Structure Determination by VSEP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Structure Determination by VSEPR</a:t>
            </a:r>
          </a:p>
        </p:txBody>
      </p:sp>
      <p:sp>
        <p:nvSpPr>
          <p:cNvPr id="826" name="Water, H2O"/>
          <p:cNvSpPr txBox="1"/>
          <p:nvPr>
            <p:ph type="body" idx="1"/>
          </p:nvPr>
        </p:nvSpPr>
        <p:spPr>
          <a:xfrm>
            <a:off x="4602480" y="3703320"/>
            <a:ext cx="14333220" cy="97612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6400"/>
              </a:buClr>
              <a:buSzTx/>
              <a:buFont typeface="Arial"/>
              <a:buNone/>
            </a:pP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Water, H</a:t>
            </a:r>
            <a:r>
              <a:rPr baseline="-15851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2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O</a:t>
            </a:r>
          </a:p>
        </p:txBody>
      </p:sp>
      <p:sp>
        <p:nvSpPr>
          <p:cNvPr id="82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28" name="H2O picture" descr="H2O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83040" y="4549140"/>
            <a:ext cx="3131821" cy="3931921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The electron pair geometry is TETRAHEDRAL"/>
          <p:cNvSpPr/>
          <p:nvPr/>
        </p:nvSpPr>
        <p:spPr>
          <a:xfrm>
            <a:off x="12925425" y="4908550"/>
            <a:ext cx="6903720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electron pair geometry is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TETRAHEDRAL</a:t>
            </a:r>
          </a:p>
        </p:txBody>
      </p:sp>
      <p:sp>
        <p:nvSpPr>
          <p:cNvPr id="830" name="The molecular geometry is bent"/>
          <p:cNvSpPr/>
          <p:nvPr/>
        </p:nvSpPr>
        <p:spPr>
          <a:xfrm>
            <a:off x="7743825" y="9328150"/>
            <a:ext cx="5692140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molecular geometry is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bent</a:t>
            </a:r>
          </a:p>
        </p:txBody>
      </p:sp>
      <p:pic>
        <p:nvPicPr>
          <p:cNvPr id="831" name="image.png" descr="image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586460" y="9144000"/>
            <a:ext cx="5692141" cy="3268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H2O picture" descr="H2O pictur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45380" y="5349240"/>
            <a:ext cx="3794761" cy="1691641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Based on the Valence Shell Electron Pair Repulsion Theory (VSEPR), which of the following corresponds most closely to the molecular shape of SCl2?…"/>
          <p:cNvSpPr txBox="1"/>
          <p:nvPr/>
        </p:nvSpPr>
        <p:spPr>
          <a:xfrm>
            <a:off x="7208520" y="14333219"/>
            <a:ext cx="17990821" cy="154076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Based on the Valence Shell Electron Pair Repulsion Theory (VSEPR), which of the following corresponds most closely to the molecular shape of SCl</a:t>
            </a:r>
            <a:r>
              <a:rPr baseline="-17259"/>
              <a:t>2</a:t>
            </a:r>
            <a:r>
              <a:t>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  <a:r>
              <a:rPr b="0"/>
              <a:t>linear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bent (bond angle 120°)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T-shaped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bent (bond angle 109.5°)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none of the above</a:t>
            </a: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834" name="Enter your response on…"/>
          <p:cNvSpPr txBox="1"/>
          <p:nvPr/>
        </p:nvSpPr>
        <p:spPr>
          <a:xfrm>
            <a:off x="21404579" y="16596359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835" name="Answer = D (bent, 109.5° angle)"/>
          <p:cNvSpPr txBox="1"/>
          <p:nvPr/>
        </p:nvSpPr>
        <p:spPr>
          <a:xfrm>
            <a:off x="18019457" y="19316700"/>
            <a:ext cx="10489300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 </a:t>
            </a:r>
            <a:r>
              <a:rPr i="1"/>
              <a:t>(bent, 109.5° angle)</a:t>
            </a:r>
          </a:p>
        </p:txBody>
      </p:sp>
      <p:pic>
        <p:nvPicPr>
          <p:cNvPr id="836" name="SCl2.jpg" descr="SCl2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566880" y="5772150"/>
            <a:ext cx="4829176" cy="1485900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8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7188 -0.99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55631 -0.363333" origin="layout" pathEditMode="relative">
                                      <p:cBhvr>
                                        <p:cTn id="21" dur="10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22812 -0.126667" origin="layout" pathEditMode="relative">
                                      <p:cBhvr>
                                        <p:cTn id="24" dur="10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6877 -0.565000" origin="layout" pathEditMode="relative">
                                      <p:cBhvr>
                                        <p:cTn id="31" dur="5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2" fill="hold" display="0">
                  <p:stCondLst>
                    <p:cond delay="indefinite"/>
                  </p:stCondLst>
                </p:cTn>
                <p:tgtEl>
                  <p:spTgt spid="824"/>
                </p:tgtEl>
              </p:cMediaNode>
            </p:video>
            <p:seq concurrent="1" prevAc="none" nextAc="seek">
              <p:cTn id="33" evtFilter="cancelBubble" nodeType="interactiveSeq" restart="whenNotActive" fill="hold">
                <p:stCondLst>
                  <p:cond delay="0" evt="onClick">
                    <p:tgtEl>
                      <p:spTgt spid="8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8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24"/>
                  </p:tgtEl>
                </p:cond>
              </p:nextCondLst>
            </p:seq>
          </p:childTnLst>
        </p:cTn>
      </p:par>
    </p:tnLst>
    <p:bldLst>
      <p:bldP build="whole" bldLvl="1" animBg="1" rev="0" advAuto="0" spid="830" grpId="3"/>
      <p:bldP build="whole" bldLvl="1" animBg="1" rev="0" advAuto="0" spid="834" grpId="7"/>
      <p:bldP build="whole" bldLvl="1" animBg="1" rev="0" advAuto="0" spid="831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tructure Determination by VSEP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Structure Determination by VSEPR</a:t>
            </a:r>
          </a:p>
        </p:txBody>
      </p:sp>
      <p:sp>
        <p:nvSpPr>
          <p:cNvPr id="839" name="Methanol, CH3OH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Methanol, CH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OH</a:t>
            </a:r>
            <a:endParaRPr sz="54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1.   Draw electron dot structure</a:t>
            </a:r>
          </a:p>
        </p:txBody>
      </p:sp>
      <p:sp>
        <p:nvSpPr>
          <p:cNvPr id="84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41" name="CH3OH picture" descr="CH3OH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0" y="6423659"/>
            <a:ext cx="4069080" cy="3200401"/>
          </a:xfrm>
          <a:prstGeom prst="rect">
            <a:avLst/>
          </a:prstGeom>
          <a:ln w="12700">
            <a:miter lim="400000"/>
          </a:ln>
        </p:spPr>
      </p:pic>
      <p:sp>
        <p:nvSpPr>
          <p:cNvPr id="842" name="2.   Define bond angles 1 and 2"/>
          <p:cNvSpPr txBox="1"/>
          <p:nvPr/>
        </p:nvSpPr>
        <p:spPr>
          <a:xfrm>
            <a:off x="5173980" y="10477500"/>
            <a:ext cx="14493240" cy="100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2.   Define bond angles 1 and 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1" grpId="1"/>
      <p:bldP build="whole" bldLvl="1" animBg="1" rev="0" advAuto="0" spid="842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Methanol, CH3OH…"/>
          <p:cNvSpPr txBox="1"/>
          <p:nvPr>
            <p:ph type="body" sz="half" idx="1"/>
          </p:nvPr>
        </p:nvSpPr>
        <p:spPr>
          <a:xfrm>
            <a:off x="3802380" y="3954779"/>
            <a:ext cx="10355580" cy="97612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Methanol, CH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OH</a:t>
            </a:r>
            <a:endParaRPr sz="54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Define bond angles 1 and 2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Angle 1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109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sz="5400"/>
              <a:t> 		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Angle 2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109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endParaRPr baseline="30962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In both cases the atom 	  is surrounded by 		    4 electron pairs.</a:t>
            </a:r>
          </a:p>
        </p:txBody>
      </p:sp>
      <p:sp>
        <p:nvSpPr>
          <p:cNvPr id="845" name="Structure Determination by VSEP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Structure Determination by VSEPR</a:t>
            </a:r>
          </a:p>
        </p:txBody>
      </p:sp>
      <p:pic>
        <p:nvPicPr>
          <p:cNvPr id="846" name="05M04AN10-1.mov" descr="05M04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809219" y="8846819"/>
            <a:ext cx="7660692" cy="3817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CH3OH picture" descr="CH3OH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83639" y="2829145"/>
            <a:ext cx="7566117" cy="4851815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" fill="hold"/>
                                        <p:tgtEl>
                                          <p:spTgt spid="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4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8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4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tructure Determination by VSEP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Structure Determination by VSEPR</a:t>
            </a:r>
          </a:p>
        </p:txBody>
      </p:sp>
      <p:sp>
        <p:nvSpPr>
          <p:cNvPr id="851" name="Acetonitrile, CH3C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Acetonitrile, CH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3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CN</a:t>
            </a:r>
            <a:endParaRPr sz="54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Define bond angles 1 and 2</a:t>
            </a:r>
          </a:p>
        </p:txBody>
      </p:sp>
      <p:sp>
        <p:nvSpPr>
          <p:cNvPr id="8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53" name="Angle 1 = 109o…"/>
          <p:cNvSpPr txBox="1"/>
          <p:nvPr/>
        </p:nvSpPr>
        <p:spPr>
          <a:xfrm>
            <a:off x="5036820" y="9304019"/>
            <a:ext cx="13738860" cy="374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Angle 1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109</a:t>
            </a:r>
            <a:r>
              <a:rPr baseline="30962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		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Angle 2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180</a:t>
            </a:r>
            <a:r>
              <a:rPr baseline="30962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endParaRPr baseline="30962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81280" marR="81280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One C is surrounded by 4 electron "clouds" and the other by 2 "clouds"</a:t>
            </a:r>
          </a:p>
        </p:txBody>
      </p:sp>
      <p:pic>
        <p:nvPicPr>
          <p:cNvPr id="854" name="CH3CN picture" descr="CH3C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98967" y="5950592"/>
            <a:ext cx="8098491" cy="5006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CH3CN picture" descr="CH3CN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2600" y="6343650"/>
            <a:ext cx="4983480" cy="3086100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4" grpId="1"/>
      <p:bldP build="p" bldLvl="5" animBg="1" rev="0" advAuto="0" spid="853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SF4 picture" descr="SF4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6322" y="3331501"/>
            <a:ext cx="4297681" cy="6651825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STRUCTURES WITH CENTRAL ATOMS THAT DO NOT OBEY THE OCTET RULE"/>
          <p:cNvSpPr txBox="1"/>
          <p:nvPr>
            <p:ph type="title"/>
          </p:nvPr>
        </p:nvSpPr>
        <p:spPr>
          <a:xfrm>
            <a:off x="451434" y="262890"/>
            <a:ext cx="8846821" cy="7018020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600"/>
                </a:solidFill>
              </a:defRPr>
            </a:lvl1pPr>
          </a:lstStyle>
          <a:p>
            <a:pPr/>
            <a:r>
              <a:t>STRUCTURES WITH CENTRAL ATOMS THAT DO NOT OBEY THE OCTET RULE</a:t>
            </a:r>
          </a:p>
        </p:txBody>
      </p:sp>
      <p:sp>
        <p:nvSpPr>
          <p:cNvPr id="8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60" name="BrF5 picture" descr="BrF5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60729" y="97321"/>
            <a:ext cx="7165976" cy="5886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BF3 picture" descr="BF3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26004" y="8792726"/>
            <a:ext cx="4297681" cy="4206241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Usually occurs with Group 3A elements and with those of 3rd period and higher."/>
          <p:cNvSpPr txBox="1"/>
          <p:nvPr/>
        </p:nvSpPr>
        <p:spPr>
          <a:xfrm>
            <a:off x="11425524" y="10358918"/>
            <a:ext cx="12662074" cy="3004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sz="7000">
                <a:uFill>
                  <a:solidFill>
                    <a:srgbClr val="000000"/>
                  </a:solidFill>
                </a:uFill>
              </a:defRPr>
            </a:pPr>
            <a:r>
              <a:t>Usually occurs with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Group 3A elements </a:t>
            </a:r>
            <a:r>
              <a:t>and with those of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3rd period and higher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ax3.mov" descr="ax3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870419" y="11201400"/>
            <a:ext cx="2377441" cy="1783080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The B atom is surrounded by only 3 electron pairs.…"/>
          <p:cNvSpPr txBox="1"/>
          <p:nvPr>
            <p:ph type="body" sz="half" idx="1"/>
          </p:nvPr>
        </p:nvSpPr>
        <p:spPr>
          <a:xfrm>
            <a:off x="4579620" y="4572000"/>
            <a:ext cx="10812780" cy="914400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500"/>
            </a:pPr>
            <a:r>
              <a:t>The B atom is surrounded by only 3 electron pairs.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500"/>
            </a:pPr>
            <a:r>
              <a:t>Bond angles are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120</a:t>
            </a:r>
            <a:r>
              <a:rPr baseline="31138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t> </a:t>
            </a:r>
          </a:p>
        </p:txBody>
      </p:sp>
      <p:pic>
        <p:nvPicPr>
          <p:cNvPr id="866" name="BF3 picture" descr="BF3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01060" y="4652010"/>
            <a:ext cx="2811781" cy="5234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7" name="BF3 picture" descr="BF3 pictur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826240" y="8526780"/>
            <a:ext cx="4297681" cy="4206241"/>
          </a:xfrm>
          <a:prstGeom prst="rect">
            <a:avLst/>
          </a:prstGeom>
          <a:ln w="12700">
            <a:miter lim="400000"/>
          </a:ln>
        </p:spPr>
      </p:pic>
      <p:sp>
        <p:nvSpPr>
          <p:cNvPr id="868" name="Geometry described as planar trigonal or trigonal planar"/>
          <p:cNvSpPr txBox="1"/>
          <p:nvPr/>
        </p:nvSpPr>
        <p:spPr>
          <a:xfrm>
            <a:off x="5038725" y="9663430"/>
            <a:ext cx="6903721" cy="366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Geometry described as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planar trigonal</a:t>
            </a:r>
            <a:r>
              <a:t> 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or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trigonal planar</a:t>
            </a:r>
          </a:p>
        </p:txBody>
      </p:sp>
      <p:sp>
        <p:nvSpPr>
          <p:cNvPr id="869" name="Compounds with 3 Pairs Around the Central Atom"/>
          <p:cNvSpPr txBox="1"/>
          <p:nvPr>
            <p:ph type="title"/>
          </p:nvPr>
        </p:nvSpPr>
        <p:spPr>
          <a:xfrm>
            <a:off x="4419600" y="754380"/>
            <a:ext cx="15247621" cy="2583181"/>
          </a:xfrm>
          <a:prstGeom prst="rect">
            <a:avLst/>
          </a:prstGeom>
          <a:solidFill>
            <a:srgbClr val="D7D7D7"/>
          </a:solidFill>
        </p:spPr>
        <p:txBody>
          <a:bodyPr/>
          <a:lstStyle>
            <a:lvl1pPr>
              <a:defRPr sz="7800">
                <a:solidFill>
                  <a:srgbClr val="008F00"/>
                </a:solidFill>
              </a:defRPr>
            </a:lvl1pPr>
          </a:lstStyle>
          <a:p>
            <a:pPr/>
            <a:r>
              <a:t>Compounds with 3 Pairs Around the Central Atom</a:t>
            </a:r>
          </a:p>
        </p:txBody>
      </p:sp>
      <p:sp>
        <p:nvSpPr>
          <p:cNvPr id="87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8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6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8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6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"/>
          <p:cNvSpPr/>
          <p:nvPr/>
        </p:nvSpPr>
        <p:spPr>
          <a:xfrm>
            <a:off x="3178639" y="10582393"/>
            <a:ext cx="10087782" cy="1920241"/>
          </a:xfrm>
          <a:prstGeom prst="rect">
            <a:avLst/>
          </a:prstGeom>
          <a:solidFill>
            <a:srgbClr val="FDFDC5"/>
          </a:solidFill>
          <a:ln w="88900"/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243" name="Two Extreme Forms of Chemical Bonds"/>
          <p:cNvSpPr txBox="1"/>
          <p:nvPr>
            <p:ph type="title"/>
          </p:nvPr>
        </p:nvSpPr>
        <p:spPr>
          <a:xfrm>
            <a:off x="-1059766" y="72683"/>
            <a:ext cx="18242279" cy="1554481"/>
          </a:xfrm>
          <a:prstGeom prst="rect">
            <a:avLst/>
          </a:prstGeom>
        </p:spPr>
        <p:txBody>
          <a:bodyPr/>
          <a:lstStyle>
            <a:lvl1pPr>
              <a:defRPr sz="6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Two Extreme Forms of Chemical Bonds</a:t>
            </a:r>
          </a:p>
        </p:txBody>
      </p:sp>
      <p:sp>
        <p:nvSpPr>
          <p:cNvPr id="244" name="Ionic - complete transfer of electrons from one atom to another, metals + nonmetals…"/>
          <p:cNvSpPr txBox="1"/>
          <p:nvPr>
            <p:ph type="body" sz="half" idx="1"/>
          </p:nvPr>
        </p:nvSpPr>
        <p:spPr>
          <a:xfrm>
            <a:off x="3345180" y="1691640"/>
            <a:ext cx="11430001" cy="114985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Ionic </a:t>
            </a:r>
            <a:r>
              <a:rPr sz="5400"/>
              <a:t>- complete transfer of electrons from one atom to another, metals + nonmetals</a:t>
            </a:r>
            <a:endParaRPr sz="5400"/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endParaRPr sz="5400"/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endParaRPr sz="5400"/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Covalent </a:t>
            </a:r>
            <a:r>
              <a:rPr sz="5400"/>
              <a:t>- electrons shared between atoms, mostly nonmetals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Most bonds are somewhere in between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i="1" sz="5400"/>
              <a:t>Also</a:t>
            </a:r>
            <a:r>
              <a:rPr sz="5400"/>
              <a:t> 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Metallic</a:t>
            </a:r>
            <a:r>
              <a:rPr sz="5400"/>
              <a:t> - for metals, </a:t>
            </a:r>
            <a:r>
              <a:rPr i="1" sz="5400"/>
              <a:t>studied later</a:t>
            </a:r>
          </a:p>
        </p:txBody>
      </p:sp>
      <p:sp>
        <p:nvSpPr>
          <p:cNvPr id="24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46" name="N2 picture" descr="N2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73631" y="6490721"/>
            <a:ext cx="4614594" cy="3427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NaCl picture" descr="NaCl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83553" y="1216855"/>
            <a:ext cx="6149341" cy="3863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onic process picture" descr="ionic process pictur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1120" y="4572000"/>
            <a:ext cx="9006840" cy="1920240"/>
          </a:xfrm>
          <a:prstGeom prst="rect">
            <a:avLst/>
          </a:prstGeom>
          <a:ln w="88900"/>
        </p:spPr>
      </p:pic>
      <p:sp>
        <p:nvSpPr>
          <p:cNvPr id="249" name="December 2018: Metavalent bonding (for metalloids!)"/>
          <p:cNvSpPr txBox="1"/>
          <p:nvPr/>
        </p:nvSpPr>
        <p:spPr>
          <a:xfrm>
            <a:off x="11155297" y="12855410"/>
            <a:ext cx="12914358" cy="775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 sz="4200"/>
            </a:pPr>
            <a:r>
              <a:t>December 2018: </a:t>
            </a:r>
            <a:r>
              <a:rPr b="1" i="0">
                <a:solidFill>
                  <a:srgbClr val="FF2600"/>
                </a:solidFill>
              </a:rPr>
              <a:t>Metavalent</a:t>
            </a:r>
            <a:r>
              <a:t> bonding (for metalloids!)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2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44" grpId="2"/>
      <p:bldP build="whole" bldLvl="1" animBg="1" rev="0" advAuto="0" spid="249" grpId="5"/>
      <p:bldP build="whole" bldLvl="1" animBg="1" rev="0" advAuto="0" spid="247" grpId="1"/>
      <p:bldP build="whole" bldLvl="1" animBg="1" rev="0" advAuto="0" spid="246" grpId="3"/>
      <p:bldP build="whole" bldLvl="1" animBg="1" rev="0" advAuto="0" spid="242" grpId="4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Compounds with 5 or 6 Pairs Around the Central Atom"/>
          <p:cNvSpPr txBox="1"/>
          <p:nvPr>
            <p:ph type="title"/>
          </p:nvPr>
        </p:nvSpPr>
        <p:spPr>
          <a:xfrm>
            <a:off x="4419600" y="777240"/>
            <a:ext cx="15247621" cy="2583181"/>
          </a:xfrm>
          <a:prstGeom prst="rect">
            <a:avLst/>
          </a:prstGeom>
          <a:solidFill>
            <a:srgbClr val="D7D7D7"/>
          </a:solidFill>
        </p:spPr>
        <p:txBody>
          <a:bodyPr/>
          <a:lstStyle>
            <a:lvl1pPr>
              <a:defRPr sz="7800">
                <a:solidFill>
                  <a:srgbClr val="008600"/>
                </a:solidFill>
                <a:uFill>
                  <a:solidFill>
                    <a:srgbClr val="008600"/>
                  </a:solidFill>
                </a:uFill>
              </a:defRPr>
            </a:lvl1pPr>
          </a:lstStyle>
          <a:p>
            <a:pPr/>
            <a:r>
              <a:t>Compounds with 5 or 6 Pairs Around the Central Atom</a:t>
            </a:r>
          </a:p>
        </p:txBody>
      </p:sp>
      <p:sp>
        <p:nvSpPr>
          <p:cNvPr id="87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74" name="09M15AN10-1.mov" descr="09M15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515350" y="3705225"/>
            <a:ext cx="7293191" cy="5463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6" fill="hold"/>
                                        <p:tgtEl>
                                          <p:spTgt spid="8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7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8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7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ax5.mov" descr="ax5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916680" y="10104119"/>
            <a:ext cx="2491741" cy="2148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PF5 picture" descr="PF5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86925" y="3984625"/>
            <a:ext cx="13381602" cy="5746750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5 electron pairs"/>
          <p:cNvSpPr txBox="1"/>
          <p:nvPr/>
        </p:nvSpPr>
        <p:spPr>
          <a:xfrm>
            <a:off x="11858625" y="5670550"/>
            <a:ext cx="5354610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FF2734"/>
              </a:buClr>
              <a:buFont typeface="Arial"/>
              <a:def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5 electron pairs</a:t>
            </a:r>
          </a:p>
        </p:txBody>
      </p:sp>
      <p:sp>
        <p:nvSpPr>
          <p:cNvPr id="879" name="Compounds with 5 or 6 Pairs Around the Central Atom"/>
          <p:cNvSpPr txBox="1"/>
          <p:nvPr>
            <p:ph type="title"/>
          </p:nvPr>
        </p:nvSpPr>
        <p:spPr>
          <a:xfrm>
            <a:off x="4419600" y="754380"/>
            <a:ext cx="15247621" cy="2583181"/>
          </a:xfrm>
          <a:prstGeom prst="rect">
            <a:avLst/>
          </a:prstGeom>
          <a:solidFill>
            <a:srgbClr val="D7D7D7"/>
          </a:solidFill>
        </p:spPr>
        <p:txBody>
          <a:bodyPr/>
          <a:lstStyle>
            <a:lvl1pPr>
              <a:defRPr sz="7800">
                <a:solidFill>
                  <a:srgbClr val="008600"/>
                </a:solidFill>
                <a:uFill>
                  <a:solidFill>
                    <a:srgbClr val="008600"/>
                  </a:solidFill>
                </a:uFill>
              </a:defRPr>
            </a:lvl1pPr>
          </a:lstStyle>
          <a:p>
            <a:pPr/>
            <a:r>
              <a:t>Compounds with 5 or 6 Pairs Around the Central Atom</a:t>
            </a:r>
          </a:p>
        </p:txBody>
      </p:sp>
      <p:sp>
        <p:nvSpPr>
          <p:cNvPr id="88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81" name="09M15AN50-1.mov" descr="09M15AN50-1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3403580" y="7612380"/>
            <a:ext cx="6103620" cy="5289805"/>
          </a:xfrm>
          <a:prstGeom prst="rect">
            <a:avLst/>
          </a:prstGeom>
          <a:ln w="12700">
            <a:miter lim="400000"/>
          </a:ln>
        </p:spPr>
      </p:pic>
      <p:sp>
        <p:nvSpPr>
          <p:cNvPr id="882" name="See Geometry and Polarity Guide"/>
          <p:cNvSpPr txBox="1"/>
          <p:nvPr/>
        </p:nvSpPr>
        <p:spPr>
          <a:xfrm>
            <a:off x="9448800" y="12641579"/>
            <a:ext cx="1175004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i="1" sz="5400">
                <a:uFill>
                  <a:solidFill>
                    <a:srgbClr val="000000"/>
                  </a:solidFill>
                </a:uFill>
              </a:defRPr>
            </a:pPr>
            <a:r>
              <a:t>See </a:t>
            </a:r>
            <a:r>
              <a:rPr u="sng">
                <a:hlinkClick r:id="rId9" invalidUrl="" action="" tgtFrame="" tooltip="" history="1" highlightClick="0" endSnd="0"/>
              </a:rPr>
              <a:t>Geometry and Polarity Guide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" fill="hold"/>
                                        <p:tgtEl>
                                          <p:spTgt spid="8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876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8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76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881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88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81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jacks picture" descr="jacks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9371" y="3226863"/>
            <a:ext cx="4383252" cy="3226074"/>
          </a:xfrm>
          <a:prstGeom prst="rect">
            <a:avLst/>
          </a:prstGeom>
          <a:ln w="88900"/>
        </p:spPr>
      </p:pic>
      <p:pic>
        <p:nvPicPr>
          <p:cNvPr id="885" name="ax6.mov" descr="ax6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779520" y="10698479"/>
            <a:ext cx="2103120" cy="1783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SF6 picture" descr="SF6 pictur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14812" y="3954779"/>
            <a:ext cx="10529589" cy="5719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09M15AN60-1.mov" descr="09M15AN60-1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3403580" y="7315200"/>
            <a:ext cx="6103620" cy="5289804"/>
          </a:xfrm>
          <a:prstGeom prst="rect">
            <a:avLst/>
          </a:prstGeom>
          <a:ln w="12700">
            <a:miter lim="400000"/>
          </a:ln>
        </p:spPr>
      </p:pic>
      <p:sp>
        <p:nvSpPr>
          <p:cNvPr id="888" name="Compounds with 5 or 6 Pairs Around the Central Atom"/>
          <p:cNvSpPr txBox="1"/>
          <p:nvPr>
            <p:ph type="title"/>
          </p:nvPr>
        </p:nvSpPr>
        <p:spPr>
          <a:xfrm>
            <a:off x="4419600" y="754380"/>
            <a:ext cx="15247621" cy="2583181"/>
          </a:xfrm>
          <a:prstGeom prst="rect">
            <a:avLst/>
          </a:prstGeom>
          <a:solidFill>
            <a:srgbClr val="D7D7D7"/>
          </a:solidFill>
        </p:spPr>
        <p:txBody>
          <a:bodyPr/>
          <a:lstStyle>
            <a:lvl1pPr>
              <a:defRPr sz="7800">
                <a:solidFill>
                  <a:srgbClr val="008600"/>
                </a:solidFill>
                <a:uFill>
                  <a:solidFill>
                    <a:srgbClr val="008600"/>
                  </a:solidFill>
                </a:uFill>
              </a:defRPr>
            </a:lvl1pPr>
          </a:lstStyle>
          <a:p>
            <a:pPr/>
            <a:r>
              <a:t>Compounds with 5 or 6 Pairs Around the Central Atom</a:t>
            </a:r>
          </a:p>
        </p:txBody>
      </p:sp>
      <p:sp>
        <p:nvSpPr>
          <p:cNvPr id="88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90" name="6 electron pairs"/>
          <p:cNvSpPr txBox="1"/>
          <p:nvPr/>
        </p:nvSpPr>
        <p:spPr>
          <a:xfrm>
            <a:off x="11858625" y="5670550"/>
            <a:ext cx="5354610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FF2734"/>
              </a:buClr>
              <a:buFont typeface="Arial"/>
              <a:def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6 electron pairs</a:t>
            </a:r>
          </a:p>
        </p:txBody>
      </p:sp>
      <p:sp>
        <p:nvSpPr>
          <p:cNvPr id="891" name="See Geometry and Polarity Guide"/>
          <p:cNvSpPr txBox="1"/>
          <p:nvPr/>
        </p:nvSpPr>
        <p:spPr>
          <a:xfrm>
            <a:off x="9448800" y="12641579"/>
            <a:ext cx="11750040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i="1" sz="5400">
                <a:uFill>
                  <a:solidFill>
                    <a:srgbClr val="000000"/>
                  </a:solidFill>
                </a:uFill>
              </a:defRPr>
            </a:pPr>
            <a:r>
              <a:t>See </a:t>
            </a:r>
            <a:r>
              <a:rPr u="sng">
                <a:hlinkClick r:id="rId10" invalidUrl="" action="" tgtFrame="" tooltip="" history="1" highlightClick="0" endSnd="0"/>
              </a:rPr>
              <a:t>Geometry and Polarity Guide</a:t>
            </a:r>
          </a:p>
        </p:txBody>
      </p:sp>
      <p:sp>
        <p:nvSpPr>
          <p:cNvPr id="892" name="The game “Jacks”"/>
          <p:cNvSpPr txBox="1"/>
          <p:nvPr/>
        </p:nvSpPr>
        <p:spPr>
          <a:xfrm>
            <a:off x="17814597" y="6538257"/>
            <a:ext cx="3447774" cy="639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i="1" sz="3200"/>
            </a:lvl1pPr>
          </a:lstStyle>
          <a:p>
            <a:pPr/>
            <a:r>
              <a:t>The game “Jacks”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8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" fill="hold"/>
                                        <p:tgtEl>
                                          <p:spTgt spid="8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885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8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85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88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88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8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Number of valence electrons = 34…"/>
          <p:cNvSpPr txBox="1"/>
          <p:nvPr>
            <p:ph type="body" sz="half" idx="1"/>
          </p:nvPr>
        </p:nvSpPr>
        <p:spPr>
          <a:xfrm>
            <a:off x="5036820" y="3817620"/>
            <a:ext cx="9601201" cy="98983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Number of valence electrons = 34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Central atom = 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Dot structure</a:t>
            </a:r>
          </a:p>
        </p:txBody>
      </p:sp>
      <p:pic>
        <p:nvPicPr>
          <p:cNvPr id="895" name="SF4 picture" descr="SF4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65325" y="2826420"/>
            <a:ext cx="4809456" cy="4809456"/>
          </a:xfrm>
          <a:prstGeom prst="rect">
            <a:avLst/>
          </a:prstGeom>
          <a:ln w="50800">
            <a:miter lim="400000"/>
          </a:ln>
        </p:spPr>
      </p:pic>
      <p:sp>
        <p:nvSpPr>
          <p:cNvPr id="896" name="Electron pair geometry…"/>
          <p:cNvSpPr txBox="1"/>
          <p:nvPr/>
        </p:nvSpPr>
        <p:spPr>
          <a:xfrm>
            <a:off x="5036820" y="8829675"/>
            <a:ext cx="8252460" cy="4442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Electron pair geometry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81280" marR="81280" defTabSz="1828800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trigonal bipyramid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(because there are 5 pairs around the S) </a:t>
            </a:r>
          </a:p>
        </p:txBody>
      </p:sp>
      <p:pic>
        <p:nvPicPr>
          <p:cNvPr id="897" name="SF4 picture" descr="SF4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35200" y="8732519"/>
            <a:ext cx="7604952" cy="4809457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99" name="Sulfur Tetrafluoride, SF4"/>
          <p:cNvSpPr txBox="1"/>
          <p:nvPr>
            <p:ph type="title"/>
          </p:nvPr>
        </p:nvSpPr>
        <p:spPr>
          <a:xfrm>
            <a:off x="10938566" y="-56592"/>
            <a:ext cx="14333221" cy="166878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600"/>
                </a:solidFill>
              </a:defRPr>
            </a:pPr>
            <a:r>
              <a:rPr sz="7800"/>
              <a:t>Sulfur Tetrafluoride, SF</a:t>
            </a:r>
            <a:r>
              <a:rPr baseline="-15743" sz="7800"/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5" grpId="1"/>
      <p:bldP build="whole" bldLvl="1" animBg="1" rev="0" advAuto="0" spid="897" grpId="3"/>
      <p:bldP build="whole" bldLvl="1" animBg="1" rev="0" advAuto="0" spid="896" grpId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ax4e.mov" descr="ax4e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954059" y="11299718"/>
            <a:ext cx="2377441" cy="2125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SF4 picture" descr="SF4 pictur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07653" y="2719461"/>
            <a:ext cx="4046221" cy="6812280"/>
          </a:xfrm>
          <a:prstGeom prst="rect">
            <a:avLst/>
          </a:prstGeom>
          <a:ln w="12700">
            <a:miter lim="400000"/>
          </a:ln>
        </p:spPr>
      </p:pic>
      <p:sp>
        <p:nvSpPr>
          <p:cNvPr id="903" name="Lone pair is in the equator because it requires more room."/>
          <p:cNvSpPr txBox="1"/>
          <p:nvPr>
            <p:ph type="body" sz="quarter" idx="1"/>
          </p:nvPr>
        </p:nvSpPr>
        <p:spPr>
          <a:xfrm>
            <a:off x="4933265" y="9724764"/>
            <a:ext cx="9441181" cy="63322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Lone pair is in the </a:t>
            </a:r>
            <a:r>
              <a:rPr>
                <a:solidFill>
                  <a:srgbClr val="FF2600"/>
                </a:solidFill>
              </a:rPr>
              <a:t>equator</a:t>
            </a:r>
            <a:r>
              <a:t> because it requires more room. </a:t>
            </a:r>
          </a:p>
        </p:txBody>
      </p:sp>
      <p:pic>
        <p:nvPicPr>
          <p:cNvPr id="904" name="SF4 picture" descr="SF4 pictur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2025" y="6234565"/>
            <a:ext cx="5783581" cy="3657601"/>
          </a:xfrm>
          <a:prstGeom prst="rect">
            <a:avLst/>
          </a:prstGeom>
          <a:ln w="12700">
            <a:miter lim="400000"/>
          </a:ln>
        </p:spPr>
      </p:pic>
      <p:sp>
        <p:nvSpPr>
          <p:cNvPr id="905" name="Sulfur Tetrafluoride, SF4"/>
          <p:cNvSpPr txBox="1"/>
          <p:nvPr>
            <p:ph type="title"/>
          </p:nvPr>
        </p:nvSpPr>
        <p:spPr>
          <a:xfrm>
            <a:off x="10938566" y="-56592"/>
            <a:ext cx="14333221" cy="166878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600"/>
                </a:solidFill>
              </a:defRPr>
            </a:pPr>
            <a:r>
              <a:rPr sz="7800"/>
              <a:t>Sulfur Tetrafluoride, SF</a:t>
            </a:r>
            <a:r>
              <a:rPr baseline="-15743" sz="7800"/>
              <a:t>4</a:t>
            </a:r>
          </a:p>
        </p:txBody>
      </p:sp>
      <p:sp>
        <p:nvSpPr>
          <p:cNvPr id="906" name="Molecular geometry…"/>
          <p:cNvSpPr txBox="1"/>
          <p:nvPr/>
        </p:nvSpPr>
        <p:spPr>
          <a:xfrm>
            <a:off x="789781" y="1084391"/>
            <a:ext cx="9541490" cy="2069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Molecular geometry</a:t>
            </a: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81280" marR="81280" defTabSz="1828800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seesaw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</a:p>
        </p:txBody>
      </p:sp>
      <p:sp>
        <p:nvSpPr>
          <p:cNvPr id="90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910" name="Group"/>
          <p:cNvGrpSpPr/>
          <p:nvPr/>
        </p:nvGrpSpPr>
        <p:grpSpPr>
          <a:xfrm>
            <a:off x="14057394" y="7677420"/>
            <a:ext cx="10324985" cy="5949097"/>
            <a:chOff x="0" y="0"/>
            <a:chExt cx="10324983" cy="5949095"/>
          </a:xfrm>
        </p:grpSpPr>
        <p:pic>
          <p:nvPicPr>
            <p:cNvPr id="908" name="ap1875_ap1877.jpg" descr="ap1875_ap1877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740613" y="0"/>
              <a:ext cx="6584371" cy="4223404"/>
            </a:xfrm>
            <a:prstGeom prst="rect">
              <a:avLst/>
            </a:prstGeom>
            <a:ln w="88900" cap="flat">
              <a:noFill/>
              <a:round/>
            </a:ln>
            <a:effectLst/>
          </p:spPr>
        </p:pic>
        <p:sp>
          <p:nvSpPr>
            <p:cNvPr id="909" name="Unshared electron pairs (&quot;lone pairs&quot;)…"/>
            <p:cNvSpPr txBox="1"/>
            <p:nvPr/>
          </p:nvSpPr>
          <p:spPr>
            <a:xfrm>
              <a:off x="0" y="4181388"/>
              <a:ext cx="10263678" cy="1767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r">
                <a:defRPr i="1" sz="3700"/>
              </a:pPr>
              <a:r>
                <a:t>Unshared electron pairs ("lone pairs") </a:t>
              </a:r>
            </a:p>
            <a:p>
              <a:pPr algn="r">
                <a:defRPr i="1" sz="3700"/>
              </a:pPr>
              <a:r>
                <a:t>take up more volume than </a:t>
              </a:r>
            </a:p>
            <a:p>
              <a:pPr algn="r">
                <a:defRPr i="1" sz="3700"/>
              </a:pPr>
              <a:r>
                <a:t>shared electron pairs ("bonding pairs")</a:t>
              </a:r>
            </a:p>
          </p:txBody>
        </p:sp>
      </p:grpSp>
      <p:pic>
        <p:nvPicPr>
          <p:cNvPr id="911" name="SF4 picture" descr="SF4 pictur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665325" y="2826420"/>
            <a:ext cx="4809456" cy="4809456"/>
          </a:xfrm>
          <a:prstGeom prst="rect">
            <a:avLst/>
          </a:prstGeom>
          <a:ln w="508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0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901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90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01"/>
                  </p:tgtEl>
                </p:cond>
              </p:nextCondLst>
            </p:seq>
          </p:childTnLst>
        </p:cTn>
      </p:par>
    </p:tnLst>
    <p:bldLst>
      <p:bldP build="whole" bldLvl="1" animBg="1" rev="0" advAuto="0" spid="906" grpId="2"/>
      <p:bldP build="whole" bldLvl="1" animBg="1" rev="0" advAuto="0" spid="910" grpId="3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Other Molecular Geometries"/>
          <p:cNvSpPr txBox="1"/>
          <p:nvPr>
            <p:ph type="title"/>
          </p:nvPr>
        </p:nvSpPr>
        <p:spPr>
          <a:xfrm>
            <a:off x="5173980" y="1211580"/>
            <a:ext cx="14333220" cy="16687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600"/>
                </a:solidFill>
              </a:defRPr>
            </a:lvl1pPr>
          </a:lstStyle>
          <a:p>
            <a:pPr/>
            <a:r>
              <a:t>Other Molecular Geometries</a:t>
            </a:r>
          </a:p>
        </p:txBody>
      </p:sp>
      <p:sp>
        <p:nvSpPr>
          <p:cNvPr id="91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17" name="trigonal bipyramid geometries picture" descr="trigonal bipyramid geometries picture"/>
          <p:cNvPicPr>
            <a:picLocks noChangeAspect="0"/>
          </p:cNvPicPr>
          <p:nvPr/>
        </p:nvPicPr>
        <p:blipFill>
          <a:blip r:embed="rId3">
            <a:extLst/>
          </a:blip>
          <a:srcRect l="1598" t="0" r="1632" b="0"/>
          <a:stretch>
            <a:fillRect/>
          </a:stretch>
        </p:blipFill>
        <p:spPr>
          <a:xfrm>
            <a:off x="3208020" y="3200400"/>
            <a:ext cx="17990820" cy="4603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8" name="octahedral molecular geometries picture" descr="octahedral molecular geometries picture"/>
          <p:cNvPicPr>
            <a:picLocks noChangeAspect="0"/>
          </p:cNvPicPr>
          <p:nvPr/>
        </p:nvPicPr>
        <p:blipFill>
          <a:blip r:embed="rId4">
            <a:extLst/>
          </a:blip>
          <a:srcRect l="5542" t="0" r="5895" b="0"/>
          <a:stretch>
            <a:fillRect/>
          </a:stretch>
        </p:blipFill>
        <p:spPr>
          <a:xfrm>
            <a:off x="3667125" y="8607425"/>
            <a:ext cx="17198976" cy="4803776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sp>
        <p:nvSpPr>
          <p:cNvPr id="919" name="A molecule has five electron clouds (pairs and/or atoms) around a central atom and the molecular geometry is linear.  How many lone pairs are present on the central atom of this molecule?…"/>
          <p:cNvSpPr txBox="1"/>
          <p:nvPr/>
        </p:nvSpPr>
        <p:spPr>
          <a:xfrm>
            <a:off x="6934200" y="14561819"/>
            <a:ext cx="17990820" cy="160274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A molecule has five electron clouds (pairs and/or atoms) around a central atom and the molecular geometry is linear.  How many lone pairs are present on the central atom of this molecule?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</a:t>
            </a:r>
            <a:r>
              <a:rPr b="0"/>
              <a:t>0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1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2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3</a:t>
            </a:r>
            <a:endParaRPr b="0"/>
          </a:p>
          <a:p>
            <a:pPr marL="455441" marR="81280" indent="-247161" defTabSz="1828800">
              <a:buSzPct val="100000"/>
              <a:buAutoNum type="alphaUcPeriod" startAt="1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/>
              <a:t> 4</a:t>
            </a: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920" name="Enter your response on…"/>
          <p:cNvSpPr txBox="1"/>
          <p:nvPr/>
        </p:nvSpPr>
        <p:spPr>
          <a:xfrm>
            <a:off x="21130260" y="17670780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921" name="Answer = D, 3"/>
          <p:cNvSpPr txBox="1"/>
          <p:nvPr/>
        </p:nvSpPr>
        <p:spPr>
          <a:xfrm>
            <a:off x="20587959" y="20391119"/>
            <a:ext cx="4803657" cy="947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D, 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7188 -0.99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35631 -0.493333" origin="layout" pathEditMode="relative">
                                      <p:cBhvr>
                                        <p:cTn id="9" dur="100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6877 -0.565000" origin="layout" pathEditMode="relative">
                                      <p:cBhvr>
                                        <p:cTn id="16" dur="5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0" grpId="3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Bond Order"/>
          <p:cNvSpPr txBox="1"/>
          <p:nvPr>
            <p:ph type="title"/>
          </p:nvPr>
        </p:nvSpPr>
        <p:spPr>
          <a:xfrm>
            <a:off x="5036820" y="7932419"/>
            <a:ext cx="14333220" cy="2286001"/>
          </a:xfrm>
          <a:prstGeom prst="rect">
            <a:avLst/>
          </a:prstGeom>
        </p:spPr>
        <p:txBody>
          <a:bodyPr/>
          <a:lstStyle/>
          <a:p>
            <a:pPr/>
            <a:r>
              <a:t>Bond Order</a:t>
            </a:r>
          </a:p>
        </p:txBody>
      </p:sp>
      <p:sp>
        <p:nvSpPr>
          <p:cNvPr id="92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27" name="bond order in acrylonitrile picture" descr="bond order in acrylonitril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0" y="2583180"/>
            <a:ext cx="16002002" cy="10561320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Bond Order…"/>
          <p:cNvSpPr txBox="1"/>
          <p:nvPr/>
        </p:nvSpPr>
        <p:spPr>
          <a:xfrm>
            <a:off x="3962400" y="457200"/>
            <a:ext cx="16322040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 defTabSz="1828800">
              <a:buClr>
                <a:srgbClr val="FF2734"/>
              </a:buClr>
              <a:buFont typeface="Arial"/>
              <a:defRPr b="1" sz="8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Bond Order</a:t>
            </a:r>
          </a:p>
          <a:p>
            <a:pPr marL="79373" marR="79373" algn="ctr" defTabSz="1828800">
              <a:buClr>
                <a:srgbClr val="FF2734"/>
              </a:buClr>
              <a:buFont typeface="Arial"/>
              <a:defRPr b="1" sz="4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 # of bonds between a pair of atoms</a:t>
            </a:r>
          </a:p>
        </p:txBody>
      </p:sp>
      <p:grpSp>
        <p:nvGrpSpPr>
          <p:cNvPr id="931" name="Group"/>
          <p:cNvGrpSpPr/>
          <p:nvPr/>
        </p:nvGrpSpPr>
        <p:grpSpPr>
          <a:xfrm>
            <a:off x="3345180" y="3726179"/>
            <a:ext cx="5897881" cy="3040381"/>
            <a:chOff x="0" y="0"/>
            <a:chExt cx="5897879" cy="3040379"/>
          </a:xfrm>
        </p:grpSpPr>
        <p:sp>
          <p:nvSpPr>
            <p:cNvPr id="929" name="Double bond (bo = 2)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0000"/>
                </a:buClr>
                <a:buFont typeface="Arial"/>
                <a:defRPr b="1" sz="60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Double bond (bo = 2)</a:t>
              </a:r>
            </a:p>
          </p:txBody>
        </p:sp>
        <p:sp>
          <p:nvSpPr>
            <p:cNvPr id="930" name="Line"/>
            <p:cNvSpPr/>
            <p:nvPr/>
          </p:nvSpPr>
          <p:spPr>
            <a:xfrm>
              <a:off x="4526279" y="1371600"/>
              <a:ext cx="1371601" cy="166878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114300" dist="12700" dir="2700000">
                <a:srgbClr val="A2A2A2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4" name="Group"/>
          <p:cNvGrpSpPr/>
          <p:nvPr/>
        </p:nvGrpSpPr>
        <p:grpSpPr>
          <a:xfrm>
            <a:off x="13379450" y="4603750"/>
            <a:ext cx="1270000" cy="3008631"/>
            <a:chOff x="0" y="0"/>
            <a:chExt cx="1270000" cy="3008629"/>
          </a:xfrm>
        </p:grpSpPr>
        <p:sp>
          <p:nvSpPr>
            <p:cNvPr id="932" name="Single bond (bo = 1)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0000"/>
                </a:buClr>
                <a:buFont typeface="Arial"/>
                <a:defRPr b="1" sz="60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Single bond (bo = 1)</a:t>
              </a:r>
            </a:p>
          </p:txBody>
        </p:sp>
        <p:sp>
          <p:nvSpPr>
            <p:cNvPr id="933" name="Line"/>
            <p:cNvSpPr/>
            <p:nvPr/>
          </p:nvSpPr>
          <p:spPr>
            <a:xfrm flipH="1">
              <a:off x="641349" y="1339849"/>
              <a:ext cx="617221" cy="166878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114300" dist="12700" dir="2700000">
                <a:srgbClr val="A2A2A2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7" name="Group"/>
          <p:cNvGrpSpPr/>
          <p:nvPr/>
        </p:nvGrpSpPr>
        <p:grpSpPr>
          <a:xfrm>
            <a:off x="13106399" y="10812779"/>
            <a:ext cx="3497581" cy="1074421"/>
            <a:chOff x="0" y="0"/>
            <a:chExt cx="3497579" cy="1074419"/>
          </a:xfrm>
        </p:grpSpPr>
        <p:sp>
          <p:nvSpPr>
            <p:cNvPr id="935" name="Triple bond…"/>
            <p:cNvSpPr/>
            <p:nvPr/>
          </p:nvSpPr>
          <p:spPr>
            <a:xfrm>
              <a:off x="0" y="0"/>
              <a:ext cx="3406140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marL="81280" marR="81280" defTabSz="1828800">
                <a:buClr>
                  <a:srgbClr val="000000"/>
                </a:buClr>
                <a:buFont typeface="Arial"/>
                <a:defRPr b="1" sz="6000">
                  <a:uFill>
                    <a:solidFill>
                      <a:srgbClr val="000000"/>
                    </a:solidFill>
                  </a:uFill>
                </a:defRPr>
              </a:pPr>
              <a:r>
                <a:t>Triple bond</a:t>
              </a:r>
            </a:p>
            <a:p>
              <a:pPr marL="81280" marR="81280" defTabSz="1828800">
                <a:buClr>
                  <a:srgbClr val="000000"/>
                </a:buClr>
                <a:buFont typeface="Arial"/>
                <a:defRPr b="1" sz="6000">
                  <a:uFill>
                    <a:solidFill>
                      <a:srgbClr val="000000"/>
                    </a:solidFill>
                  </a:uFill>
                </a:defRPr>
              </a:pPr>
              <a:r>
                <a:t>(bo = 3)</a:t>
              </a:r>
            </a:p>
          </p:txBody>
        </p:sp>
        <p:sp>
          <p:nvSpPr>
            <p:cNvPr id="936" name="Line"/>
            <p:cNvSpPr/>
            <p:nvPr/>
          </p:nvSpPr>
          <p:spPr>
            <a:xfrm flipV="1">
              <a:off x="2583179" y="0"/>
              <a:ext cx="914401" cy="107442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114300" dist="12700" dir="0">
                <a:srgbClr val="A2A2A2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sp>
        <p:nvSpPr>
          <p:cNvPr id="938" name="Acrylonitrile"/>
          <p:cNvSpPr txBox="1"/>
          <p:nvPr/>
        </p:nvSpPr>
        <p:spPr>
          <a:xfrm>
            <a:off x="2186940" y="9655175"/>
            <a:ext cx="4909094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81280" marR="81280" defTabSz="1828800">
              <a:buClr>
                <a:srgbClr val="FF2734"/>
              </a:buClr>
              <a:buFont typeface="Arial"/>
              <a:defRPr b="1"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Acrylonitrile</a:t>
            </a:r>
          </a:p>
        </p:txBody>
      </p:sp>
      <p:sp>
        <p:nvSpPr>
          <p:cNvPr id="939" name="What is the carbon-oxygen bond order in formaldehyde, CH2O?…"/>
          <p:cNvSpPr txBox="1"/>
          <p:nvPr/>
        </p:nvSpPr>
        <p:spPr>
          <a:xfrm>
            <a:off x="5105400" y="14401800"/>
            <a:ext cx="17990820" cy="153162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What is the carbon-oxygen bond order in formaldehyde, CH</a:t>
            </a:r>
            <a:r>
              <a:rPr baseline="-5999"/>
              <a:t>2</a:t>
            </a:r>
            <a:r>
              <a:t>O?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sz="4600">
                <a:uFill>
                  <a:solidFill>
                    <a:srgbClr val="000000"/>
                  </a:solidFill>
                </a:uFill>
              </a:defRPr>
            </a:pP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1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1.5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2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2.5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0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940" name="Enter your response on…"/>
          <p:cNvSpPr txBox="1"/>
          <p:nvPr/>
        </p:nvSpPr>
        <p:spPr>
          <a:xfrm>
            <a:off x="21175979" y="18585180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941" name="Answer = C,…"/>
          <p:cNvSpPr txBox="1"/>
          <p:nvPr/>
        </p:nvSpPr>
        <p:spPr>
          <a:xfrm>
            <a:off x="20320749" y="21305519"/>
            <a:ext cx="5429516" cy="1735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C,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2 (double bond)</a:t>
            </a:r>
          </a:p>
        </p:txBody>
      </p:sp>
      <p:pic>
        <p:nvPicPr>
          <p:cNvPr id="942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925518" y="5280660"/>
            <a:ext cx="7589520" cy="7589520"/>
          </a:xfrm>
          <a:prstGeom prst="rect">
            <a:avLst/>
          </a:prstGeom>
          <a:ln w="889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8437 -1.013333" origin="layout" pathEditMode="relative">
                                      <p:cBhvr>
                                        <p:cTn id="21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45006 -0.580000" origin="layout" pathEditMode="relative">
                                      <p:cBhvr>
                                        <p:cTn id="24" dur="10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8802 0.311581 -0.126142 0.576852 -0.301406 0.592500 C -0.476670 0.608148 -0.625885 0.368247 -0.634687 0.056667" origin="layout" pathEditMode="relative">
                                      <p:cBhvr>
                                        <p:cTn id="27" dur="75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84064 -0.740000" origin="layout" pathEditMode="relative">
                                      <p:cBhvr>
                                        <p:cTn id="34" dur="5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1" grpId="2"/>
      <p:bldP build="whole" bldLvl="1" animBg="1" rev="0" advAuto="0" spid="937" grpId="3"/>
      <p:bldP build="whole" bldLvl="1" animBg="1" rev="0" advAuto="0" spid="940" grpId="7"/>
      <p:bldP build="whole" bldLvl="1" animBg="1" rev="0" advAuto="0" spid="934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Bond Order"/>
          <p:cNvSpPr txBox="1"/>
          <p:nvPr>
            <p:ph type="title"/>
          </p:nvPr>
        </p:nvSpPr>
        <p:spPr>
          <a:xfrm>
            <a:off x="5036820" y="160020"/>
            <a:ext cx="14333220" cy="244602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/>
            <a:r>
              <a:t>Bond Order</a:t>
            </a:r>
          </a:p>
        </p:txBody>
      </p:sp>
      <p:sp>
        <p:nvSpPr>
          <p:cNvPr id="945" name="Fractional bond orders occur in molecules with resonance structures.…"/>
          <p:cNvSpPr txBox="1"/>
          <p:nvPr>
            <p:ph type="body" idx="1"/>
          </p:nvPr>
        </p:nvSpPr>
        <p:spPr>
          <a:xfrm>
            <a:off x="4122420" y="2583180"/>
            <a:ext cx="16162020" cy="111328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  <a:defRPr sz="54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Fractional bond orders </a:t>
            </a:r>
            <a:r>
              <a:t>occur in molecules with resonance structures.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Consider </a:t>
            </a:r>
            <a:r>
              <a:rPr>
                <a:solidFill>
                  <a:srgbClr val="FF2600"/>
                </a:solidFill>
              </a:rPr>
              <a:t>NO</a:t>
            </a:r>
            <a:r>
              <a:rPr baseline="-14444">
                <a:solidFill>
                  <a:srgbClr val="FF2600"/>
                </a:solidFill>
              </a:rPr>
              <a:t>2</a:t>
            </a:r>
            <a:r>
              <a:rPr baseline="31111">
                <a:solidFill>
                  <a:srgbClr val="FF2600"/>
                </a:solidFill>
              </a:rPr>
              <a:t>-</a:t>
            </a:r>
          </a:p>
        </p:txBody>
      </p:sp>
      <p:sp>
        <p:nvSpPr>
          <p:cNvPr id="9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47" name="bond order equation" descr="bond order equation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3295" y="10694035"/>
            <a:ext cx="14420851" cy="1619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8" name="bond order equation" descr="bond order equation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2380" y="8458200"/>
            <a:ext cx="16733520" cy="1463040"/>
          </a:xfrm>
          <a:prstGeom prst="rect">
            <a:avLst/>
          </a:prstGeom>
          <a:ln w="12700">
            <a:miter lim="400000"/>
          </a:ln>
        </p:spPr>
      </p:pic>
      <p:sp>
        <p:nvSpPr>
          <p:cNvPr id="949" name="The N-O bond order = 1.5"/>
          <p:cNvSpPr txBox="1"/>
          <p:nvPr/>
        </p:nvSpPr>
        <p:spPr>
          <a:xfrm>
            <a:off x="14493239" y="12542519"/>
            <a:ext cx="10378440" cy="1034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defTabSz="1828800">
              <a:lnSpc>
                <a:spcPct val="90000"/>
              </a:lnSpc>
              <a:spcBef>
                <a:spcPts val="1700"/>
              </a:spcBef>
              <a:buClr>
                <a:srgbClr val="FF2734"/>
              </a:buClr>
              <a:buFont typeface="Arial"/>
              <a:defRPr b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N-O bond order = 1.5</a:t>
            </a:r>
          </a:p>
        </p:txBody>
      </p:sp>
      <p:grpSp>
        <p:nvGrpSpPr>
          <p:cNvPr id="952" name="Group"/>
          <p:cNvGrpSpPr/>
          <p:nvPr/>
        </p:nvGrpSpPr>
        <p:grpSpPr>
          <a:xfrm>
            <a:off x="9494519" y="4709160"/>
            <a:ext cx="10149841" cy="2354581"/>
            <a:chOff x="0" y="0"/>
            <a:chExt cx="10149839" cy="2354579"/>
          </a:xfrm>
        </p:grpSpPr>
        <p:pic>
          <p:nvPicPr>
            <p:cNvPr id="95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149840" cy="2354580"/>
            </a:xfrm>
            <a:prstGeom prst="rect">
              <a:avLst/>
            </a:prstGeom>
            <a:ln w="88900" cap="flat">
              <a:noFill/>
              <a:round/>
            </a:ln>
            <a:effectLst/>
          </p:spPr>
        </p:pic>
        <p:sp>
          <p:nvSpPr>
            <p:cNvPr id="951" name="Line"/>
            <p:cNvSpPr/>
            <p:nvPr/>
          </p:nvSpPr>
          <p:spPr>
            <a:xfrm>
              <a:off x="3686193" y="583733"/>
              <a:ext cx="278202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arrow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8" grpId="1"/>
      <p:bldP build="whole" bldLvl="1" animBg="1" rev="0" advAuto="0" spid="949" grpId="3"/>
      <p:bldP build="whole" bldLvl="1" animBg="1" rev="0" advAuto="0" spid="947" grpId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Bond Order"/>
          <p:cNvSpPr txBox="1"/>
          <p:nvPr>
            <p:ph type="title"/>
          </p:nvPr>
        </p:nvSpPr>
        <p:spPr>
          <a:xfrm>
            <a:off x="12749716" y="-60832"/>
            <a:ext cx="14333221" cy="182880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lvl1pPr>
          </a:lstStyle>
          <a:p>
            <a:pPr/>
            <a:r>
              <a:t>Bond Order</a:t>
            </a:r>
          </a:p>
        </p:txBody>
      </p:sp>
      <p:sp>
        <p:nvSpPr>
          <p:cNvPr id="955" name="Bond order is related to two important bond properties:…"/>
          <p:cNvSpPr txBox="1"/>
          <p:nvPr>
            <p:ph type="body" sz="quarter" idx="1"/>
          </p:nvPr>
        </p:nvSpPr>
        <p:spPr>
          <a:xfrm>
            <a:off x="753365" y="1161202"/>
            <a:ext cx="16162021" cy="390161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000"/>
            </a:pPr>
            <a:r>
              <a:t>Bond order is related to two important bond properties: 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  <a:def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(a)  	bond length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(b)	bond energy</a:t>
            </a:r>
          </a:p>
        </p:txBody>
      </p:sp>
      <p:sp>
        <p:nvSpPr>
          <p:cNvPr id="95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962" name="Group"/>
          <p:cNvGrpSpPr/>
          <p:nvPr/>
        </p:nvGrpSpPr>
        <p:grpSpPr>
          <a:xfrm>
            <a:off x="16121566" y="2252009"/>
            <a:ext cx="7589521" cy="7589521"/>
            <a:chOff x="0" y="0"/>
            <a:chExt cx="7589519" cy="7589519"/>
          </a:xfrm>
        </p:grpSpPr>
        <p:pic>
          <p:nvPicPr>
            <p:cNvPr id="957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589520" cy="7589520"/>
            </a:xfrm>
            <a:prstGeom prst="rect">
              <a:avLst/>
            </a:prstGeom>
            <a:ln w="88900" cap="flat">
              <a:noFill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  <p:sp>
          <p:nvSpPr>
            <p:cNvPr id="958" name="745 kJ"/>
            <p:cNvSpPr txBox="1"/>
            <p:nvPr/>
          </p:nvSpPr>
          <p:spPr>
            <a:xfrm>
              <a:off x="3469004" y="2297429"/>
              <a:ext cx="2605604" cy="10342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79373" marR="79373" defTabSz="1828800">
                <a:buClr>
                  <a:srgbClr val="FBFA00"/>
                </a:buClr>
                <a:buFont typeface="Arial"/>
                <a:defRPr b="1" sz="6000">
                  <a:solidFill>
                    <a:srgbClr val="FBFA00"/>
                  </a:solidFill>
                  <a:uFill>
                    <a:solidFill>
                      <a:srgbClr val="FBFA00"/>
                    </a:solidFill>
                  </a:uFill>
                </a:defRPr>
              </a:lvl1pPr>
            </a:lstStyle>
            <a:p>
              <a:pPr/>
              <a:r>
                <a:t>745 kJ</a:t>
              </a:r>
            </a:p>
          </p:txBody>
        </p:sp>
        <p:sp>
          <p:nvSpPr>
            <p:cNvPr id="959" name="414 kJ"/>
            <p:cNvSpPr txBox="1"/>
            <p:nvPr/>
          </p:nvSpPr>
          <p:spPr>
            <a:xfrm>
              <a:off x="268605" y="4583430"/>
              <a:ext cx="2605604" cy="10342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79373" marR="79373" defTabSz="1828800">
                <a:buClr>
                  <a:srgbClr val="FBFA00"/>
                </a:buClr>
                <a:buFont typeface="Arial"/>
                <a:defRPr b="1" sz="6000">
                  <a:solidFill>
                    <a:srgbClr val="FBFA00"/>
                  </a:solidFill>
                  <a:uFill>
                    <a:solidFill>
                      <a:srgbClr val="FBFA00"/>
                    </a:solidFill>
                  </a:uFill>
                </a:defRPr>
              </a:lvl1pPr>
            </a:lstStyle>
            <a:p>
              <a:pPr/>
              <a:r>
                <a:t>414 kJ</a:t>
              </a:r>
            </a:p>
          </p:txBody>
        </p:sp>
        <p:sp>
          <p:nvSpPr>
            <p:cNvPr id="960" name="123 pm"/>
            <p:cNvSpPr txBox="1"/>
            <p:nvPr/>
          </p:nvSpPr>
          <p:spPr>
            <a:xfrm>
              <a:off x="3469004" y="4278630"/>
              <a:ext cx="2901028" cy="10342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79373" marR="79373" defTabSz="1828800">
                <a:buClr>
                  <a:srgbClr val="FBFA00"/>
                </a:buClr>
                <a:buFont typeface="Arial"/>
                <a:defRPr b="1" sz="6000">
                  <a:solidFill>
                    <a:srgbClr val="FBFA00"/>
                  </a:solidFill>
                  <a:uFill>
                    <a:solidFill>
                      <a:srgbClr val="FBFA00"/>
                    </a:solidFill>
                  </a:uFill>
                </a:defRPr>
              </a:lvl1pPr>
            </a:lstStyle>
            <a:p>
              <a:pPr/>
              <a:r>
                <a:t>123 pm</a:t>
              </a:r>
            </a:p>
          </p:txBody>
        </p:sp>
        <p:sp>
          <p:nvSpPr>
            <p:cNvPr id="961" name="110 pm"/>
            <p:cNvSpPr txBox="1"/>
            <p:nvPr/>
          </p:nvSpPr>
          <p:spPr>
            <a:xfrm>
              <a:off x="573405" y="1535430"/>
              <a:ext cx="2858983" cy="10342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79373" marR="79373" defTabSz="1828800">
                <a:buClr>
                  <a:srgbClr val="FBFA00"/>
                </a:buClr>
                <a:buFont typeface="Arial"/>
                <a:defRPr b="1" sz="6000">
                  <a:solidFill>
                    <a:srgbClr val="FBFA00"/>
                  </a:solidFill>
                  <a:uFill>
                    <a:solidFill>
                      <a:srgbClr val="FBFA00"/>
                    </a:solidFill>
                  </a:uFill>
                </a:defRPr>
              </a:lvl1pPr>
            </a:lstStyle>
            <a:p>
              <a:pPr/>
              <a:r>
                <a:t>110 pm</a:t>
              </a:r>
            </a:p>
          </p:txBody>
        </p:sp>
      </p:grpSp>
      <p:sp>
        <p:nvSpPr>
          <p:cNvPr id="963" name="Bond length is inversely proportional to bond order"/>
          <p:cNvSpPr txBox="1"/>
          <p:nvPr/>
        </p:nvSpPr>
        <p:spPr>
          <a:xfrm>
            <a:off x="2223433" y="5420157"/>
            <a:ext cx="5479024" cy="4198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i="1" sz="6000">
                <a:uFill>
                  <a:solidFill>
                    <a:srgbClr val="000000"/>
                  </a:solidFill>
                </a:uFill>
              </a:defRPr>
            </a:pPr>
            <a:r>
              <a:rPr i="0">
                <a:solidFill>
                  <a:srgbClr val="EA413F"/>
                </a:solidFill>
              </a:rPr>
              <a:t>Bond length</a:t>
            </a:r>
            <a:r>
              <a:t> is </a:t>
            </a:r>
            <a:r>
              <a:rPr i="0">
                <a:solidFill>
                  <a:srgbClr val="EA413F"/>
                </a:solidFill>
              </a:rPr>
              <a:t>inversely proportional</a:t>
            </a:r>
            <a:r>
              <a:t> to bond order</a:t>
            </a:r>
          </a:p>
        </p:txBody>
      </p:sp>
      <p:sp>
        <p:nvSpPr>
          <p:cNvPr id="964" name="Bond energy is proportional to bond order"/>
          <p:cNvSpPr txBox="1"/>
          <p:nvPr/>
        </p:nvSpPr>
        <p:spPr>
          <a:xfrm>
            <a:off x="8275705" y="5549711"/>
            <a:ext cx="5993404" cy="2616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i="1" sz="6000">
                <a:uFill>
                  <a:solidFill>
                    <a:srgbClr val="000000"/>
                  </a:solidFill>
                </a:uFill>
              </a:defRPr>
            </a:pPr>
            <a:r>
              <a:rPr i="0">
                <a:solidFill>
                  <a:srgbClr val="52B434"/>
                </a:solidFill>
              </a:rPr>
              <a:t>Bond energy</a:t>
            </a:r>
            <a:r>
              <a:t> is </a:t>
            </a:r>
            <a:r>
              <a:rPr i="0">
                <a:solidFill>
                  <a:srgbClr val="52B434"/>
                </a:solidFill>
              </a:rPr>
              <a:t>proportional</a:t>
            </a:r>
            <a:r>
              <a:t> to bond order</a:t>
            </a:r>
          </a:p>
        </p:txBody>
      </p:sp>
      <p:sp>
        <p:nvSpPr>
          <p:cNvPr id="965" name="Bond lengths measured in pm (1 pm = 10-12 m) or Angstroms (1 Å = 10-10 m)…"/>
          <p:cNvSpPr/>
          <p:nvPr/>
        </p:nvSpPr>
        <p:spPr>
          <a:xfrm>
            <a:off x="11464560" y="10490451"/>
            <a:ext cx="13412720" cy="3008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  </a:t>
            </a:r>
            <a:r>
              <a: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Bond lengths measured in pm (1 pm = 10</a:t>
            </a:r>
            <a:r>
              <a:rPr baseline="30956"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-12 </a:t>
            </a:r>
            <a:r>
              <a: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m) or Angstroms (1 Å = 10</a:t>
            </a:r>
            <a:r>
              <a:rPr baseline="30956"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-10 </a:t>
            </a:r>
            <a:r>
              <a: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m)</a:t>
            </a:r>
            <a:endParaRPr sz="460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79373" marR="79373" defTabSz="1828800">
              <a:buClr>
                <a:srgbClr val="000000"/>
              </a:buClr>
              <a:buFont typeface="Arial"/>
              <a:defRPr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endParaRPr sz="460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79373" marR="79373" defTabSz="1828800">
              <a:buClr>
                <a:srgbClr val="000000"/>
              </a:buClr>
              <a:buFont typeface="Arial"/>
              <a:defRPr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 Bond energies measured in kJ (1 kJ = 10</a:t>
            </a:r>
            <a:r>
              <a:rPr baseline="30956"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3 </a:t>
            </a:r>
            <a:r>
              <a: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J)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5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Bond Length"/>
          <p:cNvSpPr txBox="1"/>
          <p:nvPr>
            <p:ph type="title"/>
          </p:nvPr>
        </p:nvSpPr>
        <p:spPr>
          <a:xfrm>
            <a:off x="16840080" y="12518"/>
            <a:ext cx="7612381" cy="15316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Bond Length</a:t>
            </a:r>
          </a:p>
        </p:txBody>
      </p:sp>
      <p:sp>
        <p:nvSpPr>
          <p:cNvPr id="968" name="Bond length depends on bond order…"/>
          <p:cNvSpPr txBox="1"/>
          <p:nvPr>
            <p:ph type="body" sz="quarter" idx="1"/>
          </p:nvPr>
        </p:nvSpPr>
        <p:spPr>
          <a:xfrm>
            <a:off x="13403580" y="1600200"/>
            <a:ext cx="7155180" cy="61722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t>Bond length depends on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 order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t>As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bond order increases, bond length decreases</a:t>
            </a:r>
          </a:p>
        </p:txBody>
      </p:sp>
      <p:sp>
        <p:nvSpPr>
          <p:cNvPr id="96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70" name="CO2 picture" descr="C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4675" y="1939925"/>
            <a:ext cx="3502026" cy="7121526"/>
          </a:xfrm>
          <a:prstGeom prst="rect">
            <a:avLst/>
          </a:prstGeom>
          <a:ln w="889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971" name="CO picture" descr="CO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80819" y="5318125"/>
            <a:ext cx="4162426" cy="7073901"/>
          </a:xfrm>
          <a:prstGeom prst="rect">
            <a:avLst/>
          </a:prstGeom>
          <a:ln w="889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972" name="methanol picture" descr="methanol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8040" y="594360"/>
            <a:ext cx="5715001" cy="6583680"/>
          </a:xfrm>
          <a:prstGeom prst="rect">
            <a:avLst/>
          </a:prstGeom>
          <a:ln w="889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973" name="Bond distances measured in Angstroms (1 Å = 10-10 m)"/>
          <p:cNvSpPr/>
          <p:nvPr/>
        </p:nvSpPr>
        <p:spPr>
          <a:xfrm>
            <a:off x="234915" y="10734746"/>
            <a:ext cx="825246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Bond distances measured in Angstroms (1 Å = 10</a:t>
            </a:r>
            <a:r>
              <a:rPr baseline="30956"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-10 </a:t>
            </a:r>
            <a:r>
              <a: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m)</a:t>
            </a:r>
          </a:p>
        </p:txBody>
      </p:sp>
      <p:sp>
        <p:nvSpPr>
          <p:cNvPr id="974" name="Bond length is inversely proportional to bond order"/>
          <p:cNvSpPr txBox="1"/>
          <p:nvPr/>
        </p:nvSpPr>
        <p:spPr>
          <a:xfrm>
            <a:off x="19557364" y="10214699"/>
            <a:ext cx="4513051" cy="332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Bond length is inversely proportional to bond order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0" grpId="2"/>
      <p:bldP build="whole" bldLvl="1" animBg="1" rev="0" advAuto="0" spid="973" grpId="4"/>
      <p:bldP build="whole" bldLvl="1" animBg="1" rev="0" advAuto="0" spid="972" grpId="1"/>
      <p:bldP build="whole" bldLvl="1" animBg="1" rev="0" advAuto="0" spid="971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Bonding Overview"/>
          <p:cNvSpPr txBox="1"/>
          <p:nvPr>
            <p:ph type="title"/>
          </p:nvPr>
        </p:nvSpPr>
        <p:spPr>
          <a:xfrm>
            <a:off x="3802380" y="0"/>
            <a:ext cx="17899380" cy="212598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>
              <a:defRPr sz="7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08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Bonding Overview</a:t>
            </a:r>
          </a:p>
        </p:txBody>
      </p:sp>
      <p:sp>
        <p:nvSpPr>
          <p:cNvPr id="25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55" name="types of chemical bonds picture" descr="types of chemical bond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5410" y="2766060"/>
            <a:ext cx="13967460" cy="900684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Rectangle"/>
          <p:cNvSpPr/>
          <p:nvPr/>
        </p:nvSpPr>
        <p:spPr>
          <a:xfrm>
            <a:off x="5379720" y="2994660"/>
            <a:ext cx="1440180" cy="411481"/>
          </a:xfrm>
          <a:prstGeom prst="rect">
            <a:avLst/>
          </a:prstGeom>
          <a:solidFill>
            <a:srgbClr val="9AB872"/>
          </a:solidFill>
          <a:ln w="88900"/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257" name="Mostly just…"/>
          <p:cNvSpPr txBox="1"/>
          <p:nvPr/>
        </p:nvSpPr>
        <p:spPr>
          <a:xfrm>
            <a:off x="7299959" y="11681459"/>
            <a:ext cx="3914528" cy="1440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200">
                <a:uFill>
                  <a:solidFill>
                    <a:srgbClr val="000000"/>
                  </a:solidFill>
                </a:uFill>
              </a:defRPr>
            </a:pPr>
            <a:r>
              <a:t>Mostly just</a:t>
            </a:r>
          </a:p>
          <a:p>
            <a:pPr marL="81280" marR="81280" algn="ctr" defTabSz="1828800">
              <a:defRPr b="1" i="1" sz="4200">
                <a:uFill>
                  <a:solidFill>
                    <a:srgbClr val="000000"/>
                  </a:solidFill>
                </a:uFill>
              </a:defRPr>
            </a:pPr>
            <a:r>
              <a:t>for nonmetals</a:t>
            </a:r>
          </a:p>
        </p:txBody>
      </p:sp>
      <p:sp>
        <p:nvSpPr>
          <p:cNvPr id="258" name="metals plus…"/>
          <p:cNvSpPr txBox="1"/>
          <p:nvPr/>
        </p:nvSpPr>
        <p:spPr>
          <a:xfrm>
            <a:off x="12153557" y="11681459"/>
            <a:ext cx="3305613" cy="1440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200">
                <a:uFill>
                  <a:solidFill>
                    <a:srgbClr val="000000"/>
                  </a:solidFill>
                </a:uFill>
              </a:defRPr>
            </a:pPr>
            <a:r>
              <a:t>metals plus</a:t>
            </a:r>
          </a:p>
          <a:p>
            <a:pPr marL="81280" marR="81280" algn="ctr" defTabSz="1828800">
              <a:defRPr b="1" i="1" sz="4200">
                <a:uFill>
                  <a:solidFill>
                    <a:srgbClr val="000000"/>
                  </a:solidFill>
                </a:uFill>
              </a:defRPr>
            </a:pPr>
            <a:r>
              <a:t>nonmetals</a:t>
            </a:r>
          </a:p>
        </p:txBody>
      </p:sp>
      <p:sp>
        <p:nvSpPr>
          <p:cNvPr id="259" name="metals and…"/>
          <p:cNvSpPr txBox="1"/>
          <p:nvPr/>
        </p:nvSpPr>
        <p:spPr>
          <a:xfrm>
            <a:off x="15955952" y="11681459"/>
            <a:ext cx="3153183" cy="1440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200">
                <a:uFill>
                  <a:solidFill>
                    <a:srgbClr val="000000"/>
                  </a:solidFill>
                </a:uFill>
              </a:defRPr>
            </a:pPr>
            <a:r>
              <a:t>metals and</a:t>
            </a:r>
          </a:p>
          <a:p>
            <a:pPr marL="81280" marR="81280" algn="ctr" defTabSz="1828800">
              <a:defRPr b="1" i="1" sz="4200">
                <a:uFill>
                  <a:solidFill>
                    <a:srgbClr val="000000"/>
                  </a:solidFill>
                </a:uFill>
              </a:defRPr>
            </a:pPr>
            <a:r>
              <a:t>alloys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Bond Length"/>
          <p:cNvSpPr txBox="1"/>
          <p:nvPr>
            <p:ph type="title"/>
          </p:nvPr>
        </p:nvSpPr>
        <p:spPr>
          <a:xfrm>
            <a:off x="3253740" y="22860"/>
            <a:ext cx="7612380" cy="15316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Bond Length</a:t>
            </a:r>
          </a:p>
        </p:txBody>
      </p:sp>
      <p:sp>
        <p:nvSpPr>
          <p:cNvPr id="977" name="Bond length, the distance between two nuclei, also depends on the size of bonded atoms.…"/>
          <p:cNvSpPr txBox="1"/>
          <p:nvPr>
            <p:ph type="body" sz="quarter" idx="1"/>
          </p:nvPr>
        </p:nvSpPr>
        <p:spPr>
          <a:xfrm>
            <a:off x="2368492" y="1645920"/>
            <a:ext cx="7217468" cy="74980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t>Bond length, the distance between two nuclei, also depends on the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size of bonded atoms</a:t>
            </a:r>
            <a:r>
              <a:t>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i="1"/>
            </a:pPr>
            <a:r>
              <a:t>Bond length is inversely proportional to bond order</a:t>
            </a:r>
          </a:p>
        </p:txBody>
      </p:sp>
      <p:sp>
        <p:nvSpPr>
          <p:cNvPr id="9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981" name="Group"/>
          <p:cNvGrpSpPr/>
          <p:nvPr/>
        </p:nvGrpSpPr>
        <p:grpSpPr>
          <a:xfrm>
            <a:off x="9700259" y="1531620"/>
            <a:ext cx="3268981" cy="6242051"/>
            <a:chOff x="0" y="0"/>
            <a:chExt cx="3268979" cy="6242050"/>
          </a:xfrm>
        </p:grpSpPr>
        <p:pic>
          <p:nvPicPr>
            <p:cNvPr id="979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268980" cy="4709160"/>
            </a:xfrm>
            <a:prstGeom prst="rect">
              <a:avLst/>
            </a:prstGeom>
            <a:ln w="88900" cap="flat">
              <a:noFill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  <p:sp>
          <p:nvSpPr>
            <p:cNvPr id="980" name="H-F"/>
            <p:cNvSpPr/>
            <p:nvPr/>
          </p:nvSpPr>
          <p:spPr>
            <a:xfrm>
              <a:off x="565784" y="497205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79373" marR="79373" defTabSz="1828800">
                <a:buClr>
                  <a:srgbClr val="000000"/>
                </a:buClr>
                <a:buFont typeface="Arial"/>
                <a:defRPr b="1" sz="60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H-F</a:t>
              </a:r>
            </a:p>
          </p:txBody>
        </p:sp>
      </p:grpSp>
      <p:grpSp>
        <p:nvGrpSpPr>
          <p:cNvPr id="984" name="Group"/>
          <p:cNvGrpSpPr/>
          <p:nvPr/>
        </p:nvGrpSpPr>
        <p:grpSpPr>
          <a:xfrm>
            <a:off x="13335000" y="2903220"/>
            <a:ext cx="3337560" cy="7156451"/>
            <a:chOff x="0" y="0"/>
            <a:chExt cx="3337559" cy="7156450"/>
          </a:xfrm>
        </p:grpSpPr>
        <p:pic>
          <p:nvPicPr>
            <p:cNvPr id="982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337560" cy="5646420"/>
            </a:xfrm>
            <a:prstGeom prst="rect">
              <a:avLst/>
            </a:prstGeom>
            <a:ln w="88900" cap="flat">
              <a:noFill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  <p:sp>
          <p:nvSpPr>
            <p:cNvPr id="983" name="H-Cl"/>
            <p:cNvSpPr/>
            <p:nvPr/>
          </p:nvSpPr>
          <p:spPr>
            <a:xfrm>
              <a:off x="436245" y="58864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79373" marR="79373" defTabSz="1828800">
                <a:buClr>
                  <a:srgbClr val="000000"/>
                </a:buClr>
                <a:buFont typeface="Arial"/>
                <a:defRPr b="1" sz="60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H-Cl</a:t>
              </a:r>
            </a:p>
          </p:txBody>
        </p:sp>
      </p:grpSp>
      <p:grpSp>
        <p:nvGrpSpPr>
          <p:cNvPr id="987" name="Group"/>
          <p:cNvGrpSpPr/>
          <p:nvPr/>
        </p:nvGrpSpPr>
        <p:grpSpPr>
          <a:xfrm>
            <a:off x="17129760" y="5783579"/>
            <a:ext cx="3977641" cy="8086092"/>
            <a:chOff x="0" y="0"/>
            <a:chExt cx="3977639" cy="8086090"/>
          </a:xfrm>
        </p:grpSpPr>
        <p:pic>
          <p:nvPicPr>
            <p:cNvPr id="985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977640" cy="6583680"/>
            </a:xfrm>
            <a:prstGeom prst="rect">
              <a:avLst/>
            </a:prstGeom>
            <a:ln w="88900" cap="flat">
              <a:noFill/>
              <a:miter lim="400000"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</p:pic>
        <p:sp>
          <p:nvSpPr>
            <p:cNvPr id="986" name="H-I"/>
            <p:cNvSpPr/>
            <p:nvPr/>
          </p:nvSpPr>
          <p:spPr>
            <a:xfrm>
              <a:off x="1061085" y="681609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79373" marR="79373" defTabSz="1828800">
                <a:buClr>
                  <a:srgbClr val="000000"/>
                </a:buClr>
                <a:buFont typeface="Arial"/>
                <a:defRPr b="1" sz="60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H-I</a:t>
              </a:r>
            </a:p>
          </p:txBody>
        </p:sp>
      </p:grpSp>
      <p:sp>
        <p:nvSpPr>
          <p:cNvPr id="988" name="Bond distances measured in Angstroms (1 Å = 10-10 m)"/>
          <p:cNvSpPr/>
          <p:nvPr/>
        </p:nvSpPr>
        <p:spPr>
          <a:xfrm>
            <a:off x="234915" y="10734746"/>
            <a:ext cx="825246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Bond distances measured in Angstroms (1 Å = 10</a:t>
            </a:r>
            <a:r>
              <a:rPr baseline="30956"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-10 </a:t>
            </a:r>
            <a:r>
              <a: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m)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1" grpId="1"/>
      <p:bldP build="whole" bldLvl="1" animBg="1" rev="0" advAuto="0" spid="987" grpId="3"/>
      <p:bldP build="whole" bldLvl="1" animBg="1" rev="0" advAuto="0" spid="984" grpId="2"/>
      <p:bldP build="whole" bldLvl="1" animBg="1" rev="0" advAuto="0" spid="988" grpId="4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09M09AN30-1.mov" descr="09M09AN3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208020" y="6560819"/>
            <a:ext cx="8404227" cy="7004052"/>
          </a:xfrm>
          <a:prstGeom prst="rect">
            <a:avLst/>
          </a:prstGeom>
          <a:ln w="12700">
            <a:miter lim="400000"/>
          </a:ln>
        </p:spPr>
      </p:pic>
      <p:sp>
        <p:nvSpPr>
          <p:cNvPr id="991" name="Bond Energy"/>
          <p:cNvSpPr txBox="1"/>
          <p:nvPr>
            <p:ph type="title"/>
          </p:nvPr>
        </p:nvSpPr>
        <p:spPr>
          <a:xfrm>
            <a:off x="14638019" y="11132819"/>
            <a:ext cx="6560821" cy="258318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defRPr>
            </a:lvl1pPr>
          </a:lstStyle>
          <a:p>
            <a:pPr/>
            <a:r>
              <a:t>Bond Energy</a:t>
            </a:r>
          </a:p>
        </p:txBody>
      </p:sp>
      <p:pic>
        <p:nvPicPr>
          <p:cNvPr id="992" name="bond dissociation table picture" descr="bond dissociation table picture"/>
          <p:cNvPicPr>
            <a:picLocks noChangeAspect="0"/>
          </p:cNvPicPr>
          <p:nvPr/>
        </p:nvPicPr>
        <p:blipFill>
          <a:blip r:embed="rId5">
            <a:extLst/>
          </a:blip>
          <a:srcRect l="0" t="0" r="0" b="4891"/>
          <a:stretch>
            <a:fillRect/>
          </a:stretch>
        </p:blipFill>
        <p:spPr>
          <a:xfrm>
            <a:off x="11734800" y="160020"/>
            <a:ext cx="9441180" cy="8115301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Rectangle"/>
          <p:cNvSpPr/>
          <p:nvPr/>
        </p:nvSpPr>
        <p:spPr>
          <a:xfrm>
            <a:off x="11894819" y="297180"/>
            <a:ext cx="1371601" cy="297181"/>
          </a:xfrm>
          <a:prstGeom prst="rect">
            <a:avLst/>
          </a:prstGeom>
          <a:solidFill>
            <a:srgbClr val="007FB6"/>
          </a:solidFill>
          <a:ln w="88900"/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994" name="Bond Energy is measured by the energy required to break a bond…"/>
          <p:cNvSpPr txBox="1"/>
          <p:nvPr>
            <p:ph type="body" sz="quarter" idx="1"/>
          </p:nvPr>
        </p:nvSpPr>
        <p:spPr>
          <a:xfrm>
            <a:off x="497120" y="317265"/>
            <a:ext cx="9820496" cy="5339944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Bond Energy</a:t>
            </a:r>
            <a:r>
              <a:rPr sz="5000"/>
              <a:t> is measured by the energy required to break a bond</a:t>
            </a:r>
            <a:endParaRPr sz="5000"/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000"/>
              <a:t>The </a:t>
            </a:r>
            <a:r>
              <a:rPr sz="5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GREATER</a:t>
            </a:r>
            <a:r>
              <a:rPr sz="5000"/>
              <a:t> the number of bonds (</a:t>
            </a:r>
            <a:r>
              <a:rPr i="1" sz="5000"/>
              <a:t>bond order</a:t>
            </a:r>
            <a:r>
              <a:rPr sz="5000"/>
              <a:t>) the </a:t>
            </a:r>
            <a:r>
              <a:rPr sz="5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LARGER</a:t>
            </a:r>
            <a:r>
              <a:rPr sz="5000"/>
              <a:t> the bond energy and the </a:t>
            </a:r>
            <a:r>
              <a:rPr sz="5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SHORTER</a:t>
            </a:r>
            <a:r>
              <a:rPr sz="5000"/>
              <a:t> the bond.</a:t>
            </a:r>
          </a:p>
        </p:txBody>
      </p:sp>
      <p:sp>
        <p:nvSpPr>
          <p:cNvPr id="99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" fill="hold"/>
                                        <p:tgtEl>
                                          <p:spTgt spid="9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9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99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90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Bond Energy"/>
          <p:cNvSpPr txBox="1"/>
          <p:nvPr>
            <p:ph type="title"/>
          </p:nvPr>
        </p:nvSpPr>
        <p:spPr>
          <a:xfrm>
            <a:off x="4876800" y="0"/>
            <a:ext cx="14333220" cy="29032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defRPr>
            </a:lvl1pPr>
          </a:lstStyle>
          <a:p>
            <a:pPr/>
            <a:r>
              <a:t>Bond Energy</a:t>
            </a:r>
          </a:p>
        </p:txBody>
      </p:sp>
      <p:sp>
        <p:nvSpPr>
          <p:cNvPr id="99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999" name="Bond order = 1…"/>
          <p:cNvSpPr txBox="1"/>
          <p:nvPr/>
        </p:nvSpPr>
        <p:spPr>
          <a:xfrm>
            <a:off x="14157959" y="10949940"/>
            <a:ext cx="4531299" cy="1635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3151" marR="73151" algn="ctr" defTabSz="1645920">
              <a:buClr>
                <a:srgbClr val="000000"/>
              </a:buClr>
              <a:buFont typeface="Arial"/>
              <a:defRPr sz="5000">
                <a:uFill>
                  <a:solidFill>
                    <a:srgbClr val="000000"/>
                  </a:solidFill>
                </a:uFill>
              </a:defRPr>
            </a:pPr>
            <a:r>
              <a:t>Bond order = 1</a:t>
            </a:r>
          </a:p>
          <a:p>
            <a:pPr marL="73151" marR="73151" algn="ctr" defTabSz="1645920">
              <a:buClr>
                <a:srgbClr val="000000"/>
              </a:buClr>
              <a:buFont typeface="Arial"/>
              <a:defRPr sz="5000">
                <a:uFill>
                  <a:solidFill>
                    <a:srgbClr val="000000"/>
                  </a:solidFill>
                </a:uFill>
              </a:defRPr>
            </a:pPr>
            <a:r>
              <a:t>210 kJ/mol</a:t>
            </a:r>
          </a:p>
        </p:txBody>
      </p:sp>
      <p:pic>
        <p:nvPicPr>
          <p:cNvPr id="1000" name="different O-O bond orders picture" descr="different O-O bond order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3800" y="5463540"/>
            <a:ext cx="15361921" cy="3609023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Bond order =2…"/>
          <p:cNvSpPr txBox="1"/>
          <p:nvPr/>
        </p:nvSpPr>
        <p:spPr>
          <a:xfrm>
            <a:off x="3619500" y="9806940"/>
            <a:ext cx="4353465" cy="1635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3151" marR="73151" defTabSz="1645920">
              <a:buClr>
                <a:srgbClr val="000000"/>
              </a:buClr>
              <a:buFont typeface="Arial"/>
              <a:defRPr sz="5000">
                <a:uFill>
                  <a:solidFill>
                    <a:srgbClr val="000000"/>
                  </a:solidFill>
                </a:uFill>
              </a:defRPr>
            </a:pPr>
            <a:r>
              <a:t>Bond order =2</a:t>
            </a:r>
          </a:p>
          <a:p>
            <a:pPr marL="73151" marR="73151" algn="ctr" defTabSz="1645920">
              <a:buClr>
                <a:srgbClr val="000000"/>
              </a:buClr>
              <a:buFont typeface="Arial"/>
              <a:defRPr sz="5000">
                <a:uFill>
                  <a:solidFill>
                    <a:srgbClr val="000000"/>
                  </a:solidFill>
                </a:uFill>
              </a:defRPr>
            </a:pPr>
            <a:r>
              <a:t>498 kJ/mol</a:t>
            </a:r>
          </a:p>
        </p:txBody>
      </p:sp>
      <p:sp>
        <p:nvSpPr>
          <p:cNvPr id="1002" name="Bond order = 1.5…"/>
          <p:cNvSpPr txBox="1"/>
          <p:nvPr/>
        </p:nvSpPr>
        <p:spPr>
          <a:xfrm>
            <a:off x="8602980" y="3680460"/>
            <a:ext cx="5065116" cy="1635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3151" marR="73151" defTabSz="1645920">
              <a:buClr>
                <a:srgbClr val="000000"/>
              </a:buClr>
              <a:buFont typeface="Arial"/>
              <a:defRPr sz="5000">
                <a:uFill>
                  <a:solidFill>
                    <a:srgbClr val="000000"/>
                  </a:solidFill>
                </a:uFill>
              </a:defRPr>
            </a:pPr>
            <a:r>
              <a:t>Bond order = 1.5</a:t>
            </a:r>
          </a:p>
          <a:p>
            <a:pPr marL="73151" marR="73151" algn="ctr" defTabSz="1645920">
              <a:buClr>
                <a:srgbClr val="000000"/>
              </a:buClr>
              <a:buFont typeface="Arial"/>
              <a:defRPr sz="5000">
                <a:uFill>
                  <a:solidFill>
                    <a:srgbClr val="000000"/>
                  </a:solidFill>
                </a:uFill>
              </a:defRPr>
            </a:pPr>
            <a:r>
              <a:t>bond energy = ?</a:t>
            </a:r>
          </a:p>
        </p:txBody>
      </p:sp>
      <p:sp>
        <p:nvSpPr>
          <p:cNvPr id="1003" name="Rounded Rectangle"/>
          <p:cNvSpPr/>
          <p:nvPr/>
        </p:nvSpPr>
        <p:spPr>
          <a:xfrm>
            <a:off x="6179820" y="2788920"/>
            <a:ext cx="8641080" cy="6858001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88900"/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1004" name="Rounded Rectangle"/>
          <p:cNvSpPr/>
          <p:nvPr/>
        </p:nvSpPr>
        <p:spPr>
          <a:xfrm>
            <a:off x="11894819" y="5440679"/>
            <a:ext cx="8641081" cy="7315201"/>
          </a:xfrm>
          <a:prstGeom prst="roundRect">
            <a:avLst>
              <a:gd name="adj" fmla="val 4688"/>
            </a:avLst>
          </a:prstGeom>
          <a:solidFill>
            <a:srgbClr val="FFFFFF"/>
          </a:solidFill>
          <a:ln w="88900"/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4" grpId="1"/>
      <p:bldP build="whole" bldLvl="1" animBg="1" rev="0" advAuto="0" spid="1003" grpId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Estimate the energy of the reaction:…"/>
          <p:cNvSpPr txBox="1"/>
          <p:nvPr>
            <p:ph type="body" idx="1"/>
          </p:nvPr>
        </p:nvSpPr>
        <p:spPr>
          <a:xfrm>
            <a:off x="3276600" y="3017520"/>
            <a:ext cx="17693640" cy="86868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Estimate the energy of the reaction:			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                    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H-H</a:t>
            </a:r>
            <a:r>
              <a:rPr sz="5400"/>
              <a:t>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Cl-Cl</a:t>
            </a:r>
            <a:r>
              <a:rPr sz="5400"/>
              <a:t>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→</a:t>
            </a:r>
            <a:r>
              <a:rPr sz="5400"/>
              <a:t> 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 H-Cl</a:t>
            </a:r>
            <a:endParaRPr sz="5400">
              <a:solidFill>
                <a:srgbClr val="00B800"/>
              </a:solidFill>
              <a:uFill>
                <a:solidFill>
                  <a:srgbClr val="00B800"/>
                </a:solidFill>
              </a:uFill>
            </a:endParaRP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Net energy</a:t>
            </a:r>
            <a:r>
              <a:rPr sz="5400"/>
              <a:t> =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∆H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rxn</a:t>
            </a:r>
            <a:r>
              <a:rPr sz="5400"/>
              <a:t>  = energy required to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break</a:t>
            </a:r>
            <a:r>
              <a:rPr sz="5400"/>
              <a:t> bonds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5400"/>
              <a:t> energy evolved when bonds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formed</a:t>
            </a:r>
          </a:p>
        </p:txBody>
      </p:sp>
      <p:sp>
        <p:nvSpPr>
          <p:cNvPr id="100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008" name="H-H = 436 kJ/mol…"/>
          <p:cNvSpPr/>
          <p:nvPr/>
        </p:nvSpPr>
        <p:spPr>
          <a:xfrm>
            <a:off x="2944177" y="8629650"/>
            <a:ext cx="7391092" cy="2834640"/>
          </a:xfrm>
          <a:prstGeom prst="rect">
            <a:avLst/>
          </a:prstGeom>
          <a:solidFill>
            <a:srgbClr val="FDFDC5"/>
          </a:solidFill>
          <a:ln w="381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sz="6000">
                <a:uFill>
                  <a:solidFill>
                    <a:srgbClr val="000000"/>
                  </a:solidFill>
                </a:uFill>
              </a:defRPr>
            </a:pPr>
            <a:r>
              <a:t>H-H = 436 kJ/mol</a:t>
            </a:r>
          </a:p>
          <a:p>
            <a:pPr marL="79373" marR="79373" defTabSz="1828800">
              <a:buClr>
                <a:srgbClr val="000000"/>
              </a:buClr>
              <a:buFont typeface="Arial"/>
              <a:defRPr b="1" sz="6000">
                <a:uFill>
                  <a:solidFill>
                    <a:srgbClr val="000000"/>
                  </a:solidFill>
                </a:uFill>
              </a:defRPr>
            </a:pPr>
            <a:r>
              <a:t>Cl-Cl  =  243 kJ/mol</a:t>
            </a:r>
          </a:p>
          <a:p>
            <a:pPr marL="79373" marR="79373" defTabSz="1828800">
              <a:buClr>
                <a:srgbClr val="000000"/>
              </a:buClr>
              <a:buFont typeface="Arial"/>
              <a:defRPr b="1" sz="6000">
                <a:uFill>
                  <a:solidFill>
                    <a:srgbClr val="000000"/>
                  </a:solidFill>
                </a:uFill>
              </a:defRPr>
            </a:pPr>
            <a:r>
              <a:t>H-Cl  =  431 kJ/mol</a:t>
            </a:r>
          </a:p>
        </p:txBody>
      </p:sp>
      <p:grpSp>
        <p:nvGrpSpPr>
          <p:cNvPr id="1011" name="Group"/>
          <p:cNvGrpSpPr/>
          <p:nvPr/>
        </p:nvGrpSpPr>
        <p:grpSpPr>
          <a:xfrm>
            <a:off x="11140440" y="6697980"/>
            <a:ext cx="10218420" cy="6697980"/>
            <a:chOff x="0" y="0"/>
            <a:chExt cx="10218419" cy="6697979"/>
          </a:xfrm>
        </p:grpSpPr>
        <p:sp>
          <p:nvSpPr>
            <p:cNvPr id="1009" name="Shape"/>
            <p:cNvSpPr/>
            <p:nvPr/>
          </p:nvSpPr>
          <p:spPr>
            <a:xfrm>
              <a:off x="0" y="0"/>
              <a:ext cx="10218420" cy="669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FC79"/>
            </a:solidFill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1010" name="∆H = bonds broken - bonds formed"/>
            <p:cNvSpPr txBox="1"/>
            <p:nvPr/>
          </p:nvSpPr>
          <p:spPr>
            <a:xfrm>
              <a:off x="1188719" y="2331719"/>
              <a:ext cx="7635242" cy="1910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marL="81280" marR="81280" algn="ctr" defTabSz="1828800">
                <a:spcBef>
                  <a:spcPts val="3700"/>
                </a:spcBef>
                <a:buClr>
                  <a:srgbClr val="000000"/>
                </a:buClr>
                <a:buFont typeface="Arial"/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  <a:r>
                <a:rPr sz="6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∆H = bonds </a:t>
              </a:r>
              <a:r>
                <a:rPr sz="60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rPr>
                <a:t>broken</a:t>
              </a:r>
              <a:r>
                <a:rPr sz="60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 - bonds </a:t>
              </a:r>
              <a:r>
                <a:rPr sz="60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rPr>
                <a:t>formed</a:t>
              </a:r>
            </a:p>
          </p:txBody>
        </p:sp>
      </p:grpSp>
      <p:sp>
        <p:nvSpPr>
          <p:cNvPr id="1012" name="Using Bond Energies"/>
          <p:cNvSpPr txBox="1"/>
          <p:nvPr>
            <p:ph type="title"/>
          </p:nvPr>
        </p:nvSpPr>
        <p:spPr>
          <a:xfrm>
            <a:off x="35488" y="-194417"/>
            <a:ext cx="14333221" cy="2286001"/>
          </a:xfrm>
          <a:prstGeom prst="rect">
            <a:avLst/>
          </a:prstGeom>
        </p:spPr>
        <p:txBody>
          <a:bodyPr/>
          <a:lstStyle>
            <a:lvl1pPr>
              <a:defRPr sz="10800"/>
            </a:lvl1pPr>
          </a:lstStyle>
          <a:p>
            <a:pPr/>
            <a:r>
              <a:t>Using Bond Energies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006" grpId="1"/>
      <p:bldP build="whole" bldLvl="1" animBg="1" rev="0" advAuto="0" spid="1008" grpId="2"/>
      <p:bldP build="whole" bldLvl="1" animBg="1" rev="0" advAuto="0" spid="1011" grpId="3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Using Bond Energies"/>
          <p:cNvSpPr txBox="1"/>
          <p:nvPr>
            <p:ph type="title"/>
          </p:nvPr>
        </p:nvSpPr>
        <p:spPr>
          <a:xfrm>
            <a:off x="35488" y="-194417"/>
            <a:ext cx="14333221" cy="2286001"/>
          </a:xfrm>
          <a:prstGeom prst="rect">
            <a:avLst/>
          </a:prstGeom>
        </p:spPr>
        <p:txBody>
          <a:bodyPr/>
          <a:lstStyle>
            <a:lvl1pPr>
              <a:defRPr sz="10800"/>
            </a:lvl1pPr>
          </a:lstStyle>
          <a:p>
            <a:pPr/>
            <a:r>
              <a:t>Using Bond Energies</a:t>
            </a:r>
          </a:p>
        </p:txBody>
      </p:sp>
      <p:sp>
        <p:nvSpPr>
          <p:cNvPr id="1015" name="Estimate the energy of the reaction: H-H  +  Cl-Cl  ----&gt;  2 H-Cl"/>
          <p:cNvSpPr txBox="1"/>
          <p:nvPr>
            <p:ph type="body" sz="quarter" idx="1"/>
          </p:nvPr>
        </p:nvSpPr>
        <p:spPr>
          <a:xfrm>
            <a:off x="177419" y="2738429"/>
            <a:ext cx="19845720" cy="2257101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000"/>
            </a:lvl1pPr>
          </a:lstStyle>
          <a:p>
            <a:pPr/>
            <a:r>
              <a:t>Estimate the energy of the reaction: H-H  +  Cl-Cl  ----&gt;  2 H-Cl</a:t>
            </a:r>
          </a:p>
        </p:txBody>
      </p:sp>
      <p:sp>
        <p:nvSpPr>
          <p:cNvPr id="101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017" name="H-H = 436 kJ/mol…"/>
          <p:cNvSpPr/>
          <p:nvPr/>
        </p:nvSpPr>
        <p:spPr>
          <a:xfrm>
            <a:off x="633750" y="3782225"/>
            <a:ext cx="7391091" cy="2834641"/>
          </a:xfrm>
          <a:prstGeom prst="rect">
            <a:avLst/>
          </a:prstGeom>
          <a:solidFill>
            <a:srgbClr val="FDFDC5"/>
          </a:solidFill>
          <a:ln w="381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sz="6000">
                <a:uFill>
                  <a:solidFill>
                    <a:srgbClr val="000000"/>
                  </a:solidFill>
                </a:uFill>
              </a:defRPr>
            </a:pPr>
            <a:r>
              <a:t>H-H = 436 kJ/mol</a:t>
            </a:r>
          </a:p>
          <a:p>
            <a:pPr marL="79373" marR="79373" defTabSz="1828800">
              <a:buClr>
                <a:srgbClr val="000000"/>
              </a:buClr>
              <a:buFont typeface="Arial"/>
              <a:defRPr b="1" sz="6000">
                <a:uFill>
                  <a:solidFill>
                    <a:srgbClr val="000000"/>
                  </a:solidFill>
                </a:uFill>
              </a:defRPr>
            </a:pPr>
            <a:r>
              <a:t>Cl-Cl  =  243 kJ/mol</a:t>
            </a:r>
          </a:p>
          <a:p>
            <a:pPr marL="79373" marR="79373" defTabSz="1828800">
              <a:buClr>
                <a:srgbClr val="000000"/>
              </a:buClr>
              <a:buFont typeface="Arial"/>
              <a:defRPr b="1" sz="6000">
                <a:uFill>
                  <a:solidFill>
                    <a:srgbClr val="000000"/>
                  </a:solidFill>
                </a:uFill>
              </a:defRPr>
            </a:pPr>
            <a:r>
              <a:t>H-Cl  =  431 kJ/mol</a:t>
            </a:r>
          </a:p>
        </p:txBody>
      </p:sp>
      <p:sp>
        <p:nvSpPr>
          <p:cNvPr id="1018" name="&quot;Bonds broken&quot; or &quot;Reactant bonds&quot;:…"/>
          <p:cNvSpPr txBox="1"/>
          <p:nvPr/>
        </p:nvSpPr>
        <p:spPr>
          <a:xfrm>
            <a:off x="2681997" y="7407939"/>
            <a:ext cx="19020006" cy="6054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8D111B"/>
              </a:buClr>
              <a:buFont typeface="Arial"/>
              <a:defRPr sz="5000">
                <a:uFill>
                  <a:solidFill>
                    <a:srgbClr val="8D111B"/>
                  </a:solidFill>
                </a:uFill>
              </a:defRPr>
            </a:pPr>
            <a:r>
              <a:t>"Bonds broken" </a:t>
            </a:r>
            <a:r>
              <a:rPr i="1"/>
              <a:t>or</a:t>
            </a:r>
            <a:r>
              <a:t> "Reactant bonds":</a:t>
            </a:r>
          </a:p>
          <a:p>
            <a:pPr marL="79373" marR="79373" defTabSz="1828800">
              <a:buClr>
                <a:srgbClr val="8D111B"/>
              </a:buClr>
              <a:buFont typeface="Arial"/>
              <a:defRPr b="1" sz="50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  <a:r>
              <a:t>H-H + Cl-Cl bond energies </a:t>
            </a:r>
            <a:r>
              <a:rPr>
                <a:solidFill>
                  <a:srgbClr val="000000"/>
                </a:solidFill>
              </a:rPr>
              <a:t>= 436 kJ + 243 kJ =</a:t>
            </a:r>
            <a:r>
              <a:t> 679 kJ</a:t>
            </a:r>
          </a:p>
          <a:p>
            <a:pPr marL="79373" marR="79373" defTabSz="1828800">
              <a:buClr>
                <a:srgbClr val="8D111B"/>
              </a:buClr>
              <a:buFont typeface="Arial"/>
              <a:defRPr b="1" sz="50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</a:p>
          <a:p>
            <a:pPr marL="79373" marR="79373" defTabSz="1828800">
              <a:buClr>
                <a:srgbClr val="8D111B"/>
              </a:buClr>
              <a:buFont typeface="Arial"/>
              <a:defRPr sz="5000">
                <a:uFill>
                  <a:solidFill>
                    <a:srgbClr val="8D111B"/>
                  </a:solidFill>
                </a:uFill>
              </a:defRPr>
            </a:pPr>
            <a:r>
              <a:t>"Bonds formed" </a:t>
            </a:r>
            <a:r>
              <a:rPr i="1"/>
              <a:t>or</a:t>
            </a:r>
            <a:r>
              <a:t> "Product bonds":</a:t>
            </a:r>
          </a:p>
          <a:p>
            <a:pPr marL="79373" marR="79373" defTabSz="1828800">
              <a:buClr>
                <a:srgbClr val="003DAF"/>
              </a:buClr>
              <a:buFont typeface="Arial"/>
              <a:defRPr b="1" sz="5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  <a:r>
              <a:t>2 mol H-Cl bond energies </a:t>
            </a:r>
            <a:r>
              <a:rPr>
                <a:solidFill>
                  <a:srgbClr val="000000"/>
                </a:solidFill>
              </a:rPr>
              <a:t>= 2 x 431 kJ =</a:t>
            </a:r>
            <a:r>
              <a:t> 862 kJ</a:t>
            </a:r>
          </a:p>
          <a:p>
            <a:pPr marL="79373" marR="79373" defTabSz="1828800">
              <a:buClr>
                <a:srgbClr val="003DAF"/>
              </a:buClr>
              <a:buFont typeface="Arial"/>
              <a:defRPr b="1" sz="5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</a:p>
          <a:p>
            <a:pPr marL="79373" marR="79373" defTabSz="1828800">
              <a:buClr>
                <a:srgbClr val="006400"/>
              </a:buClr>
              <a:buFont typeface="Arial"/>
              <a:defRPr b="1" sz="5000">
                <a:uFill>
                  <a:solidFill>
                    <a:srgbClr val="006400"/>
                  </a:solidFill>
                </a:uFill>
              </a:defRPr>
            </a:pPr>
            <a:r>
              <a:t>∆H  =  bonds broken - bonds formed</a:t>
            </a:r>
          </a:p>
          <a:p>
            <a:pPr marL="79373" marR="79373" defTabSz="1828800">
              <a:buClr>
                <a:srgbClr val="006400"/>
              </a:buClr>
              <a:buFont typeface="Arial"/>
              <a:defRPr b="1" sz="50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defRPr>
            </a:pPr>
            <a:r>
              <a:t>∆H  =  </a:t>
            </a:r>
            <a:r>
              <a:rPr>
                <a:solidFill>
                  <a:srgbClr val="821F20"/>
                </a:solidFill>
              </a:rPr>
              <a:t>679 kJ</a:t>
            </a:r>
            <a:r>
              <a:t> - </a:t>
            </a:r>
            <a:r>
              <a:rPr>
                <a:solidFill>
                  <a:srgbClr val="173CA8"/>
                </a:solidFill>
              </a:rPr>
              <a:t>862 kJ</a:t>
            </a:r>
            <a:r>
              <a:t> = -183 kJ</a:t>
            </a:r>
          </a:p>
        </p:txBody>
      </p:sp>
      <p:pic>
        <p:nvPicPr>
          <p:cNvPr id="1019" name="09M10AN10-1.mov" descr="09M10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174484" y="3968545"/>
            <a:ext cx="3657601" cy="274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0" name="exothermic!"/>
          <p:cNvSpPr txBox="1"/>
          <p:nvPr/>
        </p:nvSpPr>
        <p:spPr>
          <a:xfrm>
            <a:off x="19780251" y="12525375"/>
            <a:ext cx="4174449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defTabSz="1828800">
              <a:buClr>
                <a:srgbClr val="FF2734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exothermic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!</a:t>
            </a:r>
          </a:p>
        </p:txBody>
      </p:sp>
      <p:sp>
        <p:nvSpPr>
          <p:cNvPr id="1021" name="∆H = bonds broken - bonds formed"/>
          <p:cNvSpPr txBox="1"/>
          <p:nvPr/>
        </p:nvSpPr>
        <p:spPr>
          <a:xfrm>
            <a:off x="15193990" y="310787"/>
            <a:ext cx="9264732" cy="2438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81280" marR="81280" algn="ctr" defTabSz="1828800">
              <a:spcBef>
                <a:spcPts val="37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∆H = bonds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broken</a:t>
            </a: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- bonds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formed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3" fill="hold"/>
                                        <p:tgtEl>
                                          <p:spTgt spid="10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59" fill="hold" display="0">
                  <p:stCondLst>
                    <p:cond delay="indefinite"/>
                  </p:stCondLst>
                </p:cTn>
                <p:tgtEl>
                  <p:spTgt spid="1019"/>
                </p:tgtEl>
              </p:cMediaNode>
            </p:video>
            <p:seq concurrent="1" prevAc="none" nextAc="seek">
              <p:cTn id="60" evtFilter="cancelBubble" nodeType="interactiveSeq" restart="whenNotActive" fill="hold">
                <p:stCondLst>
                  <p:cond delay="0" evt="onClick">
                    <p:tgtEl>
                      <p:spTgt spid="10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10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19"/>
                  </p:tgtEl>
                </p:cond>
              </p:nextCondLst>
            </p:seq>
          </p:childTnLst>
        </p:cTn>
      </p:par>
    </p:tnLst>
    <p:bldLst>
      <p:bldP build="p" bldLvl="5" animBg="1" rev="0" advAuto="0" spid="1018" grpId="2"/>
      <p:bldP build="whole" bldLvl="1" animBg="1" rev="0" advAuto="0" spid="1020" grpId="3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Molecular Polarity"/>
          <p:cNvSpPr txBox="1"/>
          <p:nvPr>
            <p:ph type="title"/>
          </p:nvPr>
        </p:nvSpPr>
        <p:spPr>
          <a:xfrm>
            <a:off x="5036820" y="0"/>
            <a:ext cx="14333220" cy="395478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Molecular Polarity</a:t>
            </a:r>
          </a:p>
        </p:txBody>
      </p:sp>
      <p:sp>
        <p:nvSpPr>
          <p:cNvPr id="1024" name="Why do ionic compounds dissolve in water?"/>
          <p:cNvSpPr txBox="1"/>
          <p:nvPr>
            <p:ph type="body" sz="quarter" idx="1"/>
          </p:nvPr>
        </p:nvSpPr>
        <p:spPr>
          <a:xfrm>
            <a:off x="1828066" y="11727179"/>
            <a:ext cx="9003229" cy="1988821"/>
          </a:xfrm>
          <a:prstGeom prst="rect">
            <a:avLst/>
          </a:prstGeom>
        </p:spPr>
        <p:txBody>
          <a:bodyPr/>
          <a:lstStyle>
            <a:lvl1pPr marL="650874" indent="-571500" algn="ctr">
              <a:buClr>
                <a:srgbClr val="000000"/>
              </a:buClr>
              <a:buSzTx/>
              <a:buFont typeface="Arial"/>
              <a:buNone/>
              <a:defRPr sz="5000"/>
            </a:lvl1pPr>
          </a:lstStyle>
          <a:p>
            <a:pPr/>
            <a:r>
              <a:t>Why do ionic compounds dissolve in water?</a:t>
            </a:r>
          </a:p>
        </p:txBody>
      </p:sp>
      <p:sp>
        <p:nvSpPr>
          <p:cNvPr id="102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026" name="water and CH4 picture" descr="water and CH4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24875" y="3154680"/>
            <a:ext cx="7477125" cy="3703321"/>
          </a:xfrm>
          <a:prstGeom prst="rect">
            <a:avLst/>
          </a:prstGeom>
          <a:ln w="50800">
            <a:miter lim="400000"/>
          </a:ln>
        </p:spPr>
      </p:pic>
      <p:sp>
        <p:nvSpPr>
          <p:cNvPr id="1027" name="Boiling point = 100 ˚C"/>
          <p:cNvSpPr txBox="1"/>
          <p:nvPr/>
        </p:nvSpPr>
        <p:spPr>
          <a:xfrm>
            <a:off x="4419600" y="3360420"/>
            <a:ext cx="5744471" cy="775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81280" marR="81280" defTabSz="1828800">
              <a:buClr>
                <a:srgbClr val="000000"/>
              </a:buClr>
              <a:buFont typeface="Arial"/>
              <a:defRPr b="1"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Boiling point = 100 ˚C</a:t>
            </a:r>
          </a:p>
        </p:txBody>
      </p:sp>
      <p:sp>
        <p:nvSpPr>
          <p:cNvPr id="1028" name="Boiling point = -161 ˚C"/>
          <p:cNvSpPr txBox="1"/>
          <p:nvPr/>
        </p:nvSpPr>
        <p:spPr>
          <a:xfrm>
            <a:off x="14478000" y="5783579"/>
            <a:ext cx="5922097" cy="775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81280" marR="81280" defTabSz="1828800">
              <a:buClr>
                <a:srgbClr val="000000"/>
              </a:buClr>
              <a:buFont typeface="Arial"/>
              <a:defRPr b="1"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Boiling point = -161 ˚C</a:t>
            </a:r>
          </a:p>
        </p:txBody>
      </p:sp>
      <p:pic>
        <p:nvPicPr>
          <p:cNvPr id="1029" name="polarity picture" descr="polarity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97760" y="7315200"/>
            <a:ext cx="7863841" cy="4183380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sp>
        <p:nvSpPr>
          <p:cNvPr id="1030" name="Why do water and methane differ so much in their boiling points?"/>
          <p:cNvSpPr txBox="1"/>
          <p:nvPr/>
        </p:nvSpPr>
        <p:spPr>
          <a:xfrm>
            <a:off x="13621427" y="7213600"/>
            <a:ext cx="7635241" cy="3407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650874" marR="79373" indent="-571500" algn="ctr" defTabSz="1828800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1" sz="60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Why do water and methane differ so much in their boiling points?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Molecular Polarity"/>
          <p:cNvSpPr txBox="1"/>
          <p:nvPr>
            <p:ph type="title"/>
          </p:nvPr>
        </p:nvSpPr>
        <p:spPr>
          <a:xfrm>
            <a:off x="5036820" y="0"/>
            <a:ext cx="14333220" cy="4732020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Molecular Polarity</a:t>
            </a:r>
          </a:p>
        </p:txBody>
      </p:sp>
      <p:sp>
        <p:nvSpPr>
          <p:cNvPr id="1033" name="Water molecules are attracted to balloons that have a static electric charge"/>
          <p:cNvSpPr txBox="1"/>
          <p:nvPr>
            <p:ph type="body" sz="quarter" idx="1"/>
          </p:nvPr>
        </p:nvSpPr>
        <p:spPr>
          <a:xfrm>
            <a:off x="4716780" y="9144000"/>
            <a:ext cx="8686801" cy="457200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6000"/>
            </a:lvl1pPr>
          </a:lstStyle>
          <a:p>
            <a:pPr/>
            <a:r>
              <a:t>Water molecules are attracted to balloons that have a static electric charge</a:t>
            </a:r>
          </a:p>
        </p:txBody>
      </p:sp>
      <p:sp>
        <p:nvSpPr>
          <p:cNvPr id="103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035" name="09M18AN10-1.mov" descr="09M18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317980" y="3200400"/>
            <a:ext cx="6103620" cy="8138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6" name="09M18VD1-1.mov" descr="09M18VD1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5173980" y="3817620"/>
            <a:ext cx="6109855" cy="4480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3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333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2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00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1035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10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35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036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03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Bond Polarity"/>
          <p:cNvSpPr txBox="1"/>
          <p:nvPr>
            <p:ph type="title"/>
          </p:nvPr>
        </p:nvSpPr>
        <p:spPr>
          <a:xfrm>
            <a:off x="5036820" y="160020"/>
            <a:ext cx="14173201" cy="365760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Bond Polarity</a:t>
            </a:r>
          </a:p>
        </p:txBody>
      </p:sp>
      <p:sp>
        <p:nvSpPr>
          <p:cNvPr id="1039" name="HCl is POLAR because it has a positive end and a negative end (dipoles)."/>
          <p:cNvSpPr txBox="1"/>
          <p:nvPr>
            <p:ph type="body" sz="half" idx="1"/>
          </p:nvPr>
        </p:nvSpPr>
        <p:spPr>
          <a:xfrm>
            <a:off x="10203180" y="3817620"/>
            <a:ext cx="10675620" cy="64693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6000"/>
              <a:t>HCl is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POLAR</a:t>
            </a:r>
            <a:r>
              <a:rPr sz="6000"/>
              <a:t> because it has a positive end and a negative end (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dipoles</a:t>
            </a:r>
            <a:r>
              <a:rPr sz="6000"/>
              <a:t>).</a:t>
            </a:r>
          </a:p>
        </p:txBody>
      </p:sp>
      <p:sp>
        <p:nvSpPr>
          <p:cNvPr id="104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041" name="Cl has a greater share in bonding electrons than does H."/>
          <p:cNvSpPr txBox="1"/>
          <p:nvPr/>
        </p:nvSpPr>
        <p:spPr>
          <a:xfrm>
            <a:off x="10363200" y="7155180"/>
            <a:ext cx="9624060" cy="283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1280" marR="81280" defTabSz="1828800">
              <a:buClr>
                <a:srgbClr val="000000"/>
              </a:buClr>
              <a:buFont typeface="Arial"/>
              <a:defRPr b="1" sz="60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Cl has a greater share in bonding electrons than does H.</a:t>
            </a:r>
          </a:p>
        </p:txBody>
      </p:sp>
      <p:pic>
        <p:nvPicPr>
          <p:cNvPr id="1042" name="HCl polarity picture" descr="HCl polarity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5220" y="3768725"/>
            <a:ext cx="6400801" cy="2936875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sp>
        <p:nvSpPr>
          <p:cNvPr id="1043" name="Cl has slight negative charge (-δ) and H has slight positive charge (+δ)"/>
          <p:cNvSpPr txBox="1"/>
          <p:nvPr/>
        </p:nvSpPr>
        <p:spPr>
          <a:xfrm>
            <a:off x="4387850" y="11309350"/>
            <a:ext cx="16504921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Cl has slight negative charge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(-</a:t>
            </a: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d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)</a:t>
            </a: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and H has slight positive charge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(+</a:t>
            </a: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Symbol"/>
                <a:ea typeface="Symbol"/>
                <a:cs typeface="Symbol"/>
                <a:sym typeface="Symbol"/>
              </a:rPr>
              <a:t>d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)</a:t>
            </a:r>
          </a:p>
        </p:txBody>
      </p:sp>
      <p:pic>
        <p:nvPicPr>
          <p:cNvPr id="1044" name="HCl dipoles picture" descr="HCl dipoles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9680" y="7360919"/>
            <a:ext cx="2788921" cy="2948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3" grpId="2"/>
      <p:bldP build="whole" bldLvl="1" animBg="1" rev="0" advAuto="0" spid="1041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Dipole moment, μ, can measure dipole strength by placing molecules in electrical field.  Polar molecules will align when the field is on.  Nonpolar molecules will not."/>
          <p:cNvSpPr txBox="1"/>
          <p:nvPr/>
        </p:nvSpPr>
        <p:spPr>
          <a:xfrm>
            <a:off x="3962400" y="2583180"/>
            <a:ext cx="16139160" cy="356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buClr>
                <a:srgbClr val="73A4FE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Dipole moment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, </a:t>
            </a:r>
            <a:r>
              <a:rPr b="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, can measure dipole strength by placing molecules in electrical field.  Polar molecules will align when the field is on.  Nonpolar molecules will not.</a:t>
            </a:r>
          </a:p>
        </p:txBody>
      </p:sp>
      <p:grpSp>
        <p:nvGrpSpPr>
          <p:cNvPr id="1056" name="Group"/>
          <p:cNvGrpSpPr/>
          <p:nvPr/>
        </p:nvGrpSpPr>
        <p:grpSpPr>
          <a:xfrm>
            <a:off x="5196840" y="6981825"/>
            <a:ext cx="6055361" cy="5399406"/>
            <a:chOff x="0" y="0"/>
            <a:chExt cx="6055360" cy="5399404"/>
          </a:xfrm>
        </p:grpSpPr>
        <p:grpSp>
          <p:nvGrpSpPr>
            <p:cNvPr id="1053" name="Group"/>
            <p:cNvGrpSpPr/>
            <p:nvPr/>
          </p:nvGrpSpPr>
          <p:grpSpPr>
            <a:xfrm>
              <a:off x="0" y="0"/>
              <a:ext cx="6055361" cy="4539615"/>
              <a:chOff x="0" y="0"/>
              <a:chExt cx="6055360" cy="4539614"/>
            </a:xfrm>
          </p:grpSpPr>
          <p:grpSp>
            <p:nvGrpSpPr>
              <p:cNvPr id="1049" name="Group"/>
              <p:cNvGrpSpPr/>
              <p:nvPr/>
            </p:nvGrpSpPr>
            <p:grpSpPr>
              <a:xfrm>
                <a:off x="0" y="13334"/>
                <a:ext cx="1369060" cy="4526281"/>
                <a:chOff x="0" y="0"/>
                <a:chExt cx="1369059" cy="4526279"/>
              </a:xfrm>
            </p:grpSpPr>
            <p:sp>
              <p:nvSpPr>
                <p:cNvPr id="1047" name="Line"/>
                <p:cNvSpPr/>
                <p:nvPr/>
              </p:nvSpPr>
              <p:spPr>
                <a:xfrm>
                  <a:off x="1365884" y="0"/>
                  <a:ext cx="3176" cy="4526280"/>
                </a:xfrm>
                <a:prstGeom prst="line">
                  <a:avLst/>
                </a:prstGeom>
                <a:noFill/>
                <a:ln w="1270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8" name="Line"/>
                <p:cNvSpPr/>
                <p:nvPr/>
              </p:nvSpPr>
              <p:spPr>
                <a:xfrm flipH="1">
                  <a:off x="0" y="2240279"/>
                  <a:ext cx="1355726" cy="3176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52" name="Group"/>
              <p:cNvGrpSpPr/>
              <p:nvPr/>
            </p:nvGrpSpPr>
            <p:grpSpPr>
              <a:xfrm flipH="1">
                <a:off x="4699635" y="-1"/>
                <a:ext cx="1355726" cy="4526281"/>
                <a:chOff x="0" y="0"/>
                <a:chExt cx="1355725" cy="4526279"/>
              </a:xfrm>
            </p:grpSpPr>
            <p:sp>
              <p:nvSpPr>
                <p:cNvPr id="1050" name="Line"/>
                <p:cNvSpPr/>
                <p:nvPr/>
              </p:nvSpPr>
              <p:spPr>
                <a:xfrm>
                  <a:off x="1352549" y="0"/>
                  <a:ext cx="3176" cy="4526280"/>
                </a:xfrm>
                <a:prstGeom prst="line">
                  <a:avLst/>
                </a:prstGeom>
                <a:noFill/>
                <a:ln w="1270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1" name="Line"/>
                <p:cNvSpPr/>
                <p:nvPr/>
              </p:nvSpPr>
              <p:spPr>
                <a:xfrm flipH="1">
                  <a:off x="-1" y="2260599"/>
                  <a:ext cx="1355726" cy="3176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4" name="+"/>
            <p:cNvSpPr txBox="1"/>
            <p:nvPr/>
          </p:nvSpPr>
          <p:spPr>
            <a:xfrm>
              <a:off x="1007110" y="4530725"/>
              <a:ext cx="617454" cy="868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0000"/>
                </a:buClr>
                <a:buFont typeface="Arial Rounded MT Bold"/>
                <a:defRPr sz="46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1055" name="-"/>
            <p:cNvSpPr txBox="1"/>
            <p:nvPr/>
          </p:nvSpPr>
          <p:spPr>
            <a:xfrm>
              <a:off x="4382135" y="4530725"/>
              <a:ext cx="471404" cy="868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0000"/>
                </a:buClr>
                <a:buFont typeface="Arial Rounded MT Bold"/>
                <a:defRPr sz="46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-</a:t>
              </a:r>
            </a:p>
          </p:txBody>
        </p:sp>
      </p:grpSp>
      <p:grpSp>
        <p:nvGrpSpPr>
          <p:cNvPr id="1066" name="Group"/>
          <p:cNvGrpSpPr/>
          <p:nvPr/>
        </p:nvGrpSpPr>
        <p:grpSpPr>
          <a:xfrm>
            <a:off x="12817475" y="6988174"/>
            <a:ext cx="6045200" cy="5396232"/>
            <a:chOff x="0" y="0"/>
            <a:chExt cx="6045198" cy="5396230"/>
          </a:xfrm>
        </p:grpSpPr>
        <p:grpSp>
          <p:nvGrpSpPr>
            <p:cNvPr id="1063" name="Group"/>
            <p:cNvGrpSpPr/>
            <p:nvPr/>
          </p:nvGrpSpPr>
          <p:grpSpPr>
            <a:xfrm>
              <a:off x="0" y="-1"/>
              <a:ext cx="6045199" cy="4533266"/>
              <a:chOff x="0" y="0"/>
              <a:chExt cx="6045198" cy="4533264"/>
            </a:xfrm>
          </p:grpSpPr>
          <p:grpSp>
            <p:nvGrpSpPr>
              <p:cNvPr id="1059" name="Group"/>
              <p:cNvGrpSpPr/>
              <p:nvPr/>
            </p:nvGrpSpPr>
            <p:grpSpPr>
              <a:xfrm>
                <a:off x="0" y="-1"/>
                <a:ext cx="1366520" cy="4526281"/>
                <a:chOff x="0" y="0"/>
                <a:chExt cx="1366519" cy="4526279"/>
              </a:xfrm>
            </p:grpSpPr>
            <p:sp>
              <p:nvSpPr>
                <p:cNvPr id="1057" name="Line"/>
                <p:cNvSpPr/>
                <p:nvPr/>
              </p:nvSpPr>
              <p:spPr>
                <a:xfrm>
                  <a:off x="1363344" y="0"/>
                  <a:ext cx="3176" cy="4526280"/>
                </a:xfrm>
                <a:prstGeom prst="line">
                  <a:avLst/>
                </a:prstGeom>
                <a:noFill/>
                <a:ln w="1270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8" name="Line"/>
                <p:cNvSpPr/>
                <p:nvPr/>
              </p:nvSpPr>
              <p:spPr>
                <a:xfrm flipH="1">
                  <a:off x="0" y="2260599"/>
                  <a:ext cx="1355726" cy="3176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62" name="Group"/>
              <p:cNvGrpSpPr/>
              <p:nvPr/>
            </p:nvGrpSpPr>
            <p:grpSpPr>
              <a:xfrm flipH="1">
                <a:off x="4689473" y="6984"/>
                <a:ext cx="1355726" cy="4526281"/>
                <a:chOff x="0" y="0"/>
                <a:chExt cx="1355725" cy="4526279"/>
              </a:xfrm>
            </p:grpSpPr>
            <p:sp>
              <p:nvSpPr>
                <p:cNvPr id="1060" name="Line"/>
                <p:cNvSpPr/>
                <p:nvPr/>
              </p:nvSpPr>
              <p:spPr>
                <a:xfrm>
                  <a:off x="1352549" y="0"/>
                  <a:ext cx="3176" cy="4526280"/>
                </a:xfrm>
                <a:prstGeom prst="line">
                  <a:avLst/>
                </a:prstGeom>
                <a:noFill/>
                <a:ln w="1270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1" name="Line"/>
                <p:cNvSpPr/>
                <p:nvPr/>
              </p:nvSpPr>
              <p:spPr>
                <a:xfrm flipH="1">
                  <a:off x="-1" y="2240279"/>
                  <a:ext cx="1355726" cy="3176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64" name="+"/>
            <p:cNvSpPr txBox="1"/>
            <p:nvPr/>
          </p:nvSpPr>
          <p:spPr>
            <a:xfrm>
              <a:off x="996950" y="4527550"/>
              <a:ext cx="617454" cy="868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0000"/>
                </a:buClr>
                <a:buFont typeface="Arial Rounded MT Bold"/>
                <a:defRPr sz="46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1065" name="-"/>
            <p:cNvSpPr txBox="1"/>
            <p:nvPr/>
          </p:nvSpPr>
          <p:spPr>
            <a:xfrm>
              <a:off x="4371975" y="4527550"/>
              <a:ext cx="471404" cy="868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marL="81280" marR="81280" defTabSz="1828800">
                <a:buClr>
                  <a:srgbClr val="000000"/>
                </a:buClr>
                <a:buFont typeface="Arial Rounded MT Bold"/>
                <a:defRPr sz="46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/>
              <a:r>
                <a:t>-</a:t>
              </a:r>
            </a:p>
          </p:txBody>
        </p:sp>
      </p:grpSp>
      <p:grpSp>
        <p:nvGrpSpPr>
          <p:cNvPr id="1069" name="Group"/>
          <p:cNvGrpSpPr/>
          <p:nvPr/>
        </p:nvGrpSpPr>
        <p:grpSpPr>
          <a:xfrm rot="16200000">
            <a:off x="7700137" y="6607492"/>
            <a:ext cx="646175" cy="1485901"/>
            <a:chOff x="48704" y="0"/>
            <a:chExt cx="646174" cy="1485900"/>
          </a:xfrm>
        </p:grpSpPr>
        <p:sp>
          <p:nvSpPr>
            <p:cNvPr id="1067" name="Triangle"/>
            <p:cNvSpPr/>
            <p:nvPr/>
          </p:nvSpPr>
          <p:spPr>
            <a:xfrm>
              <a:off x="65213" y="0"/>
              <a:ext cx="629666" cy="728663"/>
            </a:xfrm>
            <a:prstGeom prst="triangl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1068" name="Triangle"/>
            <p:cNvSpPr/>
            <p:nvPr/>
          </p:nvSpPr>
          <p:spPr>
            <a:xfrm flipH="1" rot="10800000">
              <a:off x="48704" y="757237"/>
              <a:ext cx="629667" cy="728663"/>
            </a:xfrm>
            <a:prstGeom prst="triangle">
              <a:avLst/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  <p:sp>
        <p:nvSpPr>
          <p:cNvPr id="1070" name="Oval"/>
          <p:cNvSpPr/>
          <p:nvPr/>
        </p:nvSpPr>
        <p:spPr>
          <a:xfrm rot="2340000">
            <a:off x="16169372" y="9903429"/>
            <a:ext cx="498476" cy="1600201"/>
          </a:xfrm>
          <a:prstGeom prst="ellipse">
            <a:avLst/>
          </a:prstGeom>
          <a:solidFill>
            <a:srgbClr val="6FCF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grpSp>
        <p:nvGrpSpPr>
          <p:cNvPr id="1073" name="Group"/>
          <p:cNvGrpSpPr/>
          <p:nvPr/>
        </p:nvGrpSpPr>
        <p:grpSpPr>
          <a:xfrm rot="16200000">
            <a:off x="7073392" y="7577137"/>
            <a:ext cx="636015" cy="1485901"/>
            <a:chOff x="48704" y="0"/>
            <a:chExt cx="636014" cy="1485900"/>
          </a:xfrm>
        </p:grpSpPr>
        <p:sp>
          <p:nvSpPr>
            <p:cNvPr id="1071" name="Triangle"/>
            <p:cNvSpPr/>
            <p:nvPr/>
          </p:nvSpPr>
          <p:spPr>
            <a:xfrm>
              <a:off x="55053" y="0"/>
              <a:ext cx="629667" cy="728663"/>
            </a:xfrm>
            <a:prstGeom prst="triangl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1072" name="Triangle"/>
            <p:cNvSpPr/>
            <p:nvPr/>
          </p:nvSpPr>
          <p:spPr>
            <a:xfrm flipH="1" rot="10800000">
              <a:off x="48704" y="757237"/>
              <a:ext cx="629667" cy="728663"/>
            </a:xfrm>
            <a:prstGeom prst="triangle">
              <a:avLst/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  <p:grpSp>
        <p:nvGrpSpPr>
          <p:cNvPr id="1076" name="Group"/>
          <p:cNvGrpSpPr/>
          <p:nvPr/>
        </p:nvGrpSpPr>
        <p:grpSpPr>
          <a:xfrm rot="16200000">
            <a:off x="8649461" y="7394893"/>
            <a:ext cx="636018" cy="1488440"/>
            <a:chOff x="48704" y="0"/>
            <a:chExt cx="636016" cy="1488439"/>
          </a:xfrm>
        </p:grpSpPr>
        <p:sp>
          <p:nvSpPr>
            <p:cNvPr id="1074" name="Triangle"/>
            <p:cNvSpPr/>
            <p:nvPr/>
          </p:nvSpPr>
          <p:spPr>
            <a:xfrm>
              <a:off x="55055" y="0"/>
              <a:ext cx="629666" cy="728663"/>
            </a:xfrm>
            <a:prstGeom prst="triangl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1075" name="Triangle"/>
            <p:cNvSpPr/>
            <p:nvPr/>
          </p:nvSpPr>
          <p:spPr>
            <a:xfrm flipH="1" rot="10800000">
              <a:off x="48704" y="759776"/>
              <a:ext cx="629667" cy="728664"/>
            </a:xfrm>
            <a:prstGeom prst="triangle">
              <a:avLst/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  <p:grpSp>
        <p:nvGrpSpPr>
          <p:cNvPr id="1079" name="Group"/>
          <p:cNvGrpSpPr/>
          <p:nvPr/>
        </p:nvGrpSpPr>
        <p:grpSpPr>
          <a:xfrm rot="16200000">
            <a:off x="7827137" y="8178482"/>
            <a:ext cx="646176" cy="1485901"/>
            <a:chOff x="48704" y="0"/>
            <a:chExt cx="646174" cy="1485900"/>
          </a:xfrm>
        </p:grpSpPr>
        <p:sp>
          <p:nvSpPr>
            <p:cNvPr id="1077" name="Triangle"/>
            <p:cNvSpPr/>
            <p:nvPr/>
          </p:nvSpPr>
          <p:spPr>
            <a:xfrm>
              <a:off x="65214" y="0"/>
              <a:ext cx="629666" cy="728663"/>
            </a:xfrm>
            <a:prstGeom prst="triangl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1078" name="Triangle"/>
            <p:cNvSpPr/>
            <p:nvPr/>
          </p:nvSpPr>
          <p:spPr>
            <a:xfrm flipH="1" rot="10800000">
              <a:off x="48704" y="757237"/>
              <a:ext cx="629667" cy="728663"/>
            </a:xfrm>
            <a:prstGeom prst="triangle">
              <a:avLst/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  <p:grpSp>
        <p:nvGrpSpPr>
          <p:cNvPr id="1082" name="Group"/>
          <p:cNvGrpSpPr/>
          <p:nvPr/>
        </p:nvGrpSpPr>
        <p:grpSpPr>
          <a:xfrm rot="16200000">
            <a:off x="8076692" y="9424988"/>
            <a:ext cx="636016" cy="1485901"/>
            <a:chOff x="48704" y="0"/>
            <a:chExt cx="636015" cy="1485900"/>
          </a:xfrm>
        </p:grpSpPr>
        <p:sp>
          <p:nvSpPr>
            <p:cNvPr id="1080" name="Triangle"/>
            <p:cNvSpPr/>
            <p:nvPr/>
          </p:nvSpPr>
          <p:spPr>
            <a:xfrm>
              <a:off x="55054" y="0"/>
              <a:ext cx="629667" cy="728663"/>
            </a:xfrm>
            <a:prstGeom prst="triangl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1081" name="Triangle"/>
            <p:cNvSpPr/>
            <p:nvPr/>
          </p:nvSpPr>
          <p:spPr>
            <a:xfrm flipH="1" rot="10800000">
              <a:off x="48704" y="757237"/>
              <a:ext cx="629667" cy="728663"/>
            </a:xfrm>
            <a:prstGeom prst="triangle">
              <a:avLst/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  <p:grpSp>
        <p:nvGrpSpPr>
          <p:cNvPr id="1085" name="Group"/>
          <p:cNvGrpSpPr/>
          <p:nvPr/>
        </p:nvGrpSpPr>
        <p:grpSpPr>
          <a:xfrm rot="16200000">
            <a:off x="7295643" y="10425112"/>
            <a:ext cx="636016" cy="1485901"/>
            <a:chOff x="48704" y="0"/>
            <a:chExt cx="636015" cy="1485900"/>
          </a:xfrm>
        </p:grpSpPr>
        <p:sp>
          <p:nvSpPr>
            <p:cNvPr id="1083" name="Triangle"/>
            <p:cNvSpPr/>
            <p:nvPr/>
          </p:nvSpPr>
          <p:spPr>
            <a:xfrm>
              <a:off x="55054" y="0"/>
              <a:ext cx="629667" cy="728663"/>
            </a:xfrm>
            <a:prstGeom prst="triangl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1084" name="Triangle"/>
            <p:cNvSpPr/>
            <p:nvPr/>
          </p:nvSpPr>
          <p:spPr>
            <a:xfrm flipH="1" rot="10800000">
              <a:off x="48704" y="757237"/>
              <a:ext cx="629667" cy="728663"/>
            </a:xfrm>
            <a:prstGeom prst="triangle">
              <a:avLst/>
            </a:prstGeom>
            <a:solidFill>
              <a:srgbClr val="73A4F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</p:grpSp>
      <p:sp>
        <p:nvSpPr>
          <p:cNvPr id="1086" name="Oval"/>
          <p:cNvSpPr/>
          <p:nvPr/>
        </p:nvSpPr>
        <p:spPr>
          <a:xfrm rot="2880000">
            <a:off x="14846602" y="7238303"/>
            <a:ext cx="498476" cy="1600201"/>
          </a:xfrm>
          <a:prstGeom prst="ellipse">
            <a:avLst/>
          </a:prstGeom>
          <a:solidFill>
            <a:srgbClr val="6FCF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1087" name="Oval"/>
          <p:cNvSpPr/>
          <p:nvPr/>
        </p:nvSpPr>
        <p:spPr>
          <a:xfrm rot="5400000">
            <a:off x="16267112" y="6608762"/>
            <a:ext cx="498476" cy="1600201"/>
          </a:xfrm>
          <a:prstGeom prst="ellipse">
            <a:avLst/>
          </a:prstGeom>
          <a:solidFill>
            <a:srgbClr val="6FCF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1088" name="Oval"/>
          <p:cNvSpPr/>
          <p:nvPr/>
        </p:nvSpPr>
        <p:spPr>
          <a:xfrm>
            <a:off x="14544675" y="9696450"/>
            <a:ext cx="498476" cy="1600201"/>
          </a:xfrm>
          <a:prstGeom prst="ellipse">
            <a:avLst/>
          </a:prstGeom>
          <a:solidFill>
            <a:srgbClr val="6FCF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1089" name="Oval"/>
          <p:cNvSpPr/>
          <p:nvPr/>
        </p:nvSpPr>
        <p:spPr>
          <a:xfrm rot="1560000">
            <a:off x="15753078" y="7792399"/>
            <a:ext cx="498476" cy="1600201"/>
          </a:xfrm>
          <a:prstGeom prst="ellipse">
            <a:avLst/>
          </a:prstGeom>
          <a:solidFill>
            <a:srgbClr val="6FCF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1090" name="Oval"/>
          <p:cNvSpPr/>
          <p:nvPr/>
        </p:nvSpPr>
        <p:spPr>
          <a:xfrm rot="18480000">
            <a:off x="15183200" y="8823749"/>
            <a:ext cx="498476" cy="1600201"/>
          </a:xfrm>
          <a:prstGeom prst="ellipse">
            <a:avLst/>
          </a:prstGeom>
          <a:solidFill>
            <a:srgbClr val="6FCF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1091" name="Polar molecules"/>
          <p:cNvSpPr txBox="1"/>
          <p:nvPr/>
        </p:nvSpPr>
        <p:spPr>
          <a:xfrm>
            <a:off x="5631180" y="12298679"/>
            <a:ext cx="4515451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81280" marR="81280" defTabSz="1828800">
              <a:buClr>
                <a:srgbClr val="000000"/>
              </a:buClr>
              <a:buFont typeface="Arial"/>
              <a:defRPr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Polar molecules</a:t>
            </a:r>
          </a:p>
        </p:txBody>
      </p:sp>
      <p:sp>
        <p:nvSpPr>
          <p:cNvPr id="1092" name="Nonpolar molecules"/>
          <p:cNvSpPr txBox="1"/>
          <p:nvPr/>
        </p:nvSpPr>
        <p:spPr>
          <a:xfrm>
            <a:off x="13266419" y="12344400"/>
            <a:ext cx="5539910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81280" marR="81280" defTabSz="1828800">
              <a:buClr>
                <a:srgbClr val="000000"/>
              </a:buClr>
              <a:buFont typeface="Arial"/>
              <a:defRPr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Nonpolar molecules</a:t>
            </a:r>
          </a:p>
        </p:txBody>
      </p:sp>
      <p:sp>
        <p:nvSpPr>
          <p:cNvPr id="1093" name="Bond Polarity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Bond Polarity</a:t>
            </a:r>
          </a:p>
        </p:txBody>
      </p:sp>
      <p:sp>
        <p:nvSpPr>
          <p:cNvPr id="109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Due to polarity, the H-Cl bond energy is GREATER than expected for a &quot;pure&quot; covalent bond."/>
          <p:cNvSpPr txBox="1"/>
          <p:nvPr>
            <p:ph type="body" sz="quarter" idx="1"/>
          </p:nvPr>
        </p:nvSpPr>
        <p:spPr>
          <a:xfrm>
            <a:off x="8077200" y="2125980"/>
            <a:ext cx="10515600" cy="340614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6000"/>
            </a:lvl1pPr>
          </a:lstStyle>
          <a:p>
            <a:pPr/>
            <a:r>
              <a:t>Due to polarity, the H-Cl bond energy is GREATER than expected for a "pure" covalent bond.</a:t>
            </a:r>
          </a:p>
        </p:txBody>
      </p:sp>
      <p:sp>
        <p:nvSpPr>
          <p:cNvPr id="109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1100" name="Group"/>
          <p:cNvGrpSpPr/>
          <p:nvPr/>
        </p:nvGrpSpPr>
        <p:grpSpPr>
          <a:xfrm>
            <a:off x="5185409" y="5773420"/>
            <a:ext cx="14013182" cy="3040380"/>
            <a:chOff x="0" y="0"/>
            <a:chExt cx="14013180" cy="3040379"/>
          </a:xfrm>
        </p:grpSpPr>
        <p:sp>
          <p:nvSpPr>
            <p:cNvPr id="1098" name="Rectangle"/>
            <p:cNvSpPr/>
            <p:nvPr/>
          </p:nvSpPr>
          <p:spPr>
            <a:xfrm>
              <a:off x="0" y="0"/>
              <a:ext cx="14013181" cy="3040380"/>
            </a:xfrm>
            <a:prstGeom prst="rect">
              <a:avLst/>
            </a:prstGeom>
            <a:solidFill>
              <a:srgbClr val="FFFED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14300" dist="127000" dir="2700000">
                <a:srgbClr val="A2A2A2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marL="81280" marR="81280" defTabSz="1828800">
                <a:defRPr b="1" sz="5400">
                  <a:solidFill>
                    <a:srgbClr val="00B800"/>
                  </a:solidFill>
                  <a:uFill>
                    <a:solidFill>
                      <a:srgbClr val="00B800"/>
                    </a:solidFill>
                  </a:uFill>
                </a:defRPr>
              </a:pPr>
            </a:p>
          </p:txBody>
        </p:sp>
        <p:sp>
          <p:nvSpPr>
            <p:cNvPr id="1099" name="BOND  ENERGY…"/>
            <p:cNvSpPr txBox="1"/>
            <p:nvPr/>
          </p:nvSpPr>
          <p:spPr>
            <a:xfrm>
              <a:off x="0" y="0"/>
              <a:ext cx="14013181" cy="2887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marL="650874" marR="79373" indent="-571500" defTabSz="1828800">
                <a:lnSpc>
                  <a:spcPct val="90000"/>
                </a:lnSpc>
                <a:spcBef>
                  <a:spcPts val="2000"/>
                </a:spcBef>
                <a:buClr>
                  <a:srgbClr val="FF2734"/>
                </a:buClr>
                <a:buFont typeface="Arial"/>
                <a:defRPr b="1" sz="54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defRPr>
              </a:pPr>
              <a:r>
                <a:t>BOND		ENERGY</a:t>
              </a:r>
            </a:p>
            <a:p>
              <a:pPr marL="650874" marR="79373" indent="-571500" defTabSz="1828800">
                <a:lnSpc>
                  <a:spcPct val="90000"/>
                </a:lnSpc>
                <a:spcBef>
                  <a:spcPts val="2000"/>
                </a:spcBef>
                <a:buClr>
                  <a:srgbClr val="000000"/>
                </a:buClr>
                <a:buFont typeface="Arial"/>
                <a:defRPr b="1" sz="5400">
                  <a:uFill>
                    <a:solidFill>
                      <a:srgbClr val="000000"/>
                    </a:solidFill>
                  </a:uFill>
                </a:defRPr>
              </a:pPr>
              <a:r>
                <a:t>"pure" bond	339 kJ/mol calc'd</a:t>
              </a:r>
            </a:p>
            <a:p>
              <a:pPr marL="650874" marR="79373" indent="-571500" defTabSz="1828800">
                <a:lnSpc>
                  <a:spcPct val="90000"/>
                </a:lnSpc>
                <a:spcBef>
                  <a:spcPts val="2000"/>
                </a:spcBef>
                <a:buClr>
                  <a:srgbClr val="000000"/>
                </a:buClr>
                <a:buFont typeface="Arial"/>
                <a:defRPr b="1" sz="5400">
                  <a:uFill>
                    <a:solidFill>
                      <a:srgbClr val="000000"/>
                    </a:solidFill>
                  </a:uFill>
                </a:defRPr>
              </a:pPr>
              <a:r>
                <a:t>real bond		432 kJ/mol measured</a:t>
              </a:r>
            </a:p>
          </p:txBody>
        </p:sp>
      </p:grpSp>
      <p:sp>
        <p:nvSpPr>
          <p:cNvPr id="1101" name="Difference = 92 kJ. This difference is proportional to the difference in ELECTRONEGATIVITY, χ."/>
          <p:cNvSpPr txBox="1"/>
          <p:nvPr/>
        </p:nvSpPr>
        <p:spPr>
          <a:xfrm>
            <a:off x="4521200" y="9629775"/>
            <a:ext cx="14196060" cy="3177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ctr" defTabSz="1828800"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Difference = 92 kJ. This difference is proportional to the difference in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ELECTRONEGATIVITY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</a:t>
            </a:r>
            <a:r>
              <a:rPr b="0" sz="8600"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  <a:latin typeface="Symbol"/>
                <a:ea typeface="Symbol"/>
                <a:cs typeface="Symbol"/>
                <a:sym typeface="Symbol"/>
              </a:rPr>
              <a:t>c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.</a:t>
            </a:r>
          </a:p>
        </p:txBody>
      </p:sp>
      <p:sp>
        <p:nvSpPr>
          <p:cNvPr id="1102" name="Bond Polarity"/>
          <p:cNvSpPr txBox="1"/>
          <p:nvPr/>
        </p:nvSpPr>
        <p:spPr>
          <a:xfrm>
            <a:off x="8077200" y="181610"/>
            <a:ext cx="9624060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79373" marR="79373" defTabSz="1828800">
              <a:lnSpc>
                <a:spcPct val="90000"/>
              </a:lnSpc>
              <a:buClr>
                <a:srgbClr val="FF2734"/>
              </a:buClr>
              <a:buFont typeface="Arial"/>
              <a:defRPr b="1" sz="10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Bond Polarity</a:t>
            </a:r>
          </a:p>
        </p:txBody>
      </p:sp>
      <p:pic>
        <p:nvPicPr>
          <p:cNvPr id="1103" name="HCl dipoles" descr="HCl dipol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6800" y="457200"/>
            <a:ext cx="2377440" cy="2583181"/>
          </a:xfrm>
          <a:prstGeom prst="rect">
            <a:avLst/>
          </a:prstGeom>
          <a:ln w="12700">
            <a:miter lim="400000"/>
          </a:ln>
        </p:spPr>
      </p:pic>
      <p:sp>
        <p:nvSpPr>
          <p:cNvPr id="1104" name="See Polarity Guide"/>
          <p:cNvSpPr txBox="1"/>
          <p:nvPr/>
        </p:nvSpPr>
        <p:spPr>
          <a:xfrm>
            <a:off x="17746980" y="12423775"/>
            <a:ext cx="6560820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i="1" sz="5400">
                <a:uFill>
                  <a:solidFill>
                    <a:srgbClr val="000000"/>
                  </a:solidFill>
                </a:uFill>
              </a:defRPr>
            </a:pPr>
            <a:r>
              <a:t>See </a:t>
            </a:r>
            <a:r>
              <a:rPr u="sng">
                <a:hlinkClick r:id="rId3" invalidUrl="" action="" tgtFrame="" tooltip="" history="1" highlightClick="0" endSnd="0"/>
              </a:rPr>
              <a:t>Polarity Guide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4" grpId="3"/>
      <p:bldP build="whole" bldLvl="1" animBg="1" rev="0" advAuto="0" spid="1100" grpId="1"/>
      <p:bldP build="whole" bldLvl="1" animBg="1" rev="0" advAuto="0" spid="110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Ionic Forces - Coulomb's Law"/>
          <p:cNvSpPr txBox="1"/>
          <p:nvPr>
            <p:ph type="title"/>
          </p:nvPr>
        </p:nvSpPr>
        <p:spPr>
          <a:xfrm>
            <a:off x="3276600" y="-297180"/>
            <a:ext cx="17876521" cy="25831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Ionic Forces - Coulomb's Law</a:t>
            </a:r>
          </a:p>
        </p:txBody>
      </p:sp>
      <p:sp>
        <p:nvSpPr>
          <p:cNvPr id="26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63" name="sizes and charges picture" descr="sizes and charg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2738" y="7502183"/>
            <a:ext cx="17647921" cy="595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Coulomb's Law picture" descr="Coulomb's Law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4040" y="2514600"/>
            <a:ext cx="15430501" cy="5052061"/>
          </a:xfrm>
          <a:prstGeom prst="rect">
            <a:avLst/>
          </a:prstGeom>
          <a:ln w="88900"/>
        </p:spPr>
      </p:pic>
      <p:sp>
        <p:nvSpPr>
          <p:cNvPr id="265" name="CH 221…"/>
          <p:cNvSpPr txBox="1"/>
          <p:nvPr/>
        </p:nvSpPr>
        <p:spPr>
          <a:xfrm>
            <a:off x="1341120" y="2857500"/>
            <a:ext cx="4709161" cy="436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b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</a:p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b="1"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CH 221</a:t>
            </a:r>
          </a:p>
          <a:p>
            <a:pPr marL="650874" marR="79373" indent="-571500" defTabSz="1828800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b="1"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Flashback:</a:t>
            </a:r>
          </a:p>
        </p:txBody>
      </p:sp>
      <p:sp>
        <p:nvSpPr>
          <p:cNvPr id="266" name="Rectangle"/>
          <p:cNvSpPr/>
          <p:nvPr/>
        </p:nvSpPr>
        <p:spPr>
          <a:xfrm>
            <a:off x="3048000" y="13075919"/>
            <a:ext cx="11498580" cy="868681"/>
          </a:xfrm>
          <a:prstGeom prst="rect">
            <a:avLst/>
          </a:prstGeom>
          <a:solidFill>
            <a:srgbClr val="FFFFFF"/>
          </a:solidFill>
          <a:ln w="88900"/>
        </p:spPr>
        <p:txBody>
          <a:bodyPr tIns="91439" bIns="91439" anchor="ctr"/>
          <a:lstStyle/>
          <a:p>
            <a:pPr marL="81280" marR="81280" defTabSz="1828800">
              <a:defRPr b="1" sz="4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</a:p>
        </p:txBody>
      </p:sp>
      <p:sp>
        <p:nvSpPr>
          <p:cNvPr id="267" name="Higher ionic force, higher melting point, etc."/>
          <p:cNvSpPr txBox="1"/>
          <p:nvPr/>
        </p:nvSpPr>
        <p:spPr>
          <a:xfrm>
            <a:off x="3048000" y="12824459"/>
            <a:ext cx="12736657" cy="8686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81280" marR="81280" defTabSz="1828800">
              <a:defRPr b="1" i="1" sz="4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Higher ionic force, higher melting point, etc.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Electronegativity, χ"/>
          <p:cNvSpPr txBox="1"/>
          <p:nvPr>
            <p:ph type="title"/>
          </p:nvPr>
        </p:nvSpPr>
        <p:spPr>
          <a:xfrm>
            <a:off x="4876800" y="388620"/>
            <a:ext cx="14630400" cy="1988821"/>
          </a:xfrm>
          <a:prstGeom prst="rect">
            <a:avLst/>
          </a:prstGeom>
        </p:spPr>
        <p:txBody>
          <a:bodyPr/>
          <a:lstStyle/>
          <a:p>
            <a:pPr>
              <a:defRPr sz="10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Electronegativity,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c</a:t>
            </a:r>
          </a:p>
        </p:txBody>
      </p:sp>
      <p:sp>
        <p:nvSpPr>
          <p:cNvPr id="1107" name="Electronegativities tend to increase up and to the right on the periodic table"/>
          <p:cNvSpPr txBox="1"/>
          <p:nvPr/>
        </p:nvSpPr>
        <p:spPr>
          <a:xfrm>
            <a:off x="2850924" y="11066333"/>
            <a:ext cx="15476220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ctr" defTabSz="1828800">
              <a:defRPr b="1" i="1" sz="6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Electronegativities tend to </a:t>
            </a:r>
            <a:r>
              <a:t>increase up and to the right 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on the periodic table</a:t>
            </a:r>
          </a:p>
        </p:txBody>
      </p:sp>
      <p:sp>
        <p:nvSpPr>
          <p:cNvPr id="1108" name="χ is a measure of the ability of an atom in a molecule to attract electrons to itself."/>
          <p:cNvSpPr txBox="1"/>
          <p:nvPr>
            <p:ph type="body" sz="half" idx="1"/>
          </p:nvPr>
        </p:nvSpPr>
        <p:spPr>
          <a:xfrm>
            <a:off x="3468144" y="2470973"/>
            <a:ext cx="14333220" cy="67894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B800"/>
              </a:buClr>
              <a:buSzTx/>
              <a:buFont typeface="Symbol"/>
              <a:buNone/>
            </a:pPr>
            <a:r>
              <a:rPr b="0" sz="8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c</a:t>
            </a:r>
            <a:r>
              <a:rPr sz="5400"/>
              <a:t> is a measure of the ability of an atom in a molecule to attract electrons to itself.</a:t>
            </a:r>
          </a:p>
        </p:txBody>
      </p:sp>
      <p:sp>
        <p:nvSpPr>
          <p:cNvPr id="110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110" name="electronegativity values picture" descr="electronegativity values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2854" y="4581713"/>
            <a:ext cx="14516101" cy="6309361"/>
          </a:xfrm>
          <a:prstGeom prst="rect">
            <a:avLst/>
          </a:prstGeom>
          <a:ln w="88900"/>
        </p:spPr>
      </p:pic>
      <p:pic>
        <p:nvPicPr>
          <p:cNvPr id="1111" name="86c26d691106172d9f641598bcd28c6e.jpg" descr="86c26d691106172d9f641598bcd28c6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43432" y="6793858"/>
            <a:ext cx="5960200" cy="6909416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Linus Pauling, 1901-1994"/>
          <p:cNvSpPr txBox="1"/>
          <p:nvPr>
            <p:ph type="title"/>
          </p:nvPr>
        </p:nvSpPr>
        <p:spPr>
          <a:xfrm>
            <a:off x="3962400" y="0"/>
            <a:ext cx="16459201" cy="32004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Linus Pauling, 1901-1994</a:t>
            </a:r>
          </a:p>
        </p:txBody>
      </p:sp>
      <p:sp>
        <p:nvSpPr>
          <p:cNvPr id="1114" name="The only person to receive two unshared Nobel prizes (for Peace and Chemistry)…"/>
          <p:cNvSpPr txBox="1"/>
          <p:nvPr>
            <p:ph type="body" sz="half" idx="1"/>
          </p:nvPr>
        </p:nvSpPr>
        <p:spPr>
          <a:xfrm>
            <a:off x="4122420" y="8069580"/>
            <a:ext cx="15704820" cy="56464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The only person to receive </a:t>
            </a:r>
            <a:r>
              <a:rPr sz="5400" u="sng"/>
              <a:t>two</a:t>
            </a:r>
            <a:r>
              <a:rPr sz="5400"/>
              <a:t> unshared Nobel prizes (for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Peace</a:t>
            </a:r>
            <a:r>
              <a:rPr sz="5400"/>
              <a:t> </a:t>
            </a:r>
            <a:r>
              <a:rPr i="1" sz="5400"/>
              <a:t>and</a:t>
            </a:r>
            <a:r>
              <a:rPr sz="5400"/>
              <a:t>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Chemistry</a:t>
            </a:r>
            <a:r>
              <a:rPr sz="5400"/>
              <a:t>)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Chemistry areas: bonding, electronegativity, protein structure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 great Oregonian </a:t>
            </a:r>
            <a:r>
              <a:rPr i="1" sz="5400"/>
              <a:t>and</a:t>
            </a:r>
            <a:r>
              <a:rPr sz="5400"/>
              <a:t> a great Scientist</a:t>
            </a:r>
          </a:p>
        </p:txBody>
      </p:sp>
      <p:sp>
        <p:nvSpPr>
          <p:cNvPr id="111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116" name="09S03AN10-1.mov" descr="09S03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31980" y="2788920"/>
            <a:ext cx="8641080" cy="467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7" name="00M08VD3-1.mov" descr="00M08VD3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876800" y="2903220"/>
            <a:ext cx="6109855" cy="4480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99" fill="hold"/>
                                        <p:tgtEl>
                                          <p:spTgt spid="1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599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5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00" fill="hold"/>
                                        <p:tgtEl>
                                          <p:spTgt spid="1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1116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11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16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11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1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17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We are using “traditional” electronegativity values,…"/>
          <p:cNvSpPr txBox="1"/>
          <p:nvPr/>
        </p:nvSpPr>
        <p:spPr>
          <a:xfrm>
            <a:off x="13900891" y="12509314"/>
            <a:ext cx="10000179" cy="110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r">
              <a:defRPr i="1" sz="3200"/>
            </a:pPr>
            <a:r>
              <a:t>We are using “traditional” electronegativity values,</a:t>
            </a:r>
          </a:p>
          <a:p>
            <a:pPr algn="r">
              <a:defRPr i="1" sz="3200"/>
            </a:pPr>
            <a:r>
              <a:t>but a new system has been introduced (January 2019)</a:t>
            </a:r>
          </a:p>
        </p:txBody>
      </p:sp>
      <p:sp>
        <p:nvSpPr>
          <p:cNvPr id="1120" name="F has maximum χ.…"/>
          <p:cNvSpPr txBox="1"/>
          <p:nvPr>
            <p:ph type="body" sz="half" idx="1"/>
          </p:nvPr>
        </p:nvSpPr>
        <p:spPr>
          <a:xfrm>
            <a:off x="4716780" y="6858000"/>
            <a:ext cx="14470381" cy="685800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F has maximum </a:t>
            </a:r>
            <a:r>
              <a:rPr b="0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Symbol"/>
                <a:ea typeface="Symbol"/>
                <a:cs typeface="Symbol"/>
                <a:sym typeface="Symbol"/>
              </a:rPr>
              <a:t>c</a:t>
            </a:r>
            <a:r>
              <a:rPr sz="5400"/>
              <a:t>.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Atom with lowest </a:t>
            </a:r>
            <a:r>
              <a:rPr b="0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Symbol"/>
                <a:ea typeface="Symbol"/>
                <a:cs typeface="Symbol"/>
                <a:sym typeface="Symbol"/>
              </a:rPr>
              <a:t>c</a:t>
            </a:r>
            <a:r>
              <a:rPr sz="5400"/>
              <a:t> is the center atom in most molecules.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Relative values of </a:t>
            </a:r>
            <a:r>
              <a:rPr b="0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Symbol"/>
                <a:ea typeface="Symbol"/>
                <a:cs typeface="Symbol"/>
                <a:sym typeface="Symbol"/>
              </a:rPr>
              <a:t>c</a:t>
            </a:r>
            <a:r>
              <a:rPr sz="5400"/>
              <a:t>  determine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BOND POLARITY</a:t>
            </a:r>
            <a:r>
              <a:rPr sz="5400"/>
              <a:t> (and point of attack on a molecule).</a:t>
            </a:r>
          </a:p>
        </p:txBody>
      </p:sp>
      <p:pic>
        <p:nvPicPr>
          <p:cNvPr id="1121" name="electronegativity values picture" descr="electronegativity values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5220" y="1273175"/>
            <a:ext cx="8670926" cy="558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Electronegativity, χ"/>
          <p:cNvSpPr txBox="1"/>
          <p:nvPr>
            <p:ph type="title"/>
          </p:nvPr>
        </p:nvSpPr>
        <p:spPr>
          <a:xfrm>
            <a:off x="12489180" y="182880"/>
            <a:ext cx="11258134" cy="6858001"/>
          </a:xfrm>
          <a:prstGeom prst="rect">
            <a:avLst/>
          </a:prstGeom>
        </p:spPr>
        <p:txBody>
          <a:bodyPr/>
          <a:lstStyle/>
          <a:p>
            <a:pPr>
              <a:defRPr sz="8500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Electronegativity, </a:t>
            </a:r>
            <a:r>
              <a:rPr b="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Symbol"/>
                <a:ea typeface="Symbol"/>
                <a:cs typeface="Symbol"/>
                <a:sym typeface="Symbol"/>
              </a:rPr>
              <a:t>c</a:t>
            </a:r>
          </a:p>
        </p:txBody>
      </p:sp>
      <p:sp>
        <p:nvSpPr>
          <p:cNvPr id="1123" name="Which of the following groups of elements is arranged correctly in order of increasing electronegativity?…"/>
          <p:cNvSpPr txBox="1"/>
          <p:nvPr/>
        </p:nvSpPr>
        <p:spPr>
          <a:xfrm>
            <a:off x="5059680" y="14104619"/>
            <a:ext cx="17990820" cy="152273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groups of elements is arranged correctly in order of increasing electronegativity?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sz="4600">
                <a:uFill>
                  <a:solidFill>
                    <a:srgbClr val="000000"/>
                  </a:solidFill>
                </a:uFill>
              </a:defRPr>
            </a:pP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B &lt; O &lt; Al &lt; F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B &lt; O &lt; F &lt; Al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Al &lt; B &lt; O &lt; F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F &lt; O &lt; B &lt; Al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1124" name="Enter your response on…"/>
          <p:cNvSpPr txBox="1"/>
          <p:nvPr/>
        </p:nvSpPr>
        <p:spPr>
          <a:xfrm>
            <a:off x="21130260" y="17670780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125" name="Answer = C,…"/>
          <p:cNvSpPr txBox="1"/>
          <p:nvPr/>
        </p:nvSpPr>
        <p:spPr>
          <a:xfrm>
            <a:off x="20607214" y="20391119"/>
            <a:ext cx="4765147" cy="1735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C,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Al &lt; B &lt; O &lt; F</a:t>
            </a:r>
          </a:p>
        </p:txBody>
      </p:sp>
      <p:sp>
        <p:nvSpPr>
          <p:cNvPr id="112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8437 -1.013333" origin="layout" pathEditMode="relative">
                                      <p:cBhvr>
                                        <p:cTn id="6" dur="10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61256 -0.465000" origin="layout" pathEditMode="relative">
                                      <p:cBhvr>
                                        <p:cTn id="9" dur="1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65939 -0.676667" origin="layout" pathEditMode="relative">
                                      <p:cBhvr>
                                        <p:cTn id="16" dur="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4" grpId="3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Bond Polarity"/>
          <p:cNvSpPr txBox="1"/>
          <p:nvPr>
            <p:ph type="title"/>
          </p:nvPr>
        </p:nvSpPr>
        <p:spPr>
          <a:xfrm>
            <a:off x="5173980" y="1211580"/>
            <a:ext cx="14333220" cy="166878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Bond Polarity</a:t>
            </a:r>
          </a:p>
        </p:txBody>
      </p:sp>
      <p:sp>
        <p:nvSpPr>
          <p:cNvPr id="1131" name="Which bond is more polar (or DIPOLAR)?…"/>
          <p:cNvSpPr txBox="1"/>
          <p:nvPr>
            <p:ph type="body" idx="1"/>
          </p:nvPr>
        </p:nvSpPr>
        <p:spPr>
          <a:xfrm>
            <a:off x="5036820" y="2903220"/>
            <a:ext cx="14333220" cy="100126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defRPr>
            </a:pPr>
            <a:r>
              <a:t>Which bond is more polar (or DIPOLAR)?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defRPr>
            </a:pPr>
            <a:r>
              <a:t> 			O-H			O-F</a:t>
            </a:r>
          </a:p>
          <a:p>
            <a:pPr marL="650874" indent="-571500">
              <a:buClr>
                <a:srgbClr val="000000"/>
              </a:buClr>
              <a:buSzTx/>
              <a:buFont typeface="Symbol"/>
              <a:buNone/>
            </a:pPr>
            <a:r>
              <a:rPr b="0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c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		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	</a:t>
            </a:r>
            <a:r>
              <a:rPr sz="5400"/>
              <a:t>3.5 - 2.1		3.5 - 4.0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Symbol"/>
              <a:buNone/>
            </a:pPr>
            <a:r>
              <a:rPr b="0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∆</a:t>
            </a:r>
            <a:r>
              <a:rPr b="0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c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		</a:t>
            </a:r>
            <a:r>
              <a:rPr sz="54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1.4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			</a:t>
            </a:r>
            <a:r>
              <a:rPr sz="54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0.5</a:t>
            </a:r>
            <a:endParaRPr sz="5400">
              <a:solidFill>
                <a:srgbClr val="FF2734"/>
              </a:solidFill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  <a:uFill>
                <a:solidFill>
                  <a:srgbClr val="FF2734"/>
                </a:solidFill>
              </a:uFill>
            </a:endParaRPr>
          </a:p>
          <a:p>
            <a:pPr marL="650874" indent="-571500" algn="ctr">
              <a:buClr>
                <a:srgbClr val="00B800"/>
              </a:buClr>
              <a:buSzTx/>
              <a:buFont typeface="Symbol"/>
              <a:buNone/>
            </a:pPr>
            <a:r>
              <a:rPr b="0" sz="54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\  </a:t>
            </a:r>
            <a:r>
              <a:rPr sz="54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OH</a:t>
            </a:r>
            <a:r>
              <a:rPr sz="54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</a:rPr>
              <a:t> </a:t>
            </a:r>
            <a:r>
              <a:rPr sz="5400"/>
              <a:t>is</a:t>
            </a:r>
            <a:r>
              <a:rPr sz="54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</a:rPr>
              <a:t> </a:t>
            </a:r>
            <a:r>
              <a:rPr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more polar</a:t>
            </a:r>
            <a:r>
              <a:rPr sz="54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</a:rPr>
              <a:t> </a:t>
            </a:r>
            <a:r>
              <a:rPr sz="5400"/>
              <a:t>than</a:t>
            </a:r>
            <a:r>
              <a:rPr sz="54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</a:rPr>
              <a:t> </a:t>
            </a:r>
            <a:r>
              <a:rPr sz="5400">
                <a:solidFill>
                  <a:srgbClr val="FF2734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2734"/>
                  </a:solidFill>
                </a:uFill>
              </a:rPr>
              <a:t>OF</a:t>
            </a:r>
          </a:p>
        </p:txBody>
      </p:sp>
      <p:sp>
        <p:nvSpPr>
          <p:cNvPr id="113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133" name="and polarity is &quot;reversed&quot;"/>
          <p:cNvSpPr txBox="1"/>
          <p:nvPr/>
        </p:nvSpPr>
        <p:spPr>
          <a:xfrm>
            <a:off x="7459980" y="11430000"/>
            <a:ext cx="10081261" cy="100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1280" marR="81280" algn="ctr" defTabSz="1828800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and polarity is "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reversed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"</a:t>
            </a:r>
          </a:p>
        </p:txBody>
      </p:sp>
      <p:pic>
        <p:nvPicPr>
          <p:cNvPr id="1134" name="OH vs OF polarity" descr="OH vs OF polarity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13725" y="8216900"/>
            <a:ext cx="8445500" cy="2571751"/>
          </a:xfrm>
          <a:prstGeom prst="rect">
            <a:avLst/>
          </a:prstGeom>
          <a:ln w="12700">
            <a:miter lim="400000"/>
          </a:ln>
        </p:spPr>
      </p:pic>
      <p:sp>
        <p:nvSpPr>
          <p:cNvPr id="1135" name="Which of the following pairs of bonded atoms would be expected to have the greatest bond polarity?…"/>
          <p:cNvSpPr txBox="1"/>
          <p:nvPr/>
        </p:nvSpPr>
        <p:spPr>
          <a:xfrm>
            <a:off x="5265420" y="14813280"/>
            <a:ext cx="17990820" cy="153162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pairs of bonded atoms would be expected to have the greatest bond polarity?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sz="4600">
                <a:uFill>
                  <a:solidFill>
                    <a:srgbClr val="000000"/>
                  </a:solidFill>
                </a:uFill>
              </a:defRPr>
            </a:pP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N - O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K - F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B - N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S - Cl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F - F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1136" name="Enter your response on…"/>
          <p:cNvSpPr txBox="1"/>
          <p:nvPr/>
        </p:nvSpPr>
        <p:spPr>
          <a:xfrm>
            <a:off x="21335999" y="199110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137" name="Answer = B,…"/>
          <p:cNvSpPr txBox="1"/>
          <p:nvPr/>
        </p:nvSpPr>
        <p:spPr>
          <a:xfrm>
            <a:off x="21079673" y="22631400"/>
            <a:ext cx="4231711" cy="1735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B,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K - F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8437 -1.013333" origin="layout" pathEditMode="relative">
                                      <p:cBhvr>
                                        <p:cTn id="30" dur="10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82193 -0.618333" origin="layout" pathEditMode="relative">
                                      <p:cBhvr>
                                        <p:cTn id="33" dur="10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70939 -0.833333" origin="layout" pathEditMode="relative">
                                      <p:cBhvr>
                                        <p:cTn id="40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3" grpId="3"/>
      <p:bldP build="p" bldLvl="1" animBg="1" rev="0" advAuto="0" spid="1131" grpId="1"/>
      <p:bldP build="whole" bldLvl="1" animBg="1" rev="0" advAuto="0" spid="1134" grpId="2"/>
      <p:bldP build="whole" bldLvl="1" animBg="1" rev="0" advAuto="0" spid="1136" grpId="6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Molecular Polarity"/>
          <p:cNvSpPr txBox="1"/>
          <p:nvPr>
            <p:ph type="title"/>
          </p:nvPr>
        </p:nvSpPr>
        <p:spPr>
          <a:xfrm>
            <a:off x="5036820" y="457200"/>
            <a:ext cx="14173201" cy="166878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Molecular Polarity</a:t>
            </a:r>
          </a:p>
        </p:txBody>
      </p:sp>
      <p:sp>
        <p:nvSpPr>
          <p:cNvPr id="1140" name="Molecules will be polar if…"/>
          <p:cNvSpPr txBox="1"/>
          <p:nvPr>
            <p:ph type="body" sz="half" idx="1"/>
          </p:nvPr>
        </p:nvSpPr>
        <p:spPr>
          <a:xfrm>
            <a:off x="4876800" y="2125980"/>
            <a:ext cx="14630400" cy="84582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Molecules will be polar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if</a:t>
            </a:r>
            <a:endParaRPr i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a)	bonds are polar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 			AND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b)	the molecule is NOT "symmetric"</a:t>
            </a:r>
          </a:p>
        </p:txBody>
      </p:sp>
      <p:sp>
        <p:nvSpPr>
          <p:cNvPr id="11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142" name="nonpolar molecules picture" descr="nonpolar molecul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3775" y="6400800"/>
            <a:ext cx="17313276" cy="5810250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sp>
        <p:nvSpPr>
          <p:cNvPr id="1143" name="All above are symmetric and NOT polar (nonpolar)"/>
          <p:cNvSpPr txBox="1"/>
          <p:nvPr/>
        </p:nvSpPr>
        <p:spPr>
          <a:xfrm>
            <a:off x="5505450" y="12344400"/>
            <a:ext cx="18484122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defTabSz="1828800">
              <a:buClr>
                <a:srgbClr val="0000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All above are symmetric and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NOT</a:t>
            </a: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polar (</a:t>
            </a:r>
            <a:r>
              <a:rPr sz="60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</a:rPr>
              <a:t>nonpolar</a:t>
            </a:r>
            <a:r>
              <a: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2" grpId="1"/>
      <p:bldP build="whole" bldLvl="1" animBg="1" rev="0" advAuto="0" spid="1143" grpId="2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Polar or Nonpolar?"/>
          <p:cNvSpPr txBox="1"/>
          <p:nvPr>
            <p:ph type="title"/>
          </p:nvPr>
        </p:nvSpPr>
        <p:spPr>
          <a:xfrm>
            <a:off x="5036820" y="45720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Polar or Nonpolar?</a:t>
            </a:r>
          </a:p>
        </p:txBody>
      </p:sp>
      <p:sp>
        <p:nvSpPr>
          <p:cNvPr id="1146" name="Compare CO2 and H2O. Which one is polar?"/>
          <p:cNvSpPr txBox="1"/>
          <p:nvPr>
            <p:ph type="body" sz="half" idx="1"/>
          </p:nvPr>
        </p:nvSpPr>
        <p:spPr>
          <a:xfrm>
            <a:off x="4046220" y="2583180"/>
            <a:ext cx="16665952" cy="4640581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Compare CO</a:t>
            </a:r>
            <a:r>
              <a:rPr baseline="-13599"/>
              <a:t>2</a:t>
            </a:r>
            <a:r>
              <a:t> and H</a:t>
            </a:r>
            <a:r>
              <a:rPr baseline="-13599"/>
              <a:t>2</a:t>
            </a:r>
            <a:r>
              <a:t>O. Which one is polar?</a:t>
            </a:r>
          </a:p>
        </p:txBody>
      </p:sp>
      <p:sp>
        <p:nvSpPr>
          <p:cNvPr id="114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148" name="CO2 and H2O picture" descr="CO2 and H2O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3900" y="4429125"/>
            <a:ext cx="15278101" cy="6238876"/>
          </a:xfrm>
          <a:prstGeom prst="rect">
            <a:avLst/>
          </a:prstGeom>
          <a:ln w="12700">
            <a:miter lim="400000"/>
          </a:ln>
        </p:spPr>
      </p:pic>
      <p:sp>
        <p:nvSpPr>
          <p:cNvPr id="1149" name="Polar bonds,…"/>
          <p:cNvSpPr txBox="1"/>
          <p:nvPr/>
        </p:nvSpPr>
        <p:spPr>
          <a:xfrm>
            <a:off x="4657465" y="10218419"/>
            <a:ext cx="7051145" cy="1910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Polar bonds,</a:t>
            </a:r>
          </a:p>
          <a:p>
            <a:pPr marL="81280" marR="81280" algn="ctr" defTabSz="1828800">
              <a:defRPr b="1" i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nonpolar molecule</a:t>
            </a:r>
          </a:p>
        </p:txBody>
      </p:sp>
      <p:sp>
        <p:nvSpPr>
          <p:cNvPr id="1150" name="Polar bonds,…"/>
          <p:cNvSpPr txBox="1"/>
          <p:nvPr/>
        </p:nvSpPr>
        <p:spPr>
          <a:xfrm>
            <a:off x="13084846" y="10218419"/>
            <a:ext cx="5654766" cy="1910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Polar bonds,</a:t>
            </a:r>
          </a:p>
          <a:p>
            <a:pPr marL="81280" marR="81280" algn="ctr" defTabSz="1828800">
              <a:defRPr b="1" i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polar molecule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0" presetID="19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0" presetID="19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8" grpId="1"/>
      <p:bldP build="whole" bldLvl="1" animBg="1" rev="0" advAuto="0" spid="1149" grpId="2"/>
      <p:bldP build="whole" bldLvl="1" animBg="1" rev="0" advAuto="0" spid="1150" grpId="3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Polar or Nonpolar?"/>
          <p:cNvSpPr txBox="1"/>
          <p:nvPr>
            <p:ph type="title"/>
          </p:nvPr>
        </p:nvSpPr>
        <p:spPr>
          <a:xfrm>
            <a:off x="5036820" y="45720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Polar or Nonpolar?</a:t>
            </a:r>
          </a:p>
        </p:txBody>
      </p:sp>
      <p:sp>
        <p:nvSpPr>
          <p:cNvPr id="1153" name="Consider AB3 molecules: BF3, Cl2CO, and NH3."/>
          <p:cNvSpPr txBox="1"/>
          <p:nvPr>
            <p:ph type="body" sz="half" idx="1"/>
          </p:nvPr>
        </p:nvSpPr>
        <p:spPr>
          <a:xfrm>
            <a:off x="3716020" y="3360420"/>
            <a:ext cx="18793222" cy="46405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Consider AB</a:t>
            </a:r>
            <a:r>
              <a:rPr baseline="-14866"/>
              <a:t>3</a:t>
            </a:r>
            <a:r>
              <a:t> molecules: BF</a:t>
            </a:r>
            <a:r>
              <a:rPr baseline="-14866"/>
              <a:t>3</a:t>
            </a:r>
            <a:r>
              <a:t>, Cl</a:t>
            </a:r>
            <a:r>
              <a:rPr baseline="-14866"/>
              <a:t>2</a:t>
            </a:r>
            <a:r>
              <a:t>CO, and NH</a:t>
            </a:r>
            <a:r>
              <a:rPr baseline="-14866"/>
              <a:t>3</a:t>
            </a:r>
            <a:r>
              <a:t>.</a:t>
            </a:r>
          </a:p>
        </p:txBody>
      </p:sp>
      <p:sp>
        <p:nvSpPr>
          <p:cNvPr id="115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155" name="three molecules polarity picture" descr="three molecules polarity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8060" y="5029200"/>
            <a:ext cx="17327881" cy="6492240"/>
          </a:xfrm>
          <a:prstGeom prst="rect">
            <a:avLst/>
          </a:prstGeom>
          <a:ln w="12700">
            <a:miter lim="400000"/>
          </a:ln>
        </p:spPr>
      </p:pic>
      <p:sp>
        <p:nvSpPr>
          <p:cNvPr id="1156" name="Rectangle"/>
          <p:cNvSpPr/>
          <p:nvPr/>
        </p:nvSpPr>
        <p:spPr>
          <a:xfrm>
            <a:off x="6088380" y="10469879"/>
            <a:ext cx="3017521" cy="937261"/>
          </a:xfrm>
          <a:prstGeom prst="rect">
            <a:avLst/>
          </a:prstGeom>
          <a:solidFill>
            <a:srgbClr val="FFFFFF"/>
          </a:solidFill>
          <a:ln w="88900"/>
        </p:spPr>
        <p:txBody>
          <a:bodyPr tIns="91439" bIns="91439" anchor="ctr"/>
          <a:lstStyle/>
          <a:p>
            <a:pPr marL="81280" marR="81280" defTabSz="1828800"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</a:p>
        </p:txBody>
      </p:sp>
      <p:sp>
        <p:nvSpPr>
          <p:cNvPr id="1157" name="Which of the following molecules is polar?…"/>
          <p:cNvSpPr txBox="1"/>
          <p:nvPr/>
        </p:nvSpPr>
        <p:spPr>
          <a:xfrm>
            <a:off x="5082540" y="15133319"/>
            <a:ext cx="17990820" cy="145415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Which of the following molecules is polar?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81280" marR="81280" defTabSz="1828800">
              <a:defRPr sz="4600">
                <a:uFill>
                  <a:solidFill>
                    <a:srgbClr val="000000"/>
                  </a:solidFill>
                </a:uFill>
              </a:defRPr>
            </a:pP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BCl</a:t>
            </a:r>
            <a:r>
              <a:rPr baseline="-5999"/>
              <a:t>3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CO</a:t>
            </a:r>
            <a:r>
              <a:rPr baseline="-5999"/>
              <a:t>2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N</a:t>
            </a:r>
            <a:r>
              <a:rPr baseline="-5999"/>
              <a:t>2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ClF</a:t>
            </a:r>
          </a:p>
          <a:p>
            <a:pPr lvl="1" marL="1119163" marR="73151" indent="-1078523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sz="4600">
                <a:uFill>
                  <a:solidFill>
                    <a:srgbClr val="000000"/>
                  </a:solidFill>
                </a:uFill>
              </a:defRPr>
            </a:pPr>
            <a:r>
              <a:t>all are nonpolar</a:t>
            </a:r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endParaRPr b="0"/>
          </a:p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1158" name="Enter your response on…"/>
          <p:cNvSpPr txBox="1"/>
          <p:nvPr/>
        </p:nvSpPr>
        <p:spPr>
          <a:xfrm>
            <a:off x="21153119" y="202311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marL="81280" marR="81280" algn="ctr" defTabSz="1828800">
              <a:defRPr b="1" i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159" name="Answer = D,…"/>
          <p:cNvSpPr txBox="1"/>
          <p:nvPr/>
        </p:nvSpPr>
        <p:spPr>
          <a:xfrm>
            <a:off x="20896793" y="22951439"/>
            <a:ext cx="4231710" cy="1735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D,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81280" marR="81280" algn="ctr" defTabSz="1828800">
              <a:defRPr b="1" sz="5400"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ClF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1250 -1.030000" origin="layout" pathEditMode="relative">
                                      <p:cBhvr>
                                        <p:cTn id="11" dur="10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56881 -0.62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6877 -0.875000" origin="layout" pathEditMode="relative">
                                      <p:cBhvr>
                                        <p:cTn id="21" dur="500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5" grpId="1"/>
      <p:bldP build="whole" bldLvl="1" animBg="1" rev="0" advAuto="0" spid="1158" grpId="4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CH4 through CCl4 Polarity"/>
          <p:cNvSpPr txBox="1"/>
          <p:nvPr>
            <p:ph type="title"/>
          </p:nvPr>
        </p:nvSpPr>
        <p:spPr>
          <a:xfrm>
            <a:off x="5036820" y="0"/>
            <a:ext cx="14333220" cy="3040381"/>
          </a:xfrm>
          <a:prstGeom prst="rect">
            <a:avLst/>
          </a:prstGeom>
        </p:spPr>
        <p:txBody>
          <a:bodyPr/>
          <a:lstStyle/>
          <a:p>
            <a:pPr/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CH</a:t>
            </a:r>
            <a:r>
              <a:rPr baseline="-15720"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through CCl</a:t>
            </a:r>
            <a:r>
              <a:rPr baseline="-15720"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Polarity</a:t>
            </a:r>
          </a:p>
        </p:txBody>
      </p:sp>
      <p:sp>
        <p:nvSpPr>
          <p:cNvPr id="1162" name="Methane (CH4) and carbon tetrachloride (CCl4) are symmetrical and NOT polar.…"/>
          <p:cNvSpPr txBox="1"/>
          <p:nvPr>
            <p:ph type="body" sz="quarter" idx="1"/>
          </p:nvPr>
        </p:nvSpPr>
        <p:spPr>
          <a:xfrm>
            <a:off x="5334000" y="9304019"/>
            <a:ext cx="15087600" cy="441198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Methane (CH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4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) and carbon tetrachloride (CCl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4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) are symmetrical and NOT polar.</a:t>
            </a:r>
          </a:p>
          <a:p>
            <a:pPr marL="650874" indent="-571500">
              <a:buClr>
                <a:srgbClr val="0259ED"/>
              </a:buClr>
              <a:buSzTx/>
              <a:buFont typeface="Arial"/>
              <a:buNone/>
              <a:defRPr sz="54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pPr>
            <a:r>
              <a:t>All other compounds asymmetrical and polar.</a:t>
            </a:r>
          </a:p>
        </p:txBody>
      </p:sp>
      <p:sp>
        <p:nvSpPr>
          <p:cNvPr id="116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164" name="progression of atoms polarity picture" descr="progression of atoms polarity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3954779"/>
            <a:ext cx="18288001" cy="4448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images-1.png" descr="images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0174" y="1018314"/>
            <a:ext cx="3940098" cy="3751658"/>
          </a:xfrm>
          <a:prstGeom prst="rect">
            <a:avLst/>
          </a:prstGeom>
          <a:ln w="88900"/>
        </p:spPr>
      </p:pic>
      <p:sp>
        <p:nvSpPr>
          <p:cNvPr id="1167" name="More on Molecular Polarity"/>
          <p:cNvSpPr txBox="1"/>
          <p:nvPr>
            <p:ph type="title"/>
          </p:nvPr>
        </p:nvSpPr>
        <p:spPr>
          <a:xfrm>
            <a:off x="2675532" y="-849048"/>
            <a:ext cx="15381042" cy="30403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>
              <a:defRPr sz="7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More on Molecular Polarity</a:t>
            </a:r>
          </a:p>
        </p:txBody>
      </p:sp>
      <p:sp>
        <p:nvSpPr>
          <p:cNvPr id="1168" name="All of these molecules are nonpolar due to their symmetry."/>
          <p:cNvSpPr txBox="1"/>
          <p:nvPr>
            <p:ph type="body" sz="half" idx="1"/>
          </p:nvPr>
        </p:nvSpPr>
        <p:spPr>
          <a:xfrm>
            <a:off x="3064122" y="12445558"/>
            <a:ext cx="21031697" cy="4411981"/>
          </a:xfrm>
          <a:prstGeom prst="rect">
            <a:avLst/>
          </a:prstGeom>
        </p:spPr>
        <p:txBody>
          <a:bodyPr/>
          <a:lstStyle/>
          <a:p>
            <a:pPr marL="650874" indent="-571500" algn="r">
              <a:buClr>
                <a:srgbClr val="00B800"/>
              </a:buClr>
              <a:buSzTx/>
              <a:buFont typeface="Arial"/>
              <a:buNone/>
            </a:pPr>
            <a:r>
              <a:rPr i="1" sz="5400">
                <a:uFill>
                  <a:solidFill>
                    <a:srgbClr val="00B800"/>
                  </a:solidFill>
                </a:uFill>
              </a:rPr>
              <a:t>All</a:t>
            </a:r>
            <a:r>
              <a:rPr sz="5400">
                <a:uFill>
                  <a:solidFill>
                    <a:srgbClr val="00B800"/>
                  </a:solidFill>
                </a:uFill>
              </a:rPr>
              <a:t> of these molecules are nonpolar due to their symmetry.</a:t>
            </a:r>
          </a:p>
        </p:txBody>
      </p:sp>
      <p:sp>
        <p:nvSpPr>
          <p:cNvPr id="116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170" name="images.png" descr="imag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0064" y="2109351"/>
            <a:ext cx="3647297" cy="3442037"/>
          </a:xfrm>
          <a:prstGeom prst="rect">
            <a:avLst/>
          </a:prstGeom>
          <a:ln w="88900"/>
        </p:spPr>
      </p:pic>
      <p:pic>
        <p:nvPicPr>
          <p:cNvPr id="1171" name="images-2.png" descr="images-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75894" y="7149550"/>
            <a:ext cx="4863213" cy="3337852"/>
          </a:xfrm>
          <a:prstGeom prst="rect">
            <a:avLst/>
          </a:prstGeom>
          <a:ln w="88900"/>
        </p:spPr>
      </p:pic>
      <p:pic>
        <p:nvPicPr>
          <p:cNvPr id="1172" name="images.jpeg" descr="images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00672" y="7584865"/>
            <a:ext cx="2926081" cy="3154681"/>
          </a:xfrm>
          <a:prstGeom prst="rect">
            <a:avLst/>
          </a:prstGeom>
          <a:ln w="88900"/>
        </p:spPr>
      </p:pic>
      <p:pic>
        <p:nvPicPr>
          <p:cNvPr id="1173" name="Disilane.png" descr="Disilan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647482" y="1944686"/>
            <a:ext cx="3322682" cy="2322781"/>
          </a:xfrm>
          <a:prstGeom prst="rect">
            <a:avLst/>
          </a:prstGeom>
          <a:ln w="88900"/>
        </p:spPr>
      </p:pic>
      <p:sp>
        <p:nvSpPr>
          <p:cNvPr id="1174" name="white…"/>
          <p:cNvSpPr txBox="1"/>
          <p:nvPr/>
        </p:nvSpPr>
        <p:spPr>
          <a:xfrm>
            <a:off x="3436188" y="10678780"/>
            <a:ext cx="1523004" cy="758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ctr">
              <a:defRPr i="1"/>
            </a:pPr>
            <a:r>
              <a:t>white </a:t>
            </a:r>
          </a:p>
          <a:p>
            <a:pPr algn="ctr">
              <a:defRPr i="1"/>
            </a:pPr>
            <a:r>
              <a:t>phosphorus</a:t>
            </a:r>
          </a:p>
        </p:txBody>
      </p:sp>
      <p:pic>
        <p:nvPicPr>
          <p:cNvPr id="1175" name="Ferrocene.jpeg" descr="Ferrocene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58956" y="6938840"/>
            <a:ext cx="5430774" cy="3337851"/>
          </a:xfrm>
          <a:prstGeom prst="rect">
            <a:avLst/>
          </a:prstGeom>
          <a:ln w="88900"/>
        </p:spPr>
      </p:pic>
      <p:sp>
        <p:nvSpPr>
          <p:cNvPr id="1176" name="ferrocene"/>
          <p:cNvSpPr txBox="1"/>
          <p:nvPr/>
        </p:nvSpPr>
        <p:spPr>
          <a:xfrm>
            <a:off x="10518587" y="10608054"/>
            <a:ext cx="1268632" cy="46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i="1"/>
            </a:lvl1pPr>
          </a:lstStyle>
          <a:p>
            <a:pPr/>
            <a:r>
              <a:t>ferrocene</a:t>
            </a:r>
          </a:p>
        </p:txBody>
      </p:sp>
      <p:sp>
        <p:nvSpPr>
          <p:cNvPr id="1177" name="2,2-dimethylpropane"/>
          <p:cNvSpPr txBox="1"/>
          <p:nvPr/>
        </p:nvSpPr>
        <p:spPr>
          <a:xfrm>
            <a:off x="18531316" y="10587521"/>
            <a:ext cx="2511223" cy="46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i="1"/>
            </a:lvl1pPr>
          </a:lstStyle>
          <a:p>
            <a:pPr/>
            <a:r>
              <a:t>2,2-dimethylpropane</a:t>
            </a:r>
          </a:p>
        </p:txBody>
      </p:sp>
      <p:sp>
        <p:nvSpPr>
          <p:cNvPr id="1178" name="ethene"/>
          <p:cNvSpPr txBox="1"/>
          <p:nvPr/>
        </p:nvSpPr>
        <p:spPr>
          <a:xfrm>
            <a:off x="3994000" y="5741748"/>
            <a:ext cx="972463" cy="466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/>
            <a:r>
              <a:t>ethene</a:t>
            </a:r>
          </a:p>
        </p:txBody>
      </p:sp>
      <p:sp>
        <p:nvSpPr>
          <p:cNvPr id="1179" name="acetylene (ethyne)"/>
          <p:cNvSpPr txBox="1"/>
          <p:nvPr/>
        </p:nvSpPr>
        <p:spPr>
          <a:xfrm>
            <a:off x="8170943" y="3406598"/>
            <a:ext cx="2285252" cy="46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i="1"/>
            </a:lvl1pPr>
          </a:lstStyle>
          <a:p>
            <a:pPr/>
            <a:r>
              <a:t>acetylene (ethyne)</a:t>
            </a:r>
          </a:p>
        </p:txBody>
      </p:sp>
      <p:pic>
        <p:nvPicPr>
          <p:cNvPr id="1180" name="Unknown.png" descr="Unknown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73086" y="1915420"/>
            <a:ext cx="2926081" cy="3449101"/>
          </a:xfrm>
          <a:prstGeom prst="rect">
            <a:avLst/>
          </a:prstGeom>
          <a:ln w="88900"/>
        </p:spPr>
      </p:pic>
      <p:sp>
        <p:nvSpPr>
          <p:cNvPr id="1181" name="benzene"/>
          <p:cNvSpPr txBox="1"/>
          <p:nvPr/>
        </p:nvSpPr>
        <p:spPr>
          <a:xfrm>
            <a:off x="12433035" y="4838299"/>
            <a:ext cx="1170157" cy="466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i="1"/>
            </a:lvl1pPr>
          </a:lstStyle>
          <a:p>
            <a:pPr/>
            <a:r>
              <a:t>benzene</a:t>
            </a:r>
          </a:p>
        </p:txBody>
      </p:sp>
      <p:sp>
        <p:nvSpPr>
          <p:cNvPr id="1182" name="disilane"/>
          <p:cNvSpPr txBox="1"/>
          <p:nvPr/>
        </p:nvSpPr>
        <p:spPr>
          <a:xfrm>
            <a:off x="19583567" y="4632970"/>
            <a:ext cx="1056924" cy="46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i="1"/>
            </a:lvl1pPr>
          </a:lstStyle>
          <a:p>
            <a:pPr/>
            <a:r>
              <a:t>disilane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End of…"/>
          <p:cNvSpPr txBox="1"/>
          <p:nvPr>
            <p:ph type="title"/>
          </p:nvPr>
        </p:nvSpPr>
        <p:spPr>
          <a:xfrm>
            <a:off x="-3337560" y="152400"/>
            <a:ext cx="14333220" cy="3383281"/>
          </a:xfrm>
          <a:prstGeom prst="rect">
            <a:avLst/>
          </a:prstGeom>
        </p:spPr>
        <p:txBody>
          <a:bodyPr/>
          <a:lstStyle/>
          <a:p>
            <a:pPr>
              <a:defRPr sz="94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pPr>
            <a:r>
              <a:t>End of</a:t>
            </a:r>
          </a:p>
          <a:p>
            <a:pPr>
              <a:defRPr sz="9400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defRPr>
            </a:pPr>
            <a:r>
              <a:t>Chapter 7</a:t>
            </a:r>
          </a:p>
        </p:txBody>
      </p:sp>
      <p:sp>
        <p:nvSpPr>
          <p:cNvPr id="1185" name="See:…"/>
          <p:cNvSpPr txBox="1"/>
          <p:nvPr>
            <p:ph type="body" sz="half" idx="1"/>
          </p:nvPr>
        </p:nvSpPr>
        <p:spPr>
          <a:xfrm>
            <a:off x="710135" y="5873665"/>
            <a:ext cx="14333221" cy="532638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i="1"/>
            </a:pPr>
            <a:r>
              <a:t>See: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rPr u="sng">
                <a:hlinkClick r:id="rId2" invalidUrl="" action="" tgtFrame="" tooltip="" history="1" highlightClick="0" endSnd="0"/>
              </a:rPr>
              <a:t>Chapter Seven Study Guide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rPr u="sng">
                <a:hlinkClick r:id="rId3" invalidUrl="" action="" tgtFrame="" tooltip="" history="1" highlightClick="0" endSnd="0"/>
              </a:rPr>
              <a:t>Chapter Seven Concept Guide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t>Important Equations (following this slide)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t>End of Chapter Problems (following this slide)</a:t>
            </a:r>
          </a:p>
        </p:txBody>
      </p:sp>
      <p:sp>
        <p:nvSpPr>
          <p:cNvPr id="118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187" name="silly chemistry joke" descr="silly chemistry jok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18869" y="-140187"/>
            <a:ext cx="12562349" cy="6811150"/>
          </a:xfrm>
          <a:prstGeom prst="rect">
            <a:avLst/>
          </a:prstGeom>
          <a:ln w="88900"/>
        </p:spPr>
      </p:pic>
      <p:pic>
        <p:nvPicPr>
          <p:cNvPr id="1188" name="very silly chemistry joke" descr="very silly chemistry jok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08404" y="9743585"/>
            <a:ext cx="7808648" cy="4107350"/>
          </a:xfrm>
          <a:prstGeom prst="rect">
            <a:avLst/>
          </a:prstGeom>
          <a:ln w="889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attractive and repulsive forces in atoms picture" descr="attractive and repulsive forces in atoms picture"/>
          <p:cNvPicPr>
            <a:picLocks noChangeAspect="0"/>
          </p:cNvPicPr>
          <p:nvPr/>
        </p:nvPicPr>
        <p:blipFill>
          <a:blip r:embed="rId2">
            <a:extLst/>
          </a:blip>
          <a:srcRect l="749" t="24063" r="999" b="28932"/>
          <a:stretch>
            <a:fillRect/>
          </a:stretch>
        </p:blipFill>
        <p:spPr>
          <a:xfrm>
            <a:off x="5139397" y="4511626"/>
            <a:ext cx="15544801" cy="5578476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Covalent Bonding"/>
          <p:cNvSpPr txBox="1"/>
          <p:nvPr>
            <p:ph type="title"/>
          </p:nvPr>
        </p:nvSpPr>
        <p:spPr>
          <a:xfrm>
            <a:off x="4876800" y="328246"/>
            <a:ext cx="14333220" cy="180594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Covalent Bonding</a:t>
            </a:r>
          </a:p>
        </p:txBody>
      </p:sp>
      <p:sp>
        <p:nvSpPr>
          <p:cNvPr id="271" name="Covalent bonds arise from the mutual attraction of 2 nuclei for the same electrons."/>
          <p:cNvSpPr txBox="1"/>
          <p:nvPr>
            <p:ph type="body" sz="half" idx="1"/>
          </p:nvPr>
        </p:nvSpPr>
        <p:spPr>
          <a:xfrm>
            <a:off x="3882390" y="2260209"/>
            <a:ext cx="16619220" cy="5875021"/>
          </a:xfrm>
          <a:prstGeom prst="rect">
            <a:avLst/>
          </a:prstGeom>
        </p:spPr>
        <p:txBody>
          <a:bodyPr/>
          <a:lstStyle>
            <a:lvl1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Covalent bonds arise from the mutual attraction of 2 nuclei for the same electrons.</a:t>
            </a:r>
          </a:p>
        </p:txBody>
      </p:sp>
      <p:sp>
        <p:nvSpPr>
          <p:cNvPr id="27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73" name="A covalent bond is a balance of attractive…"/>
          <p:cNvSpPr txBox="1"/>
          <p:nvPr/>
        </p:nvSpPr>
        <p:spPr>
          <a:xfrm>
            <a:off x="896229" y="10892204"/>
            <a:ext cx="15910560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259ED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A covalent bond is a balance of </a:t>
            </a:r>
            <a:r>
              <a:rPr u="sng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attractive</a:t>
            </a:r>
            <a:endParaRPr u="sng">
              <a:solidFill>
                <a:srgbClr val="0259ED"/>
              </a:solidFill>
              <a:uFill>
                <a:solidFill>
                  <a:srgbClr val="0259ED"/>
                </a:solidFill>
              </a:uFill>
            </a:endParaRPr>
          </a:p>
          <a:p>
            <a:pPr marL="79373" marR="79373" algn="ctr" defTabSz="1828800">
              <a:buClr>
                <a:srgbClr val="0259ED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rPr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and </a:t>
            </a:r>
            <a:r>
              <a:rPr u="sng"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repulsive</a:t>
            </a:r>
            <a:r>
              <a:rPr>
                <a:solidFill>
                  <a:srgbClr val="0259ED"/>
                </a:solidFill>
                <a:uFill>
                  <a:solidFill>
                    <a:srgbClr val="0259ED"/>
                  </a:solidFill>
                </a:uFill>
              </a:rPr>
              <a:t> forces.</a:t>
            </a:r>
          </a:p>
        </p:txBody>
      </p:sp>
      <p:pic>
        <p:nvPicPr>
          <p:cNvPr id="274" name="09M03AN10-1.mov" descr="09M03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920426" y="11195391"/>
            <a:ext cx="8347077" cy="2143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5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4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Important Equations, Constants, and Handouts…"/>
          <p:cNvSpPr txBox="1"/>
          <p:nvPr/>
        </p:nvSpPr>
        <p:spPr>
          <a:xfrm>
            <a:off x="488041" y="110112"/>
            <a:ext cx="13356608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81280" marR="81280" defTabSz="1828800">
              <a:defRPr b="1" i="1" sz="46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Important Equations, Constants, and Handouts</a:t>
            </a:r>
          </a:p>
          <a:p>
            <a:pPr marL="81280" marR="81280" defTabSz="1828800">
              <a:defRPr b="1" i="1" sz="46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from this Chapter:</a:t>
            </a:r>
          </a:p>
        </p:txBody>
      </p:sp>
      <p:sp>
        <p:nvSpPr>
          <p:cNvPr id="1191" name="know how to determine if ionic, covalent or metallic bonds are present…"/>
          <p:cNvSpPr txBox="1"/>
          <p:nvPr/>
        </p:nvSpPr>
        <p:spPr>
          <a:xfrm>
            <a:off x="2976239" y="1736233"/>
            <a:ext cx="8380213" cy="12508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26524" marR="81280" indent="-505557" defTabSz="1828800">
              <a:buSzPct val="100000"/>
              <a:buChar char="•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 i="1"/>
              <a:t>know how to determine if </a:t>
            </a:r>
            <a:r>
              <a:t>ionic, covalent </a:t>
            </a:r>
            <a:r>
              <a:rPr b="0" i="1"/>
              <a:t>or</a:t>
            </a:r>
            <a:r>
              <a:t> metallic bonds </a:t>
            </a:r>
            <a:r>
              <a:rPr b="0" i="1"/>
              <a:t>are present</a:t>
            </a:r>
          </a:p>
          <a:p>
            <a:pPr marL="626524" marR="81280" indent="-505557" defTabSz="1828800">
              <a:buSzPct val="100000"/>
              <a:buChar char="•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ionic bond strength </a:t>
            </a:r>
            <a:r>
              <a:rPr b="0" i="1"/>
              <a:t>determined by</a:t>
            </a:r>
            <a:r>
              <a:t> Coulomb’s Law</a:t>
            </a:r>
          </a:p>
          <a:p>
            <a:pPr marL="626524" marR="81280" indent="-505557" defTabSz="1828800">
              <a:buSzPct val="100000"/>
              <a:buChar char="•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# valence electrons = group number</a:t>
            </a:r>
            <a:r>
              <a:rPr b="0" i="1"/>
              <a:t> (US periodic table!)</a:t>
            </a:r>
          </a:p>
          <a:p>
            <a:pPr marL="626524" marR="81280" indent="-505557" defTabSz="1828800">
              <a:buSzPct val="100000"/>
              <a:buChar char="•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 i="1"/>
              <a:t>know the relationship between </a:t>
            </a:r>
            <a:r>
              <a:t>bond order, bond length </a:t>
            </a:r>
            <a:r>
              <a:rPr b="0" i="1"/>
              <a:t>and</a:t>
            </a:r>
            <a:r>
              <a:t> bond energy</a:t>
            </a:r>
          </a:p>
          <a:p>
            <a:pPr marL="626524" marR="81280" indent="-505557" defTabSz="1828800">
              <a:buSzPct val="100000"/>
              <a:buChar char="•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 b="0" i="1"/>
              <a:t>see</a:t>
            </a:r>
            <a:r>
              <a:t> </a:t>
            </a:r>
            <a:r>
              <a:rPr>
                <a:solidFill>
                  <a:srgbClr val="FF2600"/>
                </a:solidFill>
              </a:rPr>
              <a:t>Geometry and Polarity Guide </a:t>
            </a:r>
            <a:r>
              <a:rPr b="0" i="1"/>
              <a:t>and </a:t>
            </a:r>
            <a:r>
              <a:rPr>
                <a:solidFill>
                  <a:srgbClr val="FF2600"/>
                </a:solidFill>
              </a:rPr>
              <a:t>Bond Enthalpies and Electronegativities </a:t>
            </a:r>
            <a:r>
              <a:rPr b="0" i="1"/>
              <a:t>(handouts)</a:t>
            </a:r>
          </a:p>
        </p:txBody>
      </p:sp>
      <p:sp>
        <p:nvSpPr>
          <p:cNvPr id="1192" name="Formal Charge = Group Number - bonds - lone pair electrons…"/>
          <p:cNvSpPr/>
          <p:nvPr/>
        </p:nvSpPr>
        <p:spPr>
          <a:xfrm>
            <a:off x="11511722" y="1479626"/>
            <a:ext cx="9838915" cy="4278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defTabSz="1828800">
              <a:buClr>
                <a:srgbClr val="000000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600"/>
                </a:solidFill>
              </a:rPr>
              <a:t>Formal Charge</a:t>
            </a:r>
            <a:r>
              <a:t> = Group Number - bonds - lone pair electrons</a:t>
            </a:r>
          </a:p>
          <a:p>
            <a:pPr marL="79373" marR="79373" algn="ctr" defTabSz="1828800">
              <a:buClr>
                <a:srgbClr val="000000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600"/>
                </a:solidFill>
              </a:rPr>
              <a:t>FC</a:t>
            </a:r>
            <a:r>
              <a:t> = GN - bonds - lpe</a:t>
            </a:r>
          </a:p>
          <a:p>
            <a:pPr marL="79373" marR="79373" algn="ctr" defTabSz="1828800">
              <a:buClr>
                <a:srgbClr val="000000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pPr>
          </a:p>
          <a:p>
            <a:pPr marL="79373" marR="79373" defTabSz="1828800">
              <a:buClr>
                <a:srgbClr val="000000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600"/>
                </a:solidFill>
              </a:rPr>
              <a:t>∆H</a:t>
            </a:r>
            <a:r>
              <a:rPr baseline="-5999">
                <a:solidFill>
                  <a:srgbClr val="FF2600"/>
                </a:solidFill>
              </a:rPr>
              <a:t>rxn</a:t>
            </a:r>
            <a:r>
              <a:t>  = bonds broken - </a:t>
            </a:r>
          </a:p>
          <a:p>
            <a:pPr marL="79373" marR="79373" defTabSz="1828800">
              <a:buClr>
                <a:srgbClr val="000000"/>
              </a:buClr>
              <a:buFont typeface="Arial"/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t>                   bonds formed</a:t>
            </a:r>
          </a:p>
        </p:txBody>
      </p:sp>
      <p:sp>
        <p:nvSpPr>
          <p:cNvPr id="1193" name="Lewis Structures / VSEPR: bonding pairs, lone pairs, valence electrons, core electrons, total electrons, sigma bond, pi bond, VSEPR names (EPG &amp; MG), formal charge, bond angles, polar, nonpolar, paramagnetic, diamagnetic, resonance structures, isomers"/>
          <p:cNvSpPr txBox="1"/>
          <p:nvPr/>
        </p:nvSpPr>
        <p:spPr>
          <a:xfrm>
            <a:off x="11463543" y="6000117"/>
            <a:ext cx="9606743" cy="633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1280" marR="81280" defTabSz="1828800">
              <a:defRPr b="1" sz="46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600"/>
                </a:solidFill>
              </a:rPr>
              <a:t>Lewis Structures / VSEPR:</a:t>
            </a:r>
            <a:r>
              <a:t> bonding pairs, lone pairs, valence electrons, core electrons, total electrons, sigma bond, pi bond, </a:t>
            </a:r>
            <a:r>
              <a:rPr>
                <a:solidFill>
                  <a:srgbClr val="FF2600"/>
                </a:solidFill>
              </a:rPr>
              <a:t>VSEPR names (EPG &amp; MG)</a:t>
            </a:r>
            <a:r>
              <a:t>, formal charge, bond angles, polar, nonpolar, paramagnetic, diamagnetic, resonance structures, isomers</a:t>
            </a:r>
          </a:p>
        </p:txBody>
      </p:sp>
      <p:grpSp>
        <p:nvGrpSpPr>
          <p:cNvPr id="1196" name="Group"/>
          <p:cNvGrpSpPr/>
          <p:nvPr/>
        </p:nvGrpSpPr>
        <p:grpSpPr>
          <a:xfrm>
            <a:off x="10379742" y="12696536"/>
            <a:ext cx="9980199" cy="1752666"/>
            <a:chOff x="0" y="0"/>
            <a:chExt cx="9980197" cy="1752664"/>
          </a:xfrm>
        </p:grpSpPr>
        <p:sp>
          <p:nvSpPr>
            <p:cNvPr id="1194" name="Equation"/>
            <p:cNvSpPr txBox="1"/>
            <p:nvPr/>
          </p:nvSpPr>
          <p:spPr>
            <a:xfrm>
              <a:off x="3616131" y="0"/>
              <a:ext cx="6364067" cy="953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f>
                      <m:fPr>
                        <m:ctrlP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sSup>
                          <m:e>
                            <m:r>
                              <a:rPr xmlns:a="http://schemas.openxmlformats.org/drawingml/2006/mai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xmlns:a="http://schemas.openxmlformats.org/drawingml/2006/main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-</m:t>
                            </m:r>
                          </m:sup>
                        </m:sSup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num>
                      <m:den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xmlns:a="http://schemas.openxmlformats.org/drawingml/2006/main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den>
                    </m:f>
                  </m:oMath>
                </m:oMathPara>
              </a14:m>
              <a:endParaRPr sz="3200"/>
            </a:p>
          </p:txBody>
        </p:sp>
        <p:sp>
          <p:nvSpPr>
            <p:cNvPr id="1195" name="bond order (resonance) ="/>
            <p:cNvSpPr/>
            <p:nvPr/>
          </p:nvSpPr>
          <p:spPr>
            <a:xfrm>
              <a:off x="0" y="48266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/>
            <a:p>
              <a:pPr/>
              <a:r>
                <a:t>bond order (resonance) =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End of Chapter Problems:  Test Yourself"/>
          <p:cNvSpPr txBox="1"/>
          <p:nvPr/>
        </p:nvSpPr>
        <p:spPr>
          <a:xfrm>
            <a:off x="3366827" y="225050"/>
            <a:ext cx="11454250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81280" marR="81280" defTabSz="1828800">
              <a:defRPr b="1" sz="46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End of Chapter Problems:  </a:t>
            </a:r>
            <a:r>
              <a:rPr i="1"/>
              <a:t>Test Yourself</a:t>
            </a:r>
          </a:p>
        </p:txBody>
      </p:sp>
      <p:sp>
        <p:nvSpPr>
          <p:cNvPr id="1199" name="See practice problem set #1 and self quizzes for…"/>
          <p:cNvSpPr txBox="1"/>
          <p:nvPr/>
        </p:nvSpPr>
        <p:spPr>
          <a:xfrm>
            <a:off x="3699068" y="1574515"/>
            <a:ext cx="16985864" cy="11635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1280" marR="81280" algn="ctr" defTabSz="1828800">
              <a:defRPr i="1" sz="3800">
                <a:uFill>
                  <a:solidFill>
                    <a:srgbClr val="000000"/>
                  </a:solidFill>
                </a:uFill>
              </a:defRPr>
            </a:pPr>
            <a:r>
              <a:t>See practice problem set #1 and self quizzes for </a:t>
            </a:r>
          </a:p>
          <a:p>
            <a:pPr marL="81280" marR="81280" algn="ctr" defTabSz="1828800">
              <a:defRPr i="1" sz="3800">
                <a:uFill>
                  <a:solidFill>
                    <a:srgbClr val="000000"/>
                  </a:solidFill>
                </a:uFill>
              </a:defRPr>
            </a:pPr>
            <a:r>
              <a:rPr b="1"/>
              <a:t>Lewis Structure / VSEPR</a:t>
            </a:r>
            <a:r>
              <a:t> examples and practice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Which of the following elements are capable of forming compounds in which the indicated atom has more than four valence electron pairs?</a:t>
            </a:r>
            <a:br/>
            <a:r>
              <a:t>N, As, C, O, Br, Be, S, Se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Which compound in each of the following pairs should require the higher temperature to melt?</a:t>
            </a:r>
            <a:br/>
            <a:r>
              <a:t>a. KBr or CsBr </a:t>
            </a:r>
            <a:br/>
            <a:r>
              <a:t>b. SrS or CaS </a:t>
            </a:r>
          </a:p>
          <a:p>
            <a:pPr marL="81280" marR="81280" defTabSz="1828800"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c. LiF or BeO</a:t>
            </a:r>
          </a:p>
          <a:p>
            <a:pPr marL="873426" marR="81280" indent="-792146" defTabSz="1828800">
              <a:buSzPct val="100000"/>
              <a:buAutoNum type="arabicPeriod" startAt="3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Describe the EPG and MG around N in NH</a:t>
            </a:r>
            <a:r>
              <a:rPr baseline="-5999"/>
              <a:t>2</a:t>
            </a:r>
            <a:r>
              <a:t>Cl.</a:t>
            </a:r>
          </a:p>
          <a:p>
            <a:pPr marL="873426" marR="81280" indent="-792146" defTabSz="1828800">
              <a:buSzPct val="100000"/>
              <a:buAutoNum type="arabicPeriod" startAt="3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Describe the EPG and MG around Cl in ClF</a:t>
            </a:r>
            <a:r>
              <a:rPr baseline="-5999"/>
              <a:t>5</a:t>
            </a:r>
            <a:r>
              <a:t>.</a:t>
            </a:r>
          </a:p>
          <a:p>
            <a:pPr marL="873426" marR="81280" indent="-792146" defTabSz="1828800">
              <a:buSzPct val="100000"/>
              <a:buAutoNum type="arabicPeriod" startAt="3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Describe the EPG and MG around Te in TeF</a:t>
            </a:r>
            <a:r>
              <a:rPr baseline="-5999"/>
              <a:t>4</a:t>
            </a:r>
            <a:r>
              <a:t>.</a:t>
            </a:r>
          </a:p>
          <a:p>
            <a:pPr marL="873426" marR="81280" indent="-792146" defTabSz="1828800">
              <a:buSzPct val="100000"/>
              <a:buAutoNum type="arabicPeriod" startAt="3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Which molecules are polar and which are nonpolar?  H</a:t>
            </a:r>
            <a:r>
              <a:rPr baseline="-5999"/>
              <a:t>2</a:t>
            </a:r>
            <a:r>
              <a:t>O, NH</a:t>
            </a:r>
            <a:r>
              <a:rPr baseline="-5999"/>
              <a:t>3, </a:t>
            </a:r>
            <a:r>
              <a:t>CO</a:t>
            </a:r>
            <a:r>
              <a:rPr baseline="-5999"/>
              <a:t>2</a:t>
            </a:r>
            <a:r>
              <a:t>, ClF, CCl</a:t>
            </a:r>
            <a:r>
              <a:rPr baseline="-5999"/>
              <a:t>4 </a:t>
            </a:r>
          </a:p>
          <a:p>
            <a:pPr marL="873426" marR="81280" indent="-792146" defTabSz="1828800">
              <a:buSzPct val="100000"/>
              <a:buAutoNum type="arabicPeriod" startAt="3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Give the bond order for each bond in the following molecules or ions: CH</a:t>
            </a:r>
            <a:r>
              <a:rPr baseline="-5999"/>
              <a:t>2</a:t>
            </a:r>
            <a:r>
              <a:t>O, CO</a:t>
            </a:r>
            <a:r>
              <a:rPr baseline="-5999"/>
              <a:t>2</a:t>
            </a:r>
            <a:r>
              <a:t>, NO</a:t>
            </a:r>
            <a:r>
              <a:rPr baseline="-5999"/>
              <a:t>2</a:t>
            </a:r>
            <a:r>
              <a:rPr baseline="31999"/>
              <a:t>+1</a:t>
            </a:r>
            <a:r>
              <a:t>, CH</a:t>
            </a:r>
            <a:r>
              <a:rPr baseline="-5999"/>
              <a:t>4</a:t>
            </a:r>
          </a:p>
          <a:p>
            <a:pPr marL="873426" marR="81280" indent="-792146" defTabSz="1828800">
              <a:buSzPct val="100000"/>
              <a:buAutoNum type="arabicPeriod" startAt="3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Oxygen difluoride is quite reactive with water, giving oxygen and HF:</a:t>
            </a:r>
          </a:p>
          <a:p>
            <a:pPr marL="81280" marR="81280" defTabSz="1828800"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            OF</a:t>
            </a:r>
            <a:r>
              <a:rPr baseline="-5999"/>
              <a:t>2</a:t>
            </a:r>
            <a:r>
              <a:t>(g) + H</a:t>
            </a:r>
            <a:r>
              <a:rPr baseline="-5999"/>
              <a:t>2</a:t>
            </a:r>
            <a:r>
              <a:t>O(g) → O</a:t>
            </a:r>
            <a:r>
              <a:rPr baseline="-5999"/>
              <a:t>2</a:t>
            </a:r>
            <a:r>
              <a:t>(g) + 2 HF(g)   ∆H°</a:t>
            </a:r>
            <a:r>
              <a:rPr baseline="-5999"/>
              <a:t>rxn</a:t>
            </a:r>
            <a:r>
              <a:t> = -318 kJ</a:t>
            </a:r>
            <a:br/>
            <a:r>
              <a:t>      Using bond energies, calculate the bond dissociation energy of the O-F bond in OF</a:t>
            </a:r>
            <a:r>
              <a:rPr baseline="-5999"/>
              <a:t>2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End of Chapter Problems:  Answers"/>
          <p:cNvSpPr txBox="1"/>
          <p:nvPr/>
        </p:nvSpPr>
        <p:spPr>
          <a:xfrm>
            <a:off x="3536468" y="819410"/>
            <a:ext cx="1024249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81280" marR="81280" defTabSz="1828800">
              <a:defRPr b="1" sz="460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End of Chapter Problems:  </a:t>
            </a:r>
            <a:r>
              <a:rPr i="1"/>
              <a:t>Answers</a:t>
            </a:r>
          </a:p>
        </p:txBody>
      </p:sp>
      <p:sp>
        <p:nvSpPr>
          <p:cNvPr id="1202" name="As, Br, S and Se…"/>
          <p:cNvSpPr txBox="1"/>
          <p:nvPr/>
        </p:nvSpPr>
        <p:spPr>
          <a:xfrm>
            <a:off x="3750298" y="2445795"/>
            <a:ext cx="16883404" cy="672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As, Br, S and Se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a. KBr  b. CaS  c. BeO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tetrahedral and trigonal pyramid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octahedral and square pyramid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trigonal bipyramid and seesaw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polar: H</a:t>
            </a:r>
            <a:r>
              <a:rPr baseline="-5999"/>
              <a:t>2</a:t>
            </a:r>
            <a:r>
              <a:t>O, NH</a:t>
            </a:r>
            <a:r>
              <a:rPr baseline="-5999"/>
              <a:t>3, </a:t>
            </a:r>
            <a:r>
              <a:t>ClF   nonpolar: CO</a:t>
            </a:r>
            <a:r>
              <a:rPr baseline="-5999"/>
              <a:t>2</a:t>
            </a:r>
            <a:r>
              <a:t>, CCl</a:t>
            </a:r>
            <a:r>
              <a:rPr baseline="-5999"/>
              <a:t>4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rPr b="1"/>
              <a:t>CH</a:t>
            </a:r>
            <a:r>
              <a:rPr b="1" baseline="-5999"/>
              <a:t>2</a:t>
            </a:r>
            <a:r>
              <a:rPr b="1"/>
              <a:t>O</a:t>
            </a:r>
            <a:r>
              <a:t> (2xBO=1 (C-H), 1xBO=2 (C=O)) , </a:t>
            </a:r>
            <a:r>
              <a:rPr b="1"/>
              <a:t>CO</a:t>
            </a:r>
            <a:r>
              <a:rPr b="1" baseline="-5999"/>
              <a:t>2</a:t>
            </a:r>
            <a:r>
              <a:t> (2xBO=2 (C-O)), </a:t>
            </a:r>
            <a:r>
              <a:rPr b="1"/>
              <a:t>NO</a:t>
            </a:r>
            <a:r>
              <a:rPr b="1" baseline="-5999"/>
              <a:t>2</a:t>
            </a:r>
            <a:r>
              <a:rPr b="1" baseline="31999"/>
              <a:t>+1 </a:t>
            </a:r>
            <a:r>
              <a:t>(2xBO=2 (N-O)), </a:t>
            </a:r>
            <a:r>
              <a:rPr b="1"/>
              <a:t>CH</a:t>
            </a:r>
            <a:r>
              <a:rPr b="1" baseline="-5999"/>
              <a:t>4</a:t>
            </a:r>
            <a:r>
              <a:rPr baseline="-5999"/>
              <a:t> </a:t>
            </a:r>
            <a:r>
              <a:t>(4xBO=1 (C-H))</a:t>
            </a:r>
          </a:p>
          <a:p>
            <a:pPr marL="873426" marR="81280" indent="-792146" defTabSz="1828800">
              <a:buSzPct val="100000"/>
              <a:buAutoNum type="arabicPeriod" startAt="1"/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t>D(O-F) = 195 kJ/mol</a:t>
            </a:r>
            <a:endParaRPr baseline="-5999"/>
          </a:p>
          <a:p>
            <a:pPr marL="81280" marR="81280" defTabSz="1828800">
              <a:defRPr sz="3800">
                <a:uFill>
                  <a:solidFill>
                    <a:srgbClr val="000000"/>
                  </a:solidFill>
                </a:uFill>
              </a:defRPr>
            </a:pPr>
            <a:endParaRPr baseline="-5999"/>
          </a:p>
          <a:p>
            <a:pPr marL="81280" marR="81280" algn="ctr" defTabSz="1828800">
              <a:defRPr i="1" sz="3800">
                <a:uFill>
                  <a:solidFill>
                    <a:srgbClr val="000000"/>
                  </a:solidFill>
                </a:uFill>
              </a:defRPr>
            </a:pPr>
            <a:r>
              <a:t>See practice problem set #1 and self quizzes for </a:t>
            </a:r>
          </a:p>
          <a:p>
            <a:pPr marL="81280" marR="81280" algn="ctr" defTabSz="1828800">
              <a:defRPr i="1" sz="3800">
                <a:uFill>
                  <a:solidFill>
                    <a:srgbClr val="000000"/>
                  </a:solidFill>
                </a:uFill>
              </a:defRPr>
            </a:pPr>
            <a:r>
              <a:rPr b="1"/>
              <a:t>Lewis Structure / VSEPR</a:t>
            </a:r>
            <a:r>
              <a:t> examples and practice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ovalent Bonding"/>
          <p:cNvSpPr txBox="1"/>
          <p:nvPr>
            <p:ph type="title"/>
          </p:nvPr>
        </p:nvSpPr>
        <p:spPr>
          <a:xfrm>
            <a:off x="672905" y="-131299"/>
            <a:ext cx="13098781" cy="2903221"/>
          </a:xfrm>
          <a:prstGeom prst="rect">
            <a:avLst/>
          </a:prstGeom>
        </p:spPr>
        <p:txBody>
          <a:bodyPr/>
          <a:lstStyle>
            <a:lvl1pPr>
              <a:defRPr sz="10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lvl1pPr>
          </a:lstStyle>
          <a:p>
            <a:pPr/>
            <a:r>
              <a:t>Covalent Bonding</a:t>
            </a:r>
          </a:p>
        </p:txBody>
      </p:sp>
      <p:sp>
        <p:nvSpPr>
          <p:cNvPr id="277" name="Covalent bonding will be the focus of the first two chapters…"/>
          <p:cNvSpPr txBox="1"/>
          <p:nvPr>
            <p:ph type="body" sz="half" idx="1"/>
          </p:nvPr>
        </p:nvSpPr>
        <p:spPr>
          <a:xfrm>
            <a:off x="2059158" y="3304149"/>
            <a:ext cx="11447741" cy="83821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FF2734"/>
              </a:buClr>
              <a:buSzTx/>
              <a:buFont typeface="Arial"/>
              <a:buNone/>
              <a:defRPr sz="58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Covalent bonding</a:t>
            </a:r>
            <a:r>
              <a:t> will be the focus of the first two chapters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5800"/>
            </a:pPr>
            <a:r>
              <a:t>We will re-visit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Ionic bonding</a:t>
            </a:r>
            <a:r>
              <a:t> and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Metallic bonding</a:t>
            </a:r>
            <a:r>
              <a:t> in a future chapter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5800"/>
            </a:pPr>
            <a:r>
              <a:t>Important to know when a compound is ionic, covalent or metallic!</a:t>
            </a:r>
          </a:p>
        </p:txBody>
      </p:sp>
      <p:sp>
        <p:nvSpPr>
          <p:cNvPr id="2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 defTabSz="1828800">
              <a:buClr>
                <a:srgbClr val="6420A4"/>
              </a:buClr>
              <a:buFont typeface="Times Roman"/>
              <a:defRPr b="1" i="1" sz="4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79" name="science lab equipment picture" descr="science lab equipment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48362" y="7610716"/>
            <a:ext cx="5831768" cy="6068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" name="Group"/>
          <p:cNvGrpSpPr/>
          <p:nvPr/>
        </p:nvGrpSpPr>
        <p:grpSpPr>
          <a:xfrm>
            <a:off x="17395287" y="-39859"/>
            <a:ext cx="7034824" cy="6873144"/>
            <a:chOff x="0" y="0"/>
            <a:chExt cx="7034823" cy="6873142"/>
          </a:xfrm>
        </p:grpSpPr>
        <p:sp>
          <p:nvSpPr>
            <p:cNvPr id="280" name="Rectangle"/>
            <p:cNvSpPr/>
            <p:nvPr/>
          </p:nvSpPr>
          <p:spPr>
            <a:xfrm>
              <a:off x="0" y="0"/>
              <a:ext cx="7034824" cy="68731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400"/>
            </a:p>
          </p:txBody>
        </p:sp>
        <p:pic>
          <p:nvPicPr>
            <p:cNvPr id="281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034824" cy="6873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 Roman"/>
        <a:ea typeface="Times Roman"/>
        <a:cs typeface="Times Roman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88900" cap="flat">
          <a:noFill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400" u="none" kumimoji="0" normalizeH="0">
            <a:ln>
              <a:noFill/>
            </a:ln>
            <a:solidFill>
              <a:srgbClr val="00B800"/>
            </a:solidFill>
            <a:effectLst/>
            <a:uFill>
              <a:solidFill>
                <a:srgbClr val="00B8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8229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 Roman"/>
        <a:ea typeface="Times Roman"/>
        <a:cs typeface="Times Roman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88900" cap="flat">
          <a:noFill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400" u="none" kumimoji="0" normalizeH="0">
            <a:ln>
              <a:noFill/>
            </a:ln>
            <a:solidFill>
              <a:srgbClr val="00B800"/>
            </a:solidFill>
            <a:effectLst/>
            <a:uFill>
              <a:solidFill>
                <a:srgbClr val="00B8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8229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