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6" name="Shape 30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8116897" y="12363450"/>
            <a:ext cx="494606" cy="4885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88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97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3958828" y="0"/>
            <a:ext cx="16466344" cy="3500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3958828" y="4111625"/>
            <a:ext cx="16466344" cy="960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88866" indent="-391026">
              <a:spcBef>
                <a:spcPts val="1200"/>
              </a:spcBef>
              <a:buChar char="–"/>
              <a:defRPr sz="5200"/>
            </a:lvl2pPr>
            <a:lvl3pPr marL="1264322" indent="-309282">
              <a:spcBef>
                <a:spcPts val="1100"/>
              </a:spcBef>
              <a:defRPr sz="4600"/>
            </a:lvl3pPr>
            <a:lvl4pPr marL="1722482" indent="-310242">
              <a:spcBef>
                <a:spcPts val="900"/>
              </a:spcBef>
              <a:buChar char="–"/>
              <a:defRPr sz="3800"/>
            </a:lvl4pPr>
            <a:lvl5pPr marL="217968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8040697" y="12490450"/>
            <a:ext cx="494606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1160859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transition xmlns:p14="http://schemas.microsoft.com/office/powerpoint/2010/main" spd="med" advClick="1"/>
  <p:txStyles>
    <p:titleStyle>
      <a:lvl1pPr marL="81280" marR="81280" indent="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1280" marR="81280" indent="228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81280" marR="81280" indent="4572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81280" marR="81280" indent="685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81280" marR="81280" indent="9144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81280" marR="81280" indent="11430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81280" marR="81280" indent="1371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81280" marR="81280" indent="1600199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81280" marR="81280" indent="1828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77503" marR="81280" indent="-536863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AutoNum type="alphaUcPeriod" startAt="1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949024" marR="81280" indent="-451184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451" marR="81280" indent="-403411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020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9" name="Chemistry 221 Final Exam Review Chapter 6"/>
          <p:cNvSpPr txBox="1"/>
          <p:nvPr>
            <p:ph type="title"/>
          </p:nvPr>
        </p:nvSpPr>
        <p:spPr>
          <a:xfrm>
            <a:off x="581025" y="356393"/>
            <a:ext cx="17037844" cy="2911079"/>
          </a:xfrm>
          <a:prstGeom prst="rect">
            <a:avLst/>
          </a:prstGeom>
        </p:spPr>
        <p:txBody>
          <a:bodyPr/>
          <a:lstStyle/>
          <a:p>
            <a:pPr/>
            <a: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Chemistry 221 Final Exam Review</a:t>
            </a:r>
            <a:b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i="1"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Chapter 6</a:t>
            </a:r>
          </a:p>
        </p:txBody>
      </p:sp>
      <p:sp>
        <p:nvSpPr>
          <p:cNvPr id="310" name="Chemistry 221…"/>
          <p:cNvSpPr txBox="1"/>
          <p:nvPr/>
        </p:nvSpPr>
        <p:spPr>
          <a:xfrm>
            <a:off x="441920" y="10510952"/>
            <a:ext cx="10982674" cy="218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67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Chemistry 221</a:t>
            </a:r>
          </a:p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67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Professor Michael Russell</a:t>
            </a:r>
          </a:p>
        </p:txBody>
      </p:sp>
      <p:pic>
        <p:nvPicPr>
          <p:cNvPr id="311" name="1927 Solvay Congress picture" descr="1927 Solvay Congress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1643" y="4034991"/>
            <a:ext cx="11214111" cy="9709188"/>
          </a:xfrm>
          <a:prstGeom prst="rect">
            <a:avLst/>
          </a:prstGeom>
          <a:ln w="12700"/>
        </p:spPr>
      </p:pic>
      <p:pic>
        <p:nvPicPr>
          <p:cNvPr id="312" name="Heisenberg shirt picture" descr="Heisenberg shirt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609" y="3125390"/>
            <a:ext cx="7143751" cy="7143751"/>
          </a:xfrm>
          <a:prstGeom prst="rect">
            <a:avLst/>
          </a:prstGeom>
          <a:ln w="12700"/>
        </p:spPr>
      </p:pic>
      <p:sp>
        <p:nvSpPr>
          <p:cNvPr id="313" name="Last update:…"/>
          <p:cNvSpPr txBox="1"/>
          <p:nvPr/>
        </p:nvSpPr>
        <p:spPr>
          <a:xfrm>
            <a:off x="1276159" y="12738755"/>
            <a:ext cx="2247035" cy="988297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Last update:</a:t>
            </a:r>
          </a:p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4/29/24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What is the observed wavelength for an electron (mass = 9.109 x 10-28 g) traveling at a speed of 1.20 x 108 m/s?  (hint: use kg for mass!)"/>
          <p:cNvSpPr txBox="1"/>
          <p:nvPr>
            <p:ph type="title"/>
          </p:nvPr>
        </p:nvSpPr>
        <p:spPr>
          <a:xfrm>
            <a:off x="3565921" y="-1518047"/>
            <a:ext cx="16466345" cy="73183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is the observed wavelength for an electron (mass = 9.109 x 10</a:t>
            </a:r>
            <a:r>
              <a:rPr baseline="31999" sz="6000"/>
              <a:t>-28</a:t>
            </a:r>
            <a:r>
              <a:rPr sz="6000"/>
              <a:t> g) traveling at a speed of 1.20 x 10</a:t>
            </a:r>
            <a:r>
              <a:rPr baseline="31999" sz="6000"/>
              <a:t>8</a:t>
            </a:r>
            <a:r>
              <a:rPr sz="6000"/>
              <a:t> m/s?  </a:t>
            </a:r>
            <a:r>
              <a:rPr i="1" sz="6000"/>
              <a:t>(hint: use </a:t>
            </a:r>
            <a:r>
              <a:rPr b="1" i="1" sz="6000"/>
              <a:t>kg</a:t>
            </a:r>
            <a:r>
              <a:rPr i="1" sz="6000"/>
              <a:t> for mass!)</a:t>
            </a:r>
          </a:p>
        </p:txBody>
      </p:sp>
      <p:sp>
        <p:nvSpPr>
          <p:cNvPr id="368" name="6.06 x 10-3  m…"/>
          <p:cNvSpPr txBox="1"/>
          <p:nvPr>
            <p:ph type="body" sz="quarter" idx="1"/>
          </p:nvPr>
        </p:nvSpPr>
        <p:spPr>
          <a:xfrm>
            <a:off x="3815953" y="4221162"/>
            <a:ext cx="8233172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6.06 x 10</a:t>
            </a:r>
            <a:r>
              <a:rPr baseline="31999"/>
              <a:t>-3 </a:t>
            </a:r>
            <a:r>
              <a:t>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1.17 x 10</a:t>
            </a:r>
            <a:r>
              <a:rPr baseline="31999"/>
              <a:t>-5 </a:t>
            </a:r>
            <a:r>
              <a:t> fm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3.00 x 10</a:t>
            </a:r>
            <a:r>
              <a:rPr baseline="31999"/>
              <a:t>8 </a:t>
            </a:r>
            <a:r>
              <a:t>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6.06 x 10</a:t>
            </a:r>
            <a:r>
              <a:rPr baseline="31999"/>
              <a:t>-3 </a:t>
            </a:r>
            <a:r>
              <a:t> nm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none of the above</a:t>
            </a:r>
          </a:p>
        </p:txBody>
      </p:sp>
      <p:sp>
        <p:nvSpPr>
          <p:cNvPr id="369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70" name="Enter your response on…"/>
          <p:cNvSpPr txBox="1"/>
          <p:nvPr/>
        </p:nvSpPr>
        <p:spPr>
          <a:xfrm>
            <a:off x="4566238" y="141267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71" name="Answer = D, 6.06 x 10-3 nm…"/>
          <p:cNvSpPr txBox="1"/>
          <p:nvPr/>
        </p:nvSpPr>
        <p:spPr>
          <a:xfrm>
            <a:off x="16823594" y="16644937"/>
            <a:ext cx="8643939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6.06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nm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h / m v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convert mass to kg for de Broglie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6.626E-34 / 9.109E-31*1.20E8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6.06 x 10</a:t>
            </a:r>
            <a:r>
              <a:rPr baseline="31999"/>
              <a:t>-12</a:t>
            </a:r>
            <a:r>
              <a:t> m (*10</a:t>
            </a:r>
            <a:r>
              <a:rPr baseline="31999"/>
              <a:t>9</a:t>
            </a:r>
            <a:r>
              <a:t> nm/m)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6.06 x 10</a:t>
            </a:r>
            <a:r>
              <a:rPr baseline="31999"/>
              <a:t>-3</a:t>
            </a:r>
            <a:r>
              <a:t> nm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5304 -0.678385" origin="layout" pathEditMode="relative">
                                      <p:cBhvr>
                                        <p:cTn id="1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Which of the following is NOT a valid set of quantum numbers?"/>
          <p:cNvSpPr txBox="1"/>
          <p:nvPr>
            <p:ph type="title"/>
          </p:nvPr>
        </p:nvSpPr>
        <p:spPr>
          <a:xfrm>
            <a:off x="3958828" y="396875"/>
            <a:ext cx="16466344" cy="402272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is NOT a valid set of quantum numbers?</a:t>
            </a:r>
          </a:p>
        </p:txBody>
      </p:sp>
      <p:sp>
        <p:nvSpPr>
          <p:cNvPr id="374" name="n = 4, ℓ = 1, and mℓ = -1…"/>
          <p:cNvSpPr txBox="1"/>
          <p:nvPr>
            <p:ph type="body" sz="half" idx="1"/>
          </p:nvPr>
        </p:nvSpPr>
        <p:spPr>
          <a:xfrm>
            <a:off x="3958828" y="4411265"/>
            <a:ext cx="10822782" cy="86645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 = 4, </a:t>
            </a:r>
            <a:r>
              <a:rPr i="1" sz="7000"/>
              <a:t>ℓ</a:t>
            </a:r>
            <a:r>
              <a:t> = 1, and m</a:t>
            </a:r>
            <a:r>
              <a:rPr baseline="-15771" i="1" sz="7000"/>
              <a:t>ℓ</a:t>
            </a:r>
            <a:r>
              <a:t> = -1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 = 6, </a:t>
            </a:r>
            <a:r>
              <a:rPr i="1" sz="7000"/>
              <a:t>ℓ</a:t>
            </a:r>
            <a:r>
              <a:t> = 5, and m</a:t>
            </a:r>
            <a:r>
              <a:rPr baseline="-15771" i="1" sz="7000"/>
              <a:t>ℓ</a:t>
            </a:r>
            <a:r>
              <a:t> =  0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 = 2, </a:t>
            </a:r>
            <a:r>
              <a:rPr i="1" sz="7000"/>
              <a:t>ℓ</a:t>
            </a:r>
            <a:r>
              <a:t> = 2, and m</a:t>
            </a:r>
            <a:r>
              <a:rPr baseline="-15771" i="1" sz="7000"/>
              <a:t>ℓ</a:t>
            </a:r>
            <a:r>
              <a:t> = +1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 = 3, </a:t>
            </a:r>
            <a:r>
              <a:rPr i="1" sz="7000"/>
              <a:t>ℓ</a:t>
            </a:r>
            <a:r>
              <a:t> = 2, and m</a:t>
            </a:r>
            <a:r>
              <a:rPr baseline="-15771" i="1" sz="7000"/>
              <a:t>ℓ</a:t>
            </a:r>
            <a:r>
              <a:t> = -2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 = 1, </a:t>
            </a:r>
            <a:r>
              <a:rPr i="1" sz="7000"/>
              <a:t>ℓ</a:t>
            </a:r>
            <a:r>
              <a:t> = 0, and m</a:t>
            </a:r>
            <a:r>
              <a:rPr baseline="-15771" i="1" sz="7000"/>
              <a:t>ℓ</a:t>
            </a:r>
            <a:r>
              <a:t> = 0</a:t>
            </a:r>
          </a:p>
        </p:txBody>
      </p:sp>
      <p:sp>
        <p:nvSpPr>
          <p:cNvPr id="375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76" name="Enter your response on…"/>
          <p:cNvSpPr txBox="1"/>
          <p:nvPr/>
        </p:nvSpPr>
        <p:spPr>
          <a:xfrm>
            <a:off x="4548379" y="14216062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77" name="Answer = C,…"/>
          <p:cNvSpPr txBox="1"/>
          <p:nvPr/>
        </p:nvSpPr>
        <p:spPr>
          <a:xfrm>
            <a:off x="16823594" y="16644937"/>
            <a:ext cx="8643939" cy="3289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b="1"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 = 2, ℓ = 2, and m</a:t>
            </a:r>
            <a:r>
              <a:rPr baseline="-22285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ℓ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= +1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max </a:t>
            </a:r>
            <a:r>
              <a:rPr i="1"/>
              <a:t>ℓ</a:t>
            </a:r>
            <a:r>
              <a:t> = n - 1, and </a:t>
            </a:r>
            <a:r>
              <a:rPr i="1"/>
              <a:t>ℓ ≠ n</a:t>
            </a:r>
            <a:endParaRPr i="1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(</a:t>
            </a:r>
            <a:r>
              <a:t>max m</a:t>
            </a:r>
            <a:r>
              <a:rPr baseline="-5999" i="1"/>
              <a:t>ℓ</a:t>
            </a:r>
            <a:r>
              <a:t> = </a:t>
            </a:r>
            <a:r>
              <a:rPr i="1"/>
              <a:t>ℓ</a:t>
            </a:r>
            <a:r>
              <a:t>, and min m</a:t>
            </a:r>
            <a:r>
              <a:rPr baseline="-5999" i="1"/>
              <a:t>ℓ</a:t>
            </a:r>
            <a:r>
              <a:t> = -</a:t>
            </a:r>
            <a:r>
              <a:rPr i="1"/>
              <a:t>ℓ)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1232 -0.489670" origin="layout" pathEditMode="relative">
                                      <p:cBhvr>
                                        <p:cTn id="1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For a certain orbital, n = 3, ℓ = 1, and mℓ = -1. What type of orbital is this?"/>
          <p:cNvSpPr txBox="1"/>
          <p:nvPr>
            <p:ph type="title"/>
          </p:nvPr>
        </p:nvSpPr>
        <p:spPr>
          <a:xfrm>
            <a:off x="3958828" y="607218"/>
            <a:ext cx="16912829" cy="37179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For a certain orbital, n = 3, </a:t>
            </a:r>
            <a:r>
              <a:rPr i="1" sz="6000"/>
              <a:t>ℓ</a:t>
            </a:r>
            <a:r>
              <a:rPr sz="6000"/>
              <a:t> = 1, and m</a:t>
            </a:r>
            <a:r>
              <a:rPr baseline="-16133" i="1" sz="6000"/>
              <a:t>ℓ</a:t>
            </a:r>
            <a:r>
              <a:rPr sz="6000"/>
              <a:t> = -1. What type of orbital is this?</a:t>
            </a:r>
          </a:p>
        </p:txBody>
      </p:sp>
      <p:sp>
        <p:nvSpPr>
          <p:cNvPr id="380" name="3d…"/>
          <p:cNvSpPr txBox="1"/>
          <p:nvPr>
            <p:ph type="body" sz="quarter" idx="1"/>
          </p:nvPr>
        </p:nvSpPr>
        <p:spPr>
          <a:xfrm>
            <a:off x="3958828" y="43275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3s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3p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1f</a:t>
            </a:r>
          </a:p>
        </p:txBody>
      </p:sp>
      <p:sp>
        <p:nvSpPr>
          <p:cNvPr id="381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82" name="Enter your response on…"/>
          <p:cNvSpPr txBox="1"/>
          <p:nvPr/>
        </p:nvSpPr>
        <p:spPr>
          <a:xfrm>
            <a:off x="4548379" y="14483953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83" name="Answer = C, 3p…"/>
          <p:cNvSpPr txBox="1"/>
          <p:nvPr/>
        </p:nvSpPr>
        <p:spPr>
          <a:xfrm>
            <a:off x="16823594" y="16644937"/>
            <a:ext cx="8643939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3p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nℓ</a:t>
            </a:r>
            <a:r>
              <a:t> notation: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 = 3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ℓ = 1</a:t>
            </a:r>
            <a:r>
              <a:t> is a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</a:t>
            </a:r>
            <a:r>
              <a:t> subshell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ℓ: 0(s)  1(p)  2(d)  3(f)  4(g)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7501 -0.609375" origin="layout" pathEditMode="relative">
                                      <p:cBhvr>
                                        <p:cTn id="1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If an electron subshell has 7 orbitals, what is the ℓ value for this subshell?"/>
          <p:cNvSpPr txBox="1"/>
          <p:nvPr>
            <p:ph type="title"/>
          </p:nvPr>
        </p:nvSpPr>
        <p:spPr>
          <a:xfrm>
            <a:off x="3958828" y="822325"/>
            <a:ext cx="16466344" cy="35972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If an electron subshell has 7 orbitals, what is the </a:t>
            </a:r>
            <a:r>
              <a:rPr i="1" sz="6000"/>
              <a:t>ℓ</a:t>
            </a:r>
            <a:r>
              <a:rPr sz="6000"/>
              <a:t> value for this subshell?</a:t>
            </a:r>
          </a:p>
        </p:txBody>
      </p:sp>
      <p:sp>
        <p:nvSpPr>
          <p:cNvPr id="386" name="two…"/>
          <p:cNvSpPr txBox="1"/>
          <p:nvPr>
            <p:ph type="body" sz="quarter" idx="1"/>
          </p:nvPr>
        </p:nvSpPr>
        <p:spPr>
          <a:xfrm>
            <a:off x="3958828" y="441126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two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three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four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five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seven</a:t>
            </a:r>
          </a:p>
        </p:txBody>
      </p:sp>
      <p:sp>
        <p:nvSpPr>
          <p:cNvPr id="387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88" name="Enter your response on…"/>
          <p:cNvSpPr txBox="1"/>
          <p:nvPr/>
        </p:nvSpPr>
        <p:spPr>
          <a:xfrm>
            <a:off x="4566238" y="14733984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89" name="Answer = B, three…"/>
          <p:cNvSpPr txBox="1"/>
          <p:nvPr/>
        </p:nvSpPr>
        <p:spPr>
          <a:xfrm>
            <a:off x="16823594" y="16644937"/>
            <a:ext cx="8643939" cy="3783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three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# orbitals = 2ℓ + 1</a:t>
            </a:r>
          </a:p>
          <a:p>
            <a:pPr marL="63500" marR="63500" algn="ctr" defTabSz="1428750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7 = 2ℓ + 1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solve for ℓ,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ℓ = 3</a:t>
            </a:r>
            <a:r>
              <a:rPr>
                <a:solidFill>
                  <a:srgbClr val="000000"/>
                </a:solidFill>
              </a:rPr>
              <a:t> (f orbital)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4093 -0.886719" origin="layout" pathEditMode="relative">
                                      <p:cBhvr>
                                        <p:cTn id="13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What type of orbital has 2 nodal planes?"/>
          <p:cNvSpPr txBox="1"/>
          <p:nvPr>
            <p:ph type="title"/>
          </p:nvPr>
        </p:nvSpPr>
        <p:spPr>
          <a:xfrm>
            <a:off x="3958828" y="66675"/>
            <a:ext cx="16466344" cy="4505326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What type of orbital has 2 nodal planes?</a:t>
            </a:r>
          </a:p>
        </p:txBody>
      </p:sp>
      <p:sp>
        <p:nvSpPr>
          <p:cNvPr id="392" name="s…"/>
          <p:cNvSpPr txBox="1"/>
          <p:nvPr>
            <p:ph type="body" sz="half" idx="1"/>
          </p:nvPr>
        </p:nvSpPr>
        <p:spPr>
          <a:xfrm>
            <a:off x="3958828" y="4572000"/>
            <a:ext cx="8233172" cy="8664576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 </a:t>
            </a:r>
            <a:r>
              <a:rPr i="1" sz="7000"/>
              <a:t>s</a:t>
            </a:r>
            <a:r>
              <a:rPr sz="7000"/>
              <a:t> 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 </a:t>
            </a:r>
            <a:r>
              <a:rPr i="1" sz="7000"/>
              <a:t>p</a:t>
            </a:r>
            <a:r>
              <a:rPr sz="7000"/>
              <a:t> 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 </a:t>
            </a:r>
            <a:r>
              <a:rPr i="1" sz="7000"/>
              <a:t>d</a:t>
            </a:r>
            <a:endParaRPr i="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 </a:t>
            </a:r>
            <a:r>
              <a:rPr i="1" sz="7000"/>
              <a:t>ƒ</a:t>
            </a:r>
            <a:r>
              <a:rPr sz="7000"/>
              <a:t> 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 </a:t>
            </a:r>
            <a:r>
              <a:rPr i="1" sz="7000"/>
              <a:t>g</a:t>
            </a:r>
          </a:p>
        </p:txBody>
      </p:sp>
      <p:sp>
        <p:nvSpPr>
          <p:cNvPr id="393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94" name="Enter your response on…"/>
          <p:cNvSpPr txBox="1"/>
          <p:nvPr/>
        </p:nvSpPr>
        <p:spPr>
          <a:xfrm>
            <a:off x="4601957" y="141267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95" name="Answer = C, d…"/>
          <p:cNvSpPr txBox="1"/>
          <p:nvPr/>
        </p:nvSpPr>
        <p:spPr>
          <a:xfrm>
            <a:off x="16823594" y="16644937"/>
            <a:ext cx="8643939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# of nodal planes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ℓ 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(spherical nodes = n - ℓ - 1)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nodal planes: ℓ = 2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ℓ: 0(s)  1(p)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2(d)</a:t>
            </a:r>
            <a:r>
              <a:t>  3(f)  4(g)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 orbital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1388 -0.665365" origin="layout" pathEditMode="relative">
                                      <p:cBhvr>
                                        <p:cTn id="1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Which of the following orbitals has 2 spherical nodes?"/>
          <p:cNvSpPr txBox="1"/>
          <p:nvPr>
            <p:ph type="title"/>
          </p:nvPr>
        </p:nvSpPr>
        <p:spPr>
          <a:xfrm>
            <a:off x="3958828" y="464343"/>
            <a:ext cx="16466344" cy="3654426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orbitals has 2 spherical nodes?</a:t>
            </a:r>
          </a:p>
        </p:txBody>
      </p:sp>
      <p:sp>
        <p:nvSpPr>
          <p:cNvPr id="398" name="1s…"/>
          <p:cNvSpPr txBox="1"/>
          <p:nvPr>
            <p:ph type="body" sz="half" idx="1"/>
          </p:nvPr>
        </p:nvSpPr>
        <p:spPr>
          <a:xfrm>
            <a:off x="3958828" y="4111625"/>
            <a:ext cx="8233172" cy="9604375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</a:t>
            </a:r>
            <a:r>
              <a:rPr i="1"/>
              <a:t>s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</a:t>
            </a:r>
            <a:r>
              <a:rPr i="1"/>
              <a:t>p</a:t>
            </a:r>
            <a:r>
              <a:t>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</a:t>
            </a:r>
            <a:r>
              <a:rPr i="1"/>
              <a:t>d</a:t>
            </a:r>
            <a:r>
              <a:t>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</a:t>
            </a:r>
            <a:r>
              <a:rPr i="1"/>
              <a:t>p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</a:t>
            </a:r>
            <a:r>
              <a:rPr i="1"/>
              <a:t>p</a:t>
            </a:r>
          </a:p>
        </p:txBody>
      </p:sp>
      <p:sp>
        <p:nvSpPr>
          <p:cNvPr id="399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00" name="Enter your response on…"/>
          <p:cNvSpPr txBox="1"/>
          <p:nvPr/>
        </p:nvSpPr>
        <p:spPr>
          <a:xfrm>
            <a:off x="4512660" y="14573250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01" name="Answer = E, 4p…"/>
          <p:cNvSpPr txBox="1"/>
          <p:nvPr/>
        </p:nvSpPr>
        <p:spPr>
          <a:xfrm>
            <a:off x="16823594" y="16644937"/>
            <a:ext cx="8643939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4p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# of spherical nodes = n - ℓ - 1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ℓ: 0(s)  1(p)  2(d)  3(f)  4(g)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4p: 4 - 1 - 1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spherical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7755 -0.583333" origin="layout" pathEditMode="relative">
                                      <p:cBhvr>
                                        <p:cTn id="13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he electron configuration for neutral chlorine is"/>
          <p:cNvSpPr txBox="1"/>
          <p:nvPr>
            <p:ph type="title"/>
          </p:nvPr>
        </p:nvSpPr>
        <p:spPr>
          <a:xfrm>
            <a:off x="3958828" y="0"/>
            <a:ext cx="16466344" cy="4022725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The electron configuration for neutral chlorine is</a:t>
            </a:r>
          </a:p>
        </p:txBody>
      </p:sp>
      <p:sp>
        <p:nvSpPr>
          <p:cNvPr id="404" name="1s2 2s22p6 3s5…"/>
          <p:cNvSpPr txBox="1"/>
          <p:nvPr>
            <p:ph type="body" sz="half" idx="1"/>
          </p:nvPr>
        </p:nvSpPr>
        <p:spPr>
          <a:xfrm>
            <a:off x="3976687" y="4161234"/>
            <a:ext cx="14180345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1s</a:t>
            </a:r>
            <a:r>
              <a:rPr baseline="30933"/>
              <a:t>2</a:t>
            </a:r>
            <a:r>
              <a:t> 2s</a:t>
            </a:r>
            <a:r>
              <a:rPr baseline="30933"/>
              <a:t>2</a:t>
            </a:r>
            <a:r>
              <a:t>2p</a:t>
            </a:r>
            <a:r>
              <a:rPr baseline="30933"/>
              <a:t>6</a:t>
            </a:r>
            <a:r>
              <a:t> 3s</a:t>
            </a:r>
            <a:r>
              <a:rPr baseline="30933"/>
              <a:t>5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1s</a:t>
            </a:r>
            <a:r>
              <a:rPr baseline="30933"/>
              <a:t>2</a:t>
            </a:r>
            <a:r>
              <a:t> 2s</a:t>
            </a:r>
            <a:r>
              <a:rPr baseline="30933"/>
              <a:t>2</a:t>
            </a:r>
            <a:r>
              <a:t>2p</a:t>
            </a:r>
            <a:r>
              <a:rPr baseline="30933"/>
              <a:t>6</a:t>
            </a:r>
            <a:r>
              <a:t> 3s</a:t>
            </a:r>
            <a:r>
              <a:rPr baseline="30933"/>
              <a:t>2</a:t>
            </a:r>
            <a:r>
              <a:t>3p</a:t>
            </a:r>
            <a:r>
              <a:rPr baseline="30933"/>
              <a:t>5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1s</a:t>
            </a:r>
            <a:r>
              <a:rPr baseline="30933"/>
              <a:t>2</a:t>
            </a:r>
            <a:r>
              <a:t> 2s</a:t>
            </a:r>
            <a:r>
              <a:rPr baseline="30933"/>
              <a:t>2</a:t>
            </a:r>
            <a:r>
              <a:t>2p</a:t>
            </a:r>
            <a:r>
              <a:rPr baseline="30933"/>
              <a:t>5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1s</a:t>
            </a:r>
            <a:r>
              <a:rPr baseline="30933"/>
              <a:t>2</a:t>
            </a:r>
            <a:r>
              <a:t> 2s</a:t>
            </a:r>
            <a:r>
              <a:rPr baseline="30933"/>
              <a:t>2</a:t>
            </a:r>
            <a:r>
              <a:t>2p</a:t>
            </a:r>
            <a:r>
              <a:rPr baseline="30933"/>
              <a:t>6</a:t>
            </a:r>
            <a:r>
              <a:t> 3s</a:t>
            </a:r>
            <a:r>
              <a:rPr baseline="30933"/>
              <a:t>2</a:t>
            </a:r>
            <a:r>
              <a:t>3p</a:t>
            </a:r>
            <a:r>
              <a:rPr baseline="30933"/>
              <a:t>6</a:t>
            </a:r>
            <a:endParaRPr baseline="-1066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-1066"/>
              <a:t>[Xe]</a:t>
            </a:r>
          </a:p>
        </p:txBody>
      </p:sp>
      <p:sp>
        <p:nvSpPr>
          <p:cNvPr id="405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06" name="Enter your response on…"/>
          <p:cNvSpPr txBox="1"/>
          <p:nvPr/>
        </p:nvSpPr>
        <p:spPr>
          <a:xfrm>
            <a:off x="4530519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07" name="Answer = B,…"/>
          <p:cNvSpPr txBox="1"/>
          <p:nvPr/>
        </p:nvSpPr>
        <p:spPr>
          <a:xfrm>
            <a:off x="16823594" y="16644937"/>
            <a:ext cx="8643939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</a:t>
            </a:r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1s</a:t>
            </a:r>
            <a:r>
              <a:rPr baseline="30476"/>
              <a:t>2</a:t>
            </a:r>
            <a:r>
              <a:t> 2s</a:t>
            </a:r>
            <a:r>
              <a:rPr baseline="30476"/>
              <a:t>2</a:t>
            </a:r>
            <a:r>
              <a:t>2p</a:t>
            </a:r>
            <a:r>
              <a:rPr baseline="30476"/>
              <a:t>6</a:t>
            </a:r>
            <a:r>
              <a:t> 3s</a:t>
            </a:r>
            <a:r>
              <a:rPr baseline="30476"/>
              <a:t>2</a:t>
            </a:r>
            <a:r>
              <a:t>3p</a:t>
            </a:r>
            <a:r>
              <a:rPr baseline="30476"/>
              <a:t>5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Cl has 17 total electrons,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past [Ne],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one before [Ar]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or: [Ne]</a:t>
            </a:r>
            <a:r>
              <a:rPr b="1" i="0"/>
              <a:t> 3s</a:t>
            </a:r>
            <a:r>
              <a:rPr b="1" baseline="30476" i="0"/>
              <a:t>2</a:t>
            </a:r>
            <a:r>
              <a:rPr b="1" i="0"/>
              <a:t>3p</a:t>
            </a:r>
            <a:r>
              <a:rPr b="1" baseline="30476" i="0"/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8712 -0.566406" origin="layout" pathEditMode="relative">
                                      <p:cBhvr>
                                        <p:cTn id="13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What neutral element has the electron configuration 1s2 2s22p6 3s23p6 3d10 4s2?"/>
          <p:cNvSpPr txBox="1"/>
          <p:nvPr>
            <p:ph type="title"/>
          </p:nvPr>
        </p:nvSpPr>
        <p:spPr>
          <a:xfrm>
            <a:off x="3958828" y="488950"/>
            <a:ext cx="16466344" cy="41433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neutral element has the electron configuration 1s</a:t>
            </a:r>
            <a:r>
              <a:rPr baseline="30933" sz="6000"/>
              <a:t>2</a:t>
            </a:r>
            <a:r>
              <a:rPr sz="6000"/>
              <a:t> 2s</a:t>
            </a:r>
            <a:r>
              <a:rPr baseline="30933" sz="6000"/>
              <a:t>2</a:t>
            </a:r>
            <a:r>
              <a:rPr sz="6000"/>
              <a:t>2p</a:t>
            </a:r>
            <a:r>
              <a:rPr baseline="30933" sz="6000"/>
              <a:t>6</a:t>
            </a:r>
            <a:r>
              <a:rPr sz="6000"/>
              <a:t> 3s</a:t>
            </a:r>
            <a:r>
              <a:rPr baseline="30933" sz="6000"/>
              <a:t>2</a:t>
            </a:r>
            <a:r>
              <a:rPr sz="6000"/>
              <a:t>3p</a:t>
            </a:r>
            <a:r>
              <a:rPr baseline="30933" sz="6000"/>
              <a:t>6</a:t>
            </a:r>
            <a:r>
              <a:rPr sz="6000"/>
              <a:t> 3d</a:t>
            </a:r>
            <a:r>
              <a:rPr baseline="30933" sz="6000"/>
              <a:t>10</a:t>
            </a:r>
            <a:r>
              <a:rPr sz="6000"/>
              <a:t> 4s</a:t>
            </a:r>
            <a:r>
              <a:rPr baseline="30933" sz="6000"/>
              <a:t>2</a:t>
            </a:r>
            <a:r>
              <a:rPr sz="6000"/>
              <a:t>?</a:t>
            </a:r>
          </a:p>
        </p:txBody>
      </p:sp>
      <p:sp>
        <p:nvSpPr>
          <p:cNvPr id="410" name="Zn…"/>
          <p:cNvSpPr txBox="1"/>
          <p:nvPr>
            <p:ph type="body" sz="quarter" idx="1"/>
          </p:nvPr>
        </p:nvSpPr>
        <p:spPr>
          <a:xfrm>
            <a:off x="3958828" y="46323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Zn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Ca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Ge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Ni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</a:t>
            </a:r>
          </a:p>
        </p:txBody>
      </p:sp>
      <p:sp>
        <p:nvSpPr>
          <p:cNvPr id="411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12" name="Enter your response on…"/>
          <p:cNvSpPr txBox="1"/>
          <p:nvPr/>
        </p:nvSpPr>
        <p:spPr>
          <a:xfrm>
            <a:off x="4566238" y="1437679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13" name="Answer = A, Zn…"/>
          <p:cNvSpPr txBox="1"/>
          <p:nvPr/>
        </p:nvSpPr>
        <p:spPr>
          <a:xfrm>
            <a:off x="16823594" y="16644937"/>
            <a:ext cx="8643939" cy="5002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Zn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30 total electrons, all neutral atom choices,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1"/>
              <a:t>must</a:t>
            </a:r>
            <a:r>
              <a:t> be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Zn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also past [Ar],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filled 3d</a:t>
            </a:r>
            <a:r>
              <a:rPr baseline="31999"/>
              <a:t>10 </a:t>
            </a:r>
            <a:r>
              <a:t>subshell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4572 -0.597656" origin="layout" pathEditMode="relative">
                                      <p:cBhvr>
                                        <p:cTn id="13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he electron configuration for neutral tin is:"/>
          <p:cNvSpPr txBox="1"/>
          <p:nvPr>
            <p:ph type="title"/>
          </p:nvPr>
        </p:nvSpPr>
        <p:spPr>
          <a:xfrm>
            <a:off x="3958828" y="0"/>
            <a:ext cx="17870290" cy="4264025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The electron configuration for neutral tin is:</a:t>
            </a:r>
          </a:p>
        </p:txBody>
      </p:sp>
      <p:sp>
        <p:nvSpPr>
          <p:cNvPr id="416" name="[Ne] 4s2 3d10 4p2…"/>
          <p:cNvSpPr txBox="1"/>
          <p:nvPr>
            <p:ph type="body" sz="quarter" idx="1"/>
          </p:nvPr>
        </p:nvSpPr>
        <p:spPr>
          <a:xfrm>
            <a:off x="4030265" y="2970212"/>
            <a:ext cx="8233173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[Ne] 4s</a:t>
            </a:r>
            <a:r>
              <a:rPr baseline="30933"/>
              <a:t>2</a:t>
            </a:r>
            <a:r>
              <a:t> 3d</a:t>
            </a:r>
            <a:r>
              <a:rPr baseline="30933"/>
              <a:t>10</a:t>
            </a:r>
            <a:r>
              <a:t> 4p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[Ar] 4s</a:t>
            </a:r>
            <a:r>
              <a:rPr baseline="30933"/>
              <a:t>2</a:t>
            </a:r>
            <a:r>
              <a:t> 3d</a:t>
            </a:r>
            <a:r>
              <a:rPr baseline="30933"/>
              <a:t>10</a:t>
            </a:r>
            <a:r>
              <a:t> 4p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[Kr] 5s</a:t>
            </a:r>
            <a:r>
              <a:rPr baseline="30933"/>
              <a:t>2</a:t>
            </a:r>
            <a:r>
              <a:t> 4d</a:t>
            </a:r>
            <a:r>
              <a:rPr baseline="30933"/>
              <a:t>10</a:t>
            </a:r>
            <a:r>
              <a:t> 5p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[Xe] 5s</a:t>
            </a:r>
            <a:r>
              <a:rPr baseline="30933"/>
              <a:t>2</a:t>
            </a:r>
            <a:r>
              <a:t> 4d</a:t>
            </a:r>
            <a:r>
              <a:rPr baseline="30933"/>
              <a:t>10</a:t>
            </a:r>
            <a:r>
              <a:t> 5p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-1066"/>
              <a:t>[Uuo] or [Og]             </a:t>
            </a:r>
            <a:r>
              <a:rPr baseline="-1066" i="1"/>
              <a:t>Z = 118! :)</a:t>
            </a:r>
          </a:p>
        </p:txBody>
      </p:sp>
      <p:sp>
        <p:nvSpPr>
          <p:cNvPr id="417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18" name="Enter your response on…"/>
          <p:cNvSpPr txBox="1"/>
          <p:nvPr/>
        </p:nvSpPr>
        <p:spPr>
          <a:xfrm>
            <a:off x="4334066" y="1409104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19" name="Answer = C, [Kr] 5s2 4d10 5p2…"/>
          <p:cNvSpPr txBox="1"/>
          <p:nvPr/>
        </p:nvSpPr>
        <p:spPr>
          <a:xfrm>
            <a:off x="16823594" y="16644937"/>
            <a:ext cx="8643939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[Kr] 5s</a:t>
            </a:r>
            <a:r>
              <a:rPr baseline="3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4d</a:t>
            </a:r>
            <a:r>
              <a:rPr baseline="3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5p</a:t>
            </a:r>
            <a:r>
              <a:rPr baseline="3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Tin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Sn, Z = 50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past [Kr], before [Xe], 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must be answer C!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also: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 [noble gas] ns</a:t>
            </a:r>
            <a:r>
              <a:rPr baseline="31999"/>
              <a:t>2</a:t>
            </a:r>
            <a:r>
              <a:t> np</a:t>
            </a:r>
            <a:r>
              <a:rPr baseline="31999"/>
              <a:t>2</a:t>
            </a:r>
            <a:r>
              <a:t> element,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 = 5 (5th period)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2121 -0.654948" origin="layout" pathEditMode="relative">
                                      <p:cBhvr>
                                        <p:cTn id="13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What neutral element has the following electron configuration?"/>
          <p:cNvSpPr txBox="1"/>
          <p:nvPr>
            <p:ph type="title"/>
          </p:nvPr>
        </p:nvSpPr>
        <p:spPr>
          <a:xfrm>
            <a:off x="3958828" y="0"/>
            <a:ext cx="16466344" cy="359727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What neutral element has the following electron configuration?</a:t>
            </a:r>
          </a:p>
        </p:txBody>
      </p:sp>
      <p:sp>
        <p:nvSpPr>
          <p:cNvPr id="422" name="Cl…"/>
          <p:cNvSpPr txBox="1"/>
          <p:nvPr>
            <p:ph type="body" sz="quarter" idx="1"/>
          </p:nvPr>
        </p:nvSpPr>
        <p:spPr>
          <a:xfrm>
            <a:off x="3958828" y="7223125"/>
            <a:ext cx="8233172" cy="64928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Ti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Jq</a:t>
            </a:r>
          </a:p>
        </p:txBody>
      </p:sp>
      <p:sp>
        <p:nvSpPr>
          <p:cNvPr id="423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424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562" y="4121150"/>
            <a:ext cx="8679657" cy="273685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Enter your response on…"/>
          <p:cNvSpPr txBox="1"/>
          <p:nvPr/>
        </p:nvSpPr>
        <p:spPr>
          <a:xfrm>
            <a:off x="4548379" y="14483953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26" name="Answer = B, S…"/>
          <p:cNvSpPr txBox="1"/>
          <p:nvPr/>
        </p:nvSpPr>
        <p:spPr>
          <a:xfrm>
            <a:off x="16823594" y="16644937"/>
            <a:ext cx="8643939" cy="2563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[Ne] = 10 e</a:t>
            </a:r>
            <a:r>
              <a:rPr baseline="31999"/>
              <a:t>-</a:t>
            </a:r>
            <a:r>
              <a:t>, plus 6 more = 16 e</a:t>
            </a:r>
            <a:r>
              <a:rPr baseline="31999"/>
              <a:t>-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Z = 16, S, sulfur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52286 -0.196615" origin="layout" pathEditMode="relative">
                                      <p:cBhvr>
                                        <p:cTn id="6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33644 -0.569010" origin="layout" pathEditMode="relative">
                                      <p:cBhvr>
                                        <p:cTn id="1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H 221 Lecture &amp; Lab Final Exams"/>
          <p:cNvSpPr txBox="1"/>
          <p:nvPr>
            <p:ph type="title"/>
          </p:nvPr>
        </p:nvSpPr>
        <p:spPr>
          <a:xfrm>
            <a:off x="-191691" y="-222094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CH 221 Lecture &amp; Lab Final Exams</a:t>
            </a:r>
          </a:p>
        </p:txBody>
      </p:sp>
      <p:sp>
        <p:nvSpPr>
          <p:cNvPr id="316" name="Lecture Final:…"/>
          <p:cNvSpPr txBox="1"/>
          <p:nvPr>
            <p:ph type="body" idx="1"/>
          </p:nvPr>
        </p:nvSpPr>
        <p:spPr>
          <a:xfrm>
            <a:off x="16684" y="2049462"/>
            <a:ext cx="15736471" cy="12255940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>
                <a:solidFill>
                  <a:srgbClr val="000000"/>
                </a:solidFill>
              </a:rPr>
              <a:t>Lecture Final: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000"/>
            </a:pPr>
            <a:r>
              <a:rPr b="0"/>
              <a:t> 32 multiple choice questions and four short answer questions, Chapters 1 - 6, </a:t>
            </a:r>
            <a:endParaRPr b="0"/>
          </a:p>
          <a:p>
            <a:pPr lvl="1" marL="962660" marR="81280" indent="-195580">
              <a:lnSpc>
                <a:spcPct val="100000"/>
              </a:lnSpc>
              <a:spcBef>
                <a:spcPts val="2600"/>
              </a:spcBef>
              <a:buChar char="•"/>
              <a:defRPr sz="6000"/>
            </a:pPr>
            <a:r>
              <a:rPr b="0"/>
              <a:t> </a:t>
            </a:r>
            <a:r>
              <a:rPr b="0" i="1"/>
              <a:t>Sec 01: </a:t>
            </a:r>
            <a:r>
              <a:t>Wednesday</a:t>
            </a:r>
            <a:r>
              <a:rPr b="0"/>
              <a:t>, </a:t>
            </a:r>
            <a:r>
              <a:t>8:45 AM</a:t>
            </a:r>
            <a:r>
              <a:rPr b="0"/>
              <a:t>, </a:t>
            </a:r>
            <a:r>
              <a:t>AC 1303</a:t>
            </a:r>
          </a:p>
          <a:p>
            <a:pPr lvl="1" marL="962660" marR="81280" indent="-195580">
              <a:lnSpc>
                <a:spcPct val="100000"/>
              </a:lnSpc>
              <a:spcBef>
                <a:spcPts val="2600"/>
              </a:spcBef>
              <a:buChar char="•"/>
              <a:defRPr sz="6000"/>
            </a:pPr>
            <a:r>
              <a:t> </a:t>
            </a:r>
            <a:r>
              <a:rPr b="0" i="1"/>
              <a:t>Sec H1: </a:t>
            </a:r>
            <a:r>
              <a:t>Wednesday</a:t>
            </a:r>
            <a:r>
              <a:rPr b="0"/>
              <a:t>, </a:t>
            </a:r>
            <a:r>
              <a:t>1:10 PM</a:t>
            </a:r>
            <a:r>
              <a:rPr b="0"/>
              <a:t>, </a:t>
            </a:r>
            <a:r>
              <a:t>AC 2501</a:t>
            </a:r>
            <a:endParaRPr b="0"/>
          </a:p>
          <a:p>
            <a:pPr marL="81280" marR="81280" indent="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endParaRPr b="0"/>
          </a:p>
          <a:p>
            <a:pPr marL="81280" marR="81280" indent="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>
                <a:solidFill>
                  <a:srgbClr val="000000"/>
                </a:solidFill>
              </a:rPr>
              <a:t>Lab Final:  </a:t>
            </a:r>
            <a:r>
              <a:rPr b="0" i="1">
                <a:solidFill>
                  <a:srgbClr val="000000"/>
                </a:solidFill>
              </a:rPr>
              <a:t>Due at time of Lecture Final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000"/>
            </a:pPr>
            <a:r>
              <a:rPr b="0"/>
              <a:t> 6 short answer questions over labs from this term; released Monday morning, complete printed copy and turn in Wednesday with </a:t>
            </a:r>
            <a:r>
              <a:rPr b="0" u="sng"/>
              <a:t>Final Exam Prep</a:t>
            </a:r>
            <a:r>
              <a:rPr b="0"/>
              <a:t> worksheet</a:t>
            </a:r>
          </a:p>
        </p:txBody>
      </p:sp>
      <p:sp>
        <p:nvSpPr>
          <p:cNvPr id="317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18" name="exams picture" descr="exams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  <p:sp>
        <p:nvSpPr>
          <p:cNvPr id="319" name="Final grades available by Friday night.  Final exams not returned.…"/>
          <p:cNvSpPr txBox="1"/>
          <p:nvPr/>
        </p:nvSpPr>
        <p:spPr>
          <a:xfrm>
            <a:off x="16748145" y="5756088"/>
            <a:ext cx="7716129" cy="800937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80" marR="81280" defTabSz="1821656">
              <a:spcBef>
                <a:spcPts val="2600"/>
              </a:spcBef>
              <a:defRPr b="1" sz="6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Final grades</a:t>
            </a:r>
            <a:r>
              <a:rPr b="0"/>
              <a:t> available by Friday night.  Final exams not returned.</a:t>
            </a:r>
            <a:endParaRPr b="0" i="1"/>
          </a:p>
          <a:p>
            <a:pPr marL="81280" marR="81280" defTabSz="1821656">
              <a:spcBef>
                <a:spcPts val="2600"/>
              </a:spcBef>
              <a:defRPr b="1"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defTabSz="1821656">
              <a:spcBef>
                <a:spcPts val="2600"/>
              </a:spcBef>
              <a:defRPr b="1"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Let's start the review!</a:t>
            </a:r>
          </a:p>
        </p:txBody>
      </p:sp>
      <p:sp>
        <p:nvSpPr>
          <p:cNvPr id="320" name="For section 01 and section H1"/>
          <p:cNvSpPr txBox="1"/>
          <p:nvPr/>
        </p:nvSpPr>
        <p:spPr>
          <a:xfrm>
            <a:off x="10937279" y="1202807"/>
            <a:ext cx="5554664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i="1" sz="3200"/>
            </a:lvl1pPr>
          </a:lstStyle>
          <a:p>
            <a:pPr/>
            <a:r>
              <a:t>For section 01 and section H1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What neutral element has the electron configuration [Xe] 4f14 5d10 6s2 6p2?"/>
          <p:cNvSpPr txBox="1"/>
          <p:nvPr>
            <p:ph type="title"/>
          </p:nvPr>
        </p:nvSpPr>
        <p:spPr>
          <a:xfrm>
            <a:off x="3958828" y="31750"/>
            <a:ext cx="16466344" cy="47529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neutral element has the electron configuration [Xe] 4f</a:t>
            </a:r>
            <a:r>
              <a:rPr baseline="30933" sz="6000"/>
              <a:t>14</a:t>
            </a:r>
            <a:r>
              <a:rPr sz="6000"/>
              <a:t> 5d</a:t>
            </a:r>
            <a:r>
              <a:rPr baseline="30933" sz="6000"/>
              <a:t>10</a:t>
            </a:r>
            <a:r>
              <a:rPr sz="6000"/>
              <a:t> 6s</a:t>
            </a:r>
            <a:r>
              <a:rPr baseline="30933" sz="6000"/>
              <a:t>2</a:t>
            </a:r>
            <a:r>
              <a:rPr sz="6000"/>
              <a:t> 6p</a:t>
            </a:r>
            <a:r>
              <a:rPr baseline="30933" sz="6000"/>
              <a:t>2</a:t>
            </a:r>
            <a:r>
              <a:rPr sz="6000"/>
              <a:t>?</a:t>
            </a:r>
          </a:p>
        </p:txBody>
      </p:sp>
      <p:sp>
        <p:nvSpPr>
          <p:cNvPr id="429" name="Hf…"/>
          <p:cNvSpPr txBox="1"/>
          <p:nvPr>
            <p:ph type="body" sz="quarter" idx="1"/>
          </p:nvPr>
        </p:nvSpPr>
        <p:spPr>
          <a:xfrm>
            <a:off x="3958828" y="4784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Lu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Pb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Sn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Jq</a:t>
            </a:r>
          </a:p>
        </p:txBody>
      </p:sp>
      <p:sp>
        <p:nvSpPr>
          <p:cNvPr id="430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31" name="Enter your response on…"/>
          <p:cNvSpPr txBox="1"/>
          <p:nvPr/>
        </p:nvSpPr>
        <p:spPr>
          <a:xfrm>
            <a:off x="4566238" y="14519671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32" name="Answer = C, Pb…"/>
          <p:cNvSpPr txBox="1"/>
          <p:nvPr/>
        </p:nvSpPr>
        <p:spPr>
          <a:xfrm>
            <a:off x="16823594" y="16644937"/>
            <a:ext cx="8643939" cy="3783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Pb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Lead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Pb, Z = 82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past [Xe], before [Rn], 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also a [noble gas] ns</a:t>
            </a:r>
            <a:r>
              <a:rPr baseline="31999"/>
              <a:t>2</a:t>
            </a:r>
            <a:r>
              <a:t> np</a:t>
            </a:r>
            <a:r>
              <a:rPr baseline="31999"/>
              <a:t>2</a:t>
            </a:r>
            <a:r>
              <a:t> element,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 = 6 (6th period)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5558 -0.570312" origin="layout" pathEditMode="relative">
                                      <p:cBhvr>
                                        <p:cTn id="1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What is the electronic configuration of P3-?"/>
          <p:cNvSpPr txBox="1"/>
          <p:nvPr>
            <p:ph type="title"/>
          </p:nvPr>
        </p:nvSpPr>
        <p:spPr>
          <a:xfrm>
            <a:off x="3958828" y="765175"/>
            <a:ext cx="16466344" cy="33464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is the electronic configuration of P</a:t>
            </a:r>
            <a:r>
              <a:rPr baseline="30933" sz="6000"/>
              <a:t>3-</a:t>
            </a:r>
            <a:r>
              <a:rPr sz="6000"/>
              <a:t>?</a:t>
            </a:r>
          </a:p>
        </p:txBody>
      </p:sp>
      <p:sp>
        <p:nvSpPr>
          <p:cNvPr id="435" name="[Ne] 3s2 3p6…"/>
          <p:cNvSpPr txBox="1"/>
          <p:nvPr>
            <p:ph type="body" sz="quarter" idx="1"/>
          </p:nvPr>
        </p:nvSpPr>
        <p:spPr>
          <a:xfrm>
            <a:off x="3958828" y="41116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[Ne] 3s</a:t>
            </a:r>
            <a:r>
              <a:rPr baseline="30933"/>
              <a:t>2</a:t>
            </a:r>
            <a:r>
              <a:t> 3p</a:t>
            </a:r>
            <a:r>
              <a:rPr baseline="30933"/>
              <a:t>6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[Ne] 3s</a:t>
            </a:r>
            <a:r>
              <a:rPr baseline="30933"/>
              <a:t>2</a:t>
            </a:r>
            <a:r>
              <a:t> 3p</a:t>
            </a:r>
            <a:r>
              <a:rPr baseline="30933"/>
              <a:t>3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[Ne] 3s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[Ne] 3p</a:t>
            </a:r>
            <a:r>
              <a:rPr baseline="30933"/>
              <a:t>6</a:t>
            </a:r>
            <a:endParaRPr baseline="-1066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-1066"/>
              <a:t>[Ne]</a:t>
            </a:r>
          </a:p>
        </p:txBody>
      </p:sp>
      <p:sp>
        <p:nvSpPr>
          <p:cNvPr id="436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37" name="Enter your response on…"/>
          <p:cNvSpPr txBox="1"/>
          <p:nvPr/>
        </p:nvSpPr>
        <p:spPr>
          <a:xfrm>
            <a:off x="4530519" y="14591109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38" name="Answer = A, [Ne] 3s2 3p6…"/>
          <p:cNvSpPr txBox="1"/>
          <p:nvPr/>
        </p:nvSpPr>
        <p:spPr>
          <a:xfrm>
            <a:off x="16823594" y="16644937"/>
            <a:ext cx="8643939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[Ne] 3s</a:t>
            </a:r>
            <a:r>
              <a:rPr baseline="31999"/>
              <a:t>2</a:t>
            </a:r>
            <a:r>
              <a:t> 3p</a:t>
            </a:r>
            <a:r>
              <a:rPr baseline="31999"/>
              <a:t>6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neutral P: [Ne]</a:t>
            </a:r>
            <a:r>
              <a:rPr b="1" i="0"/>
              <a:t> </a:t>
            </a:r>
            <a:r>
              <a:t>3s</a:t>
            </a:r>
            <a:r>
              <a:rPr baseline="31999"/>
              <a:t>2</a:t>
            </a:r>
            <a:r>
              <a:t> 3p</a:t>
            </a:r>
            <a:r>
              <a:rPr baseline="31999"/>
              <a:t>3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extra 3 e</a:t>
            </a:r>
            <a:r>
              <a:rPr baseline="30666"/>
              <a:t>-</a:t>
            </a:r>
            <a:r>
              <a:rPr baseline="-1333"/>
              <a:t> go in 3p orbital,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</a:t>
            </a:r>
            <a:r>
              <a:rPr baseline="30666"/>
              <a:t>3-</a:t>
            </a:r>
            <a:r>
              <a:rPr baseline="-1333"/>
              <a:t>: [Ne]</a:t>
            </a:r>
            <a:r>
              <a:rPr b="1" i="0"/>
              <a:t> </a:t>
            </a:r>
            <a:r>
              <a:t>3s</a:t>
            </a:r>
            <a:r>
              <a:rPr baseline="31999"/>
              <a:t>2</a:t>
            </a:r>
            <a:r>
              <a:t> 3p</a:t>
            </a:r>
            <a:r>
              <a:rPr baseline="31999"/>
              <a:t>6</a:t>
            </a:r>
            <a:r>
              <a:t> = [Ar]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9699 -0.630208" origin="layout" pathEditMode="relative">
                                      <p:cBhvr>
                                        <p:cTn id="13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What ion corresponds to the following electron configuration?"/>
          <p:cNvSpPr txBox="1"/>
          <p:nvPr>
            <p:ph type="title"/>
          </p:nvPr>
        </p:nvSpPr>
        <p:spPr>
          <a:xfrm>
            <a:off x="3958828" y="0"/>
            <a:ext cx="16466344" cy="383857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What ion corresponds to the following electron configuration?</a:t>
            </a:r>
          </a:p>
        </p:txBody>
      </p:sp>
      <p:pic>
        <p:nvPicPr>
          <p:cNvPr id="441" name="electron configuration picture" descr="electron configuration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562" y="3930650"/>
            <a:ext cx="9304735" cy="2447925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Fe3+…"/>
          <p:cNvSpPr txBox="1"/>
          <p:nvPr>
            <p:ph type="body" sz="quarter" idx="1"/>
          </p:nvPr>
        </p:nvSpPr>
        <p:spPr>
          <a:xfrm>
            <a:off x="4119562" y="6829028"/>
            <a:ext cx="8233173" cy="67976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Fe</a:t>
            </a:r>
            <a:r>
              <a:rPr baseline="30933"/>
              <a:t>3+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Rh</a:t>
            </a:r>
            <a:r>
              <a:rPr baseline="30933"/>
              <a:t>3+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Co</a:t>
            </a:r>
            <a:r>
              <a:rPr baseline="30933"/>
              <a:t>2+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Ni</a:t>
            </a:r>
            <a:r>
              <a:rPr baseline="30933"/>
              <a:t>2+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-1066"/>
              <a:t>Li</a:t>
            </a:r>
            <a:r>
              <a:rPr baseline="30933"/>
              <a:t>1+</a:t>
            </a:r>
          </a:p>
        </p:txBody>
      </p:sp>
      <p:sp>
        <p:nvSpPr>
          <p:cNvPr id="443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44" name="Enter your response on…"/>
          <p:cNvSpPr txBox="1"/>
          <p:nvPr/>
        </p:nvSpPr>
        <p:spPr>
          <a:xfrm>
            <a:off x="4566238" y="1462682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45" name="Answer = C, Co2+…"/>
          <p:cNvSpPr txBox="1"/>
          <p:nvPr/>
        </p:nvSpPr>
        <p:spPr>
          <a:xfrm>
            <a:off x="16823594" y="16644937"/>
            <a:ext cx="8643939" cy="5002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Co</a:t>
            </a:r>
            <a:r>
              <a:rPr baseline="31999"/>
              <a:t>2+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Must be Fe</a:t>
            </a:r>
            <a:r>
              <a:rPr baseline="31999" i="1"/>
              <a:t>3+</a:t>
            </a:r>
            <a:r>
              <a:rPr i="1"/>
              <a:t>, Co</a:t>
            </a:r>
            <a:r>
              <a:rPr baseline="31999" i="1"/>
              <a:t>2+</a:t>
            </a:r>
            <a:r>
              <a:rPr i="1"/>
              <a:t> or Ni</a:t>
            </a:r>
            <a:r>
              <a:rPr baseline="31999" i="1"/>
              <a:t>2+</a:t>
            </a:r>
            <a:r>
              <a:rPr i="1"/>
              <a:t> if [Ar]</a:t>
            </a:r>
            <a:endParaRPr i="1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1st e</a:t>
            </a:r>
            <a:r>
              <a:rPr baseline="31999" i="1"/>
              <a:t>-</a:t>
            </a:r>
            <a:r>
              <a:rPr i="1"/>
              <a:t> removed from 4s subshell</a:t>
            </a:r>
            <a:endParaRPr i="1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i="1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Fe</a:t>
            </a:r>
            <a:r>
              <a:rPr baseline="31999" i="1"/>
              <a:t>3+</a:t>
            </a:r>
            <a:r>
              <a:rPr i="1"/>
              <a:t>: [Ar] 3d</a:t>
            </a:r>
            <a:r>
              <a:rPr baseline="31999" i="1"/>
              <a:t>5</a:t>
            </a:r>
            <a:endParaRPr i="1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i="1"/>
              <a:t>Ni</a:t>
            </a:r>
            <a:r>
              <a:rPr baseline="31999" i="1"/>
              <a:t>2+</a:t>
            </a:r>
            <a:r>
              <a:rPr i="1"/>
              <a:t>: [Ar] 3d</a:t>
            </a:r>
            <a:r>
              <a:rPr baseline="31999" i="1"/>
              <a:t>8</a:t>
            </a:r>
            <a:endParaRPr baseline="31999" i="1"/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Co</a:t>
            </a:r>
            <a:r>
              <a:rPr baseline="31999" i="1"/>
              <a:t>2+</a:t>
            </a:r>
            <a:r>
              <a:rPr i="1"/>
              <a:t>: [Ar] 3d</a:t>
            </a:r>
            <a:r>
              <a:rPr baseline="31999" i="1"/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16788 -0.184896" origin="layout" pathEditMode="relative">
                                      <p:cBhvr>
                                        <p:cTn id="6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7755 -0.680990" origin="layout" pathEditMode="relative">
                                      <p:cBhvr>
                                        <p:cTn id="1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Which of the following ions is diamagnetic?"/>
          <p:cNvSpPr txBox="1"/>
          <p:nvPr>
            <p:ph type="title"/>
          </p:nvPr>
        </p:nvSpPr>
        <p:spPr>
          <a:xfrm>
            <a:off x="3958828" y="160734"/>
            <a:ext cx="16466344" cy="3959226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ions is diamagnetic?</a:t>
            </a:r>
          </a:p>
        </p:txBody>
      </p:sp>
      <p:sp>
        <p:nvSpPr>
          <p:cNvPr id="448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49" name="Enter your response on…"/>
          <p:cNvSpPr txBox="1"/>
          <p:nvPr/>
        </p:nvSpPr>
        <p:spPr>
          <a:xfrm>
            <a:off x="4548379" y="1512689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50" name="Answer = C, Mg2+…"/>
          <p:cNvSpPr txBox="1"/>
          <p:nvPr/>
        </p:nvSpPr>
        <p:spPr>
          <a:xfrm>
            <a:off x="16823594" y="16644937"/>
            <a:ext cx="8643939" cy="625078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Mg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All main group metal ions diamagnetic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(groups IA, IIA, IIIA)</a:t>
            </a:r>
            <a:endParaRPr baseline="-1333"/>
          </a:p>
          <a:p>
            <a:pPr marL="63500" marR="63500" algn="ctr" defTabSz="1428750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Mg</a:t>
            </a:r>
            <a:r>
              <a:rPr baseline="31999" i="1"/>
              <a:t>2+</a:t>
            </a:r>
            <a:r>
              <a:rPr i="1"/>
              <a:t>: [Ne] (no unpaired electrons)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Ti</a:t>
            </a:r>
            <a:r>
              <a:rPr baseline="31999" i="1"/>
              <a:t>2+</a:t>
            </a:r>
            <a:r>
              <a:rPr i="1"/>
              <a:t>: [Ar] 3d</a:t>
            </a:r>
            <a:r>
              <a:rPr baseline="31999" i="1"/>
              <a:t>2</a:t>
            </a:r>
            <a:r>
              <a:rPr i="1"/>
              <a:t>  (2 unpaired e</a:t>
            </a:r>
            <a:r>
              <a:rPr baseline="31999" i="1"/>
              <a:t>-</a:t>
            </a:r>
            <a:r>
              <a:rPr i="1"/>
              <a:t>)</a:t>
            </a:r>
            <a:endParaRPr i="1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V</a:t>
            </a:r>
            <a:r>
              <a:rPr baseline="31999" i="1"/>
              <a:t>2+</a:t>
            </a:r>
            <a:r>
              <a:rPr i="1"/>
              <a:t>: [Ar] 3d</a:t>
            </a:r>
            <a:r>
              <a:rPr baseline="31999" i="1"/>
              <a:t>3</a:t>
            </a:r>
            <a:r>
              <a:rPr i="1"/>
              <a:t>  (3 unpaired e</a:t>
            </a:r>
            <a:r>
              <a:rPr baseline="31999" i="1"/>
              <a:t>-</a:t>
            </a:r>
            <a:r>
              <a:rPr i="1"/>
              <a:t>)</a:t>
            </a:r>
            <a:endParaRPr i="1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Cr</a:t>
            </a:r>
            <a:r>
              <a:rPr baseline="31999" i="1"/>
              <a:t>2+</a:t>
            </a:r>
            <a:r>
              <a:rPr i="1"/>
              <a:t>: [Ar] 3d</a:t>
            </a:r>
            <a:r>
              <a:rPr baseline="31999" i="1"/>
              <a:t>4</a:t>
            </a:r>
            <a:r>
              <a:rPr i="1"/>
              <a:t>  (4 unpaired e</a:t>
            </a:r>
            <a:r>
              <a:rPr baseline="31999" i="1"/>
              <a:t>-</a:t>
            </a:r>
            <a:r>
              <a:rPr i="1"/>
              <a:t>)</a:t>
            </a:r>
          </a:p>
        </p:txBody>
      </p:sp>
      <p:sp>
        <p:nvSpPr>
          <p:cNvPr id="451" name="Ti2+…"/>
          <p:cNvSpPr txBox="1"/>
          <p:nvPr>
            <p:ph type="body" sz="quarter" idx="4294967295"/>
          </p:nvPr>
        </p:nvSpPr>
        <p:spPr>
          <a:xfrm>
            <a:off x="2832100" y="3980462"/>
            <a:ext cx="5854700" cy="676651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50240" marR="57799" indent="-609600" defTabSz="1295400">
              <a:spcBef>
                <a:spcPts val="1800"/>
              </a:spcBef>
              <a:buClr>
                <a:srgbClr val="000000"/>
              </a:buClr>
              <a:buFont typeface="Arial"/>
              <a:defRPr sz="5600"/>
            </a:pPr>
            <a:r>
              <a:t>Ti</a:t>
            </a:r>
            <a:r>
              <a:rPr baseline="30857"/>
              <a:t>2+</a:t>
            </a:r>
            <a:endParaRPr baseline="30857"/>
          </a:p>
          <a:p>
            <a:pPr marL="650240" marR="57799" indent="-609600" defTabSz="1295400">
              <a:spcBef>
                <a:spcPts val="1800"/>
              </a:spcBef>
              <a:buClr>
                <a:srgbClr val="000000"/>
              </a:buClr>
              <a:buFont typeface="Arial"/>
              <a:defRPr sz="5600"/>
            </a:pPr>
            <a:r>
              <a:t>V</a:t>
            </a:r>
            <a:r>
              <a:rPr baseline="30857"/>
              <a:t>2+</a:t>
            </a:r>
            <a:endParaRPr baseline="30857"/>
          </a:p>
          <a:p>
            <a:pPr marL="650240" marR="57799" indent="-609600" defTabSz="1295400">
              <a:spcBef>
                <a:spcPts val="1800"/>
              </a:spcBef>
              <a:buClr>
                <a:srgbClr val="000000"/>
              </a:buClr>
              <a:buFont typeface="Arial"/>
              <a:defRPr sz="5600"/>
            </a:pPr>
            <a:r>
              <a:t>Mg</a:t>
            </a:r>
            <a:r>
              <a:rPr baseline="30857"/>
              <a:t>2+</a:t>
            </a:r>
            <a:endParaRPr baseline="30857"/>
          </a:p>
          <a:p>
            <a:pPr marL="650240" marR="57799" indent="-609600" defTabSz="1295400">
              <a:spcBef>
                <a:spcPts val="1800"/>
              </a:spcBef>
              <a:buClr>
                <a:srgbClr val="000000"/>
              </a:buClr>
              <a:buFont typeface="Arial"/>
              <a:defRPr sz="5600"/>
            </a:pPr>
            <a:r>
              <a:t>Cr</a:t>
            </a:r>
            <a:r>
              <a:rPr baseline="30857"/>
              <a:t>2+</a:t>
            </a:r>
            <a:endParaRPr baseline="-1142"/>
          </a:p>
          <a:p>
            <a:pPr marL="650240" marR="57799" indent="-609600" defTabSz="1295400">
              <a:spcBef>
                <a:spcPts val="1800"/>
              </a:spcBef>
              <a:buClr>
                <a:srgbClr val="000000"/>
              </a:buClr>
              <a:buFont typeface="Arial"/>
              <a:defRPr sz="5600"/>
            </a:pPr>
            <a:r>
              <a:rPr baseline="-1142"/>
              <a:t>none are diamagnetic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2628 -0.755208" origin="layout" pathEditMode="relative">
                                      <p:cBhvr>
                                        <p:cTn id="1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Which of the following is the correct electronic configuration for the nickel(II) ion?"/>
          <p:cNvSpPr txBox="1"/>
          <p:nvPr>
            <p:ph type="title"/>
          </p:nvPr>
        </p:nvSpPr>
        <p:spPr>
          <a:xfrm>
            <a:off x="3044428" y="107950"/>
            <a:ext cx="16466344" cy="444817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is the correct electronic configuration for the nickel(II) ion?</a:t>
            </a:r>
          </a:p>
        </p:txBody>
      </p:sp>
      <p:sp>
        <p:nvSpPr>
          <p:cNvPr id="454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55" name="Enter your response on…"/>
          <p:cNvSpPr txBox="1"/>
          <p:nvPr/>
        </p:nvSpPr>
        <p:spPr>
          <a:xfrm>
            <a:off x="4566238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56" name="Answer = A, [Ar] 3d8…"/>
          <p:cNvSpPr txBox="1"/>
          <p:nvPr/>
        </p:nvSpPr>
        <p:spPr>
          <a:xfrm>
            <a:off x="16823594" y="16644937"/>
            <a:ext cx="8643939" cy="564738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[Ar] 3d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Ni past Ar, before Kr,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answers A or C only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Ni: [Ar] 4s</a:t>
            </a:r>
            <a:r>
              <a:rPr baseline="31999" i="1"/>
              <a:t>2</a:t>
            </a:r>
            <a:r>
              <a:rPr i="1"/>
              <a:t> 3d</a:t>
            </a:r>
            <a:r>
              <a:rPr baseline="31999" i="1"/>
              <a:t>8</a:t>
            </a:r>
            <a:endParaRPr baseline="31999" i="1"/>
          </a:p>
          <a:p>
            <a:pPr marL="63500" marR="63500" algn="ctr" defTabSz="1428750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Ni</a:t>
            </a:r>
            <a:r>
              <a:rPr baseline="31999" i="1"/>
              <a:t>2+</a:t>
            </a:r>
            <a:r>
              <a:rPr i="1"/>
              <a:t>: [Ar] 3d</a:t>
            </a:r>
            <a:r>
              <a:rPr baseline="31999" i="1"/>
              <a:t>8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remove electrons from highest n (4s), then highest n + ℓ (3d)</a:t>
            </a:r>
          </a:p>
        </p:txBody>
      </p:sp>
      <p:sp>
        <p:nvSpPr>
          <p:cNvPr id="457" name="[Ar] 3d8…"/>
          <p:cNvSpPr txBox="1"/>
          <p:nvPr>
            <p:ph type="body" sz="quarter" idx="4294967295"/>
          </p:nvPr>
        </p:nvSpPr>
        <p:spPr>
          <a:xfrm>
            <a:off x="3136900" y="3980462"/>
            <a:ext cx="5854700" cy="575507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50240" marR="57799" indent="-609600" defTabSz="1295400">
              <a:spcBef>
                <a:spcPts val="2500"/>
              </a:spcBef>
              <a:buClr>
                <a:srgbClr val="000000"/>
              </a:buClr>
              <a:buFont typeface="Arial"/>
            </a:pPr>
            <a:r>
              <a:t>[Ar] 3d</a:t>
            </a:r>
            <a:r>
              <a:rPr baseline="30933"/>
              <a:t>8</a:t>
            </a:r>
            <a:endParaRPr baseline="30933"/>
          </a:p>
          <a:p>
            <a:pPr marL="650240" marR="57799" indent="-609600" defTabSz="1295400">
              <a:spcBef>
                <a:spcPts val="2500"/>
              </a:spcBef>
              <a:buClr>
                <a:srgbClr val="000000"/>
              </a:buClr>
              <a:buFont typeface="Arial"/>
            </a:pPr>
            <a:r>
              <a:t>[Kr] 4s</a:t>
            </a:r>
            <a:r>
              <a:rPr baseline="30933"/>
              <a:t>2</a:t>
            </a:r>
            <a:r>
              <a:t> 3d</a:t>
            </a:r>
            <a:r>
              <a:rPr baseline="30933"/>
              <a:t>6</a:t>
            </a:r>
            <a:endParaRPr baseline="30933"/>
          </a:p>
          <a:p>
            <a:pPr marL="650240" marR="57799" indent="-609600" defTabSz="1295400">
              <a:spcBef>
                <a:spcPts val="2500"/>
              </a:spcBef>
              <a:buClr>
                <a:srgbClr val="000000"/>
              </a:buClr>
              <a:buFont typeface="Arial"/>
            </a:pPr>
            <a:r>
              <a:t>[Ar] 4s</a:t>
            </a:r>
            <a:r>
              <a:rPr baseline="30933"/>
              <a:t>2</a:t>
            </a:r>
            <a:r>
              <a:t> 3d</a:t>
            </a:r>
            <a:r>
              <a:rPr baseline="30933"/>
              <a:t>6</a:t>
            </a:r>
            <a:endParaRPr baseline="30933"/>
          </a:p>
          <a:p>
            <a:pPr marL="650240" marR="57799" indent="-609600" defTabSz="1295400">
              <a:spcBef>
                <a:spcPts val="2500"/>
              </a:spcBef>
              <a:buClr>
                <a:srgbClr val="000000"/>
              </a:buClr>
              <a:buFont typeface="Arial"/>
            </a:pPr>
            <a:r>
              <a:t>[Kr] 3d</a:t>
            </a:r>
            <a:r>
              <a:rPr baseline="30933"/>
              <a:t>8</a:t>
            </a:r>
            <a:endParaRPr baseline="30933"/>
          </a:p>
          <a:p>
            <a:pPr marL="650240" marR="57799" indent="-609600" defTabSz="1295400">
              <a:spcBef>
                <a:spcPts val="2500"/>
              </a:spcBef>
              <a:buClr>
                <a:srgbClr val="000000"/>
              </a:buClr>
              <a:buFont typeface="Arial"/>
            </a:pPr>
            <a:r>
              <a:rPr baseline="-1066"/>
              <a:t>[He]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6994 -0.973958" origin="layout" pathEditMode="relative">
                                      <p:cBhvr>
                                        <p:cTn id="1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Which of the following is the correct electronic configuration for the tin(II) ion?"/>
          <p:cNvSpPr txBox="1"/>
          <p:nvPr>
            <p:ph type="title"/>
          </p:nvPr>
        </p:nvSpPr>
        <p:spPr>
          <a:xfrm>
            <a:off x="3958828" y="215900"/>
            <a:ext cx="16466344" cy="389572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is the correct electronic configuration for the tin(II) ion?</a:t>
            </a:r>
          </a:p>
        </p:txBody>
      </p:sp>
      <p:sp>
        <p:nvSpPr>
          <p:cNvPr id="460" name="[Kr] 5s2 5p2 4d10…"/>
          <p:cNvSpPr txBox="1"/>
          <p:nvPr>
            <p:ph type="body" sz="quarter" idx="1"/>
          </p:nvPr>
        </p:nvSpPr>
        <p:spPr>
          <a:xfrm>
            <a:off x="3958828" y="41116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[Kr] 5s</a:t>
            </a:r>
            <a:r>
              <a:rPr baseline="30933"/>
              <a:t>2</a:t>
            </a:r>
            <a:r>
              <a:t> 5p</a:t>
            </a:r>
            <a:r>
              <a:rPr baseline="30933"/>
              <a:t>2</a:t>
            </a:r>
            <a:r>
              <a:t> 4d</a:t>
            </a:r>
            <a:r>
              <a:rPr baseline="30933"/>
              <a:t>10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[Kr] 5s</a:t>
            </a:r>
            <a:r>
              <a:rPr baseline="30933"/>
              <a:t>2</a:t>
            </a:r>
            <a:r>
              <a:t> 4d</a:t>
            </a:r>
            <a:r>
              <a:rPr baseline="30933"/>
              <a:t>10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[Kr] 5s</a:t>
            </a:r>
            <a:r>
              <a:rPr baseline="30933"/>
              <a:t>2</a:t>
            </a:r>
            <a:r>
              <a:t> 5p</a:t>
            </a:r>
            <a:r>
              <a:rPr baseline="30933"/>
              <a:t>2</a:t>
            </a:r>
            <a:r>
              <a:t> 4d</a:t>
            </a:r>
            <a:r>
              <a:rPr baseline="30933"/>
              <a:t>8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[Kr] 5p</a:t>
            </a:r>
            <a:r>
              <a:rPr baseline="30933"/>
              <a:t>2</a:t>
            </a:r>
            <a:r>
              <a:t> 4d</a:t>
            </a:r>
            <a:r>
              <a:rPr baseline="30933"/>
              <a:t>10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[He] 2s</a:t>
            </a:r>
            <a:r>
              <a:rPr baseline="30933"/>
              <a:t>2 </a:t>
            </a:r>
            <a:r>
              <a:t>2p</a:t>
            </a:r>
            <a:r>
              <a:rPr baseline="30933"/>
              <a:t>2</a:t>
            </a:r>
            <a:r>
              <a:t> </a:t>
            </a:r>
          </a:p>
        </p:txBody>
      </p:sp>
      <p:sp>
        <p:nvSpPr>
          <p:cNvPr id="461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62" name="Enter your response on…"/>
          <p:cNvSpPr txBox="1"/>
          <p:nvPr/>
        </p:nvSpPr>
        <p:spPr>
          <a:xfrm>
            <a:off x="4548379" y="14019609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63" name="Answer = B, [Kr] 5s2 4d10…"/>
          <p:cNvSpPr txBox="1"/>
          <p:nvPr/>
        </p:nvSpPr>
        <p:spPr>
          <a:xfrm>
            <a:off x="16823594" y="16644937"/>
            <a:ext cx="8643939" cy="688081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[Kr] 5s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4d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Sn (Z = 50) has filled 4d shell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Sn: [Kr] 5s</a:t>
            </a:r>
            <a:r>
              <a:rPr baseline="31999" i="1"/>
              <a:t>2</a:t>
            </a:r>
            <a:r>
              <a:rPr i="1"/>
              <a:t> 4d</a:t>
            </a:r>
            <a:r>
              <a:rPr baseline="31999" i="1"/>
              <a:t>10</a:t>
            </a:r>
            <a:r>
              <a:rPr i="1"/>
              <a:t> 5p</a:t>
            </a:r>
            <a:r>
              <a:rPr baseline="31999" i="1"/>
              <a:t>2</a:t>
            </a:r>
            <a:endParaRPr baseline="31999" i="1"/>
          </a:p>
          <a:p>
            <a:pPr marL="63500" marR="63500" algn="ctr" defTabSz="1428750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Sn</a:t>
            </a:r>
            <a:r>
              <a:rPr baseline="31999" i="1"/>
              <a:t>2+</a:t>
            </a:r>
            <a:r>
              <a:rPr i="1"/>
              <a:t>: [Kr] 5s</a:t>
            </a:r>
            <a:r>
              <a:rPr baseline="31999" i="1"/>
              <a:t>2</a:t>
            </a:r>
            <a:r>
              <a:rPr i="1"/>
              <a:t> 4d</a:t>
            </a:r>
            <a:r>
              <a:rPr baseline="31999" i="1"/>
              <a:t>10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remove electrons from highest n (</a:t>
            </a:r>
            <a:r>
              <a:rPr b="1" baseline="-1333"/>
              <a:t>tie</a:t>
            </a:r>
            <a:r>
              <a:rPr baseline="-1333"/>
              <a:t>: 5s and 5p)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If </a:t>
            </a:r>
            <a:r>
              <a:rPr b="1" baseline="-1333"/>
              <a:t>tie</a:t>
            </a:r>
            <a:r>
              <a:rPr baseline="-1333"/>
              <a:t>, then highest n + ℓ (5p higher than 5s)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0685 -0.785156" origin="layout" pathEditMode="relative">
                                      <p:cBhvr>
                                        <p:cTn id="1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ompare the elements Na, B, Al, and C with regard to the following properties: Which has the largest atomic radius?"/>
          <p:cNvSpPr txBox="1"/>
          <p:nvPr>
            <p:ph type="title"/>
          </p:nvPr>
        </p:nvSpPr>
        <p:spPr>
          <a:xfrm>
            <a:off x="3958828" y="273050"/>
            <a:ext cx="16466344" cy="4756151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Compare the elements Na, B, Al, and C with regard to the following properties:</a:t>
            </a:r>
            <a:br/>
            <a:r>
              <a:t>Which has the largest atomic radius?</a:t>
            </a:r>
          </a:p>
        </p:txBody>
      </p:sp>
      <p:sp>
        <p:nvSpPr>
          <p:cNvPr id="466" name="Na…"/>
          <p:cNvSpPr txBox="1"/>
          <p:nvPr>
            <p:ph type="body" sz="quarter" idx="1"/>
          </p:nvPr>
        </p:nvSpPr>
        <p:spPr>
          <a:xfrm>
            <a:off x="3958828" y="5036343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Na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Al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Jq</a:t>
            </a:r>
          </a:p>
        </p:txBody>
      </p:sp>
      <p:sp>
        <p:nvSpPr>
          <p:cNvPr id="467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68" name="Enter your response on…"/>
          <p:cNvSpPr txBox="1"/>
          <p:nvPr/>
        </p:nvSpPr>
        <p:spPr>
          <a:xfrm>
            <a:off x="4584097" y="14251781"/>
            <a:ext cx="5436313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69" name="Answer = A, Na (sodium)…"/>
          <p:cNvSpPr txBox="1"/>
          <p:nvPr/>
        </p:nvSpPr>
        <p:spPr>
          <a:xfrm>
            <a:off x="16823594" y="16644937"/>
            <a:ext cx="8643939" cy="4432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Na (sodium)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Atomic radii increase down and to the left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Na most "down and to the left" on periodic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4601 -0.777344" origin="layout" pathEditMode="relative">
                                      <p:cBhvr>
                                        <p:cTn id="13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8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Which of the following is expected to have the largest radius?"/>
          <p:cNvSpPr txBox="1"/>
          <p:nvPr>
            <p:ph type="title"/>
          </p:nvPr>
        </p:nvSpPr>
        <p:spPr>
          <a:xfrm>
            <a:off x="3958828" y="454025"/>
            <a:ext cx="16466344" cy="4270375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is expected to have the largest radius?</a:t>
            </a:r>
          </a:p>
        </p:txBody>
      </p:sp>
      <p:sp>
        <p:nvSpPr>
          <p:cNvPr id="472" name="P3–…"/>
          <p:cNvSpPr txBox="1"/>
          <p:nvPr>
            <p:ph type="body" sz="quarter" idx="1"/>
          </p:nvPr>
        </p:nvSpPr>
        <p:spPr>
          <a:xfrm>
            <a:off x="3958828" y="4732734"/>
            <a:ext cx="8233172" cy="7346951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P</a:t>
            </a:r>
            <a:r>
              <a:rPr baseline="30971" sz="7000"/>
              <a:t>3–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Cl</a:t>
            </a:r>
            <a:r>
              <a:rPr baseline="30971" sz="7000"/>
              <a:t>–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S</a:t>
            </a:r>
            <a:r>
              <a:rPr baseline="30971" sz="7000"/>
              <a:t>2–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Ar</a:t>
            </a:r>
            <a:endParaRPr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need a table to determine</a:t>
            </a:r>
          </a:p>
        </p:txBody>
      </p:sp>
      <p:sp>
        <p:nvSpPr>
          <p:cNvPr id="473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74" name="Enter your response on…"/>
          <p:cNvSpPr txBox="1"/>
          <p:nvPr/>
        </p:nvSpPr>
        <p:spPr>
          <a:xfrm>
            <a:off x="4548379" y="1439465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75" name="Answer = A, P3-…"/>
          <p:cNvSpPr txBox="1"/>
          <p:nvPr/>
        </p:nvSpPr>
        <p:spPr>
          <a:xfrm>
            <a:off x="16823594" y="16644937"/>
            <a:ext cx="8643939" cy="50546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3-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All four have same number of electrons (18), but different number of protons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Fewest protons (parents) electrons will "wander" (children)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8798 -0.186198" origin="layout" pathEditMode="relative">
                                      <p:cBhvr>
                                        <p:cTn id="6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0656 -0.726562" origin="layout" pathEditMode="relative">
                                      <p:cBhvr>
                                        <p:cTn id="1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4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ompare the elements Na, B, Al, and C with regard to the following properties: Which has the largest (most negative) electron affinity?"/>
          <p:cNvSpPr txBox="1"/>
          <p:nvPr>
            <p:ph type="title"/>
          </p:nvPr>
        </p:nvSpPr>
        <p:spPr>
          <a:xfrm>
            <a:off x="3958828" y="215900"/>
            <a:ext cx="16466344" cy="5178425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Compare the elements Na, B, Al, and C with regard to the following properties:</a:t>
            </a:r>
            <a:br/>
            <a:r>
              <a:t>Which has the largest (most negative) electron affinity?</a:t>
            </a:r>
          </a:p>
        </p:txBody>
      </p:sp>
      <p:sp>
        <p:nvSpPr>
          <p:cNvPr id="478" name="Na…"/>
          <p:cNvSpPr txBox="1"/>
          <p:nvPr>
            <p:ph type="body" sz="quarter" idx="1"/>
          </p:nvPr>
        </p:nvSpPr>
        <p:spPr>
          <a:xfrm>
            <a:off x="3958828" y="53943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Na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Al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Jq</a:t>
            </a:r>
          </a:p>
        </p:txBody>
      </p:sp>
      <p:sp>
        <p:nvSpPr>
          <p:cNvPr id="479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80" name="Enter your response on…"/>
          <p:cNvSpPr txBox="1"/>
          <p:nvPr/>
        </p:nvSpPr>
        <p:spPr>
          <a:xfrm>
            <a:off x="4548379" y="1410890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81" name="Answer = D, C (carbon)…"/>
          <p:cNvSpPr txBox="1"/>
          <p:nvPr/>
        </p:nvSpPr>
        <p:spPr>
          <a:xfrm>
            <a:off x="16859313" y="16805671"/>
            <a:ext cx="8643939" cy="4432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 (carbon)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Electron affinity increases up and to the right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 most "up and to the right" on periodic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6544 -0.731771" origin="layout" pathEditMode="relative">
                                      <p:cBhvr>
                                        <p:cTn id="1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0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Which of the following groups of elements is arranged correctly in order of increasing first ionization energy?"/>
          <p:cNvSpPr txBox="1"/>
          <p:nvPr>
            <p:ph type="title"/>
          </p:nvPr>
        </p:nvSpPr>
        <p:spPr>
          <a:xfrm>
            <a:off x="3958828" y="276225"/>
            <a:ext cx="16466344" cy="48133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groups of elements is arranged correctly in order of increasing first ionization energy?</a:t>
            </a:r>
          </a:p>
        </p:txBody>
      </p:sp>
      <p:sp>
        <p:nvSpPr>
          <p:cNvPr id="484" name="Mg &lt; C &lt; N &lt; F…"/>
          <p:cNvSpPr txBox="1"/>
          <p:nvPr>
            <p:ph type="body" sz="quarter" idx="1"/>
          </p:nvPr>
        </p:nvSpPr>
        <p:spPr>
          <a:xfrm>
            <a:off x="3958828" y="50895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Mg &lt; C &lt; N &lt; 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 &lt; Mg &lt; C &lt; 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Mg &lt; N &lt; C &lt; 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 &lt; C &lt; Mg &lt; 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I need Google to answer this question</a:t>
            </a:r>
          </a:p>
        </p:txBody>
      </p:sp>
      <p:sp>
        <p:nvSpPr>
          <p:cNvPr id="485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86" name="Enter your response on…"/>
          <p:cNvSpPr txBox="1"/>
          <p:nvPr/>
        </p:nvSpPr>
        <p:spPr>
          <a:xfrm>
            <a:off x="4548379" y="14501812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87" name="Answer = A,…"/>
          <p:cNvSpPr txBox="1"/>
          <p:nvPr/>
        </p:nvSpPr>
        <p:spPr>
          <a:xfrm>
            <a:off x="16823594" y="16644937"/>
            <a:ext cx="8643939" cy="50419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Mg &lt; C &lt; N &lt; F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(first) ionization energy increases up and to the right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follow periodic table "up and to the right" to get answer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56680 -0.227865" origin="layout" pathEditMode="relative">
                                      <p:cBhvr>
                                        <p:cTn id="6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5558 -0.648438" origin="layout" pathEditMode="relative">
                                      <p:cBhvr>
                                        <p:cTn id="13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Lecture Final"/>
          <p:cNvSpPr txBox="1"/>
          <p:nvPr>
            <p:ph type="title"/>
          </p:nvPr>
        </p:nvSpPr>
        <p:spPr>
          <a:xfrm>
            <a:off x="-5201804" y="-212888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Lecture Final</a:t>
            </a:r>
          </a:p>
        </p:txBody>
      </p:sp>
      <p:sp>
        <p:nvSpPr>
          <p:cNvPr id="323" name="Chapters 1 - 6…"/>
          <p:cNvSpPr txBox="1"/>
          <p:nvPr>
            <p:ph type="body" idx="1"/>
          </p:nvPr>
        </p:nvSpPr>
        <p:spPr>
          <a:xfrm>
            <a:off x="35743" y="1317228"/>
            <a:ext cx="17377173" cy="11894344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20000"/>
              </a:lnSpc>
              <a:spcBef>
                <a:spcPts val="120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        Chapters 1 - 6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t>this class meets "face to face":</a:t>
            </a:r>
          </a:p>
          <a:p>
            <a:pPr marL="276860" marR="81280" indent="-195580">
              <a:lnSpc>
                <a:spcPct val="120000"/>
              </a:lnSpc>
              <a:spcBef>
                <a:spcPts val="12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</a:t>
            </a:r>
            <a:r>
              <a:t>scantron</a:t>
            </a:r>
            <a:r>
              <a:rPr b="0"/>
              <a:t> (50 questions / side, 100 questions total), </a:t>
            </a:r>
            <a:r>
              <a:t>Final Exam Prep Worksheet</a:t>
            </a:r>
            <a:r>
              <a:rPr b="0"/>
              <a:t>, </a:t>
            </a:r>
            <a:r>
              <a:t>Take Home Final</a:t>
            </a:r>
            <a:endParaRPr b="0"/>
          </a:p>
          <a:p>
            <a:pPr marL="276860" marR="81280" indent="-195580">
              <a:lnSpc>
                <a:spcPct val="120000"/>
              </a:lnSpc>
              <a:spcBef>
                <a:spcPts val="1200"/>
              </a:spcBef>
              <a:defRPr sz="6200"/>
            </a:pPr>
            <a:r>
              <a:rPr b="0"/>
              <a:t> 32 multiple choice questions, ~2 hours in length; meet at 8:45 AM, AC 1303, Wednesday</a:t>
            </a:r>
            <a:endParaRPr b="0"/>
          </a:p>
          <a:p>
            <a:pPr marL="276860" marR="81280" indent="-195580">
              <a:lnSpc>
                <a:spcPct val="120000"/>
              </a:lnSpc>
              <a:spcBef>
                <a:spcPts val="1200"/>
              </a:spcBef>
              <a:defRPr sz="6200"/>
            </a:pPr>
            <a:r>
              <a:rPr b="0"/>
              <a:t> Final Grades posted by Friday at 5 PM</a:t>
            </a:r>
            <a:endParaRPr b="0" i="1"/>
          </a:p>
          <a:p>
            <a:pPr marL="81280" marR="81280" indent="0">
              <a:lnSpc>
                <a:spcPct val="120000"/>
              </a:lnSpc>
              <a:spcBef>
                <a:spcPts val="12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20000"/>
              </a:lnSpc>
              <a:spcBef>
                <a:spcPts val="12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324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25" name="Final Exams picture" descr="Final Exams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6993" y="8748948"/>
            <a:ext cx="7588016" cy="5046030"/>
          </a:xfrm>
          <a:prstGeom prst="rect">
            <a:avLst/>
          </a:prstGeom>
          <a:ln w="12700"/>
        </p:spPr>
      </p:pic>
      <p:pic>
        <p:nvPicPr>
          <p:cNvPr id="326" name="scantron picture" descr="scantron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28046" y="25400"/>
            <a:ext cx="6366713" cy="424921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End of…"/>
          <p:cNvSpPr txBox="1"/>
          <p:nvPr>
            <p:ph type="title"/>
          </p:nvPr>
        </p:nvSpPr>
        <p:spPr>
          <a:xfrm>
            <a:off x="983456" y="-214313"/>
            <a:ext cx="14341079" cy="7411642"/>
          </a:xfrm>
          <a:prstGeom prst="rect">
            <a:avLst/>
          </a:prstGeom>
        </p:spPr>
        <p:txBody>
          <a:bodyPr/>
          <a:lstStyle/>
          <a:p>
            <a:pPr>
              <a:defRPr sz="90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</a:t>
            </a:r>
          </a:p>
          <a:p>
            <a:pPr>
              <a:defRPr sz="90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Review - </a:t>
            </a:r>
          </a:p>
          <a:p>
            <a:pPr>
              <a:defRPr i="1" sz="90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Good luck</a:t>
            </a:r>
          </a:p>
          <a:p>
            <a:pPr>
              <a:defRPr i="1" sz="90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with your</a:t>
            </a:r>
          </a:p>
          <a:p>
            <a:pPr>
              <a:defRPr i="1" sz="90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final exams!</a:t>
            </a:r>
          </a:p>
        </p:txBody>
      </p:sp>
      <p:sp>
        <p:nvSpPr>
          <p:cNvPr id="490" name="Need more practice?…"/>
          <p:cNvSpPr txBox="1"/>
          <p:nvPr>
            <p:ph type="body" sz="half" idx="1"/>
          </p:nvPr>
        </p:nvSpPr>
        <p:spPr>
          <a:xfrm>
            <a:off x="1591071" y="6802834"/>
            <a:ext cx="12376548" cy="6991748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 sz="5100"/>
            </a:pPr>
            <a:r>
              <a:t>Need more practice?</a:t>
            </a:r>
          </a:p>
          <a:p>
            <a:pPr marL="392906" indent="-392906">
              <a:buClr>
                <a:srgbClr val="000000"/>
              </a:buClr>
              <a:buFont typeface="Arial"/>
              <a:defRPr b="0" i="1" sz="5100"/>
            </a:pPr>
            <a:r>
              <a:t>Practice Problem Sets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 sz="5100"/>
            </a:pPr>
            <a:r>
              <a:t>Concept Guides (Companion and 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 sz="5100"/>
            </a:pPr>
            <a:r>
              <a:t>Chapter Guides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 sz="5100"/>
            </a:pPr>
            <a:r>
              <a:t>End of Chapter Problems in Textbook (every other question has answer at end)</a:t>
            </a:r>
          </a:p>
          <a:p>
            <a:pPr marL="0" indent="0">
              <a:buClr>
                <a:srgbClr val="000000"/>
              </a:buClr>
              <a:buSzTx/>
              <a:buFont typeface="Arial"/>
              <a:buNone/>
              <a:defRPr b="0" i="1" sz="5100"/>
            </a:pPr>
            <a:r>
              <a:t>Good luck with your studying!</a:t>
            </a:r>
          </a:p>
        </p:txBody>
      </p:sp>
      <p:sp>
        <p:nvSpPr>
          <p:cNvPr id="491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492" name="chemistry meme (silly)" descr="chemistry meme (silly)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6809" y="-60325"/>
            <a:ext cx="7384732" cy="9764934"/>
          </a:xfrm>
          <a:prstGeom prst="rect">
            <a:avLst/>
          </a:prstGeom>
          <a:ln w="12700"/>
        </p:spPr>
      </p:pic>
      <p:pic>
        <p:nvPicPr>
          <p:cNvPr id="493" name="cool molecule picture (silly)" descr="cool molecule picture (silly)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92776" y="9850228"/>
            <a:ext cx="5232798" cy="378957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ecture Final"/>
          <p:cNvSpPr txBox="1"/>
          <p:nvPr>
            <p:ph type="title"/>
          </p:nvPr>
        </p:nvSpPr>
        <p:spPr>
          <a:xfrm>
            <a:off x="-5474891" y="-10160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Lecture Final</a:t>
            </a:r>
          </a:p>
        </p:txBody>
      </p:sp>
      <p:sp>
        <p:nvSpPr>
          <p:cNvPr id="329" name="Chapters 1 - 6…"/>
          <p:cNvSpPr txBox="1"/>
          <p:nvPr>
            <p:ph type="body" idx="1"/>
          </p:nvPr>
        </p:nvSpPr>
        <p:spPr>
          <a:xfrm>
            <a:off x="1388284" y="19478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1 - 6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rPr b="0">
                <a:solidFill>
                  <a:srgbClr val="000000"/>
                </a:solidFill>
              </a:rPr>
              <a:t>this is an online class: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32 multiple choice questions and nine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Due Wednesday by 11:59 PM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Final grades available by Friday night.  Final exams not returned.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330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31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332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How many emission lines are possible considering only the five quantum levels of hydrogen shown below?"/>
          <p:cNvSpPr txBox="1"/>
          <p:nvPr>
            <p:ph type="title"/>
          </p:nvPr>
        </p:nvSpPr>
        <p:spPr>
          <a:xfrm>
            <a:off x="3798093" y="-1143000"/>
            <a:ext cx="16769954" cy="6022975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How many emission lines are possible considering only the five quantum levels of hydrogen shown below?</a:t>
            </a:r>
          </a:p>
        </p:txBody>
      </p:sp>
      <p:sp>
        <p:nvSpPr>
          <p:cNvPr id="335" name="3…"/>
          <p:cNvSpPr txBox="1"/>
          <p:nvPr>
            <p:ph type="body" sz="quarter" idx="1"/>
          </p:nvPr>
        </p:nvSpPr>
        <p:spPr>
          <a:xfrm>
            <a:off x="3815953" y="3285331"/>
            <a:ext cx="5643563" cy="7537451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8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10</a:t>
            </a:r>
          </a:p>
        </p:txBody>
      </p:sp>
      <p:sp>
        <p:nvSpPr>
          <p:cNvPr id="336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37" name="quantum levels picture" descr="quantum levels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52859" y="3018234"/>
            <a:ext cx="6215063" cy="5482829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Enter your response on…"/>
          <p:cNvSpPr txBox="1"/>
          <p:nvPr/>
        </p:nvSpPr>
        <p:spPr>
          <a:xfrm>
            <a:off x="3923300" y="14180343"/>
            <a:ext cx="5436313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39" name="Answer = E, 10…"/>
          <p:cNvSpPr txBox="1"/>
          <p:nvPr/>
        </p:nvSpPr>
        <p:spPr>
          <a:xfrm>
            <a:off x="16823594" y="16644937"/>
            <a:ext cx="8643939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</a:rPr>
              <a:t>10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Emission lines: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high n → low 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5→4, 5→3, 5→2, 5→1   (4)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4→3, 4→2, 4→1 (3)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3→2, 3→1 (2)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2→1 (1)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Total</a:t>
            </a:r>
            <a:r>
              <a:t> = 4 + 3 + 2 + 1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 emission lines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8320 -0.199219" origin="layout" pathEditMode="relative">
                                      <p:cBhvr>
                                        <p:cTn id="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54835 -0.660156" origin="layout" pathEditMode="relative">
                                      <p:cBhvr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hotons of the highest frequency will be emitted in a transition from the level with n = ____ to the level with the n = _____."/>
          <p:cNvSpPr txBox="1"/>
          <p:nvPr>
            <p:ph type="title"/>
          </p:nvPr>
        </p:nvSpPr>
        <p:spPr>
          <a:xfrm>
            <a:off x="3619500" y="-712589"/>
            <a:ext cx="16559908" cy="50542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Photons of the highest frequency will be emitted in a transition from the level with </a:t>
            </a:r>
            <a:r>
              <a:rPr i="1" sz="6000"/>
              <a:t>n</a:t>
            </a:r>
            <a:r>
              <a:rPr sz="6000"/>
              <a:t> = ____ to the level with the </a:t>
            </a:r>
            <a:r>
              <a:rPr i="1" sz="6000"/>
              <a:t>n</a:t>
            </a:r>
            <a:r>
              <a:rPr sz="6000"/>
              <a:t> = _____.</a:t>
            </a:r>
          </a:p>
        </p:txBody>
      </p:sp>
      <p:sp>
        <p:nvSpPr>
          <p:cNvPr id="342" name="from n = 1 to n = 2…"/>
          <p:cNvSpPr txBox="1"/>
          <p:nvPr>
            <p:ph type="body" sz="half" idx="1"/>
          </p:nvPr>
        </p:nvSpPr>
        <p:spPr>
          <a:xfrm>
            <a:off x="3619500" y="3607593"/>
            <a:ext cx="16162735" cy="8072439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1 to </a:t>
            </a:r>
            <a:r>
              <a:rPr i="1"/>
              <a:t>n</a:t>
            </a:r>
            <a:r>
              <a:t> = 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2 to </a:t>
            </a:r>
            <a:r>
              <a:rPr i="1"/>
              <a:t>n</a:t>
            </a:r>
            <a:r>
              <a:t> = 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3 to </a:t>
            </a:r>
            <a:r>
              <a:rPr i="1"/>
              <a:t>n</a:t>
            </a:r>
            <a:r>
              <a:t> = 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4 to </a:t>
            </a:r>
            <a:r>
              <a:rPr i="1"/>
              <a:t>n</a:t>
            </a:r>
            <a:r>
              <a:t> = 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5 to </a:t>
            </a:r>
            <a:r>
              <a:rPr i="1"/>
              <a:t>n</a:t>
            </a:r>
            <a:r>
              <a:t> = 1</a:t>
            </a:r>
          </a:p>
        </p:txBody>
      </p:sp>
      <p:sp>
        <p:nvSpPr>
          <p:cNvPr id="343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44" name="Enter your response on…"/>
          <p:cNvSpPr txBox="1"/>
          <p:nvPr/>
        </p:nvSpPr>
        <p:spPr>
          <a:xfrm>
            <a:off x="4548379" y="1410890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45" name="Answer = E, n = 5 to n = 1…"/>
          <p:cNvSpPr txBox="1"/>
          <p:nvPr/>
        </p:nvSpPr>
        <p:spPr>
          <a:xfrm>
            <a:off x="16823594" y="16644937"/>
            <a:ext cx="8643939" cy="5002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= 5 to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= 1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highest frequency = highest energy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y-axis is energy, so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 → 1</a:t>
            </a:r>
            <a:r>
              <a:t> is: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highest energy</a:t>
            </a:r>
            <a:r>
              <a:t>, and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highest frequency;</a:t>
            </a:r>
            <a:r>
              <a:t> and also 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smallest wavelength</a:t>
            </a:r>
          </a:p>
        </p:txBody>
      </p:sp>
      <p:pic>
        <p:nvPicPr>
          <p:cNvPr id="346" name="quantum levels picture" descr="quantum levels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0459" y="2256234"/>
            <a:ext cx="6215063" cy="5482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0177 -0.614583" origin="layout" pathEditMode="relative">
                                      <p:cBhvr>
                                        <p:cTn id="1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he emission line having the longest wavelength corresponds to a transition from the level with n = ___ to the level with n = ___."/>
          <p:cNvSpPr txBox="1"/>
          <p:nvPr>
            <p:ph type="title"/>
          </p:nvPr>
        </p:nvSpPr>
        <p:spPr>
          <a:xfrm>
            <a:off x="2577107" y="108346"/>
            <a:ext cx="12811722" cy="475059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The emission line having the longest wavelength corresponds to a transition from the level with </a:t>
            </a:r>
            <a:r>
              <a:rPr i="1" sz="6000"/>
              <a:t>n</a:t>
            </a:r>
            <a:r>
              <a:rPr sz="6000"/>
              <a:t> = ___ to the level with </a:t>
            </a:r>
            <a:r>
              <a:rPr i="1" sz="6000"/>
              <a:t>n</a:t>
            </a:r>
            <a:r>
              <a:rPr sz="6000"/>
              <a:t> = ___.</a:t>
            </a:r>
          </a:p>
        </p:txBody>
      </p:sp>
      <p:sp>
        <p:nvSpPr>
          <p:cNvPr id="349" name="from n = 1 to n = 2…"/>
          <p:cNvSpPr txBox="1"/>
          <p:nvPr>
            <p:ph type="body" idx="1"/>
          </p:nvPr>
        </p:nvSpPr>
        <p:spPr>
          <a:xfrm>
            <a:off x="3958828" y="5121275"/>
            <a:ext cx="16002001" cy="8594725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1 to </a:t>
            </a:r>
            <a:r>
              <a:rPr i="1"/>
              <a:t>n</a:t>
            </a:r>
            <a:r>
              <a:t> = 2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2 to </a:t>
            </a:r>
            <a:r>
              <a:rPr i="1"/>
              <a:t>n</a:t>
            </a:r>
            <a:r>
              <a:t> = 1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4 to </a:t>
            </a:r>
            <a:r>
              <a:rPr i="1"/>
              <a:t>n</a:t>
            </a:r>
            <a:r>
              <a:t> = 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5 to </a:t>
            </a:r>
            <a:r>
              <a:rPr i="1"/>
              <a:t>n</a:t>
            </a:r>
            <a:r>
              <a:t> = 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from </a:t>
            </a:r>
            <a:r>
              <a:rPr i="1"/>
              <a:t>n</a:t>
            </a:r>
            <a:r>
              <a:t> = 5 to </a:t>
            </a:r>
            <a:r>
              <a:rPr i="1"/>
              <a:t>n</a:t>
            </a:r>
            <a:r>
              <a:t> = 4</a:t>
            </a:r>
          </a:p>
        </p:txBody>
      </p:sp>
      <p:sp>
        <p:nvSpPr>
          <p:cNvPr id="350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1" name="Enter your response on…"/>
          <p:cNvSpPr txBox="1"/>
          <p:nvPr/>
        </p:nvSpPr>
        <p:spPr>
          <a:xfrm>
            <a:off x="4530519" y="1475184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52" name="Answer = E, n = 5 to n = 4…"/>
          <p:cNvSpPr txBox="1"/>
          <p:nvPr/>
        </p:nvSpPr>
        <p:spPr>
          <a:xfrm>
            <a:off x="12465907" y="15287625"/>
            <a:ext cx="9358313" cy="622142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= 5 to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= 4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longest wavelength = smallest energy,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 levels get closer together as n increases, and since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y-axis is energy: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 → 4</a:t>
            </a:r>
            <a:r>
              <a:t> is: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smallest energy</a:t>
            </a:r>
            <a:r>
              <a:t>, and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smallest frequency;</a:t>
            </a:r>
            <a:r>
              <a:t> and also 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longest wavelength</a:t>
            </a:r>
          </a:p>
        </p:txBody>
      </p:sp>
      <p:pic>
        <p:nvPicPr>
          <p:cNvPr id="353" name="quantum levels picture" descr="quantum levels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8659" y="605234"/>
            <a:ext cx="6215063" cy="5482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622049" origin="layout" pathEditMode="relative">
                                      <p:cBhvr>
                                        <p:cTn id="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Excited H atoms emit visible light when electrons fall from higher levels to n = 2 (this is called the Balmer series of lines). If green light comes from the transition from n = 4 to n = 2, is the light from the n = 3 to n = 2 transition expected to be r"/>
          <p:cNvSpPr txBox="1"/>
          <p:nvPr>
            <p:ph type="title"/>
          </p:nvPr>
        </p:nvSpPr>
        <p:spPr>
          <a:xfrm>
            <a:off x="3958828" y="0"/>
            <a:ext cx="16466344" cy="73183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Excited H atoms emit </a:t>
            </a:r>
            <a:r>
              <a:rPr i="1" sz="6000"/>
              <a:t>visible light</a:t>
            </a:r>
            <a:r>
              <a:rPr sz="6000"/>
              <a:t> when electrons fall from higher levels to </a:t>
            </a:r>
            <a:r>
              <a:rPr i="1" sz="6000"/>
              <a:t>n</a:t>
            </a:r>
            <a:r>
              <a:rPr sz="6000"/>
              <a:t> = 2 (this is called the Balmer series of lines). If green light comes from the transition from </a:t>
            </a:r>
            <a:r>
              <a:rPr i="1" sz="6000"/>
              <a:t>n</a:t>
            </a:r>
            <a:r>
              <a:rPr sz="6000"/>
              <a:t> = 4 to </a:t>
            </a:r>
            <a:r>
              <a:rPr i="1" sz="6000"/>
              <a:t>n</a:t>
            </a:r>
            <a:r>
              <a:rPr sz="6000"/>
              <a:t> = 2, is the light from the </a:t>
            </a:r>
            <a:r>
              <a:rPr i="1" sz="6000"/>
              <a:t>n</a:t>
            </a:r>
            <a:r>
              <a:rPr sz="6000"/>
              <a:t> = 3 to </a:t>
            </a:r>
            <a:r>
              <a:rPr i="1" sz="6000"/>
              <a:t>n</a:t>
            </a:r>
            <a:r>
              <a:rPr sz="6000"/>
              <a:t> = 2 transition expected to be red or blue? </a:t>
            </a:r>
          </a:p>
        </p:txBody>
      </p:sp>
      <p:sp>
        <p:nvSpPr>
          <p:cNvPr id="356" name="Red…"/>
          <p:cNvSpPr txBox="1"/>
          <p:nvPr>
            <p:ph type="body" sz="quarter" idx="1"/>
          </p:nvPr>
        </p:nvSpPr>
        <p:spPr>
          <a:xfrm>
            <a:off x="3958828" y="7578725"/>
            <a:ext cx="8233172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Red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Blue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ultramagnetic</a:t>
            </a:r>
          </a:p>
        </p:txBody>
      </p:sp>
      <p:sp>
        <p:nvSpPr>
          <p:cNvPr id="357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8" name="Enter your response on…"/>
          <p:cNvSpPr txBox="1"/>
          <p:nvPr/>
        </p:nvSpPr>
        <p:spPr>
          <a:xfrm>
            <a:off x="4566238" y="141267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59" name="Answer = A, red…"/>
          <p:cNvSpPr txBox="1"/>
          <p:nvPr/>
        </p:nvSpPr>
        <p:spPr>
          <a:xfrm>
            <a:off x="16823594" y="16644937"/>
            <a:ext cx="8643939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red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 transitions ending at n = 2 are Balmer (visible) lines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red is lower E than blue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 →2 larger E than 3 →2,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3 →2 expected to be red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(Hydrogen Emission lab!)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5304 -0.678385" origin="layout" pathEditMode="relative">
                                      <p:cBhvr>
                                        <p:cTn id="13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alculate the wavelength in nanometers associated with an energy change of 182.3 kJ/mol."/>
          <p:cNvSpPr txBox="1"/>
          <p:nvPr>
            <p:ph type="title"/>
          </p:nvPr>
        </p:nvSpPr>
        <p:spPr>
          <a:xfrm>
            <a:off x="3292078" y="-2143125"/>
            <a:ext cx="17799844" cy="731837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Calculate the wavelength in nanometers associated with an energy change of 182.3 kJ/mol.</a:t>
            </a:r>
          </a:p>
        </p:txBody>
      </p:sp>
      <p:sp>
        <p:nvSpPr>
          <p:cNvPr id="362" name="3.027 x 10-19…"/>
          <p:cNvSpPr txBox="1"/>
          <p:nvPr>
            <p:ph type="body" sz="quarter" idx="1"/>
          </p:nvPr>
        </p:nvSpPr>
        <p:spPr>
          <a:xfrm>
            <a:off x="3820462" y="3979862"/>
            <a:ext cx="8233173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3.027 x 10</a:t>
            </a:r>
            <a:r>
              <a:rPr baseline="31999"/>
              <a:t>-19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6.563 x 10</a:t>
            </a:r>
            <a:r>
              <a:rPr baseline="31999"/>
              <a:t>-7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302.7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656.3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  <a:defRPr i="1"/>
            </a:pPr>
            <a:r>
              <a:t>billions!</a:t>
            </a:r>
          </a:p>
        </p:txBody>
      </p:sp>
      <p:sp>
        <p:nvSpPr>
          <p:cNvPr id="363" name="MAR"/>
          <p:cNvSpPr txBox="1"/>
          <p:nvPr/>
        </p:nvSpPr>
        <p:spPr>
          <a:xfrm>
            <a:off x="124519" y="130678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64" name="Enter your response on…"/>
          <p:cNvSpPr txBox="1"/>
          <p:nvPr/>
        </p:nvSpPr>
        <p:spPr>
          <a:xfrm>
            <a:off x="4566238" y="141267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65" name="Answer = D, 656.3…"/>
          <p:cNvSpPr txBox="1"/>
          <p:nvPr/>
        </p:nvSpPr>
        <p:spPr>
          <a:xfrm>
            <a:off x="16823594" y="16644937"/>
            <a:ext cx="8643939" cy="9879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656.3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Convert kJ/mol to J/photon, then into λ in m, then nm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∆E = 182.3 kJ/mol * (mol/6.022E23) * (1000 J/kJ)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∆E = 3.027 x 10</a:t>
            </a:r>
            <a:r>
              <a:rPr baseline="31999">
                <a:solidFill>
                  <a:srgbClr val="FF2600"/>
                </a:solidFill>
              </a:rPr>
              <a:t>-19</a:t>
            </a:r>
            <a:r>
              <a:rPr>
                <a:solidFill>
                  <a:srgbClr val="FF2600"/>
                </a:solidFill>
              </a:rPr>
              <a:t> J/photon</a:t>
            </a:r>
            <a:endParaRPr>
              <a:solidFill>
                <a:srgbClr val="FF7E79"/>
              </a:solid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∆E = hν = hc/λ, so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hc/∆E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6.626E-34 * 2.998E8 / 3.027E-19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6.563 x 10</a:t>
            </a:r>
            <a:r>
              <a:rPr baseline="31999"/>
              <a:t>-7</a:t>
            </a:r>
            <a:r>
              <a:t> m * (nm / 10</a:t>
            </a:r>
            <a:r>
              <a:rPr baseline="31999"/>
              <a:t>-9</a:t>
            </a:r>
            <a:r>
              <a:t> m)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λ = 656.3 nm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11856 -0.178385" origin="layout" pathEditMode="relative">
                                      <p:cBhvr>
                                        <p:cTn id="6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3413 -0.950759" origin="layout" pathEditMode="relative">
                                      <p:cBhvr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