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2" name="Shape 38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3000">
        <a:latin typeface="Lucida Grande"/>
        <a:ea typeface="Lucida Grande"/>
        <a:cs typeface="Lucida Grande"/>
        <a:sym typeface="Lucida Grande"/>
      </a:defRPr>
    </a:lvl1pPr>
    <a:lvl2pPr indent="228600" defTabSz="825500" latinLnBrk="0">
      <a:defRPr sz="3000">
        <a:latin typeface="Lucida Grande"/>
        <a:ea typeface="Lucida Grande"/>
        <a:cs typeface="Lucida Grande"/>
        <a:sym typeface="Lucida Grande"/>
      </a:defRPr>
    </a:lvl2pPr>
    <a:lvl3pPr indent="457200" defTabSz="825500" latinLnBrk="0">
      <a:defRPr sz="3000">
        <a:latin typeface="Lucida Grande"/>
        <a:ea typeface="Lucida Grande"/>
        <a:cs typeface="Lucida Grande"/>
        <a:sym typeface="Lucida Grande"/>
      </a:defRPr>
    </a:lvl3pPr>
    <a:lvl4pPr indent="685800" defTabSz="825500" latinLnBrk="0">
      <a:defRPr sz="3000">
        <a:latin typeface="Lucida Grande"/>
        <a:ea typeface="Lucida Grande"/>
        <a:cs typeface="Lucida Grande"/>
        <a:sym typeface="Lucida Grande"/>
      </a:defRPr>
    </a:lvl4pPr>
    <a:lvl5pPr indent="914400" defTabSz="825500" latinLnBrk="0">
      <a:defRPr sz="3000">
        <a:latin typeface="Lucida Grande"/>
        <a:ea typeface="Lucida Grande"/>
        <a:cs typeface="Lucida Grande"/>
        <a:sym typeface="Lucida Grande"/>
      </a:defRPr>
    </a:lvl5pPr>
    <a:lvl6pPr indent="1143000" defTabSz="825500" latinLnBrk="0">
      <a:defRPr sz="3000">
        <a:latin typeface="Lucida Grande"/>
        <a:ea typeface="Lucida Grande"/>
        <a:cs typeface="Lucida Grande"/>
        <a:sym typeface="Lucida Grande"/>
      </a:defRPr>
    </a:lvl6pPr>
    <a:lvl7pPr indent="1371600" defTabSz="825500" latinLnBrk="0">
      <a:defRPr sz="3000">
        <a:latin typeface="Lucida Grande"/>
        <a:ea typeface="Lucida Grande"/>
        <a:cs typeface="Lucida Grande"/>
        <a:sym typeface="Lucida Grande"/>
      </a:defRPr>
    </a:lvl7pPr>
    <a:lvl8pPr indent="1600200" defTabSz="825500" latinLnBrk="0">
      <a:defRPr sz="3000">
        <a:latin typeface="Lucida Grande"/>
        <a:ea typeface="Lucida Grande"/>
        <a:cs typeface="Lucida Grande"/>
        <a:sym typeface="Lucida Grande"/>
      </a:defRPr>
    </a:lvl8pPr>
    <a:lvl9pPr indent="1828800" defTabSz="825500" latinLnBrk="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Microsoft Office 98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xfrm>
            <a:off x="5030390" y="750093"/>
            <a:ext cx="14341079" cy="3196829"/>
          </a:xfrm>
          <a:prstGeom prst="rect">
            <a:avLst/>
          </a:prstGeom>
        </p:spPr>
        <p:txBody>
          <a:bodyPr/>
          <a:lstStyle>
            <a:lvl1pPr marL="79373" marR="79373" algn="ctr">
              <a:lnSpc>
                <a:spcPct val="90000"/>
              </a:lnSpc>
              <a:defRPr b="1" sz="70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xfrm>
            <a:off x="5030390" y="3946921"/>
            <a:ext cx="14341079" cy="9769079"/>
          </a:xfrm>
          <a:prstGeom prst="rect">
            <a:avLst/>
          </a:prstGeom>
        </p:spPr>
        <p:txBody>
          <a:bodyPr/>
          <a:lstStyle>
            <a:lvl1pPr marL="432593" marR="79373" indent="-392906">
              <a:lnSpc>
                <a:spcPct val="90000"/>
              </a:lnSpc>
              <a:spcBef>
                <a:spcPts val="1600"/>
              </a:spcBef>
              <a:buChar char="•"/>
              <a:defRPr b="1" sz="4400"/>
            </a:lvl1pPr>
            <a:lvl2pPr marL="809708" marR="79373" indent="-312821">
              <a:lnSpc>
                <a:spcPct val="90000"/>
              </a:lnSpc>
              <a:spcBef>
                <a:spcPts val="1900"/>
              </a:spcBef>
              <a:defRPr b="1"/>
            </a:lvl2pPr>
            <a:lvl3pPr marL="1268412" marR="79373" indent="-314325">
              <a:lnSpc>
                <a:spcPct val="90000"/>
              </a:lnSpc>
              <a:spcBef>
                <a:spcPts val="1600"/>
              </a:spcBef>
              <a:buChar char="»"/>
              <a:defRPr b="1" sz="4400"/>
            </a:lvl3pPr>
            <a:lvl4pPr marL="1647031" marR="79373" indent="-235743">
              <a:lnSpc>
                <a:spcPct val="90000"/>
              </a:lnSpc>
              <a:buChar char="•"/>
              <a:defRPr b="1" sz="2200"/>
            </a:lvl4pPr>
            <a:lvl5pPr marL="2104231" marR="79373" indent="-235743">
              <a:lnSpc>
                <a:spcPct val="90000"/>
              </a:lnSpc>
              <a:buChar char="–"/>
              <a:defRPr b="1"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11803433" y="12787312"/>
            <a:ext cx="777132" cy="759595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6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7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5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icrosoft Office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itle Text"/>
          <p:cNvSpPr txBox="1"/>
          <p:nvPr>
            <p:ph type="title"/>
          </p:nvPr>
        </p:nvSpPr>
        <p:spPr>
          <a:xfrm>
            <a:off x="5030390" y="750093"/>
            <a:ext cx="14341079" cy="3196829"/>
          </a:xfrm>
          <a:prstGeom prst="rect">
            <a:avLst/>
          </a:prstGeom>
        </p:spPr>
        <p:txBody>
          <a:bodyPr/>
          <a:lstStyle>
            <a:lvl1pPr marL="79373" marR="79373" algn="ctr">
              <a:lnSpc>
                <a:spcPct val="90000"/>
              </a:lnSpc>
              <a:defRPr b="1" sz="7000"/>
            </a:lvl1pPr>
          </a:lstStyle>
          <a:p>
            <a:pPr/>
            <a:r>
              <a:t>Title Text</a:t>
            </a:r>
          </a:p>
        </p:txBody>
      </p:sp>
      <p:sp>
        <p:nvSpPr>
          <p:cNvPr id="364" name="Body Level One…"/>
          <p:cNvSpPr txBox="1"/>
          <p:nvPr>
            <p:ph type="body" idx="1"/>
          </p:nvPr>
        </p:nvSpPr>
        <p:spPr>
          <a:xfrm>
            <a:off x="5030390" y="3946921"/>
            <a:ext cx="14341079" cy="9769079"/>
          </a:xfrm>
          <a:prstGeom prst="rect">
            <a:avLst/>
          </a:prstGeom>
        </p:spPr>
        <p:txBody>
          <a:bodyPr/>
          <a:lstStyle>
            <a:lvl1pPr marL="432593" marR="79373" indent="-392906">
              <a:lnSpc>
                <a:spcPct val="90000"/>
              </a:lnSpc>
              <a:spcBef>
                <a:spcPts val="1600"/>
              </a:spcBef>
              <a:buChar char="•"/>
              <a:defRPr b="1" sz="4400"/>
            </a:lvl1pPr>
            <a:lvl2pPr marL="809708" marR="79373" indent="-312821">
              <a:lnSpc>
                <a:spcPct val="90000"/>
              </a:lnSpc>
              <a:spcBef>
                <a:spcPts val="1900"/>
              </a:spcBef>
              <a:defRPr b="1"/>
            </a:lvl2pPr>
            <a:lvl3pPr marL="1268412" marR="79373" indent="-314325">
              <a:lnSpc>
                <a:spcPct val="90000"/>
              </a:lnSpc>
              <a:spcBef>
                <a:spcPts val="1600"/>
              </a:spcBef>
              <a:buChar char="»"/>
              <a:defRPr b="1" sz="4400"/>
            </a:lvl3pPr>
            <a:lvl4pPr marL="1647031" marR="79373" indent="-235743">
              <a:lnSpc>
                <a:spcPct val="90000"/>
              </a:lnSpc>
              <a:buChar char="•"/>
              <a:defRPr b="1" sz="2200"/>
            </a:lvl4pPr>
            <a:lvl5pPr marL="2104231" marR="79373" indent="-235743">
              <a:lnSpc>
                <a:spcPct val="90000"/>
              </a:lnSpc>
              <a:buChar char="–"/>
              <a:defRPr b="1"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5" name="Slide Number"/>
          <p:cNvSpPr txBox="1"/>
          <p:nvPr>
            <p:ph type="sldNum" sz="quarter" idx="2"/>
          </p:nvPr>
        </p:nvSpPr>
        <p:spPr>
          <a:xfrm>
            <a:off x="11803433" y="12787312"/>
            <a:ext cx="777132" cy="759595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icrosoft Office 98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itle Text"/>
          <p:cNvSpPr txBox="1"/>
          <p:nvPr>
            <p:ph type="title"/>
          </p:nvPr>
        </p:nvSpPr>
        <p:spPr>
          <a:xfrm>
            <a:off x="5030390" y="750093"/>
            <a:ext cx="14341079" cy="3196829"/>
          </a:xfrm>
          <a:prstGeom prst="rect">
            <a:avLst/>
          </a:prstGeom>
        </p:spPr>
        <p:txBody>
          <a:bodyPr/>
          <a:lstStyle>
            <a:lvl1pPr marL="79373" marR="79373" algn="ctr">
              <a:lnSpc>
                <a:spcPct val="90000"/>
              </a:lnSpc>
              <a:defRPr b="1" sz="7000"/>
            </a:lvl1pPr>
          </a:lstStyle>
          <a:p>
            <a:pPr/>
            <a:r>
              <a:t>Title Text</a:t>
            </a:r>
          </a:p>
        </p:txBody>
      </p:sp>
      <p:sp>
        <p:nvSpPr>
          <p:cNvPr id="373" name="Body Level One…"/>
          <p:cNvSpPr txBox="1"/>
          <p:nvPr>
            <p:ph type="body" idx="1"/>
          </p:nvPr>
        </p:nvSpPr>
        <p:spPr>
          <a:xfrm>
            <a:off x="5030390" y="3946921"/>
            <a:ext cx="14341079" cy="9769079"/>
          </a:xfrm>
          <a:prstGeom prst="rect">
            <a:avLst/>
          </a:prstGeom>
        </p:spPr>
        <p:txBody>
          <a:bodyPr/>
          <a:lstStyle>
            <a:lvl1pPr marL="432593" marR="79373" indent="-392906">
              <a:lnSpc>
                <a:spcPct val="90000"/>
              </a:lnSpc>
              <a:spcBef>
                <a:spcPts val="1600"/>
              </a:spcBef>
              <a:buChar char="•"/>
              <a:defRPr b="1" sz="4400"/>
            </a:lvl1pPr>
            <a:lvl2pPr marL="809708" marR="79373" indent="-312821">
              <a:lnSpc>
                <a:spcPct val="90000"/>
              </a:lnSpc>
              <a:spcBef>
                <a:spcPts val="1900"/>
              </a:spcBef>
              <a:defRPr b="1"/>
            </a:lvl2pPr>
            <a:lvl3pPr marL="1268412" marR="79373" indent="-314325">
              <a:lnSpc>
                <a:spcPct val="90000"/>
              </a:lnSpc>
              <a:spcBef>
                <a:spcPts val="1600"/>
              </a:spcBef>
              <a:buChar char="»"/>
              <a:defRPr b="1" sz="4400"/>
            </a:lvl3pPr>
            <a:lvl4pPr marL="1647031" marR="79373" indent="-235743">
              <a:lnSpc>
                <a:spcPct val="90000"/>
              </a:lnSpc>
              <a:buChar char="•"/>
              <a:defRPr b="1" sz="2200"/>
            </a:lvl4pPr>
            <a:lvl5pPr marL="2104231" marR="79373" indent="-235743">
              <a:lnSpc>
                <a:spcPct val="90000"/>
              </a:lnSpc>
              <a:buChar char="–"/>
              <a:defRPr b="1"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4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75" name="Slide Number"/>
          <p:cNvSpPr txBox="1"/>
          <p:nvPr>
            <p:ph type="sldNum" sz="quarter" idx="2"/>
          </p:nvPr>
        </p:nvSpPr>
        <p:spPr>
          <a:xfrm>
            <a:off x="11803433" y="12787312"/>
            <a:ext cx="777132" cy="759595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958828" y="0"/>
            <a:ext cx="16466344" cy="3384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3958828" y="4111625"/>
            <a:ext cx="16466344" cy="9604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2pPr marL="888866" indent="-391026">
              <a:spcBef>
                <a:spcPts val="1200"/>
              </a:spcBef>
              <a:buChar char="–"/>
              <a:defRPr sz="5200"/>
            </a:lvl2pPr>
            <a:lvl3pPr marL="1264322" indent="-309282">
              <a:spcBef>
                <a:spcPts val="1100"/>
              </a:spcBef>
              <a:defRPr sz="4600"/>
            </a:lvl3pPr>
            <a:lvl4pPr marL="1722482" indent="-310242">
              <a:spcBef>
                <a:spcPts val="900"/>
              </a:spcBef>
              <a:buChar char="–"/>
              <a:defRPr sz="3800"/>
            </a:lvl4pPr>
            <a:lvl5pPr marL="2179682" indent="-310242">
              <a:spcBef>
                <a:spcPts val="900"/>
              </a:spcBef>
              <a:buChar char="»"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8040697" y="12490450"/>
            <a:ext cx="494606" cy="48850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1160859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transition xmlns:p14="http://schemas.microsoft.com/office/powerpoint/2010/main" spd="med" advClick="1"/>
  <p:txStyles>
    <p:titleStyle>
      <a:lvl1pPr marL="81280" marR="81280" indent="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81280" marR="81280" indent="2286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81280" marR="81280" indent="4572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81280" marR="81280" indent="6858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81280" marR="81280" indent="9144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81280" marR="81280" indent="11430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81280" marR="81280" indent="13716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81280" marR="81280" indent="1600199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81280" marR="81280" indent="18288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577503" marR="81280" indent="-536863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AutoNum type="alphaUcPeriod" startAt="1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949024" marR="81280" indent="-451184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1358451" marR="81280" indent="-403411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19020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3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5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Relationship Id="rId3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85" name="Chemistry 221 Exam II Review Chapters 3, 4 and 5"/>
          <p:cNvSpPr txBox="1"/>
          <p:nvPr>
            <p:ph type="title"/>
          </p:nvPr>
        </p:nvSpPr>
        <p:spPr>
          <a:xfrm>
            <a:off x="220265" y="-150562"/>
            <a:ext cx="16305610" cy="2911079"/>
          </a:xfrm>
          <a:prstGeom prst="rect">
            <a:avLst/>
          </a:prstGeom>
        </p:spPr>
        <p:txBody>
          <a:bodyPr/>
          <a:lstStyle/>
          <a:p>
            <a:pPr/>
            <a:r>
              <a:rPr sz="84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</a:rPr>
              <a:t>Chemistry 221 Exam II Review</a:t>
            </a:r>
            <a:br>
              <a:rPr sz="84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</a:br>
            <a:r>
              <a:rPr i="1" sz="84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</a:rPr>
              <a:t>Chapters 3, 4 and 5</a:t>
            </a:r>
          </a:p>
        </p:txBody>
      </p:sp>
      <p:sp>
        <p:nvSpPr>
          <p:cNvPr id="386" name="Chemistry 221…"/>
          <p:cNvSpPr txBox="1"/>
          <p:nvPr/>
        </p:nvSpPr>
        <p:spPr>
          <a:xfrm>
            <a:off x="2565796" y="11718528"/>
            <a:ext cx="8911185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79373" marR="79373" defTabSz="1821656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  <a:defRPr b="1" sz="5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Chemistry 221</a:t>
            </a:r>
          </a:p>
          <a:p>
            <a:pPr marL="79373" marR="79373" defTabSz="1821656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  <a:defRPr b="1" sz="5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Professor Michael Russell</a:t>
            </a:r>
          </a:p>
        </p:txBody>
      </p:sp>
      <p:pic>
        <p:nvPicPr>
          <p:cNvPr id="387" name="pH strips picture" descr="pH strips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4278" y="2743487"/>
            <a:ext cx="13307761" cy="8902561"/>
          </a:xfrm>
          <a:prstGeom prst="rect">
            <a:avLst/>
          </a:prstGeom>
          <a:ln w="12700"/>
        </p:spPr>
      </p:pic>
      <p:pic>
        <p:nvPicPr>
          <p:cNvPr id="388" name="chemist cartoon picture" descr="chemist cartoon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80406" y="6815303"/>
            <a:ext cx="9715547" cy="7297176"/>
          </a:xfrm>
          <a:prstGeom prst="rect">
            <a:avLst/>
          </a:prstGeom>
          <a:ln w="12700"/>
        </p:spPr>
      </p:pic>
      <p:sp>
        <p:nvSpPr>
          <p:cNvPr id="389" name="Last update:…"/>
          <p:cNvSpPr txBox="1"/>
          <p:nvPr/>
        </p:nvSpPr>
        <p:spPr>
          <a:xfrm>
            <a:off x="21951759" y="11796110"/>
            <a:ext cx="2247035" cy="988296"/>
          </a:xfrm>
          <a:prstGeom prst="rect">
            <a:avLst/>
          </a:prstGeom>
          <a:solidFill>
            <a:srgbClr val="FFFFFF">
              <a:alpha val="73708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580" tIns="68580" rIns="68580" bIns="68580">
            <a:spAutoFit/>
          </a:bodyPr>
          <a:lstStyle/>
          <a:p>
            <a:pPr algn="ctr" defTabSz="1828800">
              <a:defRPr i="1" sz="3000">
                <a:latin typeface="+mn-lt"/>
                <a:ea typeface="+mn-ea"/>
                <a:cs typeface="+mn-cs"/>
                <a:sym typeface="Arial"/>
              </a:defRPr>
            </a:pPr>
            <a:r>
              <a:t>Last update:</a:t>
            </a:r>
          </a:p>
          <a:p>
            <a:pPr algn="ctr" defTabSz="1828800">
              <a:defRPr i="1" sz="3000">
                <a:latin typeface="+mn-lt"/>
                <a:ea typeface="+mn-ea"/>
                <a:cs typeface="+mn-cs"/>
                <a:sym typeface="Arial"/>
              </a:defRPr>
            </a:pPr>
            <a:r>
              <a:t>4/29/24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A compound with C, H and O is found through combustion analysis of a 0.255 g sample to give 0.561 g CO2 and 0.306 g H2O; it also has a molar mass of 60.1 g/mol.  What is the molecular formula?"/>
          <p:cNvSpPr txBox="1"/>
          <p:nvPr>
            <p:ph type="title"/>
          </p:nvPr>
        </p:nvSpPr>
        <p:spPr>
          <a:xfrm>
            <a:off x="163512" y="254793"/>
            <a:ext cx="10096303" cy="5643564"/>
          </a:xfrm>
          <a:prstGeom prst="rect">
            <a:avLst/>
          </a:prstGeom>
        </p:spPr>
        <p:txBody>
          <a:bodyPr/>
          <a:lstStyle/>
          <a:p>
            <a:pPr algn="just">
              <a:defRPr sz="5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A compound with C, H and O is found through combustion analysis of a 0.255 g sample to give 0.561 g CO</a:t>
            </a:r>
            <a:r>
              <a:rPr baseline="-5999"/>
              <a:t>2</a:t>
            </a:r>
            <a:r>
              <a:t> and 0.306 g H</a:t>
            </a:r>
            <a:r>
              <a:rPr baseline="-5999"/>
              <a:t>2</a:t>
            </a:r>
            <a:r>
              <a:t>O; it also has a molar mass of 60.1 g/mol.  What is the molecular formula?</a:t>
            </a:r>
          </a:p>
        </p:txBody>
      </p:sp>
      <p:sp>
        <p:nvSpPr>
          <p:cNvPr id="440" name="CH3CO2H…"/>
          <p:cNvSpPr txBox="1"/>
          <p:nvPr>
            <p:ph type="body" sz="quarter" idx="1"/>
          </p:nvPr>
        </p:nvSpPr>
        <p:spPr>
          <a:xfrm>
            <a:off x="282971" y="8227615"/>
            <a:ext cx="8233173" cy="7768829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CH</a:t>
            </a:r>
            <a:r>
              <a:rPr baseline="-5999"/>
              <a:t>3</a:t>
            </a:r>
            <a:r>
              <a:t>CO</a:t>
            </a:r>
            <a:r>
              <a:rPr baseline="-5999"/>
              <a:t>2</a:t>
            </a:r>
            <a:r>
              <a:t>H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C</a:t>
            </a:r>
            <a:r>
              <a:rPr baseline="-5999"/>
              <a:t>4</a:t>
            </a:r>
            <a:r>
              <a:t>H</a:t>
            </a:r>
            <a:r>
              <a:rPr baseline="-5999"/>
              <a:t>9</a:t>
            </a:r>
            <a:r>
              <a:t>O</a:t>
            </a:r>
            <a:r>
              <a:rPr baseline="-5999"/>
              <a:t>3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C</a:t>
            </a:r>
            <a:r>
              <a:rPr baseline="-5999"/>
              <a:t>3</a:t>
            </a:r>
            <a:r>
              <a:t>H</a:t>
            </a:r>
            <a:r>
              <a:rPr baseline="-5999"/>
              <a:t>6</a:t>
            </a:r>
            <a:r>
              <a:t>O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C</a:t>
            </a:r>
            <a:r>
              <a:rPr baseline="-5999"/>
              <a:t>9</a:t>
            </a:r>
            <a:r>
              <a:t>H</a:t>
            </a:r>
            <a:r>
              <a:rPr baseline="-5999"/>
              <a:t>7</a:t>
            </a:r>
            <a:r>
              <a:t>O</a:t>
            </a:r>
            <a:r>
              <a:rPr baseline="-5999"/>
              <a:t>3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C</a:t>
            </a:r>
            <a:r>
              <a:rPr baseline="-5999"/>
              <a:t>3</a:t>
            </a:r>
            <a:r>
              <a:t>H</a:t>
            </a:r>
            <a:r>
              <a:rPr baseline="-5999"/>
              <a:t>8</a:t>
            </a:r>
            <a:r>
              <a:t>O</a:t>
            </a:r>
          </a:p>
        </p:txBody>
      </p:sp>
      <p:sp>
        <p:nvSpPr>
          <p:cNvPr id="441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42" name="Answer = E, C3H8O…"/>
          <p:cNvSpPr txBox="1"/>
          <p:nvPr/>
        </p:nvSpPr>
        <p:spPr>
          <a:xfrm>
            <a:off x="9572688" y="14019609"/>
            <a:ext cx="13966032" cy="123174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H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8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Turn g into mol, then g of H or C: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0.561g CO</a:t>
            </a:r>
            <a:r>
              <a:rPr baseline="-5999"/>
              <a:t>2</a:t>
            </a:r>
            <a:r>
              <a:t>*(mol/44.0 g)*(mol C/mol CO</a:t>
            </a:r>
            <a:r>
              <a:rPr baseline="-5999"/>
              <a:t>2</a:t>
            </a:r>
            <a:r>
              <a:t>)=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0.0128 mol C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0.0128 mol C * (12.01 g/mol)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0.153 g C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0.306 H</a:t>
            </a:r>
            <a:r>
              <a:rPr baseline="-5999"/>
              <a:t>2</a:t>
            </a:r>
            <a:r>
              <a:t>O*(mol/18.0 g)*(2mol H/mol H</a:t>
            </a:r>
            <a:r>
              <a:rPr baseline="-5999"/>
              <a:t>2</a:t>
            </a:r>
            <a:r>
              <a:t>O)=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0.0340 mol H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0.0340 mol H * (1.01 g/mol)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0.0343 g H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Subtract gC and gH from total to find gO, then mol O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0.255 g - 0.153 gC - 0.0343 gH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0.068 g O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0.068 g O * (mol O / 16.0 g)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0.0043 mol O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Now compare ratios to find empirical formula (EF):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</a:t>
            </a:r>
            <a:r>
              <a:rPr baseline="-5999"/>
              <a:t>(0.0128/0.0043)</a:t>
            </a:r>
            <a:r>
              <a:t>H</a:t>
            </a:r>
            <a:r>
              <a:rPr baseline="-5999"/>
              <a:t>(0.0340/0.0043)</a:t>
            </a:r>
            <a:r>
              <a:t>O</a:t>
            </a:r>
            <a:r>
              <a:rPr baseline="-5999"/>
              <a:t>(0.0043/0.0043) </a:t>
            </a:r>
            <a:endParaRPr baseline="-5999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</a:t>
            </a:r>
            <a:r>
              <a:rPr baseline="-5999"/>
              <a:t>3.0</a:t>
            </a:r>
            <a:r>
              <a:t>H</a:t>
            </a:r>
            <a:r>
              <a:rPr baseline="-5999"/>
              <a:t>7.9</a:t>
            </a:r>
            <a:r>
              <a:t>O</a:t>
            </a:r>
            <a:r>
              <a:rPr baseline="-5999"/>
              <a:t>1.0</a:t>
            </a:r>
            <a:r>
              <a:t> ≈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H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8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 = EF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molar mass EF = 60.095 g/mol ≈ 60.1 g/mol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EF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MF = C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H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8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</a:t>
            </a:r>
          </a:p>
        </p:txBody>
      </p:sp>
      <p:sp>
        <p:nvSpPr>
          <p:cNvPr id="443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23949 -0.337326" origin="layout" pathEditMode="relative">
                                      <p:cBhvr>
                                        <p:cTn id="6" dur="7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28547 -0.939945" origin="layout" pathEditMode="relative">
                                      <p:cBhvr>
                                        <p:cTn id="13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3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Which of the following is the only insoluble salt in water?"/>
          <p:cNvSpPr txBox="1"/>
          <p:nvPr>
            <p:ph type="title"/>
          </p:nvPr>
        </p:nvSpPr>
        <p:spPr>
          <a:xfrm>
            <a:off x="3958828" y="396875"/>
            <a:ext cx="16466344" cy="341312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Which of the following is the only insoluble salt in water?</a:t>
            </a:r>
          </a:p>
        </p:txBody>
      </p:sp>
      <p:sp>
        <p:nvSpPr>
          <p:cNvPr id="446" name="NH4NO3…"/>
          <p:cNvSpPr txBox="1"/>
          <p:nvPr>
            <p:ph type="body" sz="half" idx="1"/>
          </p:nvPr>
        </p:nvSpPr>
        <p:spPr>
          <a:xfrm>
            <a:off x="3958828" y="3804046"/>
            <a:ext cx="8233172" cy="92614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NH</a:t>
            </a:r>
            <a:r>
              <a:rPr baseline="-16133"/>
              <a:t>4</a:t>
            </a:r>
            <a:r>
              <a:t>NO</a:t>
            </a:r>
            <a:r>
              <a:rPr baseline="-16133"/>
              <a:t>3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NaOH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PbI</a:t>
            </a:r>
            <a:r>
              <a:rPr baseline="-16133"/>
              <a:t>2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K</a:t>
            </a:r>
            <a:r>
              <a:rPr baseline="-16133"/>
              <a:t>2</a:t>
            </a:r>
            <a:r>
              <a:t>CO</a:t>
            </a:r>
            <a:r>
              <a:rPr baseline="-16133"/>
              <a:t>3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LiCl</a:t>
            </a:r>
          </a:p>
        </p:txBody>
      </p:sp>
      <p:sp>
        <p:nvSpPr>
          <p:cNvPr id="447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48" name="Answer = C, PbI2…"/>
          <p:cNvSpPr txBox="1"/>
          <p:nvPr/>
        </p:nvSpPr>
        <p:spPr>
          <a:xfrm>
            <a:off x="9554829" y="13537406"/>
            <a:ext cx="13966032" cy="43926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PbI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Normally I</a:t>
            </a:r>
            <a:r>
              <a:rPr baseline="31999"/>
              <a:t>-1</a:t>
            </a:r>
            <a:r>
              <a:t> (and Cl</a:t>
            </a:r>
            <a:r>
              <a:rPr baseline="31999"/>
              <a:t>-1</a:t>
            </a:r>
            <a:r>
              <a:t> and Br</a:t>
            </a:r>
            <a:r>
              <a:rPr baseline="31999"/>
              <a:t>-1</a:t>
            </a:r>
            <a:r>
              <a:t>) very soluble, but not with Pb</a:t>
            </a:r>
            <a:r>
              <a:rPr baseline="31999"/>
              <a:t>2+</a:t>
            </a:r>
            <a:r>
              <a:t> (also Ag</a:t>
            </a:r>
            <a:r>
              <a:rPr baseline="31999"/>
              <a:t>+1</a:t>
            </a:r>
            <a:r>
              <a:t> and Hg</a:t>
            </a:r>
            <a:r>
              <a:rPr baseline="-5999"/>
              <a:t>2</a:t>
            </a:r>
            <a:r>
              <a:rPr baseline="31999"/>
              <a:t>2+</a:t>
            </a:r>
            <a:r>
              <a:t>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NH</a:t>
            </a:r>
            <a:r>
              <a:rPr baseline="-5999"/>
              <a:t>4</a:t>
            </a:r>
            <a:r>
              <a:rPr baseline="31999"/>
              <a:t>+1</a:t>
            </a:r>
            <a:r>
              <a:t>, NO</a:t>
            </a:r>
            <a:r>
              <a:rPr baseline="-5999"/>
              <a:t>3</a:t>
            </a:r>
            <a:r>
              <a:rPr baseline="31999"/>
              <a:t>+1</a:t>
            </a:r>
            <a:r>
              <a:t>, Na</a:t>
            </a:r>
            <a:r>
              <a:rPr baseline="31999"/>
              <a:t>+1</a:t>
            </a:r>
            <a:r>
              <a:t>, K</a:t>
            </a:r>
            <a:r>
              <a:rPr baseline="31999"/>
              <a:t>+1</a:t>
            </a:r>
            <a:r>
              <a:t>, Li</a:t>
            </a:r>
            <a:r>
              <a:rPr baseline="31999"/>
              <a:t>+1</a:t>
            </a:r>
            <a:r>
              <a:t>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always soluble</a:t>
            </a:r>
          </a:p>
        </p:txBody>
      </p:sp>
      <p:sp>
        <p:nvSpPr>
          <p:cNvPr id="449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06203 -0.352865" origin="layout" pathEditMode="relative">
                                      <p:cBhvr>
                                        <p:cTn id="13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9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Which of the compounds below is not an acid in aqueous solution?"/>
          <p:cNvSpPr txBox="1"/>
          <p:nvPr>
            <p:ph type="title"/>
          </p:nvPr>
        </p:nvSpPr>
        <p:spPr>
          <a:xfrm>
            <a:off x="3958828" y="184150"/>
            <a:ext cx="16466344" cy="414337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Which of the compounds below is </a:t>
            </a:r>
            <a:r>
              <a:rPr i="1" sz="6000"/>
              <a:t>not</a:t>
            </a:r>
            <a:r>
              <a:rPr sz="6000"/>
              <a:t> an acid in aqueous solution?</a:t>
            </a:r>
          </a:p>
        </p:txBody>
      </p:sp>
      <p:sp>
        <p:nvSpPr>
          <p:cNvPr id="452" name="CH3CO2H…"/>
          <p:cNvSpPr txBox="1"/>
          <p:nvPr>
            <p:ph type="body" sz="quarter" idx="1"/>
          </p:nvPr>
        </p:nvSpPr>
        <p:spPr>
          <a:xfrm>
            <a:off x="3958828" y="4327525"/>
            <a:ext cx="8233172" cy="80930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CH</a:t>
            </a:r>
            <a:r>
              <a:rPr baseline="-16133"/>
              <a:t>3</a:t>
            </a:r>
            <a:r>
              <a:t>CO</a:t>
            </a:r>
            <a:r>
              <a:rPr baseline="-16133"/>
              <a:t>2</a:t>
            </a:r>
            <a:r>
              <a:t>H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H</a:t>
            </a:r>
            <a:r>
              <a:rPr baseline="-16133"/>
              <a:t>3</a:t>
            </a:r>
            <a:r>
              <a:t>PO</a:t>
            </a:r>
            <a:r>
              <a:rPr baseline="-16133"/>
              <a:t>4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NH</a:t>
            </a:r>
            <a:r>
              <a:rPr baseline="-16133"/>
              <a:t>3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HCl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HClO</a:t>
            </a:r>
            <a:r>
              <a:rPr baseline="-5999"/>
              <a:t>4</a:t>
            </a:r>
          </a:p>
        </p:txBody>
      </p:sp>
      <p:sp>
        <p:nvSpPr>
          <p:cNvPr id="453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54" name="Answer = C, NH3…"/>
          <p:cNvSpPr txBox="1"/>
          <p:nvPr/>
        </p:nvSpPr>
        <p:spPr>
          <a:xfrm>
            <a:off x="9572688" y="15037593"/>
            <a:ext cx="13966032" cy="37830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NH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Acids designated by H at beginning of formula (exception of acetic acid, CH</a:t>
            </a:r>
            <a:r>
              <a:rPr baseline="-5999"/>
              <a:t>3</a:t>
            </a:r>
            <a:r>
              <a:t>CO</a:t>
            </a:r>
            <a:r>
              <a:rPr baseline="-5999"/>
              <a:t>2</a:t>
            </a:r>
            <a:r>
              <a:t>H!)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NH</a:t>
            </a:r>
            <a:r>
              <a:rPr baseline="-5999"/>
              <a:t>3</a:t>
            </a:r>
            <a:r>
              <a:t> is a base</a:t>
            </a:r>
          </a:p>
        </p:txBody>
      </p:sp>
      <p:sp>
        <p:nvSpPr>
          <p:cNvPr id="455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04005 -0.386719" origin="layout" pathEditMode="relative">
                                      <p:cBhvr>
                                        <p:cTn id="13" dur="5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5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Which equation below best represents the balanced, net ionic equation for the reaction of magnesium carbonate with nitric acid?"/>
          <p:cNvSpPr txBox="1"/>
          <p:nvPr>
            <p:ph type="title"/>
          </p:nvPr>
        </p:nvSpPr>
        <p:spPr>
          <a:xfrm>
            <a:off x="47228" y="-927100"/>
            <a:ext cx="21413193" cy="4025900"/>
          </a:xfrm>
          <a:prstGeom prst="rect">
            <a:avLst/>
          </a:prstGeom>
        </p:spPr>
        <p:txBody>
          <a:bodyPr/>
          <a:lstStyle>
            <a:lvl1pPr>
              <a:defRPr sz="5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Which equation below best represents the balanced, net ionic equation for the reaction of magnesium carbonate with nitric acid?</a:t>
            </a:r>
          </a:p>
        </p:txBody>
      </p:sp>
      <p:sp>
        <p:nvSpPr>
          <p:cNvPr id="458" name="MgCO3(s) + 2 HNO3(aq)  →  Mg(NO3)2(aq) + CO2(g) + H2O(l)…"/>
          <p:cNvSpPr txBox="1"/>
          <p:nvPr>
            <p:ph type="body" idx="1"/>
          </p:nvPr>
        </p:nvSpPr>
        <p:spPr>
          <a:xfrm>
            <a:off x="150018" y="1720056"/>
            <a:ext cx="17073564" cy="8474076"/>
          </a:xfrm>
          <a:prstGeom prst="rect">
            <a:avLst/>
          </a:prstGeom>
        </p:spPr>
        <p:txBody>
          <a:bodyPr/>
          <a:lstStyle/>
          <a:p>
            <a:pPr marL="677949" indent="-637309">
              <a:spcBef>
                <a:spcPts val="1900"/>
              </a:spcBef>
              <a:buClr>
                <a:srgbClr val="000000"/>
              </a:buClr>
              <a:buFont typeface="Arial"/>
              <a:buAutoNum type="alphaUcPeriod" startAt="1"/>
            </a:pPr>
            <a:r>
              <a:rPr sz="4600"/>
              <a:t>MgCO</a:t>
            </a:r>
            <a:r>
              <a:rPr baseline="-15913" sz="4600"/>
              <a:t>3</a:t>
            </a:r>
            <a:r>
              <a:rPr sz="4600"/>
              <a:t>(s) + 2 HNO</a:t>
            </a:r>
            <a:r>
              <a:rPr baseline="-15913" sz="4600"/>
              <a:t>3</a:t>
            </a:r>
            <a:r>
              <a:rPr sz="4600"/>
              <a:t>(aq)  →  Mg(NO</a:t>
            </a:r>
            <a:r>
              <a:rPr baseline="-15913" sz="4600"/>
              <a:t>3</a:t>
            </a:r>
            <a:r>
              <a:rPr sz="4600"/>
              <a:t>)</a:t>
            </a:r>
            <a:r>
              <a:rPr baseline="-15913" sz="4600"/>
              <a:t>2</a:t>
            </a:r>
            <a:r>
              <a:rPr sz="4600"/>
              <a:t>(aq) + CO</a:t>
            </a:r>
            <a:r>
              <a:rPr baseline="-15913" sz="4600"/>
              <a:t>2</a:t>
            </a:r>
            <a:r>
              <a:rPr sz="4600"/>
              <a:t>(g) + H</a:t>
            </a:r>
            <a:r>
              <a:rPr baseline="-15913" sz="4600"/>
              <a:t>2</a:t>
            </a:r>
            <a:r>
              <a:rPr sz="4600"/>
              <a:t>O(l)</a:t>
            </a:r>
            <a:endParaRPr sz="4600"/>
          </a:p>
          <a:p>
            <a:pPr marL="677949" indent="-637309">
              <a:spcBef>
                <a:spcPts val="1900"/>
              </a:spcBef>
              <a:buClr>
                <a:srgbClr val="000000"/>
              </a:buClr>
              <a:buFont typeface="Arial"/>
              <a:buAutoNum type="alphaUcPeriod" startAt="1"/>
            </a:pPr>
            <a:r>
              <a:rPr sz="4600"/>
              <a:t>MgCO</a:t>
            </a:r>
            <a:r>
              <a:rPr baseline="-15913" sz="4600"/>
              <a:t>3</a:t>
            </a:r>
            <a:r>
              <a:rPr sz="4600"/>
              <a:t>(s) + 2 H</a:t>
            </a:r>
            <a:r>
              <a:rPr baseline="30956" sz="4600"/>
              <a:t>+</a:t>
            </a:r>
            <a:r>
              <a:rPr sz="4600"/>
              <a:t>(aq) → Mg</a:t>
            </a:r>
            <a:r>
              <a:rPr baseline="30956" sz="4600"/>
              <a:t>2+</a:t>
            </a:r>
            <a:r>
              <a:rPr sz="4600"/>
              <a:t>(aq) + CO</a:t>
            </a:r>
            <a:r>
              <a:rPr baseline="-15913" sz="4600"/>
              <a:t>2</a:t>
            </a:r>
            <a:r>
              <a:rPr sz="4600"/>
              <a:t>(g) + H</a:t>
            </a:r>
            <a:r>
              <a:rPr baseline="-15913" sz="4600"/>
              <a:t>2</a:t>
            </a:r>
            <a:r>
              <a:rPr sz="4600"/>
              <a:t>O(l)</a:t>
            </a:r>
            <a:endParaRPr sz="4600"/>
          </a:p>
          <a:p>
            <a:pPr marL="677949" indent="-637309">
              <a:spcBef>
                <a:spcPts val="1900"/>
              </a:spcBef>
              <a:buClr>
                <a:srgbClr val="000000"/>
              </a:buClr>
              <a:buFont typeface="Arial"/>
              <a:buAutoNum type="alphaUcPeriod" startAt="1"/>
            </a:pPr>
            <a:r>
              <a:rPr sz="4600"/>
              <a:t>Mg</a:t>
            </a:r>
            <a:r>
              <a:rPr baseline="30956" sz="4600"/>
              <a:t>2+</a:t>
            </a:r>
            <a:r>
              <a:rPr sz="4600"/>
              <a:t>(aq) + 2 NO</a:t>
            </a:r>
            <a:r>
              <a:rPr baseline="-15913" sz="4600"/>
              <a:t>3</a:t>
            </a:r>
            <a:r>
              <a:rPr baseline="25739" sz="4600"/>
              <a:t>-</a:t>
            </a:r>
            <a:r>
              <a:rPr sz="4600"/>
              <a:t>(aq) → Mg(NO</a:t>
            </a:r>
            <a:r>
              <a:rPr baseline="-15913" sz="4600"/>
              <a:t>3</a:t>
            </a:r>
            <a:r>
              <a:rPr sz="4600"/>
              <a:t>)</a:t>
            </a:r>
            <a:r>
              <a:rPr baseline="-15913" sz="4600"/>
              <a:t>2</a:t>
            </a:r>
            <a:r>
              <a:rPr sz="4600"/>
              <a:t>(s) </a:t>
            </a:r>
            <a:endParaRPr sz="4600"/>
          </a:p>
          <a:p>
            <a:pPr marL="677949" indent="-637309">
              <a:spcBef>
                <a:spcPts val="1900"/>
              </a:spcBef>
              <a:buClr>
                <a:srgbClr val="000000"/>
              </a:buClr>
              <a:buFont typeface="Arial"/>
              <a:buAutoNum type="alphaUcPeriod" startAt="1"/>
            </a:pPr>
            <a:r>
              <a:rPr sz="4600"/>
              <a:t>MgCO</a:t>
            </a:r>
            <a:r>
              <a:rPr baseline="-15913" sz="4600"/>
              <a:t>3</a:t>
            </a:r>
            <a:r>
              <a:rPr sz="4600"/>
              <a:t>(s) + 2 HNO</a:t>
            </a:r>
            <a:r>
              <a:rPr baseline="-15913" sz="4600"/>
              <a:t>3</a:t>
            </a:r>
            <a:r>
              <a:rPr sz="4600"/>
              <a:t>(aq) → Mg(NO</a:t>
            </a:r>
            <a:r>
              <a:rPr baseline="-15913" sz="4600"/>
              <a:t>3</a:t>
            </a:r>
            <a:r>
              <a:rPr sz="4600"/>
              <a:t>)</a:t>
            </a:r>
            <a:r>
              <a:rPr baseline="-15913" sz="4600"/>
              <a:t>2</a:t>
            </a:r>
            <a:r>
              <a:rPr sz="4600"/>
              <a:t>(aq) + H</a:t>
            </a:r>
            <a:r>
              <a:rPr baseline="-15913" sz="4600"/>
              <a:t>2</a:t>
            </a:r>
            <a:r>
              <a:rPr sz="4600"/>
              <a:t>CO</a:t>
            </a:r>
            <a:r>
              <a:rPr baseline="-15913" sz="4600"/>
              <a:t>3</a:t>
            </a:r>
            <a:r>
              <a:rPr sz="4600"/>
              <a:t>(aq)</a:t>
            </a:r>
            <a:endParaRPr sz="4600"/>
          </a:p>
          <a:p>
            <a:pPr marL="677949" indent="-637309">
              <a:spcBef>
                <a:spcPts val="1900"/>
              </a:spcBef>
              <a:buClr>
                <a:srgbClr val="000000"/>
              </a:buClr>
              <a:buFont typeface="Arial"/>
              <a:buAutoNum type="alphaUcPeriod" startAt="1"/>
            </a:pPr>
            <a:r>
              <a:rPr sz="4600"/>
              <a:t>More information is required to answer this question.</a:t>
            </a:r>
            <a:r>
              <a:rPr sz="4600"/>
              <a:t> </a:t>
            </a:r>
          </a:p>
        </p:txBody>
      </p:sp>
      <p:sp>
        <p:nvSpPr>
          <p:cNvPr id="459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60" name="Answer = B, MgCO3(s) + 2 H+(aq) → Mg2+(aq) + CO2(g) + H2O(l)…"/>
          <p:cNvSpPr txBox="1"/>
          <p:nvPr/>
        </p:nvSpPr>
        <p:spPr>
          <a:xfrm>
            <a:off x="9536969" y="14126765"/>
            <a:ext cx="16466345" cy="9072564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 b="0"/>
              <a:t>MgCO</a:t>
            </a:r>
            <a:r>
              <a:rPr b="0" baseline="-16857"/>
              <a:t>3</a:t>
            </a:r>
            <a:r>
              <a:rPr b="0"/>
              <a:t>(s) + 2 H</a:t>
            </a:r>
            <a:r>
              <a:rPr b="0" baseline="30857"/>
              <a:t>+</a:t>
            </a:r>
            <a:r>
              <a:rPr b="0"/>
              <a:t>(aq) → Mg</a:t>
            </a:r>
            <a:r>
              <a:rPr b="0" baseline="30857"/>
              <a:t>2+</a:t>
            </a:r>
            <a:r>
              <a:rPr b="0"/>
              <a:t>(aq) + CO</a:t>
            </a:r>
            <a:r>
              <a:rPr b="0" baseline="-16857"/>
              <a:t>2</a:t>
            </a:r>
            <a:r>
              <a:rPr b="0"/>
              <a:t>(g) + H</a:t>
            </a:r>
            <a:r>
              <a:rPr b="0" baseline="-16857"/>
              <a:t>2</a:t>
            </a:r>
            <a:r>
              <a:rPr b="0"/>
              <a:t>O(l)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First write out balanced "molecular" reaction:</a:t>
            </a:r>
          </a:p>
          <a:p>
            <a:pPr lvl="1" marR="81280" indent="0" algn="ctr" defTabSz="1821656">
              <a:spcBef>
                <a:spcPts val="1900"/>
              </a:spcBef>
              <a:buClr>
                <a:srgbClr val="000000"/>
              </a:buClr>
              <a:buFont typeface="Arial"/>
              <a:defRPr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MgCO</a:t>
            </a:r>
            <a:r>
              <a:rPr baseline="-16857"/>
              <a:t>3</a:t>
            </a:r>
            <a:r>
              <a:t>(s) + 2 HNO</a:t>
            </a:r>
            <a:r>
              <a:rPr baseline="-16857"/>
              <a:t>3</a:t>
            </a:r>
            <a:r>
              <a:t>(aq)  →  Mg(NO</a:t>
            </a:r>
            <a:r>
              <a:rPr baseline="-16857"/>
              <a:t>3</a:t>
            </a:r>
            <a:r>
              <a:t>)</a:t>
            </a:r>
            <a:r>
              <a:rPr baseline="-16857"/>
              <a:t>2</a:t>
            </a:r>
            <a:r>
              <a:t>(aq) + H</a:t>
            </a:r>
            <a:r>
              <a:rPr baseline="-5999"/>
              <a:t>2</a:t>
            </a:r>
            <a:r>
              <a:t>CO</a:t>
            </a:r>
            <a:r>
              <a:rPr baseline="-16857"/>
              <a:t>3</a:t>
            </a:r>
            <a:r>
              <a:t>(aq)</a:t>
            </a:r>
          </a:p>
          <a:p>
            <a:pPr lvl="1" marR="81280" indent="0" algn="ctr" defTabSz="1821656">
              <a:spcBef>
                <a:spcPts val="1900"/>
              </a:spcBef>
              <a:buClr>
                <a:srgbClr val="000000"/>
              </a:buClr>
              <a:buFont typeface="Arial"/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or, better yet:</a:t>
            </a:r>
          </a:p>
          <a:p>
            <a:pPr lvl="1" marR="81280" indent="0" algn="ctr" defTabSz="1821656">
              <a:spcBef>
                <a:spcPts val="1900"/>
              </a:spcBef>
              <a:buClr>
                <a:srgbClr val="000000"/>
              </a:buClr>
              <a:buFont typeface="Arial"/>
              <a:defRPr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MgCO</a:t>
            </a:r>
            <a:r>
              <a:rPr baseline="-16857"/>
              <a:t>3</a:t>
            </a:r>
            <a:r>
              <a:t>(s) + 2 HNO</a:t>
            </a:r>
            <a:r>
              <a:rPr baseline="-16857"/>
              <a:t>3</a:t>
            </a:r>
            <a:r>
              <a:t>(aq)  →  Mg(NO</a:t>
            </a:r>
            <a:r>
              <a:rPr baseline="-16857"/>
              <a:t>3</a:t>
            </a:r>
            <a:r>
              <a:t>)</a:t>
            </a:r>
            <a:r>
              <a:rPr baseline="-16857"/>
              <a:t>2</a:t>
            </a:r>
            <a:r>
              <a:t>(aq) + CO</a:t>
            </a:r>
            <a:r>
              <a:rPr baseline="-16857"/>
              <a:t>2</a:t>
            </a:r>
            <a:r>
              <a:t>(g) + H</a:t>
            </a:r>
            <a:r>
              <a:rPr baseline="-16857"/>
              <a:t>2</a:t>
            </a:r>
            <a:r>
              <a:t>O(l)</a:t>
            </a:r>
          </a:p>
          <a:p>
            <a:pPr lvl="1" marR="81280" indent="0" algn="ctr" defTabSz="1821656">
              <a:spcBef>
                <a:spcPts val="1900"/>
              </a:spcBef>
              <a:buClr>
                <a:srgbClr val="000000"/>
              </a:buClr>
              <a:buFont typeface="Arial"/>
              <a:defRPr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lvl="1" marR="81280" indent="0" algn="ctr" defTabSz="1821656">
              <a:spcBef>
                <a:spcPts val="1900"/>
              </a:spcBef>
              <a:buClr>
                <a:srgbClr val="000000"/>
              </a:buClr>
              <a:buFont typeface="Arial"/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When writing net ionics, break up (aq), never (g), (l) or (s)</a:t>
            </a:r>
          </a:p>
          <a:p>
            <a:pPr lvl="1" marR="81280" indent="0" algn="ctr" defTabSz="1821656">
              <a:spcBef>
                <a:spcPts val="1900"/>
              </a:spcBef>
              <a:buClr>
                <a:srgbClr val="000000"/>
              </a:buClr>
              <a:buFont typeface="Arial"/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spectator ion = NO</a:t>
            </a:r>
            <a:r>
              <a:rPr baseline="-5999"/>
              <a:t>3</a:t>
            </a:r>
            <a:r>
              <a:rPr baseline="31999"/>
              <a:t>-1</a:t>
            </a:r>
            <a:r>
              <a:t>(aq), remove to get:</a:t>
            </a:r>
          </a:p>
          <a:p>
            <a:pPr lvl="1" marR="81280" indent="0" algn="ctr" defTabSz="1821656">
              <a:spcBef>
                <a:spcPts val="1900"/>
              </a:spcBef>
              <a:buClr>
                <a:srgbClr val="000000"/>
              </a:buClr>
              <a:buFont typeface="Arial"/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b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="0"/>
              <a:t>MgCO</a:t>
            </a:r>
            <a:r>
              <a:rPr b="0" baseline="-16857"/>
              <a:t>3</a:t>
            </a:r>
            <a:r>
              <a:rPr b="0"/>
              <a:t>(s) + 2 H</a:t>
            </a:r>
            <a:r>
              <a:rPr b="0" baseline="30857"/>
              <a:t>+</a:t>
            </a:r>
            <a:r>
              <a:rPr b="0"/>
              <a:t>(aq) → Mg</a:t>
            </a:r>
            <a:r>
              <a:rPr b="0" baseline="30857"/>
              <a:t>2+</a:t>
            </a:r>
            <a:r>
              <a:rPr b="0"/>
              <a:t>(aq) + CO</a:t>
            </a:r>
            <a:r>
              <a:rPr b="0" baseline="-16857"/>
              <a:t>2</a:t>
            </a:r>
            <a:r>
              <a:rPr b="0"/>
              <a:t>(g) + H</a:t>
            </a:r>
            <a:r>
              <a:rPr b="0" baseline="-16857"/>
              <a:t>2</a:t>
            </a:r>
            <a:r>
              <a:rPr b="0"/>
              <a:t>O(l)</a:t>
            </a:r>
          </a:p>
        </p:txBody>
      </p:sp>
      <p:sp>
        <p:nvSpPr>
          <p:cNvPr id="461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80552 -0.682740" origin="layout" pathEditMode="relative">
                                      <p:cBhvr>
                                        <p:cTn id="13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1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Which equation below best represents the balanced net ionic equation for the reaction of potassium hydroxide and iron(II) chloride to give iron(II) hydroxide and potassium chloride?"/>
          <p:cNvSpPr txBox="1"/>
          <p:nvPr>
            <p:ph type="title"/>
          </p:nvPr>
        </p:nvSpPr>
        <p:spPr>
          <a:xfrm>
            <a:off x="97631" y="-664369"/>
            <a:ext cx="16466344" cy="4943476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 sz="8600"/>
            </a:pPr>
            <a:r>
              <a:rPr sz="5000"/>
              <a:t>Which equation below best represents the balanced net ionic equation for the reaction of potassium hydroxide and iron(II) chloride to give iron(II) hydroxide and potassium chloride?</a:t>
            </a:r>
          </a:p>
        </p:txBody>
      </p:sp>
      <p:sp>
        <p:nvSpPr>
          <p:cNvPr id="464" name="2 KOH(aq) + FeCl2(aq) →   Fe(OH)2(s) + 2 KCl(aq)…"/>
          <p:cNvSpPr txBox="1"/>
          <p:nvPr>
            <p:ph type="body" sz="half" idx="1"/>
          </p:nvPr>
        </p:nvSpPr>
        <p:spPr>
          <a:xfrm>
            <a:off x="97631" y="3561953"/>
            <a:ext cx="16466344" cy="7743826"/>
          </a:xfrm>
          <a:prstGeom prst="rect">
            <a:avLst/>
          </a:prstGeom>
        </p:spPr>
        <p:txBody>
          <a:bodyPr/>
          <a:lstStyle/>
          <a:p>
            <a:pPr marL="677949" indent="-637309">
              <a:spcBef>
                <a:spcPts val="1900"/>
              </a:spcBef>
              <a:buClr>
                <a:srgbClr val="000000"/>
              </a:buClr>
              <a:buFont typeface="Arial"/>
              <a:buAutoNum type="alphaUcPeriod" startAt="1"/>
            </a:pPr>
            <a:r>
              <a:rPr sz="4600"/>
              <a:t>2 KOH(aq) + FeCl</a:t>
            </a:r>
            <a:r>
              <a:rPr baseline="-15913" sz="4600"/>
              <a:t>2</a:t>
            </a:r>
            <a:r>
              <a:rPr sz="4600"/>
              <a:t>(aq) →   Fe(OH)</a:t>
            </a:r>
            <a:r>
              <a:rPr baseline="-15913" sz="4600"/>
              <a:t>2</a:t>
            </a:r>
            <a:r>
              <a:rPr sz="4600"/>
              <a:t>(s) + 2 KCl(aq)</a:t>
            </a:r>
            <a:endParaRPr sz="4600"/>
          </a:p>
          <a:p>
            <a:pPr marL="677949" indent="-637309">
              <a:spcBef>
                <a:spcPts val="1900"/>
              </a:spcBef>
              <a:buClr>
                <a:srgbClr val="000000"/>
              </a:buClr>
              <a:buFont typeface="Arial"/>
              <a:buAutoNum type="alphaUcPeriod" startAt="1"/>
            </a:pPr>
            <a:r>
              <a:rPr sz="4600"/>
              <a:t>2 KOH(aq) + FeCl</a:t>
            </a:r>
            <a:r>
              <a:rPr baseline="-15913" sz="4600"/>
              <a:t>2</a:t>
            </a:r>
            <a:r>
              <a:rPr sz="4600"/>
              <a:t> (aq) → Fe(OH)</a:t>
            </a:r>
            <a:r>
              <a:rPr baseline="-15913" sz="4600"/>
              <a:t>2</a:t>
            </a:r>
            <a:r>
              <a:rPr sz="4600"/>
              <a:t>(aq) + 2 KCl(aq)</a:t>
            </a:r>
            <a:endParaRPr sz="4600"/>
          </a:p>
          <a:p>
            <a:pPr marL="677949" indent="-637309">
              <a:spcBef>
                <a:spcPts val="1900"/>
              </a:spcBef>
              <a:buClr>
                <a:srgbClr val="000000"/>
              </a:buClr>
              <a:buFont typeface="Arial"/>
              <a:buAutoNum type="alphaUcPeriod" startAt="1"/>
            </a:pPr>
            <a:r>
              <a:rPr sz="4600"/>
              <a:t>2 OH</a:t>
            </a:r>
            <a:r>
              <a:rPr baseline="30956" sz="4600"/>
              <a:t>–</a:t>
            </a:r>
            <a:r>
              <a:rPr sz="4600"/>
              <a:t>(aq) + Fe</a:t>
            </a:r>
            <a:r>
              <a:rPr baseline="30956" sz="4600"/>
              <a:t>2+</a:t>
            </a:r>
            <a:r>
              <a:rPr sz="4600"/>
              <a:t>(aq) → Fe(OH)</a:t>
            </a:r>
            <a:r>
              <a:rPr baseline="-15913" sz="4600"/>
              <a:t>2</a:t>
            </a:r>
            <a:r>
              <a:rPr sz="4600"/>
              <a:t>(s)  </a:t>
            </a:r>
            <a:endParaRPr sz="4600"/>
          </a:p>
          <a:p>
            <a:pPr marL="677949" indent="-637309">
              <a:spcBef>
                <a:spcPts val="1900"/>
              </a:spcBef>
              <a:buClr>
                <a:srgbClr val="000000"/>
              </a:buClr>
              <a:buFont typeface="Arial"/>
              <a:buAutoNum type="alphaUcPeriod" startAt="1"/>
            </a:pPr>
            <a:r>
              <a:rPr sz="4600"/>
              <a:t>K</a:t>
            </a:r>
            <a:r>
              <a:rPr baseline="30956" sz="4600"/>
              <a:t>+</a:t>
            </a:r>
            <a:r>
              <a:rPr sz="4600"/>
              <a:t>(aq) + Cl</a:t>
            </a:r>
            <a:r>
              <a:rPr baseline="30956" sz="4600"/>
              <a:t>–</a:t>
            </a:r>
            <a:r>
              <a:rPr sz="4600"/>
              <a:t>(aq) → KCl(aq)</a:t>
            </a:r>
            <a:endParaRPr sz="4600"/>
          </a:p>
          <a:p>
            <a:pPr marL="677949" indent="-637309">
              <a:spcBef>
                <a:spcPts val="1900"/>
              </a:spcBef>
              <a:buClr>
                <a:srgbClr val="000000"/>
              </a:buClr>
              <a:buFont typeface="Arial"/>
              <a:buAutoNum type="alphaUcPeriod" startAt="1"/>
            </a:pPr>
            <a:r>
              <a:rPr sz="4600"/>
              <a:t>More information is required to answer this question.</a:t>
            </a:r>
          </a:p>
        </p:txBody>
      </p:sp>
      <p:sp>
        <p:nvSpPr>
          <p:cNvPr id="465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66" name="Answer = C, 2 OH–(aq) + Fe2+(aq) → Fe(OH)2(s)…"/>
          <p:cNvSpPr txBox="1"/>
          <p:nvPr/>
        </p:nvSpPr>
        <p:spPr>
          <a:xfrm>
            <a:off x="9983454" y="14144625"/>
            <a:ext cx="15234048" cy="8128000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 OH</a:t>
            </a:r>
            <a:r>
              <a:rPr b="0" baseline="30857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–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(aq) + Fe</a:t>
            </a:r>
            <a:r>
              <a:rPr b="0" baseline="30857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2+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(aq) → Fe(OH)</a:t>
            </a:r>
            <a:r>
              <a:rPr b="0" baseline="-16857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(s)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First write out balanced "molecular" reaction:</a:t>
            </a:r>
          </a:p>
          <a:p>
            <a:pPr lvl="1" marR="81280" indent="0" algn="ctr" defTabSz="1821656">
              <a:spcBef>
                <a:spcPts val="1900"/>
              </a:spcBef>
              <a:buClr>
                <a:srgbClr val="000000"/>
              </a:buClr>
              <a:buFont typeface="Arial"/>
              <a:defRPr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2 KOH(aq) + FeCl</a:t>
            </a:r>
            <a:r>
              <a:rPr baseline="-16857"/>
              <a:t>2</a:t>
            </a:r>
            <a:r>
              <a:t>(aq) →   Fe(OH)</a:t>
            </a:r>
            <a:r>
              <a:rPr baseline="-16857"/>
              <a:t>2</a:t>
            </a:r>
            <a:r>
              <a:t>(s) + 2 KCl(aq)</a:t>
            </a:r>
          </a:p>
          <a:p>
            <a:pPr lvl="1" marR="81280" indent="0" algn="ctr" defTabSz="1821656">
              <a:spcBef>
                <a:spcPts val="1900"/>
              </a:spcBef>
              <a:buClr>
                <a:srgbClr val="000000"/>
              </a:buClr>
              <a:buFont typeface="Arial"/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Fe(OH)</a:t>
            </a:r>
            <a:r>
              <a:rPr baseline="-5999"/>
              <a:t>2</a:t>
            </a:r>
            <a:r>
              <a:t> is solid, everything else (aq)</a:t>
            </a:r>
          </a:p>
          <a:p>
            <a:pPr lvl="1" marR="81280" indent="0" algn="ctr" defTabSz="1821656">
              <a:spcBef>
                <a:spcPts val="1900"/>
              </a:spcBef>
              <a:buClr>
                <a:srgbClr val="000000"/>
              </a:buClr>
              <a:buFont typeface="Arial"/>
              <a:defRPr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lvl="1" marR="81280" indent="0" algn="ctr" defTabSz="1821656">
              <a:spcBef>
                <a:spcPts val="1900"/>
              </a:spcBef>
              <a:buClr>
                <a:srgbClr val="000000"/>
              </a:buClr>
              <a:buFont typeface="Arial"/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When writing net ionics, break up (aq), never (g), (l) or (s)</a:t>
            </a:r>
          </a:p>
          <a:p>
            <a:pPr lvl="1" marR="81280" indent="0" algn="ctr" defTabSz="1821656">
              <a:spcBef>
                <a:spcPts val="1900"/>
              </a:spcBef>
              <a:buClr>
                <a:srgbClr val="000000"/>
              </a:buClr>
              <a:buFont typeface="Arial"/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spectator ions = Cl</a:t>
            </a:r>
            <a:r>
              <a:rPr baseline="31999"/>
              <a:t>-1</a:t>
            </a:r>
            <a:r>
              <a:t>(aq) and K</a:t>
            </a:r>
            <a:r>
              <a:rPr baseline="31999"/>
              <a:t>+</a:t>
            </a:r>
            <a:r>
              <a:t>(aq) , remove to get:</a:t>
            </a:r>
          </a:p>
          <a:p>
            <a:pPr lvl="1" marR="81280" indent="0" algn="ctr" defTabSz="1821656">
              <a:spcBef>
                <a:spcPts val="1900"/>
              </a:spcBef>
              <a:buClr>
                <a:srgbClr val="000000"/>
              </a:buClr>
              <a:buFont typeface="Arial"/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 OH</a:t>
            </a:r>
            <a:r>
              <a:rPr b="0" baseline="30857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–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(aq) + Fe</a:t>
            </a:r>
            <a:r>
              <a:rPr b="0" baseline="30857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2+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(aq) → Fe(OH)</a:t>
            </a:r>
            <a:r>
              <a:rPr b="0" baseline="-16857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(s)</a:t>
            </a:r>
          </a:p>
        </p:txBody>
      </p:sp>
      <p:sp>
        <p:nvSpPr>
          <p:cNvPr id="467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0792 -0.655932" origin="layout" pathEditMode="relative">
                                      <p:cBhvr>
                                        <p:cTn id="13" dur="5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7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Which of the following statements is correct regarding the reaction of Zn with VO2+?"/>
          <p:cNvSpPr txBox="1"/>
          <p:nvPr>
            <p:ph type="title"/>
          </p:nvPr>
        </p:nvSpPr>
        <p:spPr>
          <a:xfrm>
            <a:off x="758428" y="-101600"/>
            <a:ext cx="16466344" cy="322897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Which of the following statements is correct regarding the reaction of Zn with VO</a:t>
            </a:r>
            <a:r>
              <a:rPr baseline="-16230" sz="5200"/>
              <a:t>2</a:t>
            </a:r>
            <a:r>
              <a:rPr baseline="25538" sz="5200"/>
              <a:t>+</a:t>
            </a:r>
            <a:r>
              <a:rPr sz="5200"/>
              <a:t>?</a:t>
            </a:r>
          </a:p>
        </p:txBody>
      </p:sp>
      <p:sp>
        <p:nvSpPr>
          <p:cNvPr id="470" name="Zn(s) + 4 H+(aq) + 2 VO2+(aq) → Zn2+ (aq) + 2 VO2+ (aq) + 2 H2O(l)"/>
          <p:cNvSpPr txBox="1"/>
          <p:nvPr/>
        </p:nvSpPr>
        <p:spPr>
          <a:xfrm>
            <a:off x="1447403" y="2472134"/>
            <a:ext cx="1769864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767080" marR="81280" indent="-685800" algn="ctr" defTabSz="1821656">
              <a:spcBef>
                <a:spcPts val="1000"/>
              </a:spcBef>
              <a:buClr>
                <a:srgbClr val="000000"/>
              </a:buClr>
              <a:buFont typeface="Arial"/>
              <a:defRPr sz="3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sz="4200"/>
              <a:t>Zn(s) + 4 H</a:t>
            </a:r>
            <a:r>
              <a:rPr baseline="30952" sz="4200"/>
              <a:t>+</a:t>
            </a:r>
            <a:r>
              <a:rPr sz="4200"/>
              <a:t>(aq) + 2 VO</a:t>
            </a:r>
            <a:r>
              <a:rPr baseline="-15952" sz="4200"/>
              <a:t>2</a:t>
            </a:r>
            <a:r>
              <a:rPr baseline="25714" sz="4200"/>
              <a:t>+</a:t>
            </a:r>
            <a:r>
              <a:rPr sz="4200"/>
              <a:t>(aq) → Zn</a:t>
            </a:r>
            <a:r>
              <a:rPr baseline="30952" sz="4200"/>
              <a:t>2+</a:t>
            </a:r>
            <a:r>
              <a:rPr baseline="25714" sz="4200"/>
              <a:t> </a:t>
            </a:r>
            <a:r>
              <a:rPr sz="4200"/>
              <a:t>(aq) + 2 VO</a:t>
            </a:r>
            <a:r>
              <a:rPr baseline="30952" sz="4200"/>
              <a:t>2+</a:t>
            </a:r>
            <a:r>
              <a:rPr baseline="25714" sz="4200"/>
              <a:t> </a:t>
            </a:r>
            <a:r>
              <a:rPr sz="4200"/>
              <a:t>(aq) + 2 H</a:t>
            </a:r>
            <a:r>
              <a:rPr baseline="-15952" sz="4200"/>
              <a:t>2</a:t>
            </a:r>
            <a:r>
              <a:rPr sz="4200"/>
              <a:t>O(l)</a:t>
            </a:r>
          </a:p>
        </p:txBody>
      </p:sp>
      <p:sp>
        <p:nvSpPr>
          <p:cNvPr id="471" name="Zn is oxidized and VO2+ is the reducing agent.…"/>
          <p:cNvSpPr txBox="1"/>
          <p:nvPr>
            <p:ph type="body" sz="half" idx="1"/>
          </p:nvPr>
        </p:nvSpPr>
        <p:spPr>
          <a:xfrm>
            <a:off x="222646" y="3488134"/>
            <a:ext cx="16305611" cy="7536657"/>
          </a:xfrm>
          <a:prstGeom prst="rect">
            <a:avLst/>
          </a:prstGeom>
        </p:spPr>
        <p:txBody>
          <a:bodyPr/>
          <a:lstStyle/>
          <a:p>
            <a:pPr marL="761076" indent="-720436">
              <a:buClr>
                <a:srgbClr val="000000"/>
              </a:buClr>
              <a:buFont typeface="Arial"/>
              <a:buAutoNum type="alphaUcPeriod" startAt="1"/>
            </a:pPr>
            <a:r>
              <a:rPr sz="5200"/>
              <a:t>Zn is oxidized and VO</a:t>
            </a:r>
            <a:r>
              <a:rPr baseline="-16230" sz="5200"/>
              <a:t>2</a:t>
            </a:r>
            <a:r>
              <a:rPr baseline="25538" sz="5200"/>
              <a:t>+</a:t>
            </a:r>
            <a:r>
              <a:rPr sz="5200"/>
              <a:t> is the reducing agent.</a:t>
            </a:r>
            <a:endParaRPr sz="5200"/>
          </a:p>
          <a:p>
            <a:pPr marL="761076" indent="-720436">
              <a:buClr>
                <a:srgbClr val="000000"/>
              </a:buClr>
              <a:buFont typeface="Arial"/>
              <a:buAutoNum type="alphaUcPeriod" startAt="1"/>
            </a:pPr>
            <a:r>
              <a:rPr sz="5200"/>
              <a:t>Zn is reduced and VO</a:t>
            </a:r>
            <a:r>
              <a:rPr baseline="-16230" sz="5200"/>
              <a:t>2</a:t>
            </a:r>
            <a:r>
              <a:rPr baseline="25538" sz="5200"/>
              <a:t>+</a:t>
            </a:r>
            <a:r>
              <a:rPr sz="5200"/>
              <a:t> is the reducing agent.</a:t>
            </a:r>
            <a:endParaRPr sz="5200"/>
          </a:p>
          <a:p>
            <a:pPr marL="761076" indent="-720436">
              <a:buClr>
                <a:srgbClr val="000000"/>
              </a:buClr>
              <a:buFont typeface="Arial"/>
              <a:buAutoNum type="alphaUcPeriod" startAt="1"/>
            </a:pPr>
            <a:r>
              <a:rPr sz="5200"/>
              <a:t>Zn is oxidized and VO</a:t>
            </a:r>
            <a:r>
              <a:rPr baseline="-16230" sz="5200"/>
              <a:t>2</a:t>
            </a:r>
            <a:r>
              <a:rPr baseline="25538" sz="5200"/>
              <a:t>+</a:t>
            </a:r>
            <a:r>
              <a:rPr sz="5200"/>
              <a:t> is the oxidizing agent.</a:t>
            </a:r>
            <a:endParaRPr sz="5200"/>
          </a:p>
          <a:p>
            <a:pPr marL="761076" indent="-720436">
              <a:buClr>
                <a:srgbClr val="000000"/>
              </a:buClr>
              <a:buFont typeface="Arial"/>
              <a:buAutoNum type="alphaUcPeriod" startAt="1"/>
            </a:pPr>
            <a:r>
              <a:rPr sz="5200"/>
              <a:t>Zn is reduced and VO</a:t>
            </a:r>
            <a:r>
              <a:rPr baseline="-16230" sz="5200"/>
              <a:t>2</a:t>
            </a:r>
            <a:r>
              <a:rPr baseline="25538" sz="5200"/>
              <a:t>+</a:t>
            </a:r>
            <a:r>
              <a:rPr sz="5200"/>
              <a:t> is the oxidizing agent.</a:t>
            </a:r>
            <a:endParaRPr sz="5200"/>
          </a:p>
          <a:p>
            <a:pPr marL="761076" indent="-720436">
              <a:buClr>
                <a:srgbClr val="000000"/>
              </a:buClr>
              <a:buFont typeface="Arial"/>
              <a:buAutoNum type="alphaUcPeriod" startAt="1"/>
            </a:pPr>
            <a:r>
              <a:rPr sz="5200"/>
              <a:t>This is not a redox reaction.</a:t>
            </a:r>
          </a:p>
        </p:txBody>
      </p:sp>
      <p:sp>
        <p:nvSpPr>
          <p:cNvPr id="472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73" name="Answer = C, Zn is oxidized, VO2+ is oxidizing agent…"/>
          <p:cNvSpPr txBox="1"/>
          <p:nvPr/>
        </p:nvSpPr>
        <p:spPr>
          <a:xfrm>
            <a:off x="9608407" y="14126765"/>
            <a:ext cx="13966032" cy="62214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Zn is oxidized, VO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+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is oxidizing agent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Zn(s) is "losing electrons" (oxidized or reducing agent):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Zn(s) → Zn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2+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(aq) + 2 e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-</a:t>
            </a:r>
            <a:br>
              <a:rPr baseline="31999"/>
            </a:br>
            <a:endParaRPr baseline="31999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V "gains an electron" (reduced or oxidizing agent) 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from V</a:t>
            </a:r>
            <a:r>
              <a:rPr baseline="31999"/>
              <a:t>+5</a:t>
            </a:r>
            <a:r>
              <a:t> (VO</a:t>
            </a:r>
            <a:r>
              <a:rPr baseline="-5999"/>
              <a:t>2</a:t>
            </a:r>
            <a:r>
              <a:rPr baseline="31999"/>
              <a:t>+</a:t>
            </a:r>
            <a:r>
              <a:t>) to V</a:t>
            </a:r>
            <a:r>
              <a:rPr baseline="31999"/>
              <a:t>+4</a:t>
            </a:r>
            <a:r>
              <a:t> (VO</a:t>
            </a:r>
            <a:r>
              <a:rPr baseline="31999"/>
              <a:t>2+</a:t>
            </a:r>
            <a:r>
              <a:t>)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VO</a:t>
            </a:r>
            <a:r>
              <a:rPr baseline="-5999"/>
              <a:t>2</a:t>
            </a:r>
            <a:r>
              <a:rPr baseline="31999"/>
              <a:t>+</a:t>
            </a:r>
            <a:r>
              <a:t> + e</a:t>
            </a:r>
            <a:r>
              <a:rPr baseline="31999"/>
              <a:t>-</a:t>
            </a:r>
            <a:r>
              <a:t> → VO</a:t>
            </a:r>
            <a:r>
              <a:rPr baseline="31999"/>
              <a:t>2+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If one species oxidized, another is reduced</a:t>
            </a:r>
          </a:p>
        </p:txBody>
      </p:sp>
      <p:sp>
        <p:nvSpPr>
          <p:cNvPr id="474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23306 -0.494358" origin="layout" pathEditMode="relative">
                                      <p:cBhvr>
                                        <p:cTn id="13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4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Assume you dissolve 6.73 g Na2CO3 in enough water to make 250. mL of solution.  (Molar mass of Na2CO3 = 106 g/mol.)  What is the concentration of the sodium carbonate?"/>
          <p:cNvSpPr txBox="1"/>
          <p:nvPr>
            <p:ph type="title"/>
          </p:nvPr>
        </p:nvSpPr>
        <p:spPr>
          <a:xfrm>
            <a:off x="3958828" y="607218"/>
            <a:ext cx="16466344" cy="533995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800"/>
              <a:t>Assume you dissolve 6.73 g Na</a:t>
            </a:r>
            <a:r>
              <a:rPr baseline="-15827" sz="5800"/>
              <a:t>2</a:t>
            </a:r>
            <a:r>
              <a:rPr sz="5800"/>
              <a:t>CO</a:t>
            </a:r>
            <a:r>
              <a:rPr baseline="-15827" sz="5800"/>
              <a:t>3</a:t>
            </a:r>
            <a:r>
              <a:rPr sz="5800"/>
              <a:t> in enough water to make 250. mL of solution.  (Molar mass of Na</a:t>
            </a:r>
            <a:r>
              <a:rPr baseline="-15827" sz="5800"/>
              <a:t>2</a:t>
            </a:r>
            <a:r>
              <a:rPr sz="5800"/>
              <a:t>CO</a:t>
            </a:r>
            <a:r>
              <a:rPr baseline="-15827" sz="5800"/>
              <a:t>3</a:t>
            </a:r>
            <a:r>
              <a:rPr sz="5800"/>
              <a:t> = 106 g/mol.)  What is the concentration of the sodium carbonate?</a:t>
            </a:r>
          </a:p>
        </p:txBody>
      </p:sp>
      <p:sp>
        <p:nvSpPr>
          <p:cNvPr id="477" name="26.9 M…"/>
          <p:cNvSpPr txBox="1"/>
          <p:nvPr>
            <p:ph type="body" sz="quarter" idx="1"/>
          </p:nvPr>
        </p:nvSpPr>
        <p:spPr>
          <a:xfrm>
            <a:off x="3958828" y="5947171"/>
            <a:ext cx="8233172" cy="7768829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26.9 M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0.0635 M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0.254 M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0.762 M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42 M</a:t>
            </a:r>
          </a:p>
        </p:txBody>
      </p:sp>
      <p:sp>
        <p:nvSpPr>
          <p:cNvPr id="478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79" name="Answer = C, 0.254 M…"/>
          <p:cNvSpPr txBox="1"/>
          <p:nvPr/>
        </p:nvSpPr>
        <p:spPr>
          <a:xfrm>
            <a:off x="10751407" y="14787562"/>
            <a:ext cx="12037220" cy="50022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0.254 M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Concentration (molarity) is "mol per Liter", 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1000 mL = 1 L, so: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6.73 g * (mol Na</a:t>
            </a:r>
            <a:r>
              <a:rPr baseline="-5999"/>
              <a:t>2</a:t>
            </a:r>
            <a:r>
              <a:t>CO</a:t>
            </a:r>
            <a:r>
              <a:rPr baseline="-5999"/>
              <a:t>3</a:t>
            </a:r>
            <a:r>
              <a:t> / 106 g) * (1/0.250 L)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[Na</a:t>
            </a:r>
            <a:r>
              <a:rPr baseline="-5999"/>
              <a:t>2</a:t>
            </a:r>
            <a:r>
              <a:t>CO</a:t>
            </a:r>
            <a:r>
              <a:rPr baseline="-5999"/>
              <a:t>3</a:t>
            </a:r>
            <a:r>
              <a:t>] = 0.254 M</a:t>
            </a:r>
          </a:p>
        </p:txBody>
      </p:sp>
      <p:sp>
        <p:nvSpPr>
          <p:cNvPr id="480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63722 -0.494792" origin="layout" pathEditMode="relative">
                                      <p:cBhvr>
                                        <p:cTn id="13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0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60.0 mL of 0.25 M HCl are added to a 500. mL volumetric flask; water is added to the mark on the flask. What is the concentration of HCl in the diluted solution?"/>
          <p:cNvSpPr txBox="1"/>
          <p:nvPr>
            <p:ph type="title"/>
          </p:nvPr>
        </p:nvSpPr>
        <p:spPr>
          <a:xfrm>
            <a:off x="3958828" y="315912"/>
            <a:ext cx="16466344" cy="539432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60.0 mL of 0.25 M HCl are added to a 500. mL volumetric flask; water is added to the mark on the flask. What is the concentration of HCl in the diluted solution? </a:t>
            </a:r>
          </a:p>
        </p:txBody>
      </p:sp>
      <p:sp>
        <p:nvSpPr>
          <p:cNvPr id="483" name="0.015 M…"/>
          <p:cNvSpPr txBox="1"/>
          <p:nvPr>
            <p:ph type="body" sz="quarter" idx="1"/>
          </p:nvPr>
        </p:nvSpPr>
        <p:spPr>
          <a:xfrm>
            <a:off x="3958828" y="5643562"/>
            <a:ext cx="8233172" cy="8072438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0.015 M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0.025 M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0.030 M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0.060 M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0.050 M </a:t>
            </a:r>
          </a:p>
        </p:txBody>
      </p:sp>
      <p:sp>
        <p:nvSpPr>
          <p:cNvPr id="484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85" name="Answer = C, 0.030 M…"/>
          <p:cNvSpPr txBox="1"/>
          <p:nvPr/>
        </p:nvSpPr>
        <p:spPr>
          <a:xfrm>
            <a:off x="9554829" y="13537406"/>
            <a:ext cx="11930063" cy="43926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0.030 M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Use M</a:t>
            </a:r>
            <a:r>
              <a:rPr baseline="-5999"/>
              <a:t>1</a:t>
            </a:r>
            <a:r>
              <a:t>V</a:t>
            </a:r>
            <a:r>
              <a:rPr baseline="-5999"/>
              <a:t>1</a:t>
            </a:r>
            <a:r>
              <a:t> = M</a:t>
            </a:r>
            <a:r>
              <a:rPr baseline="-5999"/>
              <a:t>2</a:t>
            </a:r>
            <a:r>
              <a:t>V</a:t>
            </a:r>
            <a:r>
              <a:rPr baseline="-5999"/>
              <a:t>2</a:t>
            </a:r>
            <a:r>
              <a:t>, solve for M</a:t>
            </a:r>
            <a:r>
              <a:rPr baseline="-5999"/>
              <a:t>2</a:t>
            </a:r>
            <a:r>
              <a:t>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M</a:t>
            </a:r>
            <a:r>
              <a:rPr baseline="-5999"/>
              <a:t>2</a:t>
            </a:r>
            <a:r>
              <a:t> = M</a:t>
            </a:r>
            <a:r>
              <a:rPr baseline="-5999"/>
              <a:t>1</a:t>
            </a:r>
            <a:r>
              <a:t>V</a:t>
            </a:r>
            <a:r>
              <a:rPr baseline="-5999"/>
              <a:t>1</a:t>
            </a:r>
            <a:r>
              <a:t>/V</a:t>
            </a:r>
            <a:r>
              <a:rPr baseline="-5999"/>
              <a:t>2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M</a:t>
            </a:r>
            <a:r>
              <a:rPr baseline="-5999"/>
              <a:t>2</a:t>
            </a:r>
            <a:r>
              <a:t> = 0.25 M * 60.0 mL / 500. mL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M</a:t>
            </a:r>
            <a:r>
              <a:rPr baseline="-5999"/>
              <a:t>2</a:t>
            </a:r>
            <a:r>
              <a:t> = 0.030 M</a:t>
            </a:r>
          </a:p>
        </p:txBody>
      </p:sp>
      <p:sp>
        <p:nvSpPr>
          <p:cNvPr id="486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8788 -0.502604" origin="layout" pathEditMode="relative">
                                      <p:cBhvr>
                                        <p:cTn id="13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6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What is the pH of dilute nitric acid with a concentration of 0.030 M?"/>
          <p:cNvSpPr txBox="1"/>
          <p:nvPr>
            <p:ph type="title"/>
          </p:nvPr>
        </p:nvSpPr>
        <p:spPr>
          <a:xfrm>
            <a:off x="3958828" y="577850"/>
            <a:ext cx="16466344" cy="4086225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What is the pH of dilute nitric acid with a concentration of 0.030 M? </a:t>
            </a:r>
          </a:p>
        </p:txBody>
      </p:sp>
      <p:sp>
        <p:nvSpPr>
          <p:cNvPr id="489" name="0.030…"/>
          <p:cNvSpPr txBox="1"/>
          <p:nvPr>
            <p:ph type="body" sz="half" idx="1"/>
          </p:nvPr>
        </p:nvSpPr>
        <p:spPr>
          <a:xfrm>
            <a:off x="3958828" y="4664075"/>
            <a:ext cx="8233172" cy="9051925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0.030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1.52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1.82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2.50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3.00 </a:t>
            </a:r>
          </a:p>
        </p:txBody>
      </p:sp>
      <p:sp>
        <p:nvSpPr>
          <p:cNvPr id="490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91" name="Answer = B, 1.52…"/>
          <p:cNvSpPr txBox="1"/>
          <p:nvPr/>
        </p:nvSpPr>
        <p:spPr>
          <a:xfrm>
            <a:off x="9554829" y="13537406"/>
            <a:ext cx="13966032" cy="43926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1.52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pH = - log [H</a:t>
            </a:r>
            <a:r>
              <a:rPr baseline="-5999"/>
              <a:t>3</a:t>
            </a:r>
            <a:r>
              <a:t>O</a:t>
            </a:r>
            <a:r>
              <a:rPr baseline="31999"/>
              <a:t>+</a:t>
            </a:r>
            <a:r>
              <a:t>],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strong acids (i.e. HNO</a:t>
            </a:r>
            <a:r>
              <a:rPr baseline="-5999"/>
              <a:t>3</a:t>
            </a:r>
            <a:r>
              <a:t>) concentration = [H</a:t>
            </a:r>
            <a:r>
              <a:rPr baseline="-5999"/>
              <a:t>3</a:t>
            </a:r>
            <a:r>
              <a:t>O</a:t>
            </a:r>
            <a:r>
              <a:rPr baseline="31999"/>
              <a:t>+</a:t>
            </a:r>
            <a:r>
              <a:t>]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pH = - log (0.030)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pH = 1.52</a:t>
            </a:r>
          </a:p>
        </p:txBody>
      </p:sp>
      <p:sp>
        <p:nvSpPr>
          <p:cNvPr id="492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75441 -0.365885" origin="layout" pathEditMode="relative">
                                      <p:cBhvr>
                                        <p:cTn id="13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2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What mass of Na2CO3 (molar mass = 106.0 g/mol) is required for complete reaction with 25.0 mL of 0.155 M HNO3?"/>
          <p:cNvSpPr txBox="1"/>
          <p:nvPr>
            <p:ph type="title"/>
          </p:nvPr>
        </p:nvSpPr>
        <p:spPr>
          <a:xfrm>
            <a:off x="3815953" y="0"/>
            <a:ext cx="16609219" cy="441126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What mass of Na</a:t>
            </a:r>
            <a:r>
              <a:rPr baseline="-16230" sz="5200"/>
              <a:t>2</a:t>
            </a:r>
            <a:r>
              <a:rPr sz="5200"/>
              <a:t>CO</a:t>
            </a:r>
            <a:r>
              <a:rPr baseline="-16230" sz="5200"/>
              <a:t>3</a:t>
            </a:r>
            <a:r>
              <a:rPr sz="5200"/>
              <a:t> (molar mass = 106.0 g/mol) is required for complete reaction with 25.0 mL of 0.155 M HNO</a:t>
            </a:r>
            <a:r>
              <a:rPr baseline="-16230" sz="5200"/>
              <a:t>3</a:t>
            </a:r>
            <a:r>
              <a:rPr sz="5200"/>
              <a:t>? </a:t>
            </a:r>
          </a:p>
        </p:txBody>
      </p:sp>
      <p:sp>
        <p:nvSpPr>
          <p:cNvPr id="495" name="Na2CO3(aq) + 2 HNO3(aq) → 2 NaNO3(aq) + CO2(g) + H2O(l)"/>
          <p:cNvSpPr txBox="1"/>
          <p:nvPr/>
        </p:nvSpPr>
        <p:spPr>
          <a:xfrm>
            <a:off x="3708796" y="3676451"/>
            <a:ext cx="18466595" cy="892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1280" marR="81280" defTabSz="1821656">
              <a:buClr>
                <a:srgbClr val="000000"/>
              </a:buClr>
              <a:buFont typeface="Arial"/>
              <a:defRPr sz="44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Na</a:t>
            </a:r>
            <a:r>
              <a:rPr baseline="-18090"/>
              <a:t>2</a:t>
            </a:r>
            <a:r>
              <a:t>CO</a:t>
            </a:r>
            <a:r>
              <a:rPr baseline="-18090"/>
              <a:t>3</a:t>
            </a:r>
            <a:r>
              <a:t>(aq) + 2 HNO</a:t>
            </a:r>
            <a:r>
              <a:rPr baseline="-18090"/>
              <a:t>3</a:t>
            </a:r>
            <a:r>
              <a:t>(aq) → 2 NaNO</a:t>
            </a:r>
            <a:r>
              <a:rPr baseline="-18090"/>
              <a:t>3</a:t>
            </a:r>
            <a:r>
              <a:t>(aq) + CO</a:t>
            </a:r>
            <a:r>
              <a:rPr baseline="-18090"/>
              <a:t>2</a:t>
            </a:r>
            <a:r>
              <a:t>(g) + H</a:t>
            </a:r>
            <a:r>
              <a:rPr baseline="-18090"/>
              <a:t>2</a:t>
            </a:r>
            <a:r>
              <a:t>O(l)</a:t>
            </a:r>
          </a:p>
        </p:txBody>
      </p:sp>
      <p:sp>
        <p:nvSpPr>
          <p:cNvPr id="496" name="0.410 g…"/>
          <p:cNvSpPr txBox="1"/>
          <p:nvPr>
            <p:ph type="body" sz="quarter" idx="1"/>
          </p:nvPr>
        </p:nvSpPr>
        <p:spPr>
          <a:xfrm>
            <a:off x="3673078" y="4779565"/>
            <a:ext cx="8233172" cy="691832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0.410 g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205 g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0.205 g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0.122 g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37 kg</a:t>
            </a:r>
          </a:p>
        </p:txBody>
      </p:sp>
      <p:sp>
        <p:nvSpPr>
          <p:cNvPr id="497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98" name="Answer = C, 0.205 g…"/>
          <p:cNvSpPr txBox="1"/>
          <p:nvPr/>
        </p:nvSpPr>
        <p:spPr>
          <a:xfrm>
            <a:off x="9447672" y="13590984"/>
            <a:ext cx="13966033" cy="37830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0.205 g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For HNO</a:t>
            </a:r>
            <a:r>
              <a:rPr baseline="-5999"/>
              <a:t>3</a:t>
            </a:r>
            <a:r>
              <a:t>, Vol*Conc = mol HNO</a:t>
            </a:r>
            <a:r>
              <a:rPr baseline="-5999"/>
              <a:t>3</a:t>
            </a:r>
            <a:r>
              <a:t>, then stoichiometry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0.0250 L * 0.155 M * (1 mol Na</a:t>
            </a:r>
            <a:r>
              <a:rPr baseline="-5999"/>
              <a:t>2</a:t>
            </a:r>
            <a:r>
              <a:t>CO</a:t>
            </a:r>
            <a:r>
              <a:rPr baseline="-5999"/>
              <a:t>3</a:t>
            </a:r>
            <a:r>
              <a:t>/2 mol HNO</a:t>
            </a:r>
            <a:r>
              <a:rPr baseline="-5999"/>
              <a:t>3</a:t>
            </a:r>
            <a:r>
              <a:t>) * (106 g/mol) = 0.205 g Na</a:t>
            </a:r>
            <a:r>
              <a:rPr baseline="-5999"/>
              <a:t>2</a:t>
            </a:r>
            <a:r>
              <a:t>CO</a:t>
            </a:r>
            <a:r>
              <a:rPr baseline="-5999"/>
              <a:t>3</a:t>
            </a:r>
            <a:r>
              <a:t> </a:t>
            </a:r>
          </a:p>
        </p:txBody>
      </p:sp>
      <p:sp>
        <p:nvSpPr>
          <p:cNvPr id="499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40292 -0.264323" origin="layout" pathEditMode="relative">
                                      <p:cBhvr>
                                        <p:cTn id="6" dur="7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97414 -0.328125" origin="layout" pathEditMode="relative">
                                      <p:cBhvr>
                                        <p:cTn id="13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9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Midterm II"/>
          <p:cNvSpPr txBox="1"/>
          <p:nvPr>
            <p:ph type="title"/>
          </p:nvPr>
        </p:nvSpPr>
        <p:spPr>
          <a:xfrm>
            <a:off x="-5601891" y="152400"/>
            <a:ext cx="17377173" cy="1660922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Midterm II</a:t>
            </a:r>
          </a:p>
        </p:txBody>
      </p:sp>
      <p:sp>
        <p:nvSpPr>
          <p:cNvPr id="392" name="Chapters 3, 4 and 5…"/>
          <p:cNvSpPr txBox="1"/>
          <p:nvPr>
            <p:ph type="body" idx="1"/>
          </p:nvPr>
        </p:nvSpPr>
        <p:spPr>
          <a:xfrm>
            <a:off x="1388284" y="1922462"/>
            <a:ext cx="15091172" cy="11894345"/>
          </a:xfrm>
          <a:prstGeom prst="rect">
            <a:avLst/>
          </a:prstGeom>
        </p:spPr>
        <p:txBody>
          <a:bodyPr lIns="0" tIns="0" rIns="0" bIns="0"/>
          <a:lstStyle/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Chapters 3, 4 and 5</a:t>
            </a: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rPr i="1">
                <a:solidFill>
                  <a:srgbClr val="FF2600"/>
                </a:solidFill>
              </a:rPr>
              <a:t>If </a:t>
            </a:r>
            <a:r>
              <a:t>this class meets "face to face":</a:t>
            </a:r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t> </a:t>
            </a:r>
            <a:r>
              <a:rPr b="0" i="1"/>
              <a:t>Bring:</a:t>
            </a:r>
            <a:r>
              <a:rPr b="0"/>
              <a:t> </a:t>
            </a:r>
            <a:r>
              <a:t>calculator</a:t>
            </a:r>
            <a:r>
              <a:rPr b="0"/>
              <a:t>, </a:t>
            </a:r>
            <a:r>
              <a:t>pencil</a:t>
            </a:r>
            <a:r>
              <a:rPr b="0"/>
              <a:t>, </a:t>
            </a:r>
            <a:r>
              <a:t>scantron</a:t>
            </a:r>
            <a:r>
              <a:rPr b="0"/>
              <a:t> (50 questions / side, 100 questions total), </a:t>
            </a:r>
            <a:r>
              <a:t>"Determination of Unknown Chloride" lab</a:t>
            </a:r>
            <a:r>
              <a:rPr b="0"/>
              <a:t>, </a:t>
            </a:r>
            <a:r>
              <a:t>Exam Prep II, *goggles*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20 multiple choice questions, 3-4 short answer questions, ~2 hours in length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Returned Friday with "summary sheet"</a:t>
            </a:r>
            <a:endParaRPr b="0"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Good luck with your studying!</a:t>
            </a:r>
            <a:endParaRPr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Let's start the review!</a:t>
            </a:r>
          </a:p>
        </p:txBody>
      </p:sp>
      <p:sp>
        <p:nvSpPr>
          <p:cNvPr id="393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394" name="scantron picture" descr="scantro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67546" y="8743120"/>
            <a:ext cx="7818834" cy="5163381"/>
          </a:xfrm>
          <a:prstGeom prst="rect">
            <a:avLst/>
          </a:prstGeom>
          <a:ln w="12700"/>
        </p:spPr>
      </p:pic>
      <p:pic>
        <p:nvPicPr>
          <p:cNvPr id="395" name="exams picture" descr="exams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8145" y="0"/>
            <a:ext cx="7716129" cy="4286738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A piece of copper (5.00 g) is heated for 2.0 seconds, and 100. J of heat energy is transferred to the copper. The temperature increases from 20.0 °C to 71.9 °C. Calculate the specific heat capacity of copper."/>
          <p:cNvSpPr txBox="1"/>
          <p:nvPr>
            <p:ph type="title"/>
          </p:nvPr>
        </p:nvSpPr>
        <p:spPr>
          <a:xfrm>
            <a:off x="3637359" y="-321469"/>
            <a:ext cx="15698391" cy="4664076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A piece of copper (5.00 g) is heated for 2.0 seconds, and 100. J of heat energy is transferred to the copper. The temperature increases from 20.0 °C to 71.9 °C. Calculate the specific heat capacity of copper.</a:t>
            </a:r>
          </a:p>
        </p:txBody>
      </p:sp>
      <p:sp>
        <p:nvSpPr>
          <p:cNvPr id="502" name="0.278 J/g•K…"/>
          <p:cNvSpPr txBox="1"/>
          <p:nvPr>
            <p:ph type="body" sz="quarter" idx="1"/>
          </p:nvPr>
        </p:nvSpPr>
        <p:spPr>
          <a:xfrm>
            <a:off x="3744515" y="3864371"/>
            <a:ext cx="8233173" cy="67976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0.278 J/g•K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0.385 J/g•K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1.93 J/g•K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2.60 J/g•K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-0.977 J/g•K</a:t>
            </a:r>
          </a:p>
        </p:txBody>
      </p:sp>
      <p:sp>
        <p:nvSpPr>
          <p:cNvPr id="503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504" name="Answer = B, 0.385 J/g•K…"/>
          <p:cNvSpPr txBox="1"/>
          <p:nvPr/>
        </p:nvSpPr>
        <p:spPr>
          <a:xfrm>
            <a:off x="9572688" y="14001750"/>
            <a:ext cx="11287126" cy="5611825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0.385 J/g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•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K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q = mC∆T</a:t>
            </a:r>
            <a:r>
              <a:t>, solve for C: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 = q/m∆T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 = 100. J / {5.00 g * (71.9 - 20.0) °C}</a:t>
            </a:r>
          </a:p>
          <a:p>
            <a:pPr marL="81280" marR="81280" algn="ctr" defTabSz="1821656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 = 0.385 J/g</a:t>
            </a:r>
            <a:r>
              <a:rPr i="0"/>
              <a:t>•</a:t>
            </a:r>
            <a:r>
              <a:t>K</a:t>
            </a:r>
          </a:p>
          <a:p>
            <a:pPr marL="81280" marR="81280" algn="ctr" defTabSz="1821656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 values </a:t>
            </a:r>
            <a:r>
              <a:rPr b="1"/>
              <a:t>never</a:t>
            </a:r>
            <a:r>
              <a:t> negative!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∆T in K or °C same value, interchangeable</a:t>
            </a:r>
          </a:p>
        </p:txBody>
      </p:sp>
      <p:sp>
        <p:nvSpPr>
          <p:cNvPr id="505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26376 -0.272135" origin="layout" pathEditMode="relative">
                                      <p:cBhvr>
                                        <p:cTn id="6" dur="7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01 -0.460938" origin="layout" pathEditMode="relative">
                                      <p:cBhvr>
                                        <p:cTn id="13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5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When 108 grams of water at 22.5 °C are mixed with 65.1 grams of water at an unknown temperature, the final temperature of the mixture is 47.9 °C. What was the initial temperature of the other sample of water?"/>
          <p:cNvSpPr txBox="1"/>
          <p:nvPr>
            <p:ph type="title"/>
          </p:nvPr>
        </p:nvSpPr>
        <p:spPr>
          <a:xfrm>
            <a:off x="3619500" y="-482204"/>
            <a:ext cx="16466344" cy="6765926"/>
          </a:xfrm>
          <a:prstGeom prst="rect">
            <a:avLst/>
          </a:prstGeom>
        </p:spPr>
        <p:txBody>
          <a:bodyPr/>
          <a:lstStyle>
            <a:lvl1pPr>
              <a:defRPr sz="5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When 108 grams of water at 22.5 °C are mixed with 65.1 grams of water at an unknown temperature, the final temperature of the mixture is 47.9 °C. What was the initial temperature of the other sample of water?</a:t>
            </a:r>
          </a:p>
        </p:txBody>
      </p:sp>
      <p:sp>
        <p:nvSpPr>
          <p:cNvPr id="508" name="8.9 °C…"/>
          <p:cNvSpPr txBox="1"/>
          <p:nvPr>
            <p:ph type="body" sz="quarter" idx="1"/>
          </p:nvPr>
        </p:nvSpPr>
        <p:spPr>
          <a:xfrm>
            <a:off x="3440906" y="5444331"/>
            <a:ext cx="8233173" cy="69500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8.9 °C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79.7 °C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67.0 °C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90.0 °C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274 °C</a:t>
            </a:r>
          </a:p>
        </p:txBody>
      </p:sp>
      <p:sp>
        <p:nvSpPr>
          <p:cNvPr id="509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510" name="Answer = D, 90.0 °C…"/>
          <p:cNvSpPr txBox="1"/>
          <p:nvPr/>
        </p:nvSpPr>
        <p:spPr>
          <a:xfrm>
            <a:off x="9572688" y="14019609"/>
            <a:ext cx="13966032" cy="56118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90.0 °C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q</a:t>
            </a:r>
            <a:r>
              <a:rPr baseline="-5999"/>
              <a:t>hot</a:t>
            </a:r>
            <a:r>
              <a:t> = -q</a:t>
            </a:r>
            <a:r>
              <a:rPr baseline="-5999"/>
              <a:t>cold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(mC∆T)</a:t>
            </a:r>
            <a:r>
              <a:rPr baseline="-5999"/>
              <a:t>hot</a:t>
            </a:r>
            <a:r>
              <a:t> = -(mC∆T)</a:t>
            </a:r>
            <a:r>
              <a:rPr baseline="-5999"/>
              <a:t>cold</a:t>
            </a:r>
            <a:r>
              <a:t>  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65.1*4.184*(47.9 - T</a:t>
            </a:r>
            <a:r>
              <a:rPr baseline="-5999"/>
              <a:t>i</a:t>
            </a:r>
            <a:r>
              <a:t>))</a:t>
            </a:r>
            <a:r>
              <a:rPr baseline="-5999"/>
              <a:t>hot</a:t>
            </a:r>
            <a:r>
              <a:t> = -(108 g*4.184*(47.9 - 22.5))</a:t>
            </a:r>
            <a:r>
              <a:rPr baseline="-5999"/>
              <a:t>cold</a:t>
            </a:r>
          </a:p>
          <a:p>
            <a:pPr marL="81280" marR="81280" algn="ctr" defTabSz="1821656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4.184 cancels,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solve for T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i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: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81280" marR="81280" algn="ctr" defTabSz="1821656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47.9 -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T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i</a:t>
            </a:r>
            <a:r>
              <a:t> = -108 *25.4/65.1 = -42.1</a:t>
            </a:r>
          </a:p>
          <a:p>
            <a:pPr marL="81280" marR="81280" algn="ctr" defTabSz="1821656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47.9 + 42.1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T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i</a:t>
            </a:r>
          </a:p>
          <a:p>
            <a:pPr marL="81280" marR="81280" algn="ctr" defTabSz="1821656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90.0 °C = T</a:t>
            </a:r>
            <a:r>
              <a:rPr baseline="-5999"/>
              <a:t>i</a:t>
            </a:r>
          </a:p>
        </p:txBody>
      </p:sp>
      <p:sp>
        <p:nvSpPr>
          <p:cNvPr id="511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84962 -0.451823" origin="layout" pathEditMode="relative">
                                      <p:cBhvr>
                                        <p:cTn id="13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1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The standard molar enthalpy of combustion for propane is -2044 kilojoules.…"/>
          <p:cNvSpPr txBox="1"/>
          <p:nvPr>
            <p:ph type="title"/>
          </p:nvPr>
        </p:nvSpPr>
        <p:spPr>
          <a:xfrm>
            <a:off x="3565921" y="142875"/>
            <a:ext cx="16466345" cy="709017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The standard molar enthalpy of combustion for propane is -2044 kilojoules.</a:t>
            </a:r>
            <a:endParaRPr sz="6000"/>
          </a:p>
          <a:p>
            <a:pPr algn="ctr"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br>
              <a:rPr sz="6000"/>
            </a:br>
            <a:r>
              <a:rPr sz="5200"/>
              <a:t>C</a:t>
            </a:r>
            <a:r>
              <a:rPr baseline="-16230" sz="5200"/>
              <a:t>3</a:t>
            </a:r>
            <a:r>
              <a:rPr sz="5200"/>
              <a:t>H</a:t>
            </a:r>
            <a:r>
              <a:rPr baseline="-16230" sz="5200"/>
              <a:t>8</a:t>
            </a:r>
            <a:r>
              <a:rPr sz="5200"/>
              <a:t>(g) + 5 O</a:t>
            </a:r>
            <a:r>
              <a:rPr baseline="-16230" sz="5200"/>
              <a:t>2</a:t>
            </a:r>
            <a:r>
              <a:rPr sz="5200"/>
              <a:t>(g)  →  3 CO</a:t>
            </a:r>
            <a:r>
              <a:rPr baseline="-16230" sz="5200"/>
              <a:t>2</a:t>
            </a:r>
            <a:r>
              <a:rPr sz="5200"/>
              <a:t>(g) + 4 H</a:t>
            </a:r>
            <a:r>
              <a:rPr baseline="-16230" sz="5200"/>
              <a:t>2</a:t>
            </a:r>
            <a:r>
              <a:rPr sz="5200"/>
              <a:t>O(l)</a:t>
            </a:r>
            <a:endParaRPr sz="5200"/>
          </a:p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endParaRPr sz="5200"/>
          </a:p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What is the standard enthalpy change for the combustion of 3.000 mol of propane (C</a:t>
            </a:r>
            <a:r>
              <a:rPr baseline="-5999" sz="6000"/>
              <a:t>3</a:t>
            </a:r>
            <a:r>
              <a:rPr sz="6000"/>
              <a:t>H</a:t>
            </a:r>
            <a:r>
              <a:rPr baseline="-5999" sz="6000"/>
              <a:t>8</a:t>
            </a:r>
            <a:r>
              <a:rPr sz="6000"/>
              <a:t>)?</a:t>
            </a:r>
            <a:br>
              <a:rPr sz="5200"/>
            </a:br>
          </a:p>
        </p:txBody>
      </p:sp>
      <p:sp>
        <p:nvSpPr>
          <p:cNvPr id="514" name="-6132 kJ…"/>
          <p:cNvSpPr txBox="1"/>
          <p:nvPr>
            <p:ph type="body" sz="quarter" idx="1"/>
          </p:nvPr>
        </p:nvSpPr>
        <p:spPr>
          <a:xfrm>
            <a:off x="3958828" y="7832725"/>
            <a:ext cx="8233172" cy="58832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-6132 kJ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-2044 kJ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-4088 kJ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+2044 kJ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+6132 kJ</a:t>
            </a:r>
          </a:p>
        </p:txBody>
      </p:sp>
      <p:sp>
        <p:nvSpPr>
          <p:cNvPr id="515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516" name="Answer = A, -6132 kJ…"/>
          <p:cNvSpPr txBox="1"/>
          <p:nvPr/>
        </p:nvSpPr>
        <p:spPr>
          <a:xfrm>
            <a:off x="9554829" y="13880306"/>
            <a:ext cx="13090923" cy="43926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-6132 kJ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-2044 kJ released "per reaction",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 and each reaction has 1 mol of propane, so: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∆H</a:t>
            </a:r>
            <a:r>
              <a:rPr baseline="-5999"/>
              <a:t>rxn</a:t>
            </a:r>
            <a:r>
              <a:t> = (-2044 kJ/rxn)*(rxn/mol C</a:t>
            </a:r>
            <a:r>
              <a:rPr baseline="-5999"/>
              <a:t>3</a:t>
            </a:r>
            <a:r>
              <a:t>H</a:t>
            </a:r>
            <a:r>
              <a:rPr baseline="-5999"/>
              <a:t>8</a:t>
            </a:r>
            <a:r>
              <a:t>) * (3 mol C</a:t>
            </a:r>
            <a:r>
              <a:rPr baseline="-5999"/>
              <a:t>3</a:t>
            </a:r>
            <a:r>
              <a:t>H</a:t>
            </a:r>
            <a:r>
              <a:rPr baseline="-5999"/>
              <a:t>8</a:t>
            </a:r>
            <a:r>
              <a:t>)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∆H</a:t>
            </a:r>
            <a:r>
              <a:rPr baseline="-5999"/>
              <a:t>rxn</a:t>
            </a:r>
            <a:r>
              <a:t> = -6132 kJ</a:t>
            </a:r>
          </a:p>
        </p:txBody>
      </p:sp>
      <p:sp>
        <p:nvSpPr>
          <p:cNvPr id="517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22256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43947 -0.415365" origin="layout" pathEditMode="relative">
                                      <p:cBhvr>
                                        <p:cTn id="13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7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Calculate the enthalpy for the reaction…"/>
          <p:cNvSpPr txBox="1"/>
          <p:nvPr>
            <p:ph type="title"/>
          </p:nvPr>
        </p:nvSpPr>
        <p:spPr>
          <a:xfrm>
            <a:off x="3298031" y="-1071563"/>
            <a:ext cx="16609219" cy="860822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Calculate the enthalpy for the reaction</a:t>
            </a:r>
            <a:endParaRPr sz="5200"/>
          </a:p>
          <a:p>
            <a:pPr algn="ctr"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SiH</a:t>
            </a:r>
            <a:r>
              <a:rPr baseline="-16230" sz="5200"/>
              <a:t>4</a:t>
            </a:r>
            <a:r>
              <a:rPr sz="5200"/>
              <a:t>(g) + 2 O</a:t>
            </a:r>
            <a:r>
              <a:rPr baseline="-16230" sz="5200"/>
              <a:t>2</a:t>
            </a:r>
            <a:r>
              <a:rPr sz="5200"/>
              <a:t>(g) → SiO</a:t>
            </a:r>
            <a:r>
              <a:rPr baseline="-16230" sz="5200"/>
              <a:t>2</a:t>
            </a:r>
            <a:r>
              <a:rPr sz="5200"/>
              <a:t>(g) + 2 H</a:t>
            </a:r>
            <a:r>
              <a:rPr baseline="-16230" sz="5200"/>
              <a:t>2</a:t>
            </a:r>
            <a:r>
              <a:rPr sz="5200"/>
              <a:t>O(g)</a:t>
            </a:r>
            <a:r>
              <a:rPr sz="6000"/>
              <a:t> </a:t>
            </a:r>
            <a:endParaRPr sz="6000"/>
          </a:p>
          <a:p>
            <a:pPr>
              <a:spcBef>
                <a:spcPts val="1500"/>
              </a:spcBef>
              <a:defRPr sz="3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using these values:</a:t>
            </a:r>
            <a:endParaRPr sz="5200"/>
          </a:p>
          <a:p>
            <a:pPr>
              <a:spcBef>
                <a:spcPts val="1500"/>
              </a:spcBef>
              <a:defRPr sz="3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∆H˚</a:t>
            </a:r>
            <a:r>
              <a:rPr baseline="-16230" sz="5200"/>
              <a:t>f</a:t>
            </a:r>
            <a:r>
              <a:rPr sz="5200"/>
              <a:t>[SiH</a:t>
            </a:r>
            <a:r>
              <a:rPr baseline="-16230" sz="5200"/>
              <a:t>4</a:t>
            </a:r>
            <a:r>
              <a:rPr sz="5200"/>
              <a:t>(g)] = +34.3 kJ/mol;</a:t>
            </a:r>
            <a:endParaRPr sz="5200"/>
          </a:p>
          <a:p>
            <a:pPr>
              <a:spcBef>
                <a:spcPts val="1500"/>
              </a:spcBef>
              <a:defRPr sz="3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∆H˚</a:t>
            </a:r>
            <a:r>
              <a:rPr baseline="-16230" sz="5200"/>
              <a:t>f</a:t>
            </a:r>
            <a:r>
              <a:rPr sz="5200"/>
              <a:t>[SiO</a:t>
            </a:r>
            <a:r>
              <a:rPr baseline="-16230" sz="5200"/>
              <a:t>2</a:t>
            </a:r>
            <a:r>
              <a:rPr sz="5200"/>
              <a:t>(g)]  = -910.9 kJ/mol; and</a:t>
            </a:r>
            <a:endParaRPr sz="5200"/>
          </a:p>
          <a:p>
            <a:pPr>
              <a:spcBef>
                <a:spcPts val="1500"/>
              </a:spcBef>
              <a:defRPr sz="3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∆H˚</a:t>
            </a:r>
            <a:r>
              <a:rPr baseline="-16230" sz="5200"/>
              <a:t>f</a:t>
            </a:r>
            <a:r>
              <a:rPr sz="5200"/>
              <a:t>[H</a:t>
            </a:r>
            <a:r>
              <a:rPr baseline="-16230" sz="5200"/>
              <a:t>2</a:t>
            </a:r>
            <a:r>
              <a:rPr sz="5200"/>
              <a:t>O(g)] = -241.8 kJ/mol</a:t>
            </a:r>
          </a:p>
        </p:txBody>
      </p:sp>
      <p:sp>
        <p:nvSpPr>
          <p:cNvPr id="520" name="-1187.0 kJ/rxn…"/>
          <p:cNvSpPr txBox="1"/>
          <p:nvPr>
            <p:ph type="body" sz="quarter" idx="1"/>
          </p:nvPr>
        </p:nvSpPr>
        <p:spPr>
          <a:xfrm>
            <a:off x="3369468" y="6465093"/>
            <a:ext cx="13412392" cy="4982767"/>
          </a:xfrm>
          <a:prstGeom prst="rect">
            <a:avLst/>
          </a:prstGeom>
        </p:spPr>
        <p:txBody>
          <a:bodyPr/>
          <a:lstStyle/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-1187.0 kJ/rxn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-1428.8 kJ/rxn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-1360.2 kJ/rxn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-2218.7 kJ/rxn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Not enough information</a:t>
            </a:r>
          </a:p>
        </p:txBody>
      </p:sp>
      <p:sp>
        <p:nvSpPr>
          <p:cNvPr id="521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522" name="Answer = B, -1428.8 kJ/rxn…"/>
          <p:cNvSpPr txBox="1"/>
          <p:nvPr/>
        </p:nvSpPr>
        <p:spPr>
          <a:xfrm>
            <a:off x="10501376" y="14251781"/>
            <a:ext cx="10608469" cy="7490410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-1428.8 kJ/rxn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 i="0"/>
              <a:t>∆</a:t>
            </a:r>
            <a:r>
              <a:t>H</a:t>
            </a:r>
            <a:r>
              <a:rPr baseline="-5999"/>
              <a:t>rxn</a:t>
            </a:r>
            <a:r>
              <a:t> = Σ</a:t>
            </a:r>
            <a:r>
              <a:rPr baseline="-1333" i="0"/>
              <a:t>∆</a:t>
            </a:r>
            <a:r>
              <a:t>H</a:t>
            </a:r>
            <a:r>
              <a:rPr baseline="-5999"/>
              <a:t>products</a:t>
            </a:r>
            <a:r>
              <a:t> - Σ</a:t>
            </a:r>
            <a:r>
              <a:rPr baseline="-1333" i="0"/>
              <a:t>∆</a:t>
            </a:r>
            <a:r>
              <a:t>H</a:t>
            </a:r>
            <a:r>
              <a:rPr baseline="-5999"/>
              <a:t>reactants</a:t>
            </a:r>
            <a:endParaRPr baseline="-5999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Elements in standard states: </a:t>
            </a:r>
            <a:r>
              <a:rPr baseline="-1333" i="0"/>
              <a:t>∆</a:t>
            </a:r>
            <a:r>
              <a:t>H°</a:t>
            </a:r>
            <a:r>
              <a:rPr baseline="-5999"/>
              <a:t>f</a:t>
            </a:r>
            <a:r>
              <a:t> = 0, so: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 i="0"/>
              <a:t>∆</a:t>
            </a:r>
            <a:r>
              <a:t>H</a:t>
            </a:r>
            <a:r>
              <a:rPr baseline="-5999"/>
              <a:t>rxn</a:t>
            </a:r>
            <a:r>
              <a:t> = {</a:t>
            </a:r>
            <a:r>
              <a:rPr baseline="-1333" i="0"/>
              <a:t>∆</a:t>
            </a:r>
            <a:r>
              <a:t>H</a:t>
            </a:r>
            <a:r>
              <a:rPr baseline="-5999"/>
              <a:t>f</a:t>
            </a:r>
            <a:r>
              <a:t>(SiO</a:t>
            </a:r>
            <a:r>
              <a:rPr baseline="-5999"/>
              <a:t>2</a:t>
            </a:r>
            <a:r>
              <a:t>) + 2</a:t>
            </a:r>
            <a:r>
              <a:rPr baseline="-1333" i="0"/>
              <a:t>*∆</a:t>
            </a:r>
            <a:r>
              <a:t>H</a:t>
            </a:r>
            <a:r>
              <a:rPr baseline="-5999"/>
              <a:t>f</a:t>
            </a:r>
            <a:r>
              <a:t>(H</a:t>
            </a:r>
            <a:r>
              <a:rPr baseline="-5999"/>
              <a:t>2</a:t>
            </a:r>
            <a:r>
              <a:t>O)} - 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{</a:t>
            </a:r>
            <a:r>
              <a:rPr baseline="-1333" i="0"/>
              <a:t>∆</a:t>
            </a:r>
            <a:r>
              <a:t>H</a:t>
            </a:r>
            <a:r>
              <a:rPr baseline="-5999"/>
              <a:t>f</a:t>
            </a:r>
            <a:r>
              <a:t>(SiH</a:t>
            </a:r>
            <a:r>
              <a:rPr baseline="-5999"/>
              <a:t>4</a:t>
            </a:r>
            <a:r>
              <a:t>) + 2</a:t>
            </a:r>
            <a:r>
              <a:rPr baseline="-1333" i="0"/>
              <a:t>*∆</a:t>
            </a:r>
            <a:r>
              <a:t>H</a:t>
            </a:r>
            <a:r>
              <a:rPr baseline="-5999"/>
              <a:t>f</a:t>
            </a:r>
            <a:r>
              <a:t>(O</a:t>
            </a:r>
            <a:r>
              <a:rPr baseline="-5999"/>
              <a:t>2</a:t>
            </a:r>
            <a:r>
              <a:t>)}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 i="0"/>
              <a:t>∆</a:t>
            </a:r>
            <a:r>
              <a:t>H</a:t>
            </a:r>
            <a:r>
              <a:rPr baseline="-5999"/>
              <a:t>rxn</a:t>
            </a:r>
            <a:r>
              <a:t> = {</a:t>
            </a:r>
            <a:r>
              <a:rPr baseline="-1333" i="0"/>
              <a:t>-910.9</a:t>
            </a:r>
            <a:r>
              <a:t> + 2</a:t>
            </a:r>
            <a:r>
              <a:rPr baseline="-1333" i="0"/>
              <a:t>*(-241.8)</a:t>
            </a:r>
            <a:r>
              <a:t>} - 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{</a:t>
            </a:r>
            <a:r>
              <a:rPr baseline="-1333" i="0"/>
              <a:t>34.3</a:t>
            </a:r>
            <a:r>
              <a:t> + 2</a:t>
            </a:r>
            <a:r>
              <a:rPr baseline="-1333" i="0"/>
              <a:t>*</a:t>
            </a:r>
            <a:r>
              <a:rPr baseline="-1333"/>
              <a:t>0</a:t>
            </a:r>
            <a:r>
              <a:t>}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 i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∆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H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rxn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=</a:t>
            </a:r>
            <a:r>
              <a:t> </a:t>
            </a:r>
            <a:r>
              <a:rPr baseline="-1333" i="0"/>
              <a:t>-1394.5</a:t>
            </a:r>
            <a:r>
              <a:t> - </a:t>
            </a:r>
            <a:r>
              <a:rPr baseline="-1333" i="0"/>
              <a:t>34.3 </a:t>
            </a:r>
            <a:r>
              <a:t>=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</a:t>
            </a:r>
            <a:r>
              <a:rPr baseline="-1333" i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-1428.8 kJ/rxn</a:t>
            </a:r>
          </a:p>
        </p:txBody>
      </p:sp>
      <p:sp>
        <p:nvSpPr>
          <p:cNvPr id="523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3925 -0.242188" origin="layout" pathEditMode="relative">
                                      <p:cBhvr>
                                        <p:cTn id="6" dur="75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16502 -0.609375" origin="layout" pathEditMode="relative">
                                      <p:cBhvr>
                                        <p:cTn id="13" dur="5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3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Which equation below defines the standard molar enthalpy of formation of gaseous methanol, CH3OH?"/>
          <p:cNvSpPr txBox="1"/>
          <p:nvPr>
            <p:ph type="title"/>
          </p:nvPr>
        </p:nvSpPr>
        <p:spPr>
          <a:xfrm>
            <a:off x="324246" y="-167879"/>
            <a:ext cx="16466345" cy="408305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Which equation below defines the standard molar enthalpy of formation of gaseous methanol, CH</a:t>
            </a:r>
            <a:r>
              <a:rPr baseline="-16133" sz="6000"/>
              <a:t>3</a:t>
            </a:r>
            <a:r>
              <a:rPr sz="6000"/>
              <a:t>OH?</a:t>
            </a:r>
          </a:p>
        </p:txBody>
      </p:sp>
      <p:sp>
        <p:nvSpPr>
          <p:cNvPr id="526" name="CH4(g) + ½ O2(g) → CH3OH(g)…"/>
          <p:cNvSpPr txBox="1"/>
          <p:nvPr>
            <p:ph type="body" idx="1"/>
          </p:nvPr>
        </p:nvSpPr>
        <p:spPr>
          <a:xfrm>
            <a:off x="395684" y="3324621"/>
            <a:ext cx="15841266" cy="8840392"/>
          </a:xfrm>
          <a:prstGeom prst="rect">
            <a:avLst/>
          </a:prstGeom>
        </p:spPr>
        <p:txBody>
          <a:bodyPr/>
          <a:lstStyle/>
          <a:p>
            <a:pPr marL="871912" indent="-831272">
              <a:spcBef>
                <a:spcPts val="3300"/>
              </a:spcBef>
              <a:buClr>
                <a:srgbClr val="000000"/>
              </a:buClr>
              <a:buFont typeface="Arial"/>
              <a:buAutoNum type="alphaUcPeriod" startAt="1"/>
            </a:pPr>
            <a:r>
              <a:t>CH</a:t>
            </a:r>
            <a:r>
              <a:rPr baseline="-16133"/>
              <a:t>4</a:t>
            </a:r>
            <a:r>
              <a:t>(g) + ½ O</a:t>
            </a:r>
            <a:r>
              <a:rPr baseline="-16133"/>
              <a:t>2</a:t>
            </a:r>
            <a:r>
              <a:t>(g) → CH</a:t>
            </a:r>
            <a:r>
              <a:rPr baseline="-16133"/>
              <a:t>3</a:t>
            </a:r>
            <a:r>
              <a:t>OH(g)</a:t>
            </a:r>
          </a:p>
          <a:p>
            <a:pPr marL="871912" indent="-831272">
              <a:spcBef>
                <a:spcPts val="3300"/>
              </a:spcBef>
              <a:buClr>
                <a:srgbClr val="000000"/>
              </a:buClr>
              <a:buFont typeface="Arial"/>
              <a:buAutoNum type="alphaUcPeriod" startAt="1"/>
            </a:pPr>
            <a:r>
              <a:t>C(s) + 2 H</a:t>
            </a:r>
            <a:r>
              <a:rPr baseline="-16133"/>
              <a:t>2</a:t>
            </a:r>
            <a:r>
              <a:t>(g) + ½ O</a:t>
            </a:r>
            <a:r>
              <a:rPr baseline="-16133"/>
              <a:t>2</a:t>
            </a:r>
            <a:r>
              <a:t>(g) → CH</a:t>
            </a:r>
            <a:r>
              <a:rPr baseline="-16133"/>
              <a:t>3</a:t>
            </a:r>
            <a:r>
              <a:t>OH(g)</a:t>
            </a:r>
          </a:p>
          <a:p>
            <a:pPr marL="871912" indent="-831272">
              <a:spcBef>
                <a:spcPts val="3300"/>
              </a:spcBef>
              <a:buClr>
                <a:srgbClr val="000000"/>
              </a:buClr>
              <a:buFont typeface="Arial"/>
              <a:buAutoNum type="alphaUcPeriod" startAt="1"/>
            </a:pPr>
            <a:r>
              <a:t>CO(g) + 2 H</a:t>
            </a:r>
            <a:r>
              <a:rPr baseline="-16133"/>
              <a:t>2</a:t>
            </a:r>
            <a:r>
              <a:t>(g) → CH</a:t>
            </a:r>
            <a:r>
              <a:rPr baseline="-16133"/>
              <a:t>3</a:t>
            </a:r>
            <a:r>
              <a:t>OH(g)</a:t>
            </a:r>
          </a:p>
          <a:p>
            <a:pPr marL="871912" indent="-831272">
              <a:spcBef>
                <a:spcPts val="3300"/>
              </a:spcBef>
              <a:buClr>
                <a:srgbClr val="000000"/>
              </a:buClr>
              <a:buFont typeface="Arial"/>
              <a:buAutoNum type="alphaUcPeriod" startAt="1"/>
            </a:pPr>
            <a:r>
              <a:t>H</a:t>
            </a:r>
            <a:r>
              <a:rPr baseline="-16133"/>
              <a:t>2</a:t>
            </a:r>
            <a:r>
              <a:t>O(g) + C(s) + H</a:t>
            </a:r>
            <a:r>
              <a:rPr baseline="-16133"/>
              <a:t>2</a:t>
            </a:r>
            <a:r>
              <a:t>(g) → CH</a:t>
            </a:r>
            <a:r>
              <a:rPr baseline="-16133"/>
              <a:t>3</a:t>
            </a:r>
            <a:r>
              <a:t>OH(g)</a:t>
            </a:r>
          </a:p>
          <a:p>
            <a:pPr marL="871912" indent="-831272">
              <a:spcBef>
                <a:spcPts val="3300"/>
              </a:spcBef>
              <a:buClr>
                <a:srgbClr val="000000"/>
              </a:buClr>
              <a:buFont typeface="Arial"/>
              <a:buAutoNum type="alphaUcPeriod" startAt="1"/>
            </a:pPr>
            <a:r>
              <a:t>You'll go blind if you drink methanol! Who cares! :)</a:t>
            </a:r>
          </a:p>
        </p:txBody>
      </p:sp>
      <p:sp>
        <p:nvSpPr>
          <p:cNvPr id="527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528" name="Answer = B, C(s) + 2 H2(g) + ½ O2(g) → CH3OH(g)…"/>
          <p:cNvSpPr txBox="1"/>
          <p:nvPr/>
        </p:nvSpPr>
        <p:spPr>
          <a:xfrm>
            <a:off x="9554829" y="13751718"/>
            <a:ext cx="12912329" cy="46101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C(s) + 2 H</a:t>
            </a:r>
            <a:r>
              <a:rPr baseline="-2047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(g) + ½ O</a:t>
            </a:r>
            <a:r>
              <a:rPr baseline="-2047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(g) → CH</a:t>
            </a:r>
            <a:r>
              <a:rPr baseline="-2047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OH(g)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"molar enthalpy of formation" means: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* 1 mol of product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* all reactants = elements in standard states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C(s) + 2 H</a:t>
            </a:r>
            <a:r>
              <a:rPr baseline="-2047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(g) + ½ O</a:t>
            </a:r>
            <a:r>
              <a:rPr baseline="-2047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(g) → CH</a:t>
            </a:r>
            <a:r>
              <a:rPr baseline="-2047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OH(g)</a:t>
            </a:r>
          </a:p>
        </p:txBody>
      </p:sp>
      <p:sp>
        <p:nvSpPr>
          <p:cNvPr id="529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88264 -0.347656" origin="layout" pathEditMode="relative">
                                      <p:cBhvr>
                                        <p:cTn id="13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9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Calculate the standard molar enthalpy of formation for FeCl2(s) using the following:…"/>
          <p:cNvSpPr txBox="1"/>
          <p:nvPr>
            <p:ph type="title"/>
          </p:nvPr>
        </p:nvSpPr>
        <p:spPr>
          <a:xfrm>
            <a:off x="3655218" y="0"/>
            <a:ext cx="16912829" cy="483989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Calculate the standard molar enthalpy of formation for FeCl</a:t>
            </a:r>
            <a:r>
              <a:rPr baseline="-16230" sz="5200"/>
              <a:t>2</a:t>
            </a:r>
            <a:r>
              <a:rPr sz="5200"/>
              <a:t>(s) using the following:</a:t>
            </a:r>
            <a:endParaRPr sz="5200"/>
          </a:p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endParaRPr sz="5200"/>
          </a:p>
          <a:p>
            <a:pPr>
              <a:defRPr sz="3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000"/>
              <a:t>½ Cl</a:t>
            </a:r>
            <a:r>
              <a:rPr baseline="-15880" sz="5000"/>
              <a:t>2</a:t>
            </a:r>
            <a:r>
              <a:rPr sz="5000"/>
              <a:t>(g) + FeCl</a:t>
            </a:r>
            <a:r>
              <a:rPr baseline="-15880" sz="5000"/>
              <a:t>2</a:t>
            </a:r>
            <a:r>
              <a:rPr sz="5000"/>
              <a:t>(s) → FeCl</a:t>
            </a:r>
            <a:r>
              <a:rPr baseline="-15880" sz="5000"/>
              <a:t>3</a:t>
            </a:r>
            <a:r>
              <a:rPr sz="5000"/>
              <a:t>(s)    ∆H˚</a:t>
            </a:r>
            <a:r>
              <a:rPr baseline="-15880" sz="5000"/>
              <a:t>r</a:t>
            </a:r>
            <a:r>
              <a:rPr sz="5000"/>
              <a:t> = -57.7 kJ/rxn</a:t>
            </a:r>
            <a:endParaRPr sz="5000"/>
          </a:p>
          <a:p>
            <a:pPr>
              <a:defRPr sz="3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000"/>
              <a:t>Fe(s) + </a:t>
            </a:r>
            <a:r>
              <a:rPr baseline="31999" sz="5000"/>
              <a:t>3</a:t>
            </a:r>
            <a:r>
              <a:rPr sz="5000"/>
              <a:t>/</a:t>
            </a:r>
            <a:r>
              <a:rPr baseline="-5999" sz="5000"/>
              <a:t>2</a:t>
            </a:r>
            <a:r>
              <a:rPr sz="5000"/>
              <a:t> Cl</a:t>
            </a:r>
            <a:r>
              <a:rPr baseline="-15880" sz="5000"/>
              <a:t>2</a:t>
            </a:r>
            <a:r>
              <a:rPr sz="5000"/>
              <a:t>(g) → FeCl</a:t>
            </a:r>
            <a:r>
              <a:rPr baseline="-15880" sz="5000"/>
              <a:t>3</a:t>
            </a:r>
            <a:r>
              <a:rPr sz="5000"/>
              <a:t>(s)	  ∆H˚</a:t>
            </a:r>
            <a:r>
              <a:rPr baseline="-15880" sz="5000"/>
              <a:t>f</a:t>
            </a:r>
            <a:r>
              <a:rPr sz="5000"/>
              <a:t> = -399.5 kJ/rxn</a:t>
            </a:r>
            <a:endParaRPr sz="5000"/>
          </a:p>
        </p:txBody>
      </p:sp>
      <p:sp>
        <p:nvSpPr>
          <p:cNvPr id="532" name="-57.7 kJ/mol…"/>
          <p:cNvSpPr txBox="1"/>
          <p:nvPr>
            <p:ph type="body" sz="quarter" idx="1"/>
          </p:nvPr>
        </p:nvSpPr>
        <p:spPr>
          <a:xfrm>
            <a:off x="3673078" y="4393406"/>
            <a:ext cx="8233172" cy="6554391"/>
          </a:xfrm>
          <a:prstGeom prst="rect">
            <a:avLst/>
          </a:prstGeom>
        </p:spPr>
        <p:txBody>
          <a:bodyPr/>
          <a:lstStyle/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-57.7 kJ/mol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-341.8 kJ/mol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-284.1 kJ/mol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-457.2 kJ/mol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42 kJ/mol</a:t>
            </a:r>
          </a:p>
        </p:txBody>
      </p:sp>
      <p:sp>
        <p:nvSpPr>
          <p:cNvPr id="533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534" name="Answer = B, -341.8 kJ/mol…"/>
          <p:cNvSpPr txBox="1"/>
          <p:nvPr/>
        </p:nvSpPr>
        <p:spPr>
          <a:xfrm>
            <a:off x="9590547" y="14019609"/>
            <a:ext cx="13698142" cy="80502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-341.8 kJ/mol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Standard molar enthalpy for formation: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1 mol product, elements in standard states, so: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Fe(s) + Cl</a:t>
            </a:r>
            <a:r>
              <a:rPr baseline="-5999"/>
              <a:t>2</a:t>
            </a:r>
            <a:r>
              <a:t>(g) → FeCl</a:t>
            </a:r>
            <a:r>
              <a:rPr baseline="-5999"/>
              <a:t>2</a:t>
            </a:r>
            <a:r>
              <a:t>(s)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Flip</a:t>
            </a:r>
            <a:r>
              <a:t> first equation, add to second equation: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    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FeCl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(s) → FeCl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(s) + 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/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Cl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(g)    ∆H° = +57.7 kJ/rxn</a:t>
            </a:r>
          </a:p>
          <a:p>
            <a:pPr marL="63500" marR="63500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     Fe(s) + </a:t>
            </a:r>
            <a:r>
              <a:rPr baseline="31999"/>
              <a:t>3</a:t>
            </a:r>
            <a:r>
              <a:t>/</a:t>
            </a:r>
            <a:r>
              <a:rPr baseline="-5999"/>
              <a:t>2</a:t>
            </a:r>
            <a:r>
              <a:t> Cl</a:t>
            </a:r>
            <a:r>
              <a:rPr baseline="-5999"/>
              <a:t>2</a:t>
            </a:r>
            <a:r>
              <a:t>(g) → FeCl</a:t>
            </a:r>
            <a:r>
              <a:rPr baseline="-5999"/>
              <a:t>3</a:t>
            </a:r>
            <a:r>
              <a:t>(s)        ∆H° = -399.5 kJ/rxn</a:t>
            </a:r>
          </a:p>
          <a:p>
            <a:pPr marL="63500" marR="63500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     ------------------------------------------</a:t>
            </a:r>
          </a:p>
          <a:p>
            <a:pPr marL="63500" marR="63500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   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Fe(s) + Cl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(g) → FeCl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(s)            ∆H° = -341.8 kJ/rxn</a:t>
            </a:r>
          </a:p>
        </p:txBody>
      </p:sp>
      <p:sp>
        <p:nvSpPr>
          <p:cNvPr id="535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22590 -0.586140" origin="layout" pathEditMode="relative">
                                      <p:cBhvr>
                                        <p:cTn id="13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5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End of…"/>
          <p:cNvSpPr txBox="1"/>
          <p:nvPr>
            <p:ph type="title"/>
          </p:nvPr>
        </p:nvSpPr>
        <p:spPr>
          <a:xfrm>
            <a:off x="-3232944" y="-163513"/>
            <a:ext cx="14466094" cy="7411642"/>
          </a:xfrm>
          <a:prstGeom prst="rect">
            <a:avLst/>
          </a:prstGeom>
        </p:spPr>
        <p:txBody>
          <a:bodyPr/>
          <a:lstStyle/>
          <a:p>
            <a:pPr>
              <a:defRPr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End of </a:t>
            </a:r>
          </a:p>
          <a:p>
            <a:pPr>
              <a:defRPr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Review - </a:t>
            </a:r>
          </a:p>
          <a:p>
            <a:pPr>
              <a:defRPr i="1"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good luck</a:t>
            </a:r>
          </a:p>
          <a:p>
            <a:pPr>
              <a:defRPr i="1"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with your</a:t>
            </a:r>
          </a:p>
          <a:p>
            <a:pPr>
              <a:defRPr i="1"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studying!</a:t>
            </a:r>
          </a:p>
        </p:txBody>
      </p:sp>
      <p:sp>
        <p:nvSpPr>
          <p:cNvPr id="538" name="Need more practice?…"/>
          <p:cNvSpPr txBox="1"/>
          <p:nvPr>
            <p:ph type="body" sz="quarter" idx="1"/>
          </p:nvPr>
        </p:nvSpPr>
        <p:spPr>
          <a:xfrm>
            <a:off x="1464071" y="7641034"/>
            <a:ext cx="11644314" cy="5643563"/>
          </a:xfrm>
          <a:prstGeom prst="rect">
            <a:avLst/>
          </a:prstGeom>
        </p:spPr>
        <p:txBody>
          <a:bodyPr/>
          <a:lstStyle/>
          <a:p>
            <a:pPr marL="650874" indent="-571500">
              <a:buClr>
                <a:srgbClr val="000000"/>
              </a:buClr>
              <a:buSzTx/>
              <a:buFont typeface="Arial"/>
              <a:buNone/>
              <a:defRPr b="0" i="1"/>
            </a:pPr>
            <a:r>
              <a:t>Need more practice?</a:t>
            </a:r>
          </a:p>
          <a:p>
            <a:pPr marL="392906" indent="-392906">
              <a:buClr>
                <a:srgbClr val="000000"/>
              </a:buClr>
              <a:buFont typeface="Arial"/>
              <a:defRPr b="0" i="1"/>
            </a:pPr>
            <a:r>
              <a:t>Practice Problem Sets (online)</a:t>
            </a:r>
          </a:p>
          <a:p>
            <a:pPr marL="392906" indent="-392906">
              <a:buClr>
                <a:srgbClr val="000000"/>
              </a:buClr>
              <a:buFont typeface="Arial"/>
              <a:defRPr b="0" i="1"/>
            </a:pPr>
            <a:r>
              <a:t>Concept Guides (Companion and online)</a:t>
            </a:r>
          </a:p>
          <a:p>
            <a:pPr marL="392906" indent="-392906">
              <a:buClr>
                <a:srgbClr val="000000"/>
              </a:buClr>
              <a:buFont typeface="Arial"/>
              <a:defRPr b="0" i="1"/>
            </a:pPr>
            <a:r>
              <a:t>Chapter Guides (online)</a:t>
            </a:r>
          </a:p>
          <a:p>
            <a:pPr marL="392906" indent="-392906">
              <a:buClr>
                <a:srgbClr val="000000"/>
              </a:buClr>
              <a:buFont typeface="Arial"/>
              <a:defRPr b="0" i="1"/>
            </a:pPr>
            <a:r>
              <a:t>End of Chapter Problems in Textbook (every other question has answer at end)</a:t>
            </a:r>
          </a:p>
          <a:p>
            <a:pPr marL="0" indent="0">
              <a:buClr>
                <a:srgbClr val="000000"/>
              </a:buClr>
              <a:buSzTx/>
              <a:buFont typeface="Arial"/>
              <a:buNone/>
              <a:defRPr b="0" i="1"/>
            </a:pPr>
            <a:r>
              <a:t>Good luck with your studying!</a:t>
            </a:r>
          </a:p>
        </p:txBody>
      </p:sp>
      <p:sp>
        <p:nvSpPr>
          <p:cNvPr id="539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540" name="acid vs base picture" descr="acid vs base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5000" y="7122862"/>
            <a:ext cx="8588450" cy="6679907"/>
          </a:xfrm>
          <a:prstGeom prst="rect">
            <a:avLst/>
          </a:prstGeom>
          <a:ln w="12700"/>
        </p:spPr>
      </p:pic>
      <p:pic>
        <p:nvPicPr>
          <p:cNvPr id="541" name="thermochemistry picture" descr="thermochemistry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2421" y="-7216"/>
            <a:ext cx="14607237" cy="4938837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Midterm II"/>
          <p:cNvSpPr txBox="1"/>
          <p:nvPr>
            <p:ph type="title"/>
          </p:nvPr>
        </p:nvSpPr>
        <p:spPr>
          <a:xfrm>
            <a:off x="-6059091" y="0"/>
            <a:ext cx="17377173" cy="1660922"/>
          </a:xfrm>
          <a:prstGeom prst="rect">
            <a:avLst/>
          </a:prstGeom>
        </p:spPr>
        <p:txBody>
          <a:bodyPr/>
          <a:lstStyle>
            <a:lvl1pPr>
              <a:defRPr i="1"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Midterm II</a:t>
            </a:r>
          </a:p>
        </p:txBody>
      </p:sp>
      <p:sp>
        <p:nvSpPr>
          <p:cNvPr id="398" name="Chapters 3, 4 and 5…"/>
          <p:cNvSpPr txBox="1"/>
          <p:nvPr>
            <p:ph type="body" idx="1"/>
          </p:nvPr>
        </p:nvSpPr>
        <p:spPr>
          <a:xfrm>
            <a:off x="1388284" y="2049462"/>
            <a:ext cx="15091172" cy="11894345"/>
          </a:xfrm>
          <a:prstGeom prst="rect">
            <a:avLst/>
          </a:prstGeom>
        </p:spPr>
        <p:txBody>
          <a:bodyPr lIns="0" tIns="0" rIns="0" bIns="0"/>
          <a:lstStyle/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90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Chapters 3, 4 and 5</a:t>
            </a: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rPr b="0">
                <a:solidFill>
                  <a:srgbClr val="000000"/>
                </a:solidFill>
              </a:rPr>
              <a:t> For this online exam: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20 multiple choice questions, 3-4 short answer questions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Released Wednesday night, due Friday at 9 AM via email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Returned with "summary sheet" at end</a:t>
            </a:r>
            <a:endParaRPr b="0"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Good luck with your studying!</a:t>
            </a:r>
            <a:endParaRPr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Let's start the review!</a:t>
            </a:r>
          </a:p>
        </p:txBody>
      </p:sp>
      <p:sp>
        <p:nvSpPr>
          <p:cNvPr id="399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400" name="scantron picture" descr="scantro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67546" y="8743120"/>
            <a:ext cx="7818834" cy="5163381"/>
          </a:xfrm>
          <a:prstGeom prst="rect">
            <a:avLst/>
          </a:prstGeom>
          <a:ln w="12700"/>
        </p:spPr>
      </p:pic>
      <p:pic>
        <p:nvPicPr>
          <p:cNvPr id="401" name="exams picture" descr="exams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8145" y="0"/>
            <a:ext cx="7716129" cy="4286738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Midterm II"/>
          <p:cNvSpPr txBox="1"/>
          <p:nvPr>
            <p:ph type="title"/>
          </p:nvPr>
        </p:nvSpPr>
        <p:spPr>
          <a:xfrm>
            <a:off x="-5652691" y="-53579"/>
            <a:ext cx="17377173" cy="1660923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Midterm II</a:t>
            </a:r>
          </a:p>
        </p:txBody>
      </p:sp>
      <p:sp>
        <p:nvSpPr>
          <p:cNvPr id="404" name="Chapters 3, 4, 5…"/>
          <p:cNvSpPr txBox="1"/>
          <p:nvPr>
            <p:ph type="body" idx="1"/>
          </p:nvPr>
        </p:nvSpPr>
        <p:spPr>
          <a:xfrm>
            <a:off x="300293" y="1645840"/>
            <a:ext cx="16654009" cy="11894345"/>
          </a:xfrm>
          <a:prstGeom prst="rect">
            <a:avLst/>
          </a:prstGeom>
        </p:spPr>
        <p:txBody>
          <a:bodyPr lIns="0" tIns="0" rIns="0" bIns="0"/>
          <a:lstStyle/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Chapters 3, 4, 5</a:t>
            </a: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For this "face to face" class (01 &amp; H1):</a:t>
            </a:r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t> </a:t>
            </a:r>
            <a:r>
              <a:rPr b="0" i="1"/>
              <a:t>Bring:</a:t>
            </a:r>
            <a:r>
              <a:rPr b="0"/>
              <a:t> </a:t>
            </a:r>
            <a:r>
              <a:t>calculator</a:t>
            </a:r>
            <a:r>
              <a:rPr b="0"/>
              <a:t>, </a:t>
            </a:r>
            <a:r>
              <a:t>pencil</a:t>
            </a:r>
            <a:r>
              <a:rPr b="0"/>
              <a:t>, "notes sheet" </a:t>
            </a:r>
            <a:r>
              <a:t>Exam Prep Worksheet II, Quiz 5, Unknown Chloride (in class) lab, "Calorimetry (in class)" printed lab, safety goggles</a:t>
            </a:r>
            <a:endParaRPr b="0"/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20 multiple choice questions, 4 short answer questions, ~2 hours in length</a:t>
            </a:r>
            <a:endParaRPr b="0"/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Returned following lab period with "summary sheet"   </a:t>
            </a:r>
            <a:r>
              <a:rPr i="1"/>
              <a:t>Good luck with your studying!</a:t>
            </a:r>
            <a:endParaRPr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Let's start the review!</a:t>
            </a:r>
          </a:p>
        </p:txBody>
      </p:sp>
      <p:sp>
        <p:nvSpPr>
          <p:cNvPr id="405" name="MAR"/>
          <p:cNvSpPr txBox="1"/>
          <p:nvPr/>
        </p:nvSpPr>
        <p:spPr>
          <a:xfrm>
            <a:off x="31512" y="13025973"/>
            <a:ext cx="1255049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406" name="scantron picture" descr="scantro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56002" y="8762918"/>
            <a:ext cx="7569013" cy="4998406"/>
          </a:xfrm>
          <a:prstGeom prst="rect">
            <a:avLst/>
          </a:prstGeom>
          <a:ln w="12700"/>
        </p:spPr>
      </p:pic>
      <p:pic>
        <p:nvPicPr>
          <p:cNvPr id="407" name="Exams picture" descr="Exams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35460" y="0"/>
            <a:ext cx="7410095" cy="4116719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____ H2S(g)  + ____ SO2(g)  →   ____ S(s)  +   ____ H2O(g)  Which statement regarding this reaction is true?"/>
          <p:cNvSpPr txBox="1"/>
          <p:nvPr>
            <p:ph type="title"/>
          </p:nvPr>
        </p:nvSpPr>
        <p:spPr>
          <a:xfrm>
            <a:off x="174228" y="-327819"/>
            <a:ext cx="16466344" cy="3804048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4200"/>
              <a:t>____ H</a:t>
            </a:r>
            <a:r>
              <a:rPr baseline="-15952" sz="4200"/>
              <a:t>2</a:t>
            </a:r>
            <a:r>
              <a:rPr sz="4200"/>
              <a:t>S(g)  + ____ SO</a:t>
            </a:r>
            <a:r>
              <a:rPr baseline="-15952" sz="4200"/>
              <a:t>2</a:t>
            </a:r>
            <a:r>
              <a:rPr sz="4200"/>
              <a:t>(g)  →   ____ S(s)  +   ____ H</a:t>
            </a:r>
            <a:r>
              <a:rPr baseline="-15952" sz="4200"/>
              <a:t>2</a:t>
            </a:r>
            <a:r>
              <a:rPr sz="4200"/>
              <a:t>O(g) </a:t>
            </a:r>
            <a:br>
              <a:rPr sz="4200"/>
            </a:br>
            <a:r>
              <a:rPr sz="4600"/>
              <a:t>Which statement regarding this reaction is true?</a:t>
            </a:r>
            <a:r>
              <a:t> </a:t>
            </a:r>
          </a:p>
        </p:txBody>
      </p:sp>
      <p:sp>
        <p:nvSpPr>
          <p:cNvPr id="410" name="3 moles of S are produced per mole of H2S.…"/>
          <p:cNvSpPr txBox="1"/>
          <p:nvPr>
            <p:ph type="body" idx="1"/>
          </p:nvPr>
        </p:nvSpPr>
        <p:spPr>
          <a:xfrm>
            <a:off x="311150" y="2541587"/>
            <a:ext cx="15841266" cy="9447610"/>
          </a:xfrm>
          <a:prstGeom prst="rect">
            <a:avLst/>
          </a:prstGeom>
        </p:spPr>
        <p:txBody>
          <a:bodyPr/>
          <a:lstStyle/>
          <a:p>
            <a:pPr marL="874829" indent="-834189">
              <a:buClr>
                <a:srgbClr val="000000"/>
              </a:buClr>
              <a:buFont typeface="Arial"/>
              <a:buAutoNum type="alphaUcPeriod" startAt="1"/>
            </a:pPr>
            <a:r>
              <a:rPr sz="5200"/>
              <a:t>3 moles of S are produced per mole of H</a:t>
            </a:r>
            <a:r>
              <a:rPr baseline="-16230" sz="5200"/>
              <a:t>2</a:t>
            </a:r>
            <a:r>
              <a:rPr sz="5200"/>
              <a:t>S. </a:t>
            </a:r>
            <a:endParaRPr sz="5200"/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</a:pPr>
            <a:r>
              <a:rPr sz="5200"/>
              <a:t>1 mole of SO</a:t>
            </a:r>
            <a:r>
              <a:rPr baseline="-16230" sz="5200"/>
              <a:t>2</a:t>
            </a:r>
            <a:r>
              <a:rPr sz="5200"/>
              <a:t> is consumed per mole of H</a:t>
            </a:r>
            <a:r>
              <a:rPr baseline="-16230" sz="5200"/>
              <a:t>2</a:t>
            </a:r>
            <a:r>
              <a:rPr sz="5200"/>
              <a:t>S. </a:t>
            </a:r>
            <a:endParaRPr sz="5200"/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</a:pPr>
            <a:r>
              <a:rPr sz="5200"/>
              <a:t>1 mole of H</a:t>
            </a:r>
            <a:r>
              <a:rPr baseline="-16230" sz="5200"/>
              <a:t>2</a:t>
            </a:r>
            <a:r>
              <a:rPr sz="5200"/>
              <a:t>O is produced per mole of H</a:t>
            </a:r>
            <a:r>
              <a:rPr baseline="-16230" sz="5200"/>
              <a:t>2</a:t>
            </a:r>
            <a:r>
              <a:rPr sz="5200"/>
              <a:t>S. </a:t>
            </a:r>
            <a:endParaRPr sz="5200"/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The total number of moles of products is always equal to the total number of moles of reactants used.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None of these statements are true.</a:t>
            </a:r>
          </a:p>
        </p:txBody>
      </p:sp>
      <p:sp>
        <p:nvSpPr>
          <p:cNvPr id="411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12" name="Answer = C, 1 mole of H2O is produced per mole of H2S…"/>
          <p:cNvSpPr txBox="1"/>
          <p:nvPr/>
        </p:nvSpPr>
        <p:spPr>
          <a:xfrm>
            <a:off x="10072751" y="14501812"/>
            <a:ext cx="13966032" cy="46990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 mole of H</a:t>
            </a:r>
            <a:r>
              <a:rPr b="0" baseline="-1866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 is produced per mole of H</a:t>
            </a:r>
            <a:r>
              <a:rPr b="0" baseline="-1866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First, balance the equation:</a:t>
            </a:r>
          </a:p>
          <a:p>
            <a:pPr marL="81280" marR="81280" algn="ctr" defTabSz="1821656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__ H</a:t>
            </a:r>
            <a:r>
              <a:rPr baseline="-5999"/>
              <a:t>2</a:t>
            </a:r>
            <a:r>
              <a:t>S(g) + __ SO</a:t>
            </a:r>
            <a:r>
              <a:rPr baseline="-20476"/>
              <a:t>2</a:t>
            </a:r>
            <a:r>
              <a:t>(g) → __ S(s) + __ H</a:t>
            </a:r>
            <a:r>
              <a:rPr baseline="-5999"/>
              <a:t>2</a:t>
            </a:r>
            <a:r>
              <a:t>O(g)</a:t>
            </a:r>
          </a:p>
          <a:p>
            <a:pPr marL="81280" marR="81280" algn="ctr" defTabSz="1821656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81280" marR="81280" algn="ctr" defTabSz="1821656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 2 H</a:t>
            </a:r>
            <a:r>
              <a:rPr baseline="-5999"/>
              <a:t>2</a:t>
            </a:r>
            <a:r>
              <a:t>S(g) + SO</a:t>
            </a:r>
            <a:r>
              <a:rPr baseline="-20476"/>
              <a:t>2</a:t>
            </a:r>
            <a:r>
              <a:t>(g) → 3 S(s) + 2 H</a:t>
            </a:r>
            <a:r>
              <a:rPr baseline="-5999"/>
              <a:t>2</a:t>
            </a:r>
            <a:r>
              <a:t>O(g)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Stoichiometry between H</a:t>
            </a:r>
            <a:r>
              <a:rPr baseline="-5999"/>
              <a:t>2</a:t>
            </a:r>
            <a:r>
              <a:t>O and H</a:t>
            </a:r>
            <a:r>
              <a:rPr baseline="-5999"/>
              <a:t>2</a:t>
            </a:r>
            <a:r>
              <a:t>S is 1:1</a:t>
            </a:r>
          </a:p>
        </p:txBody>
      </p:sp>
      <p:sp>
        <p:nvSpPr>
          <p:cNvPr id="413" name="Enter your response on…"/>
          <p:cNvSpPr txBox="1"/>
          <p:nvPr/>
        </p:nvSpPr>
        <p:spPr>
          <a:xfrm>
            <a:off x="3994738" y="15019734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09 -0.238281" origin="layout" pathEditMode="relative">
                                      <p:cBhvr>
                                        <p:cTn id="6" dur="7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10204 -0.391348" origin="layout" pathEditMode="relative">
                                      <p:cBhvr>
                                        <p:cTn id="13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What is the balanced equation for the combustion of butane, C4H10?"/>
          <p:cNvSpPr txBox="1"/>
          <p:nvPr>
            <p:ph type="title"/>
          </p:nvPr>
        </p:nvSpPr>
        <p:spPr>
          <a:xfrm>
            <a:off x="3958828" y="117475"/>
            <a:ext cx="16466344" cy="397192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What is the balanced equation for the combustion of butane, C</a:t>
            </a:r>
            <a:r>
              <a:rPr baseline="-16133" sz="6000"/>
              <a:t>4</a:t>
            </a:r>
            <a:r>
              <a:rPr sz="6000"/>
              <a:t>H</a:t>
            </a:r>
            <a:r>
              <a:rPr baseline="-16133" sz="6000"/>
              <a:t>10</a:t>
            </a:r>
            <a:r>
              <a:rPr sz="6000"/>
              <a:t>?</a:t>
            </a:r>
          </a:p>
        </p:txBody>
      </p:sp>
      <p:sp>
        <p:nvSpPr>
          <p:cNvPr id="416" name="C4H10(g) + O2(g) → CO2(g) + H2O(g)…"/>
          <p:cNvSpPr txBox="1"/>
          <p:nvPr>
            <p:ph type="body" sz="half" idx="1"/>
          </p:nvPr>
        </p:nvSpPr>
        <p:spPr>
          <a:xfrm>
            <a:off x="3958828" y="4089796"/>
            <a:ext cx="16466344" cy="8108158"/>
          </a:xfrm>
          <a:prstGeom prst="rect">
            <a:avLst/>
          </a:prstGeom>
        </p:spPr>
        <p:txBody>
          <a:bodyPr/>
          <a:lstStyle/>
          <a:p>
            <a:pPr marL="733367" indent="-692727">
              <a:spcBef>
                <a:spcPts val="2100"/>
              </a:spcBef>
              <a:buClr>
                <a:srgbClr val="000000"/>
              </a:buClr>
              <a:buFont typeface="Arial"/>
              <a:buAutoNum type="alphaUcPeriod" startAt="1"/>
            </a:pPr>
            <a:r>
              <a:rPr sz="5000"/>
              <a:t>C</a:t>
            </a:r>
            <a:r>
              <a:rPr baseline="-15880" sz="5000"/>
              <a:t>4</a:t>
            </a:r>
            <a:r>
              <a:rPr sz="5000"/>
              <a:t>H</a:t>
            </a:r>
            <a:r>
              <a:rPr baseline="-15880" sz="5000"/>
              <a:t>10</a:t>
            </a:r>
            <a:r>
              <a:rPr sz="5000"/>
              <a:t>(g) + O</a:t>
            </a:r>
            <a:r>
              <a:rPr baseline="-15880" sz="5000"/>
              <a:t>2</a:t>
            </a:r>
            <a:r>
              <a:rPr sz="5000"/>
              <a:t>(g) → CO</a:t>
            </a:r>
            <a:r>
              <a:rPr baseline="-15880" sz="5000"/>
              <a:t>2</a:t>
            </a:r>
            <a:r>
              <a:rPr sz="5000"/>
              <a:t>(g) + H</a:t>
            </a:r>
            <a:r>
              <a:rPr baseline="-15880" sz="5000"/>
              <a:t>2</a:t>
            </a:r>
            <a:r>
              <a:rPr sz="5000"/>
              <a:t>O(g)</a:t>
            </a:r>
            <a:endParaRPr sz="5000"/>
          </a:p>
          <a:p>
            <a:pPr marL="733367" indent="-692727">
              <a:spcBef>
                <a:spcPts val="2100"/>
              </a:spcBef>
              <a:buClr>
                <a:srgbClr val="000000"/>
              </a:buClr>
              <a:buFont typeface="Arial"/>
              <a:buAutoNum type="alphaUcPeriod" startAt="1"/>
            </a:pPr>
            <a:r>
              <a:rPr sz="5000"/>
              <a:t>2 C</a:t>
            </a:r>
            <a:r>
              <a:rPr baseline="-15880" sz="5000"/>
              <a:t>4</a:t>
            </a:r>
            <a:r>
              <a:rPr sz="5000"/>
              <a:t>H</a:t>
            </a:r>
            <a:r>
              <a:rPr baseline="-15880" sz="5000"/>
              <a:t>10</a:t>
            </a:r>
            <a:r>
              <a:rPr sz="5000"/>
              <a:t>(g) + 13 O</a:t>
            </a:r>
            <a:r>
              <a:rPr baseline="-15880" sz="5000"/>
              <a:t>2</a:t>
            </a:r>
            <a:r>
              <a:rPr sz="5000"/>
              <a:t>(g) → 8 CO</a:t>
            </a:r>
            <a:r>
              <a:rPr baseline="-15880" sz="5000"/>
              <a:t>2</a:t>
            </a:r>
            <a:r>
              <a:rPr sz="5000"/>
              <a:t> (g) + 10 H</a:t>
            </a:r>
            <a:r>
              <a:rPr baseline="-15880" sz="5000"/>
              <a:t>2</a:t>
            </a:r>
            <a:r>
              <a:rPr sz="5000"/>
              <a:t>O(g)</a:t>
            </a:r>
            <a:endParaRPr sz="5000"/>
          </a:p>
          <a:p>
            <a:pPr marL="733367" indent="-692727">
              <a:spcBef>
                <a:spcPts val="2100"/>
              </a:spcBef>
              <a:buClr>
                <a:srgbClr val="000000"/>
              </a:buClr>
              <a:buFont typeface="Arial"/>
              <a:buAutoNum type="alphaUcPeriod" startAt="1"/>
            </a:pPr>
            <a:r>
              <a:rPr sz="5000"/>
              <a:t>C</a:t>
            </a:r>
            <a:r>
              <a:rPr baseline="-15880" sz="5000"/>
              <a:t>4</a:t>
            </a:r>
            <a:r>
              <a:rPr sz="5000"/>
              <a:t>H</a:t>
            </a:r>
            <a:r>
              <a:rPr baseline="-15880" sz="5000"/>
              <a:t>10</a:t>
            </a:r>
            <a:r>
              <a:rPr sz="5000"/>
              <a:t>(g) + 13 O</a:t>
            </a:r>
            <a:r>
              <a:rPr baseline="-15880" sz="5000"/>
              <a:t>2</a:t>
            </a:r>
            <a:r>
              <a:rPr sz="5000"/>
              <a:t>(g) →  4 CO</a:t>
            </a:r>
            <a:r>
              <a:rPr baseline="-15880" sz="5000"/>
              <a:t>2</a:t>
            </a:r>
            <a:r>
              <a:rPr sz="5000"/>
              <a:t>(g) + 5 H</a:t>
            </a:r>
            <a:r>
              <a:rPr baseline="-15880" sz="5000"/>
              <a:t>2</a:t>
            </a:r>
            <a:r>
              <a:rPr sz="5000"/>
              <a:t>O(g)</a:t>
            </a:r>
            <a:endParaRPr sz="5000"/>
          </a:p>
          <a:p>
            <a:pPr marL="733367" indent="-692727">
              <a:spcBef>
                <a:spcPts val="2100"/>
              </a:spcBef>
              <a:buClr>
                <a:srgbClr val="000000"/>
              </a:buClr>
              <a:buFont typeface="Arial"/>
              <a:buAutoNum type="alphaUcPeriod" startAt="1"/>
            </a:pPr>
            <a:r>
              <a:rPr sz="5000"/>
              <a:t>C</a:t>
            </a:r>
            <a:r>
              <a:rPr baseline="-15880" sz="5000"/>
              <a:t>4</a:t>
            </a:r>
            <a:r>
              <a:rPr sz="5000"/>
              <a:t>H</a:t>
            </a:r>
            <a:r>
              <a:rPr baseline="-15880" sz="5000"/>
              <a:t>10</a:t>
            </a:r>
            <a:r>
              <a:rPr sz="5000"/>
              <a:t>(g) + 9 O</a:t>
            </a:r>
            <a:r>
              <a:rPr baseline="-15880" sz="5000"/>
              <a:t>2</a:t>
            </a:r>
            <a:r>
              <a:rPr sz="5000"/>
              <a:t>(g) →    4 CO</a:t>
            </a:r>
            <a:r>
              <a:rPr baseline="-15880" sz="5000"/>
              <a:t>2</a:t>
            </a:r>
            <a:r>
              <a:rPr sz="5000"/>
              <a:t>(g) + 10 H</a:t>
            </a:r>
            <a:r>
              <a:rPr baseline="-15880" sz="5000"/>
              <a:t>2</a:t>
            </a:r>
            <a:r>
              <a:rPr sz="5000"/>
              <a:t>O(g)</a:t>
            </a:r>
          </a:p>
        </p:txBody>
      </p:sp>
      <p:sp>
        <p:nvSpPr>
          <p:cNvPr id="417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18" name="Answer = B, 2 C4H10(g) + 13 O2(g) → 8 CO2 (g) + 10 H2O(g)…"/>
          <p:cNvSpPr txBox="1"/>
          <p:nvPr/>
        </p:nvSpPr>
        <p:spPr>
          <a:xfrm>
            <a:off x="6816363" y="15644812"/>
            <a:ext cx="16466344" cy="32512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 C</a:t>
            </a:r>
            <a:r>
              <a:rPr b="0" baseline="-1776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H</a:t>
            </a:r>
            <a:r>
              <a:rPr b="0" baseline="-1776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10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(g) + 13 O</a:t>
            </a:r>
            <a:r>
              <a:rPr b="0" baseline="-1776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(g) → 8 CO</a:t>
            </a:r>
            <a:r>
              <a:rPr b="0" baseline="-1776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(g) + 10 H</a:t>
            </a:r>
            <a:r>
              <a:rPr b="0" baseline="-1776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 b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O(g)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Combustion reaction: "something organic" + O</a:t>
            </a:r>
            <a:r>
              <a:rPr baseline="-5999"/>
              <a:t>2</a:t>
            </a:r>
            <a:r>
              <a:t>(g) to 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create water and CO</a:t>
            </a:r>
            <a:r>
              <a:rPr baseline="-5999"/>
              <a:t>2</a:t>
            </a:r>
            <a:endParaRPr baseline="-5999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balance reaction to get answer</a:t>
            </a:r>
          </a:p>
        </p:txBody>
      </p:sp>
      <p:sp>
        <p:nvSpPr>
          <p:cNvPr id="419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87892 -0.421875" origin="layout" pathEditMode="relative">
                                      <p:cBhvr>
                                        <p:cTn id="13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9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In the reaction of 2.0 mol of CCl4 with an excess of HF, 1.7 mol of CCl2F2 is obtained.…"/>
          <p:cNvSpPr txBox="1"/>
          <p:nvPr>
            <p:ph type="title"/>
          </p:nvPr>
        </p:nvSpPr>
        <p:spPr>
          <a:xfrm>
            <a:off x="3704828" y="-70247"/>
            <a:ext cx="16466344" cy="426839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In the reaction of 2.0 mol of CCl</a:t>
            </a:r>
            <a:r>
              <a:rPr baseline="-16230" sz="5200"/>
              <a:t>4</a:t>
            </a:r>
            <a:r>
              <a:rPr sz="5200"/>
              <a:t> with an excess of HF, 1.7 mol of CCl</a:t>
            </a:r>
            <a:r>
              <a:rPr baseline="-16230" sz="5200"/>
              <a:t>2</a:t>
            </a:r>
            <a:r>
              <a:rPr sz="5200"/>
              <a:t>F</a:t>
            </a:r>
            <a:r>
              <a:rPr baseline="-16230" sz="5200"/>
              <a:t>2</a:t>
            </a:r>
            <a:r>
              <a:rPr sz="5200"/>
              <a:t> is obtained.</a:t>
            </a:r>
            <a:endParaRPr sz="5200"/>
          </a:p>
          <a:p>
            <a:pPr algn="ctr"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CCl</a:t>
            </a:r>
            <a:r>
              <a:rPr baseline="-16230" sz="5200"/>
              <a:t>4</a:t>
            </a:r>
            <a:r>
              <a:rPr sz="5200"/>
              <a:t>(l)  +  2 HF(g) →  CCl</a:t>
            </a:r>
            <a:r>
              <a:rPr baseline="-16230" sz="5200"/>
              <a:t>2</a:t>
            </a:r>
            <a:r>
              <a:rPr sz="5200"/>
              <a:t>F</a:t>
            </a:r>
            <a:r>
              <a:rPr baseline="-16230" sz="5200"/>
              <a:t>2</a:t>
            </a:r>
            <a:r>
              <a:rPr sz="5200"/>
              <a:t>(l)  +  2 HCl(g)</a:t>
            </a:r>
            <a:endParaRPr sz="5200"/>
          </a:p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Which statement is true here?</a:t>
            </a:r>
          </a:p>
        </p:txBody>
      </p:sp>
      <p:sp>
        <p:nvSpPr>
          <p:cNvPr id="422" name="The theoretical yield for CCl2F2 is 1.7 mol.…"/>
          <p:cNvSpPr txBox="1"/>
          <p:nvPr>
            <p:ph type="body" idx="1"/>
          </p:nvPr>
        </p:nvSpPr>
        <p:spPr>
          <a:xfrm>
            <a:off x="3704828" y="4198143"/>
            <a:ext cx="15841266" cy="8679657"/>
          </a:xfrm>
          <a:prstGeom prst="rect">
            <a:avLst/>
          </a:prstGeom>
        </p:spPr>
        <p:txBody>
          <a:bodyPr/>
          <a:lstStyle/>
          <a:p>
            <a:pPr marL="874829" indent="-834189">
              <a:buClr>
                <a:srgbClr val="000000"/>
              </a:buClr>
              <a:buFont typeface="Arial"/>
              <a:buAutoNum type="alphaUcPeriod" startAt="1"/>
            </a:pPr>
            <a:r>
              <a:rPr sz="5200"/>
              <a:t>The theoretical yield for CCl</a:t>
            </a:r>
            <a:r>
              <a:rPr baseline="-16230" sz="5200"/>
              <a:t>2</a:t>
            </a:r>
            <a:r>
              <a:rPr sz="5200"/>
              <a:t>F</a:t>
            </a:r>
            <a:r>
              <a:rPr baseline="-16230" sz="5200"/>
              <a:t>2</a:t>
            </a:r>
            <a:r>
              <a:rPr sz="5200"/>
              <a:t> is 1.7 mol. </a:t>
            </a:r>
            <a:endParaRPr sz="5200"/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</a:pPr>
            <a:r>
              <a:rPr sz="5200"/>
              <a:t>The actual yield for CCl</a:t>
            </a:r>
            <a:r>
              <a:rPr baseline="-16230" sz="5200"/>
              <a:t>2</a:t>
            </a:r>
            <a:r>
              <a:rPr sz="5200"/>
              <a:t>F</a:t>
            </a:r>
            <a:r>
              <a:rPr baseline="-16230" sz="5200"/>
              <a:t>2</a:t>
            </a:r>
            <a:r>
              <a:rPr sz="5200"/>
              <a:t> is 1.0 mol. </a:t>
            </a:r>
            <a:endParaRPr sz="5200"/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The percent yield for the reaction is 85%. 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Theoretical yield cannot be determined unless the exact amount of HF used is known.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Infinite diversity in infinite combinations (IDIC)</a:t>
            </a:r>
          </a:p>
        </p:txBody>
      </p:sp>
      <p:sp>
        <p:nvSpPr>
          <p:cNvPr id="423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24" name="Answer = C, The percent yield for CCl2F2 is 85%…"/>
          <p:cNvSpPr txBox="1"/>
          <p:nvPr/>
        </p:nvSpPr>
        <p:spPr>
          <a:xfrm>
            <a:off x="10072751" y="14269640"/>
            <a:ext cx="13966032" cy="37830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The percent yield for CCl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F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is 85%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Determine theoretical yield (</a:t>
            </a:r>
            <a:r>
              <a: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TY</a:t>
            </a:r>
            <a:r>
              <a:t>) of CCl</a:t>
            </a:r>
            <a:r>
              <a:rPr baseline="-5999"/>
              <a:t>2</a:t>
            </a:r>
            <a:r>
              <a:t>F</a:t>
            </a:r>
            <a:r>
              <a:rPr baseline="-5999"/>
              <a:t>2</a:t>
            </a:r>
            <a:r>
              <a:t>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TY = 2.0 mol CCl</a:t>
            </a:r>
            <a:r>
              <a:rPr baseline="-5999"/>
              <a:t>4</a:t>
            </a:r>
            <a:r>
              <a:t> * (1 mol CCl</a:t>
            </a:r>
            <a:r>
              <a:rPr baseline="-5999"/>
              <a:t>2</a:t>
            </a:r>
            <a:r>
              <a:t>F</a:t>
            </a:r>
            <a:r>
              <a:rPr baseline="-5999"/>
              <a:t>2</a:t>
            </a:r>
            <a:r>
              <a:t>/1 mol CCl</a:t>
            </a:r>
            <a:r>
              <a:rPr baseline="-5999"/>
              <a:t>4</a:t>
            </a:r>
            <a:r>
              <a:t>) 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TY = 2.0 mol CCl</a:t>
            </a:r>
            <a:r>
              <a:rPr baseline="-5999"/>
              <a:t>2</a:t>
            </a:r>
            <a:r>
              <a:t>F</a:t>
            </a:r>
            <a:r>
              <a:rPr baseline="-5999"/>
              <a:t>2</a:t>
            </a:r>
            <a:r>
              <a:t> 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% yield</a:t>
            </a:r>
            <a:r>
              <a:t> = (1.7 mol / 2.0 mol) * 100%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85%</a:t>
            </a:r>
          </a:p>
        </p:txBody>
      </p:sp>
      <p:sp>
        <p:nvSpPr>
          <p:cNvPr id="425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95949 -0.315104" origin="layout" pathEditMode="relative">
                                      <p:cBhvr>
                                        <p:cTn id="13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Burning sulfur in an atmosphere of fluorine produces the very stable compound SF6.                S8(s)  + 24 F2(g)  →  8 SF6(g) If you wish to produce 2.50 moles of SF6, you will need to use:"/>
          <p:cNvSpPr txBox="1"/>
          <p:nvPr>
            <p:ph type="title"/>
          </p:nvPr>
        </p:nvSpPr>
        <p:spPr>
          <a:xfrm>
            <a:off x="98028" y="-601266"/>
            <a:ext cx="16466344" cy="5786438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Burning sulfur in an atmosphere of fluorine produces the very stable compound SF</a:t>
            </a:r>
            <a:r>
              <a:rPr baseline="-16230" sz="5200"/>
              <a:t>6</a:t>
            </a:r>
            <a:r>
              <a:rPr sz="5200"/>
              <a:t>.</a:t>
            </a:r>
            <a:br>
              <a:rPr sz="5200"/>
            </a:br>
            <a:r>
              <a:rPr sz="5200"/>
              <a:t>               S</a:t>
            </a:r>
            <a:r>
              <a:rPr baseline="-16230" sz="5200"/>
              <a:t>8</a:t>
            </a:r>
            <a:r>
              <a:rPr sz="5200"/>
              <a:t>(s)  + 24 F</a:t>
            </a:r>
            <a:r>
              <a:rPr baseline="-16230" sz="5200"/>
              <a:t>2</a:t>
            </a:r>
            <a:r>
              <a:rPr sz="5200"/>
              <a:t>(g)  →  8 SF</a:t>
            </a:r>
            <a:r>
              <a:rPr baseline="-16230" sz="5200"/>
              <a:t>6</a:t>
            </a:r>
            <a:r>
              <a:rPr sz="5200"/>
              <a:t>(g)</a:t>
            </a:r>
            <a:br>
              <a:rPr sz="5200"/>
            </a:br>
            <a:r>
              <a:rPr sz="5200"/>
              <a:t>If you wish to produce 2.50 moles of SF</a:t>
            </a:r>
            <a:r>
              <a:rPr baseline="-16230" sz="5200"/>
              <a:t>6</a:t>
            </a:r>
            <a:r>
              <a:rPr sz="5200"/>
              <a:t>, you will need to use:</a:t>
            </a:r>
          </a:p>
        </p:txBody>
      </p:sp>
      <p:sp>
        <p:nvSpPr>
          <p:cNvPr id="428" name="0.313 moles of S8 and 7.50 moles of F2.…"/>
          <p:cNvSpPr txBox="1"/>
          <p:nvPr>
            <p:ph type="body" sz="half" idx="1"/>
          </p:nvPr>
        </p:nvSpPr>
        <p:spPr>
          <a:xfrm>
            <a:off x="178395" y="4540646"/>
            <a:ext cx="16305610" cy="7768829"/>
          </a:xfrm>
          <a:prstGeom prst="rect">
            <a:avLst/>
          </a:prstGeom>
        </p:spPr>
        <p:txBody>
          <a:bodyPr/>
          <a:lstStyle/>
          <a:p>
            <a:pPr marL="761076" indent="-720436">
              <a:buClr>
                <a:srgbClr val="000000"/>
              </a:buClr>
              <a:buFont typeface="Arial"/>
              <a:buAutoNum type="alphaUcPeriod" startAt="1"/>
            </a:pPr>
            <a:r>
              <a:rPr sz="5200"/>
              <a:t>0.313 moles of S</a:t>
            </a:r>
            <a:r>
              <a:rPr baseline="-16230" sz="5200"/>
              <a:t>8</a:t>
            </a:r>
            <a:r>
              <a:rPr sz="5200"/>
              <a:t> and 7.50 moles of F</a:t>
            </a:r>
            <a:r>
              <a:rPr baseline="-16230" sz="5200"/>
              <a:t>2</a:t>
            </a:r>
            <a:r>
              <a:rPr sz="5200"/>
              <a:t>.</a:t>
            </a:r>
            <a:endParaRPr sz="5200"/>
          </a:p>
          <a:p>
            <a:pPr marL="761076" indent="-720436">
              <a:buClr>
                <a:srgbClr val="000000"/>
              </a:buClr>
              <a:buFont typeface="Arial"/>
              <a:buAutoNum type="alphaUcPeriod" startAt="1"/>
            </a:pPr>
            <a:r>
              <a:rPr sz="5200"/>
              <a:t>1.00 moles of S</a:t>
            </a:r>
            <a:r>
              <a:rPr baseline="-16230" sz="5200"/>
              <a:t>8</a:t>
            </a:r>
            <a:r>
              <a:rPr sz="5200"/>
              <a:t> and 24.0 moles of F</a:t>
            </a:r>
            <a:r>
              <a:rPr baseline="-16230" sz="5200"/>
              <a:t>2</a:t>
            </a:r>
            <a:r>
              <a:rPr sz="5200"/>
              <a:t>.</a:t>
            </a:r>
            <a:endParaRPr sz="5200"/>
          </a:p>
          <a:p>
            <a:pPr marL="761076" indent="-720436">
              <a:buClr>
                <a:srgbClr val="000000"/>
              </a:buClr>
              <a:buFont typeface="Arial"/>
              <a:buAutoNum type="alphaUcPeriod" startAt="1"/>
            </a:pPr>
            <a:r>
              <a:rPr sz="5200"/>
              <a:t>0.125 moles of S</a:t>
            </a:r>
            <a:r>
              <a:rPr baseline="-16230" sz="5200"/>
              <a:t>8</a:t>
            </a:r>
            <a:r>
              <a:rPr sz="5200"/>
              <a:t> and 3.00 moles of F</a:t>
            </a:r>
            <a:r>
              <a:rPr baseline="-16230" sz="5200"/>
              <a:t>2</a:t>
            </a:r>
            <a:r>
              <a:rPr sz="5200"/>
              <a:t>.</a:t>
            </a:r>
            <a:endParaRPr sz="5200"/>
          </a:p>
          <a:p>
            <a:pPr marL="761076" indent="-720436">
              <a:buClr>
                <a:srgbClr val="000000"/>
              </a:buClr>
              <a:buFont typeface="Arial"/>
              <a:buAutoNum type="alphaUcPeriod" startAt="1"/>
            </a:pPr>
            <a:r>
              <a:rPr sz="5200"/>
              <a:t>8.00 moles of S</a:t>
            </a:r>
            <a:r>
              <a:rPr baseline="-16230" sz="5200"/>
              <a:t>8</a:t>
            </a:r>
            <a:r>
              <a:rPr sz="5200"/>
              <a:t> and 24.0 moles of F</a:t>
            </a:r>
            <a:r>
              <a:rPr baseline="-16230" sz="5200"/>
              <a:t>2</a:t>
            </a:r>
            <a:r>
              <a:rPr sz="5200"/>
              <a:t>.</a:t>
            </a:r>
            <a:endParaRPr sz="5200"/>
          </a:p>
          <a:p>
            <a:pPr marL="761076" indent="-720436">
              <a:buClr>
                <a:srgbClr val="000000"/>
              </a:buClr>
              <a:buFont typeface="Arial"/>
              <a:buAutoNum type="alphaUcPeriod" startAt="1"/>
            </a:pPr>
            <a:r>
              <a:rPr sz="5200"/>
              <a:t>More information is required to answer this question.</a:t>
            </a:r>
          </a:p>
        </p:txBody>
      </p:sp>
      <p:sp>
        <p:nvSpPr>
          <p:cNvPr id="429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30" name="Answer = A, 0.313 mol of S8 and 7.50 mol of F2…"/>
          <p:cNvSpPr txBox="1"/>
          <p:nvPr/>
        </p:nvSpPr>
        <p:spPr>
          <a:xfrm>
            <a:off x="9554829" y="14555390"/>
            <a:ext cx="13966032" cy="31734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0.313 mol of S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8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 and 7.50 mol of F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Use stoichiometry to determine amounts of S</a:t>
            </a:r>
            <a:r>
              <a:rPr baseline="-5999"/>
              <a:t>8</a:t>
            </a:r>
            <a:r>
              <a:t> and F</a:t>
            </a:r>
            <a:r>
              <a:rPr baseline="-5999"/>
              <a:t>2</a:t>
            </a:r>
            <a:r>
              <a:t>:</a:t>
            </a:r>
          </a:p>
          <a:p>
            <a:pPr marL="81280" marR="81280" algn="ctr" defTabSz="1821656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2.50 mol SF</a:t>
            </a:r>
            <a:r>
              <a:rPr baseline="-5999"/>
              <a:t>6</a:t>
            </a:r>
            <a:r>
              <a:t> * (1 mol S</a:t>
            </a:r>
            <a:r>
              <a:rPr baseline="-5999"/>
              <a:t>8</a:t>
            </a:r>
            <a:r>
              <a:t> / 8 mol SF</a:t>
            </a:r>
            <a:r>
              <a:rPr baseline="-5999"/>
              <a:t>6</a:t>
            </a:r>
            <a:r>
              <a:t>) = 0.313 mol S</a:t>
            </a:r>
            <a:r>
              <a:rPr baseline="-5999"/>
              <a:t>8</a:t>
            </a:r>
            <a:r>
              <a:t> </a:t>
            </a:r>
          </a:p>
          <a:p>
            <a:pPr marL="81280" marR="81280" algn="ctr" defTabSz="1821656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2.50 mol SF</a:t>
            </a:r>
            <a:r>
              <a:rPr baseline="-5999"/>
              <a:t>6</a:t>
            </a:r>
            <a:r>
              <a:t> * (24 mol F</a:t>
            </a:r>
            <a:r>
              <a:rPr baseline="-5999"/>
              <a:t>2</a:t>
            </a:r>
            <a:r>
              <a:t> / 8 mol SF</a:t>
            </a:r>
            <a:r>
              <a:rPr baseline="-5999"/>
              <a:t>6</a:t>
            </a:r>
            <a:r>
              <a:t>) = 7.50 mol F</a:t>
            </a:r>
            <a:r>
              <a:rPr baseline="-5999"/>
              <a:t>2</a:t>
            </a:r>
          </a:p>
        </p:txBody>
      </p:sp>
      <p:sp>
        <p:nvSpPr>
          <p:cNvPr id="431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6855 -0.239583" origin="layout" pathEditMode="relative">
                                      <p:cBhvr>
                                        <p:cTn id="6" dur="75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10155 -0.328675" origin="layout" pathEditMode="relative">
                                      <p:cBhvr>
                                        <p:cTn id="13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Ammonia is prepared by the reaction:…"/>
          <p:cNvSpPr txBox="1"/>
          <p:nvPr>
            <p:ph type="title"/>
          </p:nvPr>
        </p:nvSpPr>
        <p:spPr>
          <a:xfrm>
            <a:off x="107950" y="-550069"/>
            <a:ext cx="16466344" cy="5643563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Ammonia is prepared by the reaction:</a:t>
            </a:r>
            <a:endParaRPr sz="6000"/>
          </a:p>
          <a:p>
            <a:pPr algn="ctr"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N</a:t>
            </a:r>
            <a:r>
              <a:rPr baseline="-16133" sz="6000"/>
              <a:t>2</a:t>
            </a:r>
            <a:r>
              <a:rPr sz="6000"/>
              <a:t>(g)  +  3 H</a:t>
            </a:r>
            <a:r>
              <a:rPr baseline="-16133" sz="6000"/>
              <a:t>2</a:t>
            </a:r>
            <a:r>
              <a:rPr sz="6000"/>
              <a:t> (g)  →  2 NH</a:t>
            </a:r>
            <a:r>
              <a:rPr baseline="-16133" sz="6000"/>
              <a:t>3</a:t>
            </a:r>
            <a:r>
              <a:rPr sz="6000"/>
              <a:t>(g) </a:t>
            </a:r>
            <a:endParaRPr sz="6000"/>
          </a:p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If 10.0 mol of N</a:t>
            </a:r>
            <a:r>
              <a:rPr baseline="-16133" sz="6000"/>
              <a:t>2</a:t>
            </a:r>
            <a:r>
              <a:rPr sz="6000"/>
              <a:t> are mixed with 25.0 mol of H</a:t>
            </a:r>
            <a:r>
              <a:rPr baseline="-16133" sz="6000"/>
              <a:t>2</a:t>
            </a:r>
            <a:r>
              <a:rPr sz="6000"/>
              <a:t>, the amount of NH</a:t>
            </a:r>
            <a:r>
              <a:rPr baseline="-16133" sz="6000"/>
              <a:t>3</a:t>
            </a:r>
            <a:r>
              <a:rPr sz="6000"/>
              <a:t> produced will be:</a:t>
            </a:r>
          </a:p>
        </p:txBody>
      </p:sp>
      <p:sp>
        <p:nvSpPr>
          <p:cNvPr id="434" name="20.0 mol NH3…"/>
          <p:cNvSpPr txBox="1"/>
          <p:nvPr>
            <p:ph type="body" sz="quarter" idx="1"/>
          </p:nvPr>
        </p:nvSpPr>
        <p:spPr>
          <a:xfrm>
            <a:off x="72231" y="4379118"/>
            <a:ext cx="8233173" cy="7768829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20.0 mol NH</a:t>
            </a:r>
            <a:r>
              <a:rPr baseline="-16133"/>
              <a:t>3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16.7 mol NH</a:t>
            </a:r>
            <a:r>
              <a:rPr baseline="-16133"/>
              <a:t>3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37.5 mol NH</a:t>
            </a:r>
            <a:r>
              <a:rPr baseline="-16133"/>
              <a:t>3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25.0 mol NH</a:t>
            </a:r>
            <a:r>
              <a:rPr baseline="-16133"/>
              <a:t>3</a:t>
            </a:r>
            <a:endParaRPr baseline="-161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35.0 mol NH</a:t>
            </a:r>
            <a:r>
              <a:rPr baseline="-16133"/>
              <a:t>3</a:t>
            </a:r>
          </a:p>
        </p:txBody>
      </p:sp>
      <p:sp>
        <p:nvSpPr>
          <p:cNvPr id="435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436" name="Answer = B, 16.7 mol NH3…"/>
          <p:cNvSpPr txBox="1"/>
          <p:nvPr/>
        </p:nvSpPr>
        <p:spPr>
          <a:xfrm>
            <a:off x="9572688" y="14019609"/>
            <a:ext cx="13966032" cy="622142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16.7 mol NH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</a:t>
            </a:r>
            <a:endParaRPr baseline="30666"/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Limiting reactant problem</a:t>
            </a:r>
            <a:r>
              <a:t> - two reactants! careful!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Find yield of NH</a:t>
            </a:r>
            <a:r>
              <a:rPr baseline="-5999"/>
              <a:t>3</a:t>
            </a:r>
            <a:r>
              <a:t> for both quantities: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10.0 mol N</a:t>
            </a:r>
            <a:r>
              <a:rPr baseline="-5999"/>
              <a:t>2</a:t>
            </a:r>
            <a:r>
              <a:t> * (2 mol NH</a:t>
            </a:r>
            <a:r>
              <a:rPr baseline="-5999"/>
              <a:t>3 </a:t>
            </a:r>
            <a:r>
              <a:t>/ 1 mol N</a:t>
            </a:r>
            <a:r>
              <a:rPr baseline="-5999"/>
              <a:t>2</a:t>
            </a:r>
            <a:r>
              <a:t>) = 20.0 mol NH</a:t>
            </a:r>
            <a:r>
              <a:rPr baseline="-5999"/>
              <a:t>3</a:t>
            </a: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25.0 mol H</a:t>
            </a:r>
            <a:r>
              <a:rPr baseline="-5999"/>
              <a:t>2</a:t>
            </a:r>
            <a:r>
              <a:t> * (2 mol NH</a:t>
            </a:r>
            <a:r>
              <a:rPr baseline="-5999"/>
              <a:t>3 </a:t>
            </a:r>
            <a:r>
              <a:t>/ 3 mol H</a:t>
            </a:r>
            <a:r>
              <a:rPr baseline="-5999"/>
              <a:t>2</a:t>
            </a:r>
            <a:r>
              <a:t>) = 16.7 mol NH</a:t>
            </a:r>
            <a:r>
              <a:rPr baseline="-5999"/>
              <a:t>3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H</a:t>
            </a:r>
            <a:r>
              <a:rPr baseline="-5999"/>
              <a:t>2</a:t>
            </a:r>
            <a:r>
              <a:t> = limiting reactant, creates less NH</a:t>
            </a:r>
            <a:r>
              <a:rPr baseline="-5999"/>
              <a:t>3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N</a:t>
            </a:r>
            <a:r>
              <a:rPr baseline="-5999"/>
              <a:t>2</a:t>
            </a:r>
            <a:r>
              <a:t> is the excess reactant, N</a:t>
            </a:r>
            <a:r>
              <a:rPr baseline="-5999"/>
              <a:t>2</a:t>
            </a:r>
            <a:r>
              <a:t> left over at end of reaction</a:t>
            </a:r>
          </a:p>
        </p:txBody>
      </p:sp>
      <p:sp>
        <p:nvSpPr>
          <p:cNvPr id="437" name="Enter your response on…"/>
          <p:cNvSpPr txBox="1"/>
          <p:nvPr/>
        </p:nvSpPr>
        <p:spPr>
          <a:xfrm>
            <a:off x="4530519" y="150375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32968 -0.283854" origin="layout" pathEditMode="relative">
                                      <p:cBhvr>
                                        <p:cTn id="6" dur="75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83498 -0.471354" origin="layout" pathEditMode="relative">
                                      <p:cBhvr>
                                        <p:cTn id="1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7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81280" marR="81280" indent="0" algn="l" defTabSz="18216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6429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81280" marR="81280" indent="0" algn="l" defTabSz="18216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6429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