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18131344" y="12354480"/>
            <a:ext cx="494606" cy="48850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rgbClr val="FF2600"/>
          </a:solidFill>
          <a:uFill>
            <a:solidFill>
              <a:srgbClr val="FF26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05" name="Chemistry 221 Exam I Review Chapters 1, 2 and 3.1 - 3.2"/>
          <p:cNvSpPr txBox="1"/>
          <p:nvPr>
            <p:ph type="title"/>
          </p:nvPr>
        </p:nvSpPr>
        <p:spPr>
          <a:xfrm>
            <a:off x="191596" y="104260"/>
            <a:ext cx="16305610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221 Exam I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1, 2 and 3.1 - 3.2</a:t>
            </a:r>
          </a:p>
        </p:txBody>
      </p:sp>
      <p:sp>
        <p:nvSpPr>
          <p:cNvPr id="206" name="Chemistry 221…"/>
          <p:cNvSpPr txBox="1"/>
          <p:nvPr/>
        </p:nvSpPr>
        <p:spPr>
          <a:xfrm>
            <a:off x="3888808" y="11781590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221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207" name="crayons chemistry picture" descr="crayons chemistry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95" y="3383477"/>
            <a:ext cx="14275510" cy="8029975"/>
          </a:xfrm>
          <a:prstGeom prst="rect">
            <a:avLst/>
          </a:prstGeom>
          <a:ln w="12700"/>
        </p:spPr>
      </p:pic>
      <p:pic>
        <p:nvPicPr>
          <p:cNvPr id="208" name="Lavoisier book picture" descr="Lavoisier book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93723" y="33553"/>
            <a:ext cx="6563300" cy="11957429"/>
          </a:xfrm>
          <a:prstGeom prst="rect">
            <a:avLst/>
          </a:prstGeom>
          <a:ln w="12700"/>
        </p:spPr>
      </p:pic>
      <p:sp>
        <p:nvSpPr>
          <p:cNvPr id="209" name="1787 Nomenclature book by Lavoisier"/>
          <p:cNvSpPr txBox="1"/>
          <p:nvPr/>
        </p:nvSpPr>
        <p:spPr>
          <a:xfrm>
            <a:off x="18864477" y="12137190"/>
            <a:ext cx="510778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algn="ctr" defTabSz="1821656">
              <a:defRPr i="1"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1787 Nomenclature book by Lavoisier</a:t>
            </a:r>
          </a:p>
        </p:txBody>
      </p:sp>
      <p:sp>
        <p:nvSpPr>
          <p:cNvPr id="210" name="Last update:…"/>
          <p:cNvSpPr txBox="1"/>
          <p:nvPr/>
        </p:nvSpPr>
        <p:spPr>
          <a:xfrm>
            <a:off x="86404" y="11781590"/>
            <a:ext cx="2247035" cy="988296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Which ion in the following list is NOT likely to form?"/>
          <p:cNvSpPr txBox="1"/>
          <p:nvPr>
            <p:ph type="title"/>
          </p:nvPr>
        </p:nvSpPr>
        <p:spPr>
          <a:xfrm>
            <a:off x="3958828" y="0"/>
            <a:ext cx="16466344" cy="3959225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Which ion in the following list is NOT likely to form?</a:t>
            </a:r>
          </a:p>
        </p:txBody>
      </p:sp>
      <p:sp>
        <p:nvSpPr>
          <p:cNvPr id="264" name="Na+…"/>
          <p:cNvSpPr txBox="1"/>
          <p:nvPr>
            <p:ph type="body" sz="half" idx="1"/>
          </p:nvPr>
        </p:nvSpPr>
        <p:spPr>
          <a:xfrm>
            <a:off x="3958828" y="4107656"/>
            <a:ext cx="8233172" cy="9608344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Na</a:t>
            </a:r>
            <a:r>
              <a:rPr baseline="30971" sz="7000"/>
              <a:t>+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Mg</a:t>
            </a:r>
            <a:r>
              <a:rPr baseline="30971" sz="7000"/>
              <a:t>3+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Al</a:t>
            </a:r>
            <a:r>
              <a:rPr baseline="30971" sz="7000"/>
              <a:t>3+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</a:t>
            </a:r>
            <a:r>
              <a:rPr baseline="30971" sz="7000"/>
              <a:t>2+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Zn</a:t>
            </a:r>
            <a:r>
              <a:rPr baseline="30971" sz="7000"/>
              <a:t>2+</a:t>
            </a:r>
          </a:p>
        </p:txBody>
      </p:sp>
      <p:sp>
        <p:nvSpPr>
          <p:cNvPr id="265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66" name="Enter your response on…"/>
          <p:cNvSpPr txBox="1"/>
          <p:nvPr/>
        </p:nvSpPr>
        <p:spPr>
          <a:xfrm>
            <a:off x="4566238" y="1485900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67" name="Answer = B, Mg3+…"/>
          <p:cNvSpPr txBox="1"/>
          <p:nvPr/>
        </p:nvSpPr>
        <p:spPr>
          <a:xfrm>
            <a:off x="16823594" y="16644937"/>
            <a:ext cx="8643939" cy="44469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Mg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3+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Mg (alkaline earth metal) in group IIA takes +2 charge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Mg</a:t>
            </a:r>
            <a:r>
              <a:rPr baseline="30666"/>
              <a:t>2+ </a:t>
            </a:r>
            <a:r>
              <a:rPr baseline="-1333"/>
              <a:t>only reasonable charge for Mg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6290 -0.726562" origin="layout" pathEditMode="relative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When the ion Sr2+ forms,"/>
          <p:cNvSpPr txBox="1"/>
          <p:nvPr>
            <p:ph type="title"/>
          </p:nvPr>
        </p:nvSpPr>
        <p:spPr>
          <a:xfrm>
            <a:off x="158353" y="17462"/>
            <a:ext cx="16466344" cy="2549526"/>
          </a:xfrm>
          <a:prstGeom prst="rect">
            <a:avLst/>
          </a:prstGeom>
        </p:spPr>
        <p:txBody>
          <a:bodyPr/>
          <a:lstStyle/>
          <a:p>
            <a:pPr/>
            <a:r>
              <a:rPr sz="7000"/>
              <a:t>When the ion Sr</a:t>
            </a:r>
            <a:r>
              <a:rPr baseline="30971" sz="7000"/>
              <a:t>2+</a:t>
            </a:r>
            <a:r>
              <a:rPr sz="7000"/>
              <a:t> forms,</a:t>
            </a:r>
          </a:p>
        </p:txBody>
      </p:sp>
      <p:sp>
        <p:nvSpPr>
          <p:cNvPr id="270" name="the Sr atom loses 1 electron and now has the same number of electrons as Kr…"/>
          <p:cNvSpPr txBox="1"/>
          <p:nvPr>
            <p:ph type="body" idx="1"/>
          </p:nvPr>
        </p:nvSpPr>
        <p:spPr>
          <a:xfrm>
            <a:off x="158353" y="2566987"/>
            <a:ext cx="16162735" cy="11131551"/>
          </a:xfrm>
          <a:prstGeom prst="rect">
            <a:avLst/>
          </a:prstGeom>
        </p:spPr>
        <p:txBody>
          <a:bodyPr/>
          <a:lstStyle/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the Sr atom loses 1 electron and now has the same number of electrons as Kr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the Sr atom loses 1 electron and now has the same number of electrons as Xe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the Sr atom loses 2 electrons and now has the same number of electrons as Kr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the Sr atom gains 2 electrons and now has the same number of electrons as Kr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the Sr atom loses 3 electrons and now has the same number of electrons as Kr</a:t>
            </a:r>
          </a:p>
        </p:txBody>
      </p:sp>
      <p:sp>
        <p:nvSpPr>
          <p:cNvPr id="271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2" name="Enter your response on…"/>
          <p:cNvSpPr txBox="1"/>
          <p:nvPr/>
        </p:nvSpPr>
        <p:spPr>
          <a:xfrm>
            <a:off x="4530519" y="1450181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73" name="Answer = C, the Sr atom loses 2 electrons and now has the same number of electrons as Kr…"/>
          <p:cNvSpPr txBox="1"/>
          <p:nvPr/>
        </p:nvSpPr>
        <p:spPr>
          <a:xfrm>
            <a:off x="17948735" y="16644937"/>
            <a:ext cx="7518798" cy="625698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Sr atom loses 2 electrons and now has the same number of electrons as Kr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Becoming positive means "losing electrons"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Becoming negative means "gaining electrons"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0263 -0.171875" origin="layout" pathEditMode="relative">
                                      <p:cBhvr>
                                        <p:cTn id="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9305 -0.784404" origin="layout" pathEditMode="relative">
                                      <p:cBhvr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Which compound formula and name in the list is NOT correct?"/>
          <p:cNvSpPr txBox="1"/>
          <p:nvPr>
            <p:ph type="title"/>
          </p:nvPr>
        </p:nvSpPr>
        <p:spPr>
          <a:xfrm>
            <a:off x="758428" y="200025"/>
            <a:ext cx="16466344" cy="3660776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Which compound formula and name in the list is NOT correct?</a:t>
            </a:r>
          </a:p>
        </p:txBody>
      </p:sp>
      <p:sp>
        <p:nvSpPr>
          <p:cNvPr id="276" name="CaSO4, calcium sulfate…"/>
          <p:cNvSpPr txBox="1"/>
          <p:nvPr>
            <p:ph type="body" idx="1"/>
          </p:nvPr>
        </p:nvSpPr>
        <p:spPr>
          <a:xfrm>
            <a:off x="758428" y="3863181"/>
            <a:ext cx="16162735" cy="92614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CaSO</a:t>
            </a:r>
            <a:r>
              <a:rPr baseline="-16133"/>
              <a:t>4</a:t>
            </a:r>
            <a:r>
              <a:t>, calcium sulfate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NaNO</a:t>
            </a:r>
            <a:r>
              <a:rPr baseline="-16133"/>
              <a:t>3</a:t>
            </a:r>
            <a:r>
              <a:t>, sodium nitrate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MgI</a:t>
            </a:r>
            <a:r>
              <a:rPr baseline="-16133"/>
              <a:t>2</a:t>
            </a:r>
            <a:r>
              <a:t>, magnesium iodide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NH</a:t>
            </a:r>
            <a:r>
              <a:rPr baseline="-16133"/>
              <a:t>4</a:t>
            </a:r>
            <a:r>
              <a:t>PO</a:t>
            </a:r>
            <a:r>
              <a:rPr baseline="-16133"/>
              <a:t>4</a:t>
            </a:r>
            <a:r>
              <a:t>, ammonium phosphate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Ca(ClO)</a:t>
            </a:r>
            <a:r>
              <a:rPr baseline="-5999"/>
              <a:t>2</a:t>
            </a:r>
            <a:r>
              <a:t>, calcium hypochlorite</a:t>
            </a:r>
          </a:p>
        </p:txBody>
      </p:sp>
      <p:sp>
        <p:nvSpPr>
          <p:cNvPr id="277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8" name="Enter your response on…"/>
          <p:cNvSpPr txBox="1"/>
          <p:nvPr/>
        </p:nvSpPr>
        <p:spPr>
          <a:xfrm>
            <a:off x="4512660" y="14037468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79" name="Answer = D, NH4PO4,…"/>
          <p:cNvSpPr txBox="1"/>
          <p:nvPr/>
        </p:nvSpPr>
        <p:spPr>
          <a:xfrm>
            <a:off x="16823594" y="16644937"/>
            <a:ext cx="6750845" cy="700087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NH</a:t>
            </a:r>
            <a:r>
              <a:rPr b="0"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PO</a:t>
            </a:r>
            <a:r>
              <a:rPr b="0"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, </a:t>
            </a:r>
            <a:endParaRPr b="0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ammonium phosphate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NH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</a:t>
            </a:r>
            <a:r>
              <a:rPr baseline="-1333"/>
              <a:t> = ammonium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PO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3-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baseline="-1333"/>
              <a:t>= phosphate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charges must balance, so: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(NH</a:t>
            </a:r>
            <a:r>
              <a:rPr baseline="-7333"/>
              <a:t>4</a:t>
            </a:r>
            <a:r>
              <a:rPr baseline="-1333"/>
              <a:t>)</a:t>
            </a:r>
            <a:r>
              <a:rPr baseline="-7333"/>
              <a:t>3</a:t>
            </a:r>
            <a:r>
              <a:rPr baseline="-1333"/>
              <a:t>PO</a:t>
            </a:r>
            <a:r>
              <a:rPr baseline="-7333"/>
              <a:t>4</a:t>
            </a:r>
            <a:r>
              <a:rPr baseline="-1333"/>
              <a:t> = ammonium phosphate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8332 -0.771209" origin="layout" pathEditMode="relative">
                                      <p:cBhvr>
                                        <p:cTn id="1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Which compound in the list is NOT ionic?"/>
          <p:cNvSpPr txBox="1"/>
          <p:nvPr>
            <p:ph type="title"/>
          </p:nvPr>
        </p:nvSpPr>
        <p:spPr>
          <a:xfrm>
            <a:off x="3351609" y="-678657"/>
            <a:ext cx="16466345" cy="438785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Which compound in the list is NOT ionic?</a:t>
            </a:r>
          </a:p>
        </p:txBody>
      </p:sp>
      <p:sp>
        <p:nvSpPr>
          <p:cNvPr id="282" name="LiCl, lithium chloride…"/>
          <p:cNvSpPr txBox="1"/>
          <p:nvPr>
            <p:ph type="body" idx="1"/>
          </p:nvPr>
        </p:nvSpPr>
        <p:spPr>
          <a:xfrm>
            <a:off x="3405187" y="2655490"/>
            <a:ext cx="16002001" cy="9185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LiCl, lithium chloride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SO</a:t>
            </a:r>
            <a:r>
              <a:rPr baseline="-16133"/>
              <a:t>2</a:t>
            </a:r>
            <a:r>
              <a:t>, sulfur dioxide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AlF</a:t>
            </a:r>
            <a:r>
              <a:rPr baseline="-16133"/>
              <a:t>3</a:t>
            </a:r>
            <a:r>
              <a:t>, aluminum fluoride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Ba(NO</a:t>
            </a:r>
            <a:r>
              <a:rPr baseline="-16133"/>
              <a:t>3</a:t>
            </a:r>
            <a:r>
              <a:t>)</a:t>
            </a:r>
            <a:r>
              <a:rPr baseline="-16133"/>
              <a:t>2</a:t>
            </a:r>
            <a:r>
              <a:t>, barium nitrate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NaHCO</a:t>
            </a:r>
            <a:r>
              <a:rPr baseline="-16133"/>
              <a:t>3</a:t>
            </a:r>
            <a:r>
              <a:t>, sodium hydrogen carbonate</a:t>
            </a:r>
          </a:p>
        </p:txBody>
      </p:sp>
      <p:sp>
        <p:nvSpPr>
          <p:cNvPr id="283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84" name="Enter your response on…"/>
          <p:cNvSpPr txBox="1"/>
          <p:nvPr/>
        </p:nvSpPr>
        <p:spPr>
          <a:xfrm>
            <a:off x="4387644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85" name="Answer = B, SO2 sulfur dioxide…"/>
          <p:cNvSpPr txBox="1"/>
          <p:nvPr/>
        </p:nvSpPr>
        <p:spPr>
          <a:xfrm>
            <a:off x="16823594" y="16644937"/>
            <a:ext cx="864393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sulfur dioxide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ionic = cation + anion </a:t>
            </a:r>
            <a:r>
              <a:rPr b="0" baseline="-1333" i="1"/>
              <a:t>(usually metal + nonmetal)</a:t>
            </a: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sulfur and oxygen both nonmetals (and </a:t>
            </a:r>
            <a:r>
              <a:rPr baseline="-1333"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covalent</a:t>
            </a:r>
            <a:r>
              <a:rPr baseline="-1333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2121 -0.580729" origin="layout" pathEditMode="relative">
                                      <p:cBhvr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odium oxalate has the formula Na2C2O4.  Based on this information, the formula for iron(III) oxalate is"/>
          <p:cNvSpPr txBox="1"/>
          <p:nvPr>
            <p:ph type="title"/>
          </p:nvPr>
        </p:nvSpPr>
        <p:spPr>
          <a:xfrm>
            <a:off x="3958828" y="187325"/>
            <a:ext cx="16466344" cy="4994275"/>
          </a:xfrm>
          <a:prstGeom prst="rect">
            <a:avLst/>
          </a:prstGeom>
        </p:spPr>
        <p:txBody>
          <a:bodyPr/>
          <a:lstStyle/>
          <a:p>
            <a:pPr/>
            <a:r>
              <a:rPr sz="7000"/>
              <a:t>Sodium oxalate has the formula Na</a:t>
            </a:r>
            <a:r>
              <a:rPr baseline="-15771" sz="7000"/>
              <a:t>2</a:t>
            </a:r>
            <a:r>
              <a:rPr sz="7000"/>
              <a:t>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r>
              <a:rPr sz="7000"/>
              <a:t>.  Based on this information, the formula for iron(III) oxalate is</a:t>
            </a:r>
          </a:p>
        </p:txBody>
      </p:sp>
      <p:sp>
        <p:nvSpPr>
          <p:cNvPr id="288" name="FeC2O4…"/>
          <p:cNvSpPr txBox="1"/>
          <p:nvPr>
            <p:ph type="body" sz="half" idx="1"/>
          </p:nvPr>
        </p:nvSpPr>
        <p:spPr>
          <a:xfrm>
            <a:off x="3958828" y="5179218"/>
            <a:ext cx="13251657" cy="8536782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Fe(C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r>
              <a:rPr sz="7000"/>
              <a:t>)</a:t>
            </a:r>
            <a:r>
              <a:rPr baseline="-15771" sz="7000"/>
              <a:t>2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Fe(C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r>
              <a:rPr sz="7000"/>
              <a:t>)</a:t>
            </a:r>
            <a:r>
              <a:rPr baseline="-15771" sz="7000"/>
              <a:t>3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</a:t>
            </a:r>
            <a:r>
              <a:rPr baseline="-15771" sz="7000"/>
              <a:t>2</a:t>
            </a:r>
            <a:r>
              <a:rPr sz="7000"/>
              <a:t>(C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r>
              <a:rPr sz="7000"/>
              <a:t>)</a:t>
            </a:r>
            <a:r>
              <a:rPr baseline="-15771" sz="7000"/>
              <a:t>3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Fe</a:t>
            </a:r>
            <a:r>
              <a:rPr baseline="-15771" sz="7000"/>
              <a:t>3</a:t>
            </a:r>
            <a:r>
              <a:rPr sz="7000"/>
              <a:t>(C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4</a:t>
            </a:r>
            <a:r>
              <a:rPr sz="7000"/>
              <a:t>)</a:t>
            </a:r>
            <a:r>
              <a:rPr baseline="-15771" sz="7000"/>
              <a:t>2</a:t>
            </a:r>
          </a:p>
        </p:txBody>
      </p:sp>
      <p:sp>
        <p:nvSpPr>
          <p:cNvPr id="289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0" name="Enter your response on…"/>
          <p:cNvSpPr txBox="1"/>
          <p:nvPr/>
        </p:nvSpPr>
        <p:spPr>
          <a:xfrm>
            <a:off x="4441222" y="14680406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91" name="Answer = D, Fe2(C2O4)3…"/>
          <p:cNvSpPr txBox="1"/>
          <p:nvPr/>
        </p:nvSpPr>
        <p:spPr>
          <a:xfrm>
            <a:off x="16823594" y="16644937"/>
            <a:ext cx="8643939" cy="439973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Fe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Sodium always Na</a:t>
            </a:r>
            <a:r>
              <a:rPr baseline="30666"/>
              <a:t>+</a:t>
            </a:r>
            <a:r>
              <a:rPr baseline="-1333"/>
              <a:t>, so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2-</a:t>
            </a:r>
            <a:r>
              <a:t> (oxalate anion)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Combine with Fe</a:t>
            </a:r>
            <a:r>
              <a:rPr baseline="31999"/>
              <a:t>3+</a:t>
            </a:r>
            <a:r>
              <a:t> to get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Fe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8320 -0.188802" origin="layout" pathEditMode="relative">
                                      <p:cBhvr>
                                        <p:cTn id="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6515 -0.635417" origin="layout" pathEditMode="relative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All of the following statements concerning ionic compounds are correct EXCEPT"/>
          <p:cNvSpPr txBox="1"/>
          <p:nvPr>
            <p:ph type="title"/>
          </p:nvPr>
        </p:nvSpPr>
        <p:spPr>
          <a:xfrm>
            <a:off x="3958828" y="212725"/>
            <a:ext cx="16466344" cy="329247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All of the following statements concerning ionic compounds are correct EXCEPT</a:t>
            </a:r>
          </a:p>
        </p:txBody>
      </p:sp>
      <p:sp>
        <p:nvSpPr>
          <p:cNvPr id="294" name="as the ion charges increase, the attraction between the ions increases.…"/>
          <p:cNvSpPr txBox="1"/>
          <p:nvPr>
            <p:ph type="body" idx="1"/>
          </p:nvPr>
        </p:nvSpPr>
        <p:spPr>
          <a:xfrm>
            <a:off x="3815953" y="4649787"/>
            <a:ext cx="16769954" cy="10215563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as the ion charges increase, the attraction between the ions increases.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ionic compounds form extended 3-dimensional networks called crystal lattices.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ionic crystals tend to be rigid, and they cleave along planes.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positive and negative ions are attracted to each other by electrostatic forces.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electrostatic forces are weaker in CaO than in NaCl.</a:t>
            </a:r>
          </a:p>
        </p:txBody>
      </p:sp>
      <p:sp>
        <p:nvSpPr>
          <p:cNvPr id="295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6" name="Enter your response on…"/>
          <p:cNvSpPr txBox="1"/>
          <p:nvPr/>
        </p:nvSpPr>
        <p:spPr>
          <a:xfrm>
            <a:off x="4548379" y="14323218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pic>
        <p:nvPicPr>
          <p:cNvPr id="297" name="default_equation.pdf" descr="default_equa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0562" y="6750843"/>
            <a:ext cx="160735" cy="232173"/>
          </a:xfrm>
          <a:prstGeom prst="rect">
            <a:avLst/>
          </a:prstGeom>
          <a:ln w="12700"/>
        </p:spPr>
      </p:pic>
      <p:pic>
        <p:nvPicPr>
          <p:cNvPr id="29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25362" y="5429250"/>
            <a:ext cx="12055079" cy="3946922"/>
          </a:xfrm>
          <a:prstGeom prst="rect">
            <a:avLst/>
          </a:prstGeom>
          <a:ln w="12700"/>
        </p:spPr>
      </p:pic>
      <p:sp>
        <p:nvSpPr>
          <p:cNvPr id="299" name="Answer = E, the electrostatic forces are weaker in CaO than in NaCl…"/>
          <p:cNvSpPr txBox="1"/>
          <p:nvPr/>
        </p:nvSpPr>
        <p:spPr>
          <a:xfrm>
            <a:off x="17448672" y="16644937"/>
            <a:ext cx="8018861" cy="396478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</a:t>
            </a:r>
            <a:r>
              <a:rPr b="0" sz="5200"/>
              <a:t>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electrostatic forces are weaker in CaO than in NaCl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Coulomb's Law:</a:t>
            </a:r>
            <a:r>
              <a:rPr b="0" baseline="-1333" i="1"/>
              <a:t> +2/-2 ions in CaO stronger than +1/-1 in NaCl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82003 -0.140625" origin="layout" pathEditMode="relative">
                                      <p:cBhvr>
                                        <p:cTn id="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3764 -1.222541" origin="layout" pathEditMode="relative">
                                      <p:cBhvr>
                                        <p:cTn id="1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979592 -0.385663" origin="layout" pathEditMode="relative">
                                      <p:cBhvr>
                                        <p:cTn id="1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You have 0.25 mol of each of the following elements. Which one has the largest mass?"/>
          <p:cNvSpPr txBox="1"/>
          <p:nvPr>
            <p:ph type="title"/>
          </p:nvPr>
        </p:nvSpPr>
        <p:spPr>
          <a:xfrm>
            <a:off x="3958828" y="701675"/>
            <a:ext cx="16466344" cy="341312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You have 0.25 mol of each of the following elements. Which one has the largest mass? 		</a:t>
            </a:r>
          </a:p>
        </p:txBody>
      </p:sp>
      <p:sp>
        <p:nvSpPr>
          <p:cNvPr id="302" name="Fe → 55.8 g/mol * 0.25 mol = 14 g Fe…"/>
          <p:cNvSpPr txBox="1"/>
          <p:nvPr>
            <p:ph type="body" idx="1"/>
          </p:nvPr>
        </p:nvSpPr>
        <p:spPr>
          <a:xfrm>
            <a:off x="3958828" y="4107656"/>
            <a:ext cx="17019985" cy="9608344"/>
          </a:xfrm>
          <a:prstGeom prst="rect">
            <a:avLst/>
          </a:prstGeom>
        </p:spPr>
        <p:txBody>
          <a:bodyPr/>
          <a:lstStyle/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Fe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→ 55.8 g/mol * 0.25 mol = 14 g Fe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Al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→ 27.0 g/mol * 0.25 mol = 6.8 g Al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Zn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→ 65.4 g/mol * 0.25 mol = 16 g Zn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Ca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→ 40.1 g/mol * 0.25 mol = 10. g Ca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C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→ 12.0 g/mol * 0.25 mol = 3.0 g C</a:t>
            </a:r>
          </a:p>
        </p:txBody>
      </p:sp>
      <p:sp>
        <p:nvSpPr>
          <p:cNvPr id="303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4" name="Enter your response on…"/>
          <p:cNvSpPr txBox="1"/>
          <p:nvPr/>
        </p:nvSpPr>
        <p:spPr>
          <a:xfrm>
            <a:off x="4137613" y="1450181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05" name="Answer = C, Zn…"/>
          <p:cNvSpPr txBox="1"/>
          <p:nvPr/>
        </p:nvSpPr>
        <p:spPr>
          <a:xfrm>
            <a:off x="16823594" y="16644937"/>
            <a:ext cx="8643939" cy="1344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Largest MM will give largest mass,</a:t>
            </a:r>
          </a:p>
        </p:txBody>
      </p:sp>
      <p:sp>
        <p:nvSpPr>
          <p:cNvPr id="306" name="Rectangle"/>
          <p:cNvSpPr/>
          <p:nvPr/>
        </p:nvSpPr>
        <p:spPr>
          <a:xfrm>
            <a:off x="7423546" y="3786187"/>
            <a:ext cx="13108783" cy="7322345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1896 -0.352865" origin="layout" pathEditMode="relative">
                                      <p:cBhvr>
                                        <p:cTn id="1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3"/>
      <p:bldP build="whole" bldLvl="1" animBg="1" rev="0" advAuto="0" spid="30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alculate the average mass of one chromium atom."/>
          <p:cNvSpPr txBox="1"/>
          <p:nvPr>
            <p:ph type="title"/>
          </p:nvPr>
        </p:nvSpPr>
        <p:spPr>
          <a:xfrm>
            <a:off x="3958828" y="149225"/>
            <a:ext cx="16466344" cy="4270375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>
              <a:defRPr sz="5200"/>
            </a:pPr>
            <a:r>
              <a:rPr sz="7000"/>
              <a:t>Calculate the average mass of one chromium atom.</a:t>
            </a:r>
          </a:p>
        </p:txBody>
      </p:sp>
      <p:sp>
        <p:nvSpPr>
          <p:cNvPr id="309" name="8.634 x 10-23 g…"/>
          <p:cNvSpPr txBox="1"/>
          <p:nvPr>
            <p:ph type="body" sz="half" idx="1"/>
          </p:nvPr>
        </p:nvSpPr>
        <p:spPr>
          <a:xfrm>
            <a:off x="3958828" y="4411265"/>
            <a:ext cx="8233172" cy="8664577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 8.634 x 10</a:t>
            </a:r>
            <a:r>
              <a:rPr baseline="31999"/>
              <a:t>-23</a:t>
            </a:r>
            <a:r>
              <a:t> g</a:t>
            </a:r>
            <a:endParaRPr baseline="-15771"/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rPr baseline="-15771"/>
              <a:t>  </a:t>
            </a:r>
            <a:r>
              <a:t>6.626 x 10</a:t>
            </a:r>
            <a:r>
              <a:rPr baseline="31999"/>
              <a:t>-34</a:t>
            </a:r>
            <a:r>
              <a:t> g</a:t>
            </a:r>
            <a:endParaRPr baseline="-15771"/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rPr baseline="-15771"/>
              <a:t>  </a:t>
            </a:r>
            <a:r>
              <a:t>6.022 x 10</a:t>
            </a:r>
            <a:r>
              <a:rPr baseline="31999"/>
              <a:t>-23</a:t>
            </a:r>
            <a:r>
              <a:t> g</a:t>
            </a:r>
            <a:endParaRPr baseline="-15771"/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 51.996 g</a:t>
            </a:r>
            <a:endParaRPr baseline="-9771"/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rPr baseline="-9771"/>
              <a:t> </a:t>
            </a:r>
            <a:r>
              <a:t>too small to calculate accurately</a:t>
            </a:r>
          </a:p>
        </p:txBody>
      </p:sp>
      <p:sp>
        <p:nvSpPr>
          <p:cNvPr id="310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1" name="Enter your response on…"/>
          <p:cNvSpPr txBox="1"/>
          <p:nvPr/>
        </p:nvSpPr>
        <p:spPr>
          <a:xfrm>
            <a:off x="4209050" y="14323218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12" name="Answer = A, 8.634 x 10-23 g…"/>
          <p:cNvSpPr txBox="1"/>
          <p:nvPr/>
        </p:nvSpPr>
        <p:spPr>
          <a:xfrm>
            <a:off x="16787876" y="15037593"/>
            <a:ext cx="8643938" cy="566161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</a:rPr>
              <a:t>8.634 x 10</a:t>
            </a:r>
            <a:r>
              <a:rPr baseline="31999">
                <a:solidFill>
                  <a:srgbClr val="FF2600"/>
                </a:solidFill>
              </a:rPr>
              <a:t>-23</a:t>
            </a:r>
            <a:r>
              <a:rPr>
                <a:solidFill>
                  <a:srgbClr val="FF2600"/>
                </a:solidFill>
              </a:rPr>
              <a:t> g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Molar mass of Cr = 51.996 g/mol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Avogadro’s number: </a:t>
            </a: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6.022 x 10</a:t>
            </a:r>
            <a:r>
              <a:rPr b="0" baseline="30666" i="1"/>
              <a:t>23</a:t>
            </a:r>
            <a:r>
              <a:rPr b="0" baseline="-1333" i="1"/>
              <a:t> atoms / mol</a:t>
            </a: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51.996 g/mol * (1 mol / 6.022E23 atoms) = </a:t>
            </a:r>
            <a:r>
              <a:rPr b="0" baseline="-1333" i="1">
                <a:solidFill>
                  <a:srgbClr val="FF2600"/>
                </a:solidFill>
              </a:rPr>
              <a:t>8.634 x 10</a:t>
            </a:r>
            <a:r>
              <a:rPr b="0" baseline="30666" i="1">
                <a:solidFill>
                  <a:srgbClr val="FF2600"/>
                </a:solidFill>
              </a:rPr>
              <a:t>-23</a:t>
            </a:r>
            <a:r>
              <a:rPr b="0" baseline="-1333" i="1">
                <a:solidFill>
                  <a:srgbClr val="FF2600"/>
                </a:solidFill>
              </a:rPr>
              <a:t> g/atom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12735 -0.225260" origin="layout" pathEditMode="relative">
                                      <p:cBhvr>
                                        <p:cTn id="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5812 -0.704427" origin="layout" pathEditMode="relative">
                                      <p:cBhvr>
                                        <p:cTn id="1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ich answer best represents the percent composition of the compound CO2?"/>
          <p:cNvSpPr txBox="1"/>
          <p:nvPr>
            <p:ph type="title"/>
          </p:nvPr>
        </p:nvSpPr>
        <p:spPr>
          <a:xfrm>
            <a:off x="3958828" y="428625"/>
            <a:ext cx="16466344" cy="3838575"/>
          </a:xfrm>
          <a:prstGeom prst="rect">
            <a:avLst/>
          </a:prstGeom>
        </p:spPr>
        <p:txBody>
          <a:bodyPr/>
          <a:lstStyle/>
          <a:p>
            <a:pPr/>
            <a:r>
              <a:rPr sz="6400"/>
              <a:t>Which answer best represents the percent composition of the compound CO</a:t>
            </a:r>
            <a:r>
              <a:rPr baseline="-15796" sz="6400"/>
              <a:t>2</a:t>
            </a:r>
            <a:r>
              <a:rPr sz="6400"/>
              <a:t>?</a:t>
            </a:r>
          </a:p>
        </p:txBody>
      </p:sp>
      <p:sp>
        <p:nvSpPr>
          <p:cNvPr id="315" name="50.0% C &amp; 50.0% O…"/>
          <p:cNvSpPr txBox="1"/>
          <p:nvPr>
            <p:ph type="body" sz="half" idx="1"/>
          </p:nvPr>
        </p:nvSpPr>
        <p:spPr>
          <a:xfrm>
            <a:off x="3958828" y="4268390"/>
            <a:ext cx="16162735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50.0% C &amp; 50.0% 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12.0% C &amp; 88.0% 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27.3% C &amp; 72.7% 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12.0% C &amp; 32.0% 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64.0% C &amp; 36.0% O</a:t>
            </a:r>
          </a:p>
        </p:txBody>
      </p:sp>
      <p:sp>
        <p:nvSpPr>
          <p:cNvPr id="31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7" name="Enter your response on…"/>
          <p:cNvSpPr txBox="1"/>
          <p:nvPr/>
        </p:nvSpPr>
        <p:spPr>
          <a:xfrm>
            <a:off x="4512660" y="144660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18" name="Answer = C, 27.3% C and 72.7%O…"/>
          <p:cNvSpPr txBox="1"/>
          <p:nvPr/>
        </p:nvSpPr>
        <p:spPr>
          <a:xfrm>
            <a:off x="16823594" y="16644937"/>
            <a:ext cx="8643939" cy="875109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27.3% C and 72.7%O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MM (CO</a:t>
            </a:r>
            <a:r>
              <a:rPr baseline="-7333"/>
              <a:t>2</a:t>
            </a:r>
            <a:r>
              <a:rPr baseline="-1333"/>
              <a:t>) = 44.01 g/mol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 mol C = 12.0 g, so: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%C = </a:t>
            </a:r>
            <a:r>
              <a:rPr b="0" baseline="-1333" i="1"/>
              <a:t>(12.0/44.01)* 100%</a:t>
            </a:r>
            <a:endParaRPr b="0" baseline="-1333" i="1"/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%C = 27.3%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 mol O = 32.0 g, so: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%O = </a:t>
            </a:r>
            <a:r>
              <a:rPr b="0" baseline="-1333" i="1"/>
              <a:t>(32.0/44.01)* 100%</a:t>
            </a:r>
            <a:endParaRPr baseline="-1333"/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%O = 72.7%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or: </a:t>
            </a:r>
            <a:r>
              <a:rPr baseline="-1333"/>
              <a:t>100% - 27.3 %C = 72.7 %O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4572 -0.882812" origin="layout" pathEditMode="relative">
                                      <p:cBhvr>
                                        <p:cTn id="1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Nitrogen and oxygen form a series of oxides with the general formula NxOy. One of them has 46.67% N. The empirical formula for this oxide is"/>
          <p:cNvSpPr txBox="1"/>
          <p:nvPr>
            <p:ph type="title"/>
          </p:nvPr>
        </p:nvSpPr>
        <p:spPr>
          <a:xfrm>
            <a:off x="3565921" y="-9525"/>
            <a:ext cx="16466345" cy="5362576"/>
          </a:xfrm>
          <a:prstGeom prst="rect">
            <a:avLst/>
          </a:prstGeom>
        </p:spPr>
        <p:txBody>
          <a:bodyPr/>
          <a:lstStyle/>
          <a:p>
            <a:pPr/>
            <a:r>
              <a:rPr sz="6000"/>
              <a:t>Nitrogen and oxygen form a series of oxides with the general formula N</a:t>
            </a:r>
            <a:r>
              <a:rPr baseline="-16133" sz="6000"/>
              <a:t>x</a:t>
            </a:r>
            <a:r>
              <a:rPr sz="6000"/>
              <a:t>O</a:t>
            </a:r>
            <a:r>
              <a:rPr baseline="-16133" sz="6000"/>
              <a:t>y</a:t>
            </a:r>
            <a:r>
              <a:rPr sz="6000"/>
              <a:t>. One of them has 46.67% N. The empirical formula for this oxide is</a:t>
            </a:r>
          </a:p>
        </p:txBody>
      </p:sp>
      <p:sp>
        <p:nvSpPr>
          <p:cNvPr id="321" name="N2O…"/>
          <p:cNvSpPr txBox="1"/>
          <p:nvPr>
            <p:ph type="body" sz="quarter" idx="1"/>
          </p:nvPr>
        </p:nvSpPr>
        <p:spPr>
          <a:xfrm>
            <a:off x="3958828" y="5643562"/>
            <a:ext cx="8233172" cy="8072438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</a:t>
            </a:r>
            <a:r>
              <a:rPr baseline="-16133"/>
              <a:t>2</a:t>
            </a:r>
            <a:r>
              <a:t>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</a:t>
            </a:r>
            <a:r>
              <a:rPr baseline="-16133"/>
              <a:t>2</a:t>
            </a:r>
            <a:r>
              <a:t>O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</a:t>
            </a:r>
            <a:r>
              <a:rPr baseline="-16133"/>
              <a:t>2</a:t>
            </a:r>
            <a:r>
              <a:t>O</a:t>
            </a:r>
            <a:r>
              <a:rPr baseline="-16133"/>
              <a:t>5</a:t>
            </a:r>
          </a:p>
        </p:txBody>
      </p:sp>
      <p:sp>
        <p:nvSpPr>
          <p:cNvPr id="322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3" name="Enter your response on…"/>
          <p:cNvSpPr txBox="1"/>
          <p:nvPr/>
        </p:nvSpPr>
        <p:spPr>
          <a:xfrm>
            <a:off x="4548379" y="1459110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24" name="Answer = B, NO…"/>
          <p:cNvSpPr txBox="1"/>
          <p:nvPr/>
        </p:nvSpPr>
        <p:spPr>
          <a:xfrm>
            <a:off x="16823594" y="16644937"/>
            <a:ext cx="8643939" cy="998339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Assume 100 g, turn into moles: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46.67 g N</a:t>
            </a:r>
            <a:r>
              <a:rPr b="0" baseline="-1333" i="1"/>
              <a:t> * (mol N / 14.01 g)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3.331 mol N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100% - 46.67% = 53.33% 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53.33 g O</a:t>
            </a:r>
            <a:r>
              <a:rPr b="0" baseline="-1333" i="1"/>
              <a:t> * (mol O / 16.00 g)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3.333 mol O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</a:t>
            </a:r>
            <a:r>
              <a:rPr baseline="-7333"/>
              <a:t>3.331</a:t>
            </a:r>
            <a:r>
              <a:rPr baseline="-1333"/>
              <a:t>O</a:t>
            </a:r>
            <a:r>
              <a:rPr baseline="-7333"/>
              <a:t>3.333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divide both by smallest number:</a:t>
            </a:r>
            <a:endParaRPr baseline="-1333"/>
          </a:p>
          <a:p>
            <a:pPr marL="63500" marR="63500" algn="ctr" defTabSz="1428750">
              <a:defRPr b="1"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</a:t>
            </a:r>
            <a:r>
              <a:rPr baseline="-7333"/>
              <a:t>(3.331/3.331)</a:t>
            </a:r>
            <a:r>
              <a:rPr baseline="-1333"/>
              <a:t>O</a:t>
            </a:r>
            <a:r>
              <a:rPr baseline="-7333"/>
              <a:t>(3.333/3.331)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N</a:t>
            </a:r>
            <a:r>
              <a:rPr baseline="-7333"/>
              <a:t>1.000</a:t>
            </a:r>
            <a:r>
              <a:rPr baseline="-1333"/>
              <a:t>O</a:t>
            </a:r>
            <a:r>
              <a:rPr baseline="-7333"/>
              <a:t>1.001</a:t>
            </a:r>
            <a:r>
              <a:rPr baseline="-1333"/>
              <a:t>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0431 -0.944010" origin="layout" pathEditMode="relative">
                                      <p:cBhvr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idterm I"/>
          <p:cNvSpPr txBox="1"/>
          <p:nvPr>
            <p:ph type="title"/>
          </p:nvPr>
        </p:nvSpPr>
        <p:spPr>
          <a:xfrm>
            <a:off x="-5652691" y="-535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13" name="Chapters 1, 2, up to 3.2…"/>
          <p:cNvSpPr txBox="1"/>
          <p:nvPr>
            <p:ph type="body" idx="1"/>
          </p:nvPr>
        </p:nvSpPr>
        <p:spPr>
          <a:xfrm>
            <a:off x="300293" y="1645840"/>
            <a:ext cx="16654009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1, 2, </a:t>
            </a:r>
            <a:r>
              <a:rPr i="1"/>
              <a:t>up to 3.2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For this "face to face" class (01 &amp; H1):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"notes sheet" </a:t>
            </a:r>
            <a:r>
              <a:t>"Determination of an Empirical Formula" lab</a:t>
            </a:r>
            <a:r>
              <a:rPr b="0"/>
              <a:t>, </a:t>
            </a:r>
            <a:r>
              <a:t>Exam Prep Worksheet I, "%KClO</a:t>
            </a:r>
            <a:r>
              <a:rPr baseline="-5999"/>
              <a:t>3</a:t>
            </a:r>
            <a:r>
              <a:t> (in class)" printed lab, safety goggles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4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14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15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16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ombining 6.54 g of Zn with oxygen gives a white powder, ZnxOy, with a mass of 8.14 g (all of the Zn reacts.) The empirical formula is:"/>
          <p:cNvSpPr txBox="1"/>
          <p:nvPr>
            <p:ph type="title"/>
          </p:nvPr>
        </p:nvSpPr>
        <p:spPr>
          <a:xfrm>
            <a:off x="668734" y="21530"/>
            <a:ext cx="11394282" cy="6110279"/>
          </a:xfrm>
          <a:prstGeom prst="rect">
            <a:avLst/>
          </a:prstGeom>
        </p:spPr>
        <p:txBody>
          <a:bodyPr/>
          <a:lstStyle/>
          <a:p>
            <a:pPr/>
            <a:r>
              <a:rPr sz="6600"/>
              <a:t>Combining 6.54 g of Zn with oxygen gives a white powder, Zn</a:t>
            </a:r>
            <a:r>
              <a:rPr baseline="-15787" sz="6600"/>
              <a:t>x</a:t>
            </a:r>
            <a:r>
              <a:rPr sz="6600"/>
              <a:t>O</a:t>
            </a:r>
            <a:r>
              <a:rPr baseline="-15787" sz="6600"/>
              <a:t>y</a:t>
            </a:r>
            <a:r>
              <a:rPr sz="6600"/>
              <a:t>, with a mass of 8.14 g (all of the Zn reacts.) The empirical formula is:</a:t>
            </a:r>
          </a:p>
        </p:txBody>
      </p:sp>
      <p:sp>
        <p:nvSpPr>
          <p:cNvPr id="327" name="ZnO…"/>
          <p:cNvSpPr txBox="1"/>
          <p:nvPr>
            <p:ph type="body" sz="quarter" idx="1"/>
          </p:nvPr>
        </p:nvSpPr>
        <p:spPr>
          <a:xfrm>
            <a:off x="1418828" y="6068516"/>
            <a:ext cx="8233172" cy="7625954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ZnO</a:t>
            </a:r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Zn</a:t>
            </a:r>
            <a:r>
              <a:rPr baseline="-15771" sz="7000"/>
              <a:t>2</a:t>
            </a:r>
            <a:r>
              <a:rPr sz="7000"/>
              <a:t>O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ZnO</a:t>
            </a:r>
            <a:r>
              <a:rPr baseline="-15771" sz="7000"/>
              <a:t>2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Zn</a:t>
            </a:r>
            <a:r>
              <a:rPr baseline="-15771" sz="7000"/>
              <a:t>2</a:t>
            </a:r>
            <a:r>
              <a:rPr sz="7000"/>
              <a:t>O</a:t>
            </a:r>
            <a:r>
              <a:rPr baseline="-15771" sz="7000"/>
              <a:t>3</a:t>
            </a:r>
            <a:endParaRPr baseline="-9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Zn</a:t>
            </a:r>
            <a:r>
              <a:rPr baseline="-5999" sz="7000"/>
              <a:t>3</a:t>
            </a:r>
            <a:r>
              <a:rPr sz="7000"/>
              <a:t>O</a:t>
            </a:r>
            <a:r>
              <a:rPr baseline="-5999" sz="7000"/>
              <a:t>4</a:t>
            </a:r>
          </a:p>
        </p:txBody>
      </p:sp>
      <p:sp>
        <p:nvSpPr>
          <p:cNvPr id="328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9" name="Enter your response on…"/>
          <p:cNvSpPr txBox="1"/>
          <p:nvPr/>
        </p:nvSpPr>
        <p:spPr>
          <a:xfrm>
            <a:off x="4548379" y="148411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30" name="Answer = A, ZnO…"/>
          <p:cNvSpPr txBox="1"/>
          <p:nvPr/>
        </p:nvSpPr>
        <p:spPr>
          <a:xfrm>
            <a:off x="16823594" y="16644937"/>
            <a:ext cx="9733361" cy="118110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ZnO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Law of mass action: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1"/>
              <a:t>g O</a:t>
            </a:r>
            <a:r>
              <a:t> = 8.14 g - 6.54 g Zn =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1.60 g</a:t>
            </a:r>
            <a:endParaRPr b="1" baseline="30666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Turn g into mol, compare:</a:t>
            </a: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mol O = 1.60 g O * (mol O / 16.00 g)</a:t>
            </a: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mol O = </a:t>
            </a:r>
            <a:r>
              <a:rPr b="1" baseline="-1333">
                <a:uFill>
                  <a:solidFill>
                    <a:srgbClr val="FF2600"/>
                  </a:solidFill>
                </a:uFill>
              </a:rPr>
              <a:t>0.100 mol O</a:t>
            </a:r>
            <a:endParaRPr b="1"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mol Zn = 6.54 g Zn * (mol Zn / 65.34 g)</a:t>
            </a: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mol Zn = </a:t>
            </a:r>
            <a:r>
              <a:rPr b="1" baseline="-1333">
                <a:uFill>
                  <a:solidFill>
                    <a:srgbClr val="FF2600"/>
                  </a:solidFill>
                </a:uFill>
              </a:rPr>
              <a:t>0.100 mol Zn</a:t>
            </a: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uFill>
                  <a:solidFill>
                    <a:srgbClr val="FF2600"/>
                  </a:solidFill>
                </a:uFill>
              </a:rPr>
              <a:t>Zn</a:t>
            </a:r>
            <a:r>
              <a:rPr baseline="-7333">
                <a:uFill>
                  <a:solidFill>
                    <a:srgbClr val="FF2600"/>
                  </a:solidFill>
                </a:uFill>
              </a:rPr>
              <a:t>0.100</a:t>
            </a:r>
            <a:r>
              <a:rPr baseline="-1333"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7333">
                <a:uFill>
                  <a:solidFill>
                    <a:srgbClr val="FF2600"/>
                  </a:solidFill>
                </a:uFill>
              </a:rPr>
              <a:t>0.100</a:t>
            </a:r>
            <a:r>
              <a:rPr baseline="-1333">
                <a:uFill>
                  <a:solidFill>
                    <a:srgbClr val="FF2600"/>
                  </a:solidFill>
                </a:uFill>
              </a:rPr>
              <a:t>  </a:t>
            </a:r>
            <a:endParaRPr baseline="-1333"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divide both by smallest number:</a:t>
            </a:r>
            <a:endParaRPr baseline="-1333"/>
          </a:p>
          <a:p>
            <a:pPr marL="63500" marR="63500" algn="ctr" defTabSz="1428750">
              <a:defRPr b="1"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Zn</a:t>
            </a:r>
            <a:r>
              <a:rPr baseline="-7333"/>
              <a:t>(0.100/0.100)</a:t>
            </a:r>
            <a:r>
              <a:rPr baseline="-1333"/>
              <a:t>O</a:t>
            </a:r>
            <a:r>
              <a:rPr baseline="-7333"/>
              <a:t>(0.100/0.100)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Zn</a:t>
            </a:r>
            <a:r>
              <a:rPr baseline="-7333"/>
              <a:t>1.00</a:t>
            </a:r>
            <a:r>
              <a:rPr baseline="-1333"/>
              <a:t>O</a:t>
            </a:r>
            <a:r>
              <a:rPr baseline="-7333"/>
              <a:t>1.00</a:t>
            </a:r>
            <a:r>
              <a:rPr baseline="-1333"/>
              <a:t>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9864 -0.226562" origin="layout" pathEditMode="relative">
                                      <p:cBhvr>
                                        <p:cTn id="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4715 -1.144097" origin="layout" pathEditMode="relative">
                                      <p:cBhvr>
                                        <p:cTn id="1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lyceraldehyde has an empirical formula of CH2O and a molar mass is 90.08 g/mol. The molecular formula is:"/>
          <p:cNvSpPr txBox="1"/>
          <p:nvPr>
            <p:ph type="title"/>
          </p:nvPr>
        </p:nvSpPr>
        <p:spPr>
          <a:xfrm>
            <a:off x="3958828" y="17859"/>
            <a:ext cx="16466344" cy="5864226"/>
          </a:xfrm>
          <a:prstGeom prst="rect">
            <a:avLst/>
          </a:prstGeom>
        </p:spPr>
        <p:txBody>
          <a:bodyPr/>
          <a:lstStyle/>
          <a:p>
            <a:pPr/>
            <a:r>
              <a:rPr sz="6000"/>
              <a:t>Glyceraldehyde has an empirical formula of CH</a:t>
            </a:r>
            <a:r>
              <a:rPr baseline="-16133" sz="6000"/>
              <a:t>2</a:t>
            </a:r>
            <a:r>
              <a:rPr sz="6000"/>
              <a:t>O and a molar mass is 90.08 g/mol. The </a:t>
            </a:r>
            <a:r>
              <a:rPr b="1" i="1" sz="6000"/>
              <a:t>molecular formula</a:t>
            </a:r>
            <a:r>
              <a:rPr sz="6000"/>
              <a:t> is:</a:t>
            </a:r>
          </a:p>
        </p:txBody>
      </p:sp>
      <p:sp>
        <p:nvSpPr>
          <p:cNvPr id="333" name="CH2O…"/>
          <p:cNvSpPr txBox="1"/>
          <p:nvPr>
            <p:ph type="body" sz="quarter" idx="1"/>
          </p:nvPr>
        </p:nvSpPr>
        <p:spPr>
          <a:xfrm>
            <a:off x="3958828" y="5889625"/>
            <a:ext cx="8233172" cy="7826375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CH</a:t>
            </a:r>
            <a:r>
              <a:rPr baseline="-15771" sz="7000"/>
              <a:t>2</a:t>
            </a:r>
            <a:r>
              <a:rPr sz="7000"/>
              <a:t>O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</a:t>
            </a:r>
            <a:r>
              <a:rPr baseline="-15771" sz="7000"/>
              <a:t>2</a:t>
            </a:r>
            <a:r>
              <a:rPr sz="7000"/>
              <a:t>H</a:t>
            </a:r>
            <a:r>
              <a:rPr baseline="-15771" sz="7000"/>
              <a:t>4</a:t>
            </a:r>
            <a:r>
              <a:rPr sz="7000"/>
              <a:t>O</a:t>
            </a:r>
            <a:r>
              <a:rPr baseline="-15771" sz="7000"/>
              <a:t>2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</a:t>
            </a:r>
            <a:r>
              <a:rPr baseline="-15771" sz="7000"/>
              <a:t>3</a:t>
            </a:r>
            <a:r>
              <a:rPr sz="7000"/>
              <a:t>H</a:t>
            </a:r>
            <a:r>
              <a:rPr baseline="-15771" sz="7000"/>
              <a:t>6</a:t>
            </a:r>
            <a:r>
              <a:rPr sz="7000"/>
              <a:t>O</a:t>
            </a:r>
            <a:r>
              <a:rPr baseline="-15771" sz="7000"/>
              <a:t>3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</a:t>
            </a:r>
            <a:r>
              <a:rPr baseline="-15771" sz="7000"/>
              <a:t>4</a:t>
            </a:r>
            <a:r>
              <a:rPr sz="7000"/>
              <a:t>H</a:t>
            </a:r>
            <a:r>
              <a:rPr baseline="-15771" sz="7000"/>
              <a:t>8</a:t>
            </a:r>
            <a:r>
              <a:rPr sz="7000"/>
              <a:t>O</a:t>
            </a:r>
            <a:r>
              <a:rPr baseline="-15771" sz="7000"/>
              <a:t>4</a:t>
            </a:r>
            <a:endParaRPr baseline="-157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</a:t>
            </a:r>
            <a:r>
              <a:rPr baseline="-15771" sz="7000"/>
              <a:t>4</a:t>
            </a:r>
            <a:r>
              <a:rPr sz="7000"/>
              <a:t>H</a:t>
            </a:r>
            <a:r>
              <a:rPr baseline="-15771" sz="7000"/>
              <a:t>4</a:t>
            </a:r>
            <a:r>
              <a:rPr sz="7000"/>
              <a:t>O</a:t>
            </a:r>
            <a:r>
              <a:rPr baseline="-15771" sz="7000"/>
              <a:t>4</a:t>
            </a:r>
          </a:p>
        </p:txBody>
      </p:sp>
      <p:sp>
        <p:nvSpPr>
          <p:cNvPr id="334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35" name="Enter your response on…"/>
          <p:cNvSpPr txBox="1"/>
          <p:nvPr/>
        </p:nvSpPr>
        <p:spPr>
          <a:xfrm>
            <a:off x="4548379" y="1430535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36" name="Answer = C, C3H6O3…"/>
          <p:cNvSpPr txBox="1"/>
          <p:nvPr/>
        </p:nvSpPr>
        <p:spPr>
          <a:xfrm>
            <a:off x="16823594" y="16644937"/>
            <a:ext cx="8643939" cy="591145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rPr b="0" baseline="-22285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="0" baseline="-22285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="0" baseline="-22285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CH</a:t>
            </a:r>
            <a:r>
              <a:rPr baseline="-7333"/>
              <a:t>2</a:t>
            </a:r>
            <a:r>
              <a:rPr baseline="-1333"/>
              <a:t>O MM </a:t>
            </a:r>
            <a:r>
              <a:rPr b="0" baseline="-1333" i="1"/>
              <a:t>= 12 + 2(1) + 16</a:t>
            </a: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CH</a:t>
            </a:r>
            <a:r>
              <a:rPr b="0" baseline="-7333" i="1"/>
              <a:t>2</a:t>
            </a:r>
            <a:r>
              <a:rPr b="0" baseline="-1333" i="1"/>
              <a:t>O MM =</a:t>
            </a:r>
            <a:r>
              <a:rPr baseline="-1333"/>
              <a:t> 30 g/mol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90.08 g/mol / 30 g/mol ≈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this ratio </a:t>
            </a:r>
            <a:r>
              <a:rPr b="1"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always</a:t>
            </a:r>
            <a:r>
              <a:rPr baseline="-1333"/>
              <a:t> whole number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MF = (EF)</a:t>
            </a:r>
            <a:r>
              <a:rPr baseline="-7333"/>
              <a:t>ratio</a:t>
            </a:r>
            <a:r>
              <a:rPr baseline="-1333"/>
              <a:t> = (CH</a:t>
            </a:r>
            <a:r>
              <a:rPr baseline="-7333"/>
              <a:t>2</a:t>
            </a:r>
            <a:r>
              <a:rPr baseline="-1333"/>
              <a:t>O)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baseline="-1333"/>
              <a:t>= </a:t>
            </a:r>
            <a:r>
              <a:rPr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rPr baseline="-22285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22285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22285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9131 -0.169271" origin="layout" pathEditMode="relative">
                                      <p:cBhvr>
                                        <p:cTn id="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5304 -0.714844" origin="layout" pathEditMode="relative">
                                      <p:cBhvr>
                                        <p:cTn id="1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A compound with P and F is 75.41% F with a molar mass of 251.94 g/mol. What is the  molecular formula?"/>
          <p:cNvSpPr txBox="1"/>
          <p:nvPr>
            <p:ph type="title"/>
          </p:nvPr>
        </p:nvSpPr>
        <p:spPr>
          <a:xfrm>
            <a:off x="3244453" y="-1329135"/>
            <a:ext cx="16466344" cy="597852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 compound with P and F is 75.41% F with a molar mass of 251.94 g/mol. What is the  molecular formula?</a:t>
            </a:r>
          </a:p>
        </p:txBody>
      </p:sp>
      <p:sp>
        <p:nvSpPr>
          <p:cNvPr id="339" name="P2F2…"/>
          <p:cNvSpPr txBox="1"/>
          <p:nvPr>
            <p:ph type="body" sz="quarter" idx="1"/>
          </p:nvPr>
        </p:nvSpPr>
        <p:spPr>
          <a:xfrm>
            <a:off x="3458765" y="3571875"/>
            <a:ext cx="8233173" cy="762595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</a:t>
            </a:r>
            <a:r>
              <a:rPr baseline="-16133"/>
              <a:t>2</a:t>
            </a:r>
            <a:r>
              <a:t>F</a:t>
            </a:r>
            <a:r>
              <a:rPr baseline="-5999"/>
              <a:t>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</a:t>
            </a:r>
            <a:r>
              <a:rPr baseline="-5999"/>
              <a:t>10</a:t>
            </a:r>
            <a:r>
              <a:t>F</a:t>
            </a:r>
            <a:r>
              <a:rPr baseline="-5999"/>
              <a:t>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PF</a:t>
            </a:r>
            <a:r>
              <a:rPr baseline="-16133"/>
              <a:t>5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</a:t>
            </a:r>
            <a:r>
              <a:rPr baseline="-16133"/>
              <a:t>2</a:t>
            </a:r>
            <a:r>
              <a:t>F</a:t>
            </a:r>
            <a:r>
              <a:rPr baseline="-16133"/>
              <a:t>5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</a:t>
            </a:r>
            <a:r>
              <a:rPr baseline="-16133"/>
              <a:t>2</a:t>
            </a:r>
            <a:r>
              <a:t>F</a:t>
            </a:r>
            <a:r>
              <a:rPr baseline="-16133"/>
              <a:t>10</a:t>
            </a:r>
          </a:p>
        </p:txBody>
      </p:sp>
      <p:sp>
        <p:nvSpPr>
          <p:cNvPr id="340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41" name="Enter your response on…"/>
          <p:cNvSpPr txBox="1"/>
          <p:nvPr/>
        </p:nvSpPr>
        <p:spPr>
          <a:xfrm>
            <a:off x="4548379" y="146982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42" name="Answer = E, P2F10…"/>
          <p:cNvSpPr txBox="1"/>
          <p:nvPr/>
        </p:nvSpPr>
        <p:spPr>
          <a:xfrm>
            <a:off x="16823594" y="16644937"/>
            <a:ext cx="8643939" cy="1121568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Assume 100 g, turn into moles: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75.41 g F</a:t>
            </a:r>
            <a:r>
              <a:rPr b="0" baseline="-1333" i="1"/>
              <a:t> * (mol F / 19.00 g)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3.969 mol F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100% - 75.41% = 24.59% P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24.59 g P</a:t>
            </a:r>
            <a:r>
              <a:rPr b="0" baseline="-1333" i="1"/>
              <a:t> * (mol P / 30.97 g)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0.7940 mol P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</a:t>
            </a:r>
            <a:r>
              <a:rPr baseline="-7333"/>
              <a:t>0.7940</a:t>
            </a:r>
            <a:r>
              <a:rPr baseline="-1333"/>
              <a:t>F</a:t>
            </a:r>
            <a:r>
              <a:rPr baseline="-7333"/>
              <a:t>3.969</a:t>
            </a:r>
            <a:r>
              <a:rPr baseline="-1333"/>
              <a:t>, </a:t>
            </a:r>
            <a:r>
              <a:rPr b="0" baseline="-1333" i="1"/>
              <a:t>or:</a:t>
            </a:r>
            <a:endParaRPr b="0" baseline="-1333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</a:t>
            </a:r>
            <a:r>
              <a:rPr baseline="-7333"/>
              <a:t>(0.7940/0.7940)</a:t>
            </a:r>
            <a:r>
              <a:rPr baseline="-1333"/>
              <a:t>F</a:t>
            </a:r>
            <a:r>
              <a:rPr baseline="-7333"/>
              <a:t>(3.969/0.7940)</a:t>
            </a:r>
            <a:endParaRPr baseline="-7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EF = P</a:t>
            </a:r>
            <a:r>
              <a:rPr baseline="-7333"/>
              <a:t>1.000</a:t>
            </a:r>
            <a:r>
              <a:rPr baseline="-1333"/>
              <a:t>F</a:t>
            </a:r>
            <a:r>
              <a:rPr baseline="-7333"/>
              <a:t>4.999</a:t>
            </a:r>
            <a:r>
              <a:rPr baseline="-1333"/>
              <a:t>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PF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/>
              <a:t>MM of PF</a:t>
            </a:r>
            <a:r>
              <a:rPr b="0" baseline="-7333"/>
              <a:t>5</a:t>
            </a:r>
            <a:r>
              <a:rPr b="0" baseline="-1333"/>
              <a:t> =</a:t>
            </a:r>
            <a:r>
              <a:rPr baseline="-1333"/>
              <a:t> 125.97 g/mol,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251.94 / 125.97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aseline="-1333"/>
              <a:t>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MF = (EF)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ratio</a:t>
            </a:r>
            <a:r>
              <a:rPr baseline="-1333"/>
              <a:t> = (PF</a:t>
            </a:r>
            <a:r>
              <a:rPr baseline="-7333"/>
              <a:t>5</a:t>
            </a:r>
            <a:r>
              <a:rPr baseline="-1333"/>
              <a:t>)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endParaRPr baseline="-1333"/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MF = P</a:t>
            </a:r>
            <a:r>
              <a:rPr baseline="-7333"/>
              <a:t>2</a:t>
            </a:r>
            <a:r>
              <a:rPr baseline="-1333"/>
              <a:t>F</a:t>
            </a:r>
            <a:r>
              <a:rPr baseline="-7333"/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1025 -0.196615" origin="layout" pathEditMode="relative">
                                      <p:cBhvr>
                                        <p:cTn id="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1134 -1.041667" origin="layout" pathEditMode="relative">
                                      <p:cBhvr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Which compound below represents iodous acid?"/>
          <p:cNvSpPr txBox="1"/>
          <p:nvPr>
            <p:ph type="title"/>
          </p:nvPr>
        </p:nvSpPr>
        <p:spPr>
          <a:xfrm>
            <a:off x="3244453" y="-1329135"/>
            <a:ext cx="16466344" cy="597852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Which compound below represents iodous acid?</a:t>
            </a:r>
          </a:p>
        </p:txBody>
      </p:sp>
      <p:sp>
        <p:nvSpPr>
          <p:cNvPr id="345" name="HI   hydroiodic acid…"/>
          <p:cNvSpPr txBox="1"/>
          <p:nvPr>
            <p:ph type="body" sz="half" idx="1"/>
          </p:nvPr>
        </p:nvSpPr>
        <p:spPr>
          <a:xfrm>
            <a:off x="3458765" y="3571875"/>
            <a:ext cx="16055579" cy="762595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HI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hydro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iod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ic acid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HIO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hypo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iod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ous acid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HIO</a:t>
            </a:r>
            <a:r>
              <a:rPr baseline="-5999"/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iod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ous acid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HIO</a:t>
            </a:r>
            <a:r>
              <a:rPr baseline="-5999"/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iod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ic acid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HIO</a:t>
            </a:r>
            <a:r>
              <a:rPr baseline="-5999"/>
              <a:t>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per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iod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ic acid</a:t>
            </a:r>
          </a:p>
        </p:txBody>
      </p:sp>
      <p:sp>
        <p:nvSpPr>
          <p:cNvPr id="34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47" name="Enter your response on…"/>
          <p:cNvSpPr txBox="1"/>
          <p:nvPr/>
        </p:nvSpPr>
        <p:spPr>
          <a:xfrm>
            <a:off x="4548379" y="146982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48" name="Answer = C, HIO2"/>
          <p:cNvSpPr txBox="1"/>
          <p:nvPr/>
        </p:nvSpPr>
        <p:spPr>
          <a:xfrm>
            <a:off x="16823594" y="16644937"/>
            <a:ext cx="8643939" cy="736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HIO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</a:p>
        </p:txBody>
      </p:sp>
      <p:sp>
        <p:nvSpPr>
          <p:cNvPr id="349" name="Rectangle"/>
          <p:cNvSpPr/>
          <p:nvPr/>
        </p:nvSpPr>
        <p:spPr>
          <a:xfrm>
            <a:off x="8566546" y="3178968"/>
            <a:ext cx="8626079" cy="6607970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1025 -0.196615" origin="layout" pathEditMode="relative">
                                      <p:cBhvr>
                                        <p:cTn id="6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1134 -1.041667" origin="layout" pathEditMode="relative">
                                      <p:cBhvr>
                                        <p:cTn id="1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2"/>
      <p:bldP build="whole" bldLvl="1" animBg="1" rev="0" advAuto="0" spid="34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What is the molar mass of nickel(II) nitrate hexahydrate?"/>
          <p:cNvSpPr txBox="1"/>
          <p:nvPr>
            <p:ph type="title"/>
          </p:nvPr>
        </p:nvSpPr>
        <p:spPr>
          <a:xfrm>
            <a:off x="3244453" y="-1329135"/>
            <a:ext cx="16466344" cy="597852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What is the molar mass of nickel(II) nitrate hexahydrate?</a:t>
            </a:r>
          </a:p>
        </p:txBody>
      </p:sp>
      <p:sp>
        <p:nvSpPr>
          <p:cNvPr id="352" name="139 g/mol…"/>
          <p:cNvSpPr txBox="1"/>
          <p:nvPr>
            <p:ph type="body" sz="half" idx="1"/>
          </p:nvPr>
        </p:nvSpPr>
        <p:spPr>
          <a:xfrm>
            <a:off x="3458765" y="3571875"/>
            <a:ext cx="16055579" cy="762595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139 g/mol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201 g/mol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228 g/mol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 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291 g/mol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 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539 g/mol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</a:p>
        </p:txBody>
      </p:sp>
      <p:sp>
        <p:nvSpPr>
          <p:cNvPr id="353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4" name="Enter your response on…"/>
          <p:cNvSpPr txBox="1"/>
          <p:nvPr/>
        </p:nvSpPr>
        <p:spPr>
          <a:xfrm>
            <a:off x="4548379" y="146982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55" name="Answer = D, 291 g/mol…"/>
          <p:cNvSpPr txBox="1"/>
          <p:nvPr/>
        </p:nvSpPr>
        <p:spPr>
          <a:xfrm>
            <a:off x="16823594" y="16644937"/>
            <a:ext cx="8643939" cy="286067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>
                  <a:solidFill>
                    <a:srgbClr val="FF2600"/>
                  </a:solidFill>
                </a:uFill>
              </a:rPr>
              <a:t>,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291 g/mol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Formula = 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Ni(NO</a:t>
            </a:r>
            <a:r>
              <a:rPr baseline="-5999"/>
              <a:t>3</a:t>
            </a:r>
            <a:r>
              <a:t>)</a:t>
            </a:r>
            <a:r>
              <a:rPr baseline="-5999"/>
              <a:t>2</a:t>
            </a:r>
            <a:r>
              <a:rPr sz="5800"/>
              <a:t> </a:t>
            </a:r>
            <a:r>
              <a:rPr baseline="31999" sz="5800"/>
              <a:t>․ </a:t>
            </a:r>
            <a:r>
              <a:t>6 H</a:t>
            </a:r>
            <a:r>
              <a:rPr baseline="-5999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8095 -0.256510" origin="layout" pathEditMode="relative">
                                      <p:cBhvr>
                                        <p:cTn id="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6290 -0.963542" origin="layout" pathEditMode="relative">
                                      <p:cBhvr>
                                        <p:cTn id="1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End of…"/>
          <p:cNvSpPr txBox="1"/>
          <p:nvPr>
            <p:ph type="title"/>
          </p:nvPr>
        </p:nvSpPr>
        <p:spPr>
          <a:xfrm>
            <a:off x="-2928144" y="-214313"/>
            <a:ext cx="14341079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358" name="Need more practice?…"/>
          <p:cNvSpPr txBox="1"/>
          <p:nvPr>
            <p:ph type="body" sz="half" idx="1"/>
          </p:nvPr>
        </p:nvSpPr>
        <p:spPr>
          <a:xfrm>
            <a:off x="1768871" y="7590234"/>
            <a:ext cx="12376548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359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60" name="Must know for chemistry picture" descr="Must know for chemistry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4903" y="-157957"/>
            <a:ext cx="8572501" cy="6429376"/>
          </a:xfrm>
          <a:prstGeom prst="rect">
            <a:avLst/>
          </a:prstGeom>
          <a:ln w="12700"/>
        </p:spPr>
      </p:pic>
      <p:pic>
        <p:nvPicPr>
          <p:cNvPr id="361" name="I speak IUPAC shirt picture" descr="I speak IUPAC shirt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03453" y="7504112"/>
            <a:ext cx="6411516" cy="641151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idterm 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19" name="Chapters 1, 2, up to 3.2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1, 2, up to 3.2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b="0">
                <a:solidFill>
                  <a:srgbClr val="000000"/>
                </a:solidFill>
              </a:rPr>
              <a:t>For this online exam: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Released Wednesday night,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20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21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22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 piece of metal with a mass of 33.2 g is immersed in 10.0 mL of water in a graduated cylinder. Determine the identity of the metal."/>
          <p:cNvSpPr txBox="1"/>
          <p:nvPr>
            <p:ph type="title"/>
          </p:nvPr>
        </p:nvSpPr>
        <p:spPr>
          <a:xfrm>
            <a:off x="3958828" y="0"/>
            <a:ext cx="16466344" cy="3051176"/>
          </a:xfrm>
          <a:prstGeom prst="rect">
            <a:avLst/>
          </a:prstGeom>
        </p:spPr>
        <p:txBody>
          <a:bodyPr/>
          <a:lstStyle/>
          <a:p>
            <a:pPr/>
            <a:r>
              <a:t>A piece of metal with a mass of 33.2 g is immersed in 10.0 mL of water in a graduated cylinder. Determine the identity of the metal. </a:t>
            </a:r>
          </a:p>
        </p:txBody>
      </p:sp>
      <p:sp>
        <p:nvSpPr>
          <p:cNvPr id="225" name="Cu, 8.96 g/cm3…"/>
          <p:cNvSpPr txBox="1"/>
          <p:nvPr>
            <p:ph type="body" sz="quarter" idx="1"/>
          </p:nvPr>
        </p:nvSpPr>
        <p:spPr>
          <a:xfrm>
            <a:off x="3958828" y="7962900"/>
            <a:ext cx="8233172" cy="5753100"/>
          </a:xfrm>
          <a:prstGeom prst="rect">
            <a:avLst/>
          </a:prstGeom>
        </p:spPr>
        <p:txBody>
          <a:bodyPr/>
          <a:lstStyle/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Cu, 8.96 g/cm</a:t>
            </a:r>
            <a:r>
              <a:rPr baseline="30956" sz="4600"/>
              <a:t>3</a:t>
            </a:r>
            <a:endParaRPr baseline="30956"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Mg, 1.74 g/cm</a:t>
            </a:r>
            <a:r>
              <a:rPr baseline="30956" sz="4600"/>
              <a:t>3</a:t>
            </a:r>
            <a:endParaRPr baseline="30956"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Fe, 7.87 g/cm</a:t>
            </a:r>
            <a:r>
              <a:rPr baseline="30956" sz="4600"/>
              <a:t>3</a:t>
            </a:r>
            <a:endParaRPr baseline="30956"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Ag, 10.5 g/cm</a:t>
            </a:r>
            <a:r>
              <a:rPr baseline="30956" sz="4600"/>
              <a:t>3</a:t>
            </a:r>
            <a:endParaRPr baseline="30956"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Al, 2.70 g/cm</a:t>
            </a:r>
            <a:r>
              <a:rPr baseline="30956" sz="4600"/>
              <a:t>3</a:t>
            </a:r>
          </a:p>
        </p:txBody>
      </p:sp>
      <p:sp>
        <p:nvSpPr>
          <p:cNvPr id="22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27" name="Displacement picture" descr="Displacement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562" y="2990850"/>
            <a:ext cx="7768829" cy="478155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nter your response on…"/>
          <p:cNvSpPr txBox="1"/>
          <p:nvPr/>
        </p:nvSpPr>
        <p:spPr>
          <a:xfrm>
            <a:off x="4834129" y="145732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29" name="Answer = E, Al, 2.70 g/cm3…"/>
          <p:cNvSpPr txBox="1"/>
          <p:nvPr/>
        </p:nvSpPr>
        <p:spPr>
          <a:xfrm>
            <a:off x="17127204" y="17680781"/>
            <a:ext cx="8643938" cy="625698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E, Al, 2.70 g/cm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Read cylinder before and after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for volume,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density = mass / volume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density = 33.2 g / (22.3 - 10.0) cm</a:t>
            </a:r>
            <a:r>
              <a:rPr baseline="30666"/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density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2.70 g/cm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closest to Al (2.70 g/cm</a:t>
            </a:r>
            <a:r>
              <a:rPr baseline="31999"/>
              <a:t>3</a:t>
            </a:r>
            <a:r>
              <a:t>)</a:t>
            </a:r>
          </a:p>
        </p:txBody>
      </p:sp>
      <p:sp>
        <p:nvSpPr>
          <p:cNvPr id="230" name="Rectangle"/>
          <p:cNvSpPr/>
          <p:nvPr/>
        </p:nvSpPr>
        <p:spPr>
          <a:xfrm>
            <a:off x="3887390" y="7018734"/>
            <a:ext cx="3482579" cy="714376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28458 -0.194010" origin="layout" pathEditMode="relative">
                                      <p:cBhvr>
                                        <p:cTn id="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1417 -0.828125" origin="layout" pathEditMode="relative">
                                      <p:cBhvr>
                                        <p:cTn id="1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You are given temperature readings at three locations on Earth: 29 ˚C, 45 ˚F, and 256 K. What is the order of increasing temperature?"/>
          <p:cNvSpPr txBox="1"/>
          <p:nvPr>
            <p:ph type="title"/>
          </p:nvPr>
        </p:nvSpPr>
        <p:spPr>
          <a:xfrm>
            <a:off x="3958828" y="0"/>
            <a:ext cx="16466344" cy="485775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You are given temperature readings at three locations on Earth: 29 ˚C, 45 ˚F, and 256 K. What is the order of increasing temperature?</a:t>
            </a:r>
          </a:p>
        </p:txBody>
      </p:sp>
      <p:sp>
        <p:nvSpPr>
          <p:cNvPr id="233" name="29 ˚C &lt; 45 ˚F &lt; 256 K…"/>
          <p:cNvSpPr txBox="1"/>
          <p:nvPr>
            <p:ph type="body" idx="1"/>
          </p:nvPr>
        </p:nvSpPr>
        <p:spPr>
          <a:xfrm>
            <a:off x="3958828" y="4987925"/>
            <a:ext cx="16609219" cy="8728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29 ˚C &lt; 45 ˚F &lt; 256 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45 ˚F &lt; 29 ˚C &lt; 256 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256 K &lt; 29 ˚C &lt; 45 ˚F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256 K &lt; 45 ˚F &lt; 29 ˚C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45 ˚F &lt; 256 K &lt; 29 ˚C</a:t>
            </a:r>
          </a:p>
        </p:txBody>
      </p:sp>
      <p:sp>
        <p:nvSpPr>
          <p:cNvPr id="234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5" name="Enter your response on…"/>
          <p:cNvSpPr txBox="1"/>
          <p:nvPr/>
        </p:nvSpPr>
        <p:spPr>
          <a:xfrm>
            <a:off x="4566238" y="1555551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36" name="Answer = D,…"/>
          <p:cNvSpPr txBox="1"/>
          <p:nvPr/>
        </p:nvSpPr>
        <p:spPr>
          <a:xfrm>
            <a:off x="16823594" y="16644937"/>
            <a:ext cx="8643939" cy="81280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/>
              <a:t>256 K &lt; 45 ˚F &lt; 29 ˚C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Convert to </a:t>
            </a:r>
            <a:r>
              <a:rPr baseline="-1333"/>
              <a:t>common scale (°C):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T(°C) = T(K) - 273.15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T(°C) = 256 - 273.15 =</a:t>
            </a:r>
            <a:r>
              <a:rPr baseline="-1333"/>
              <a:t> -17 °C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T(°C) = (T(°F) - 32)/1.8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baseline="-1333" i="1"/>
              <a:t>T(°C) = (45 - 32)/1.8 = </a:t>
            </a:r>
            <a:r>
              <a:rPr baseline="-1333"/>
              <a:t>7.2 °C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-17 °C &lt; 7.2 °C &lt; 29 °C</a:t>
            </a:r>
            <a:r>
              <a:rPr b="0" baseline="-1333" i="1"/>
              <a:t>, or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256 K &lt; 45 °F &lt; 29 °C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052 -0.289062" origin="layout" pathEditMode="relative">
                                      <p:cBhvr>
                                        <p:cTn id="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261 -0.884115" origin="layout" pathEditMode="relative">
                                      <p:cBhvr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 the following in order of increasing size: 215 mm, 9 cm, 2.3 m, and 0.125 m"/>
          <p:cNvSpPr txBox="1"/>
          <p:nvPr>
            <p:ph type="title"/>
          </p:nvPr>
        </p:nvSpPr>
        <p:spPr>
          <a:xfrm>
            <a:off x="69943" y="-295441"/>
            <a:ext cx="16466345" cy="3717926"/>
          </a:xfrm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t>Place the following in order of increasing size:</a:t>
            </a:r>
            <a:br/>
            <a:r>
              <a:t>215 mm, 9 cm, 2.3 m, and 0.125 m</a:t>
            </a:r>
          </a:p>
        </p:txBody>
      </p:sp>
      <p:sp>
        <p:nvSpPr>
          <p:cNvPr id="239" name="215 mm &lt; 9 cm &lt; 2.3 m &lt; 0.125 m…"/>
          <p:cNvSpPr txBox="1"/>
          <p:nvPr>
            <p:ph type="body" idx="1"/>
          </p:nvPr>
        </p:nvSpPr>
        <p:spPr>
          <a:xfrm>
            <a:off x="221748" y="2711637"/>
            <a:ext cx="16162735" cy="92614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215 mm &lt; 9 cm &lt; 2.3 m &lt; 0.125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215 mm &lt; 9 cm &lt; 0.125 m &lt; 2.3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 cm &lt; 215 mm &lt; 0.125 m &lt; 2.3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 cm &lt; 0.125 m &lt; 215 mm &lt; 2.3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0.125 m &lt; 9 cm &lt; 215 mm &lt; 2.3 m</a:t>
            </a:r>
          </a:p>
        </p:txBody>
      </p:sp>
      <p:sp>
        <p:nvSpPr>
          <p:cNvPr id="240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1" name="Enter your response on…"/>
          <p:cNvSpPr txBox="1"/>
          <p:nvPr/>
        </p:nvSpPr>
        <p:spPr>
          <a:xfrm>
            <a:off x="4548379" y="1423392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42" name="Answer = D,…"/>
          <p:cNvSpPr txBox="1"/>
          <p:nvPr/>
        </p:nvSpPr>
        <p:spPr>
          <a:xfrm>
            <a:off x="16823594" y="16644937"/>
            <a:ext cx="10661651" cy="749752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 cm &lt; 0.125 m &lt; 215 mm &lt; 2.3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Convert to common scale (m):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1000 mm = 1 m,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215 mm = 0.215 m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100 cm = 1 m,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9 cm = 0.09 m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0.0</a:t>
            </a:r>
            <a:r>
              <a:t>9 m &lt; 0.125 m &lt; 0.215 m &lt; 2.3 m,</a:t>
            </a:r>
            <a:r>
              <a:rPr b="0" i="1"/>
              <a:t> or</a:t>
            </a:r>
            <a:endParaRPr b="0"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 cm &lt; 0.125 m &lt; 215 mm &lt; 2.3 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4604 -0.786343" origin="layout" pathEditMode="relative">
                                      <p:cBhvr>
                                        <p:cTn id="1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withEffect" presetSubtype="0" presetID="6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06490" y="10649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4"/>
      <p:bldP build="whole" bldLvl="1" animBg="1" rev="0" advAuto="0" spid="2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Which of the following is NOT an isotope of element X (Z = 9)?"/>
          <p:cNvSpPr txBox="1"/>
          <p:nvPr>
            <p:ph type="title"/>
          </p:nvPr>
        </p:nvSpPr>
        <p:spPr>
          <a:xfrm>
            <a:off x="3958828" y="66675"/>
            <a:ext cx="16466344" cy="5114925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Which of the following is NOT an isotope of element X (Z = 9)?</a:t>
            </a:r>
          </a:p>
        </p:txBody>
      </p:sp>
      <p:sp>
        <p:nvSpPr>
          <p:cNvPr id="245" name="199X…"/>
          <p:cNvSpPr txBox="1"/>
          <p:nvPr>
            <p:ph type="body" sz="half" idx="1"/>
          </p:nvPr>
        </p:nvSpPr>
        <p:spPr>
          <a:xfrm>
            <a:off x="3958828" y="5179218"/>
            <a:ext cx="8233172" cy="8536782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baseline="30971" sz="7000"/>
              <a:t>19</a:t>
            </a:r>
            <a:r>
              <a:rPr baseline="-15771" sz="7000"/>
              <a:t>9</a:t>
            </a:r>
            <a:r>
              <a:rPr sz="7000"/>
              <a:t>X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baseline="30971" sz="7000"/>
              <a:t>20</a:t>
            </a:r>
            <a:r>
              <a:rPr baseline="-15771" sz="7000"/>
              <a:t>10</a:t>
            </a:r>
            <a:r>
              <a:rPr sz="7000"/>
              <a:t>X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baseline="30971" sz="7000"/>
              <a:t>18</a:t>
            </a:r>
            <a:r>
              <a:rPr baseline="-15771" sz="7000"/>
              <a:t>9</a:t>
            </a:r>
            <a:r>
              <a:rPr sz="7000"/>
              <a:t>X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baseline="30971" sz="7000"/>
              <a:t>21</a:t>
            </a:r>
            <a:r>
              <a:rPr baseline="-15771" sz="7000"/>
              <a:t>9</a:t>
            </a:r>
            <a:r>
              <a:rPr sz="7000"/>
              <a:t>X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baseline="30971" sz="7000"/>
              <a:t>22</a:t>
            </a:r>
            <a:r>
              <a:rPr baseline="-15771" sz="7000"/>
              <a:t>9</a:t>
            </a:r>
            <a:r>
              <a:rPr sz="7000"/>
              <a:t>X</a:t>
            </a:r>
          </a:p>
        </p:txBody>
      </p:sp>
      <p:sp>
        <p:nvSpPr>
          <p:cNvPr id="24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7" name="Enter your response on…"/>
          <p:cNvSpPr txBox="1"/>
          <p:nvPr/>
        </p:nvSpPr>
        <p:spPr>
          <a:xfrm>
            <a:off x="4494800" y="15091171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48" name="Answer = B, 2010X…"/>
          <p:cNvSpPr txBox="1"/>
          <p:nvPr/>
        </p:nvSpPr>
        <p:spPr>
          <a:xfrm>
            <a:off x="16823594" y="16644937"/>
            <a:ext cx="8643939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 baseline="31999"/>
              <a:t>20</a:t>
            </a:r>
            <a:r>
              <a:rPr baseline="-5999"/>
              <a:t>10</a:t>
            </a:r>
            <a:r>
              <a:t>X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Isotopes have same atomic number (Z), different mass numbers (A)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Atomic number Z in lower left corner of symbol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X = F, fluorine :)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9445 -0.834635" origin="layout" pathEditMode="relative">
                                      <p:cBhvr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Which statement describes the composition of a neutral atom of iron-58?"/>
          <p:cNvSpPr txBox="1"/>
          <p:nvPr>
            <p:ph type="title"/>
          </p:nvPr>
        </p:nvSpPr>
        <p:spPr>
          <a:xfrm>
            <a:off x="3958828" y="92075"/>
            <a:ext cx="16466344" cy="402272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>
              <a:defRPr sz="5200"/>
            </a:pPr>
            <a:r>
              <a:rPr sz="6000"/>
              <a:t>Which statement describes the composition of a neutral atom of iron-58?</a:t>
            </a:r>
          </a:p>
        </p:txBody>
      </p:sp>
      <p:sp>
        <p:nvSpPr>
          <p:cNvPr id="251" name="26 neutrons, 32 protons, and 26 electrons…"/>
          <p:cNvSpPr txBox="1"/>
          <p:nvPr>
            <p:ph type="body" sz="half" idx="1"/>
          </p:nvPr>
        </p:nvSpPr>
        <p:spPr>
          <a:xfrm>
            <a:off x="3958828" y="4107656"/>
            <a:ext cx="16002001" cy="7536657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26 neutrons, 32 protons, and 26 electrons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32 neutrons, 26 protons, and 26 electrons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26 neutrons, 26 protons, and 32 electrons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26 neutrons, 26 protons, and 26 electrons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Not enough information</a:t>
            </a:r>
          </a:p>
        </p:txBody>
      </p:sp>
      <p:sp>
        <p:nvSpPr>
          <p:cNvPr id="252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3" name="Enter your response on…"/>
          <p:cNvSpPr txBox="1"/>
          <p:nvPr/>
        </p:nvSpPr>
        <p:spPr>
          <a:xfrm>
            <a:off x="4566238" y="148411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54" name="Answer = B, 32 neutrons, 26 protons, and 26 electrons…"/>
          <p:cNvSpPr txBox="1"/>
          <p:nvPr/>
        </p:nvSpPr>
        <p:spPr>
          <a:xfrm>
            <a:off x="16787876" y="16716375"/>
            <a:ext cx="8643938" cy="44323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32 neutrons, 26 protons, and 26 electrons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Fe: Z = 26</a:t>
            </a:r>
            <a:r>
              <a:rPr b="0" baseline="-1333" i="1"/>
              <a:t>, so </a:t>
            </a:r>
            <a:r>
              <a:rPr baseline="-1333"/>
              <a:t>26 protons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Neutral atom</a:t>
            </a:r>
            <a:r>
              <a:rPr b="0" baseline="-1333" i="1"/>
              <a:t>, so </a:t>
            </a:r>
            <a:r>
              <a:rPr baseline="-1333"/>
              <a:t>26 electrons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# neutrons = A - Z</a:t>
            </a:r>
            <a:r>
              <a:rPr b="0" baseline="-1333" i="1"/>
              <a:t>, or</a:t>
            </a:r>
            <a:endParaRPr baseline="-1333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# neutrons = 58 - 26 = 32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6769 -0.585938" origin="layout" pathEditMode="relative">
                                      <p:cBhvr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n element (E) has several naturally occurring isotopes, with the following abundances: 72E, 54.5% 73E, 15.6% 74E, 29.9%"/>
          <p:cNvSpPr txBox="1"/>
          <p:nvPr>
            <p:ph type="title"/>
          </p:nvPr>
        </p:nvSpPr>
        <p:spPr>
          <a:xfrm>
            <a:off x="4012406" y="0"/>
            <a:ext cx="15919451" cy="3721100"/>
          </a:xfrm>
          <a:prstGeom prst="rect">
            <a:avLst/>
          </a:prstGeom>
        </p:spPr>
        <p:txBody>
          <a:bodyPr/>
          <a:lstStyle/>
          <a:p>
            <a:pPr/>
            <a:r>
              <a:t>An element (E) has several naturally occurring isotopes, with the following abundances:</a:t>
            </a:r>
            <a:br/>
            <a:r>
              <a:rPr baseline="30923"/>
              <a:t>72</a:t>
            </a:r>
            <a:r>
              <a:t>E, 54.5% </a:t>
            </a:r>
            <a:r>
              <a:rPr baseline="30923"/>
              <a:t>73</a:t>
            </a:r>
            <a:r>
              <a:t>E, 15.6% </a:t>
            </a:r>
            <a:r>
              <a:rPr baseline="30923"/>
              <a:t>74</a:t>
            </a:r>
            <a:r>
              <a:t>E, 29.9%</a:t>
            </a:r>
          </a:p>
        </p:txBody>
      </p:sp>
      <p:sp>
        <p:nvSpPr>
          <p:cNvPr id="257" name="72.1…"/>
          <p:cNvSpPr txBox="1"/>
          <p:nvPr>
            <p:ph type="body" sz="half" idx="1"/>
          </p:nvPr>
        </p:nvSpPr>
        <p:spPr>
          <a:xfrm>
            <a:off x="3958828" y="6861175"/>
            <a:ext cx="14646276" cy="6854825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72.1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72.8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73.4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73.8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74.0</a:t>
            </a:r>
          </a:p>
        </p:txBody>
      </p:sp>
      <p:sp>
        <p:nvSpPr>
          <p:cNvPr id="258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9" name="The most reasonable atomic weight for this element would be"/>
          <p:cNvSpPr txBox="1"/>
          <p:nvPr/>
        </p:nvSpPr>
        <p:spPr>
          <a:xfrm>
            <a:off x="3958828" y="4107656"/>
            <a:ext cx="1601986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200"/>
              </a:spcBef>
              <a:buClr>
                <a:srgbClr val="000000"/>
              </a:buClr>
              <a:buFont typeface="Arial"/>
              <a:defRPr sz="5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The most reasonable atomic weight for this element would be</a:t>
            </a:r>
          </a:p>
        </p:txBody>
      </p:sp>
      <p:sp>
        <p:nvSpPr>
          <p:cNvPr id="260" name="Enter your response on…"/>
          <p:cNvSpPr txBox="1"/>
          <p:nvPr/>
        </p:nvSpPr>
        <p:spPr>
          <a:xfrm>
            <a:off x="4566238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61" name="Answer = B, 72.8…"/>
          <p:cNvSpPr txBox="1"/>
          <p:nvPr/>
        </p:nvSpPr>
        <p:spPr>
          <a:xfrm>
            <a:off x="16823594" y="16644937"/>
            <a:ext cx="9483329" cy="6831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72.8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quick answer: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Highest % </a:t>
            </a:r>
            <a:r>
              <a:rPr baseline="31999"/>
              <a:t>72</a:t>
            </a:r>
            <a:r>
              <a:t>E, somewhat close to 72, but appreciable higher isotopes, so 72.8 "reasonable"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math answer: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atomic weight = Σ(abundance*mass)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= 0.545*72 + 0.156*73 + 0.299*74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= 72.754 ≈ 72.8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6601 -0.169271" origin="layout" pathEditMode="relative">
                                      <p:cBhvr>
                                        <p:cTn id="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6320 -0.791667" origin="layout" pathEditMode="relative">
                                      <p:cBhvr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