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ov" ContentType="video/unknown"/>
  <Override PartName="/ppt/notesSlides/notesSlide1.xml" ContentType="application/vnd.openxmlformats-officedocument.presentationml.notesSlide+xml"/>
  <Override PartName="/ppt/media/media1.mp4" ContentType="video/unknown"/>
  <Override PartName="/ppt/media/media2.mov" ContentType="video/unknown"/>
  <Override PartName="/ppt/media/media3.mov" ContentType="video/unknown"/>
  <Override PartName="/ppt/media/media4.mov" ContentType="video/unknown"/>
  <Override PartName="/ppt/media/media5.mov" ContentType="video/unknown"/>
  <Override PartName="/ppt/media/image2.jpeg" ContentType="image/jpeg"/>
  <Override PartName="/ppt/media/media6.mov" ContentType="video/unknown"/>
  <Override PartName="/ppt/media/media7.mov" ContentType="video/unknown"/>
  <Override PartName="/ppt/media/media8.mov" ContentType="video/unknown"/>
  <Override PartName="/ppt/media/media9.mov" ContentType="video/unknown"/>
  <Override PartName="/ppt/media/media10.mov" ContentType="video/unknown"/>
  <Override PartName="/ppt/media/media11.mov" ContentType="video/unknown"/>
  <Override PartName="/ppt/media/image3.jpeg" ContentType="image/jpeg"/>
  <Override PartName="/ppt/media/media12.mov" ContentType="video/unknown"/>
  <Override PartName="/ppt/media/media13.mov" ContentType="video/unknown"/>
  <Override PartName="/ppt/media/image4.jpeg" ContentType="image/jpeg"/>
  <Override PartName="/ppt/media/media14.mov" ContentType="video/unknown"/>
  <Override PartName="/ppt/notesSlides/notesSlide2.xml" ContentType="application/vnd.openxmlformats-officedocument.presentationml.notesSlide+xml"/>
  <Override PartName="/ppt/media/media15.mov" ContentType="video/unknown"/>
  <Override PartName="/ppt/media/media16.mov" ContentType="video/unknown"/>
  <Override PartName="/ppt/media/media17.mov" ContentType="video/unknown"/>
  <Override PartName="/ppt/media/image5.jpeg" ContentType="image/jpeg"/>
  <Override PartName="/ppt/media/media18.mov" ContentType="video/unknown"/>
  <Override PartName="/ppt/media/image6.jpeg" ContentType="image/jpeg"/>
  <Override PartName="/ppt/media/media19.mov" ContentType="video/unknown"/>
  <Override PartName="/ppt/media/media20.mov" ContentType="video/unknown"/>
  <Override PartName="/ppt/media/media21.mov" ContentType="video/unknown"/>
  <Override PartName="/ppt/media/media22.mov" ContentType="video/unknown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81280" marR="8128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1pPr>
    <a:lvl2pPr marL="81280" marR="81280" indent="3429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2pPr>
    <a:lvl3pPr marL="81280" marR="81280" indent="685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3pPr>
    <a:lvl4pPr marL="81280" marR="81280" indent="10287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4pPr>
    <a:lvl5pPr marL="81280" marR="8128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5pPr>
    <a:lvl6pPr marL="81280" marR="81280" indent="17145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6pPr>
    <a:lvl7pPr marL="81280" marR="81280" indent="2057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7pPr>
    <a:lvl8pPr marL="81280" marR="81280" indent="24003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8pPr>
    <a:lvl9pPr marL="81280" marR="8128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381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Shape 12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77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6477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6477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6477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6477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6477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6477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6477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6477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://beautifulchemistry.net" TargetMode="Externa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hape 1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Scene from Star Trek: Discovery, Season 2 Episode 5, “Saints of Imperfection”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Shape 3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Bubbling video from “Beautiful chemistry” (</a:t>
            </a:r>
            <a:r>
              <a:rPr u="sng">
                <a:hlinkClick r:id="rId3" invalidUrl="" action="" tgtFrame="" tooltip="" history="1" highlightClick="0" endSnd="0"/>
              </a:rPr>
              <a:t>http://beautifulchemistry.net</a:t>
            </a:r>
            <a:r>
              <a:t>) accessed 10/13/2014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6_Ch2/Atoms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5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lide Number"/>
          <p:cNvSpPr txBox="1"/>
          <p:nvPr>
            <p:ph type="sldNum" sz="quarter" idx="2"/>
          </p:nvPr>
        </p:nvSpPr>
        <p:spPr>
          <a:xfrm>
            <a:off x="16154400" y="12490450"/>
            <a:ext cx="4267200" cy="528510"/>
          </a:xfrm>
          <a:prstGeom prst="rect">
            <a:avLst/>
          </a:prstGeom>
        </p:spPr>
        <p:txBody>
          <a:bodyPr wrap="square"/>
          <a:lstStyle>
            <a:lvl1pPr algn="r" defTabSz="1645920">
              <a:defRPr b="0" sz="2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1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 sz="3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xfrm>
            <a:off x="11839937" y="12778740"/>
            <a:ext cx="704126" cy="70132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6_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7_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8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7_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Ch2/Atoms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6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036820" y="754380"/>
            <a:ext cx="14333220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036820" y="3906238"/>
            <a:ext cx="14333220" cy="9761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2pPr marL="908367" indent="-411480">
              <a:spcBef>
                <a:spcPts val="1900"/>
              </a:spcBef>
              <a:buChar char="–"/>
              <a:defRPr sz="5400"/>
            </a:lvl2pPr>
            <a:lvl3pPr>
              <a:buChar char="»"/>
            </a:lvl3pPr>
            <a:lvl4pPr marL="1705201" indent="-293914">
              <a:spcBef>
                <a:spcPts val="900"/>
              </a:spcBef>
              <a:defRPr sz="2400"/>
            </a:lvl4pPr>
            <a:lvl5pPr marL="2162401" indent="-293914">
              <a:spcBef>
                <a:spcPts val="900"/>
              </a:spcBef>
              <a:buChar char="–"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1769305" y="12778740"/>
            <a:ext cx="845390" cy="849569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>
            <a:spAutoFit/>
          </a:bodyPr>
          <a:lstStyle>
            <a:lvl1pPr marL="0" marR="0" algn="ctr" defTabSz="1165860"/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79373" marR="79373" indent="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79373" marR="79373" indent="2286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79373" marR="79373" indent="4572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79373" marR="79373" indent="6858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79373" marR="79373" indent="9144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79373" marR="79373" indent="11430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79373" marR="79373" indent="13716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79373" marR="79373" indent="16002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79373" marR="79373" indent="18288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545244" marR="79373" indent="-505557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847406" marR="79373" indent="-350519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1358533" marR="79373" indent="-404446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19746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4.mov"/><Relationship Id="rId3" Type="http://schemas.microsoft.com/office/2007/relationships/media" Target="../media/media4.mov"/><Relationship Id="rId4" Type="http://schemas.openxmlformats.org/officeDocument/2006/relationships/image" Target="../media/image1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mhchem.org/221/221PPT/pdf221/II502BalancingNetIonics.pdf" TargetMode="External"/><Relationship Id="rId3" Type="http://schemas.openxmlformats.org/officeDocument/2006/relationships/video" Target="../media/media5.mov"/><Relationship Id="rId4" Type="http://schemas.microsoft.com/office/2007/relationships/media" Target="../media/media5.mov"/><Relationship Id="rId5" Type="http://schemas.openxmlformats.org/officeDocument/2006/relationships/image" Target="../media/image1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video" Target="../media/media6.mov"/><Relationship Id="rId4" Type="http://schemas.microsoft.com/office/2007/relationships/media" Target="../media/media6.mov"/><Relationship Id="rId5" Type="http://schemas.openxmlformats.org/officeDocument/2006/relationships/image" Target="../media/image20.png"/><Relationship Id="rId6" Type="http://schemas.openxmlformats.org/officeDocument/2006/relationships/video" Target="../media/media7.mov"/><Relationship Id="rId7" Type="http://schemas.microsoft.com/office/2007/relationships/media" Target="../media/media7.mov"/><Relationship Id="rId8" Type="http://schemas.openxmlformats.org/officeDocument/2006/relationships/image" Target="../media/image21.png"/><Relationship Id="rId9" Type="http://schemas.openxmlformats.org/officeDocument/2006/relationships/image" Target="../media/image2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video" Target="../media/media8.mov"/><Relationship Id="rId4" Type="http://schemas.microsoft.com/office/2007/relationships/media" Target="../media/media8.mov"/><Relationship Id="rId5" Type="http://schemas.openxmlformats.org/officeDocument/2006/relationships/image" Target="../media/image2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9.mov"/><Relationship Id="rId3" Type="http://schemas.microsoft.com/office/2007/relationships/media" Target="../media/media9.mov"/><Relationship Id="rId4" Type="http://schemas.openxmlformats.org/officeDocument/2006/relationships/image" Target="../media/image2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0.mov"/><Relationship Id="rId3" Type="http://schemas.microsoft.com/office/2007/relationships/media" Target="../media/media10.mov"/><Relationship Id="rId4" Type="http://schemas.openxmlformats.org/officeDocument/2006/relationships/image" Target="../media/image2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1.mov"/><Relationship Id="rId3" Type="http://schemas.microsoft.com/office/2007/relationships/media" Target="../media/media11.mov"/><Relationship Id="rId4" Type="http://schemas.openxmlformats.org/officeDocument/2006/relationships/image" Target="../media/image27.png"/><Relationship Id="rId5" Type="http://schemas.openxmlformats.org/officeDocument/2006/relationships/image" Target="../media/image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video" Target="../media/media12.mov"/><Relationship Id="rId4" Type="http://schemas.microsoft.com/office/2007/relationships/media" Target="../media/media12.mov"/><Relationship Id="rId5" Type="http://schemas.openxmlformats.org/officeDocument/2006/relationships/image" Target="../media/image2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3.mov"/><Relationship Id="rId3" Type="http://schemas.microsoft.com/office/2007/relationships/media" Target="../media/media13.mov"/><Relationship Id="rId4" Type="http://schemas.openxmlformats.org/officeDocument/2006/relationships/image" Target="../media/image30.png"/><Relationship Id="rId5" Type="http://schemas.openxmlformats.org/officeDocument/2006/relationships/image" Target="../media/image4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video" Target="../media/media14.mov"/><Relationship Id="rId4" Type="http://schemas.microsoft.com/office/2007/relationships/media" Target="../media/media14.mov"/><Relationship Id="rId5" Type="http://schemas.openxmlformats.org/officeDocument/2006/relationships/image" Target="../media/image3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video" Target="../media/media15.mov"/><Relationship Id="rId4" Type="http://schemas.microsoft.com/office/2007/relationships/media" Target="../media/media15.mov"/><Relationship Id="rId5" Type="http://schemas.openxmlformats.org/officeDocument/2006/relationships/image" Target="../media/image34.png"/><Relationship Id="rId6" Type="http://schemas.openxmlformats.org/officeDocument/2006/relationships/video" Target="../media/media16.mov"/><Relationship Id="rId7" Type="http://schemas.microsoft.com/office/2007/relationships/media" Target="../media/media16.mov"/><Relationship Id="rId8" Type="http://schemas.openxmlformats.org/officeDocument/2006/relationships/image" Target="../media/image3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video" Target="../media/media17.mov"/><Relationship Id="rId4" Type="http://schemas.microsoft.com/office/2007/relationships/media" Target="../media/media17.mov"/><Relationship Id="rId5" Type="http://schemas.openxmlformats.org/officeDocument/2006/relationships/image" Target="../media/image3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3" Type="http://schemas.openxmlformats.org/officeDocument/2006/relationships/video" Target="../media/media18.mov"/><Relationship Id="rId4" Type="http://schemas.microsoft.com/office/2007/relationships/media" Target="../media/media18.mov"/><Relationship Id="rId5" Type="http://schemas.openxmlformats.org/officeDocument/2006/relationships/image" Target="../media/image3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Relationship Id="rId3" Type="http://schemas.openxmlformats.org/officeDocument/2006/relationships/image" Target="../media/image6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19.mov"/><Relationship Id="rId3" Type="http://schemas.microsoft.com/office/2007/relationships/media" Target="../media/media19.mov"/><Relationship Id="rId4" Type="http://schemas.openxmlformats.org/officeDocument/2006/relationships/image" Target="../media/image40.png"/><Relationship Id="rId5" Type="http://schemas.openxmlformats.org/officeDocument/2006/relationships/video" Target="../media/media20.mov"/><Relationship Id="rId6" Type="http://schemas.microsoft.com/office/2007/relationships/media" Target="../media/media20.mov"/><Relationship Id="rId7" Type="http://schemas.openxmlformats.org/officeDocument/2006/relationships/image" Target="../media/image41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21.mov"/><Relationship Id="rId3" Type="http://schemas.microsoft.com/office/2007/relationships/media" Target="../media/media21.mov"/><Relationship Id="rId4" Type="http://schemas.openxmlformats.org/officeDocument/2006/relationships/image" Target="../media/image43.png"/><Relationship Id="rId5" Type="http://schemas.openxmlformats.org/officeDocument/2006/relationships/video" Target="../media/media22.mov"/><Relationship Id="rId6" Type="http://schemas.microsoft.com/office/2007/relationships/media" Target="../media/media22.mov"/><Relationship Id="rId7" Type="http://schemas.openxmlformats.org/officeDocument/2006/relationships/image" Target="../media/image44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video" Target="../media/media2.mov"/><Relationship Id="rId4" Type="http://schemas.microsoft.com/office/2007/relationships/media" Target="../media/media2.mov"/><Relationship Id="rId5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hapter 7 Part I: Stoichiometry of Chemical Reactions (7.1 - 7.2 only)"/>
          <p:cNvSpPr txBox="1"/>
          <p:nvPr>
            <p:ph type="title"/>
          </p:nvPr>
        </p:nvSpPr>
        <p:spPr>
          <a:xfrm>
            <a:off x="73955" y="-260420"/>
            <a:ext cx="23736370" cy="3817621"/>
          </a:xfrm>
          <a:prstGeom prst="rect">
            <a:avLst/>
          </a:prstGeom>
        </p:spPr>
        <p:txBody>
          <a:bodyPr/>
          <a:lstStyle/>
          <a:p>
            <a:pPr>
              <a:defRPr sz="92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Chapter 7 Part I: Stoichiometry of Chemical Reactions</a:t>
            </a:r>
            <a:r>
              <a:rPr b="0" i="1"/>
              <a:t> (7.1 - 7.2 only)</a:t>
            </a:r>
          </a:p>
        </p:txBody>
      </p:sp>
      <p:sp>
        <p:nvSpPr>
          <p:cNvPr id="12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24" name="Last update:…"/>
          <p:cNvSpPr txBox="1"/>
          <p:nvPr/>
        </p:nvSpPr>
        <p:spPr>
          <a:xfrm>
            <a:off x="21900959" y="12354910"/>
            <a:ext cx="2247035" cy="988296"/>
          </a:xfrm>
          <a:prstGeom prst="rect">
            <a:avLst/>
          </a:prstGeom>
          <a:solidFill>
            <a:srgbClr val="FFFFFF">
              <a:alpha val="7370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/>
          <a:p>
            <a:pPr marL="0" marR="0" algn="ctr">
              <a:defRPr b="0" i="1" sz="3000">
                <a:uFillTx/>
              </a:defRPr>
            </a:pPr>
            <a:r>
              <a:t>Last update:</a:t>
            </a:r>
          </a:p>
          <a:p>
            <a:pPr marL="0" marR="0" algn="ctr">
              <a:defRPr b="0" i="1" sz="3000">
                <a:uFillTx/>
              </a:defRPr>
            </a:pPr>
            <a:r>
              <a:t>7/7/25</a:t>
            </a:r>
          </a:p>
        </p:txBody>
      </p:sp>
      <p:pic>
        <p:nvPicPr>
          <p:cNvPr id="125" name="H2 plus O2 reaction picture" descr="H2 plus O2 reacti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3993" y="4318000"/>
            <a:ext cx="14351643" cy="823183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Chemistry 221…"/>
          <p:cNvSpPr txBox="1"/>
          <p:nvPr/>
        </p:nvSpPr>
        <p:spPr>
          <a:xfrm>
            <a:off x="15033905" y="4446362"/>
            <a:ext cx="10123008" cy="3302001"/>
          </a:xfrm>
          <a:prstGeom prst="rect">
            <a:avLst/>
          </a:prstGeom>
          <a:solidFill>
            <a:srgbClr val="EBEBEB">
              <a:alpha val="5667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50874" marR="79373" indent="-571500" algn="ctr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Chemistry 221</a:t>
            </a:r>
          </a:p>
          <a:p>
            <a:pPr marL="650874" marR="79373" indent="-571500" algn="ctr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Professor Michael Russell</a:t>
            </a:r>
          </a:p>
          <a:p>
            <a:pPr marL="650874" marR="79373" indent="-571500" algn="ctr">
              <a:lnSpc>
                <a:spcPct val="90000"/>
              </a:lnSpc>
              <a:spcBef>
                <a:spcPts val="1900"/>
              </a:spcBef>
              <a:buClr>
                <a:srgbClr val="FF2734"/>
              </a:buClr>
              <a:buFont typeface="Arial"/>
              <a:defRPr b="0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http://mhchem.org/221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87" name="Balancing Equations - hints"/>
          <p:cNvSpPr txBox="1"/>
          <p:nvPr/>
        </p:nvSpPr>
        <p:spPr>
          <a:xfrm>
            <a:off x="20047" y="-251824"/>
            <a:ext cx="15438159" cy="2735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marL="79373" marR="79373">
              <a:lnSpc>
                <a:spcPct val="90000"/>
              </a:lnSpc>
              <a:defRPr sz="7400">
                <a:solidFill>
                  <a:srgbClr val="0433FF"/>
                </a:solidFill>
              </a:defRPr>
            </a:pPr>
            <a:r>
              <a:t>Balancing Equations - </a:t>
            </a:r>
            <a:r>
              <a:rPr i="1"/>
              <a:t>hints</a:t>
            </a:r>
          </a:p>
        </p:txBody>
      </p:sp>
      <p:sp>
        <p:nvSpPr>
          <p:cNvPr id="188" name="A reaction which is heated may include an uppercase Greek letter delta (Δ) over the arrow:"/>
          <p:cNvSpPr txBox="1"/>
          <p:nvPr/>
        </p:nvSpPr>
        <p:spPr>
          <a:xfrm>
            <a:off x="873037" y="2346960"/>
            <a:ext cx="21010834" cy="191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508000" marR="0" indent="-508000" defTabSz="457200">
              <a:lnSpc>
                <a:spcPts val="7000"/>
              </a:lnSpc>
              <a:defRPr b="0" sz="5000">
                <a:solidFill>
                  <a:srgbClr val="464846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pPr>
            <a:r>
              <a:t>A reaction which is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heated</a:t>
            </a:r>
            <a:r>
              <a:t> may include an uppercase Greek letter delta (Δ) over the arrow:</a:t>
            </a:r>
          </a:p>
        </p:txBody>
      </p:sp>
      <p:sp>
        <p:nvSpPr>
          <p:cNvPr id="189" name="Generally fractions are not used, so when balance is achieved, all the equation’s coefficients are multiplied by a whole number to convert to whole numbers."/>
          <p:cNvSpPr txBox="1"/>
          <p:nvPr/>
        </p:nvSpPr>
        <p:spPr>
          <a:xfrm>
            <a:off x="594359" y="8817292"/>
            <a:ext cx="22044046" cy="2773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marL="508000" marR="0" indent="-508000" defTabSz="457200">
              <a:lnSpc>
                <a:spcPts val="7000"/>
              </a:lnSpc>
              <a:defRPr b="0" sz="5000">
                <a:solidFill>
                  <a:srgbClr val="464846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Generally fractions are not used, so when balance is achieved, all the equation’s coefficients are multiplied by a whole number to convert to whole numbers.</a:t>
            </a:r>
          </a:p>
        </p:txBody>
      </p:sp>
      <p:grpSp>
        <p:nvGrpSpPr>
          <p:cNvPr id="192" name="Group"/>
          <p:cNvGrpSpPr/>
          <p:nvPr/>
        </p:nvGrpSpPr>
        <p:grpSpPr>
          <a:xfrm>
            <a:off x="6867149" y="3875212"/>
            <a:ext cx="9022610" cy="1728028"/>
            <a:chOff x="-121920" y="0"/>
            <a:chExt cx="9022608" cy="1728027"/>
          </a:xfrm>
        </p:grpSpPr>
        <p:sp>
          <p:nvSpPr>
            <p:cNvPr id="190" name="CaCO3(s) ⟶ CaO(s)  +  CO2(g)"/>
            <p:cNvSpPr txBox="1"/>
            <p:nvPr/>
          </p:nvSpPr>
          <p:spPr>
            <a:xfrm>
              <a:off x="-121921" y="681547"/>
              <a:ext cx="9022610" cy="1046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/>
            <a:p>
              <a:pPr marL="0" marR="0" algn="ctr" defTabSz="457200">
                <a:lnSpc>
                  <a:spcPts val="7000"/>
                </a:lnSpc>
                <a:defRPr b="0" sz="5000">
                  <a:solidFill>
                    <a:srgbClr val="464846"/>
                  </a:solidFill>
                  <a:uFillTx/>
                  <a:latin typeface="Avenir Heavy"/>
                  <a:ea typeface="Avenir Heavy"/>
                  <a:cs typeface="Avenir Heavy"/>
                  <a:sym typeface="Avenir Heavy"/>
                </a:defRPr>
              </a:pPr>
              <a:r>
                <a:t>CaCO</a:t>
              </a:r>
              <a:r>
                <a:rPr baseline="-5999"/>
                <a:t>3</a:t>
              </a:r>
              <a:r>
                <a:t>(</a:t>
              </a:r>
              <a:r>
                <a:rPr i="1"/>
                <a:t>s</a:t>
              </a:r>
              <a:r>
                <a:t>) ⟶ CaO(</a:t>
              </a:r>
              <a:r>
                <a:rPr i="1"/>
                <a:t>s</a:t>
              </a:r>
              <a:r>
                <a:t>)  +  CO</a:t>
              </a:r>
              <a:r>
                <a:rPr baseline="-5999"/>
                <a:t>2</a:t>
              </a:r>
              <a:r>
                <a:t>(</a:t>
              </a:r>
              <a:r>
                <a:rPr i="1"/>
                <a:t>g</a:t>
              </a:r>
              <a:r>
                <a:t>)</a:t>
              </a:r>
            </a:p>
          </p:txBody>
        </p:sp>
        <p:pic>
          <p:nvPicPr>
            <p:cNvPr id="19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95534" y="0"/>
              <a:ext cx="795216" cy="93980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sp>
        <p:nvSpPr>
          <p:cNvPr id="193" name="C2H6 +  7/2 O2 ⟶ 3 H2O + 2 CO2  (balanced)"/>
          <p:cNvSpPr txBox="1"/>
          <p:nvPr/>
        </p:nvSpPr>
        <p:spPr>
          <a:xfrm>
            <a:off x="6707134" y="7477759"/>
            <a:ext cx="13052532" cy="104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0" marR="0" algn="ctr" defTabSz="457200">
              <a:lnSpc>
                <a:spcPts val="7000"/>
              </a:lnSpc>
              <a:defRPr b="0" sz="5000">
                <a:solidFill>
                  <a:srgbClr val="464846"/>
                </a:solidFill>
                <a:uFillTx/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</a:t>
            </a:r>
            <a:r>
              <a:rPr baseline="-5999"/>
              <a:t>2</a:t>
            </a:r>
            <a:r>
              <a:t>H</a:t>
            </a:r>
            <a:r>
              <a:rPr baseline="-5999"/>
              <a:t>6</a:t>
            </a:r>
            <a:r>
              <a:t> +  </a:t>
            </a:r>
            <a:r>
              <a:rPr baseline="31999"/>
              <a:t>7</a:t>
            </a:r>
            <a:r>
              <a:t>/</a:t>
            </a:r>
            <a:r>
              <a:rPr baseline="-5999"/>
              <a:t>2</a:t>
            </a:r>
            <a:r>
              <a:t> O</a:t>
            </a:r>
            <a:r>
              <a:rPr baseline="-5999"/>
              <a:t>2</a:t>
            </a:r>
            <a:r>
              <a:t> ⟶ 3 H</a:t>
            </a:r>
            <a:r>
              <a:rPr baseline="-5999"/>
              <a:t>2</a:t>
            </a:r>
            <a:r>
              <a:t>O + 2 CO</a:t>
            </a:r>
            <a:r>
              <a:rPr baseline="-5999"/>
              <a:t>2</a:t>
            </a:r>
            <a:r>
              <a:t> 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(balanced)</a:t>
            </a:r>
          </a:p>
        </p:txBody>
      </p:sp>
      <p:sp>
        <p:nvSpPr>
          <p:cNvPr id="194" name="2 C2H6 +  7 O2 ⟶ 6 H2O + 4 CO2  (balanced)"/>
          <p:cNvSpPr txBox="1"/>
          <p:nvPr/>
        </p:nvSpPr>
        <p:spPr>
          <a:xfrm>
            <a:off x="7003785" y="11186159"/>
            <a:ext cx="13221230" cy="104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0" marR="0" algn="ctr" defTabSz="457200">
              <a:lnSpc>
                <a:spcPts val="7000"/>
              </a:lnSpc>
              <a:defRPr b="0" sz="5000">
                <a:solidFill>
                  <a:srgbClr val="464846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2 C</a:t>
            </a:r>
            <a:r>
              <a:rPr baseline="-5999">
                <a:latin typeface="Avenir Heavy"/>
                <a:ea typeface="Avenir Heavy"/>
                <a:cs typeface="Avenir Heavy"/>
                <a:sym typeface="Avenir Heavy"/>
              </a:rPr>
              <a:t>2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H</a:t>
            </a:r>
            <a:r>
              <a:rPr baseline="-5999">
                <a:latin typeface="Avenir Heavy"/>
                <a:ea typeface="Avenir Heavy"/>
                <a:cs typeface="Avenir Heavy"/>
                <a:sym typeface="Avenir Heavy"/>
              </a:rPr>
              <a:t>6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 +  7 O</a:t>
            </a:r>
            <a:r>
              <a:rPr baseline="-5999">
                <a:latin typeface="Avenir Heavy"/>
                <a:ea typeface="Avenir Heavy"/>
                <a:cs typeface="Avenir Heavy"/>
                <a:sym typeface="Avenir Heavy"/>
              </a:rPr>
              <a:t>2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 ⟶ 6 H</a:t>
            </a:r>
            <a:r>
              <a:rPr baseline="-5999">
                <a:latin typeface="Avenir Heavy"/>
                <a:ea typeface="Avenir Heavy"/>
                <a:cs typeface="Avenir Heavy"/>
                <a:sym typeface="Avenir Heavy"/>
              </a:rPr>
              <a:t>2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O + 4 CO</a:t>
            </a:r>
            <a:r>
              <a:rPr baseline="-5999">
                <a:latin typeface="Avenir Heavy"/>
                <a:ea typeface="Avenir Heavy"/>
                <a:cs typeface="Avenir Heavy"/>
                <a:sym typeface="Avenir Heavy"/>
              </a:rPr>
              <a:t>2</a:t>
            </a:r>
            <a:r>
              <a:t> 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(balanced)</a:t>
            </a:r>
          </a:p>
        </p:txBody>
      </p:sp>
      <p:sp>
        <p:nvSpPr>
          <p:cNvPr id="195" name="It is sometimes convenient to use fractions instead of integers as intermediate coefficients."/>
          <p:cNvSpPr txBox="1"/>
          <p:nvPr/>
        </p:nvSpPr>
        <p:spPr>
          <a:xfrm>
            <a:off x="589559" y="5725160"/>
            <a:ext cx="22396451" cy="191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marL="508000" marR="0" indent="-508000" defTabSz="457200">
              <a:lnSpc>
                <a:spcPts val="7000"/>
              </a:lnSpc>
              <a:defRPr b="0" sz="5000">
                <a:solidFill>
                  <a:srgbClr val="464846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It is sometimes convenient to use fractions instead of integers as intermediate coefficients.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" grpId="4"/>
      <p:bldP build="whole" bldLvl="1" animBg="1" rev="0" advAuto="0" spid="193" grpId="2"/>
      <p:bldP build="whole" bldLvl="1" animBg="1" rev="0" advAuto="0" spid="195" grpId="1"/>
      <p:bldP build="whole" bldLvl="1" animBg="1" rev="0" advAuto="0" spid="189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Balancing Equations - More Hints"/>
          <p:cNvSpPr txBox="1"/>
          <p:nvPr>
            <p:ph type="title"/>
          </p:nvPr>
        </p:nvSpPr>
        <p:spPr>
          <a:xfrm>
            <a:off x="342692" y="-458493"/>
            <a:ext cx="16668632" cy="3200401"/>
          </a:xfrm>
          <a:prstGeom prst="rect">
            <a:avLst/>
          </a:prstGeom>
        </p:spPr>
        <p:txBody>
          <a:bodyPr/>
          <a:lstStyle>
            <a:lvl1pPr algn="l">
              <a:defRPr sz="7400">
                <a:solidFill>
                  <a:srgbClr val="0433FF"/>
                </a:solidFill>
              </a:defRPr>
            </a:lvl1pPr>
          </a:lstStyle>
          <a:p>
            <a:pPr/>
            <a:r>
              <a:t>Balancing Equations - More Hints</a:t>
            </a:r>
          </a:p>
        </p:txBody>
      </p:sp>
      <p:sp>
        <p:nvSpPr>
          <p:cNvPr id="198" name="Balance those atoms which occur in only one compound on each side last (i.e. O2 in previous examples)…"/>
          <p:cNvSpPr txBox="1"/>
          <p:nvPr>
            <p:ph type="body" idx="1"/>
          </p:nvPr>
        </p:nvSpPr>
        <p:spPr>
          <a:xfrm>
            <a:off x="3138888" y="2014680"/>
            <a:ext cx="18549112" cy="11562211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20000"/>
              </a:lnSpc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Balance those atoms which occur in only one compound on each side last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(i.e. O</a:t>
            </a:r>
            <a:r>
              <a:rPr baseline="-5999">
                <a:latin typeface="Avenir Book Oblique"/>
                <a:ea typeface="Avenir Book Oblique"/>
                <a:cs typeface="Avenir Book Oblique"/>
                <a:sym typeface="Avenir Book Oblique"/>
              </a:rPr>
              <a:t>2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 in previous examples)</a:t>
            </a:r>
            <a:endParaRPr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marL="650874" indent="-571500">
              <a:lnSpc>
                <a:spcPct val="120000"/>
              </a:lnSpc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Balance the remaining atoms first.  Try not to use fractions as coefficients.</a:t>
            </a:r>
          </a:p>
          <a:p>
            <a:pPr marL="650874" indent="-571500">
              <a:lnSpc>
                <a:spcPct val="120000"/>
              </a:lnSpc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Never change the subscripts on a formula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, only change the coefficients</a:t>
            </a:r>
          </a:p>
          <a:p>
            <a:pPr marL="650874" indent="-571500">
              <a:lnSpc>
                <a:spcPct val="140000"/>
              </a:lnSpc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Reduce coefficients to smallest whole integers</a:t>
            </a:r>
          </a:p>
          <a:p>
            <a:pPr marL="650874" indent="-57150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Check your answer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 if uncertain</a:t>
            </a:r>
            <a:endParaRPr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marL="650874" indent="-571500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Check that </a:t>
            </a:r>
            <a:r>
              <a:rPr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charges are balanced</a:t>
            </a:r>
            <a:endParaRPr>
              <a:solidFill>
                <a:srgbClr val="00B800"/>
              </a:solidFill>
              <a:uFill>
                <a:solidFill>
                  <a:srgbClr val="00B800"/>
                </a:solidFill>
              </a:uFill>
            </a:endParaRPr>
          </a:p>
          <a:p>
            <a:pPr marL="650874" indent="-571500">
              <a:lnSpc>
                <a:spcPct val="150000"/>
              </a:lnSpc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>
                <a:uFill>
                  <a:solidFill>
                    <a:srgbClr val="00B800"/>
                  </a:solidFill>
                </a:uFill>
              </a:rPr>
              <a:t>Practice, practice, practice!</a:t>
            </a:r>
          </a:p>
        </p:txBody>
      </p:sp>
      <p:sp>
        <p:nvSpPr>
          <p:cNvPr id="19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00" name="thinking man picture (silly)" descr="thinking man picture (silly)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78716" y="7925979"/>
            <a:ext cx="6230176" cy="5150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Aqueous Compounds"/>
          <p:cNvSpPr txBox="1"/>
          <p:nvPr>
            <p:ph type="title"/>
          </p:nvPr>
        </p:nvSpPr>
        <p:spPr>
          <a:xfrm>
            <a:off x="342692" y="-458493"/>
            <a:ext cx="16668632" cy="3200401"/>
          </a:xfrm>
          <a:prstGeom prst="rect">
            <a:avLst/>
          </a:prstGeom>
        </p:spPr>
        <p:txBody>
          <a:bodyPr/>
          <a:lstStyle>
            <a:lvl1pPr algn="l">
              <a:defRPr sz="7400">
                <a:solidFill>
                  <a:srgbClr val="0433FF"/>
                </a:solidFill>
              </a:defRPr>
            </a:lvl1pPr>
          </a:lstStyle>
          <a:p>
            <a:pPr/>
            <a:r>
              <a:t>Aqueous Compounds</a:t>
            </a:r>
          </a:p>
        </p:txBody>
      </p:sp>
      <p:sp>
        <p:nvSpPr>
          <p:cNvPr id="203" name="Consider: CaCl2(aq) + 2 AgNO3(aq) ⟶ Ca(NO3)2(aq) + 2 AgCl(s)…"/>
          <p:cNvSpPr txBox="1"/>
          <p:nvPr>
            <p:ph type="body" idx="1"/>
          </p:nvPr>
        </p:nvSpPr>
        <p:spPr>
          <a:xfrm>
            <a:off x="1462488" y="2217880"/>
            <a:ext cx="20495089" cy="8832307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20000"/>
              </a:lnSpc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Consider:</a:t>
            </a:r>
            <a:r>
              <a:t>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CaCl</a:t>
            </a:r>
            <a:r>
              <a:rPr baseline="-5999">
                <a:latin typeface="Avenir Heavy"/>
                <a:ea typeface="Avenir Heavy"/>
                <a:cs typeface="Avenir Heavy"/>
                <a:sym typeface="Avenir Heavy"/>
              </a:rPr>
              <a:t>2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(aq) + 2 AgNO</a:t>
            </a:r>
            <a:r>
              <a:rPr baseline="-5999">
                <a:latin typeface="Avenir Heavy"/>
                <a:ea typeface="Avenir Heavy"/>
                <a:cs typeface="Avenir Heavy"/>
                <a:sym typeface="Avenir Heavy"/>
              </a:rPr>
              <a:t>3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(aq) ⟶ Ca(NO</a:t>
            </a:r>
            <a:r>
              <a:rPr baseline="-5999">
                <a:latin typeface="Avenir Heavy"/>
                <a:ea typeface="Avenir Heavy"/>
                <a:cs typeface="Avenir Heavy"/>
                <a:sym typeface="Avenir Heavy"/>
              </a:rPr>
              <a:t>3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)</a:t>
            </a:r>
            <a:r>
              <a:rPr baseline="-5999">
                <a:latin typeface="Avenir Heavy"/>
                <a:ea typeface="Avenir Heavy"/>
                <a:cs typeface="Avenir Heavy"/>
                <a:sym typeface="Avenir Heavy"/>
              </a:rPr>
              <a:t>2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(aq) + 2 AgCl(</a:t>
            </a:r>
            <a:r>
              <a:rPr i="1">
                <a:latin typeface="Avenir Heavy"/>
                <a:ea typeface="Avenir Heavy"/>
                <a:cs typeface="Avenir Heavy"/>
                <a:sym typeface="Avenir Heavy"/>
              </a:rPr>
              <a:t>s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)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  <a:p>
            <a:pPr marL="650874" indent="-571500">
              <a:lnSpc>
                <a:spcPct val="120000"/>
              </a:lnSpc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When ionic compounds dissolve in water, they dissociate into their constituent ions. 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Examples:</a:t>
            </a:r>
          </a:p>
          <a:p>
            <a:pPr marL="650874" indent="-571500">
              <a:lnSpc>
                <a:spcPct val="120000"/>
              </a:lnSpc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CaCl</a:t>
            </a:r>
            <a:r>
              <a:rPr baseline="-5999"/>
              <a:t>2</a:t>
            </a:r>
            <a:r>
              <a:t>(aq) ⟶ Ca</a:t>
            </a:r>
            <a:r>
              <a:rPr baseline="31999"/>
              <a:t>2+</a:t>
            </a:r>
            <a:r>
              <a:t>(aq) + 2 Cl</a:t>
            </a:r>
            <a:r>
              <a:rPr baseline="31999"/>
              <a:t>1-</a:t>
            </a:r>
            <a:r>
              <a:t>(aq) </a:t>
            </a:r>
          </a:p>
          <a:p>
            <a:pPr marL="650874" indent="-571500">
              <a:lnSpc>
                <a:spcPct val="120000"/>
              </a:lnSpc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2 AgNO</a:t>
            </a:r>
            <a:r>
              <a:rPr baseline="-5999"/>
              <a:t>3</a:t>
            </a:r>
            <a:r>
              <a:t>(aq) ⟶ 2 Ag</a:t>
            </a:r>
            <a:r>
              <a:rPr baseline="31999"/>
              <a:t>1+</a:t>
            </a:r>
            <a:r>
              <a:t>(aq) + 2 NO</a:t>
            </a:r>
            <a:r>
              <a:rPr baseline="-5999"/>
              <a:t>3</a:t>
            </a:r>
            <a:r>
              <a:rPr baseline="31999"/>
              <a:t>1-</a:t>
            </a:r>
            <a:r>
              <a:t>(aq) </a:t>
            </a:r>
          </a:p>
          <a:p>
            <a:pPr marL="650874" indent="-571500">
              <a:lnSpc>
                <a:spcPct val="120000"/>
              </a:lnSpc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Ca(NO</a:t>
            </a:r>
            <a:r>
              <a:rPr baseline="-5999"/>
              <a:t>3</a:t>
            </a:r>
            <a:r>
              <a:t>)</a:t>
            </a:r>
            <a:r>
              <a:rPr baseline="-5999"/>
              <a:t>2</a:t>
            </a:r>
            <a:r>
              <a:t>(aq) ⟶ Ca</a:t>
            </a:r>
            <a:r>
              <a:rPr baseline="31999"/>
              <a:t>2+</a:t>
            </a:r>
            <a:r>
              <a:t>(aq) + 2 NO</a:t>
            </a:r>
            <a:r>
              <a:rPr baseline="-5999"/>
              <a:t>3</a:t>
            </a:r>
            <a:r>
              <a:rPr baseline="31999"/>
              <a:t>1-</a:t>
            </a:r>
            <a:r>
              <a:t>(aq) </a:t>
            </a:r>
          </a:p>
          <a:p>
            <a:pPr marL="650874" indent="-571500">
              <a:lnSpc>
                <a:spcPct val="120000"/>
              </a:lnSpc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...but AgCl does not dissolve in water (it stays a solid).</a:t>
            </a:r>
          </a:p>
        </p:txBody>
      </p:sp>
      <p:sp>
        <p:nvSpPr>
          <p:cNvPr id="20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05" name="Silver-nitrate-2D.svg.png" descr="Silver-nitrate-2D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20211" y="9123868"/>
            <a:ext cx="8624139" cy="4754057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Aqueous Compounds"/>
          <p:cNvSpPr txBox="1"/>
          <p:nvPr>
            <p:ph type="title"/>
          </p:nvPr>
        </p:nvSpPr>
        <p:spPr>
          <a:xfrm>
            <a:off x="342692" y="-458493"/>
            <a:ext cx="16668632" cy="3200401"/>
          </a:xfrm>
          <a:prstGeom prst="rect">
            <a:avLst/>
          </a:prstGeom>
        </p:spPr>
        <p:txBody>
          <a:bodyPr/>
          <a:lstStyle>
            <a:lvl1pPr algn="l">
              <a:defRPr sz="7400">
                <a:solidFill>
                  <a:srgbClr val="0433FF"/>
                </a:solidFill>
              </a:defRPr>
            </a:lvl1pPr>
          </a:lstStyle>
          <a:p>
            <a:pPr/>
            <a:r>
              <a:t>Aqueous Compounds</a:t>
            </a:r>
          </a:p>
        </p:txBody>
      </p:sp>
      <p:sp>
        <p:nvSpPr>
          <p:cNvPr id="208" name="Consider: CaCl2(aq) + 2 AgNO3 (aq) ⟶ Ca(NO3)2(aq) + 2 AgCl(s)…"/>
          <p:cNvSpPr txBox="1"/>
          <p:nvPr>
            <p:ph type="body" idx="1"/>
          </p:nvPr>
        </p:nvSpPr>
        <p:spPr>
          <a:xfrm>
            <a:off x="1462488" y="2217880"/>
            <a:ext cx="21967297" cy="10884448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20000"/>
              </a:lnSpc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Consider:</a:t>
            </a:r>
            <a:r>
              <a:t>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CaCl</a:t>
            </a:r>
            <a:r>
              <a:rPr baseline="-5999">
                <a:latin typeface="Avenir Heavy"/>
                <a:ea typeface="Avenir Heavy"/>
                <a:cs typeface="Avenir Heavy"/>
                <a:sym typeface="Avenir Heavy"/>
              </a:rPr>
              <a:t>2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(</a:t>
            </a:r>
            <a:r>
              <a:rPr i="1">
                <a:latin typeface="Avenir Heavy"/>
                <a:ea typeface="Avenir Heavy"/>
                <a:cs typeface="Avenir Heavy"/>
                <a:sym typeface="Avenir Heavy"/>
              </a:rPr>
              <a:t>aq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) + 2 AgNO</a:t>
            </a:r>
            <a:r>
              <a:rPr baseline="-5999">
                <a:latin typeface="Avenir Heavy"/>
                <a:ea typeface="Avenir Heavy"/>
                <a:cs typeface="Avenir Heavy"/>
                <a:sym typeface="Avenir Heavy"/>
              </a:rPr>
              <a:t>3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(</a:t>
            </a:r>
            <a:r>
              <a:rPr i="1">
                <a:latin typeface="Avenir Heavy"/>
                <a:ea typeface="Avenir Heavy"/>
                <a:cs typeface="Avenir Heavy"/>
                <a:sym typeface="Avenir Heavy"/>
              </a:rPr>
              <a:t>aq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) ⟶ Ca(NO</a:t>
            </a:r>
            <a:r>
              <a:rPr baseline="-5999">
                <a:latin typeface="Avenir Heavy"/>
                <a:ea typeface="Avenir Heavy"/>
                <a:cs typeface="Avenir Heavy"/>
                <a:sym typeface="Avenir Heavy"/>
              </a:rPr>
              <a:t>3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)</a:t>
            </a:r>
            <a:r>
              <a:rPr baseline="-5999">
                <a:latin typeface="Avenir Heavy"/>
                <a:ea typeface="Avenir Heavy"/>
                <a:cs typeface="Avenir Heavy"/>
                <a:sym typeface="Avenir Heavy"/>
              </a:rPr>
              <a:t>2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(</a:t>
            </a:r>
            <a:r>
              <a:rPr i="1">
                <a:latin typeface="Avenir Heavy"/>
                <a:ea typeface="Avenir Heavy"/>
                <a:cs typeface="Avenir Heavy"/>
                <a:sym typeface="Avenir Heavy"/>
              </a:rPr>
              <a:t>aq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) + 2 AgCl(</a:t>
            </a:r>
            <a:r>
              <a:rPr i="1">
                <a:latin typeface="Avenir Heavy"/>
                <a:ea typeface="Avenir Heavy"/>
                <a:cs typeface="Avenir Heavy"/>
                <a:sym typeface="Avenir Heavy"/>
              </a:rPr>
              <a:t>s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)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  <a:p>
            <a:pPr marL="650874" indent="-571500">
              <a:lnSpc>
                <a:spcPct val="120000"/>
              </a:lnSpc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We can re-write the equation as:</a:t>
            </a:r>
          </a:p>
          <a:p>
            <a:pPr marL="650874" indent="-571500">
              <a:lnSpc>
                <a:spcPct val="120000"/>
              </a:lnSpc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Ca</a:t>
            </a:r>
            <a:r>
              <a:rPr baseline="31999"/>
              <a:t>2+</a:t>
            </a:r>
            <a:r>
              <a:t>(aq) + 2 Cl</a:t>
            </a:r>
            <a:r>
              <a:rPr baseline="31999"/>
              <a:t>1-</a:t>
            </a:r>
            <a:r>
              <a:t>(aq) + 2 Ag</a:t>
            </a:r>
            <a:r>
              <a:rPr baseline="31999"/>
              <a:t>1+</a:t>
            </a:r>
            <a:r>
              <a:t>(aq) + 2 NO</a:t>
            </a:r>
            <a:r>
              <a:rPr baseline="-5999"/>
              <a:t>3</a:t>
            </a:r>
            <a:r>
              <a:rPr baseline="31999"/>
              <a:t>1-</a:t>
            </a:r>
            <a:r>
              <a:t>(aq)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⟶  </a:t>
            </a:r>
            <a:r>
              <a:t>Ca</a:t>
            </a:r>
            <a:r>
              <a:rPr baseline="31999"/>
              <a:t>2+</a:t>
            </a:r>
            <a:r>
              <a:t>(aq) + 2 NO</a:t>
            </a:r>
            <a:r>
              <a:rPr baseline="-5999"/>
              <a:t>3</a:t>
            </a:r>
            <a:r>
              <a:rPr baseline="31999"/>
              <a:t>1-</a:t>
            </a:r>
            <a:r>
              <a:t>(aq) + 2 AgCl(s)</a:t>
            </a:r>
          </a:p>
          <a:p>
            <a:pPr marL="650874" indent="-571500">
              <a:lnSpc>
                <a:spcPct val="120000"/>
              </a:lnSpc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Notice that Ca</a:t>
            </a:r>
            <a:r>
              <a:rPr baseline="31999"/>
              <a:t>2+</a:t>
            </a:r>
            <a:r>
              <a:t>(aq) and 2 NO</a:t>
            </a:r>
            <a:r>
              <a:rPr baseline="-5999"/>
              <a:t>3</a:t>
            </a:r>
            <a:r>
              <a:rPr baseline="31999"/>
              <a:t>1-</a:t>
            </a:r>
            <a:r>
              <a:t>(aq) appear on both sides - they are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spectator ions</a:t>
            </a:r>
            <a:r>
              <a:t> and can be removed from the reaction to get the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net ionic reaction</a:t>
            </a:r>
            <a:r>
              <a:t>:</a:t>
            </a:r>
          </a:p>
          <a:p>
            <a:pPr marL="650874" indent="-571500">
              <a:lnSpc>
                <a:spcPct val="120000"/>
              </a:lnSpc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2 Cl</a:t>
            </a:r>
            <a:r>
              <a:rPr baseline="31999"/>
              <a:t>1-</a:t>
            </a:r>
            <a:r>
              <a:t>(aq) + 2 Ag</a:t>
            </a:r>
            <a:r>
              <a:rPr baseline="31999"/>
              <a:t>1+</a:t>
            </a:r>
            <a:r>
              <a:t>(aq)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⟶</a:t>
            </a:r>
            <a:r>
              <a:t> 2 AgCl(s)  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or better yet:</a:t>
            </a:r>
            <a:endParaRPr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marL="650874" indent="-571500">
              <a:lnSpc>
                <a:spcPct val="120000"/>
              </a:lnSpc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Cl</a:t>
            </a:r>
            <a:r>
              <a:rPr baseline="31999"/>
              <a:t>1-</a:t>
            </a:r>
            <a:r>
              <a:t>(aq) + Ag</a:t>
            </a:r>
            <a:r>
              <a:rPr baseline="31999"/>
              <a:t>1+</a:t>
            </a:r>
            <a:r>
              <a:t>(aq) ⟶ AgCl(s)</a:t>
            </a:r>
          </a:p>
        </p:txBody>
      </p:sp>
      <p:sp>
        <p:nvSpPr>
          <p:cNvPr id="20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10" name="This is the net ionic reaction…"/>
          <p:cNvSpPr txBox="1"/>
          <p:nvPr/>
        </p:nvSpPr>
        <p:spPr>
          <a:xfrm>
            <a:off x="11198860" y="11404600"/>
            <a:ext cx="11584940" cy="2082801"/>
          </a:xfrm>
          <a:prstGeom prst="rect">
            <a:avLst/>
          </a:prstGeom>
          <a:solidFill>
            <a:srgbClr val="FFFB00">
              <a:alpha val="2319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0" marR="79373" indent="79373">
              <a:lnSpc>
                <a:spcPct val="120000"/>
              </a:lnSpc>
              <a:buClr>
                <a:srgbClr val="000000"/>
              </a:buClr>
              <a:buFont typeface="Arial"/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This is the </a:t>
            </a:r>
            <a:r>
              <a:rPr i="1">
                <a:latin typeface="Avenir Heavy"/>
                <a:ea typeface="Avenir Heavy"/>
                <a:cs typeface="Avenir Heavy"/>
                <a:sym typeface="Avenir Heavy"/>
              </a:rPr>
              <a:t>net ionic reaction</a:t>
            </a:r>
            <a:endParaRPr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marL="0" marR="79373" indent="79373">
              <a:lnSpc>
                <a:spcPct val="120000"/>
              </a:lnSpc>
              <a:buClr>
                <a:srgbClr val="000000"/>
              </a:buClr>
              <a:buFont typeface="Arial"/>
              <a:defRPr b="0" sz="5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i="1">
                <a:latin typeface="Avenir Heavy"/>
                <a:ea typeface="Avenir Heavy"/>
                <a:cs typeface="Avenir Heavy"/>
                <a:sym typeface="Avenir Heavy"/>
              </a:rPr>
              <a:t>No spectator ions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 in net ionic reactions</a:t>
            </a:r>
          </a:p>
        </p:txBody>
      </p:sp>
      <p:pic>
        <p:nvPicPr>
          <p:cNvPr id="211" name="Silver-chloride-3D-ionic.png" descr="Silver-chloride-3D-ioni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77894" y="24766"/>
            <a:ext cx="3489195" cy="3101022"/>
          </a:xfrm>
          <a:prstGeom prst="rect">
            <a:avLst/>
          </a:prstGeom>
          <a:ln w="12700"/>
        </p:spPr>
      </p:pic>
      <p:sp>
        <p:nvSpPr>
          <p:cNvPr id="212" name="AgCl"/>
          <p:cNvSpPr txBox="1"/>
          <p:nvPr/>
        </p:nvSpPr>
        <p:spPr>
          <a:xfrm>
            <a:off x="22676046" y="2950209"/>
            <a:ext cx="1301447" cy="80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sz="3600"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AgCl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2"/>
      <p:bldP build="p" bldLvl="5" animBg="1" rev="0" advAuto="0" spid="20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Net Ionic Equations"/>
          <p:cNvSpPr txBox="1"/>
          <p:nvPr>
            <p:ph type="title"/>
          </p:nvPr>
        </p:nvSpPr>
        <p:spPr>
          <a:xfrm>
            <a:off x="50799" y="-177800"/>
            <a:ext cx="12625786" cy="1779866"/>
          </a:xfrm>
          <a:prstGeom prst="rect">
            <a:avLst/>
          </a:prstGeom>
        </p:spPr>
        <p:txBody>
          <a:bodyPr/>
          <a:lstStyle>
            <a:lvl1pPr algn="l">
              <a:defRPr sz="7400">
                <a:solidFill>
                  <a:srgbClr val="0433FF"/>
                </a:solidFill>
              </a:defRPr>
            </a:lvl1pPr>
          </a:lstStyle>
          <a:p>
            <a:pPr/>
            <a:r>
              <a:t>Net Ionic Equations</a:t>
            </a:r>
          </a:p>
        </p:txBody>
      </p:sp>
      <p:sp>
        <p:nvSpPr>
          <p:cNvPr id="215" name="Mg(s) + 2 HCl(aq) → H2(g) + MgCl2(aq)…"/>
          <p:cNvSpPr txBox="1"/>
          <p:nvPr>
            <p:ph type="body" idx="1"/>
          </p:nvPr>
        </p:nvSpPr>
        <p:spPr>
          <a:xfrm>
            <a:off x="2920801" y="7145019"/>
            <a:ext cx="20169090" cy="7155181"/>
          </a:xfrm>
          <a:prstGeom prst="rect">
            <a:avLst/>
          </a:prstGeom>
        </p:spPr>
        <p:txBody>
          <a:bodyPr/>
          <a:lstStyle/>
          <a:p>
            <a:pPr marL="650874" indent="-571500" algn="ctr">
              <a:lnSpc>
                <a:spcPct val="100000"/>
              </a:lnSpc>
              <a:spcBef>
                <a:spcPts val="900"/>
              </a:spcBef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Mg(s) + 2 HCl(aq) → H</a:t>
            </a:r>
            <a:r>
              <a:rPr baseline="-14866"/>
              <a:t>2</a:t>
            </a:r>
            <a:r>
              <a:t>(g) + MgCl</a:t>
            </a:r>
            <a:r>
              <a:rPr baseline="-14866"/>
              <a:t>2</a:t>
            </a:r>
            <a:r>
              <a:t>(aq)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  </a:t>
            </a:r>
            <a:endParaRPr sz="5400"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marL="650874" indent="-571500">
              <a:lnSpc>
                <a:spcPct val="100000"/>
              </a:lnSpc>
              <a:spcBef>
                <a:spcPts val="900"/>
              </a:spcBef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latin typeface="Avenir Book Oblique"/>
                <a:ea typeface="Avenir Book Oblique"/>
                <a:cs typeface="Avenir Book Oblique"/>
                <a:sym typeface="Avenir Book Oblique"/>
              </a:rPr>
              <a:t>Break up (aq), leave gases, solids and liquids alone, to</a:t>
            </a:r>
            <a:r>
              <a:rPr sz="5400">
                <a:latin typeface="Avenir Book Oblique"/>
                <a:ea typeface="Avenir Book Oblique"/>
                <a:cs typeface="Avenir Book Oblique"/>
                <a:sym typeface="Avenir Book Oblique"/>
              </a:rPr>
              <a:t> write:</a:t>
            </a:r>
            <a:endParaRPr sz="5400"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marL="650874" indent="-571500">
              <a:lnSpc>
                <a:spcPct val="100000"/>
              </a:lnSpc>
              <a:spcBef>
                <a:spcPts val="900"/>
              </a:spcBef>
              <a:buClr>
                <a:srgbClr val="000000"/>
              </a:buClr>
              <a:buSzTx/>
              <a:buFont typeface="Arial"/>
              <a:buNone/>
              <a:defRPr b="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5400"/>
              <a:t>Mg(s) + 2 H</a:t>
            </a:r>
            <a:r>
              <a:rPr baseline="30962" sz="5400"/>
              <a:t>+</a:t>
            </a:r>
            <a:r>
              <a:rPr sz="5400"/>
              <a:t>(aq) + 2 Cl</a:t>
            </a:r>
            <a:r>
              <a:rPr baseline="30962" sz="5400"/>
              <a:t>-</a:t>
            </a:r>
            <a:r>
              <a:rPr sz="5400"/>
              <a:t>(aq) → H</a:t>
            </a:r>
            <a:r>
              <a:rPr baseline="-15851" sz="5400"/>
              <a:t>2</a:t>
            </a:r>
            <a:r>
              <a:rPr sz="5400"/>
              <a:t>(g) + Mg</a:t>
            </a:r>
            <a:r>
              <a:rPr baseline="30962" sz="5400"/>
              <a:t>2+</a:t>
            </a:r>
            <a:r>
              <a:rPr sz="5400"/>
              <a:t>(aq) + 2 Cl</a:t>
            </a:r>
            <a:r>
              <a:rPr baseline="30962" sz="5400"/>
              <a:t>-</a:t>
            </a:r>
            <a:r>
              <a:rPr sz="5400"/>
              <a:t>(aq)</a:t>
            </a:r>
            <a:endParaRPr sz="5400"/>
          </a:p>
          <a:p>
            <a:pPr marL="650874" indent="-571500">
              <a:lnSpc>
                <a:spcPct val="100000"/>
              </a:lnSpc>
              <a:spcBef>
                <a:spcPts val="900"/>
              </a:spcBef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Cl</a:t>
            </a:r>
            <a:r>
              <a:rPr baseline="31999" sz="5400"/>
              <a:t>-</a:t>
            </a:r>
            <a:r>
              <a:rPr sz="5400"/>
              <a:t> is a spectator - leave out - write the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Net Ionic Equation:</a:t>
            </a:r>
          </a:p>
          <a:p>
            <a:pPr marL="650874" indent="-571500" algn="ctr">
              <a:lnSpc>
                <a:spcPct val="100000"/>
              </a:lnSpc>
              <a:spcBef>
                <a:spcPts val="900"/>
              </a:spcBef>
              <a:buClr>
                <a:srgbClr val="00B800"/>
              </a:buClr>
              <a:buSzTx/>
              <a:buFont typeface="Arial"/>
              <a:buNone/>
              <a:defRPr b="0" sz="5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uFill>
                  <a:solidFill>
                    <a:srgbClr val="00B800"/>
                  </a:solidFill>
                </a:uFill>
              </a:rPr>
              <a:t>Mg(s)  +  2 H</a:t>
            </a:r>
            <a:r>
              <a:rPr baseline="31050">
                <a:uFill>
                  <a:solidFill>
                    <a:srgbClr val="00B800"/>
                  </a:solidFill>
                </a:uFill>
              </a:rPr>
              <a:t>+</a:t>
            </a:r>
            <a:r>
              <a:rPr>
                <a:uFill>
                  <a:solidFill>
                    <a:srgbClr val="00B800"/>
                  </a:solidFill>
                </a:uFill>
              </a:rPr>
              <a:t>(aq)  →  H</a:t>
            </a:r>
            <a:r>
              <a:rPr baseline="-15016">
                <a:uFill>
                  <a:solidFill>
                    <a:srgbClr val="00B800"/>
                  </a:solidFill>
                </a:uFill>
              </a:rPr>
              <a:t>2</a:t>
            </a:r>
            <a:r>
              <a:rPr>
                <a:uFill>
                  <a:solidFill>
                    <a:srgbClr val="00B800"/>
                  </a:solidFill>
                </a:uFill>
              </a:rPr>
              <a:t>(g)  +  Mg</a:t>
            </a:r>
            <a:r>
              <a:rPr baseline="31050">
                <a:uFill>
                  <a:solidFill>
                    <a:srgbClr val="00B800"/>
                  </a:solidFill>
                </a:uFill>
              </a:rPr>
              <a:t>2+</a:t>
            </a:r>
            <a:r>
              <a:rPr>
                <a:uFill>
                  <a:solidFill>
                    <a:srgbClr val="00B800"/>
                  </a:solidFill>
                </a:uFill>
              </a:rPr>
              <a:t>(aq)</a:t>
            </a:r>
          </a:p>
        </p:txBody>
      </p:sp>
      <p:sp>
        <p:nvSpPr>
          <p:cNvPr id="21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17" name="04M05VD1-1.mov" descr="04M05VD1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004820" y="2084684"/>
            <a:ext cx="6103620" cy="4577716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The two Cl- ions are SPECTATOR IONS - they do not participate.  Could have used NO3- (via HNO3)"/>
          <p:cNvSpPr txBox="1"/>
          <p:nvPr/>
        </p:nvSpPr>
        <p:spPr>
          <a:xfrm>
            <a:off x="11247119" y="2453640"/>
            <a:ext cx="11972251" cy="2825989"/>
          </a:xfrm>
          <a:prstGeom prst="rect">
            <a:avLst/>
          </a:prstGeom>
          <a:solidFill>
            <a:srgbClr val="FFFB00">
              <a:alpha val="2319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Helvetica"/>
              <a:defRPr b="0" sz="55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The two Cl</a:t>
            </a:r>
            <a:r>
              <a:rPr baseline="30981"/>
              <a:t>-</a:t>
            </a:r>
            <a:r>
              <a:t> ions are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SPECTATOR IONS</a:t>
            </a:r>
            <a:r>
              <a:t> - they do not participate.  Could have used NO</a:t>
            </a:r>
            <a:r>
              <a:rPr baseline="-15672"/>
              <a:t>3</a:t>
            </a:r>
            <a:r>
              <a:rPr baseline="30981"/>
              <a:t>-</a:t>
            </a:r>
            <a:r>
              <a:t> (via HNO</a:t>
            </a:r>
            <a:r>
              <a:rPr baseline="-15672"/>
              <a:t>3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2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  <p:seq concurrent="1" prevAc="none" nextAc="seek">
              <p:cTn id="33" evtFilter="cancelBubble" nodeType="interactiveSeq" restart="whenNotActive" fill="hold">
                <p:stCondLst>
                  <p:cond delay="0" evt="onClick">
                    <p:tgtEl>
                      <p:spTgt spid="21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7"/>
                  </p:tgtEl>
                </p:cond>
              </p:nextCondLst>
            </p:seq>
          </p:childTnLst>
        </p:cTn>
      </p:par>
    </p:tnLst>
    <p:bldLst>
      <p:bldP build="p" bldLvl="1" animBg="1" rev="0" advAuto="0" spid="215" grpId="2"/>
      <p:bldP build="whole" bldLvl="1" animBg="1" rev="0" advAuto="0" spid="218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K2CrO4(aq)  +  Pb(NO3)2(aq)  →  PbCrO4(s)  +  2 KNO3(aq)…"/>
          <p:cNvSpPr txBox="1"/>
          <p:nvPr>
            <p:ph type="body" idx="1"/>
          </p:nvPr>
        </p:nvSpPr>
        <p:spPr>
          <a:xfrm>
            <a:off x="1854200" y="2242820"/>
            <a:ext cx="21051124" cy="10812780"/>
          </a:xfrm>
          <a:prstGeom prst="rect">
            <a:avLst/>
          </a:prstGeom>
        </p:spPr>
        <p:txBody>
          <a:bodyPr/>
          <a:lstStyle/>
          <a:p>
            <a:pPr marL="650874" indent="-571500"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K</a:t>
            </a:r>
            <a:r>
              <a:rPr baseline="-15851" sz="5400"/>
              <a:t>2</a:t>
            </a:r>
            <a:r>
              <a:rPr sz="5400"/>
              <a:t>CrO</a:t>
            </a:r>
            <a:r>
              <a:rPr baseline="-15851" sz="5400"/>
              <a:t>4</a:t>
            </a:r>
            <a:r>
              <a:rPr sz="5400"/>
              <a:t>(aq)  +  Pb(NO</a:t>
            </a:r>
            <a:r>
              <a:rPr baseline="-15851" sz="5400"/>
              <a:t>3</a:t>
            </a:r>
            <a:r>
              <a:rPr sz="5400"/>
              <a:t>)</a:t>
            </a:r>
            <a:r>
              <a:rPr baseline="-15851" sz="5400"/>
              <a:t>2</a:t>
            </a:r>
            <a:r>
              <a:rPr sz="5400"/>
              <a:t>(aq)  →  </a:t>
            </a:r>
            <a:r>
              <a:rPr sz="5400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</a:rPr>
              <a:t>PbCrO</a:t>
            </a:r>
            <a:r>
              <a:rPr baseline="-15851" sz="5400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</a:rPr>
              <a:t>4</a:t>
            </a:r>
            <a:r>
              <a:rPr sz="5400"/>
              <a:t>(s)  +  2 KNO</a:t>
            </a:r>
            <a:r>
              <a:rPr baseline="-15851" sz="5400"/>
              <a:t>3</a:t>
            </a:r>
            <a:r>
              <a:rPr sz="5400"/>
              <a:t>(aq)</a:t>
            </a:r>
          </a:p>
          <a:p>
            <a:pPr marL="650874" indent="-571500"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</a:p>
          <a:p>
            <a:pPr marL="650874" indent="-571500">
              <a:spcBef>
                <a:spcPts val="1200"/>
              </a:spcBef>
              <a:buClr>
                <a:srgbClr val="FF2734"/>
              </a:buClr>
              <a:buSzTx/>
              <a:buFont typeface="Arial"/>
              <a:buNone/>
              <a:defRPr b="0" i="1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Net Ionic Equation:</a:t>
            </a:r>
          </a:p>
          <a:p>
            <a:pPr marL="650874" indent="-571500">
              <a:spcBef>
                <a:spcPts val="1200"/>
              </a:spcBef>
              <a:buClr>
                <a:srgbClr val="FF2734"/>
              </a:buClr>
              <a:buSzTx/>
              <a:buFont typeface="Arial"/>
              <a:buNone/>
              <a:defRPr b="0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</a:p>
          <a:p>
            <a:pPr marL="650874" indent="-571500"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Pb</a:t>
            </a:r>
            <a:r>
              <a:rPr baseline="30962" sz="5400"/>
              <a:t>2+</a:t>
            </a:r>
            <a:r>
              <a:rPr sz="5400"/>
              <a:t>(aq)  +  CrO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(aq)   →  </a:t>
            </a:r>
            <a:r>
              <a:rPr sz="5400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</a:rPr>
              <a:t>PbCrO</a:t>
            </a:r>
            <a:r>
              <a:rPr baseline="-15851" sz="5400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</a:rPr>
              <a:t>4</a:t>
            </a:r>
            <a:r>
              <a:rPr sz="5400"/>
              <a:t>(s)</a:t>
            </a:r>
          </a:p>
          <a:p>
            <a:pPr marL="650874" indent="-571500"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</a:p>
          <a:p>
            <a:pPr marL="650874" indent="-571500"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i="1" sz="5400"/>
              <a:t>K</a:t>
            </a:r>
            <a:r>
              <a:rPr baseline="30962" i="1" sz="5400"/>
              <a:t>+</a:t>
            </a:r>
            <a:r>
              <a:rPr i="1" sz="5400"/>
              <a:t> and NO</a:t>
            </a:r>
            <a:r>
              <a:rPr baseline="-15851" i="1" sz="5400"/>
              <a:t>3</a:t>
            </a:r>
            <a:r>
              <a:rPr baseline="30962" i="1" sz="5400"/>
              <a:t>-</a:t>
            </a:r>
            <a:r>
              <a:rPr i="1" sz="5400"/>
              <a:t> are spectators</a:t>
            </a:r>
          </a:p>
          <a:p>
            <a:pPr marL="650874" indent="-571500"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 sz="54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</a:p>
          <a:p>
            <a:pPr marL="650874" indent="-571500">
              <a:spcBef>
                <a:spcPts val="1200"/>
              </a:spcBef>
              <a:buClr>
                <a:srgbClr val="000000"/>
              </a:buClr>
              <a:buSzTx/>
              <a:buFont typeface="Arial"/>
              <a:buNone/>
              <a:defRPr b="0" sz="54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See </a:t>
            </a:r>
            <a:r>
              <a:rPr u="sng">
                <a:hlinkClick r:id="rId2" invalidUrl="" action="" tgtFrame="" tooltip="" history="1" highlightClick="0" endSnd="0"/>
              </a:rPr>
              <a:t>Net Ionic Reactions Handout</a:t>
            </a:r>
          </a:p>
        </p:txBody>
      </p:sp>
      <p:sp>
        <p:nvSpPr>
          <p:cNvPr id="22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22" name="04M10VD1-1.mov" descr="04M10VD1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6492219" y="8196580"/>
            <a:ext cx="6103621" cy="4577716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What is/are the spectator ion(s) in the following reaction:…"/>
          <p:cNvSpPr txBox="1"/>
          <p:nvPr/>
        </p:nvSpPr>
        <p:spPr>
          <a:xfrm>
            <a:off x="5265420" y="14676119"/>
            <a:ext cx="17510760" cy="13363757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3151" marR="73151" defTabSz="1645920">
              <a:defRPr b="0" sz="5000"/>
            </a:pPr>
            <a:r>
              <a:t>What is/are the spectator ion(s) in the following reaction:</a:t>
            </a:r>
          </a:p>
          <a:p>
            <a:pPr marL="73151" marR="73151" defTabSz="1645920">
              <a:defRPr b="0" sz="5000"/>
            </a:pPr>
          </a:p>
          <a:p>
            <a:pPr marL="0" marR="73151" algn="ctr" defTabSz="1645920">
              <a:spcBef>
                <a:spcPts val="1300"/>
              </a:spcBef>
              <a:buClr>
                <a:srgbClr val="000000"/>
              </a:buClr>
              <a:buFont typeface="Arial"/>
              <a:defRPr b="0" sz="5000"/>
            </a:pPr>
            <a:r>
              <a:t>2 KOH(aq) + FeCl</a:t>
            </a:r>
            <a:r>
              <a:rPr baseline="-15880"/>
              <a:t>2</a:t>
            </a:r>
            <a:r>
              <a:t>(aq) → Fe(OH)</a:t>
            </a:r>
            <a:r>
              <a:rPr baseline="-15880"/>
              <a:t>2</a:t>
            </a:r>
            <a:r>
              <a:t>(s) + 2 KCl(aq)</a:t>
            </a:r>
          </a:p>
          <a:p>
            <a:pPr marL="0" marR="73151" algn="ctr" defTabSz="1645920">
              <a:spcBef>
                <a:spcPts val="1300"/>
              </a:spcBef>
              <a:buClr>
                <a:srgbClr val="000000"/>
              </a:buClr>
              <a:buFont typeface="Arial"/>
              <a:defRPr b="0" sz="5000"/>
            </a:pPr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K</a:t>
            </a:r>
            <a:r>
              <a:rPr baseline="31999"/>
              <a:t>+</a:t>
            </a:r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Cl</a:t>
            </a:r>
            <a:r>
              <a:rPr baseline="31999"/>
              <a:t>-</a:t>
            </a:r>
            <a:endParaRPr baseline="-18160"/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K</a:t>
            </a:r>
            <a:r>
              <a:rPr baseline="31999"/>
              <a:t>+, </a:t>
            </a:r>
            <a:r>
              <a:t>Fe</a:t>
            </a:r>
            <a:r>
              <a:rPr baseline="31999"/>
              <a:t>2+</a:t>
            </a:r>
            <a:endParaRPr baseline="-18160"/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Cl</a:t>
            </a:r>
            <a:r>
              <a:rPr baseline="31999"/>
              <a:t>-, </a:t>
            </a:r>
            <a:r>
              <a:t>OH</a:t>
            </a:r>
            <a:r>
              <a:rPr baseline="31999"/>
              <a:t>-</a:t>
            </a:r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K</a:t>
            </a:r>
            <a:r>
              <a:rPr baseline="31999"/>
              <a:t>+, </a:t>
            </a:r>
            <a:r>
              <a:t>Cl</a:t>
            </a:r>
            <a:r>
              <a:rPr baseline="31999"/>
              <a:t>-</a:t>
            </a:r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</p:txBody>
      </p:sp>
      <p:sp>
        <p:nvSpPr>
          <p:cNvPr id="224" name="Enter your response on…"/>
          <p:cNvSpPr txBox="1"/>
          <p:nvPr/>
        </p:nvSpPr>
        <p:spPr>
          <a:xfrm>
            <a:off x="22707599" y="2459735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225" name="Answer = E,…"/>
          <p:cNvSpPr txBox="1"/>
          <p:nvPr/>
        </p:nvSpPr>
        <p:spPr>
          <a:xfrm>
            <a:off x="23518106" y="20299680"/>
            <a:ext cx="4384408" cy="190440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E</a:t>
            </a:r>
            <a:r>
              <a:t>, </a:t>
            </a:r>
          </a:p>
          <a:p>
            <a:pPr marL="0" marR="73151" algn="ctr" defTabSz="1645920">
              <a:spcBef>
                <a:spcPts val="1300"/>
              </a:spcBef>
              <a:buClr>
                <a:srgbClr val="000000"/>
              </a:buClr>
              <a:buFont typeface="Arial"/>
              <a:defRPr sz="5400"/>
            </a:pPr>
            <a:r>
              <a:t>K</a:t>
            </a:r>
            <a:r>
              <a:rPr baseline="31999"/>
              <a:t>+</a:t>
            </a:r>
            <a:r>
              <a:t>, Cl</a:t>
            </a:r>
            <a:r>
              <a:rPr baseline="31999"/>
              <a:t>-</a:t>
            </a:r>
          </a:p>
        </p:txBody>
      </p:sp>
      <p:sp>
        <p:nvSpPr>
          <p:cNvPr id="226" name="Net Ionic Equations"/>
          <p:cNvSpPr txBox="1"/>
          <p:nvPr>
            <p:ph type="title"/>
          </p:nvPr>
        </p:nvSpPr>
        <p:spPr>
          <a:xfrm>
            <a:off x="-1016001" y="163234"/>
            <a:ext cx="12625786" cy="1779867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433FF"/>
                </a:solidFill>
              </a:defRPr>
            </a:lvl1pPr>
          </a:lstStyle>
          <a:p>
            <a:pPr/>
            <a:r>
              <a:t>Net Ionic Equations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0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9062 -0.896667" origin="layout" pathEditMode="relative">
                                      <p:cBhvr>
                                        <p:cTn id="10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96592 -0.956667" origin="layout" pathEditMode="relative">
                                      <p:cBhvr>
                                        <p:cTn id="13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18439 -0.671667" origin="layout" pathEditMode="relative">
                                      <p:cBhvr>
                                        <p:cTn id="20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222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22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2"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29" name="7.2 - Classifying Chemical Reactions - Precipitation"/>
          <p:cNvSpPr txBox="1"/>
          <p:nvPr/>
        </p:nvSpPr>
        <p:spPr>
          <a:xfrm>
            <a:off x="42172" y="-713846"/>
            <a:ext cx="23834459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marL="79373" marR="79373">
              <a:lnSpc>
                <a:spcPct val="90000"/>
              </a:lnSpc>
              <a:defRPr sz="7400">
                <a:solidFill>
                  <a:srgbClr val="0433FF"/>
                </a:solidFill>
              </a:defRPr>
            </a:pPr>
            <a:r>
              <a:t>7.2 - Classifying Chemical Reactions </a:t>
            </a:r>
            <a:r>
              <a:rPr i="1"/>
              <a:t>- Precipitation</a:t>
            </a:r>
            <a:r>
              <a:t> </a:t>
            </a:r>
          </a:p>
        </p:txBody>
      </p:sp>
      <p:sp>
        <p:nvSpPr>
          <p:cNvPr id="230" name="A precipitation reaction is a reaction where dissolved substances create solid products (a precipitate.) Chemists use a solubility table to know common combinations of chemicals which result in soluble (no solids) or insoluble (solids form) products.…"/>
          <p:cNvSpPr txBox="1"/>
          <p:nvPr/>
        </p:nvSpPr>
        <p:spPr>
          <a:xfrm>
            <a:off x="223942" y="1618756"/>
            <a:ext cx="17998892" cy="6850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5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A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precipitation reaction </a:t>
            </a:r>
            <a:r>
              <a:t>is a reaction where dissolved substances create solid products (a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precipitate</a:t>
            </a:r>
            <a:r>
              <a:t>.) Chemists use a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solubility table</a:t>
            </a:r>
            <a:r>
              <a:t> to know common combinations of chemicals which result in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soluble</a:t>
            </a:r>
            <a:r>
              <a:t> (no solids) or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insoluble</a:t>
            </a:r>
            <a:r>
              <a:t> (solids form) products.</a:t>
            </a:r>
          </a:p>
          <a:p>
            <a:pPr marL="381000" marR="5080" indent="-375919">
              <a:buClr>
                <a:srgbClr val="000000"/>
              </a:buClr>
              <a:buFont typeface="Arial"/>
              <a:defRPr b="0" sz="5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Our solubility table is slightly different than the textbook's version, but similar.</a:t>
            </a:r>
          </a:p>
        </p:txBody>
      </p:sp>
      <p:pic>
        <p:nvPicPr>
          <p:cNvPr id="231" name="IMG_2292.JPG" descr="IMG_229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84628" y="5821106"/>
            <a:ext cx="7736021" cy="7920475"/>
          </a:xfrm>
          <a:prstGeom prst="rect">
            <a:avLst/>
          </a:prstGeom>
          <a:ln w="12700"/>
        </p:spPr>
      </p:pic>
      <p:sp>
        <p:nvSpPr>
          <p:cNvPr id="232" name="Textbook's…"/>
          <p:cNvSpPr txBox="1"/>
          <p:nvPr/>
        </p:nvSpPr>
        <p:spPr>
          <a:xfrm>
            <a:off x="13413659" y="11072474"/>
            <a:ext cx="3079853" cy="258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algn="r">
              <a:defRPr b="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Textbook's</a:t>
            </a:r>
          </a:p>
          <a:p>
            <a:pPr algn="r">
              <a:defRPr b="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Solubility </a:t>
            </a:r>
          </a:p>
          <a:p>
            <a:pPr algn="r">
              <a:defRPr b="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Guide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CH 221 solubility guide picture" descr="CH 221 solubility guid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0880" y="1805940"/>
            <a:ext cx="12407902" cy="11820526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If one ion from the “Soluble Compd.” list is present in a compound, the compound is water soluble."/>
          <p:cNvSpPr txBox="1"/>
          <p:nvPr/>
        </p:nvSpPr>
        <p:spPr>
          <a:xfrm>
            <a:off x="10848975" y="1668780"/>
            <a:ext cx="10104121" cy="3497581"/>
          </a:xfrm>
          <a:prstGeom prst="rect">
            <a:avLst/>
          </a:prstGeom>
          <a:solidFill>
            <a:srgbClr val="4353FF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80000"/>
              </a:lnSpc>
              <a:buClr>
                <a:srgbClr val="FFFED5"/>
              </a:buClr>
              <a:buFont typeface="Comic Sans MS"/>
              <a:defRPr b="0" sz="540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If one ion from the “Soluble Compd.” list is present in a compound, the compound is water soluble.</a:t>
            </a:r>
          </a:p>
        </p:txBody>
      </p:sp>
      <p:sp>
        <p:nvSpPr>
          <p:cNvPr id="236" name="Water Solubility of Ionic Compounds"/>
          <p:cNvSpPr txBox="1"/>
          <p:nvPr>
            <p:ph type="title"/>
          </p:nvPr>
        </p:nvSpPr>
        <p:spPr>
          <a:xfrm>
            <a:off x="-378929" y="-199748"/>
            <a:ext cx="17654562" cy="2125981"/>
          </a:xfrm>
          <a:prstGeom prst="rect">
            <a:avLst/>
          </a:prstGeom>
        </p:spPr>
        <p:txBody>
          <a:bodyPr/>
          <a:lstStyle>
            <a:lvl1pPr>
              <a:defRPr sz="7400">
                <a:solidFill>
                  <a:srgbClr val="0433FF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Water Solubility of Ionic Compounds</a:t>
            </a:r>
          </a:p>
        </p:txBody>
      </p:sp>
      <p:sp>
        <p:nvSpPr>
          <p:cNvPr id="23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38" name="Text"/>
          <p:cNvSpPr txBox="1"/>
          <p:nvPr/>
        </p:nvSpPr>
        <p:spPr>
          <a:xfrm>
            <a:off x="8923020" y="12618719"/>
            <a:ext cx="2423161" cy="868681"/>
          </a:xfrm>
          <a:prstGeom prst="rect">
            <a:avLst/>
          </a:prstGeom>
          <a:solidFill>
            <a:srgbClr val="AFBEE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/>
            <a:r>
              <a:t> </a:t>
            </a:r>
          </a:p>
        </p:txBody>
      </p:sp>
      <p:sp>
        <p:nvSpPr>
          <p:cNvPr id="239" name="Use this solubility guide in CH 221-223!"/>
          <p:cNvSpPr txBox="1"/>
          <p:nvPr/>
        </p:nvSpPr>
        <p:spPr>
          <a:xfrm>
            <a:off x="13926641" y="12861342"/>
            <a:ext cx="1023591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r">
              <a:defRPr i="1" sz="4200"/>
            </a:lvl1pPr>
          </a:lstStyle>
          <a:p>
            <a:pPr/>
            <a:r>
              <a:t>Use this solubility guide in CH 221-223!</a:t>
            </a:r>
          </a:p>
        </p:txBody>
      </p:sp>
      <p:sp>
        <p:nvSpPr>
          <p:cNvPr id="240" name="Ba(NO3)2(aq)?…"/>
          <p:cNvSpPr txBox="1"/>
          <p:nvPr/>
        </p:nvSpPr>
        <p:spPr>
          <a:xfrm>
            <a:off x="19815947" y="5391977"/>
            <a:ext cx="4385638" cy="767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b="0" sz="43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Ba(NO</a:t>
            </a:r>
            <a:r>
              <a:rPr baseline="-5999"/>
              <a:t>3</a:t>
            </a:r>
            <a:r>
              <a:t>)</a:t>
            </a:r>
            <a:r>
              <a:rPr baseline="-5999"/>
              <a:t>2</a:t>
            </a:r>
            <a:r>
              <a:t>(aq)?</a:t>
            </a:r>
          </a:p>
          <a:p>
            <a:pPr algn="r">
              <a:defRPr b="0" sz="4300"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soluble</a:t>
            </a:r>
          </a:p>
          <a:p>
            <a:pPr algn="r">
              <a:defRPr b="0" sz="4300"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b="0" sz="43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BaCl</a:t>
            </a:r>
            <a:r>
              <a:rPr baseline="-5999"/>
              <a:t>2</a:t>
            </a:r>
            <a:r>
              <a:t>(aq)?</a:t>
            </a:r>
          </a:p>
          <a:p>
            <a:pPr algn="r">
              <a:defRPr b="0" sz="4300"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soluble</a:t>
            </a:r>
          </a:p>
          <a:p>
            <a:pPr algn="r">
              <a:defRPr b="0" sz="4300"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b="0" sz="43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BaSO</a:t>
            </a:r>
            <a:r>
              <a:rPr baseline="-5999"/>
              <a:t>4</a:t>
            </a:r>
            <a:r>
              <a:t>(aq)?</a:t>
            </a:r>
          </a:p>
          <a:p>
            <a:pPr algn="r">
              <a:defRPr b="0" sz="4300"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insoluble</a:t>
            </a:r>
          </a:p>
          <a:p>
            <a:pPr algn="r">
              <a:defRPr b="0" sz="43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should write BaSO</a:t>
            </a:r>
            <a:r>
              <a:rPr baseline="-5999"/>
              <a:t>4</a:t>
            </a:r>
            <a:r>
              <a:t>(s)!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Water Solubility Of Ionic Compounds"/>
          <p:cNvSpPr txBox="1"/>
          <p:nvPr>
            <p:ph type="title"/>
          </p:nvPr>
        </p:nvSpPr>
        <p:spPr>
          <a:xfrm>
            <a:off x="-3111326" y="-597631"/>
            <a:ext cx="23179707" cy="2903221"/>
          </a:xfrm>
          <a:prstGeom prst="rect">
            <a:avLst/>
          </a:prstGeom>
        </p:spPr>
        <p:txBody>
          <a:bodyPr/>
          <a:lstStyle>
            <a:lvl1pPr>
              <a:defRPr sz="7400">
                <a:solidFill>
                  <a:srgbClr val="0433FF"/>
                </a:solidFill>
                <a:uFill>
                  <a:solidFill>
                    <a:srgbClr val="FF7C00"/>
                  </a:solidFill>
                </a:uFill>
              </a:defRPr>
            </a:lvl1pPr>
          </a:lstStyle>
          <a:p>
            <a:pPr/>
            <a:r>
              <a:t>Water Solubility Of Ionic Compounds</a:t>
            </a:r>
          </a:p>
        </p:txBody>
      </p:sp>
      <p:sp>
        <p:nvSpPr>
          <p:cNvPr id="243" name="Many ionic compounds dissolve in water (soluble), but many are insoluble and do not dissolve.…"/>
          <p:cNvSpPr txBox="1"/>
          <p:nvPr>
            <p:ph type="body" idx="1"/>
          </p:nvPr>
        </p:nvSpPr>
        <p:spPr>
          <a:xfrm>
            <a:off x="132048" y="1500968"/>
            <a:ext cx="17373601" cy="1035558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Many ionic compounds dissolve in water (</a:t>
            </a:r>
            <a:r>
              <a:rPr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soluble</a:t>
            </a:r>
            <a:r>
              <a:rPr sz="5400"/>
              <a:t>), but many are </a:t>
            </a:r>
            <a:r>
              <a:rPr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insoluble</a:t>
            </a:r>
            <a:r>
              <a:rPr sz="5400"/>
              <a:t> and do not dissolve.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Many ions make compounds </a:t>
            </a:r>
            <a:r>
              <a:rPr sz="60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soluble</a:t>
            </a:r>
            <a:r>
              <a:rPr sz="5400"/>
              <a:t> </a:t>
            </a:r>
            <a:r>
              <a:rPr i="1" sz="5400"/>
              <a:t>all</a:t>
            </a:r>
            <a:r>
              <a:rPr sz="5400"/>
              <a:t> of the time:  </a:t>
            </a:r>
          </a:p>
        </p:txBody>
      </p:sp>
      <p:sp>
        <p:nvSpPr>
          <p:cNvPr id="24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45" name="Examples: Na+, K+, Li+, NH4+, NO3-, ClO3-, ClO4-, CH3CO2-, and most SO42-, Cl-, Br- and I- compounds."/>
          <p:cNvSpPr txBox="1"/>
          <p:nvPr/>
        </p:nvSpPr>
        <p:spPr>
          <a:xfrm>
            <a:off x="2790325" y="6028825"/>
            <a:ext cx="8252461" cy="5084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000000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i="1" sz="5400"/>
              <a:t>Examples:</a:t>
            </a:r>
            <a:r>
              <a:rPr sz="5400"/>
              <a:t>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Na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, K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, Li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, NH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4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, NO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, ClO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, ClO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4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, CH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CO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  <a:r>
              <a:rPr sz="5400"/>
              <a:t>, and </a:t>
            </a:r>
            <a:r>
              <a:rPr i="1" sz="5400"/>
              <a:t>most</a:t>
            </a:r>
            <a:r>
              <a:rPr sz="5400"/>
              <a:t>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SO</a:t>
            </a:r>
            <a:r>
              <a:rPr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4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2-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, Cl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, Br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  <a:r>
              <a:rPr sz="5400"/>
              <a:t> and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I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  <a:r>
              <a:rPr sz="5400"/>
              <a:t> compounds.</a:t>
            </a:r>
          </a:p>
        </p:txBody>
      </p:sp>
      <p:sp>
        <p:nvSpPr>
          <p:cNvPr id="246" name="Rectangle"/>
          <p:cNvSpPr/>
          <p:nvPr/>
        </p:nvSpPr>
        <p:spPr>
          <a:xfrm>
            <a:off x="16718280" y="13098780"/>
            <a:ext cx="2263141" cy="457201"/>
          </a:xfrm>
          <a:prstGeom prst="rect">
            <a:avLst/>
          </a:prstGeom>
          <a:solidFill>
            <a:srgbClr val="AFBEE3"/>
          </a:solidFill>
          <a:ln w="12700"/>
        </p:spPr>
        <p:txBody>
          <a:bodyPr tIns="91439" bIns="91439" anchor="ctr"/>
          <a:lstStyle/>
          <a:p>
            <a:pPr/>
          </a:p>
        </p:txBody>
      </p:sp>
      <p:pic>
        <p:nvPicPr>
          <p:cNvPr id="247" name="CH 221 solubility guide picture" descr="CH 221 solubility guid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75704" y="4718968"/>
            <a:ext cx="9432217" cy="8974080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Text"/>
          <p:cNvSpPr txBox="1"/>
          <p:nvPr/>
        </p:nvSpPr>
        <p:spPr>
          <a:xfrm>
            <a:off x="19257182" y="12808584"/>
            <a:ext cx="2423161" cy="868681"/>
          </a:xfrm>
          <a:prstGeom prst="rect">
            <a:avLst/>
          </a:prstGeom>
          <a:solidFill>
            <a:srgbClr val="AFBEE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/>
            <a:r>
              <a:t> </a:t>
            </a:r>
          </a:p>
        </p:txBody>
      </p:sp>
      <p:sp>
        <p:nvSpPr>
          <p:cNvPr id="249" name="Solubility guide:…"/>
          <p:cNvSpPr txBox="1"/>
          <p:nvPr/>
        </p:nvSpPr>
        <p:spPr>
          <a:xfrm>
            <a:off x="17699911" y="2620738"/>
            <a:ext cx="6865402" cy="1783081"/>
          </a:xfrm>
          <a:prstGeom prst="rect">
            <a:avLst/>
          </a:prstGeom>
          <a:solidFill>
            <a:srgbClr val="FFFB00">
              <a:alpha val="2069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ctr">
              <a:defRPr b="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Solubility guide:</a:t>
            </a:r>
          </a:p>
          <a:p>
            <a:pPr algn="ctr">
              <a:defRPr b="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http://mhchem.org/sol/</a:t>
            </a:r>
          </a:p>
        </p:txBody>
      </p:sp>
      <p:sp>
        <p:nvSpPr>
          <p:cNvPr id="250" name="Which of the following is the only INSOLUBLE salt in water?…"/>
          <p:cNvSpPr txBox="1"/>
          <p:nvPr/>
        </p:nvSpPr>
        <p:spPr>
          <a:xfrm>
            <a:off x="5128260" y="14218919"/>
            <a:ext cx="17510760" cy="120269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Which of the following is the only INSOLUBLE salt in water?</a:t>
            </a:r>
            <a:endParaRPr b="0" baseline="30879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lvl="1" marL="0" marR="73151" indent="0" defTabSz="1645920">
              <a:spcBef>
                <a:spcPts val="1300"/>
              </a:spcBef>
              <a:defRPr b="0" sz="5000"/>
            </a:pPr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NH</a:t>
            </a:r>
            <a:r>
              <a:rPr baseline="-18160"/>
              <a:t>4</a:t>
            </a:r>
            <a:r>
              <a:t>NO</a:t>
            </a:r>
            <a:r>
              <a:rPr baseline="-18160"/>
              <a:t>3</a:t>
            </a:r>
            <a:endParaRPr baseline="-18160"/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NaOH</a:t>
            </a:r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PbI</a:t>
            </a:r>
            <a:r>
              <a:rPr baseline="-18160"/>
              <a:t>2</a:t>
            </a:r>
            <a:endParaRPr baseline="-18160"/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K</a:t>
            </a:r>
            <a:r>
              <a:rPr baseline="-18160"/>
              <a:t>2</a:t>
            </a:r>
            <a:r>
              <a:t>CO</a:t>
            </a:r>
            <a:r>
              <a:rPr baseline="-18160"/>
              <a:t>3</a:t>
            </a:r>
            <a:endParaRPr baseline="-18160"/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LiCl</a:t>
            </a:r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</p:txBody>
      </p:sp>
      <p:sp>
        <p:nvSpPr>
          <p:cNvPr id="251" name="Enter your response on…"/>
          <p:cNvSpPr txBox="1"/>
          <p:nvPr/>
        </p:nvSpPr>
        <p:spPr>
          <a:xfrm>
            <a:off x="22570439" y="22517100"/>
            <a:ext cx="6958479" cy="15773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252" name="Answer = C,…"/>
          <p:cNvSpPr txBox="1"/>
          <p:nvPr/>
        </p:nvSpPr>
        <p:spPr>
          <a:xfrm>
            <a:off x="23362027" y="18219419"/>
            <a:ext cx="4422247" cy="190440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 </a:t>
            </a:r>
          </a:p>
          <a:p>
            <a:pPr marL="0" marR="73151" algn="ctr" defTabSz="1645920">
              <a:spcBef>
                <a:spcPts val="1300"/>
              </a:spcBef>
              <a:buClr>
                <a:srgbClr val="000000"/>
              </a:buClr>
              <a:buFont typeface="Arial"/>
              <a:defRPr sz="5400"/>
            </a:pPr>
            <a:r>
              <a:t>PbI</a:t>
            </a:r>
            <a:r>
              <a:rPr baseline="-5999"/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93542 -0.828333" origin="layout" pathEditMode="relative">
                                      <p:cBhvr>
                                        <p:cTn id="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51904 -0.798333" origin="layout" pathEditMode="relative">
                                      <p:cBhvr>
                                        <p:cTn id="9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95002 -0.485000" origin="layout" pathEditMode="relative">
                                      <p:cBhvr>
                                        <p:cTn id="16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1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Ionic Compounds in…"/>
          <p:cNvSpPr txBox="1"/>
          <p:nvPr>
            <p:ph type="title"/>
          </p:nvPr>
        </p:nvSpPr>
        <p:spPr>
          <a:xfrm>
            <a:off x="82791" y="-237733"/>
            <a:ext cx="19074821" cy="3121878"/>
          </a:xfrm>
          <a:prstGeom prst="rect">
            <a:avLst/>
          </a:prstGeom>
        </p:spPr>
        <p:txBody>
          <a:bodyPr/>
          <a:lstStyle/>
          <a:p>
            <a:pPr algn="l">
              <a:defRPr sz="7800">
                <a:solidFill>
                  <a:srgbClr val="0433FF"/>
                </a:solidFill>
              </a:defRPr>
            </a:pPr>
            <a:r>
              <a:rPr>
                <a:uFill>
                  <a:solidFill>
                    <a:srgbClr val="FF7C00"/>
                  </a:solidFill>
                </a:uFill>
              </a:rPr>
              <a:t>Ionic Compounds in </a:t>
            </a:r>
            <a:endParaRPr>
              <a:uFill>
                <a:solidFill>
                  <a:srgbClr val="FF7C00"/>
                </a:solidFill>
              </a:uFill>
            </a:endParaRPr>
          </a:p>
          <a:p>
            <a:pPr algn="l">
              <a:defRPr sz="7800">
                <a:solidFill>
                  <a:srgbClr val="0433FF"/>
                </a:solidFill>
              </a:defRPr>
            </a:pPr>
            <a:r>
              <a:rPr>
                <a:uFill>
                  <a:solidFill>
                    <a:srgbClr val="FF7C00"/>
                  </a:solidFill>
                </a:uFill>
              </a:rPr>
              <a:t>Aqueous Solution</a:t>
            </a:r>
          </a:p>
        </p:txBody>
      </p:sp>
      <p:sp>
        <p:nvSpPr>
          <p:cNvPr id="255" name="Soluble ionic compounds dissolve in water to make aqueous solutions.…"/>
          <p:cNvSpPr txBox="1"/>
          <p:nvPr>
            <p:ph type="body" sz="half" idx="1"/>
          </p:nvPr>
        </p:nvSpPr>
        <p:spPr>
          <a:xfrm>
            <a:off x="240336" y="4111210"/>
            <a:ext cx="12789240" cy="601218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Soluble ionic compounds dissolve in water to make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aqueous solutions.</a:t>
            </a:r>
            <a:endParaRPr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uFill>
                  <a:solidFill>
                    <a:srgbClr val="FF2734"/>
                  </a:solidFill>
                </a:uFill>
              </a:rPr>
              <a:t>Insoluble ionic compounds stay undissolved in water.</a:t>
            </a:r>
          </a:p>
        </p:txBody>
      </p:sp>
      <p:sp>
        <p:nvSpPr>
          <p:cNvPr id="25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57" name="image.png" descr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31055" y="9475652"/>
            <a:ext cx="2103121" cy="292608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KMnO4 in water"/>
          <p:cNvSpPr txBox="1"/>
          <p:nvPr/>
        </p:nvSpPr>
        <p:spPr>
          <a:xfrm>
            <a:off x="6140860" y="12708438"/>
            <a:ext cx="4670281" cy="1040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KMnO</a:t>
            </a:r>
            <a:r>
              <a:rPr baseline="-15913"/>
              <a:t>4</a:t>
            </a:r>
            <a:r>
              <a:t> in water</a:t>
            </a:r>
          </a:p>
        </p:txBody>
      </p:sp>
      <p:sp>
        <p:nvSpPr>
          <p:cNvPr id="259" name="K+(aq)  +  MnO4-(aq)"/>
          <p:cNvSpPr txBox="1"/>
          <p:nvPr/>
        </p:nvSpPr>
        <p:spPr>
          <a:xfrm>
            <a:off x="12389260" y="12708438"/>
            <a:ext cx="5805097" cy="1040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K</a:t>
            </a:r>
            <a:r>
              <a:rPr baseline="30956"/>
              <a:t>+</a:t>
            </a:r>
            <a:r>
              <a:t>(aq)  +  MnO</a:t>
            </a:r>
            <a:r>
              <a:rPr baseline="-15913"/>
              <a:t>4</a:t>
            </a:r>
            <a:r>
              <a:rPr baseline="30956"/>
              <a:t>-</a:t>
            </a:r>
            <a:r>
              <a:t>(aq)</a:t>
            </a:r>
          </a:p>
        </p:txBody>
      </p:sp>
      <p:pic>
        <p:nvPicPr>
          <p:cNvPr id="260" name="03M12AN10-1.mov" descr="03M12AN10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322585" y="7736388"/>
            <a:ext cx="6261102" cy="4660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pic>
        <p:nvPicPr>
          <p:cNvPr id="261" name="03M12VD1-1.mov" descr="03M12VD1-1.mov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6009415" y="8172632"/>
            <a:ext cx="5577841" cy="39551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4" name="Group"/>
          <p:cNvGrpSpPr/>
          <p:nvPr/>
        </p:nvGrpSpPr>
        <p:grpSpPr>
          <a:xfrm>
            <a:off x="13171995" y="-17623"/>
            <a:ext cx="11132821" cy="6126564"/>
            <a:chOff x="0" y="0"/>
            <a:chExt cx="11132819" cy="6126562"/>
          </a:xfrm>
        </p:grpSpPr>
        <p:pic>
          <p:nvPicPr>
            <p:cNvPr id="262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365842"/>
              <a:ext cx="11132820" cy="576072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263" name="Rectangle"/>
            <p:cNvSpPr/>
            <p:nvPr/>
          </p:nvSpPr>
          <p:spPr>
            <a:xfrm>
              <a:off x="2142865" y="0"/>
              <a:ext cx="2080261" cy="13210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9" fill="hold"/>
                                        <p:tgtEl>
                                          <p:spTgt spid="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399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2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00" fill="hold"/>
                                        <p:tgtEl>
                                          <p:spTgt spid="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260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26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0"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61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26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29" name="7.1 - Writing and Balancing Chemical Equations"/>
          <p:cNvSpPr txBox="1"/>
          <p:nvPr/>
        </p:nvSpPr>
        <p:spPr>
          <a:xfrm>
            <a:off x="42172" y="-713846"/>
            <a:ext cx="21962614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7400">
                <a:solidFill>
                  <a:srgbClr val="0433FF"/>
                </a:solidFill>
              </a:defRPr>
            </a:lvl1pPr>
          </a:lstStyle>
          <a:p>
            <a:pPr/>
            <a:r>
              <a:t>7.1 - Writing and Balancing Chemical Equations </a:t>
            </a:r>
          </a:p>
        </p:txBody>
      </p:sp>
      <p:sp>
        <p:nvSpPr>
          <p:cNvPr id="130" name="A balanced chemical equation (or reaction) uses symbolism to represent the identities and the relative quantities of substances undergoing a chemical (or physical) change.…"/>
          <p:cNvSpPr txBox="1"/>
          <p:nvPr/>
        </p:nvSpPr>
        <p:spPr>
          <a:xfrm>
            <a:off x="223942" y="1618756"/>
            <a:ext cx="18286229" cy="589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5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A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balanced chemical equation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(or reaction)</a:t>
            </a:r>
            <a:r>
              <a:t> uses symbolism to represent the identities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and</a:t>
            </a:r>
            <a:r>
              <a:t> the relative quantities of substances undergoing a chemical (or physical) change. </a:t>
            </a:r>
          </a:p>
          <a:p>
            <a:pPr marL="381000" marR="5080" indent="-375919">
              <a:buClr>
                <a:srgbClr val="000000"/>
              </a:buClr>
              <a:buFont typeface="Arial"/>
              <a:defRPr b="0" sz="5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Chemical equations d</a:t>
            </a:r>
            <a:r>
              <a:t>epict the kind of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venir Heavy"/>
                <a:ea typeface="Avenir Heavy"/>
                <a:cs typeface="Avenir Heavy"/>
                <a:sym typeface="Avenir Heavy"/>
              </a:rPr>
              <a:t>reactants</a:t>
            </a:r>
            <a:r>
              <a:rPr>
                <a:uFill>
                  <a:solidFill>
                    <a:srgbClr val="FF2734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rPr>
              <a:t> (left)</a:t>
            </a:r>
            <a:r>
              <a:t> </a:t>
            </a:r>
            <a:r>
              <a:t>and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venir Heavy"/>
                <a:ea typeface="Avenir Heavy"/>
                <a:cs typeface="Avenir Heavy"/>
                <a:sym typeface="Avenir Heavy"/>
              </a:rPr>
              <a:t>products</a:t>
            </a:r>
            <a:r>
              <a:rPr>
                <a:uFill>
                  <a:solidFill>
                    <a:srgbClr val="FF2734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rPr>
              <a:t> (right)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 </a:t>
            </a:r>
            <a:r>
              <a:t>and their relative amounts in a reaction.</a:t>
            </a:r>
          </a:p>
        </p:txBody>
      </p:sp>
      <p:sp>
        <p:nvSpPr>
          <p:cNvPr id="131" name="4 Al(s)  +  3 O2(g)  →  2 Al2O3(s)"/>
          <p:cNvSpPr txBox="1"/>
          <p:nvPr>
            <p:ph type="body" sz="quarter" idx="1"/>
          </p:nvPr>
        </p:nvSpPr>
        <p:spPr>
          <a:xfrm>
            <a:off x="8780361" y="7376697"/>
            <a:ext cx="14141129" cy="1331561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00000"/>
              </a:lnSpc>
              <a:spcBef>
                <a:spcPts val="3300"/>
              </a:spcBef>
              <a:buClr>
                <a:srgbClr val="000000"/>
              </a:buClr>
              <a:buSzTx/>
              <a:buFont typeface="Arial"/>
              <a:buNone/>
              <a:defRPr b="0" sz="72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4 Al(s)  +  3 O</a:t>
            </a:r>
            <a:r>
              <a:rPr baseline="-13388"/>
              <a:t>2</a:t>
            </a:r>
            <a:r>
              <a:t>(g) 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→</a:t>
            </a:r>
            <a:r>
              <a:t>  2 Al</a:t>
            </a:r>
            <a:r>
              <a:rPr baseline="-13388"/>
              <a:t>2</a:t>
            </a:r>
            <a:r>
              <a:t>O</a:t>
            </a:r>
            <a:r>
              <a:rPr baseline="-13388"/>
              <a:t>3</a:t>
            </a:r>
            <a:r>
              <a:t>(s)</a:t>
            </a:r>
          </a:p>
        </p:txBody>
      </p:sp>
      <p:sp>
        <p:nvSpPr>
          <p:cNvPr id="132" name="The numbers in the front are called stoichiometric coefficients…"/>
          <p:cNvSpPr txBox="1"/>
          <p:nvPr/>
        </p:nvSpPr>
        <p:spPr>
          <a:xfrm>
            <a:off x="2301930" y="7665079"/>
            <a:ext cx="16637047" cy="589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5500"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 marL="381000" marR="5080" indent="-375919">
              <a:buClr>
                <a:srgbClr val="000000"/>
              </a:buClr>
              <a:buFont typeface="Arial"/>
              <a:defRPr b="0" sz="5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The numbers in the front are called </a:t>
            </a:r>
            <a:r>
              <a:rPr>
                <a:solidFill>
                  <a:srgbClr val="FF2600"/>
                </a:solidFill>
                <a:latin typeface="Avenir Heavy"/>
                <a:ea typeface="Avenir Heavy"/>
                <a:cs typeface="Avenir Heavy"/>
                <a:sym typeface="Avenir Heavy"/>
              </a:rPr>
              <a:t>stoichiometric coefficients</a:t>
            </a:r>
            <a:endParaRPr>
              <a:solidFill>
                <a:srgbClr val="FF2600"/>
              </a:solidFill>
            </a:endParaRPr>
          </a:p>
          <a:p>
            <a:pPr marL="381000" marR="5080" indent="-375919">
              <a:buClr>
                <a:srgbClr val="000000"/>
              </a:buClr>
              <a:buFont typeface="Arial"/>
              <a:defRPr b="0" sz="5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The letters (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</a:t>
            </a:r>
            <a:r>
              <a:t>), (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g</a:t>
            </a:r>
            <a:r>
              <a:t>), (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aq</a:t>
            </a:r>
            <a:r>
              <a:t>) and (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l</a:t>
            </a:r>
            <a:r>
              <a:t>) are the physical states of compounds (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solid</a:t>
            </a:r>
            <a:r>
              <a:t>,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gas</a:t>
            </a:r>
            <a:r>
              <a:t>,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liquid</a:t>
            </a:r>
            <a:r>
              <a:t> and '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dissolved in water</a:t>
            </a:r>
            <a:r>
              <a:t>' (aq))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0" grpId="1"/>
      <p:bldP build="p" bldLvl="1" animBg="1" rev="0" advAuto="0" spid="131" grpId="2"/>
      <p:bldP build="whole" bldLvl="1" animBg="1" rev="0" advAuto="0" spid="132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hemical Reactions In Water"/>
          <p:cNvSpPr txBox="1"/>
          <p:nvPr>
            <p:ph type="title"/>
          </p:nvPr>
        </p:nvSpPr>
        <p:spPr>
          <a:xfrm>
            <a:off x="-149159" y="-1243895"/>
            <a:ext cx="14333221" cy="44119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433FF"/>
                </a:solidFill>
                <a:uFill>
                  <a:solidFill>
                    <a:srgbClr val="FF7C00"/>
                  </a:solidFill>
                </a:uFill>
              </a:defRPr>
            </a:lvl1pPr>
          </a:lstStyle>
          <a:p>
            <a:pPr/>
            <a:r>
              <a:t>Chemical Reactions In Water</a:t>
            </a:r>
          </a:p>
        </p:txBody>
      </p:sp>
      <p:sp>
        <p:nvSpPr>
          <p:cNvPr id="267" name="Many reaction types are Exchange Reactions"/>
          <p:cNvSpPr txBox="1"/>
          <p:nvPr>
            <p:ph type="body" sz="quarter" idx="1"/>
          </p:nvPr>
        </p:nvSpPr>
        <p:spPr>
          <a:xfrm>
            <a:off x="866342" y="2559999"/>
            <a:ext cx="10518518" cy="3030912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70000"/>
              </a:lnSpc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Many reaction types are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Exchange Reactions</a:t>
            </a:r>
          </a:p>
        </p:txBody>
      </p:sp>
      <p:sp>
        <p:nvSpPr>
          <p:cNvPr id="26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69" name="exchange reaction picture" descr="exchange reacti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2254" y="5325780"/>
            <a:ext cx="8229602" cy="228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Pb(NO3)2(aq) + 2 KI(aq)…"/>
          <p:cNvSpPr txBox="1"/>
          <p:nvPr/>
        </p:nvSpPr>
        <p:spPr>
          <a:xfrm>
            <a:off x="14327426" y="8480549"/>
            <a:ext cx="9050231" cy="202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buClr>
                <a:srgbClr val="000000"/>
              </a:buClr>
              <a:buFont typeface="Arial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Pb(NO</a:t>
            </a:r>
            <a:r>
              <a:rPr baseline="-15119"/>
              <a:t>3</a:t>
            </a:r>
            <a:r>
              <a:t>)</a:t>
            </a:r>
            <a:r>
              <a:rPr baseline="-15119"/>
              <a:t>2</a:t>
            </a:r>
            <a:r>
              <a:t>(aq) + 2 KI(aq)</a:t>
            </a:r>
          </a:p>
          <a:p>
            <a:pPr marL="79373" marR="79373">
              <a:buClr>
                <a:srgbClr val="000000"/>
              </a:buClr>
              <a:buFont typeface="Arial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     →  </a:t>
            </a:r>
            <a:r>
              <a:rPr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</a:rPr>
              <a:t>PbI</a:t>
            </a:r>
            <a:r>
              <a:rPr baseline="-15119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</a:rPr>
              <a:t>2</a:t>
            </a:r>
            <a:r>
              <a:t>(s)  +  2 KNO</a:t>
            </a:r>
            <a:r>
              <a:rPr baseline="-15119"/>
              <a:t>3</a:t>
            </a:r>
            <a:r>
              <a:t>(aq) </a:t>
            </a:r>
          </a:p>
        </p:txBody>
      </p:sp>
      <p:sp>
        <p:nvSpPr>
          <p:cNvPr id="271" name="Exchange reactions often called Double Displacement Reactions"/>
          <p:cNvSpPr txBox="1"/>
          <p:nvPr/>
        </p:nvSpPr>
        <p:spPr>
          <a:xfrm>
            <a:off x="7439025" y="11887200"/>
            <a:ext cx="10424160" cy="1783081"/>
          </a:xfrm>
          <a:prstGeom prst="rect">
            <a:avLst/>
          </a:prstGeom>
          <a:solidFill>
            <a:srgbClr val="FDFDC5"/>
          </a:solidFill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lnSpc>
                <a:spcPct val="80000"/>
              </a:lnSpc>
              <a:spcBef>
                <a:spcPts val="18100"/>
              </a:spcBef>
              <a:buClr>
                <a:srgbClr val="000000"/>
              </a:buClr>
              <a:buFont typeface="Arial"/>
              <a:defRPr b="0" sz="51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i="1"/>
              <a:t>Exchange reactions often called </a:t>
            </a:r>
            <a:r>
              <a:rPr i="1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Double Displacement Reactions</a:t>
            </a:r>
          </a:p>
        </p:txBody>
      </p:sp>
      <p:sp>
        <p:nvSpPr>
          <p:cNvPr id="272" name="The anions exchange places between cations"/>
          <p:cNvSpPr txBox="1"/>
          <p:nvPr/>
        </p:nvSpPr>
        <p:spPr>
          <a:xfrm>
            <a:off x="3436528" y="7847514"/>
            <a:ext cx="7795261" cy="1783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buClr>
                <a:srgbClr val="000000"/>
              </a:buClr>
              <a:buFont typeface="Arial"/>
              <a:defRPr b="0" i="1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The anions exchange places between cations</a:t>
            </a:r>
          </a:p>
        </p:txBody>
      </p:sp>
      <p:pic>
        <p:nvPicPr>
          <p:cNvPr id="273" name="04Z01VD2-1.mov" descr="04Z01VD2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5616981" y="3529323"/>
            <a:ext cx="6103621" cy="4577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7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recipitation Reactions"/>
          <p:cNvSpPr txBox="1"/>
          <p:nvPr>
            <p:ph type="title"/>
          </p:nvPr>
        </p:nvSpPr>
        <p:spPr>
          <a:xfrm>
            <a:off x="-1310703" y="-489401"/>
            <a:ext cx="14333220" cy="2903221"/>
          </a:xfrm>
          <a:prstGeom prst="rect">
            <a:avLst/>
          </a:prstGeom>
        </p:spPr>
        <p:txBody>
          <a:bodyPr/>
          <a:lstStyle>
            <a:lvl1pPr>
              <a:defRPr sz="7600">
                <a:solidFill>
                  <a:srgbClr val="0433FF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Precipitation Reactions</a:t>
            </a:r>
          </a:p>
        </p:txBody>
      </p:sp>
      <p:sp>
        <p:nvSpPr>
          <p:cNvPr id="276" name="A precipitation reaction is an exchange reaction where a precipitate (i.e. solid) is formed as a product…"/>
          <p:cNvSpPr txBox="1"/>
          <p:nvPr>
            <p:ph type="body" idx="1"/>
          </p:nvPr>
        </p:nvSpPr>
        <p:spPr>
          <a:xfrm>
            <a:off x="2924336" y="1773579"/>
            <a:ext cx="14333221" cy="105156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 </a:t>
            </a:r>
            <a:r>
              <a:rPr>
                <a:solidFill>
                  <a:srgbClr val="FF2600"/>
                </a:solidFill>
              </a:rPr>
              <a:t>precipitation reaction</a:t>
            </a:r>
            <a:r>
              <a:t> is an </a:t>
            </a:r>
            <a:r>
              <a:rPr i="1"/>
              <a:t>exchange reaction</a:t>
            </a:r>
            <a:r>
              <a:t> where a precipitate (i.e. solid) is formed as a product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4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The "driving force" is the formation of an insoluble compound - a precipitate.</a:t>
            </a:r>
          </a:p>
        </p:txBody>
      </p:sp>
      <p:sp>
        <p:nvSpPr>
          <p:cNvPr id="27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78" name="Fe(NO3)3(aq)  +  3 NaOH(aq)  →…"/>
          <p:cNvSpPr txBox="1"/>
          <p:nvPr/>
        </p:nvSpPr>
        <p:spPr>
          <a:xfrm>
            <a:off x="1620928" y="7196744"/>
            <a:ext cx="16048269" cy="674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>
              <a:lnSpc>
                <a:spcPct val="90000"/>
              </a:lnSpc>
              <a:spcBef>
                <a:spcPts val="12700"/>
              </a:spcBef>
              <a:buClr>
                <a:srgbClr val="000000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Fe(NO</a:t>
            </a:r>
            <a:r>
              <a:rPr baseline="-15851" sz="5400"/>
              <a:t>3</a:t>
            </a:r>
            <a:r>
              <a:rPr sz="5400"/>
              <a:t>)</a:t>
            </a:r>
            <a:r>
              <a:rPr baseline="-15851" sz="5400"/>
              <a:t>3</a:t>
            </a:r>
            <a:r>
              <a:rPr sz="5400"/>
              <a:t>(aq)  +  3 NaOH(aq)  →</a:t>
            </a:r>
          </a:p>
          <a:p>
            <a:pPr lvl="1"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               </a:t>
            </a:r>
            <a:r>
              <a:rPr sz="5400"/>
              <a:t>3 NaNO</a:t>
            </a:r>
            <a:r>
              <a:rPr baseline="-15851" sz="5400"/>
              <a:t>3</a:t>
            </a:r>
            <a:r>
              <a:rPr sz="5400"/>
              <a:t>(aq)   +   </a:t>
            </a:r>
            <a:r>
              <a:rPr sz="5400">
                <a:solidFill>
                  <a:srgbClr val="945200"/>
                </a:solidFill>
                <a:uFill>
                  <a:solidFill>
                    <a:srgbClr val="945200"/>
                  </a:solidFill>
                </a:uFill>
              </a:rPr>
              <a:t>Fe(OH)</a:t>
            </a:r>
            <a:r>
              <a:rPr baseline="-15851" sz="5400">
                <a:solidFill>
                  <a:srgbClr val="945200"/>
                </a:solidFill>
                <a:uFill>
                  <a:solidFill>
                    <a:srgbClr val="945200"/>
                  </a:solidFill>
                </a:uFill>
              </a:rPr>
              <a:t>3</a:t>
            </a:r>
            <a:r>
              <a:rPr sz="5400"/>
              <a:t>(s)</a:t>
            </a:r>
          </a:p>
          <a:p>
            <a:pPr marL="650874" marR="79373" indent="-571500">
              <a:lnSpc>
                <a:spcPct val="90000"/>
              </a:lnSpc>
              <a:spcBef>
                <a:spcPts val="12700"/>
              </a:spcBef>
              <a:buClr>
                <a:srgbClr val="000000"/>
              </a:buClr>
              <a:buFont typeface="Arial"/>
              <a:defRPr b="0" i="1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Net ionic equation</a:t>
            </a:r>
          </a:p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Fe</a:t>
            </a:r>
            <a:r>
              <a:rPr baseline="30962" sz="5400"/>
              <a:t>3+</a:t>
            </a:r>
            <a:r>
              <a:rPr sz="5400"/>
              <a:t>(aq)  +  3 OH</a:t>
            </a:r>
            <a:r>
              <a:rPr baseline="30962" sz="5400"/>
              <a:t>-</a:t>
            </a:r>
            <a:r>
              <a:rPr sz="5400"/>
              <a:t>(aq)   →  </a:t>
            </a:r>
            <a:r>
              <a:rPr sz="5400">
                <a:solidFill>
                  <a:srgbClr val="945200"/>
                </a:solidFill>
                <a:uFill>
                  <a:solidFill>
                    <a:srgbClr val="945200"/>
                  </a:solidFill>
                </a:uFill>
              </a:rPr>
              <a:t>Fe(OH)</a:t>
            </a:r>
            <a:r>
              <a:rPr baseline="-15851" sz="5400">
                <a:solidFill>
                  <a:srgbClr val="945200"/>
                </a:solidFill>
                <a:uFill>
                  <a:solidFill>
                    <a:srgbClr val="945200"/>
                  </a:solidFill>
                </a:uFill>
              </a:rPr>
              <a:t>3</a:t>
            </a:r>
            <a:r>
              <a:rPr sz="5400"/>
              <a:t>(s)</a:t>
            </a:r>
          </a:p>
        </p:txBody>
      </p:sp>
      <p:pic>
        <p:nvPicPr>
          <p:cNvPr id="279" name="04M12VD2-1.mov" descr="04M12VD2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7313324" y="6972711"/>
            <a:ext cx="6103621" cy="4577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0" fill="hold"/>
                                        <p:tgtEl>
                                          <p:spTgt spid="2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7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Acid-Base Reactions"/>
          <p:cNvSpPr txBox="1"/>
          <p:nvPr>
            <p:ph type="title"/>
          </p:nvPr>
        </p:nvSpPr>
        <p:spPr>
          <a:xfrm>
            <a:off x="-1836575" y="-128277"/>
            <a:ext cx="14333221" cy="21259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433FF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Acid-Base Reactions</a:t>
            </a:r>
          </a:p>
        </p:txBody>
      </p:sp>
      <p:sp>
        <p:nvSpPr>
          <p:cNvPr id="282" name="An acid-base reaction is an exchange reaction where an acid and a base create water and a 'salt'…"/>
          <p:cNvSpPr txBox="1"/>
          <p:nvPr>
            <p:ph type="body" idx="1"/>
          </p:nvPr>
        </p:nvSpPr>
        <p:spPr>
          <a:xfrm>
            <a:off x="797899" y="1590699"/>
            <a:ext cx="15143311" cy="13202925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An </a:t>
            </a:r>
            <a:r>
              <a:rPr>
                <a:solidFill>
                  <a:srgbClr val="FF2600"/>
                </a:solidFill>
              </a:rPr>
              <a:t>acid-base reaction</a:t>
            </a:r>
            <a:r>
              <a:t> is an </a:t>
            </a:r>
            <a:r>
              <a:rPr i="1"/>
              <a:t>exchange reaction</a:t>
            </a:r>
            <a:r>
              <a:t> where an acid and a base create water and a 'salt'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Acids react readily with bases. 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The</a:t>
            </a:r>
            <a:r>
              <a:t> "driving force" i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s the </a:t>
            </a:r>
            <a:r>
              <a:t>formation of water.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NaOH(aq)  +  HCl(aq)  →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	</a:t>
            </a:r>
            <a:r>
              <a:t>    NaCl(aq)  +  H</a:t>
            </a:r>
            <a:r>
              <a:rPr baseline="-17565"/>
              <a:t>2</a:t>
            </a:r>
            <a:r>
              <a:t>O(liq)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i="1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Net ionic equation: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	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OH</a:t>
            </a:r>
            <a:r>
              <a:rPr baseline="30782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(aq)  +  H</a:t>
            </a:r>
            <a:r>
              <a:rPr baseline="30782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(aq)  →  H</a:t>
            </a:r>
            <a:r>
              <a:rPr baseline="-17565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O(liq)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This applies to ALL reactions of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STRONG</a:t>
            </a:r>
            <a:r>
              <a:t> acids and bases.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Acid-base reactions often called "</a:t>
            </a:r>
            <a:r>
              <a:rPr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rPr>
              <a:t>neutralizations</a:t>
            </a:r>
            <a:r>
              <a:t>", water and "</a:t>
            </a:r>
            <a:r>
              <a:rPr>
                <a:solidFill>
                  <a:srgbClr val="009193"/>
                </a:solidFill>
                <a:uFill>
                  <a:solidFill>
                    <a:srgbClr val="009193"/>
                  </a:solidFill>
                </a:uFill>
              </a:rPr>
              <a:t>salt</a:t>
            </a:r>
            <a:r>
              <a:t>" created</a:t>
            </a:r>
          </a:p>
        </p:txBody>
      </p:sp>
      <p:sp>
        <p:nvSpPr>
          <p:cNvPr id="28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84" name="04M19VD1-1.mov" descr="04M19VD1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7061752" y="4569142"/>
            <a:ext cx="6103621" cy="4577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467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43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video>
            <p:seq concurrent="1" prevAc="none" nextAc="seek">
              <p:cTn id="44" evtFilter="cancelBubble" nodeType="interactiveSeq" restart="whenNotActive" fill="hold">
                <p:stCondLst>
                  <p:cond delay="0" evt="onClick">
                    <p:tgtEl>
                      <p:spTgt spid="28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4"/>
                  </p:tgtEl>
                </p:cond>
              </p:nextCondLst>
            </p:seq>
          </p:childTnLst>
        </p:cTn>
      </p:par>
    </p:tnLst>
    <p:bldLst>
      <p:bldP build="p" bldLvl="1" animBg="1" rev="0" advAuto="0" spid="28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here are five strong acids (important):…"/>
          <p:cNvSpPr txBox="1"/>
          <p:nvPr>
            <p:ph type="body" sz="half" idx="1"/>
          </p:nvPr>
        </p:nvSpPr>
        <p:spPr>
          <a:xfrm>
            <a:off x="1380233" y="6320383"/>
            <a:ext cx="15164595" cy="8018105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There are five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strong</a:t>
            </a:r>
            <a:r>
              <a:t> </a:t>
            </a:r>
            <a:r>
              <a:t>acids </a:t>
            </a:r>
            <a:r>
              <a:rPr i="1"/>
              <a:t>(important):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HCl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			</a:t>
            </a:r>
            <a:r>
              <a:t>hydrochloric acid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HBr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			</a:t>
            </a:r>
            <a:r>
              <a:t>hydrobromic acid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HI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			</a:t>
            </a:r>
            <a:r>
              <a:t>hydroiodic acid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HNO</a:t>
            </a:r>
            <a:r>
              <a:rPr baseline="-17593"/>
              <a:t>3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		</a:t>
            </a:r>
            <a:r>
              <a:t>nitric acid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HClO</a:t>
            </a:r>
            <a:r>
              <a:rPr baseline="-17593"/>
              <a:t>4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		</a:t>
            </a:r>
            <a:r>
              <a:t>perchloric acid</a:t>
            </a:r>
          </a:p>
        </p:txBody>
      </p:sp>
      <p:sp>
        <p:nvSpPr>
          <p:cNvPr id="28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88" name="04M07AN20-1.mov" descr="04M07AN2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6083280" y="9779000"/>
            <a:ext cx="7978776" cy="35750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sp>
        <p:nvSpPr>
          <p:cNvPr id="289" name="What is an Acid?"/>
          <p:cNvSpPr txBox="1"/>
          <p:nvPr>
            <p:ph type="title"/>
          </p:nvPr>
        </p:nvSpPr>
        <p:spPr>
          <a:xfrm>
            <a:off x="272073" y="99763"/>
            <a:ext cx="12184380" cy="2125981"/>
          </a:xfrm>
          <a:prstGeom prst="rect">
            <a:avLst/>
          </a:prstGeom>
        </p:spPr>
        <p:txBody>
          <a:bodyPr/>
          <a:lstStyle>
            <a:lvl1pPr algn="l">
              <a:defRPr sz="7800">
                <a:solidFill>
                  <a:srgbClr val="0433FF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What is an Acid?</a:t>
            </a:r>
          </a:p>
        </p:txBody>
      </p:sp>
      <p:sp>
        <p:nvSpPr>
          <p:cNvPr id="290" name="An acid is a substance which dissolves in water to create the hydronium ion, H3O+.…"/>
          <p:cNvSpPr txBox="1"/>
          <p:nvPr/>
        </p:nvSpPr>
        <p:spPr>
          <a:xfrm>
            <a:off x="223942" y="2126756"/>
            <a:ext cx="17998892" cy="399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5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An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acid </a:t>
            </a:r>
            <a:r>
              <a:t>is a substance which dissolves in water to create the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hydronium ion</a:t>
            </a:r>
            <a:r>
              <a:t>,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H</a:t>
            </a:r>
            <a:r>
              <a:rPr baseline="-5999">
                <a:latin typeface="Avenir Heavy"/>
                <a:ea typeface="Avenir Heavy"/>
                <a:cs typeface="Avenir Heavy"/>
                <a:sym typeface="Avenir Heavy"/>
              </a:rPr>
              <a:t>3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O</a:t>
            </a:r>
            <a:r>
              <a:rPr baseline="31999">
                <a:latin typeface="Avenir Heavy"/>
                <a:ea typeface="Avenir Heavy"/>
                <a:cs typeface="Avenir Heavy"/>
                <a:sym typeface="Avenir Heavy"/>
              </a:rPr>
              <a:t>+</a:t>
            </a:r>
            <a:r>
              <a:t>. </a:t>
            </a:r>
          </a:p>
          <a:p>
            <a:pPr marL="381000" marR="5080" indent="-375919">
              <a:buClr>
                <a:srgbClr val="000000"/>
              </a:buClr>
              <a:buFont typeface="Arial"/>
              <a:defRPr b="0" sz="5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Acids that give the maximum amount of hydronium possible are called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strong acids</a:t>
            </a:r>
            <a:r>
              <a:t>.</a:t>
            </a:r>
          </a:p>
        </p:txBody>
      </p:sp>
      <p:pic>
        <p:nvPicPr>
          <p:cNvPr id="291" name="Figure" descr="Figur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057210" y="4422457"/>
            <a:ext cx="7028340" cy="3992881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Hydronium often written as just H+"/>
          <p:cNvSpPr txBox="1"/>
          <p:nvPr/>
        </p:nvSpPr>
        <p:spPr>
          <a:xfrm>
            <a:off x="14573446" y="450934"/>
            <a:ext cx="9264194" cy="982981"/>
          </a:xfrm>
          <a:prstGeom prst="rect">
            <a:avLst/>
          </a:prstGeom>
          <a:solidFill>
            <a:srgbClr val="FFFC79">
              <a:alpha val="2714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b="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Hydronium often written as just H</a:t>
            </a:r>
            <a:r>
              <a:rPr baseline="31999"/>
              <a:t>+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288"/>
                </p:tgtEl>
              </p:cMediaNode>
            </p:video>
            <p:seq concurrent="1" prevAc="none" nextAc="seek">
              <p:cTn id="13" evtFilter="cancelBubble" nodeType="interactiveSeq" restart="whenNotActive" fill="hold">
                <p:stCondLst>
                  <p:cond delay="0" evt="onClick">
                    <p:tgtEl>
                      <p:spTgt spid="28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8"/>
                  </p:tgtEl>
                </p:cond>
              </p:nextCondLst>
            </p:seq>
          </p:childTnLst>
        </p:cTn>
      </p:par>
    </p:tnLst>
    <p:bldLst>
      <p:bldP build="whole" bldLvl="1" animBg="1" rev="0" advAuto="0" spid="292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95" name="Weak Acids"/>
          <p:cNvSpPr txBox="1"/>
          <p:nvPr>
            <p:ph type="title"/>
          </p:nvPr>
        </p:nvSpPr>
        <p:spPr>
          <a:xfrm>
            <a:off x="272073" y="99763"/>
            <a:ext cx="12184380" cy="2125981"/>
          </a:xfrm>
          <a:prstGeom prst="rect">
            <a:avLst/>
          </a:prstGeom>
        </p:spPr>
        <p:txBody>
          <a:bodyPr/>
          <a:lstStyle>
            <a:lvl1pPr algn="l">
              <a:defRPr sz="7800">
                <a:solidFill>
                  <a:srgbClr val="0433FF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Weak Acids</a:t>
            </a:r>
          </a:p>
        </p:txBody>
      </p:sp>
      <p:sp>
        <p:nvSpPr>
          <p:cNvPr id="296" name="Most acids do not create the maximum amount of hydronium possible; they are called weak acids.…"/>
          <p:cNvSpPr txBox="1"/>
          <p:nvPr/>
        </p:nvSpPr>
        <p:spPr>
          <a:xfrm>
            <a:off x="223942" y="2126756"/>
            <a:ext cx="17998892" cy="399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5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Most acids do not create the maximum amount of hydronium possible; they are called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weak acids</a:t>
            </a:r>
            <a:r>
              <a:t>.</a:t>
            </a:r>
          </a:p>
          <a:p>
            <a:pPr marL="381000" marR="5080" indent="-375919">
              <a:buClr>
                <a:srgbClr val="000000"/>
              </a:buClr>
              <a:buFont typeface="Arial"/>
              <a:defRPr b="0" sz="5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Most foods are weak acids! </a:t>
            </a:r>
          </a:p>
          <a:p>
            <a:pPr marL="381000" marR="5080" indent="-375919">
              <a:buClr>
                <a:srgbClr val="000000"/>
              </a:buClr>
              <a:buFont typeface="Arial"/>
              <a:defRPr b="0" sz="5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Assume an acid is weak unless you know it is strong</a:t>
            </a:r>
          </a:p>
        </p:txBody>
      </p:sp>
      <p:sp>
        <p:nvSpPr>
          <p:cNvPr id="297" name="Examples:…"/>
          <p:cNvSpPr txBox="1"/>
          <p:nvPr>
            <p:ph type="body" sz="half" idx="1"/>
          </p:nvPr>
        </p:nvSpPr>
        <p:spPr>
          <a:xfrm>
            <a:off x="1031399" y="6240658"/>
            <a:ext cx="14333220" cy="6411345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4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Examples: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CH</a:t>
            </a:r>
            <a:r>
              <a:rPr baseline="-14312"/>
              <a:t>3</a:t>
            </a:r>
            <a:r>
              <a:t>CO</a:t>
            </a:r>
            <a:r>
              <a:rPr baseline="-14312"/>
              <a:t>2</a:t>
            </a:r>
            <a:r>
              <a:t>H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	</a:t>
            </a:r>
            <a:r>
              <a:t>acetic acid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H</a:t>
            </a:r>
            <a:r>
              <a:rPr baseline="-14312"/>
              <a:t>2</a:t>
            </a:r>
            <a:r>
              <a:t>CO</a:t>
            </a:r>
            <a:r>
              <a:rPr baseline="-14312"/>
              <a:t>3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		</a:t>
            </a:r>
            <a:r>
              <a:t>carbonic acid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H</a:t>
            </a:r>
            <a:r>
              <a:rPr baseline="-14312"/>
              <a:t>3</a:t>
            </a:r>
            <a:r>
              <a:t>PO</a:t>
            </a:r>
            <a:r>
              <a:rPr baseline="-14312"/>
              <a:t>4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		</a:t>
            </a:r>
            <a:r>
              <a:t>phosphoric acid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HF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			</a:t>
            </a:r>
            <a:r>
              <a:t>hydrofluoric acid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	</a:t>
            </a:r>
          </a:p>
        </p:txBody>
      </p:sp>
      <p:pic>
        <p:nvPicPr>
          <p:cNvPr id="298" name="acetic acid picture" descr="acetic acid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14060" y="368300"/>
            <a:ext cx="4908598" cy="3634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04M07AN10-1.mov" descr="04M07AN10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6339819" y="8721725"/>
            <a:ext cx="6840556" cy="3634741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acetic acid"/>
          <p:cNvSpPr txBox="1"/>
          <p:nvPr/>
        </p:nvSpPr>
        <p:spPr>
          <a:xfrm>
            <a:off x="20669446" y="4182110"/>
            <a:ext cx="3046554" cy="98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acetic acid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3" fill="hold"/>
                                        <p:tgtEl>
                                          <p:spTgt spid="2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9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9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03" name="What is a Base?"/>
          <p:cNvSpPr txBox="1"/>
          <p:nvPr>
            <p:ph type="title"/>
          </p:nvPr>
        </p:nvSpPr>
        <p:spPr>
          <a:xfrm>
            <a:off x="272073" y="99763"/>
            <a:ext cx="12184380" cy="2125981"/>
          </a:xfrm>
          <a:prstGeom prst="rect">
            <a:avLst/>
          </a:prstGeom>
        </p:spPr>
        <p:txBody>
          <a:bodyPr/>
          <a:lstStyle>
            <a:lvl1pPr algn="l">
              <a:defRPr sz="7800">
                <a:solidFill>
                  <a:srgbClr val="0433FF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What is a Base?</a:t>
            </a:r>
          </a:p>
        </p:txBody>
      </p:sp>
      <p:sp>
        <p:nvSpPr>
          <p:cNvPr id="304" name="A base is a metal hydroxide.  Hydroxide ions react with hydronium ions to create water (and energy!)…"/>
          <p:cNvSpPr txBox="1"/>
          <p:nvPr/>
        </p:nvSpPr>
        <p:spPr>
          <a:xfrm>
            <a:off x="223942" y="2126756"/>
            <a:ext cx="17998892" cy="399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5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A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base </a:t>
            </a:r>
            <a:r>
              <a:t>is a metal hydroxide.  Hydroxide ions react with hydronium ions to create water (and energy!)</a:t>
            </a:r>
          </a:p>
          <a:p>
            <a:pPr marL="381000" marR="5080" indent="-375919">
              <a:buClr>
                <a:srgbClr val="000000"/>
              </a:buClr>
              <a:buFont typeface="Arial"/>
              <a:defRPr b="0" sz="5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Bases that give the maximum amount of hydroxide possible are called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strong bases</a:t>
            </a:r>
            <a:r>
              <a:t>.</a:t>
            </a:r>
          </a:p>
        </p:txBody>
      </p:sp>
      <p:sp>
        <p:nvSpPr>
          <p:cNvPr id="305" name="There are three strong bases (important):…"/>
          <p:cNvSpPr txBox="1"/>
          <p:nvPr/>
        </p:nvSpPr>
        <p:spPr>
          <a:xfrm>
            <a:off x="451818" y="6768045"/>
            <a:ext cx="14954510" cy="4825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0" sz="5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There are three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strong</a:t>
            </a:r>
            <a:r>
              <a:t> </a:t>
            </a:r>
            <a:r>
              <a:t>bases </a:t>
            </a:r>
            <a:r>
              <a:rPr i="1"/>
              <a:t>(important):</a:t>
            </a:r>
          </a:p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0" sz="5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NaOH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	</a:t>
            </a:r>
            <a:r>
              <a:t>sodium hydroxide</a:t>
            </a:r>
          </a:p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0" sz="5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KOH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		</a:t>
            </a:r>
            <a:r>
              <a:t>potassium hydroxide</a:t>
            </a:r>
          </a:p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0" sz="59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LiOH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	</a:t>
            </a:r>
            <a:r>
              <a:t>lithium hydroxide</a:t>
            </a:r>
          </a:p>
        </p:txBody>
      </p:sp>
      <p:pic>
        <p:nvPicPr>
          <p:cNvPr id="306" name="04M08AN10-1.mov" descr="04M08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6574441" y="9318956"/>
            <a:ext cx="7109460" cy="3757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sodium_hydroxide.png.jpeg" descr="sodium_hydroxide.png.jpeg"/>
          <p:cNvPicPr>
            <a:picLocks noChangeAspect="1"/>
          </p:cNvPicPr>
          <p:nvPr/>
        </p:nvPicPr>
        <p:blipFill>
          <a:blip r:embed="rId5">
            <a:extLst/>
          </a:blip>
          <a:srcRect l="18635" t="10108" r="0" b="4790"/>
          <a:stretch>
            <a:fillRect/>
          </a:stretch>
        </p:blipFill>
        <p:spPr>
          <a:xfrm>
            <a:off x="17920906" y="-15677"/>
            <a:ext cx="6533540" cy="5728593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50" fill="hold"/>
                                        <p:tgtEl>
                                          <p:spTgt spid="3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306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30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6"/>
                  </p:tgtEl>
                </p:cond>
              </p:nextCondLst>
            </p:seq>
          </p:childTnLst>
        </p:cTn>
      </p:par>
    </p:tnLst>
    <p:bldLst>
      <p:bldP build="whole" bldLvl="1" animBg="1" rev="0" advAuto="0" spid="30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NH3 picture" descr="NH3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12768" y="5865032"/>
            <a:ext cx="4625295" cy="7162598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11" name="Weak Bases"/>
          <p:cNvSpPr txBox="1"/>
          <p:nvPr>
            <p:ph type="title"/>
          </p:nvPr>
        </p:nvSpPr>
        <p:spPr>
          <a:xfrm>
            <a:off x="272073" y="99763"/>
            <a:ext cx="12184380" cy="2125981"/>
          </a:xfrm>
          <a:prstGeom prst="rect">
            <a:avLst/>
          </a:prstGeom>
        </p:spPr>
        <p:txBody>
          <a:bodyPr/>
          <a:lstStyle>
            <a:lvl1pPr algn="l">
              <a:defRPr sz="7800">
                <a:solidFill>
                  <a:srgbClr val="0433FF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Weak Bases</a:t>
            </a:r>
          </a:p>
        </p:txBody>
      </p:sp>
      <p:sp>
        <p:nvSpPr>
          <p:cNvPr id="312" name="Most bases do not create the maximum amount of hydroxide possible; they are called weak bases.…"/>
          <p:cNvSpPr txBox="1"/>
          <p:nvPr/>
        </p:nvSpPr>
        <p:spPr>
          <a:xfrm>
            <a:off x="223942" y="2126756"/>
            <a:ext cx="17998892" cy="399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5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Most bases do not create the maximum amount of hydroxide possible; they are called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weak bases</a:t>
            </a:r>
            <a:r>
              <a:t>.</a:t>
            </a:r>
          </a:p>
          <a:p>
            <a:pPr marL="381000" marR="5080" indent="-375919">
              <a:buClr>
                <a:srgbClr val="000000"/>
              </a:buClr>
              <a:buFont typeface="Arial"/>
              <a:defRPr b="0" sz="5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Most household cleaners are weak bases </a:t>
            </a:r>
          </a:p>
          <a:p>
            <a:pPr marL="381000" marR="5080" indent="-375919">
              <a:buClr>
                <a:srgbClr val="000000"/>
              </a:buClr>
              <a:buFont typeface="Arial"/>
              <a:defRPr b="0" sz="5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Assume a base is weak unless you know it is strong</a:t>
            </a:r>
          </a:p>
        </p:txBody>
      </p:sp>
      <p:sp>
        <p:nvSpPr>
          <p:cNvPr id="313" name="Examples:…"/>
          <p:cNvSpPr txBox="1"/>
          <p:nvPr>
            <p:ph type="body" sz="half" idx="1"/>
          </p:nvPr>
        </p:nvSpPr>
        <p:spPr>
          <a:xfrm>
            <a:off x="1031399" y="6240658"/>
            <a:ext cx="14333220" cy="6411345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4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Examples: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NH</a:t>
            </a:r>
            <a:r>
              <a:rPr baseline="-14312"/>
              <a:t>3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		</a:t>
            </a:r>
            <a:r>
              <a:t>ammonia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Na</a:t>
            </a:r>
            <a:r>
              <a:rPr baseline="-14312"/>
              <a:t>2</a:t>
            </a:r>
            <a:r>
              <a:t>CO</a:t>
            </a:r>
            <a:r>
              <a:rPr baseline="-14312"/>
              <a:t>3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	</a:t>
            </a:r>
            <a:r>
              <a:t>sodium carbonate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Na</a:t>
            </a:r>
            <a:r>
              <a:rPr baseline="-14312"/>
              <a:t>3</a:t>
            </a:r>
            <a:r>
              <a:t>PO</a:t>
            </a:r>
            <a:r>
              <a:rPr baseline="-14312"/>
              <a:t>4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	</a:t>
            </a:r>
            <a:r>
              <a:t>sodium phosphate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N</a:t>
            </a:r>
            <a:r>
              <a:rPr baseline="-14312"/>
              <a:t>2</a:t>
            </a:r>
            <a:r>
              <a:t>H</a:t>
            </a:r>
            <a:r>
              <a:rPr baseline="-14312"/>
              <a:t>4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	</a:t>
            </a:r>
            <a:r>
              <a:t>hydrazine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	</a:t>
            </a:r>
          </a:p>
        </p:txBody>
      </p:sp>
      <p:pic>
        <p:nvPicPr>
          <p:cNvPr id="314" name="04M08AN20-1.mov" descr="04M08AN20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6824960" y="132080"/>
            <a:ext cx="7978776" cy="4203701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ammonia creates ammonium hydroxide in water"/>
          <p:cNvSpPr txBox="1"/>
          <p:nvPr/>
        </p:nvSpPr>
        <p:spPr>
          <a:xfrm>
            <a:off x="17399265" y="3662558"/>
            <a:ext cx="6830166" cy="258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r">
              <a:defRPr b="0"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/>
            <a:r>
              <a:t>ammonia creates ammonium hydroxide in water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16" fill="hold"/>
                                        <p:tgtEl>
                                          <p:spTgt spid="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1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1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1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strong acids and bases, weak acids and bases list" descr="strong acids and bases, weak acids and bases list"/>
          <p:cNvPicPr>
            <a:picLocks noChangeAspect="0"/>
          </p:cNvPicPr>
          <p:nvPr/>
        </p:nvPicPr>
        <p:blipFill>
          <a:blip r:embed="rId2">
            <a:extLst/>
          </a:blip>
          <a:srcRect l="0" t="48283" r="0" b="0"/>
          <a:stretch>
            <a:fillRect/>
          </a:stretch>
        </p:blipFill>
        <p:spPr>
          <a:xfrm>
            <a:off x="3048000" y="6216859"/>
            <a:ext cx="18288000" cy="6730572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Common Acids and Bas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Common Acids and Bases</a:t>
            </a:r>
          </a:p>
        </p:txBody>
      </p:sp>
      <p:sp>
        <p:nvSpPr>
          <p:cNvPr id="31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20" name="strong acids and bases, weak acids and bases list" descr="strong acids and bases, weak acids and bases list"/>
          <p:cNvPicPr>
            <a:picLocks noChangeAspect="0"/>
          </p:cNvPicPr>
          <p:nvPr/>
        </p:nvPicPr>
        <p:blipFill>
          <a:blip r:embed="rId2">
            <a:extLst/>
          </a:blip>
          <a:srcRect l="0" t="0" r="0" b="57066"/>
          <a:stretch>
            <a:fillRect/>
          </a:stretch>
        </p:blipFill>
        <p:spPr>
          <a:xfrm>
            <a:off x="3048000" y="549275"/>
            <a:ext cx="18288001" cy="5587493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Know the strong acids &amp; bases!"/>
          <p:cNvSpPr txBox="1"/>
          <p:nvPr/>
        </p:nvSpPr>
        <p:spPr>
          <a:xfrm>
            <a:off x="14320167" y="8763037"/>
            <a:ext cx="10241281" cy="265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buClr>
                <a:srgbClr val="FF2734"/>
              </a:buClr>
              <a:buFont typeface="Arial"/>
              <a:defRPr sz="7800">
                <a:solidFill>
                  <a:srgbClr val="0433FF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Know the strong acids &amp; bases!</a:t>
            </a:r>
          </a:p>
        </p:txBody>
      </p:sp>
      <p:sp>
        <p:nvSpPr>
          <p:cNvPr id="322" name="Rectangle"/>
          <p:cNvSpPr/>
          <p:nvPr/>
        </p:nvSpPr>
        <p:spPr>
          <a:xfrm>
            <a:off x="3665220" y="914400"/>
            <a:ext cx="3360421" cy="617221"/>
          </a:xfrm>
          <a:prstGeom prst="rect">
            <a:avLst/>
          </a:prstGeom>
          <a:solidFill>
            <a:srgbClr val="EFE4D8"/>
          </a:solidFill>
          <a:ln w="12700"/>
        </p:spPr>
        <p:txBody>
          <a:bodyPr tIns="91439" bIns="91439" anchor="ctr"/>
          <a:lstStyle/>
          <a:p>
            <a:pPr/>
          </a:p>
        </p:txBody>
      </p:sp>
      <p:sp>
        <p:nvSpPr>
          <p:cNvPr id="323" name="Which of the compounds below is not an acid in aqueous solution?…"/>
          <p:cNvSpPr txBox="1"/>
          <p:nvPr/>
        </p:nvSpPr>
        <p:spPr>
          <a:xfrm>
            <a:off x="5242560" y="14378939"/>
            <a:ext cx="17510760" cy="125730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3151" marR="73151" defTabSz="1645920">
              <a:defRPr b="0" sz="5000"/>
            </a:pPr>
            <a:r>
              <a:t>Which of the compounds below is </a:t>
            </a:r>
            <a:r>
              <a:rPr i="1"/>
              <a:t>not</a:t>
            </a:r>
            <a:r>
              <a:t> an acid in aqueous solution?</a:t>
            </a:r>
          </a:p>
          <a:p>
            <a:pPr marL="73151" marR="73151" defTabSz="1645920">
              <a:defRPr b="0" sz="5000"/>
            </a:pPr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CH</a:t>
            </a:r>
            <a:r>
              <a:rPr baseline="-18160"/>
              <a:t>3</a:t>
            </a:r>
            <a:r>
              <a:t>CO</a:t>
            </a:r>
            <a:r>
              <a:rPr baseline="-18160"/>
              <a:t>2</a:t>
            </a:r>
            <a:r>
              <a:t>H</a:t>
            </a:r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H</a:t>
            </a:r>
            <a:r>
              <a:rPr baseline="-18160"/>
              <a:t>3</a:t>
            </a:r>
            <a:r>
              <a:t>PO</a:t>
            </a:r>
            <a:r>
              <a:rPr baseline="-18160"/>
              <a:t>4</a:t>
            </a:r>
            <a:endParaRPr baseline="-18160"/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NH</a:t>
            </a:r>
            <a:r>
              <a:rPr baseline="-18160"/>
              <a:t>3</a:t>
            </a:r>
            <a:endParaRPr baseline="-18160"/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HCl</a:t>
            </a:r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HIO</a:t>
            </a:r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</p:txBody>
      </p:sp>
      <p:sp>
        <p:nvSpPr>
          <p:cNvPr id="324" name="Enter your response on…"/>
          <p:cNvSpPr txBox="1"/>
          <p:nvPr/>
        </p:nvSpPr>
        <p:spPr>
          <a:xfrm>
            <a:off x="22684739" y="2340863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325" name="Answer = C,…"/>
          <p:cNvSpPr txBox="1"/>
          <p:nvPr/>
        </p:nvSpPr>
        <p:spPr>
          <a:xfrm>
            <a:off x="23476327" y="19110959"/>
            <a:ext cx="4422247" cy="1904409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 </a:t>
            </a:r>
          </a:p>
          <a:p>
            <a:pPr marL="0" marR="73151" algn="ctr" defTabSz="1645920">
              <a:spcBef>
                <a:spcPts val="1300"/>
              </a:spcBef>
              <a:buClr>
                <a:srgbClr val="000000"/>
              </a:buClr>
              <a:buFont typeface="Arial"/>
              <a:defRPr sz="5400"/>
            </a:pPr>
            <a:r>
              <a:t>NH</a:t>
            </a:r>
            <a:r>
              <a:rPr baseline="-5999"/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85313 -0.923333" origin="layout" pathEditMode="relative">
                                      <p:cBhvr>
                                        <p:cTn id="6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25654 -0.871667" origin="layout" pathEditMode="relative">
                                      <p:cBhvr>
                                        <p:cTn id="9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25627 -0.640000" origin="layout" pathEditMode="relative">
                                      <p:cBhvr>
                                        <p:cTn id="16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4" grpId="3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Be on the lookout for H2CO3 and NH4OH as products!  They will break down!"/>
          <p:cNvSpPr txBox="1"/>
          <p:nvPr/>
        </p:nvSpPr>
        <p:spPr>
          <a:xfrm>
            <a:off x="18723533" y="5974638"/>
            <a:ext cx="5196993" cy="4408324"/>
          </a:xfrm>
          <a:prstGeom prst="rect">
            <a:avLst/>
          </a:prstGeom>
          <a:solidFill>
            <a:srgbClr val="FFFC79">
              <a:alpha val="2714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ctr">
              <a:defRPr b="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Be on the lookout for </a:t>
            </a:r>
            <a:r>
              <a:rPr sz="5000"/>
              <a:t>H</a:t>
            </a:r>
            <a:r>
              <a:rPr baseline="-17565"/>
              <a:t>2</a:t>
            </a:r>
            <a:r>
              <a:rPr sz="5000"/>
              <a:t>CO</a:t>
            </a:r>
            <a:r>
              <a:rPr baseline="-17565"/>
              <a:t>3</a:t>
            </a:r>
            <a:r>
              <a:t> and </a:t>
            </a:r>
            <a:r>
              <a:rPr sz="5000">
                <a:uFill>
                  <a:solidFill>
                    <a:srgbClr val="FF2734"/>
                  </a:solidFill>
                </a:uFill>
              </a:rPr>
              <a:t>NH</a:t>
            </a:r>
            <a:r>
              <a:rPr baseline="-17565">
                <a:uFill>
                  <a:solidFill>
                    <a:srgbClr val="FF2734"/>
                  </a:solidFill>
                </a:uFill>
              </a:rPr>
              <a:t>4</a:t>
            </a:r>
            <a:r>
              <a:rPr sz="5000">
                <a:uFill>
                  <a:solidFill>
                    <a:srgbClr val="FF2734"/>
                  </a:solidFill>
                </a:uFill>
              </a:rPr>
              <a:t>OH</a:t>
            </a:r>
            <a:r>
              <a:t> as products!  They will break down!</a:t>
            </a:r>
          </a:p>
        </p:txBody>
      </p:sp>
      <p:sp>
        <p:nvSpPr>
          <p:cNvPr id="328" name="Gas-Forming Reactions"/>
          <p:cNvSpPr txBox="1"/>
          <p:nvPr>
            <p:ph type="title"/>
          </p:nvPr>
        </p:nvSpPr>
        <p:spPr>
          <a:xfrm>
            <a:off x="-1861820" y="-647700"/>
            <a:ext cx="15230972" cy="290830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433FF"/>
                </a:solidFill>
                <a:uFill>
                  <a:solidFill>
                    <a:srgbClr val="FF7C00"/>
                  </a:solidFill>
                </a:uFill>
              </a:defRPr>
            </a:lvl1pPr>
          </a:lstStyle>
          <a:p>
            <a:pPr/>
            <a:r>
              <a:t>Gas-Forming Reactions</a:t>
            </a:r>
          </a:p>
        </p:txBody>
      </p:sp>
      <p:sp>
        <p:nvSpPr>
          <p:cNvPr id="329" name="A gas forming reaction is an exchange reaction where one of the products is a gas.  Gases often result from unstable products that break down into a gas immediately after the chemicals are mixed.  Example:…"/>
          <p:cNvSpPr txBox="1"/>
          <p:nvPr>
            <p:ph type="body" idx="1"/>
          </p:nvPr>
        </p:nvSpPr>
        <p:spPr>
          <a:xfrm>
            <a:off x="311943" y="1727199"/>
            <a:ext cx="17310697" cy="11336835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 </a:t>
            </a:r>
            <a:r>
              <a:rPr>
                <a:solidFill>
                  <a:srgbClr val="FF2600"/>
                </a:solidFill>
              </a:rPr>
              <a:t>gas forming reaction</a:t>
            </a:r>
            <a:r>
              <a:t> is an </a:t>
            </a:r>
            <a:r>
              <a:rPr i="1"/>
              <a:t>exchange reaction</a:t>
            </a:r>
            <a:r>
              <a:t> where one of the products is a gas. 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Gases often result from unstable products that break down into a gas immediately after the chemicals are mixed.</a:t>
            </a:r>
            <a:r>
              <a:t> 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Example: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       </a:t>
            </a:r>
            <a:r>
              <a:t>CaCO</a:t>
            </a:r>
            <a:r>
              <a:rPr baseline="-16640"/>
              <a:t>3</a:t>
            </a:r>
            <a:r>
              <a:t>(s)  +  2 HCl(aq)  → CaCl</a:t>
            </a:r>
            <a:r>
              <a:rPr baseline="-16640"/>
              <a:t>2</a:t>
            </a:r>
            <a:r>
              <a:t>(aq)  +  H</a:t>
            </a:r>
            <a:r>
              <a:rPr baseline="-16640"/>
              <a:t>2</a:t>
            </a:r>
            <a:r>
              <a:t>CO</a:t>
            </a:r>
            <a:r>
              <a:rPr baseline="-16640"/>
              <a:t>3</a:t>
            </a:r>
            <a:r>
              <a:t>(aq) </a:t>
            </a:r>
          </a:p>
          <a:p>
            <a:pPr marL="650874" indent="-571500">
              <a:lnSpc>
                <a:spcPct val="100000"/>
              </a:lnSpc>
              <a:buClr>
                <a:srgbClr val="FF2734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Carbonic acid </a:t>
            </a:r>
            <a:r>
              <a:rPr>
                <a:uFill>
                  <a:solidFill>
                    <a:srgbClr val="FF2734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rPr>
              <a:t>(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H</a:t>
            </a:r>
            <a:r>
              <a:rPr baseline="-16640">
                <a:latin typeface="Avenir Book Oblique"/>
                <a:ea typeface="Avenir Book Oblique"/>
                <a:cs typeface="Avenir Book Oblique"/>
                <a:sym typeface="Avenir Book Oblique"/>
              </a:rPr>
              <a:t>2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CO</a:t>
            </a:r>
            <a:r>
              <a:rPr baseline="-16640">
                <a:latin typeface="Avenir Book Oblique"/>
                <a:ea typeface="Avenir Book Oblique"/>
                <a:cs typeface="Avenir Book Oblique"/>
                <a:sym typeface="Avenir Book Oblique"/>
              </a:rPr>
              <a:t>3</a:t>
            </a:r>
            <a:r>
              <a:rPr>
                <a:uFill>
                  <a:solidFill>
                    <a:srgbClr val="FF2734"/>
                  </a:solidFill>
                </a:uFill>
                <a:latin typeface="Avenir Book Oblique"/>
                <a:ea typeface="Avenir Book Oblique"/>
                <a:cs typeface="Avenir Book Oblique"/>
                <a:sym typeface="Avenir Book Oblique"/>
              </a:rPr>
              <a:t>)</a:t>
            </a:r>
            <a:r>
              <a:t> is unstable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and forms</a:t>
            </a:r>
            <a: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CO</a:t>
            </a:r>
            <a:r>
              <a:rPr baseline="-1664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t> &amp;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H</a:t>
            </a:r>
            <a:r>
              <a:rPr baseline="-1664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                       </a:t>
            </a:r>
            <a:r>
              <a:t>H</a:t>
            </a:r>
            <a:r>
              <a:rPr baseline="-16640"/>
              <a:t>2</a:t>
            </a:r>
            <a:r>
              <a:t>CO</a:t>
            </a:r>
            <a:r>
              <a:rPr baseline="-16640"/>
              <a:t>3</a:t>
            </a:r>
            <a:r>
              <a:t>(aq)  →  CO</a:t>
            </a:r>
            <a:r>
              <a:rPr baseline="-16640"/>
              <a:t>2</a:t>
            </a:r>
            <a:r>
              <a:t>(g)  +  H</a:t>
            </a:r>
            <a:r>
              <a:rPr baseline="-16640"/>
              <a:t>2</a:t>
            </a:r>
            <a:r>
              <a:t>O(l)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so we should write: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</a:t>
            </a:r>
            <a:r>
              <a:t>CaCO</a:t>
            </a:r>
            <a:r>
              <a:rPr baseline="-16640"/>
              <a:t>3</a:t>
            </a:r>
            <a:r>
              <a:t>(s)  +  2 HCl(aq)  → CaCl</a:t>
            </a:r>
            <a:r>
              <a:rPr baseline="-16640"/>
              <a:t>2</a:t>
            </a:r>
            <a:r>
              <a:t>(aq)  +  CO</a:t>
            </a:r>
            <a:r>
              <a:rPr baseline="-16640"/>
              <a:t>2</a:t>
            </a:r>
            <a:r>
              <a:t>(g)  +  H</a:t>
            </a:r>
            <a:r>
              <a:rPr baseline="-16640"/>
              <a:t>2</a:t>
            </a:r>
            <a:r>
              <a:t>O(l) </a:t>
            </a:r>
          </a:p>
          <a:p>
            <a:pPr marL="650874" indent="-571500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 b="0" i="1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       </a:t>
            </a:r>
            <a:r>
              <a:rPr i="0">
                <a:latin typeface="Avenir Book Oblique"/>
                <a:ea typeface="Avenir Book Oblique"/>
                <a:cs typeface="Avenir Book Oblique"/>
                <a:sym typeface="Avenir Book Oblique"/>
              </a:rPr>
              <a:t>Another gas forming species:</a:t>
            </a:r>
            <a:r>
              <a:t> </a:t>
            </a:r>
            <a:r>
              <a:rPr i="0">
                <a:solidFill>
                  <a:srgbClr val="FF2600"/>
                </a:solidFill>
              </a:rPr>
              <a:t>ammonium hydroxide</a:t>
            </a:r>
          </a:p>
          <a:p>
            <a:pPr marL="650874" indent="-571500">
              <a:lnSpc>
                <a:spcPct val="100000"/>
              </a:lnSpc>
              <a:buClr>
                <a:srgbClr val="FF2734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                      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NH</a:t>
            </a:r>
            <a:r>
              <a:rPr baseline="-1664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4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OH</a:t>
            </a:r>
            <a:r>
              <a:t>(aq)  →  NH</a:t>
            </a:r>
            <a:r>
              <a:rPr baseline="-16640"/>
              <a:t>3</a:t>
            </a:r>
            <a:r>
              <a:t>(g)  +  H</a:t>
            </a:r>
            <a:r>
              <a:rPr baseline="-16640"/>
              <a:t>2</a:t>
            </a:r>
            <a:r>
              <a:t>O(l)</a:t>
            </a:r>
          </a:p>
        </p:txBody>
      </p:sp>
      <p:sp>
        <p:nvSpPr>
          <p:cNvPr id="33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31" name="04M14VD1-1.mov" descr="04M14VD1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8270219" y="6985"/>
            <a:ext cx="6103621" cy="4577715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Which equation below best represents the balanced, net ionic equation for the reaction of magnesium carbonate with nitric acid?…"/>
          <p:cNvSpPr txBox="1"/>
          <p:nvPr/>
        </p:nvSpPr>
        <p:spPr>
          <a:xfrm>
            <a:off x="5288280" y="14516100"/>
            <a:ext cx="17510760" cy="1362710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3151" marR="73151" defTabSz="1645920">
              <a:defRPr b="0" sz="5000"/>
            </a:pPr>
            <a:r>
              <a:t>Which equation below best represents the balanced, net ionic equation for the reaction of magnesium carbonate with nitric acid?</a:t>
            </a:r>
          </a:p>
          <a:p>
            <a:pPr marL="0" marR="73151" algn="ctr" defTabSz="1645920">
              <a:spcBef>
                <a:spcPts val="1300"/>
              </a:spcBef>
              <a:buClr>
                <a:srgbClr val="000000"/>
              </a:buClr>
              <a:buFont typeface="Arial"/>
              <a:defRPr b="0" sz="5000"/>
            </a:pPr>
          </a:p>
          <a:p>
            <a:pPr lvl="1" marL="1129211" marR="73151" indent="-1088571" defTabSz="1645920">
              <a:spcBef>
                <a:spcPts val="17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MgCO</a:t>
            </a:r>
            <a:r>
              <a:rPr baseline="-15119"/>
              <a:t>3</a:t>
            </a:r>
            <a:r>
              <a:t>(s) + 2 HNO</a:t>
            </a:r>
            <a:r>
              <a:rPr baseline="-15119"/>
              <a:t>3</a:t>
            </a:r>
            <a:r>
              <a:t>(aq)  →  Mg(NO</a:t>
            </a:r>
            <a:r>
              <a:rPr baseline="-15119"/>
              <a:t>3</a:t>
            </a:r>
            <a:r>
              <a:t>)</a:t>
            </a:r>
            <a:r>
              <a:rPr baseline="-15119"/>
              <a:t>2</a:t>
            </a:r>
            <a:r>
              <a:t>(aq) + CO</a:t>
            </a:r>
            <a:r>
              <a:rPr baseline="-15119"/>
              <a:t>2</a:t>
            </a:r>
            <a:r>
              <a:t>(g) + H</a:t>
            </a:r>
            <a:r>
              <a:rPr baseline="-15119"/>
              <a:t>2</a:t>
            </a:r>
            <a:r>
              <a:t>O(liq)</a:t>
            </a:r>
          </a:p>
          <a:p>
            <a:pPr lvl="1" marL="1129211" marR="73151" indent="-1088571" defTabSz="1645920">
              <a:spcBef>
                <a:spcPts val="17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MgCO</a:t>
            </a:r>
            <a:r>
              <a:rPr baseline="-15119"/>
              <a:t>3</a:t>
            </a:r>
            <a:r>
              <a:t>(s) + 2 H</a:t>
            </a:r>
            <a:r>
              <a:rPr baseline="31039"/>
              <a:t>+</a:t>
            </a:r>
            <a:r>
              <a:t>(aq) → Mg</a:t>
            </a:r>
            <a:r>
              <a:rPr baseline="31039"/>
              <a:t>2+</a:t>
            </a:r>
            <a:r>
              <a:t>(aq) + CO</a:t>
            </a:r>
            <a:r>
              <a:rPr baseline="-15119"/>
              <a:t>2</a:t>
            </a:r>
            <a:r>
              <a:t>(g) + H</a:t>
            </a:r>
            <a:r>
              <a:rPr baseline="-15119"/>
              <a:t>2</a:t>
            </a:r>
            <a:r>
              <a:t>O(liq)</a:t>
            </a:r>
          </a:p>
          <a:p>
            <a:pPr lvl="1" marL="1129211" marR="73151" indent="-1088571" defTabSz="1645920">
              <a:spcBef>
                <a:spcPts val="17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Mg</a:t>
            </a:r>
            <a:r>
              <a:rPr baseline="31039"/>
              <a:t>2+</a:t>
            </a:r>
            <a:r>
              <a:t>(aq) + 2 NO</a:t>
            </a:r>
            <a:r>
              <a:rPr baseline="-15119"/>
              <a:t>3</a:t>
            </a:r>
            <a:r>
              <a:rPr baseline="26240"/>
              <a:t>-</a:t>
            </a:r>
            <a:r>
              <a:t>(aq) → Mg(NO</a:t>
            </a:r>
            <a:r>
              <a:rPr baseline="-15119"/>
              <a:t>3</a:t>
            </a:r>
            <a:r>
              <a:t>)</a:t>
            </a:r>
            <a:r>
              <a:rPr baseline="-15119"/>
              <a:t>2</a:t>
            </a:r>
            <a:r>
              <a:t>(s) </a:t>
            </a:r>
          </a:p>
          <a:p>
            <a:pPr lvl="1" marL="1129211" marR="73151" indent="-1088571" defTabSz="1645920">
              <a:spcBef>
                <a:spcPts val="17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MgCO</a:t>
            </a:r>
            <a:r>
              <a:rPr baseline="-15119"/>
              <a:t>3</a:t>
            </a:r>
            <a:r>
              <a:t>(s) + 2 HNO</a:t>
            </a:r>
            <a:r>
              <a:rPr baseline="-15119"/>
              <a:t>3</a:t>
            </a:r>
            <a:r>
              <a:t>(aq) → Mg(NO</a:t>
            </a:r>
            <a:r>
              <a:rPr baseline="-15119"/>
              <a:t>3</a:t>
            </a:r>
            <a:r>
              <a:t>)</a:t>
            </a:r>
            <a:r>
              <a:rPr baseline="-15119"/>
              <a:t>2</a:t>
            </a:r>
            <a:r>
              <a:t>(aq) + H</a:t>
            </a:r>
            <a:r>
              <a:rPr baseline="-15119"/>
              <a:t>2</a:t>
            </a:r>
            <a:r>
              <a:t>CO</a:t>
            </a:r>
            <a:r>
              <a:rPr baseline="-15119"/>
              <a:t>3</a:t>
            </a:r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</p:txBody>
      </p:sp>
      <p:sp>
        <p:nvSpPr>
          <p:cNvPr id="333" name="Enter your response on…"/>
          <p:cNvSpPr txBox="1"/>
          <p:nvPr/>
        </p:nvSpPr>
        <p:spPr>
          <a:xfrm>
            <a:off x="22730460" y="2562605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334" name="Answer = B,…"/>
          <p:cNvSpPr txBox="1"/>
          <p:nvPr/>
        </p:nvSpPr>
        <p:spPr>
          <a:xfrm>
            <a:off x="17502435" y="21328380"/>
            <a:ext cx="16461477" cy="29083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 </a:t>
            </a:r>
          </a:p>
          <a:p>
            <a:pPr marL="0" marR="73151" algn="ctr" defTabSz="1645920">
              <a:spcBef>
                <a:spcPts val="1700"/>
              </a:spcBef>
              <a:buClr>
                <a:srgbClr val="000000"/>
              </a:buClr>
              <a:buFont typeface="Arial"/>
              <a:defRPr b="0" sz="5000"/>
            </a:pPr>
            <a:r>
              <a:t>MgCO</a:t>
            </a:r>
            <a:r>
              <a:rPr baseline="-15119"/>
              <a:t>3</a:t>
            </a:r>
            <a:r>
              <a:t>(s) + 2 H</a:t>
            </a:r>
            <a:r>
              <a:rPr baseline="31039"/>
              <a:t>+</a:t>
            </a:r>
            <a:r>
              <a:t>(aq) → Mg</a:t>
            </a:r>
            <a:r>
              <a:rPr baseline="31039"/>
              <a:t>2+</a:t>
            </a:r>
            <a:r>
              <a:t>(aq) + CO</a:t>
            </a:r>
            <a:r>
              <a:rPr baseline="-15119"/>
              <a:t>2</a:t>
            </a:r>
            <a:r>
              <a:t>(g) + H</a:t>
            </a:r>
            <a:r>
              <a:rPr baseline="-15119"/>
              <a:t>2</a:t>
            </a:r>
            <a:r>
              <a:t>O(liq)</a:t>
            </a:r>
          </a:p>
          <a:p>
            <a:pPr marL="0" marR="73151" algn="ctr" defTabSz="1645920">
              <a:spcBef>
                <a:spcPts val="1700"/>
              </a:spcBef>
              <a:buClr>
                <a:srgbClr val="000000"/>
              </a:buClr>
              <a:buFont typeface="Arial"/>
              <a:defRPr b="0" i="1" sz="5000"/>
            </a:pPr>
            <a:r>
              <a:t>Carbonic acid dissociates into water and CO</a:t>
            </a:r>
            <a:r>
              <a:rPr baseline="-5999"/>
              <a:t>2</a:t>
            </a:r>
          </a:p>
        </p:txBody>
      </p:sp>
      <p:pic>
        <p:nvPicPr>
          <p:cNvPr id="335" name="CaCO3Bubbling.mov" descr="CaCO3Bubbling.mov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25706288" y="918924"/>
            <a:ext cx="18288001" cy="10287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3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3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"/>
                            </p:stCondLst>
                            <p:childTnLst>
                              <p:par>
                                <p:cTn id="31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"/>
                            </p:stCondLst>
                            <p:childTnLst>
                              <p:par>
                                <p:cTn id="36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734" fill="hold"/>
                                        <p:tgtEl>
                                          <p:spTgt spid="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path" nodeType="afterEffect" presetSubtype="0" presetID="-1" grpId="4" accel="50000" decel="50000" fill="hold">
                                  <p:stCondLst>
                                    <p:cond delay="16000"/>
                                  </p:stCondLst>
                                  <p:childTnLst>
                                    <p:animMotion path="M 0.000000 0.000000 L -0.804228 0.182778" origin="layout" pathEditMode="relative">
                                      <p:cBhvr>
                                        <p:cTn id="44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46" presetClass="mediacall" nodeType="after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178" fill="hold"/>
                                        <p:tgtEl>
                                          <p:spTgt spid="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178"/>
                            </p:stCondLst>
                            <p:childTnLst>
                              <p:par>
                                <p:cTn id="49" presetClass="exit" nodeType="afterEffect" presetID="10" grpId="6" fill="hold">
                                  <p:stCondLst>
                                    <p:cond delay="1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0" dur="1000" fill="hold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path" nodeType="click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56458 -1.031296" origin="layout" pathEditMode="relative">
                                      <p:cBhvr>
                                        <p:cTn id="5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mph" nodeType="withEffect" presetSubtype="0" presetID="6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1000" fill="hold"/>
                                        <p:tgtEl>
                                          <p:spTgt spid="332"/>
                                        </p:tgtEl>
                                      </p:cBhvr>
                                      <p:by x="103777" y="10377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path" nodeType="after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51504 -1.046667" origin="layout" pathEditMode="relative">
                                      <p:cBhvr>
                                        <p:cTn id="61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xit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path" nodeType="afterEffect" presetSubtype="0" presetID="-1" grpId="1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34375 -0.770000" origin="layout" pathEditMode="relative">
                                      <p:cBhvr>
                                        <p:cTn id="6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69" fill="hold" display="0">
                  <p:stCondLst>
                    <p:cond delay="indefinite"/>
                  </p:stCondLst>
                </p:cTn>
                <p:tgtEl>
                  <p:spTgt spid="331"/>
                </p:tgtEl>
              </p:cMediaNode>
            </p:video>
            <p:seq concurrent="1" prevAc="none" nextAc="seek">
              <p:cTn id="70" evtFilter="cancelBubble" nodeType="interactiveSeq" restart="whenNotActive" fill="hold">
                <p:stCondLst>
                  <p:cond delay="0" evt="onClick">
                    <p:tgtEl>
                      <p:spTgt spid="33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1"/>
                  </p:tgtEl>
                </p:cond>
              </p:nextCondLst>
            </p:seq>
            <p:video fullScrn="0">
              <p:cMediaNode mute="0" showWhenStopped="1" numSld="1" vol="100000">
                <p:cTn id="75" fill="hold" display="0">
                  <p:stCondLst>
                    <p:cond delay="indefinite"/>
                  </p:stCondLst>
                </p:cTn>
                <p:tgtEl>
                  <p:spTgt spid="335"/>
                </p:tgtEl>
              </p:cMediaNode>
            </p:video>
            <p:seq concurrent="1" prevAc="none" nextAc="seek">
              <p:cTn id="76" evtFilter="cancelBubble" nodeType="interactiveSeq" restart="whenNotActive" fill="hold">
                <p:stCondLst>
                  <p:cond delay="0" evt="onClick">
                    <p:tgtEl>
                      <p:spTgt spid="33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3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5"/>
                  </p:tgtEl>
                </p:cond>
              </p:nextCondLst>
            </p:seq>
          </p:childTnLst>
        </p:cTn>
      </p:par>
    </p:tnLst>
    <p:bldLst>
      <p:bldP build="whole" bldLvl="1" animBg="1" rev="0" advAuto="0" spid="327" grpId="2"/>
      <p:bldP build="whole" bldLvl="1" animBg="1" rev="0" advAuto="0" spid="333" grpId="10"/>
      <p:bldP build="p" bldLvl="5" animBg="1" rev="0" advAuto="0" spid="329" grpId="1"/>
      <p:bldP build="whole" bldLvl="1" animBg="1" rev="0" advAuto="0" spid="332" grpId="8"/>
      <p:bldP build="whole" bldLvl="1" animBg="1" rev="0" advAuto="0" spid="335" grpId="6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A special example of a gas-forming reaction; not an exchange reaction. Used in quantitative chemistry; high temperatures…"/>
          <p:cNvSpPr txBox="1"/>
          <p:nvPr>
            <p:ph type="body" idx="1"/>
          </p:nvPr>
        </p:nvSpPr>
        <p:spPr>
          <a:xfrm>
            <a:off x="712603" y="1786890"/>
            <a:ext cx="22583296" cy="10969407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A special example of a gas-forming reaction; not an exchange reaction. Used in quantitative chemistry; high temperatures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i="1"/>
              <a:t>Reactants: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(often)</a:t>
            </a:r>
            <a: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oxygen</a:t>
            </a:r>
            <a:r>
              <a:t> (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O</a:t>
            </a:r>
            <a:r>
              <a:rPr baseline="-13599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t>) </a:t>
            </a:r>
            <a:r>
              <a:rPr i="1"/>
              <a:t>and</a:t>
            </a:r>
            <a:r>
              <a:t> </a:t>
            </a:r>
            <a:r>
              <a:rPr i="1"/>
              <a:t>"</a:t>
            </a:r>
            <a:r>
              <a:rPr i="1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something organic</a:t>
            </a:r>
            <a:r>
              <a:rPr i="1"/>
              <a:t>"</a:t>
            </a:r>
            <a:r>
              <a:t> </a:t>
            </a:r>
            <a:r>
              <a:rPr i="1"/>
              <a:t>(C, H, sometimes O or N)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i="1"/>
              <a:t>Products:</a:t>
            </a:r>
            <a: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water</a:t>
            </a:r>
            <a:r>
              <a:t> </a:t>
            </a:r>
            <a:r>
              <a:rPr i="1"/>
              <a:t>and</a:t>
            </a:r>
            <a: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carbon dioxide </a:t>
            </a:r>
            <a:r>
              <a:t>(</a:t>
            </a:r>
            <a:r>
              <a:rPr i="1"/>
              <a:t>also</a:t>
            </a:r>
            <a:r>
              <a:t>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NO</a:t>
            </a:r>
            <a:r>
              <a:rPr baseline="-13599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 i="1"/>
              <a:t>if N present)</a:t>
            </a:r>
          </a:p>
          <a:p>
            <a:pPr marL="650874" indent="-571500" algn="ctr">
              <a:buClr>
                <a:srgbClr val="000000"/>
              </a:buClr>
              <a:buSzTx/>
              <a:buFont typeface="Arial"/>
              <a:buNone/>
              <a:defRPr b="0" i="1" sz="6000">
                <a:latin typeface="Avenir Heavy"/>
                <a:ea typeface="Avenir Heavy"/>
                <a:cs typeface="Avenir Heavy"/>
                <a:sym typeface="Avenir Heavy"/>
              </a:defRPr>
            </a:pPr>
          </a:p>
          <a:p>
            <a:pPr marL="650874" indent="-571500" algn="ctr">
              <a:buClr>
                <a:srgbClr val="000000"/>
              </a:buClr>
              <a:buSzTx/>
              <a:buFont typeface="Arial"/>
              <a:buNone/>
              <a:defRPr b="0" sz="6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Examples:</a:t>
            </a:r>
          </a:p>
          <a:p>
            <a:pPr marL="650874" indent="-571500" algn="ctr"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</a:t>
            </a:r>
            <a:r>
              <a:rPr baseline="-13599"/>
              <a:t>2</a:t>
            </a:r>
            <a:r>
              <a:t>H</a:t>
            </a:r>
            <a:r>
              <a:rPr baseline="-13599"/>
              <a:t>4</a:t>
            </a:r>
            <a:r>
              <a:rPr baseline="-7599"/>
              <a:t>(g)</a:t>
            </a:r>
            <a:r>
              <a:t>  +  3 O</a:t>
            </a:r>
            <a:r>
              <a:rPr baseline="-13599"/>
              <a:t>2</a:t>
            </a:r>
            <a:r>
              <a:rPr baseline="-7599"/>
              <a:t>(g)</a:t>
            </a:r>
            <a:r>
              <a:rPr baseline="-13599"/>
              <a:t>  </a:t>
            </a:r>
            <a:r>
              <a:t>→  2 H</a:t>
            </a:r>
            <a:r>
              <a:rPr baseline="-13599"/>
              <a:t>2</a:t>
            </a:r>
            <a:r>
              <a:t>O</a:t>
            </a:r>
            <a:r>
              <a:rPr baseline="-7599"/>
              <a:t>(g)</a:t>
            </a:r>
            <a:r>
              <a:t>  +  2 CO</a:t>
            </a:r>
            <a:r>
              <a:rPr baseline="-13599"/>
              <a:t>2</a:t>
            </a:r>
            <a:r>
              <a:rPr baseline="-7599"/>
              <a:t>(g)</a:t>
            </a:r>
            <a:r>
              <a:t> </a:t>
            </a:r>
          </a:p>
          <a:p>
            <a:pPr marL="650874" indent="-571500" algn="ctr"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4 C</a:t>
            </a:r>
            <a:r>
              <a:rPr baseline="-13599"/>
              <a:t>6</a:t>
            </a:r>
            <a:r>
              <a:t>H</a:t>
            </a:r>
            <a:r>
              <a:rPr baseline="-13599"/>
              <a:t>5</a:t>
            </a:r>
            <a:r>
              <a:t>NO</a:t>
            </a:r>
            <a:r>
              <a:rPr baseline="-13599"/>
              <a:t>2</a:t>
            </a:r>
            <a:r>
              <a:rPr baseline="-7599"/>
              <a:t>(g)</a:t>
            </a:r>
            <a:r>
              <a:t> + 29 O</a:t>
            </a:r>
            <a:r>
              <a:rPr baseline="-13599"/>
              <a:t>2</a:t>
            </a:r>
            <a:r>
              <a:rPr baseline="-7599"/>
              <a:t>(g)</a:t>
            </a:r>
            <a:r>
              <a:t> → 10 H</a:t>
            </a:r>
            <a:r>
              <a:rPr baseline="-13599"/>
              <a:t>2</a:t>
            </a:r>
            <a:r>
              <a:t>O</a:t>
            </a:r>
            <a:r>
              <a:rPr baseline="-7599"/>
              <a:t>(g)</a:t>
            </a:r>
            <a:r>
              <a:t> + 24 CO</a:t>
            </a:r>
            <a:r>
              <a:rPr baseline="-13599"/>
              <a:t>2</a:t>
            </a:r>
            <a:r>
              <a:rPr baseline="-7599"/>
              <a:t>(g)</a:t>
            </a:r>
            <a:r>
              <a:t> + 4 NO</a:t>
            </a:r>
            <a:r>
              <a:rPr baseline="-13599"/>
              <a:t>2</a:t>
            </a:r>
            <a:r>
              <a:rPr baseline="-7599"/>
              <a:t>(g)</a:t>
            </a:r>
          </a:p>
        </p:txBody>
      </p:sp>
      <p:sp>
        <p:nvSpPr>
          <p:cNvPr id="340" name="Combustion Reactions"/>
          <p:cNvSpPr txBox="1"/>
          <p:nvPr>
            <p:ph type="title"/>
          </p:nvPr>
        </p:nvSpPr>
        <p:spPr>
          <a:xfrm>
            <a:off x="-1350010" y="-83668"/>
            <a:ext cx="14333220" cy="228600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433FF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Combustion Reactions</a:t>
            </a:r>
          </a:p>
        </p:txBody>
      </p:sp>
      <p:sp>
        <p:nvSpPr>
          <p:cNvPr id="34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action of Phosphorus with Cl2"/>
          <p:cNvSpPr txBox="1"/>
          <p:nvPr>
            <p:ph type="title"/>
          </p:nvPr>
        </p:nvSpPr>
        <p:spPr>
          <a:xfrm>
            <a:off x="42753" y="-857885"/>
            <a:ext cx="20230092" cy="3817621"/>
          </a:xfrm>
          <a:prstGeom prst="rect">
            <a:avLst/>
          </a:prstGeom>
        </p:spPr>
        <p:txBody>
          <a:bodyPr/>
          <a:lstStyle/>
          <a:p>
            <a:pPr algn="l">
              <a:defRPr sz="7400">
                <a:solidFill>
                  <a:srgbClr val="0433FF"/>
                </a:solidFill>
              </a:defRPr>
            </a:pPr>
            <a:r>
              <a:t>Reaction of Phosphorus with Cl</a:t>
            </a:r>
            <a:r>
              <a:rPr baseline="-5999"/>
              <a:t>2</a:t>
            </a:r>
          </a:p>
        </p:txBody>
      </p:sp>
      <p:sp>
        <p:nvSpPr>
          <p:cNvPr id="13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36" name="P + Cl2 making PCl3 picture" descr="P + Cl2 making PCl3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4781" y="2872014"/>
            <a:ext cx="20230092" cy="6953206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Notice the stoichiometric coefficients and the physical states of the reactants and products."/>
          <p:cNvSpPr txBox="1"/>
          <p:nvPr/>
        </p:nvSpPr>
        <p:spPr>
          <a:xfrm>
            <a:off x="5494020" y="10242550"/>
            <a:ext cx="14123036" cy="3497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buClr>
                <a:srgbClr val="000000"/>
              </a:buClr>
              <a:buFont typeface="Times Roman"/>
              <a:defRPr b="0" sz="64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Notice the stoichiometric coefficients and the physical states of the reactants and products.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H2 plus O2 reaction picture" descr="H2 plus O2 reacti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803" y="7543800"/>
            <a:ext cx="8172547" cy="4687618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Oxidation-Reduction Reactions"/>
          <p:cNvSpPr txBox="1"/>
          <p:nvPr>
            <p:ph type="title"/>
          </p:nvPr>
        </p:nvSpPr>
        <p:spPr>
          <a:xfrm>
            <a:off x="-711200" y="195580"/>
            <a:ext cx="16916401" cy="153162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433FF"/>
                </a:solidFill>
                <a:uFill>
                  <a:solidFill>
                    <a:srgbClr val="203ED7"/>
                  </a:solidFill>
                </a:uFill>
              </a:defRPr>
            </a:lvl1pPr>
          </a:lstStyle>
          <a:p>
            <a:pPr/>
            <a:r>
              <a:t>Oxidation-Reduction Reactions</a:t>
            </a:r>
          </a:p>
        </p:txBody>
      </p:sp>
      <p:sp>
        <p:nvSpPr>
          <p:cNvPr id="345" name="2 H2(g)  +  O2(g)  →  2 H2O(liq)"/>
          <p:cNvSpPr txBox="1"/>
          <p:nvPr>
            <p:ph type="body" sz="quarter" idx="1"/>
          </p:nvPr>
        </p:nvSpPr>
        <p:spPr>
          <a:xfrm>
            <a:off x="2157918" y="12384920"/>
            <a:ext cx="11178164" cy="1716009"/>
          </a:xfrm>
          <a:prstGeom prst="rect">
            <a:avLst/>
          </a:prstGeom>
        </p:spPr>
        <p:txBody>
          <a:bodyPr/>
          <a:lstStyle/>
          <a:p>
            <a:pPr marL="650874" indent="-571500" algn="ctr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2 H</a:t>
            </a:r>
            <a:r>
              <a:rPr baseline="-15851" sz="5400"/>
              <a:t>2</a:t>
            </a:r>
            <a:r>
              <a:rPr sz="5400"/>
              <a:t>(g)  +  O</a:t>
            </a:r>
            <a:r>
              <a:rPr baseline="-15851" sz="5400"/>
              <a:t>2</a:t>
            </a:r>
            <a:r>
              <a:rPr sz="5400"/>
              <a:t>(g)  →  2 H</a:t>
            </a:r>
            <a:r>
              <a:rPr baseline="-15851" sz="5400"/>
              <a:t>2</a:t>
            </a:r>
            <a:r>
              <a:rPr sz="5400"/>
              <a:t>O(liq)</a:t>
            </a:r>
          </a:p>
        </p:txBody>
      </p:sp>
      <p:sp>
        <p:nvSpPr>
          <p:cNvPr id="34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47" name="05M13VD1-1.mov" descr="05M13VD1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7980660" y="9321800"/>
            <a:ext cx="6103621" cy="4577715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An oxidation-reduction reaction (often called a redox reaction) is a reaction where electrons are transferred from one reactant (the reducing agent) to another reactant (the oxidizing agent).  Knowing where electrons come from (and go to) important!…"/>
          <p:cNvSpPr txBox="1"/>
          <p:nvPr/>
        </p:nvSpPr>
        <p:spPr>
          <a:xfrm>
            <a:off x="223942" y="1618756"/>
            <a:ext cx="21360125" cy="589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5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An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oxidation-reduction reaction</a:t>
            </a:r>
            <a:r>
              <a:t> (often called a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redox</a:t>
            </a:r>
            <a:r>
              <a:t> reaction)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t>is a reaction where electrons are transferred from one reactant (the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reducing agent</a:t>
            </a:r>
            <a:r>
              <a:t>) to another reactant (the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oxidizing agent</a:t>
            </a:r>
            <a:r>
              <a:t>).  Knowing where electrons come from (and go to) important!</a:t>
            </a:r>
          </a:p>
          <a:p>
            <a:pPr marL="381000" marR="5080" indent="-375919">
              <a:buClr>
                <a:srgbClr val="000000"/>
              </a:buClr>
              <a:buFont typeface="Arial"/>
              <a:defRPr b="0" sz="5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Very powerful and common reaction type (batteries, making chemicals, breathing!)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3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4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LEO says GER"/>
          <p:cNvSpPr txBox="1"/>
          <p:nvPr>
            <p:ph type="title"/>
          </p:nvPr>
        </p:nvSpPr>
        <p:spPr>
          <a:xfrm>
            <a:off x="13563600" y="4114800"/>
            <a:ext cx="5943600" cy="7795260"/>
          </a:xfrm>
          <a:prstGeom prst="rect">
            <a:avLst/>
          </a:prstGeom>
        </p:spPr>
        <p:txBody>
          <a:bodyPr/>
          <a:lstStyle/>
          <a:p>
            <a:pPr/>
            <a:r>
              <a:rPr sz="14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LEO</a:t>
            </a:r>
            <a:br>
              <a:rPr b="0" sz="14400">
                <a:solidFill>
                  <a:srgbClr val="FBFA00"/>
                </a:solidFill>
                <a:uFill>
                  <a:solidFill>
                    <a:srgbClr val="FBFA00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sz="14400">
                <a:latin typeface="Times Roman"/>
                <a:ea typeface="Times Roman"/>
                <a:cs typeface="Times Roman"/>
                <a:sym typeface="Times Roman"/>
              </a:rPr>
              <a:t>says</a:t>
            </a:r>
            <a:br>
              <a:rPr b="0" sz="14400"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sz="144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GER</a:t>
            </a:r>
          </a:p>
        </p:txBody>
      </p:sp>
      <p:sp>
        <p:nvSpPr>
          <p:cNvPr id="35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52" name="LEO the lion picture" descr="LEO the li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5200" y="617220"/>
            <a:ext cx="9555480" cy="12195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Lose    Gain…"/>
          <p:cNvSpPr txBox="1"/>
          <p:nvPr/>
        </p:nvSpPr>
        <p:spPr>
          <a:xfrm>
            <a:off x="5791200" y="3360420"/>
            <a:ext cx="13555088" cy="416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buClr>
                <a:srgbClr val="FF7C00"/>
              </a:buClr>
              <a:buFont typeface="Times Roman"/>
            </a:pPr>
            <a:r>
              <a:rPr sz="8600" u="sng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L</a:t>
            </a:r>
            <a:r>
              <a:rPr b="0" sz="8600">
                <a:latin typeface="Times Roman"/>
                <a:ea typeface="Times Roman"/>
                <a:cs typeface="Times Roman"/>
                <a:sym typeface="Times Roman"/>
              </a:rPr>
              <a:t>ose				</a:t>
            </a:r>
            <a:r>
              <a:rPr sz="8600" u="sng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G</a:t>
            </a:r>
            <a:r>
              <a:rPr b="0" sz="8600">
                <a:latin typeface="Times Roman"/>
                <a:ea typeface="Times Roman"/>
                <a:cs typeface="Times Roman"/>
                <a:sym typeface="Times Roman"/>
              </a:rPr>
              <a:t>ain</a:t>
            </a:r>
            <a:endParaRPr b="0" sz="8600"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buClr>
                <a:srgbClr val="FF7C00"/>
              </a:buClr>
              <a:buFont typeface="Times Roman"/>
            </a:pPr>
            <a:r>
              <a:rPr sz="8600" u="sng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E</a:t>
            </a:r>
            <a:r>
              <a:rPr b="0" sz="8600">
                <a:latin typeface="Times Roman"/>
                <a:ea typeface="Times Roman"/>
                <a:cs typeface="Times Roman"/>
                <a:sym typeface="Times Roman"/>
              </a:rPr>
              <a:t>lectrons			</a:t>
            </a:r>
            <a:r>
              <a:rPr sz="8600" u="sng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E</a:t>
            </a:r>
            <a:r>
              <a:rPr b="0" sz="8600">
                <a:latin typeface="Times Roman"/>
                <a:ea typeface="Times Roman"/>
                <a:cs typeface="Times Roman"/>
                <a:sym typeface="Times Roman"/>
              </a:rPr>
              <a:t>lectrons</a:t>
            </a:r>
            <a:endParaRPr b="0" sz="8600"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buClr>
                <a:srgbClr val="FF7C00"/>
              </a:buClr>
              <a:buFont typeface="Times Roman"/>
            </a:pPr>
            <a:r>
              <a:rPr sz="8600" u="sng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O</a:t>
            </a:r>
            <a:r>
              <a:rPr b="0" sz="8600">
                <a:latin typeface="Times Roman"/>
                <a:ea typeface="Times Roman"/>
                <a:cs typeface="Times Roman"/>
                <a:sym typeface="Times Roman"/>
              </a:rPr>
              <a:t>xidized			</a:t>
            </a:r>
            <a:r>
              <a:rPr sz="8600" u="sng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R</a:t>
            </a:r>
            <a:r>
              <a:rPr b="0" sz="8600">
                <a:latin typeface="Times Roman"/>
                <a:ea typeface="Times Roman"/>
                <a:cs typeface="Times Roman"/>
                <a:sym typeface="Times Roman"/>
              </a:rPr>
              <a:t>educed</a:t>
            </a:r>
          </a:p>
        </p:txBody>
      </p:sp>
      <p:sp>
        <p:nvSpPr>
          <p:cNvPr id="355" name="Zn(s)  →  Zn2+  +  2e-    Oxidized (Zn is the reducing agent)…"/>
          <p:cNvSpPr txBox="1"/>
          <p:nvPr/>
        </p:nvSpPr>
        <p:spPr>
          <a:xfrm>
            <a:off x="381000" y="8437880"/>
            <a:ext cx="27151311" cy="2296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1">
              <a:defRPr sz="6600"/>
            </a:pP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Zn(s) 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  Zn</a:t>
            </a:r>
            <a:r>
              <a:rPr b="0" baseline="30787">
                <a:latin typeface="Times Roman"/>
                <a:ea typeface="Times Roman"/>
                <a:cs typeface="Times Roman"/>
                <a:sym typeface="Times Roman"/>
              </a:rPr>
              <a:t>2+</a:t>
            </a: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  +  2e- 	 	</a:t>
            </a:r>
            <a:r>
              <a:rPr i="1">
                <a:latin typeface="Times Roman"/>
                <a:ea typeface="Times Roman"/>
                <a:cs typeface="Times Roman"/>
                <a:sym typeface="Times Roman"/>
              </a:rPr>
              <a:t>Oxidized</a:t>
            </a: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 (Zn is the </a:t>
            </a:r>
            <a:r>
              <a:rPr b="0" i="1">
                <a:latin typeface="Times Roman"/>
                <a:ea typeface="Times Roman"/>
                <a:cs typeface="Times Roman"/>
                <a:sym typeface="Times Roman"/>
              </a:rPr>
              <a:t>reducing agent</a:t>
            </a: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)</a:t>
            </a:r>
            <a:endParaRPr i="1">
              <a:latin typeface="Times Roman"/>
              <a:ea typeface="Times Roman"/>
              <a:cs typeface="Times Roman"/>
              <a:sym typeface="Times Roman"/>
            </a:endParaRPr>
          </a:p>
          <a:p>
            <a:pPr lvl="1">
              <a:defRPr sz="6600"/>
            </a:pP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Cu</a:t>
            </a:r>
            <a:r>
              <a:rPr b="0" baseline="30787">
                <a:latin typeface="Times Roman"/>
                <a:ea typeface="Times Roman"/>
                <a:cs typeface="Times Roman"/>
                <a:sym typeface="Times Roman"/>
              </a:rPr>
              <a:t>2+</a:t>
            </a: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  +  2e-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 Cu(s) 		</a:t>
            </a:r>
            <a:r>
              <a:rPr i="1">
                <a:latin typeface="Times Roman"/>
                <a:ea typeface="Times Roman"/>
                <a:cs typeface="Times Roman"/>
                <a:sym typeface="Times Roman"/>
              </a:rPr>
              <a:t>Reduced </a:t>
            </a: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(Cu</a:t>
            </a:r>
            <a:r>
              <a:rPr b="0" baseline="31999">
                <a:latin typeface="Times Roman"/>
                <a:ea typeface="Times Roman"/>
                <a:cs typeface="Times Roman"/>
                <a:sym typeface="Times Roman"/>
              </a:rPr>
              <a:t>2+</a:t>
            </a: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 is the </a:t>
            </a:r>
            <a:r>
              <a:rPr b="0" i="1">
                <a:latin typeface="Times Roman"/>
                <a:ea typeface="Times Roman"/>
                <a:cs typeface="Times Roman"/>
                <a:sym typeface="Times Roman"/>
              </a:rPr>
              <a:t>oxidizing agent</a:t>
            </a: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)</a:t>
            </a:r>
          </a:p>
        </p:txBody>
      </p:sp>
      <p:sp>
        <p:nvSpPr>
          <p:cNvPr id="356" name="LEO  says  GER"/>
          <p:cNvSpPr txBox="1"/>
          <p:nvPr>
            <p:ph type="title"/>
          </p:nvPr>
        </p:nvSpPr>
        <p:spPr>
          <a:xfrm>
            <a:off x="5036820" y="457200"/>
            <a:ext cx="14333220" cy="3497581"/>
          </a:xfrm>
          <a:prstGeom prst="rect">
            <a:avLst/>
          </a:prstGeom>
        </p:spPr>
        <p:txBody>
          <a:bodyPr/>
          <a:lstStyle/>
          <a:p>
            <a:pPr/>
            <a:r>
              <a:rPr sz="92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LEO</a:t>
            </a:r>
            <a:r>
              <a:rPr sz="9200">
                <a:latin typeface="Times Roman"/>
                <a:ea typeface="Times Roman"/>
                <a:cs typeface="Times Roman"/>
                <a:sym typeface="Times Roman"/>
              </a:rPr>
              <a:t>  says  </a:t>
            </a:r>
            <a:r>
              <a:rPr sz="9200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GER</a:t>
            </a:r>
          </a:p>
        </p:txBody>
      </p:sp>
      <p:sp>
        <p:nvSpPr>
          <p:cNvPr id="35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58" name="LEO the lion picture" descr="LEO the li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343" y="33020"/>
            <a:ext cx="5255095" cy="6725504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Can also use &quot;OIL RIG&quot;:…"/>
          <p:cNvSpPr txBox="1"/>
          <p:nvPr/>
        </p:nvSpPr>
        <p:spPr>
          <a:xfrm>
            <a:off x="4191000" y="11315700"/>
            <a:ext cx="16047721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defRPr i="1"/>
            </a:pPr>
            <a:r>
              <a:rPr b="0"/>
              <a:t>Can also use</a:t>
            </a:r>
            <a:r>
              <a:t> "OIL RIG":</a:t>
            </a:r>
          </a:p>
          <a:p>
            <a:pPr algn="ctr">
              <a:defRPr i="1"/>
            </a:pPr>
            <a:r>
              <a:t>OIL = "Oxidation is Losing"</a:t>
            </a:r>
            <a:r>
              <a:rPr b="0"/>
              <a:t> (electrons)</a:t>
            </a:r>
            <a:endParaRPr b="0"/>
          </a:p>
          <a:p>
            <a:pPr algn="ctr">
              <a:defRPr i="1"/>
            </a:pPr>
            <a:r>
              <a:t>RIG = "Reduction is Gaining" </a:t>
            </a:r>
            <a:r>
              <a:rPr b="0"/>
              <a:t>(electrons)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Lose  Gain…"/>
          <p:cNvSpPr txBox="1"/>
          <p:nvPr/>
        </p:nvSpPr>
        <p:spPr>
          <a:xfrm>
            <a:off x="0" y="2166620"/>
            <a:ext cx="6259434" cy="2240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FF7C00"/>
              </a:buClr>
              <a:buFont typeface="Times Roman"/>
              <a:defRPr sz="4500"/>
            </a:pPr>
            <a:r>
              <a:rPr u="sng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L</a:t>
            </a: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ose		</a:t>
            </a:r>
            <a:r>
              <a:rPr u="sng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G</a:t>
            </a: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ain</a:t>
            </a:r>
            <a:endParaRPr b="0"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buClr>
                <a:srgbClr val="FF7C00"/>
              </a:buClr>
              <a:buFont typeface="Times Roman"/>
              <a:defRPr sz="4500"/>
            </a:pPr>
            <a:r>
              <a:rPr u="sng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E</a:t>
            </a: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lectrons	</a:t>
            </a:r>
            <a:r>
              <a:rPr u="sng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E</a:t>
            </a: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lectrons</a:t>
            </a:r>
            <a:endParaRPr b="0"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buClr>
                <a:srgbClr val="FF7C00"/>
              </a:buClr>
              <a:buFont typeface="Times Roman"/>
              <a:defRPr sz="4500"/>
            </a:pPr>
            <a:r>
              <a:rPr u="sng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O</a:t>
            </a: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xidized	</a:t>
            </a:r>
            <a:r>
              <a:rPr u="sng">
                <a:solidFill>
                  <a:srgbClr val="FF7C00"/>
                </a:solidFill>
                <a:uFill>
                  <a:solidFill>
                    <a:srgbClr val="FF7C00"/>
                  </a:solidFill>
                </a:uFill>
                <a:latin typeface="Times Roman"/>
                <a:ea typeface="Times Roman"/>
                <a:cs typeface="Times Roman"/>
                <a:sym typeface="Times Roman"/>
              </a:rPr>
              <a:t>R</a:t>
            </a:r>
            <a:r>
              <a:rPr b="0">
                <a:latin typeface="Times Roman"/>
                <a:ea typeface="Times Roman"/>
                <a:cs typeface="Times Roman"/>
                <a:sym typeface="Times Roman"/>
              </a:rPr>
              <a:t>educed</a:t>
            </a:r>
          </a:p>
        </p:txBody>
      </p:sp>
      <p:pic>
        <p:nvPicPr>
          <p:cNvPr id="362" name="LEO the lion picture" descr="LEO the li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57" y="4599523"/>
            <a:ext cx="2897627" cy="3708401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In all reactions:  if something has been oxidized then something has also been reduced:…"/>
          <p:cNvSpPr txBox="1"/>
          <p:nvPr>
            <p:ph type="body" idx="1"/>
          </p:nvPr>
        </p:nvSpPr>
        <p:spPr>
          <a:xfrm>
            <a:off x="10966983" y="228522"/>
            <a:ext cx="13194051" cy="13258957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FF2734"/>
              </a:buClr>
              <a:buSzTx/>
              <a:buFont typeface="Helvetica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In all reactions:</a:t>
            </a:r>
            <a:r>
              <a:rPr sz="6000"/>
              <a:t>  if something has been oxidized then something has also been reduced:</a:t>
            </a:r>
            <a:endParaRPr sz="6000"/>
          </a:p>
          <a:p>
            <a:pPr marL="650874" indent="-571500">
              <a:spcBef>
                <a:spcPts val="10200"/>
              </a:spcBef>
              <a:buClr>
                <a:srgbClr val="000000"/>
              </a:buClr>
              <a:buSzTx/>
              <a:buFont typeface="Helvetica"/>
              <a:buNone/>
              <a:defRPr b="0" sz="57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Cu(s) + 2 Ag</a:t>
            </a:r>
            <a:r>
              <a:rPr baseline="31017"/>
              <a:t>+</a:t>
            </a:r>
            <a:r>
              <a:t>(aq) →                   </a:t>
            </a:r>
          </a:p>
          <a:p>
            <a:pPr marL="650874" indent="-571500">
              <a:buClr>
                <a:srgbClr val="000000"/>
              </a:buClr>
              <a:buSzTx/>
              <a:buFont typeface="Helvetica"/>
              <a:buNone/>
              <a:defRPr b="0" sz="57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           Cu</a:t>
            </a:r>
            <a:r>
              <a:rPr baseline="31017"/>
              <a:t>2+</a:t>
            </a:r>
            <a:r>
              <a:t>(aq) + 2 Ag(s)</a:t>
            </a:r>
            <a:endParaRPr sz="5400"/>
          </a:p>
          <a:p>
            <a:pPr marL="650874" indent="-571500">
              <a:buClr>
                <a:srgbClr val="000000"/>
              </a:buClr>
              <a:buSzTx/>
              <a:buFont typeface="Helvetica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endParaRPr sz="5400"/>
          </a:p>
          <a:p>
            <a:pPr marL="650874" indent="-571500">
              <a:buClr>
                <a:srgbClr val="000000"/>
              </a:buClr>
              <a:buSzTx/>
              <a:buFont typeface="Helvetica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Oxidized species become more positive (lose electrons), reduced species become more negative (gain electrons)</a:t>
            </a:r>
            <a:endParaRPr sz="5400"/>
          </a:p>
          <a:p>
            <a:pPr marL="650874" indent="-571500">
              <a:buClr>
                <a:srgbClr val="000000"/>
              </a:buClr>
              <a:buSzTx/>
              <a:buFont typeface="Helvetica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solidFill>
                  <a:srgbClr val="FF2600"/>
                </a:solidFill>
              </a:rPr>
              <a:t>Oxidation numbers</a:t>
            </a:r>
            <a:r>
              <a:rPr sz="5400"/>
              <a:t> help visualize electron transfer pathways</a:t>
            </a:r>
          </a:p>
        </p:txBody>
      </p:sp>
      <p:sp>
        <p:nvSpPr>
          <p:cNvPr id="364" name="Redox Reactions"/>
          <p:cNvSpPr txBox="1"/>
          <p:nvPr>
            <p:ph type="title"/>
          </p:nvPr>
        </p:nvSpPr>
        <p:spPr>
          <a:xfrm>
            <a:off x="-716500" y="-177800"/>
            <a:ext cx="9936700" cy="2286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Redox Reactions</a:t>
            </a:r>
          </a:p>
        </p:txBody>
      </p:sp>
      <p:pic>
        <p:nvPicPr>
          <p:cNvPr id="365" name="04M16VD1-1.mov" descr="04M16VD1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128260" y="5339079"/>
            <a:ext cx="5394961" cy="5751232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Iron can react with Cu2+ to make Cu metal:…"/>
          <p:cNvSpPr txBox="1"/>
          <p:nvPr/>
        </p:nvSpPr>
        <p:spPr>
          <a:xfrm>
            <a:off x="5036820" y="13921739"/>
            <a:ext cx="17510760" cy="126873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3151" marR="73151" defTabSz="1645920">
              <a:defRPr b="0" sz="5000"/>
            </a:pPr>
            <a:r>
              <a:t>Iron can react with Cu</a:t>
            </a:r>
            <a:r>
              <a:rPr baseline="31999"/>
              <a:t>2+</a:t>
            </a:r>
            <a:r>
              <a:t> to make Cu metal: </a:t>
            </a:r>
          </a:p>
          <a:p>
            <a:pPr marL="73151" marR="73151" algn="ctr" defTabSz="1645920">
              <a:defRPr b="0" sz="5000"/>
            </a:pPr>
            <a:r>
              <a:t>Fe(s) + Cu</a:t>
            </a:r>
            <a:r>
              <a:rPr baseline="31999"/>
              <a:t>2+</a:t>
            </a:r>
            <a:r>
              <a:t>(aq) → Cu(s) + Fe</a:t>
            </a:r>
            <a:r>
              <a:rPr baseline="31999"/>
              <a:t>2+</a:t>
            </a:r>
            <a:r>
              <a:t>(aq) </a:t>
            </a:r>
          </a:p>
          <a:p>
            <a:pPr marL="73151" marR="73151" algn="ctr" defTabSz="1645920">
              <a:defRPr b="0" sz="5000"/>
            </a:pPr>
            <a:r>
              <a:t>Which of the following describes this reaction?</a:t>
            </a:r>
            <a:br/>
          </a:p>
          <a:p>
            <a:pPr marL="0" marR="73151" algn="ctr" defTabSz="1645920">
              <a:spcBef>
                <a:spcPts val="1300"/>
              </a:spcBef>
              <a:buClr>
                <a:srgbClr val="000000"/>
              </a:buClr>
              <a:buFont typeface="Arial"/>
              <a:defRPr b="0" sz="5000"/>
            </a:pPr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Fe</a:t>
            </a:r>
            <a:r>
              <a:t> is reduced and Cu</a:t>
            </a:r>
            <a:r>
              <a:rPr baseline="31999"/>
              <a:t>2+</a:t>
            </a:r>
            <a:r>
              <a:t> is oxidized.</a:t>
            </a:r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Fe is oxidized and Cu</a:t>
            </a:r>
            <a:r>
              <a:rPr baseline="31999"/>
              <a:t>2+</a:t>
            </a:r>
            <a:r>
              <a:t> is reduced.</a:t>
            </a:r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Fe is reduced and Cu</a:t>
            </a:r>
            <a:r>
              <a:rPr baseline="31999"/>
              <a:t>2+</a:t>
            </a:r>
            <a:r>
              <a:t> is reduced.</a:t>
            </a:r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Fe is oxidized and Cu</a:t>
            </a:r>
            <a:r>
              <a:rPr baseline="31999"/>
              <a:t>2+</a:t>
            </a:r>
            <a:r>
              <a:t> is oxidized.</a:t>
            </a: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</p:txBody>
      </p:sp>
      <p:sp>
        <p:nvSpPr>
          <p:cNvPr id="367" name="Enter your response on…"/>
          <p:cNvSpPr txBox="1"/>
          <p:nvPr/>
        </p:nvSpPr>
        <p:spPr>
          <a:xfrm>
            <a:off x="22478999" y="26060400"/>
            <a:ext cx="6958479" cy="15773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368" name="Answer = B,…"/>
          <p:cNvSpPr txBox="1"/>
          <p:nvPr/>
        </p:nvSpPr>
        <p:spPr>
          <a:xfrm>
            <a:off x="18629859" y="21854159"/>
            <a:ext cx="13749430" cy="37084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 </a:t>
            </a:r>
          </a:p>
          <a:p>
            <a:pPr marL="0" marR="73151" defTabSz="1645920">
              <a:spcBef>
                <a:spcPts val="1300"/>
              </a:spcBef>
              <a:buClr>
                <a:srgbClr val="000000"/>
              </a:buClr>
              <a:buFont typeface="Arial"/>
              <a:defRPr b="0" sz="5000"/>
            </a:pPr>
            <a:r>
              <a:t>Fe is oxidized and Cu</a:t>
            </a:r>
            <a:r>
              <a:rPr baseline="31999"/>
              <a:t>2+</a:t>
            </a:r>
            <a:r>
              <a:t> is reduced</a:t>
            </a:r>
          </a:p>
          <a:p>
            <a:pPr marL="73151" marR="73151" algn="ctr" defTabSz="1645920">
              <a:defRPr b="0" i="1" sz="5000"/>
            </a:pPr>
            <a:r>
              <a:t>Fe(s) → Fe</a:t>
            </a:r>
            <a:r>
              <a:rPr baseline="31999"/>
              <a:t>2+</a:t>
            </a:r>
            <a:r>
              <a:t>(aq) + 2 e</a:t>
            </a:r>
            <a:r>
              <a:rPr baseline="30799"/>
              <a:t>– </a:t>
            </a:r>
            <a:r>
              <a:rPr baseline="-1200"/>
              <a:t>(oxidized)</a:t>
            </a:r>
            <a:br>
              <a:rPr baseline="-1200"/>
            </a:br>
            <a:r>
              <a:t>2 e</a:t>
            </a:r>
            <a:r>
              <a:rPr baseline="30799"/>
              <a:t>–</a:t>
            </a:r>
            <a:r>
              <a:t> + Cu</a:t>
            </a:r>
            <a:r>
              <a:rPr baseline="31999"/>
              <a:t>2+</a:t>
            </a:r>
            <a:r>
              <a:t>(aq) → Cu(s)  (reduced)</a:t>
            </a:r>
          </a:p>
        </p:txBody>
      </p:sp>
      <p:sp>
        <p:nvSpPr>
          <p:cNvPr id="36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" fill="hold"/>
                                        <p:tgtEl>
                                          <p:spTgt spid="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21562 -0.936667" origin="layout" pathEditMode="relative">
                                      <p:cBhvr>
                                        <p:cTn id="21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path" nodeType="with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05967 -1.048333" origin="layout" pathEditMode="relative">
                                      <p:cBhvr>
                                        <p:cTn id="24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32502 -0.901667" origin="layout" pathEditMode="relative">
                                      <p:cBhvr>
                                        <p:cTn id="31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2" fill="hold" display="0">
                  <p:stCondLst>
                    <p:cond delay="indefinite"/>
                  </p:stCondLst>
                </p:cTn>
                <p:tgtEl>
                  <p:spTgt spid="365"/>
                </p:tgtEl>
              </p:cMediaNode>
            </p:video>
            <p:seq concurrent="1" prevAc="none" nextAc="seek">
              <p:cTn id="33" evtFilter="cancelBubble" nodeType="interactiveSeq" restart="whenNotActive" fill="hold">
                <p:stCondLst>
                  <p:cond delay="0" evt="onClick">
                    <p:tgtEl>
                      <p:spTgt spid="36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65"/>
                  </p:tgtEl>
                </p:cond>
              </p:nextCondLst>
            </p:seq>
          </p:childTnLst>
        </p:cTn>
      </p:par>
    </p:tnLst>
    <p:bldLst>
      <p:bldP build="whole" bldLvl="1" animBg="1" rev="0" advAuto="0" spid="367" grpId="5"/>
      <p:bldP build="p" bldLvl="1" animBg="1" rev="0" advAuto="0" spid="363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Oxidation Numbers"/>
          <p:cNvSpPr txBox="1"/>
          <p:nvPr>
            <p:ph type="title"/>
          </p:nvPr>
        </p:nvSpPr>
        <p:spPr>
          <a:xfrm>
            <a:off x="-1381760" y="-1129030"/>
            <a:ext cx="12135565" cy="3589021"/>
          </a:xfrm>
          <a:prstGeom prst="rect">
            <a:avLst/>
          </a:prstGeom>
        </p:spPr>
        <p:txBody>
          <a:bodyPr/>
          <a:lstStyle>
            <a:lvl1pPr marL="79375" marR="79375">
              <a:defRPr sz="7800">
                <a:solidFill>
                  <a:srgbClr val="0433FF"/>
                </a:solidFill>
                <a:uFillTx/>
              </a:defRPr>
            </a:lvl1pPr>
          </a:lstStyle>
          <a:p>
            <a:pPr/>
            <a:r>
              <a:t>Oxidation Numbers</a:t>
            </a:r>
          </a:p>
        </p:txBody>
      </p:sp>
      <p:sp>
        <p:nvSpPr>
          <p:cNvPr id="372" name="Use oxidation number rules to determine redox activity:…"/>
          <p:cNvSpPr txBox="1"/>
          <p:nvPr>
            <p:ph type="body" idx="1"/>
          </p:nvPr>
        </p:nvSpPr>
        <p:spPr>
          <a:xfrm>
            <a:off x="1071880" y="1594237"/>
            <a:ext cx="17922240" cy="10527526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Use</a:t>
            </a:r>
            <a:r>
              <a:t>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oxidation number rules</a:t>
            </a:r>
            <a:r>
              <a:t>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to determine redox activity:</a:t>
            </a:r>
            <a:endParaRPr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</a:p>
          <a:p>
            <a:pPr marL="79373" indent="0">
              <a:spcBef>
                <a:spcPts val="700"/>
              </a:spcBef>
              <a:buClr>
                <a:srgbClr val="000000"/>
              </a:buClr>
              <a:buSzPct val="125000"/>
              <a:buFont typeface="Arial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 Atoms in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free element </a:t>
            </a:r>
            <a:r>
              <a:t>have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ox. no. = 0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    Zn(s), O</a:t>
            </a:r>
            <a:r>
              <a:rPr baseline="-16640"/>
              <a:t>2</a:t>
            </a:r>
            <a:r>
              <a:t>(g), Br</a:t>
            </a:r>
            <a:r>
              <a:rPr baseline="-16640"/>
              <a:t>2</a:t>
            </a:r>
            <a:r>
              <a:t>(liq)</a:t>
            </a:r>
          </a:p>
          <a:p>
            <a:pPr marL="79373" indent="0">
              <a:buSzPct val="125000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In simple ions,</a:t>
            </a:r>
            <a:r>
              <a:t>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ox. no. = charge on ion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   -1 for Cl</a:t>
            </a:r>
            <a:r>
              <a:rPr baseline="30879"/>
              <a:t>-</a:t>
            </a:r>
            <a:r>
              <a:t>, +2 for Mg</a:t>
            </a:r>
            <a:r>
              <a:rPr baseline="30879"/>
              <a:t>2+</a:t>
            </a:r>
            <a:endParaRPr baseline="30879"/>
          </a:p>
          <a:p>
            <a:pPr marL="79373" indent="0">
              <a:lnSpc>
                <a:spcPct val="110000"/>
              </a:lnSpc>
              <a:buSzPct val="125000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baseline="30879"/>
              <a:t>    </a:t>
            </a:r>
            <a:r>
              <a:rPr baseline="-1119"/>
              <a:t>In compounds,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 is </a:t>
            </a:r>
            <a:r>
              <a: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always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 -1,</a:t>
            </a:r>
            <a:r>
              <a:rPr baseline="30879"/>
              <a:t>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O is -2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(except peroxides (O = -1) and with F) and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H is +1</a:t>
            </a:r>
            <a:r>
              <a:t>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(except hydrides (H = -1))</a:t>
            </a:r>
            <a:endParaRPr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marL="79373" indent="0">
              <a:lnSpc>
                <a:spcPct val="110000"/>
              </a:lnSpc>
              <a:buClr>
                <a:srgbClr val="000000"/>
              </a:buClr>
              <a:buSzPct val="125000"/>
              <a:buFont typeface="Arial"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 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Sum of oxidation numbers = 0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for a </a:t>
            </a:r>
            <a:r>
              <a:t>compound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or</a:t>
            </a:r>
            <a:r>
              <a:t>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equals the overall charge</a:t>
            </a:r>
            <a:r>
              <a:t>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for an</a:t>
            </a:r>
            <a:r>
              <a:t> ion</a:t>
            </a:r>
          </a:p>
        </p:txBody>
      </p:sp>
      <p:sp>
        <p:nvSpPr>
          <p:cNvPr id="37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74" name="oxidation numbers picture" descr="oxidation numbers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38119" y="3319780"/>
            <a:ext cx="7612381" cy="3886201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h2s-lewis-structure.png" descr="h2s-lewis-structur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38533" y="2254483"/>
            <a:ext cx="4395733" cy="2789600"/>
          </a:xfrm>
          <a:prstGeom prst="rect">
            <a:avLst/>
          </a:prstGeom>
          <a:ln w="12700"/>
        </p:spPr>
      </p:pic>
      <p:sp>
        <p:nvSpPr>
          <p:cNvPr id="377" name="Oxidation Numbers"/>
          <p:cNvSpPr txBox="1"/>
          <p:nvPr>
            <p:ph type="title"/>
          </p:nvPr>
        </p:nvSpPr>
        <p:spPr>
          <a:xfrm>
            <a:off x="-1381760" y="-1129030"/>
            <a:ext cx="12135565" cy="3589021"/>
          </a:xfrm>
          <a:prstGeom prst="rect">
            <a:avLst/>
          </a:prstGeom>
        </p:spPr>
        <p:txBody>
          <a:bodyPr/>
          <a:lstStyle>
            <a:lvl1pPr marL="79375" marR="79375">
              <a:defRPr sz="7800">
                <a:solidFill>
                  <a:srgbClr val="0433FF"/>
                </a:solidFill>
                <a:uFillTx/>
              </a:defRPr>
            </a:lvl1pPr>
          </a:lstStyle>
          <a:p>
            <a:pPr/>
            <a:r>
              <a:t>Oxidation Numbers</a:t>
            </a:r>
          </a:p>
        </p:txBody>
      </p:sp>
      <p:sp>
        <p:nvSpPr>
          <p:cNvPr id="378" name="Example: Find the oxidation number for each element in H2S.…"/>
          <p:cNvSpPr txBox="1"/>
          <p:nvPr>
            <p:ph type="body" idx="1"/>
          </p:nvPr>
        </p:nvSpPr>
        <p:spPr>
          <a:xfrm>
            <a:off x="944880" y="1822837"/>
            <a:ext cx="17922240" cy="10527526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Example: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Find the oxidation number for each element in </a:t>
            </a:r>
            <a:r>
              <a:t>H</a:t>
            </a:r>
            <a:r>
              <a:rPr baseline="-5999"/>
              <a:t>2</a:t>
            </a:r>
            <a:r>
              <a:t>S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.</a:t>
            </a:r>
            <a:endParaRPr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The oxidation number for </a:t>
            </a:r>
            <a:r>
              <a:t>H is +1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, H</a:t>
            </a:r>
            <a:r>
              <a:rPr baseline="-5999">
                <a:latin typeface="Avenir Book"/>
                <a:ea typeface="Avenir Book"/>
                <a:cs typeface="Avenir Book"/>
                <a:sym typeface="Avenir Book"/>
              </a:rPr>
              <a:t>2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S is neutral, so:</a:t>
            </a:r>
            <a:endParaRPr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Charge on H</a:t>
            </a:r>
            <a:r>
              <a:rPr baseline="-5999">
                <a:latin typeface="Avenir Book Oblique"/>
                <a:ea typeface="Avenir Book Oblique"/>
                <a:cs typeface="Avenir Book Oblique"/>
                <a:sym typeface="Avenir Book Oblique"/>
              </a:rPr>
              <a:t>2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S =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0 = (2 × 1) + 1x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x = −2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  the oxidation number for S is -2!</a:t>
            </a:r>
            <a:endParaRPr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endParaRPr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Example: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Find the oxidation number for each element in </a:t>
            </a:r>
            <a:r>
              <a:t>sulfite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, </a:t>
            </a:r>
            <a:r>
              <a:t>SO</a:t>
            </a:r>
            <a:r>
              <a:rPr baseline="-5999"/>
              <a:t>3</a:t>
            </a:r>
            <a:r>
              <a:rPr baseline="31999"/>
              <a:t>2-</a:t>
            </a:r>
            <a:endParaRPr i="1"/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The oxidation number for </a:t>
            </a:r>
            <a:r>
              <a:t>O is -2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, sulfite has a -2 charge, so:</a:t>
            </a:r>
            <a:endParaRPr>
              <a:latin typeface="Avenir Book Oblique"/>
              <a:ea typeface="Avenir Book Oblique"/>
              <a:cs typeface="Avenir Book Oblique"/>
              <a:sym typeface="Avenir Book Oblique"/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-2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 = 1x + (3 × -2)</a:t>
            </a:r>
            <a:endParaRPr>
              <a:latin typeface="Avenir Book"/>
              <a:ea typeface="Avenir Book"/>
              <a:cs typeface="Avenir Book"/>
              <a:sym typeface="Avenir Book"/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5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x = +4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  the oxidation number for S is +4!</a:t>
            </a:r>
          </a:p>
        </p:txBody>
      </p:sp>
      <p:sp>
        <p:nvSpPr>
          <p:cNvPr id="37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80" name="esoance160037105383513134.jpg" descr="esoance16003710538351313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59657" y="10441550"/>
            <a:ext cx="10015495" cy="3426354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3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0" grpId="2"/>
      <p:bldP build="p" bldLvl="5" animBg="1" rev="0" advAuto="0" spid="378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Determining oxidation numbers takes practice"/>
          <p:cNvSpPr txBox="1"/>
          <p:nvPr>
            <p:ph type="body" idx="1"/>
          </p:nvPr>
        </p:nvSpPr>
        <p:spPr>
          <a:xfrm>
            <a:off x="5758180" y="3378200"/>
            <a:ext cx="13258801" cy="10972800"/>
          </a:xfrm>
          <a:prstGeom prst="rect">
            <a:avLst/>
          </a:prstGeom>
        </p:spPr>
        <p:txBody>
          <a:bodyPr/>
          <a:lstStyle>
            <a:lvl1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Determining oxidation numbers takes practice</a:t>
            </a:r>
          </a:p>
        </p:txBody>
      </p:sp>
      <p:sp>
        <p:nvSpPr>
          <p:cNvPr id="38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84" name="09M12AN10-1.mov" descr="09M12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631180" y="6240779"/>
            <a:ext cx="4274821" cy="3988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09M12AN20-1.mov" descr="09M12AN20-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3563600" y="6400800"/>
            <a:ext cx="4114800" cy="3600450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HF…"/>
          <p:cNvSpPr txBox="1"/>
          <p:nvPr/>
        </p:nvSpPr>
        <p:spPr>
          <a:xfrm>
            <a:off x="6910616" y="10515600"/>
            <a:ext cx="2053768" cy="3002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buClr>
                <a:srgbClr val="000000"/>
              </a:buClr>
              <a:buFont typeface="Arial"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HF</a:t>
            </a:r>
          </a:p>
          <a:p>
            <a:pPr algn="ctr">
              <a:buClr>
                <a:srgbClr val="000000"/>
              </a:buClr>
              <a:buFont typeface="Arial"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H: +1</a:t>
            </a:r>
          </a:p>
          <a:p>
            <a:pPr algn="ctr">
              <a:buClr>
                <a:srgbClr val="000000"/>
              </a:buClr>
              <a:buFont typeface="Arial"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F: -1</a:t>
            </a:r>
          </a:p>
        </p:txBody>
      </p:sp>
      <p:sp>
        <p:nvSpPr>
          <p:cNvPr id="387" name="ClO4-…"/>
          <p:cNvSpPr txBox="1"/>
          <p:nvPr/>
        </p:nvSpPr>
        <p:spPr>
          <a:xfrm>
            <a:off x="14555914" y="10512425"/>
            <a:ext cx="2193672" cy="3069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buClr>
                <a:srgbClr val="000000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/>
              <a:t>ClO</a:t>
            </a:r>
            <a:r>
              <a:rPr baseline="-15851" sz="5400"/>
              <a:t>4</a:t>
            </a:r>
            <a:r>
              <a:rPr baseline="30962" sz="5400"/>
              <a:t>-</a:t>
            </a:r>
            <a:endParaRPr baseline="30962" sz="5400"/>
          </a:p>
          <a:p>
            <a:pPr algn="ctr">
              <a:buClr>
                <a:srgbClr val="000000"/>
              </a:buClr>
              <a:buFont typeface="Arial"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Cl: +7</a:t>
            </a:r>
          </a:p>
          <a:p>
            <a:pPr algn="ctr">
              <a:buClr>
                <a:srgbClr val="000000"/>
              </a:buClr>
              <a:buFont typeface="Arial"/>
              <a:defRPr b="0" sz="5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O: -2</a:t>
            </a:r>
          </a:p>
        </p:txBody>
      </p:sp>
      <p:sp>
        <p:nvSpPr>
          <p:cNvPr id="388" name="Oxidation Numbers"/>
          <p:cNvSpPr txBox="1"/>
          <p:nvPr>
            <p:ph type="title"/>
          </p:nvPr>
        </p:nvSpPr>
        <p:spPr>
          <a:xfrm>
            <a:off x="-1381760" y="-1129030"/>
            <a:ext cx="12135565" cy="358902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433FF"/>
                </a:solidFill>
              </a:defRPr>
            </a:lvl1pPr>
          </a:lstStyle>
          <a:p>
            <a:pPr/>
            <a:r>
              <a:t>Oxidation Numbers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0" fill="hold"/>
                                        <p:tgtEl>
                                          <p:spTgt spid="3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30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0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384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38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4"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385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38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8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ingle Replacement reactions are always redox reactions"/>
          <p:cNvSpPr txBox="1"/>
          <p:nvPr>
            <p:ph type="body" sz="quarter" idx="1"/>
          </p:nvPr>
        </p:nvSpPr>
        <p:spPr>
          <a:xfrm>
            <a:off x="1643380" y="2714625"/>
            <a:ext cx="13258801" cy="2663925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b="0" sz="6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Single Replacement reactions are </a:t>
            </a:r>
            <a:r>
              <a:rPr i="1"/>
              <a:t>always</a:t>
            </a:r>
            <a:r>
              <a:t> redox reactions</a:t>
            </a:r>
          </a:p>
        </p:txBody>
      </p:sp>
      <p:sp>
        <p:nvSpPr>
          <p:cNvPr id="39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92" name="Single Replacement Reactions"/>
          <p:cNvSpPr txBox="1"/>
          <p:nvPr>
            <p:ph type="title"/>
          </p:nvPr>
        </p:nvSpPr>
        <p:spPr>
          <a:xfrm>
            <a:off x="-487412" y="-570230"/>
            <a:ext cx="16512004" cy="358902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433FF"/>
                </a:solidFill>
              </a:defRPr>
            </a:lvl1pPr>
          </a:lstStyle>
          <a:p>
            <a:pPr/>
            <a:r>
              <a:t>Single Replacement Reactions</a:t>
            </a:r>
          </a:p>
        </p:txBody>
      </p:sp>
      <p:pic>
        <p:nvPicPr>
          <p:cNvPr id="393" name="430548432.png" descr="430548432.png"/>
          <p:cNvPicPr>
            <a:picLocks noChangeAspect="1"/>
          </p:cNvPicPr>
          <p:nvPr/>
        </p:nvPicPr>
        <p:blipFill>
          <a:blip r:embed="rId2">
            <a:extLst/>
          </a:blip>
          <a:srcRect l="0" t="7334" r="0" b="16254"/>
          <a:stretch>
            <a:fillRect/>
          </a:stretch>
        </p:blipFill>
        <p:spPr>
          <a:xfrm>
            <a:off x="4623395" y="5633828"/>
            <a:ext cx="13108441" cy="3589164"/>
          </a:xfrm>
          <a:prstGeom prst="rect">
            <a:avLst/>
          </a:prstGeom>
          <a:ln w="12700"/>
        </p:spPr>
      </p:pic>
      <p:sp>
        <p:nvSpPr>
          <p:cNvPr id="394" name="Examples:…"/>
          <p:cNvSpPr txBox="1"/>
          <p:nvPr/>
        </p:nvSpPr>
        <p:spPr>
          <a:xfrm>
            <a:off x="2970025" y="9228965"/>
            <a:ext cx="20882748" cy="4452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650874" marR="79373" indent="-571500">
              <a:lnSpc>
                <a:spcPct val="11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0" sz="6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Examples:</a:t>
            </a:r>
          </a:p>
          <a:p>
            <a:pPr marL="0" marR="0" algn="ctr" defTabSz="457200">
              <a:lnSpc>
                <a:spcPts val="8200"/>
              </a:lnSpc>
              <a:defRPr b="0" sz="6000">
                <a:solidFill>
                  <a:srgbClr val="464846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pPr>
            <a:r>
              <a:t>Cu(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s</a:t>
            </a:r>
            <a:r>
              <a:t>)  +  2 AgNO</a:t>
            </a:r>
            <a:r>
              <a:rPr baseline="-5999"/>
              <a:t>3</a:t>
            </a:r>
            <a:r>
              <a:t>(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aq</a:t>
            </a:r>
            <a:r>
              <a:t>)  ⟶  Cu(NO</a:t>
            </a:r>
            <a:r>
              <a:rPr baseline="-5999"/>
              <a:t>3</a:t>
            </a:r>
            <a:r>
              <a:t>)</a:t>
            </a:r>
            <a:r>
              <a:rPr baseline="-5999"/>
              <a:t>2</a:t>
            </a:r>
            <a:r>
              <a:t>(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aq</a:t>
            </a:r>
            <a:r>
              <a:t>)  +  2Ag(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s</a:t>
            </a:r>
            <a:r>
              <a:t>)</a:t>
            </a:r>
            <a:endParaRPr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0" marR="0" algn="ctr" defTabSz="457200">
              <a:lnSpc>
                <a:spcPts val="8200"/>
              </a:lnSpc>
              <a:defRPr b="0" sz="6000">
                <a:solidFill>
                  <a:srgbClr val="464846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pPr>
            <a:r>
              <a:rPr>
                <a:solidFill>
                  <a:srgbClr val="000000"/>
                </a:solidFill>
              </a:rPr>
              <a:t>Mg</a:t>
            </a:r>
            <a:r>
              <a:t>(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s</a:t>
            </a:r>
            <a:r>
              <a:t>)  +  2 HCl(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aq</a:t>
            </a:r>
            <a:r>
              <a:t>)  ⟶  MgCl</a:t>
            </a:r>
            <a:r>
              <a:rPr baseline="-5999"/>
              <a:t>2</a:t>
            </a:r>
            <a:r>
              <a:t>(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aq</a:t>
            </a:r>
            <a:r>
              <a:t>)  +  H</a:t>
            </a:r>
            <a:r>
              <a:rPr baseline="-5999"/>
              <a:t>2</a:t>
            </a:r>
            <a:r>
              <a:t>(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g</a:t>
            </a:r>
            <a:r>
              <a:t>)</a:t>
            </a:r>
            <a:endParaRPr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Redox Reaction Examples"/>
          <p:cNvSpPr txBox="1"/>
          <p:nvPr>
            <p:ph type="title"/>
          </p:nvPr>
        </p:nvSpPr>
        <p:spPr>
          <a:xfrm>
            <a:off x="-685800" y="-204471"/>
            <a:ext cx="15841981" cy="34975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0433FF"/>
                </a:solidFill>
                <a:uFill>
                  <a:solidFill>
                    <a:srgbClr val="FF7C00"/>
                  </a:solidFill>
                </a:uFill>
              </a:defRPr>
            </a:lvl1pPr>
          </a:lstStyle>
          <a:p>
            <a:pPr/>
            <a:r>
              <a:t>Redox Reaction Examples</a:t>
            </a:r>
          </a:p>
        </p:txBody>
      </p:sp>
      <p:sp>
        <p:nvSpPr>
          <p:cNvPr id="39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398" name="NO = reducing agent…"/>
          <p:cNvSpPr txBox="1"/>
          <p:nvPr/>
        </p:nvSpPr>
        <p:spPr>
          <a:xfrm>
            <a:off x="3977123" y="8257653"/>
            <a:ext cx="9006840" cy="3137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79373" marR="79373" algn="ctr">
              <a:buClr>
                <a:srgbClr val="000000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solidFill>
                  <a:srgbClr val="FF2600"/>
                </a:solidFill>
              </a:rPr>
              <a:t>NO</a:t>
            </a:r>
            <a:r>
              <a:rPr sz="5400"/>
              <a:t> = reducing agent</a:t>
            </a:r>
            <a:endParaRPr sz="5400"/>
          </a:p>
          <a:p>
            <a:pPr marL="79373" marR="79373" algn="ctr">
              <a:buClr>
                <a:srgbClr val="000000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solidFill>
                  <a:srgbClr val="FF2600"/>
                </a:solidFill>
              </a:rPr>
              <a:t>O</a:t>
            </a:r>
            <a:r>
              <a:rPr baseline="-15851" sz="5400">
                <a:solidFill>
                  <a:srgbClr val="FF2600"/>
                </a:solidFill>
              </a:rPr>
              <a:t>2</a:t>
            </a:r>
            <a:r>
              <a:rPr sz="5400"/>
              <a:t> = oxidizing agent</a:t>
            </a:r>
            <a:endParaRPr sz="5400"/>
          </a:p>
          <a:p>
            <a:pPr marL="79373" marR="79373" algn="ctr">
              <a:buClr>
                <a:srgbClr val="000000"/>
              </a:buClr>
              <a:buFont typeface="Arial"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2 </a:t>
            </a:r>
            <a:r>
              <a:rPr>
                <a:solidFill>
                  <a:srgbClr val="FF2600"/>
                </a:solidFill>
              </a:rPr>
              <a:t>NO</a:t>
            </a:r>
            <a:r>
              <a:t> + </a:t>
            </a:r>
            <a:r>
              <a:rPr sz="5400">
                <a:solidFill>
                  <a:srgbClr val="FF2600"/>
                </a:solidFill>
              </a:rPr>
              <a:t>O</a:t>
            </a:r>
            <a:r>
              <a:rPr baseline="-15851" sz="5400">
                <a:solidFill>
                  <a:srgbClr val="FF2600"/>
                </a:solidFill>
              </a:rPr>
              <a:t>2</a:t>
            </a:r>
            <a:r>
              <a:t> → 2 </a:t>
            </a:r>
            <a:r>
              <a:rPr sz="5400">
                <a:solidFill>
                  <a:srgbClr val="FF2600"/>
                </a:solidFill>
              </a:rPr>
              <a:t>NO</a:t>
            </a:r>
            <a:r>
              <a:rPr baseline="-15851" sz="5400">
                <a:solidFill>
                  <a:srgbClr val="FF2600"/>
                </a:solidFill>
              </a:rPr>
              <a:t>2</a:t>
            </a:r>
          </a:p>
        </p:txBody>
      </p:sp>
      <p:sp>
        <p:nvSpPr>
          <p:cNvPr id="399" name="Fe = reducing agent…"/>
          <p:cNvSpPr txBox="1"/>
          <p:nvPr/>
        </p:nvSpPr>
        <p:spPr>
          <a:xfrm>
            <a:off x="13532546" y="8279765"/>
            <a:ext cx="7814885" cy="3061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buClr>
                <a:srgbClr val="000000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solidFill>
                  <a:srgbClr val="FF2600"/>
                </a:solidFill>
              </a:rPr>
              <a:t>Fe</a:t>
            </a:r>
            <a:r>
              <a:rPr sz="5400"/>
              <a:t> = reducing agent</a:t>
            </a:r>
            <a:endParaRPr sz="5400"/>
          </a:p>
          <a:p>
            <a:pPr algn="ctr">
              <a:buClr>
                <a:srgbClr val="000000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solidFill>
                  <a:srgbClr val="FF2600"/>
                </a:solidFill>
              </a:rPr>
              <a:t>Cl</a:t>
            </a:r>
            <a:r>
              <a:rPr baseline="-15851" sz="5400">
                <a:solidFill>
                  <a:srgbClr val="FF2600"/>
                </a:solidFill>
              </a:rPr>
              <a:t>2</a:t>
            </a:r>
            <a:r>
              <a:rPr sz="5400"/>
              <a:t> = oxidizing agent</a:t>
            </a:r>
            <a:endParaRPr sz="5400"/>
          </a:p>
          <a:p>
            <a:pPr algn="ctr">
              <a:buClr>
                <a:srgbClr val="000000"/>
              </a:buClr>
              <a:buFont typeface="Arial"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2 </a:t>
            </a:r>
            <a:r>
              <a:rPr>
                <a:solidFill>
                  <a:srgbClr val="FF2600"/>
                </a:solidFill>
              </a:rPr>
              <a:t>Fe</a:t>
            </a:r>
            <a:r>
              <a:t> + 3 </a:t>
            </a:r>
            <a:r>
              <a:rPr>
                <a:solidFill>
                  <a:srgbClr val="FF2600"/>
                </a:solidFill>
              </a:rPr>
              <a:t>Cl</a:t>
            </a:r>
            <a:r>
              <a:rPr baseline="-16640">
                <a:solidFill>
                  <a:srgbClr val="FF2600"/>
                </a:solidFill>
              </a:rPr>
              <a:t>2</a:t>
            </a:r>
            <a:r>
              <a:t> → 2 </a:t>
            </a:r>
            <a:r>
              <a:rPr>
                <a:solidFill>
                  <a:srgbClr val="FF2600"/>
                </a:solidFill>
              </a:rPr>
              <a:t>FeCl</a:t>
            </a:r>
            <a:r>
              <a:rPr baseline="-16640">
                <a:solidFill>
                  <a:srgbClr val="FF2600"/>
                </a:solidFill>
              </a:rPr>
              <a:t>3</a:t>
            </a:r>
          </a:p>
        </p:txBody>
      </p:sp>
      <p:pic>
        <p:nvPicPr>
          <p:cNvPr id="400" name="04M17VD1-1.mov" descr="04M17VD1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419600" y="3497579"/>
            <a:ext cx="6103621" cy="4577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04M18VD1-1.mov" descr="04M18VD1-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4295119" y="3497579"/>
            <a:ext cx="6103621" cy="4577716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reducing agent = oxidized…"/>
          <p:cNvSpPr txBox="1"/>
          <p:nvPr/>
        </p:nvSpPr>
        <p:spPr>
          <a:xfrm>
            <a:off x="6208879" y="11545443"/>
            <a:ext cx="12801601" cy="2113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defRPr b="0" i="1" sz="5600">
                <a:uFill>
                  <a:solidFill>
                    <a:srgbClr val="0056D6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reducing agent = oxidized </a:t>
            </a:r>
          </a:p>
          <a:p>
            <a:pPr algn="ctr">
              <a:defRPr b="0" i="1" sz="5600">
                <a:uFill>
                  <a:solidFill>
                    <a:srgbClr val="0056D6"/>
                  </a:solidFill>
                </a:u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oxidizing agent = reduced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4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000"/>
                            </p:stCondLst>
                            <p:childTnLst>
                              <p:par>
                                <p:cTn id="8" presetClass="entr" nodeType="afterEffect" presetSubtype="32" presetID="23" grpId="2" fill="hold">
                                  <p:stCondLst>
                                    <p:cond delay="16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4500"/>
                            </p:stCondLst>
                            <p:childTnLst>
                              <p:par>
                                <p:cTn id="16" presetClass="mediacall" nodeType="after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534" fill="hold"/>
                                        <p:tgtEl>
                                          <p:spTgt spid="4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8" fill="hold" display="0">
                  <p:stCondLst>
                    <p:cond delay="indefinite"/>
                  </p:stCondLst>
                </p:cTn>
                <p:tgtEl>
                  <p:spTgt spid="400"/>
                </p:tgtEl>
              </p:cMediaNode>
            </p:video>
            <p:seq concurrent="1" prevAc="none" nextAc="seek">
              <p:cTn id="19" evtFilter="cancelBubble" nodeType="interactiveSeq" restart="whenNotActive" fill="hold">
                <p:stCondLst>
                  <p:cond delay="0" evt="onClick">
                    <p:tgtEl>
                      <p:spTgt spid="40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00"/>
                  </p:tgtEl>
                </p:cond>
              </p:nextCondLst>
            </p:seq>
            <p:video fullScrn="0">
              <p:cMediaNode mute="0" showWhenStopped="1" numSld="1" vol="100000">
                <p:cTn id="24" fill="hold" display="0">
                  <p:stCondLst>
                    <p:cond delay="indefinite"/>
                  </p:stCondLst>
                </p:cTn>
                <p:tgtEl>
                  <p:spTgt spid="401"/>
                </p:tgtEl>
              </p:cMediaNode>
            </p:video>
            <p:seq concurrent="1" prevAc="none" nextAc="seek">
              <p:cTn id="25" evtFilter="cancelBubble" nodeType="interactiveSeq" restart="whenNotActive" fill="hold">
                <p:stCondLst>
                  <p:cond delay="0" evt="onClick">
                    <p:tgtEl>
                      <p:spTgt spid="40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01"/>
                  </p:tgtEl>
                </p:cond>
              </p:nextCondLst>
            </p:seq>
          </p:childTnLst>
        </p:cTn>
      </p:par>
    </p:tnLst>
    <p:bldLst>
      <p:bldP build="whole" bldLvl="1" animBg="1" rev="0" advAuto="0" spid="399" grpId="2"/>
      <p:bldP build="whole" bldLvl="1" animBg="1" rev="0" advAuto="0" spid="401" grpId="3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End of Chapter 7 Part 1"/>
          <p:cNvSpPr txBox="1"/>
          <p:nvPr>
            <p:ph type="title"/>
          </p:nvPr>
        </p:nvSpPr>
        <p:spPr>
          <a:xfrm>
            <a:off x="58677" y="-770570"/>
            <a:ext cx="14333221" cy="3155951"/>
          </a:xfrm>
          <a:prstGeom prst="rect">
            <a:avLst/>
          </a:prstGeom>
        </p:spPr>
        <p:txBody>
          <a:bodyPr/>
          <a:lstStyle>
            <a:lvl1pPr algn="l">
              <a:defRPr sz="7800">
                <a:solidFill>
                  <a:srgbClr val="0433FF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End of Chapter 7 Part 1</a:t>
            </a:r>
          </a:p>
        </p:txBody>
      </p:sp>
      <p:sp>
        <p:nvSpPr>
          <p:cNvPr id="40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406" name="See also:…"/>
          <p:cNvSpPr txBox="1"/>
          <p:nvPr/>
        </p:nvSpPr>
        <p:spPr>
          <a:xfrm>
            <a:off x="390255" y="1922932"/>
            <a:ext cx="12635207" cy="5786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See also:</a:t>
            </a:r>
          </a:p>
          <a:p>
            <a:pPr marL="545244" marR="79373" indent="-505557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•"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Chapter Seven Part 1 Study Guide</a:t>
            </a:r>
          </a:p>
          <a:p>
            <a:pPr marL="545244" marR="79373" indent="-505557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•"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Chapter Seven Part 1 Concept Guide</a:t>
            </a:r>
          </a:p>
          <a:p>
            <a:pPr marL="545244" marR="79373" indent="-505557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•"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Important Equations (following this slide)</a:t>
            </a:r>
          </a:p>
          <a:p>
            <a:pPr marL="545244" marR="79373" indent="-505557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•"/>
              <a:defRPr b="0" sz="5000"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t>End of Chapter Problems (following this slide)</a:t>
            </a:r>
          </a:p>
        </p:txBody>
      </p:sp>
      <p:pic>
        <p:nvPicPr>
          <p:cNvPr id="407" name="chemcat_noreaction-58b5dd8f3df78cdcd8dd711d.jpg" descr="chemcat_noreaction-58b5dd8f3df78cdcd8dd711d.jpg"/>
          <p:cNvPicPr>
            <a:picLocks noChangeAspect="1"/>
          </p:cNvPicPr>
          <p:nvPr/>
        </p:nvPicPr>
        <p:blipFill>
          <a:blip r:embed="rId2">
            <a:extLst/>
          </a:blip>
          <a:srcRect l="24976" t="0" r="0" b="0"/>
          <a:stretch>
            <a:fillRect/>
          </a:stretch>
        </p:blipFill>
        <p:spPr>
          <a:xfrm>
            <a:off x="18831380" y="-17102"/>
            <a:ext cx="8304933" cy="7376961"/>
          </a:xfrm>
          <a:prstGeom prst="rect">
            <a:avLst/>
          </a:prstGeom>
          <a:ln w="12700"/>
        </p:spPr>
      </p:pic>
      <p:pic>
        <p:nvPicPr>
          <p:cNvPr id="408" name="unnamed.jpg" descr="unnam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31917" y="7197584"/>
            <a:ext cx="5006503" cy="6620169"/>
          </a:xfrm>
          <a:prstGeom prst="rect">
            <a:avLst/>
          </a:prstGeom>
          <a:ln w="12700"/>
        </p:spPr>
      </p:pic>
      <p:pic>
        <p:nvPicPr>
          <p:cNvPr id="409" name="945881703.jpg" descr="94588170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5758" y="7926830"/>
            <a:ext cx="5786121" cy="5786121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action of Iron with Cl2"/>
          <p:cNvSpPr txBox="1"/>
          <p:nvPr>
            <p:ph type="title"/>
          </p:nvPr>
        </p:nvSpPr>
        <p:spPr>
          <a:xfrm>
            <a:off x="115831" y="-421799"/>
            <a:ext cx="14333221" cy="3200401"/>
          </a:xfrm>
          <a:prstGeom prst="rect">
            <a:avLst/>
          </a:prstGeom>
        </p:spPr>
        <p:txBody>
          <a:bodyPr/>
          <a:lstStyle/>
          <a:p>
            <a:pPr algn="l">
              <a:defRPr sz="7400">
                <a:solidFill>
                  <a:srgbClr val="0433FF"/>
                </a:solidFill>
              </a:defRPr>
            </a:pPr>
            <a:r>
              <a:t>Reaction of Iron with Cl</a:t>
            </a:r>
            <a:r>
              <a:rPr baseline="-5999"/>
              <a:t>2</a:t>
            </a:r>
          </a:p>
        </p:txBody>
      </p:sp>
      <p:sp>
        <p:nvSpPr>
          <p:cNvPr id="14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41" name="Evidence of a chemical reaction:…"/>
          <p:cNvSpPr txBox="1"/>
          <p:nvPr/>
        </p:nvSpPr>
        <p:spPr>
          <a:xfrm>
            <a:off x="1939408" y="11168184"/>
            <a:ext cx="20505183" cy="198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>
              <a:buClr>
                <a:srgbClr val="000000"/>
              </a:buClr>
              <a:buFont typeface="Times Roman"/>
              <a:defRPr b="0" i="1" sz="52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Evidence of a chemical reaction:</a:t>
            </a:r>
          </a:p>
          <a:p>
            <a:pPr algn="ctr">
              <a:buClr>
                <a:srgbClr val="000000"/>
              </a:buClr>
              <a:buFont typeface="Times Roman"/>
              <a:defRPr b="0" sz="52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heat change, precipitate formation, gas evolution, color change</a:t>
            </a:r>
          </a:p>
        </p:txBody>
      </p:sp>
      <p:pic>
        <p:nvPicPr>
          <p:cNvPr id="142" name="Fe + Cl2 making FeCl3 picture" descr="Fe + Cl2 making FeCl3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2587" y="2006518"/>
            <a:ext cx="20660340" cy="9072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Important Equations, Constants, and Handouts…"/>
          <p:cNvSpPr txBox="1"/>
          <p:nvPr/>
        </p:nvSpPr>
        <p:spPr>
          <a:xfrm>
            <a:off x="823653" y="534423"/>
            <a:ext cx="13356609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i="1">
                <a:solidFill>
                  <a:srgbClr val="0433FF"/>
                </a:solidFill>
              </a:defRPr>
            </a:pPr>
            <a:r>
              <a:t>Important Equations, Constants, and Handouts</a:t>
            </a:r>
          </a:p>
          <a:p>
            <a:pPr>
              <a:defRPr i="1">
                <a:solidFill>
                  <a:srgbClr val="0433FF"/>
                </a:solidFill>
              </a:defRPr>
            </a:pPr>
            <a:r>
              <a:t>from this Chapter:</a:t>
            </a:r>
          </a:p>
        </p:txBody>
      </p:sp>
      <p:sp>
        <p:nvSpPr>
          <p:cNvPr id="412" name="Balancing Equations: Reactants, Products, states of matter (s, l, g, aq), stoichiometric coefficients, Law of Conservation of Matter (“mass action”)"/>
          <p:cNvSpPr txBox="1"/>
          <p:nvPr/>
        </p:nvSpPr>
        <p:spPr>
          <a:xfrm>
            <a:off x="15093241" y="178462"/>
            <a:ext cx="8526381" cy="4278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/>
            <a:r>
              <a:rPr>
                <a:solidFill>
                  <a:srgbClr val="FF2600"/>
                </a:solidFill>
              </a:rPr>
              <a:t>Balancing Equations:</a:t>
            </a:r>
            <a:r>
              <a:t> Reactants, Products, states of matter (s, l, g, aq), stoichiometric coefficients, Law of Conservation of Matter (“mass action”)</a:t>
            </a:r>
          </a:p>
        </p:txBody>
      </p:sp>
      <p:sp>
        <p:nvSpPr>
          <p:cNvPr id="413" name="Know how the solubility guide works…"/>
          <p:cNvSpPr txBox="1"/>
          <p:nvPr/>
        </p:nvSpPr>
        <p:spPr>
          <a:xfrm>
            <a:off x="469363" y="2318416"/>
            <a:ext cx="8380213" cy="9079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626524" indent="-505557">
              <a:buSzPct val="100000"/>
              <a:buChar char="•"/>
              <a:defRPr b="0"/>
            </a:pPr>
            <a:r>
              <a:t>Know how the </a:t>
            </a:r>
            <a:r>
              <a:rPr b="1"/>
              <a:t>solubility guide</a:t>
            </a:r>
            <a:r>
              <a:t> works</a:t>
            </a:r>
          </a:p>
          <a:p>
            <a:pPr marL="626524" indent="-505557">
              <a:buSzPct val="100000"/>
              <a:buChar char="•"/>
              <a:defRPr b="0"/>
            </a:pPr>
            <a:r>
              <a:t>Know what makes an acid acidic (and bases basic) and strong or weak; know how to use the pH scale</a:t>
            </a:r>
          </a:p>
          <a:p>
            <a:pPr marL="626524" indent="-505557">
              <a:buSzPct val="100000"/>
              <a:buChar char="•"/>
              <a:defRPr b="0"/>
            </a:pPr>
            <a:r>
              <a:t>Know how to write and determine net ionic equations and find spectator ions</a:t>
            </a:r>
          </a:p>
          <a:p>
            <a:pPr marL="626524" indent="-505557">
              <a:buSzPct val="100000"/>
              <a:buChar char="•"/>
              <a:defRPr b="0"/>
            </a:pPr>
            <a:r>
              <a:t>Know how to use molarity with solution stoichiometry problems</a:t>
            </a:r>
          </a:p>
        </p:txBody>
      </p:sp>
      <p:sp>
        <p:nvSpPr>
          <p:cNvPr id="414" name="Know the five types of reactions: precipitation, acid-base, gas forming, combustion and redox.  Know how to determine if something has been oxidized or reduced (and the oxidizing agent and reducing agent)"/>
          <p:cNvSpPr txBox="1"/>
          <p:nvPr/>
        </p:nvSpPr>
        <p:spPr>
          <a:xfrm>
            <a:off x="15846780" y="6817046"/>
            <a:ext cx="7999147" cy="6335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/>
            <a:r>
              <a:t>Know the </a:t>
            </a:r>
            <a:r>
              <a:rPr>
                <a:solidFill>
                  <a:srgbClr val="FF2600"/>
                </a:solidFill>
              </a:rPr>
              <a:t>five types of reactions</a:t>
            </a:r>
            <a:r>
              <a:t>: precipitation, acid-base, gas forming, combustion and redox.  </a:t>
            </a:r>
            <a:r>
              <a:rPr b="0"/>
              <a:t>Know how to determine if something has been</a:t>
            </a:r>
            <a:r>
              <a:t> </a:t>
            </a:r>
            <a:r>
              <a:rPr>
                <a:solidFill>
                  <a:srgbClr val="FF2600"/>
                </a:solidFill>
              </a:rPr>
              <a:t>oxidized</a:t>
            </a:r>
            <a:r>
              <a:t> </a:t>
            </a:r>
            <a:r>
              <a:rPr b="0"/>
              <a:t>or</a:t>
            </a:r>
            <a:r>
              <a:t> </a:t>
            </a:r>
            <a:r>
              <a:rPr>
                <a:solidFill>
                  <a:srgbClr val="FF2600"/>
                </a:solidFill>
              </a:rPr>
              <a:t>reduced</a:t>
            </a:r>
            <a:r>
              <a:t> </a:t>
            </a:r>
            <a:r>
              <a:rPr b="0"/>
              <a:t>(and the </a:t>
            </a:r>
            <a:r>
              <a:t>oxidizing agent </a:t>
            </a:r>
            <a:r>
              <a:rPr b="0"/>
              <a:t>and</a:t>
            </a:r>
            <a:r>
              <a:t> reducing agent</a:t>
            </a:r>
            <a:r>
              <a:rPr b="0"/>
              <a:t>)</a:t>
            </a:r>
          </a:p>
        </p:txBody>
      </p:sp>
      <p:sp>
        <p:nvSpPr>
          <p:cNvPr id="415" name="Solutions: Solute, solvent, aqueous, solubility (use the Net Ionics solubility table), precipitation, types of reactions, molarity (M)"/>
          <p:cNvSpPr txBox="1"/>
          <p:nvPr/>
        </p:nvSpPr>
        <p:spPr>
          <a:xfrm>
            <a:off x="9528320" y="6114043"/>
            <a:ext cx="5327359" cy="6335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/>
            <a:r>
              <a:rPr>
                <a:solidFill>
                  <a:srgbClr val="FF2600"/>
                </a:solidFill>
              </a:rPr>
              <a:t>Solutions:</a:t>
            </a:r>
            <a:r>
              <a:t> Solute, solvent, aqueous, solubility (use the </a:t>
            </a:r>
            <a:r>
              <a:rPr>
                <a:solidFill>
                  <a:srgbClr val="FF2600"/>
                </a:solidFill>
              </a:rPr>
              <a:t>Net Ionics solubility table</a:t>
            </a:r>
            <a:r>
              <a:t>), precipitation, types of reactions, </a:t>
            </a:r>
            <a:r>
              <a:rPr>
                <a:solidFill>
                  <a:srgbClr val="FF2600"/>
                </a:solidFill>
              </a:rPr>
              <a:t>molarity</a:t>
            </a:r>
            <a:r>
              <a:t> (</a:t>
            </a:r>
            <a:r>
              <a:rPr>
                <a:solidFill>
                  <a:srgbClr val="FF2600"/>
                </a:solidFill>
              </a:rPr>
              <a:t>M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End of Chapter Problems:  Test Yourself"/>
          <p:cNvSpPr txBox="1"/>
          <p:nvPr/>
        </p:nvSpPr>
        <p:spPr>
          <a:xfrm>
            <a:off x="3366827" y="225050"/>
            <a:ext cx="11454250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>
                <a:solidFill>
                  <a:srgbClr val="0433FF"/>
                </a:solidFill>
              </a:defRPr>
            </a:pPr>
            <a:r>
              <a:t>End of Chapter Problems:  </a:t>
            </a:r>
            <a:r>
              <a:rPr i="1"/>
              <a:t>Test Yourself</a:t>
            </a:r>
          </a:p>
        </p:txBody>
      </p:sp>
      <p:sp>
        <p:nvSpPr>
          <p:cNvPr id="418" name="Predict whether these compounds would be labeled as insoluble or soluble:  HCl, NaCl, AgCl…"/>
          <p:cNvSpPr txBox="1"/>
          <p:nvPr/>
        </p:nvSpPr>
        <p:spPr>
          <a:xfrm>
            <a:off x="2171742" y="2450785"/>
            <a:ext cx="16985865" cy="5081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73426" indent="-792146">
              <a:buSzPct val="100000"/>
              <a:buAutoNum type="arabicPeriod" startAt="1"/>
              <a:defRPr b="0" sz="3800"/>
            </a:pPr>
            <a:r>
              <a:t>Predict whether these compounds would be labeled as insoluble or soluble:  HCl, NaCl, AgCl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Predict the products of this precipitation reaction and write the net ionic equation: NiCl</a:t>
            </a:r>
            <a:r>
              <a:rPr baseline="-5999"/>
              <a:t>2</a:t>
            </a:r>
            <a:r>
              <a:t>(aq) + (NH</a:t>
            </a:r>
            <a:r>
              <a:rPr baseline="-5999"/>
              <a:t>4</a:t>
            </a:r>
            <a:r>
              <a:t>)</a:t>
            </a:r>
            <a:r>
              <a:rPr baseline="-5999"/>
              <a:t>2</a:t>
            </a:r>
            <a:r>
              <a:t>S(aq) →  ?  List any spectator ions.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In the following reaction, decide which reactant is oxidized and which is reduced. Designate the oxidizing agent and the reducing agent.   </a:t>
            </a:r>
            <a:r>
              <a:rPr b="1"/>
              <a:t>Si(s) + 2 Cl</a:t>
            </a:r>
            <a:r>
              <a:rPr b="1" baseline="-5999"/>
              <a:t>2</a:t>
            </a:r>
            <a:r>
              <a:rPr b="1"/>
              <a:t>(g) → SiCl</a:t>
            </a:r>
            <a:r>
              <a:rPr b="1" baseline="-5999"/>
              <a:t>4</a:t>
            </a:r>
            <a:r>
              <a:rPr b="1"/>
              <a:t>(l) 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Identify the ions and their concentration that exist in this aqueous solution: </a:t>
            </a:r>
            <a:r>
              <a:rPr b="1"/>
              <a:t>0.25 M (NH</a:t>
            </a:r>
            <a:r>
              <a:rPr b="1" baseline="-5999"/>
              <a:t>4</a:t>
            </a:r>
            <a:r>
              <a:rPr b="1"/>
              <a:t>)</a:t>
            </a:r>
            <a:r>
              <a:rPr b="1" baseline="-5999"/>
              <a:t>2</a:t>
            </a:r>
            <a:r>
              <a:rPr b="1"/>
              <a:t>SO</a:t>
            </a:r>
            <a:r>
              <a:rPr b="1" baseline="-5999"/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End of Chapter Problems:  Answers"/>
          <p:cNvSpPr txBox="1"/>
          <p:nvPr/>
        </p:nvSpPr>
        <p:spPr>
          <a:xfrm>
            <a:off x="3536468" y="819410"/>
            <a:ext cx="10242492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>
                <a:solidFill>
                  <a:srgbClr val="0433FF"/>
                </a:solidFill>
              </a:defRPr>
            </a:pPr>
            <a:r>
              <a:t>End of Chapter Problems:  </a:t>
            </a:r>
            <a:r>
              <a:rPr i="1"/>
              <a:t>Answers</a:t>
            </a:r>
          </a:p>
        </p:txBody>
      </p:sp>
      <p:sp>
        <p:nvSpPr>
          <p:cNvPr id="421" name="Soluble: HCl(aq), NaCl(aq). Insoluble: AgCl(s)…"/>
          <p:cNvSpPr txBox="1"/>
          <p:nvPr/>
        </p:nvSpPr>
        <p:spPr>
          <a:xfrm>
            <a:off x="3567373" y="2531465"/>
            <a:ext cx="16883403" cy="3443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73426" indent="-792146">
              <a:buSzPct val="100000"/>
              <a:buAutoNum type="arabicPeriod" startAt="1"/>
              <a:defRPr b="0" sz="3800"/>
            </a:pPr>
            <a:r>
              <a:t>Soluble: HCl(aq), NaCl(aq). Insoluble: AgCl(s)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NiCl</a:t>
            </a:r>
            <a:r>
              <a:rPr baseline="-5999"/>
              <a:t>2</a:t>
            </a:r>
            <a:r>
              <a:t>(aq) + (NH</a:t>
            </a:r>
            <a:r>
              <a:rPr baseline="-5999"/>
              <a:t>4</a:t>
            </a:r>
            <a:r>
              <a:t>)</a:t>
            </a:r>
            <a:r>
              <a:rPr baseline="-5999"/>
              <a:t>2</a:t>
            </a:r>
            <a:r>
              <a:t>S(aq) → NiS(s) + 2 NH</a:t>
            </a:r>
            <a:r>
              <a:rPr baseline="-5999"/>
              <a:t>4</a:t>
            </a:r>
            <a:r>
              <a:t>Cl(aq)</a:t>
            </a:r>
            <a:br/>
            <a:r>
              <a:t>	Ni</a:t>
            </a:r>
            <a:r>
              <a:rPr baseline="31999"/>
              <a:t>2+</a:t>
            </a:r>
            <a:r>
              <a:t>(aq) + S</a:t>
            </a:r>
            <a:r>
              <a:rPr baseline="31999"/>
              <a:t>2–</a:t>
            </a:r>
            <a:r>
              <a:t>(aq) → NiS(s)  </a:t>
            </a:r>
            <a:r>
              <a:rPr i="1"/>
              <a:t>Spectator ions:</a:t>
            </a:r>
            <a:r>
              <a:t> NH</a:t>
            </a:r>
            <a:r>
              <a:rPr baseline="-5999"/>
              <a:t>4</a:t>
            </a:r>
            <a:r>
              <a:rPr baseline="31999"/>
              <a:t>+1</a:t>
            </a:r>
            <a:r>
              <a:t>  and Cl</a:t>
            </a:r>
            <a:r>
              <a:rPr baseline="31999"/>
              <a:t>-1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Si is oxidized and is the reducing agent; Cl</a:t>
            </a:r>
            <a:r>
              <a:rPr baseline="-5999"/>
              <a:t>2</a:t>
            </a:r>
            <a:r>
              <a:t> is reduced and is the oxidizing agent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0.50 M NH</a:t>
            </a:r>
            <a:r>
              <a:rPr baseline="-5999"/>
              <a:t>4</a:t>
            </a:r>
            <a:r>
              <a:rPr baseline="31999"/>
              <a:t>+1</a:t>
            </a:r>
            <a:r>
              <a:t>; 0.25 M SO</a:t>
            </a:r>
            <a:r>
              <a:rPr baseline="-5999"/>
              <a:t>4</a:t>
            </a:r>
            <a:r>
              <a:rPr baseline="31999"/>
              <a:t>2-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action of Methane (CH4) with O2"/>
          <p:cNvSpPr txBox="1"/>
          <p:nvPr>
            <p:ph type="title"/>
          </p:nvPr>
        </p:nvSpPr>
        <p:spPr>
          <a:xfrm>
            <a:off x="15403" y="-783341"/>
            <a:ext cx="18311516" cy="3200401"/>
          </a:xfrm>
          <a:prstGeom prst="rect">
            <a:avLst/>
          </a:prstGeom>
        </p:spPr>
        <p:txBody>
          <a:bodyPr/>
          <a:lstStyle/>
          <a:p>
            <a:pPr algn="l">
              <a:defRPr sz="7400">
                <a:solidFill>
                  <a:srgbClr val="0433FF"/>
                </a:solidFill>
              </a:defRPr>
            </a:pPr>
            <a:r>
              <a:t>Reaction of Methane (CH</a:t>
            </a:r>
            <a:r>
              <a:rPr baseline="-5999"/>
              <a:t>4</a:t>
            </a:r>
            <a:r>
              <a:t>) with O</a:t>
            </a:r>
            <a:r>
              <a:rPr baseline="-5999"/>
              <a:t>2</a:t>
            </a:r>
          </a:p>
        </p:txBody>
      </p:sp>
      <p:sp>
        <p:nvSpPr>
          <p:cNvPr id="14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4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3689" y="2301553"/>
            <a:ext cx="19179894" cy="8735398"/>
          </a:xfrm>
          <a:prstGeom prst="rect">
            <a:avLst/>
          </a:prstGeom>
          <a:ln w="12700"/>
        </p:spPr>
      </p:pic>
      <p:sp>
        <p:nvSpPr>
          <p:cNvPr id="147" name="Use smallest coefficients possible, i.e. 1:2:1:2 (above), not 2:4:2:4, etc."/>
          <p:cNvSpPr txBox="1"/>
          <p:nvPr/>
        </p:nvSpPr>
        <p:spPr>
          <a:xfrm>
            <a:off x="998753" y="11331812"/>
            <a:ext cx="22386492" cy="113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381000" marR="5080" indent="-375919">
              <a:buClr>
                <a:srgbClr val="000000"/>
              </a:buClr>
              <a:buFont typeface="Arial"/>
              <a:defRPr b="0" sz="55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Use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smallest</a:t>
            </a:r>
            <a:r>
              <a:t> coefficients possible, i.e. 1:2:1:2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(above)</a:t>
            </a:r>
            <a:r>
              <a:t>, not 2:4:2:4,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etc.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Because the same atoms are present in a reaction at the beginning and at the end, the amount of matter in a system does not change.…"/>
          <p:cNvSpPr txBox="1"/>
          <p:nvPr>
            <p:ph type="body" sz="half" idx="1"/>
          </p:nvPr>
        </p:nvSpPr>
        <p:spPr>
          <a:xfrm>
            <a:off x="783210" y="1863395"/>
            <a:ext cx="10142470" cy="11610957"/>
          </a:xfrm>
          <a:prstGeom prst="rect">
            <a:avLst/>
          </a:prstGeom>
        </p:spPr>
        <p:txBody>
          <a:bodyPr/>
          <a:lstStyle/>
          <a:p>
            <a:pPr marL="765174" indent="-685800">
              <a:buClr>
                <a:srgbClr val="000000"/>
              </a:buClr>
              <a:buSzTx/>
              <a:buFont typeface="Arial"/>
              <a:buNone/>
              <a:defRPr b="0" sz="6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>
                <a:latin typeface="Avenir Book"/>
                <a:ea typeface="Avenir Book"/>
                <a:cs typeface="Avenir Book"/>
                <a:sym typeface="Avenir Book"/>
              </a:rPr>
              <a:t>Because the same atoms are present in a reaction at the beginning and at the end, the amount of matter in a system does not change.</a:t>
            </a:r>
            <a:r>
              <a:t> </a:t>
            </a:r>
          </a:p>
          <a:p>
            <a:pPr marL="765174" indent="-685800">
              <a:buClr>
                <a:srgbClr val="000000"/>
              </a:buClr>
              <a:buSzTx/>
              <a:buFont typeface="Arial"/>
              <a:buNone/>
              <a:defRPr b="0" sz="6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This is the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Law of the Conservation of Matter</a:t>
            </a:r>
          </a:p>
          <a:p>
            <a:pPr marL="765174" indent="-685800">
              <a:buClr>
                <a:srgbClr val="000000"/>
              </a:buClr>
              <a:buSzTx/>
              <a:buFont typeface="Arial"/>
              <a:buNone/>
              <a:defRPr b="0" sz="6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Also known as the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Law of Mass Action</a:t>
            </a:r>
          </a:p>
        </p:txBody>
      </p:sp>
      <p:sp>
        <p:nvSpPr>
          <p:cNvPr id="15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51" name="04M03AN10-1.mov" descr="04M03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398375" y="3082925"/>
            <a:ext cx="8404227" cy="614362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sp>
        <p:nvSpPr>
          <p:cNvPr id="152" name="Chemical Equations"/>
          <p:cNvSpPr txBox="1"/>
          <p:nvPr>
            <p:ph type="title"/>
          </p:nvPr>
        </p:nvSpPr>
        <p:spPr>
          <a:xfrm>
            <a:off x="264196" y="-347166"/>
            <a:ext cx="14333221" cy="1988820"/>
          </a:xfrm>
          <a:prstGeom prst="rect">
            <a:avLst/>
          </a:prstGeom>
        </p:spPr>
        <p:txBody>
          <a:bodyPr/>
          <a:lstStyle>
            <a:lvl1pPr algn="l">
              <a:defRPr sz="7400">
                <a:solidFill>
                  <a:srgbClr val="0433FF"/>
                </a:solidFill>
              </a:defRPr>
            </a:lvl1pPr>
          </a:lstStyle>
          <a:p>
            <a:pPr/>
            <a:r>
              <a:t>Chemical Equations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6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8" fill="hold" display="0">
                  <p:stCondLst>
                    <p:cond delay="indefinite"/>
                  </p:stCondLst>
                </p:cTn>
                <p:tgtEl>
                  <p:spTgt spid="151"/>
                </p:tgtEl>
              </p:cMediaNode>
            </p:video>
            <p:seq concurrent="1" prevAc="none" nextAc="seek">
              <p:cTn id="29" evtFilter="cancelBubble" nodeType="interactiveSeq" restart="whenNotActive" fill="hold">
                <p:stCondLst>
                  <p:cond delay="0" evt="onClick">
                    <p:tgtEl>
                      <p:spTgt spid="15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1"/>
                  </p:tgtEl>
                </p:cond>
              </p:nextCondLst>
            </p:seq>
          </p:childTnLst>
        </p:cTn>
      </p:par>
    </p:tnLst>
    <p:bldLst>
      <p:bldP build="p" bldLvl="1" animBg="1" rev="0" advAuto="0" spid="149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ecause of the principle of the conservation of matter,…"/>
          <p:cNvSpPr txBox="1"/>
          <p:nvPr>
            <p:ph type="body" sz="half" idx="1"/>
          </p:nvPr>
        </p:nvSpPr>
        <p:spPr>
          <a:xfrm>
            <a:off x="845016" y="2371451"/>
            <a:ext cx="10218421" cy="9611872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Because of the principle of the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conservation of matter</a:t>
            </a:r>
            <a:r>
              <a:t>,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an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equation must be  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Avenir Book"/>
                <a:ea typeface="Avenir Book"/>
                <a:cs typeface="Avenir Book"/>
                <a:sym typeface="Avenir Book"/>
              </a:rPr>
              <a:t>			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balanced.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sz="64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It must have the same      number of atoms of the same kind on both sides.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 </a:t>
            </a:r>
          </a:p>
        </p:txBody>
      </p:sp>
      <p:sp>
        <p:nvSpPr>
          <p:cNvPr id="155" name="Lavoisier, 1788"/>
          <p:cNvSpPr txBox="1"/>
          <p:nvPr/>
        </p:nvSpPr>
        <p:spPr>
          <a:xfrm>
            <a:off x="11863646" y="12618365"/>
            <a:ext cx="4514706" cy="868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000000"/>
              </a:buClr>
              <a:buFont typeface="Arial"/>
            </a:lvl1pPr>
          </a:lstStyle>
          <a:p>
            <a:pPr/>
            <a:r>
              <a:t>Lavoisier, 1788</a:t>
            </a:r>
          </a:p>
        </p:txBody>
      </p:sp>
      <p:pic>
        <p:nvPicPr>
          <p:cNvPr id="156" name="Lavoisier picture" descr="Lavoisier pictur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51740" y="3940355"/>
            <a:ext cx="7312838" cy="97504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</p:pic>
      <p:sp>
        <p:nvSpPr>
          <p:cNvPr id="157" name="Lavoisier"/>
          <p:cNvSpPr txBox="1"/>
          <p:nvPr>
            <p:ph type="title"/>
          </p:nvPr>
        </p:nvSpPr>
        <p:spPr>
          <a:xfrm>
            <a:off x="32928" y="-480060"/>
            <a:ext cx="19979640" cy="3200401"/>
          </a:xfrm>
          <a:prstGeom prst="rect">
            <a:avLst/>
          </a:prstGeom>
        </p:spPr>
        <p:txBody>
          <a:bodyPr/>
          <a:lstStyle>
            <a:lvl1pPr algn="l">
              <a:defRPr sz="7400">
                <a:solidFill>
                  <a:srgbClr val="0433FF"/>
                </a:solidFill>
              </a:defRPr>
            </a:lvl1pPr>
          </a:lstStyle>
          <a:p>
            <a:pPr/>
            <a:r>
              <a:t>Lavoisier</a:t>
            </a:r>
          </a:p>
        </p:txBody>
      </p:sp>
      <p:pic>
        <p:nvPicPr>
          <p:cNvPr id="158" name="Discovery Lavoisier 2.mp4" descr="Discovery Lavoisier 2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6213355" y="9351168"/>
            <a:ext cx="18288001" cy="10287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&quot;Mass is neither created nor destroyed&quot;"/>
          <p:cNvSpPr txBox="1"/>
          <p:nvPr/>
        </p:nvSpPr>
        <p:spPr>
          <a:xfrm>
            <a:off x="25373618" y="1761490"/>
            <a:ext cx="14534567" cy="1414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>
              <a:defRPr b="0" sz="7800">
                <a:solidFill>
                  <a:srgbClr val="9437FF"/>
                </a:solidFill>
                <a:latin typeface="Bodoni SvtyTwo OS ITC TT-BookIt"/>
                <a:ea typeface="Bodoni SvtyTwo OS ITC TT-BookIt"/>
                <a:cs typeface="Bodoni SvtyTwo OS ITC TT-BookIt"/>
                <a:sym typeface="Bodoni SvtyTwo OS ITC TT-BookIt"/>
              </a:defRPr>
            </a:lvl1pPr>
          </a:lstStyle>
          <a:p>
            <a:pPr/>
            <a:r>
              <a:t>"Mass is neither created nor destroyed"</a:t>
            </a:r>
          </a:p>
        </p:txBody>
      </p:sp>
      <p:sp>
        <p:nvSpPr>
          <p:cNvPr id="16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933356 -0.458229" origin="layout" pathEditMode="relative">
                                      <p:cBhvr>
                                        <p:cTn id="6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852701 0.103704" origin="layout" pathEditMode="relative">
                                      <p:cBhvr>
                                        <p:cTn id="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32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158"/>
                </p:tgtEl>
              </p:cMediaNode>
            </p:video>
            <p:seq concurrent="1" prevAc="none" nextAc="seek">
              <p:cTn id="14" evtFilter="cancelBubble" nodeType="interactiveSeq" restart="whenNotActive" fill="hold">
                <p:stCondLst>
                  <p:cond delay="0" evt="onClick">
                    <p:tgtEl>
                      <p:spTgt spid="15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Balancing Equations"/>
          <p:cNvSpPr txBox="1"/>
          <p:nvPr>
            <p:ph type="title"/>
          </p:nvPr>
        </p:nvSpPr>
        <p:spPr>
          <a:xfrm>
            <a:off x="-56153" y="-1928224"/>
            <a:ext cx="7155181" cy="5943601"/>
          </a:xfrm>
          <a:prstGeom prst="rect">
            <a:avLst/>
          </a:prstGeom>
        </p:spPr>
        <p:txBody>
          <a:bodyPr/>
          <a:lstStyle>
            <a:lvl1pPr algn="l">
              <a:defRPr sz="7400">
                <a:solidFill>
                  <a:srgbClr val="0433FF"/>
                </a:solidFill>
              </a:defRPr>
            </a:lvl1pPr>
          </a:lstStyle>
          <a:p>
            <a:pPr/>
            <a:r>
              <a:t>Balancing Equations</a:t>
            </a:r>
          </a:p>
        </p:txBody>
      </p:sp>
      <p:sp>
        <p:nvSpPr>
          <p:cNvPr id="165" name="_ Al(s)  +  _ Br2(liq) ---&gt; _ Al2Br6(s)"/>
          <p:cNvSpPr txBox="1"/>
          <p:nvPr>
            <p:ph type="body" sz="half" idx="1"/>
          </p:nvPr>
        </p:nvSpPr>
        <p:spPr>
          <a:xfrm>
            <a:off x="4876800" y="6240779"/>
            <a:ext cx="15384781" cy="747522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_ Al(s)  +  _ Br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2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(liq) ---&gt; _ Al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2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Br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6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(s)</a:t>
            </a:r>
          </a:p>
        </p:txBody>
      </p:sp>
      <p:sp>
        <p:nvSpPr>
          <p:cNvPr id="166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67" name="picture showing atoms in reaction picture" descr="picture showing atoms in reacti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9600" y="7315200"/>
            <a:ext cx="15316201" cy="5807075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2 Al(s)  +  3 Br2(liq) ---&gt; Al2Br6(s)"/>
          <p:cNvSpPr/>
          <p:nvPr/>
        </p:nvSpPr>
        <p:spPr>
          <a:xfrm>
            <a:off x="4716780" y="6124575"/>
            <a:ext cx="11612880" cy="1079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buClr>
                <a:srgbClr val="FF2734"/>
              </a:buClr>
              <a:buFont typeface="Arial"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r>
              <a:rPr sz="5400"/>
              <a:t> Al(s)  +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  <a:r>
              <a:rPr sz="5400"/>
              <a:t> Br</a:t>
            </a:r>
            <a:r>
              <a:rPr baseline="-15851" sz="5400"/>
              <a:t>2</a:t>
            </a:r>
            <a:r>
              <a:rPr sz="5400"/>
              <a:t>(liq) ---&gt; Al</a:t>
            </a:r>
            <a:r>
              <a:rPr baseline="-15851" sz="5400"/>
              <a:t>2</a:t>
            </a:r>
            <a:r>
              <a:rPr sz="5400"/>
              <a:t>Br</a:t>
            </a:r>
            <a:r>
              <a:rPr baseline="-15851" sz="5400"/>
              <a:t>6</a:t>
            </a:r>
            <a:r>
              <a:rPr sz="5400"/>
              <a:t>(s)</a:t>
            </a:r>
          </a:p>
        </p:txBody>
      </p:sp>
      <p:pic>
        <p:nvPicPr>
          <p:cNvPr id="169" name="04M02VD1-1.mov" descr="04M02VD1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821491" y="1171408"/>
            <a:ext cx="6103621" cy="4577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6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169"/>
                </p:tgtEl>
              </p:cMediaNode>
            </p:video>
            <p:seq concurrent="1" prevAc="none" nextAc="seek">
              <p:cTn id="13" evtFilter="cancelBubble" nodeType="interactiveSeq" restart="whenNotActive" fill="hold">
                <p:stCondLst>
                  <p:cond delay="0" evt="onClick">
                    <p:tgtEl>
                      <p:spTgt spid="16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9"/>
                  </p:tgtEl>
                </p:cond>
              </p:nextCondLst>
            </p:seq>
          </p:childTnLst>
        </p:cTn>
      </p:par>
    </p:tnLst>
    <p:bldLst>
      <p:bldP build="whole" bldLvl="1" animBg="1" rev="0" advAuto="0" spid="168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____C3H8(g)   +   _____  O2(g)  →  _____CO2(g)   +   _____ H2O(g)…"/>
          <p:cNvSpPr txBox="1"/>
          <p:nvPr>
            <p:ph type="body" idx="1"/>
          </p:nvPr>
        </p:nvSpPr>
        <p:spPr>
          <a:xfrm>
            <a:off x="853995" y="5884417"/>
            <a:ext cx="23062606" cy="59436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____C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3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H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8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(g)   +   _____  O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2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(g)  →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latin typeface="Avenir Book"/>
                <a:ea typeface="Avenir Book"/>
                <a:cs typeface="Avenir Book"/>
                <a:sym typeface="Avenir Book"/>
              </a:rPr>
              <a:t>	 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_____CO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2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(g)   +   _____ H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2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O(g)</a:t>
            </a:r>
            <a:endParaRPr sz="5400"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endParaRPr sz="5400">
              <a:effectLst>
                <a:outerShdw sx="100000" sy="100000" kx="0" ky="0" algn="b" rotWithShape="0" blurRad="12700" dist="25400" dir="2700000">
                  <a:srgbClr val="CBCBCB"/>
                </a:outerShdw>
              </a:effectLst>
            </a:endParaRP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</a:p>
          <a:p>
            <a:pPr marL="650874" indent="-571500">
              <a:spcBef>
                <a:spcPts val="9500"/>
              </a:spcBef>
              <a:buClr>
                <a:srgbClr val="000000"/>
              </a:buClr>
              <a:buSzTx/>
              <a:buFont typeface="Arial"/>
              <a:buNone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____B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4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H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10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(g)   +   _____  O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2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(g)  → 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latin typeface="Avenir Book"/>
                <a:ea typeface="Avenir Book"/>
                <a:cs typeface="Avenir Book"/>
                <a:sym typeface="Avenir Book"/>
              </a:rPr>
              <a:t>	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___  B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2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O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3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(g)   +   _____ H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2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O(g)</a:t>
            </a:r>
          </a:p>
        </p:txBody>
      </p:sp>
      <p:sp>
        <p:nvSpPr>
          <p:cNvPr id="17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73" name="04M04AN10-1.mov" descr="04M04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221876" y="771525"/>
            <a:ext cx="8326845" cy="409194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Balancing Equations"/>
          <p:cNvSpPr txBox="1"/>
          <p:nvPr/>
        </p:nvSpPr>
        <p:spPr>
          <a:xfrm>
            <a:off x="-56153" y="-1928224"/>
            <a:ext cx="7155181" cy="594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marL="79373" marR="79373">
              <a:lnSpc>
                <a:spcPct val="90000"/>
              </a:lnSpc>
              <a:defRPr sz="7400">
                <a:solidFill>
                  <a:srgbClr val="0433FF"/>
                </a:solidFill>
              </a:defRPr>
            </a:lvl1pPr>
          </a:lstStyle>
          <a:p>
            <a:pPr/>
            <a:r>
              <a:t>Balancing Equations</a:t>
            </a:r>
          </a:p>
        </p:txBody>
      </p:sp>
      <p:sp>
        <p:nvSpPr>
          <p:cNvPr id="175" name="C3H8(g)   +   5 O2(g)   → 3 CO2(g)   +   4 H2O(g)"/>
          <p:cNvSpPr txBox="1"/>
          <p:nvPr/>
        </p:nvSpPr>
        <p:spPr>
          <a:xfrm>
            <a:off x="64656" y="-1439673"/>
            <a:ext cx="24254688" cy="11902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650874" marR="79373" indent="-571500" algn="ctr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C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3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H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8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(g)   + 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5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 O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2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(g)   →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  <a:latin typeface="Avenir Book"/>
                <a:ea typeface="Avenir Book"/>
                <a:cs typeface="Avenir Book"/>
                <a:sym typeface="Avenir Book"/>
              </a:rPr>
              <a:t>	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 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CO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2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(g)   + 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4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 H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2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O(g)</a:t>
            </a:r>
          </a:p>
        </p:txBody>
      </p:sp>
      <p:sp>
        <p:nvSpPr>
          <p:cNvPr id="176" name="2 B4H10(g)  +  11 O2(g)  →  4 B2O3(g)  +  10 H2O(g)"/>
          <p:cNvSpPr txBox="1"/>
          <p:nvPr/>
        </p:nvSpPr>
        <p:spPr>
          <a:xfrm>
            <a:off x="22605353" y="22685618"/>
            <a:ext cx="21883555" cy="11902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650874" marR="79373" indent="-571500" algn="ctr">
              <a:lnSpc>
                <a:spcPct val="90000"/>
              </a:lnSpc>
              <a:spcBef>
                <a:spcPts val="9500"/>
              </a:spcBef>
              <a:buClr>
                <a:srgbClr val="000000"/>
              </a:buClr>
              <a:buFont typeface="Arial"/>
              <a:defRPr b="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 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B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4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H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10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(g)  +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11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 O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2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(g)  →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4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 B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2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O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3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(g)  +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10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 H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2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CBCBCB"/>
                  </a:outerShdw>
                </a:effectLst>
              </a:rPr>
              <a:t>O(g)</a:t>
            </a:r>
          </a:p>
        </p:txBody>
      </p:sp>
      <p:sp>
        <p:nvSpPr>
          <p:cNvPr id="177" name="The diagram below illustrates the reaction of phosphorus (P, gray) and chlorine (Cl, green) to produce phosphorus trichloride.  Which statement is correct?…"/>
          <p:cNvSpPr txBox="1"/>
          <p:nvPr/>
        </p:nvSpPr>
        <p:spPr>
          <a:xfrm>
            <a:off x="6065520" y="14538959"/>
            <a:ext cx="17510760" cy="136017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The diagram below illustrates the reaction of phosphorus (P, gray) and chlorine (Cl, green) to produce phosphorus trichloride.  Which statement is correct?</a:t>
            </a:r>
            <a:endParaRPr b="0" baseline="30879">
              <a:solidFill>
                <a:srgbClr val="000000"/>
              </a:solidFill>
              <a:uFill>
                <a:solidFill>
                  <a:srgbClr val="000000"/>
                </a:solidFill>
              </a:uFill>
            </a:endParaRPr>
          </a:p>
          <a:p>
            <a:pPr lvl="1" marL="0" marR="73151" indent="0" defTabSz="1645920">
              <a:spcBef>
                <a:spcPts val="1300"/>
              </a:spcBef>
              <a:defRPr b="0" sz="5000"/>
            </a:pPr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The reaction involves 1 P atom and 6 Cl atoms to produce 1 PCl</a:t>
            </a:r>
            <a:r>
              <a:rPr baseline="-15119"/>
              <a:t>3</a:t>
            </a:r>
            <a:r>
              <a:t> molecule.</a:t>
            </a:r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The reaction involves 4 P atoms and 12 Cl atoms to produce 4 PCl</a:t>
            </a:r>
            <a:r>
              <a:rPr baseline="-15119"/>
              <a:t>3</a:t>
            </a:r>
            <a:r>
              <a:t> molecules.</a:t>
            </a:r>
          </a:p>
          <a:p>
            <a:pPr lvl="1" marL="1129211" marR="73151" indent="-1088571" defTabSz="1645920">
              <a:spcBef>
                <a:spcPts val="1300"/>
              </a:spcBef>
              <a:buClr>
                <a:srgbClr val="000000"/>
              </a:buClr>
              <a:buSzPct val="100000"/>
              <a:buFont typeface="Arial"/>
              <a:buAutoNum type="alphaUcPeriod" startAt="1"/>
              <a:defRPr b="0" sz="5000"/>
            </a:pPr>
            <a:r>
              <a:t>The reaction involves 1 P atom and 6 Cl atoms to produce 4 PCl</a:t>
            </a:r>
            <a:r>
              <a:rPr baseline="-15119"/>
              <a:t>3</a:t>
            </a:r>
            <a:r>
              <a:t> molecules.</a:t>
            </a:r>
            <a:endParaRPr baseline="-5999"/>
          </a:p>
          <a:p>
            <a:pPr marL="0" marR="73151" defTabSz="1645920">
              <a:defRPr b="0" sz="5000"/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  <a:p>
            <a:pPr>
              <a:defRPr b="0" sz="5000">
                <a:solidFill>
                  <a:srgbClr val="11053B"/>
                </a:solidFill>
                <a:uFill>
                  <a:solidFill>
                    <a:srgbClr val="11053B"/>
                  </a:solidFill>
                </a:uFill>
              </a:defRPr>
            </a:pPr>
          </a:p>
        </p:txBody>
      </p:sp>
      <p:sp>
        <p:nvSpPr>
          <p:cNvPr id="178" name="Enter your response on…"/>
          <p:cNvSpPr txBox="1"/>
          <p:nvPr/>
        </p:nvSpPr>
        <p:spPr>
          <a:xfrm>
            <a:off x="25199342" y="2660903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grpSp>
        <p:nvGrpSpPr>
          <p:cNvPr id="183" name="Group"/>
          <p:cNvGrpSpPr/>
          <p:nvPr/>
        </p:nvGrpSpPr>
        <p:grpSpPr>
          <a:xfrm>
            <a:off x="24914859" y="7934959"/>
            <a:ext cx="9052560" cy="3830183"/>
            <a:chOff x="0" y="0"/>
            <a:chExt cx="9052559" cy="3830181"/>
          </a:xfrm>
        </p:grpSpPr>
        <p:pic>
          <p:nvPicPr>
            <p:cNvPr id="179" name="image.pdf" descr="image.pdf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223385" cy="3046095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180" name="image.pdf" descr="image.pdf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663439" y="0"/>
              <a:ext cx="4389121" cy="3057525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181" name="Reactants"/>
            <p:cNvSpPr txBox="1"/>
            <p:nvPr/>
          </p:nvSpPr>
          <p:spPr>
            <a:xfrm>
              <a:off x="960119" y="3164978"/>
              <a:ext cx="2211437" cy="6394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 marL="73151" marR="73151" defTabSz="1645920">
                <a:buClr>
                  <a:srgbClr val="000000"/>
                </a:buClr>
                <a:buFont typeface="Arial"/>
                <a:defRPr b="0" i="1" sz="3200"/>
              </a:lvl1pPr>
            </a:lstStyle>
            <a:p>
              <a:pPr/>
              <a:r>
                <a:t>Reactants </a:t>
              </a:r>
            </a:p>
          </p:txBody>
        </p:sp>
        <p:sp>
          <p:nvSpPr>
            <p:cNvPr id="182" name="Products"/>
            <p:cNvSpPr txBox="1"/>
            <p:nvPr/>
          </p:nvSpPr>
          <p:spPr>
            <a:xfrm>
              <a:off x="5623559" y="3190696"/>
              <a:ext cx="1985416" cy="6394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91439" tIns="91439" rIns="91439" bIns="91439" numCol="1" anchor="ctr">
              <a:spAutoFit/>
            </a:bodyPr>
            <a:lstStyle>
              <a:lvl1pPr marL="73151" marR="73151" defTabSz="1645920">
                <a:buClr>
                  <a:srgbClr val="000000"/>
                </a:buClr>
                <a:buFont typeface="Arial"/>
                <a:defRPr b="0" i="1" sz="3200"/>
              </a:lvl1pPr>
            </a:lstStyle>
            <a:p>
              <a:pPr/>
              <a:r>
                <a:t>Products </a:t>
              </a:r>
            </a:p>
          </p:txBody>
        </p:sp>
      </p:grpSp>
      <p:sp>
        <p:nvSpPr>
          <p:cNvPr id="184" name="Answer = B,…"/>
          <p:cNvSpPr txBox="1"/>
          <p:nvPr/>
        </p:nvSpPr>
        <p:spPr>
          <a:xfrm>
            <a:off x="8531116" y="27729178"/>
            <a:ext cx="8154859" cy="34798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B</a:t>
            </a:r>
            <a:r>
              <a:t>, </a:t>
            </a:r>
          </a:p>
          <a:p>
            <a:pPr marL="0" marR="73151" algn="ctr" defTabSz="1645920">
              <a:spcBef>
                <a:spcPts val="1300"/>
              </a:spcBef>
              <a:buClr>
                <a:srgbClr val="000000"/>
              </a:buClr>
              <a:buFont typeface="Arial"/>
              <a:defRPr b="0" sz="4200"/>
            </a:pPr>
            <a:r>
              <a:t>The reaction involves 4 P atoms </a:t>
            </a:r>
          </a:p>
          <a:p>
            <a:pPr marL="0" marR="73151" algn="ctr" defTabSz="1645920">
              <a:spcBef>
                <a:spcPts val="1300"/>
              </a:spcBef>
              <a:buClr>
                <a:srgbClr val="000000"/>
              </a:buClr>
              <a:buFont typeface="Arial"/>
              <a:defRPr b="0" sz="4200"/>
            </a:pPr>
            <a:r>
              <a:t>and 12 Cl atoms to produce</a:t>
            </a:r>
          </a:p>
          <a:p>
            <a:pPr marL="0" marR="73151" algn="ctr" defTabSz="1645920">
              <a:spcBef>
                <a:spcPts val="1300"/>
              </a:spcBef>
              <a:buClr>
                <a:srgbClr val="000000"/>
              </a:buClr>
              <a:buFont typeface="Arial"/>
              <a:defRPr b="0" sz="4200"/>
            </a:pPr>
            <a:r>
              <a:t>4 PCl</a:t>
            </a:r>
            <a:r>
              <a:rPr baseline="-16857"/>
              <a:t>3</a:t>
            </a:r>
            <a:r>
              <a:t> molecules.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5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625"/>
                            </p:stCondLst>
                            <p:childTnLst>
                              <p:par>
                                <p:cTn id="8" presetClass="entr" nodeType="afterEffect" presetSubtype="8" presetID="2" grpId="2" fill="hold">
                                  <p:stCondLst>
                                    <p:cond delay="1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Class="entr" nodeType="withEffect" presetSubtype="8" presetID="2" grpId="2" fill="hold">
                                  <p:stCondLst>
                                    <p:cond delay="1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125"/>
                            </p:stCondLst>
                            <p:childTnLst>
                              <p:par>
                                <p:cTn id="17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625"/>
                            </p:stCondLst>
                            <p:childTnLst>
                              <p:par>
                                <p:cTn id="22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7927 0.533981" origin="layout" pathEditMode="relative">
                                      <p:cBhvr>
                                        <p:cTn id="29" dur="4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927604 -0.925582" origin="layout" pathEditMode="relative">
                                      <p:cBhvr>
                                        <p:cTn id="39" dur="4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path" nodeType="click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47708 -1.055833" origin="layout" pathEditMode="relative">
                                      <p:cBhvr>
                                        <p:cTn id="4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path" nodeType="with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33958 0.116481" origin="layout" pathEditMode="relative">
                                      <p:cBhvr>
                                        <p:cTn id="46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path" nodeType="with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996816 -1.226852" origin="layout" pathEditMode="relative">
                                      <p:cBhvr>
                                        <p:cTn id="49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xit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path" nodeType="after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79793 -1.307593" origin="layout" pathEditMode="relative">
                                      <p:cBhvr>
                                        <p:cTn id="5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57" fill="hold" display="0">
                  <p:stCondLst>
                    <p:cond delay="indefinite"/>
                  </p:stCondLst>
                </p:cTn>
                <p:tgtEl>
                  <p:spTgt spid="173"/>
                </p:tgtEl>
              </p:cMediaNode>
            </p:video>
            <p:seq concurrent="1" prevAc="none" nextAc="seek">
              <p:cTn id="58" evtFilter="cancelBubble" nodeType="interactiveSeq" restart="whenNotActive" fill="hold">
                <p:stCondLst>
                  <p:cond delay="0" evt="onClick">
                    <p:tgtEl>
                      <p:spTgt spid="17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3"/>
                  </p:tgtEl>
                </p:cond>
              </p:nextCondLst>
            </p:seq>
          </p:childTnLst>
        </p:cTn>
      </p:par>
    </p:tnLst>
    <p:bldLst>
      <p:bldP build="p" bldLvl="1" animBg="1" rev="0" advAuto="0" spid="171" grpId="2"/>
      <p:bldP build="whole" bldLvl="1" animBg="1" rev="0" advAuto="0" spid="178" grpId="8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889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1CEFE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889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1CEFE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