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1.jpeg" ContentType="image/jpeg"/>
  <Override PartName="/ppt/media/media1.mp4" ContentType="video/unknown"/>
  <Override PartName="/ppt/media/image2.jpeg" ContentType="image/jpeg"/>
  <Override PartName="/ppt/media/image3.jpeg" ContentType="image/jpeg"/>
  <Override PartName="/ppt/media/media1.mov" ContentType="video/unknown"/>
  <Override PartName="/ppt/media/image4.jpeg" ContentType="image/jpeg"/>
  <Override PartName="/ppt/media/media2.mov" ContentType="video/unknown"/>
  <Override PartName="/ppt/media/image5.jpeg" ContentType="image/jpeg"/>
  <Override PartName="/ppt/media/image6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81280" marR="81280" indent="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4600" u="none" kumimoji="0" normalizeH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n-lt"/>
        <a:ea typeface="+mn-ea"/>
        <a:cs typeface="+mn-cs"/>
        <a:sym typeface="Arial"/>
      </a:defRPr>
    </a:lvl1pPr>
    <a:lvl2pPr marL="81280" marR="81280" indent="3429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4600" u="none" kumimoji="0" normalizeH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n-lt"/>
        <a:ea typeface="+mn-ea"/>
        <a:cs typeface="+mn-cs"/>
        <a:sym typeface="Arial"/>
      </a:defRPr>
    </a:lvl2pPr>
    <a:lvl3pPr marL="81280" marR="81280" indent="6858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4600" u="none" kumimoji="0" normalizeH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n-lt"/>
        <a:ea typeface="+mn-ea"/>
        <a:cs typeface="+mn-cs"/>
        <a:sym typeface="Arial"/>
      </a:defRPr>
    </a:lvl3pPr>
    <a:lvl4pPr marL="81280" marR="81280" indent="10287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4600" u="none" kumimoji="0" normalizeH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n-lt"/>
        <a:ea typeface="+mn-ea"/>
        <a:cs typeface="+mn-cs"/>
        <a:sym typeface="Arial"/>
      </a:defRPr>
    </a:lvl4pPr>
    <a:lvl5pPr marL="81280" marR="81280" indent="13716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4600" u="none" kumimoji="0" normalizeH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n-lt"/>
        <a:ea typeface="+mn-ea"/>
        <a:cs typeface="+mn-cs"/>
        <a:sym typeface="Arial"/>
      </a:defRPr>
    </a:lvl5pPr>
    <a:lvl6pPr marL="81280" marR="81280" indent="17145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4600" u="none" kumimoji="0" normalizeH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n-lt"/>
        <a:ea typeface="+mn-ea"/>
        <a:cs typeface="+mn-cs"/>
        <a:sym typeface="Arial"/>
      </a:defRPr>
    </a:lvl6pPr>
    <a:lvl7pPr marL="81280" marR="81280" indent="20574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4600" u="none" kumimoji="0" normalizeH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n-lt"/>
        <a:ea typeface="+mn-ea"/>
        <a:cs typeface="+mn-cs"/>
        <a:sym typeface="Arial"/>
      </a:defRPr>
    </a:lvl7pPr>
    <a:lvl8pPr marL="81280" marR="81280" indent="24003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4600" u="none" kumimoji="0" normalizeH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n-lt"/>
        <a:ea typeface="+mn-ea"/>
        <a:cs typeface="+mn-cs"/>
        <a:sym typeface="Arial"/>
      </a:defRPr>
    </a:lvl8pPr>
    <a:lvl9pPr marL="81280" marR="81280" indent="27432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4600" u="none" kumimoji="0" normalizeH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n-lt"/>
        <a:ea typeface="+mn-ea"/>
        <a:cs typeface="+mn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8F44A2F1-9E1F-4B54-A3A2-5F16C0AD49E2}" styleName="">
    <a:tblBg/>
    <a:wholeTb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508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508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  <a:tblStyle styleId="{D51ADE6A-740E-44AE-83CC-AE7238B6C88D}" styleName="">
    <a:tblBg/>
    <a:wholeTb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508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508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  <a:tblStyle styleId="{EEE7283C-3CF3-47DC-8721-378D4A62B228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 b="def" i="def"/>
      <a:tcStyle>
        <a:tcBdr/>
        <a:fill>
          <a:solidFill>
            <a:srgbClr val="C3C2C2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CE5E6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 b="def" i="def"/>
      <a:tcStyle>
        <a:tcBdr/>
        <a:fill>
          <a:solidFill>
            <a:srgbClr val="DEDEDF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de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4C3C2611-4C71-4FC5-86AE-919BDF0F9419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381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3" name="Shape 93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647700" latinLnBrk="0">
      <a:defRPr sz="2200">
        <a:latin typeface="Lucida Grande"/>
        <a:ea typeface="Lucida Grande"/>
        <a:cs typeface="Lucida Grande"/>
        <a:sym typeface="Lucida Grande"/>
      </a:defRPr>
    </a:lvl1pPr>
    <a:lvl2pPr indent="228600" defTabSz="647700" latinLnBrk="0">
      <a:defRPr sz="2200">
        <a:latin typeface="Lucida Grande"/>
        <a:ea typeface="Lucida Grande"/>
        <a:cs typeface="Lucida Grande"/>
        <a:sym typeface="Lucida Grande"/>
      </a:defRPr>
    </a:lvl2pPr>
    <a:lvl3pPr indent="457200" defTabSz="647700" latinLnBrk="0">
      <a:defRPr sz="2200">
        <a:latin typeface="Lucida Grande"/>
        <a:ea typeface="Lucida Grande"/>
        <a:cs typeface="Lucida Grande"/>
        <a:sym typeface="Lucida Grande"/>
      </a:defRPr>
    </a:lvl3pPr>
    <a:lvl4pPr indent="685800" defTabSz="647700" latinLnBrk="0">
      <a:defRPr sz="2200">
        <a:latin typeface="Lucida Grande"/>
        <a:ea typeface="Lucida Grande"/>
        <a:cs typeface="Lucida Grande"/>
        <a:sym typeface="Lucida Grande"/>
      </a:defRPr>
    </a:lvl4pPr>
    <a:lvl5pPr indent="914400" defTabSz="647700" latinLnBrk="0">
      <a:defRPr sz="2200">
        <a:latin typeface="Lucida Grande"/>
        <a:ea typeface="Lucida Grande"/>
        <a:cs typeface="Lucida Grande"/>
        <a:sym typeface="Lucida Grande"/>
      </a:defRPr>
    </a:lvl5pPr>
    <a:lvl6pPr indent="1143000" defTabSz="647700" latinLnBrk="0">
      <a:defRPr sz="2200">
        <a:latin typeface="Lucida Grande"/>
        <a:ea typeface="Lucida Grande"/>
        <a:cs typeface="Lucida Grande"/>
        <a:sym typeface="Lucida Grande"/>
      </a:defRPr>
    </a:lvl6pPr>
    <a:lvl7pPr indent="1371600" defTabSz="647700" latinLnBrk="0">
      <a:defRPr sz="2200">
        <a:latin typeface="Lucida Grande"/>
        <a:ea typeface="Lucida Grande"/>
        <a:cs typeface="Lucida Grande"/>
        <a:sym typeface="Lucida Grande"/>
      </a:defRPr>
    </a:lvl7pPr>
    <a:lvl8pPr indent="1600200" defTabSz="647700" latinLnBrk="0">
      <a:defRPr sz="2200">
        <a:latin typeface="Lucida Grande"/>
        <a:ea typeface="Lucida Grande"/>
        <a:cs typeface="Lucida Grande"/>
        <a:sym typeface="Lucida Grande"/>
      </a:defRPr>
    </a:lvl8pPr>
    <a:lvl9pPr indent="1828800" defTabSz="647700" latinLnBrk="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9.xml"/><Relationship Id="rId2" Type="http://schemas.openxmlformats.org/officeDocument/2006/relationships/notesMaster" Target="../notesMasters/notesMaster1.xm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7" name="Shape 167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/>
            <a:r>
              <a:t>From Breaking Bad, Season 3, Episode 5, “Mas”</a:t>
            </a:r>
          </a:p>
        </p:txBody>
      </p:sp>
    </p:spTree>
  </p:cSld>
  <p:clrMapOvr>
    <a:masterClrMapping/>
  </p:clrMapOvr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Microsoft Office 9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3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Microsoft Office 9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Microsoft Office 9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Microsoft Office 9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0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Microsoft Office 9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lide Number"/>
          <p:cNvSpPr txBox="1"/>
          <p:nvPr>
            <p:ph type="sldNum" sz="quarter" idx="2"/>
          </p:nvPr>
        </p:nvSpPr>
        <p:spPr>
          <a:xfrm>
            <a:off x="19968547" y="12833984"/>
            <a:ext cx="453054" cy="487681"/>
          </a:xfrm>
          <a:prstGeom prst="rect">
            <a:avLst/>
          </a:prstGeom>
        </p:spPr>
        <p:txBody>
          <a:bodyPr anchor="ctr"/>
          <a:lstStyle>
            <a:lvl1pPr algn="r" defTabSz="1828800">
              <a:defRPr b="0" sz="2000">
                <a:solidFill>
                  <a:srgbClr val="898989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Microsoft Office 9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7000"/>
            </a:lvl1pPr>
          </a:lstStyle>
          <a:p>
            <a:pPr/>
            <a:r>
              <a:t>Title Text</a:t>
            </a:r>
          </a:p>
        </p:txBody>
      </p:sp>
      <p:sp>
        <p:nvSpPr>
          <p:cNvPr id="65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523263" indent="-483576">
              <a:defRPr sz="4400"/>
            </a:lvl1pPr>
            <a:lvl2pPr marL="893127" indent="-396240">
              <a:defRPr sz="5200"/>
            </a:lvl2pPr>
            <a:lvl3pPr marL="1340948" indent="-386861">
              <a:defRPr sz="4400"/>
            </a:lvl3pPr>
            <a:lvl4pPr marL="1680709" indent="-269421">
              <a:defRPr sz="2200"/>
            </a:lvl4pPr>
            <a:lvl5pPr marL="2137909" indent="-269421">
              <a:defRPr sz="2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6" name="MAR"/>
          <p:cNvSpPr txBox="1"/>
          <p:nvPr/>
        </p:nvSpPr>
        <p:spPr>
          <a:xfrm>
            <a:off x="225425" y="128238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 sz="4400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67" name="Slide Number"/>
          <p:cNvSpPr txBox="1"/>
          <p:nvPr>
            <p:ph type="sldNum" sz="quarter" idx="2"/>
          </p:nvPr>
        </p:nvSpPr>
        <p:spPr>
          <a:xfrm>
            <a:off x="11783432" y="12778740"/>
            <a:ext cx="817136" cy="799600"/>
          </a:xfrm>
          <a:prstGeom prst="rect">
            <a:avLst/>
          </a:prstGeom>
        </p:spPr>
        <p:txBody>
          <a:bodyPr/>
          <a:lstStyle>
            <a:lvl1pPr defTabSz="1165859">
              <a:defRPr sz="44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1_Microsoft Office 98 - No 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75" name="Body Level One…"/>
          <p:cNvSpPr txBox="1"/>
          <p:nvPr>
            <p:ph type="body" idx="1"/>
          </p:nvPr>
        </p:nvSpPr>
        <p:spPr>
          <a:xfrm>
            <a:off x="5036820" y="3906238"/>
            <a:ext cx="14333220" cy="9761221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Microsoft Office 9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84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 sz="3600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86" name="Slide Number"/>
          <p:cNvSpPr txBox="1"/>
          <p:nvPr>
            <p:ph type="sldNum" sz="quarter" idx="2"/>
          </p:nvPr>
        </p:nvSpPr>
        <p:spPr>
          <a:xfrm>
            <a:off x="11839937" y="12778740"/>
            <a:ext cx="704126" cy="701323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5036820" y="754380"/>
            <a:ext cx="14333220" cy="320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/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5036820" y="3954779"/>
            <a:ext cx="14333220" cy="9761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2pPr marL="908367" indent="-411480">
              <a:spcBef>
                <a:spcPts val="1900"/>
              </a:spcBef>
              <a:buChar char="–"/>
              <a:defRPr sz="5400"/>
            </a:lvl2pPr>
            <a:lvl3pPr>
              <a:buChar char="»"/>
            </a:lvl3pPr>
            <a:lvl4pPr marL="1705201" indent="-293914">
              <a:spcBef>
                <a:spcPts val="900"/>
              </a:spcBef>
              <a:defRPr sz="2400"/>
            </a:lvl4pPr>
            <a:lvl5pPr marL="2162401" indent="-293914">
              <a:spcBef>
                <a:spcPts val="900"/>
              </a:spcBef>
              <a:buChar char="–"/>
              <a:defRPr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5" name="Slide Number"/>
          <p:cNvSpPr txBox="1"/>
          <p:nvPr>
            <p:ph type="sldNum" sz="quarter" idx="2"/>
          </p:nvPr>
        </p:nvSpPr>
        <p:spPr>
          <a:xfrm>
            <a:off x="11769305" y="12778740"/>
            <a:ext cx="845390" cy="849569"/>
          </a:xfrm>
          <a:prstGeom prst="rect">
            <a:avLst/>
          </a:prstGeom>
          <a:ln w="12700">
            <a:miter lim="400000"/>
          </a:ln>
        </p:spPr>
        <p:txBody>
          <a:bodyPr wrap="none" tIns="91439" bIns="91439">
            <a:spAutoFit/>
          </a:bodyPr>
          <a:lstStyle>
            <a:lvl1pPr marL="0" marR="0" algn="ctr" defTabSz="1165860"/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p:transition xmlns:p14="http://schemas.microsoft.com/office/powerpoint/2010/main" spd="med" advClick="1"/>
  <p:txStyles>
    <p:titleStyle>
      <a:lvl1pPr marL="79373" marR="79373" indent="0" algn="ctr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200" u="none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1pPr>
      <a:lvl2pPr marL="79373" marR="79373" indent="228600" algn="ctr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200" u="none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2pPr>
      <a:lvl3pPr marL="79373" marR="79373" indent="457200" algn="ctr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200" u="none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3pPr>
      <a:lvl4pPr marL="79373" marR="79373" indent="685800" algn="ctr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200" u="none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4pPr>
      <a:lvl5pPr marL="79373" marR="79373" indent="914400" algn="ctr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200" u="none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5pPr>
      <a:lvl6pPr marL="79373" marR="79373" indent="1143000" algn="ctr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200" u="none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6pPr>
      <a:lvl7pPr marL="79373" marR="79373" indent="1371600" algn="ctr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200" u="none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7pPr>
      <a:lvl8pPr marL="79373" marR="79373" indent="1600200" algn="ctr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200" u="none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8pPr>
      <a:lvl9pPr marL="79373" marR="79373" indent="1828800" algn="ctr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200" u="none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9pPr>
    </p:titleStyle>
    <p:bodyStyle>
      <a:lvl1pPr marL="545244" marR="79373" indent="-505557" algn="l" defTabSz="1828800" rtl="0" latinLnBrk="0">
        <a:lnSpc>
          <a:spcPct val="90000"/>
        </a:lnSpc>
        <a:spcBef>
          <a:spcPts val="1600"/>
        </a:spcBef>
        <a:spcAft>
          <a:spcPts val="0"/>
        </a:spcAft>
        <a:buClrTx/>
        <a:buSzPct val="100000"/>
        <a:buFontTx/>
        <a:buChar char="•"/>
        <a:tabLst/>
        <a:defRPr b="1" baseline="0" cap="none" i="0" spc="0" strike="noStrike" sz="4600" u="none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1pPr>
      <a:lvl2pPr marL="847406" marR="79373" indent="-350519" algn="l" defTabSz="1828800" rtl="0" latinLnBrk="0">
        <a:lnSpc>
          <a:spcPct val="90000"/>
        </a:lnSpc>
        <a:spcBef>
          <a:spcPts val="1600"/>
        </a:spcBef>
        <a:spcAft>
          <a:spcPts val="0"/>
        </a:spcAft>
        <a:buClrTx/>
        <a:buSzPct val="100000"/>
        <a:buFontTx/>
        <a:buChar char="•"/>
        <a:tabLst/>
        <a:defRPr b="1" baseline="0" cap="none" i="0" spc="0" strike="noStrike" sz="4600" u="none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2pPr>
      <a:lvl3pPr marL="1358533" marR="79373" indent="-404446" algn="l" defTabSz="1828800" rtl="0" latinLnBrk="0">
        <a:lnSpc>
          <a:spcPct val="90000"/>
        </a:lnSpc>
        <a:spcBef>
          <a:spcPts val="1600"/>
        </a:spcBef>
        <a:spcAft>
          <a:spcPts val="0"/>
        </a:spcAft>
        <a:buClrTx/>
        <a:buSzPct val="100000"/>
        <a:buFontTx/>
        <a:buChar char="•"/>
        <a:tabLst/>
        <a:defRPr b="1" baseline="0" cap="none" i="0" spc="0" strike="noStrike" sz="4600" u="none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3pPr>
      <a:lvl4pPr marL="1974623" marR="79373" indent="-563335" algn="l" defTabSz="1828800" rtl="0" latinLnBrk="0">
        <a:lnSpc>
          <a:spcPct val="90000"/>
        </a:lnSpc>
        <a:spcBef>
          <a:spcPts val="1600"/>
        </a:spcBef>
        <a:spcAft>
          <a:spcPts val="0"/>
        </a:spcAft>
        <a:buClrTx/>
        <a:buSzPct val="100000"/>
        <a:buFontTx/>
        <a:buChar char="•"/>
        <a:tabLst/>
        <a:defRPr b="1" baseline="0" cap="none" i="0" spc="0" strike="noStrike" sz="4600" u="none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4pPr>
      <a:lvl5pPr marL="2431823" marR="79373" indent="-563335" algn="l" defTabSz="1828800" rtl="0" latinLnBrk="0">
        <a:lnSpc>
          <a:spcPct val="90000"/>
        </a:lnSpc>
        <a:spcBef>
          <a:spcPts val="1600"/>
        </a:spcBef>
        <a:spcAft>
          <a:spcPts val="0"/>
        </a:spcAft>
        <a:buClrTx/>
        <a:buSzPct val="100000"/>
        <a:buFontTx/>
        <a:buChar char="•"/>
        <a:tabLst/>
        <a:defRPr b="1" baseline="0" cap="none" i="0" spc="0" strike="noStrike" sz="4600" u="none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5pPr>
      <a:lvl6pPr marL="2431823" marR="79373" indent="-563335" algn="l" defTabSz="1828800" rtl="0" latinLnBrk="0">
        <a:lnSpc>
          <a:spcPct val="90000"/>
        </a:lnSpc>
        <a:spcBef>
          <a:spcPts val="1600"/>
        </a:spcBef>
        <a:spcAft>
          <a:spcPts val="0"/>
        </a:spcAft>
        <a:buClrTx/>
        <a:buSzPct val="100000"/>
        <a:buFontTx/>
        <a:buChar char="•"/>
        <a:tabLst/>
        <a:defRPr b="1" baseline="0" cap="none" i="0" spc="0" strike="noStrike" sz="4600" u="none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6pPr>
      <a:lvl7pPr marL="2431823" marR="79373" indent="-563335" algn="l" defTabSz="1828800" rtl="0" latinLnBrk="0">
        <a:lnSpc>
          <a:spcPct val="90000"/>
        </a:lnSpc>
        <a:spcBef>
          <a:spcPts val="1600"/>
        </a:spcBef>
        <a:spcAft>
          <a:spcPts val="0"/>
        </a:spcAft>
        <a:buClrTx/>
        <a:buSzPct val="100000"/>
        <a:buFontTx/>
        <a:buChar char="•"/>
        <a:tabLst/>
        <a:defRPr b="1" baseline="0" cap="none" i="0" spc="0" strike="noStrike" sz="4600" u="none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7pPr>
      <a:lvl8pPr marL="2431823" marR="79373" indent="-563335" algn="l" defTabSz="1828800" rtl="0" latinLnBrk="0">
        <a:lnSpc>
          <a:spcPct val="90000"/>
        </a:lnSpc>
        <a:spcBef>
          <a:spcPts val="1600"/>
        </a:spcBef>
        <a:spcAft>
          <a:spcPts val="0"/>
        </a:spcAft>
        <a:buClrTx/>
        <a:buSzPct val="100000"/>
        <a:buFontTx/>
        <a:buChar char="•"/>
        <a:tabLst/>
        <a:defRPr b="1" baseline="0" cap="none" i="0" spc="0" strike="noStrike" sz="4600" u="none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8pPr>
      <a:lvl9pPr marL="2431823" marR="79373" indent="-563335" algn="l" defTabSz="1828800" rtl="0" latinLnBrk="0">
        <a:lnSpc>
          <a:spcPct val="90000"/>
        </a:lnSpc>
        <a:spcBef>
          <a:spcPts val="1600"/>
        </a:spcBef>
        <a:spcAft>
          <a:spcPts val="0"/>
        </a:spcAft>
        <a:buClrTx/>
        <a:buSzPct val="100000"/>
        <a:buFontTx/>
        <a:buChar char="•"/>
        <a:tabLst/>
        <a:defRPr b="1" baseline="0" cap="none" i="0" spc="0" strike="noStrike" sz="4600" u="none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9pPr>
    </p:bodyStyle>
    <p:otherStyle>
      <a:lvl1pPr marL="0" marR="0" indent="0" algn="ctr" defTabSz="116586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4600" u="none"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1pPr>
      <a:lvl2pPr marL="0" marR="0" indent="228600" algn="ctr" defTabSz="116586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4600" u="none"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2pPr>
      <a:lvl3pPr marL="0" marR="0" indent="457200" algn="ctr" defTabSz="116586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4600" u="none"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3pPr>
      <a:lvl4pPr marL="0" marR="0" indent="685800" algn="ctr" defTabSz="116586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4600" u="none"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4pPr>
      <a:lvl5pPr marL="0" marR="0" indent="914400" algn="ctr" defTabSz="116586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4600" u="none"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5pPr>
      <a:lvl6pPr marL="0" marR="0" indent="1143000" algn="ctr" defTabSz="116586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4600" u="none"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6pPr>
      <a:lvl7pPr marL="0" marR="0" indent="1371600" algn="ctr" defTabSz="116586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4600" u="none"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7pPr>
      <a:lvl8pPr marL="0" marR="0" indent="1600200" algn="ctr" defTabSz="116586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4600" u="none"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8pPr>
      <a:lvl9pPr marL="0" marR="0" indent="1828800" algn="ctr" defTabSz="116586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4600" u="none"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5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8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9.png"/><Relationship Id="rId3" Type="http://schemas.openxmlformats.org/officeDocument/2006/relationships/image" Target="../media/image3.jpe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video" Target="../media/media1.mov"/><Relationship Id="rId3" Type="http://schemas.microsoft.com/office/2007/relationships/media" Target="../media/media1.mov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video" Target="../media/media2.mov"/><Relationship Id="rId3" Type="http://schemas.microsoft.com/office/2007/relationships/media" Target="../media/media2.mov"/><Relationship Id="rId4" Type="http://schemas.openxmlformats.org/officeDocument/2006/relationships/image" Target="../media/image23.png"/><Relationship Id="rId5" Type="http://schemas.openxmlformats.org/officeDocument/2006/relationships/image" Target="../media/image5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8.png"/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8.png"/><Relationship Id="rId3" Type="http://schemas.openxmlformats.org/officeDocument/2006/relationships/image" Target="../media/image29.png"/><Relationship Id="rId4" Type="http://schemas.openxmlformats.org/officeDocument/2006/relationships/image" Target="../media/image27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8.png"/><Relationship Id="rId3" Type="http://schemas.openxmlformats.org/officeDocument/2006/relationships/image" Target="../media/image30.png"/><Relationship Id="rId4" Type="http://schemas.openxmlformats.org/officeDocument/2006/relationships/image" Target="../media/image31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8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3.png"/><Relationship Id="rId3" Type="http://schemas.openxmlformats.org/officeDocument/2006/relationships/image" Target="../media/image1.tif"/><Relationship Id="rId4" Type="http://schemas.openxmlformats.org/officeDocument/2006/relationships/image" Target="../media/image6.jpe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eg"/><Relationship Id="rId4" Type="http://schemas.openxmlformats.org/officeDocument/2006/relationships/video" Target="../media/media1.mp4"/><Relationship Id="rId5" Type="http://schemas.microsoft.com/office/2007/relationships/media" Target="../media/media1.mp4"/><Relationship Id="rId6" Type="http://schemas.openxmlformats.org/officeDocument/2006/relationships/image" Target="../media/image12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96" name="Last update:…"/>
          <p:cNvSpPr txBox="1"/>
          <p:nvPr/>
        </p:nvSpPr>
        <p:spPr>
          <a:xfrm>
            <a:off x="11068482" y="12748776"/>
            <a:ext cx="2247036" cy="988297"/>
          </a:xfrm>
          <a:prstGeom prst="rect">
            <a:avLst/>
          </a:prstGeom>
          <a:solidFill>
            <a:srgbClr val="FFFFFF">
              <a:alpha val="73708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8580" tIns="68580" rIns="68580" bIns="68580">
            <a:spAutoFit/>
          </a:bodyPr>
          <a:lstStyle/>
          <a:p>
            <a:pPr marL="0" marR="0" algn="ctr">
              <a:defRPr b="0" i="1" sz="3000">
                <a:uFillTx/>
              </a:defRPr>
            </a:pPr>
            <a:r>
              <a:t>Last update:</a:t>
            </a:r>
          </a:p>
          <a:p>
            <a:pPr marL="0" marR="0" algn="ctr">
              <a:defRPr b="0" i="1" sz="3000">
                <a:uFillTx/>
              </a:defRPr>
            </a:pPr>
            <a:r>
              <a:t>7/7/25</a:t>
            </a:r>
          </a:p>
        </p:txBody>
      </p:sp>
      <p:sp>
        <p:nvSpPr>
          <p:cNvPr id="97" name="Chapter 6: The Composition of Substances and Solutions"/>
          <p:cNvSpPr txBox="1"/>
          <p:nvPr>
            <p:ph type="title"/>
          </p:nvPr>
        </p:nvSpPr>
        <p:spPr>
          <a:xfrm>
            <a:off x="-1628667" y="-187154"/>
            <a:ext cx="13669016" cy="6944599"/>
          </a:xfrm>
          <a:prstGeom prst="rect">
            <a:avLst/>
          </a:prstGeom>
        </p:spPr>
        <p:txBody>
          <a:bodyPr/>
          <a:lstStyle>
            <a:lvl1pPr>
              <a:defRPr sz="9200">
                <a:solidFill>
                  <a:srgbClr val="FF7C00"/>
                </a:solidFill>
                <a:uFill>
                  <a:solidFill>
                    <a:srgbClr val="FF7C00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Chapter 6: The Composition of Substances and Solutions</a:t>
            </a:r>
          </a:p>
        </p:txBody>
      </p:sp>
      <p:pic>
        <p:nvPicPr>
          <p:cNvPr id="98" name="the Dert molecule (silly cartoon)" descr="the Dert molecule (silly cartoon)"/>
          <p:cNvPicPr>
            <a:picLocks noChangeAspect="0"/>
          </p:cNvPicPr>
          <p:nvPr/>
        </p:nvPicPr>
        <p:blipFill>
          <a:blip r:embed="rId2">
            <a:extLst/>
          </a:blip>
          <a:srcRect l="10039" t="9850" r="10184" b="17199"/>
          <a:stretch>
            <a:fillRect/>
          </a:stretch>
        </p:blipFill>
        <p:spPr>
          <a:xfrm>
            <a:off x="15392399" y="450167"/>
            <a:ext cx="8759194" cy="10979833"/>
          </a:xfrm>
          <a:prstGeom prst="rect">
            <a:avLst/>
          </a:prstGeom>
          <a:ln w="12700">
            <a:miter lim="400000"/>
          </a:ln>
        </p:spPr>
      </p:pic>
      <p:sp>
        <p:nvSpPr>
          <p:cNvPr id="99" name="Early chemists describe the first dirt molecule"/>
          <p:cNvSpPr txBox="1"/>
          <p:nvPr/>
        </p:nvSpPr>
        <p:spPr>
          <a:xfrm>
            <a:off x="16400780" y="11625005"/>
            <a:ext cx="7571106" cy="16353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>
              <a:spcBef>
                <a:spcPts val="2100"/>
              </a:spcBef>
              <a:buClr>
                <a:srgbClr val="000000"/>
              </a:buClr>
              <a:buFont typeface="Arial"/>
              <a:defRPr b="0" i="1" sz="5000"/>
            </a:lvl1pPr>
          </a:lstStyle>
          <a:p>
            <a:pPr/>
            <a:r>
              <a:t>Early chemists describe the first dirt molecule</a:t>
            </a:r>
          </a:p>
        </p:txBody>
      </p:sp>
      <p:sp>
        <p:nvSpPr>
          <p:cNvPr id="100" name="Chemistry 221…"/>
          <p:cNvSpPr txBox="1"/>
          <p:nvPr/>
        </p:nvSpPr>
        <p:spPr>
          <a:xfrm>
            <a:off x="621737" y="8114234"/>
            <a:ext cx="10123008" cy="3302002"/>
          </a:xfrm>
          <a:prstGeom prst="rect">
            <a:avLst/>
          </a:prstGeom>
          <a:solidFill>
            <a:srgbClr val="EBEBEB">
              <a:alpha val="56675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marL="650874" marR="79373" indent="-571500" algn="ctr">
              <a:lnSpc>
                <a:spcPct val="90000"/>
              </a:lnSpc>
              <a:spcBef>
                <a:spcPts val="1900"/>
              </a:spcBef>
              <a:buClr>
                <a:srgbClr val="000000"/>
              </a:buClr>
              <a:buFont typeface="Arial"/>
              <a:defRPr b="0" sz="54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Chemistry 221</a:t>
            </a:r>
          </a:p>
          <a:p>
            <a:pPr marL="650874" marR="79373" indent="-571500" algn="ctr">
              <a:lnSpc>
                <a:spcPct val="90000"/>
              </a:lnSpc>
              <a:spcBef>
                <a:spcPts val="1900"/>
              </a:spcBef>
              <a:buClr>
                <a:srgbClr val="000000"/>
              </a:buClr>
              <a:buFont typeface="Arial"/>
              <a:defRPr b="0" sz="54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Professor Michael Russell</a:t>
            </a:r>
          </a:p>
          <a:p>
            <a:pPr marL="650874" marR="79373" indent="-571500" algn="ctr">
              <a:lnSpc>
                <a:spcPct val="90000"/>
              </a:lnSpc>
              <a:spcBef>
                <a:spcPts val="1900"/>
              </a:spcBef>
              <a:buClr>
                <a:srgbClr val="FF2734"/>
              </a:buClr>
              <a:buFont typeface="Arial"/>
              <a:defRPr b="0"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http://mhchem.org/221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Empirical Formula From Percent Composition"/>
          <p:cNvSpPr txBox="1"/>
          <p:nvPr/>
        </p:nvSpPr>
        <p:spPr>
          <a:xfrm>
            <a:off x="42172" y="-713846"/>
            <a:ext cx="23488003" cy="320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/>
          <a:lstStyle>
            <a:lvl1pPr marL="79373" marR="79373">
              <a:lnSpc>
                <a:spcPct val="90000"/>
              </a:lnSpc>
              <a:defRPr sz="6900">
                <a:solidFill>
                  <a:srgbClr val="0433FF"/>
                </a:solidFill>
              </a:defRPr>
            </a:lvl1pPr>
          </a:lstStyle>
          <a:p>
            <a:pPr/>
            <a:r>
              <a:t>Empirical Formula From Percent Composition</a:t>
            </a:r>
          </a:p>
        </p:txBody>
      </p:sp>
      <p:sp>
        <p:nvSpPr>
          <p:cNvPr id="170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171" name="A compound’s empirical formula can be determined from percent composition values…"/>
          <p:cNvSpPr txBox="1"/>
          <p:nvPr/>
        </p:nvSpPr>
        <p:spPr>
          <a:xfrm>
            <a:off x="274742" y="1517156"/>
            <a:ext cx="21031314" cy="102412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marL="381000" marR="5080" indent="-375919">
              <a:buClr>
                <a:srgbClr val="000000"/>
              </a:buClr>
              <a:buFont typeface="Arial"/>
              <a:defRPr b="0" sz="4800">
                <a:latin typeface="Avenir Book Oblique"/>
                <a:ea typeface="Avenir Book Oblique"/>
                <a:cs typeface="Avenir Book Oblique"/>
                <a:sym typeface="Avenir Book Oblique"/>
              </a:defRPr>
            </a:pPr>
            <a:r>
              <a:rPr>
                <a:latin typeface="Avenir Book"/>
                <a:ea typeface="Avenir Book"/>
                <a:cs typeface="Avenir Book"/>
                <a:sym typeface="Avenir Book"/>
              </a:rPr>
              <a:t>A compound’s empirical formula can be determined from percent composition values </a:t>
            </a:r>
            <a:endParaRPr>
              <a:latin typeface="Avenir Book"/>
              <a:ea typeface="Avenir Book"/>
              <a:cs typeface="Avenir Book"/>
              <a:sym typeface="Avenir Book"/>
            </a:endParaRPr>
          </a:p>
          <a:p>
            <a:pPr marL="381000" marR="5080" indent="-375919">
              <a:buClr>
                <a:srgbClr val="000000"/>
              </a:buClr>
              <a:buFont typeface="Arial"/>
              <a:defRPr b="0" sz="4800">
                <a:latin typeface="Avenir Book Oblique"/>
                <a:ea typeface="Avenir Book Oblique"/>
                <a:cs typeface="Avenir Book Oblique"/>
                <a:sym typeface="Avenir Book Oblique"/>
              </a:defRPr>
            </a:pPr>
            <a:r>
              <a:rPr>
                <a:latin typeface="Avenir Book"/>
                <a:ea typeface="Avenir Book"/>
                <a:cs typeface="Avenir Book"/>
                <a:sym typeface="Avenir Book"/>
              </a:rPr>
              <a:t>1 - Convert percent composition to masses by </a:t>
            </a:r>
            <a:r>
              <a:rPr>
                <a:latin typeface="Avenir Heavy"/>
                <a:ea typeface="Avenir Heavy"/>
                <a:cs typeface="Avenir Heavy"/>
                <a:sym typeface="Avenir Heavy"/>
              </a:rPr>
              <a:t>assuming a 100 g sample</a:t>
            </a:r>
            <a:r>
              <a:rPr>
                <a:latin typeface="Avenir Book"/>
                <a:ea typeface="Avenir Book"/>
                <a:cs typeface="Avenir Book"/>
                <a:sym typeface="Avenir Book"/>
              </a:rPr>
              <a:t> of compound.</a:t>
            </a:r>
            <a:endParaRPr>
              <a:latin typeface="Avenir Book"/>
              <a:ea typeface="Avenir Book"/>
              <a:cs typeface="Avenir Book"/>
              <a:sym typeface="Avenir Book"/>
            </a:endParaRPr>
          </a:p>
          <a:p>
            <a:pPr marL="381000" marR="5080" indent="-375919">
              <a:buClr>
                <a:srgbClr val="000000"/>
              </a:buClr>
              <a:buFont typeface="Arial"/>
              <a:defRPr b="0" sz="4800">
                <a:latin typeface="Avenir Book Oblique"/>
                <a:ea typeface="Avenir Book Oblique"/>
                <a:cs typeface="Avenir Book Oblique"/>
                <a:sym typeface="Avenir Book Oblique"/>
              </a:defRPr>
            </a:pPr>
            <a:r>
              <a:rPr>
                <a:latin typeface="Avenir Book"/>
                <a:ea typeface="Avenir Book"/>
                <a:cs typeface="Avenir Book"/>
                <a:sym typeface="Avenir Book"/>
              </a:rPr>
              <a:t>2 - Convert element </a:t>
            </a:r>
            <a:r>
              <a:rPr>
                <a:latin typeface="Avenir Heavy"/>
                <a:ea typeface="Avenir Heavy"/>
                <a:cs typeface="Avenir Heavy"/>
                <a:sym typeface="Avenir Heavy"/>
              </a:rPr>
              <a:t>masses to moles</a:t>
            </a:r>
            <a:r>
              <a:rPr>
                <a:latin typeface="Avenir Book"/>
                <a:ea typeface="Avenir Book"/>
                <a:cs typeface="Avenir Book"/>
                <a:sym typeface="Avenir Book"/>
              </a:rPr>
              <a:t> </a:t>
            </a:r>
            <a:endParaRPr>
              <a:latin typeface="Avenir Book"/>
              <a:ea typeface="Avenir Book"/>
              <a:cs typeface="Avenir Book"/>
              <a:sym typeface="Avenir Book"/>
            </a:endParaRPr>
          </a:p>
          <a:p>
            <a:pPr marL="381000" marR="5080" indent="-375919">
              <a:buClr>
                <a:srgbClr val="000000"/>
              </a:buClr>
              <a:buFont typeface="Arial"/>
              <a:defRPr b="0" sz="4800">
                <a:latin typeface="Avenir Book Oblique"/>
                <a:ea typeface="Avenir Book Oblique"/>
                <a:cs typeface="Avenir Book Oblique"/>
                <a:sym typeface="Avenir Book Oblique"/>
              </a:defRPr>
            </a:pPr>
            <a:r>
              <a:rPr>
                <a:latin typeface="Avenir Book"/>
                <a:ea typeface="Avenir Book"/>
                <a:cs typeface="Avenir Book"/>
                <a:sym typeface="Avenir Book"/>
              </a:rPr>
              <a:t>3 - </a:t>
            </a:r>
            <a:r>
              <a:rPr>
                <a:latin typeface="Avenir Heavy"/>
                <a:ea typeface="Avenir Heavy"/>
                <a:cs typeface="Avenir Heavy"/>
                <a:sym typeface="Avenir Heavy"/>
              </a:rPr>
              <a:t>Divide</a:t>
            </a:r>
            <a:r>
              <a:rPr>
                <a:latin typeface="Avenir Book"/>
                <a:ea typeface="Avenir Book"/>
                <a:cs typeface="Avenir Book"/>
                <a:sym typeface="Avenir Book"/>
              </a:rPr>
              <a:t> mole values by the </a:t>
            </a:r>
            <a:r>
              <a:rPr i="1">
                <a:latin typeface="Avenir Heavy"/>
                <a:ea typeface="Avenir Heavy"/>
                <a:cs typeface="Avenir Heavy"/>
                <a:sym typeface="Avenir Heavy"/>
              </a:rPr>
              <a:t>smallest</a:t>
            </a:r>
            <a:r>
              <a:rPr>
                <a:latin typeface="Avenir Book"/>
                <a:ea typeface="Avenir Book"/>
                <a:cs typeface="Avenir Book"/>
                <a:sym typeface="Avenir Book"/>
              </a:rPr>
              <a:t> number of moles</a:t>
            </a:r>
            <a:endParaRPr>
              <a:latin typeface="Avenir Book"/>
              <a:ea typeface="Avenir Book"/>
              <a:cs typeface="Avenir Book"/>
              <a:sym typeface="Avenir Book"/>
            </a:endParaRPr>
          </a:p>
          <a:p>
            <a:pPr marL="381000" marR="5080" indent="-375919">
              <a:buClr>
                <a:srgbClr val="000000"/>
              </a:buClr>
              <a:buFont typeface="Arial"/>
              <a:defRPr b="0" sz="4800">
                <a:latin typeface="Avenir Book Oblique"/>
                <a:ea typeface="Avenir Book Oblique"/>
                <a:cs typeface="Avenir Book Oblique"/>
                <a:sym typeface="Avenir Book Oblique"/>
              </a:defRPr>
            </a:pPr>
            <a:r>
              <a:rPr>
                <a:latin typeface="Avenir Book"/>
                <a:ea typeface="Avenir Book"/>
                <a:cs typeface="Avenir Book"/>
                <a:sym typeface="Avenir Book"/>
              </a:rPr>
              <a:t>4 - </a:t>
            </a:r>
            <a:r>
              <a:t>If necessary</a:t>
            </a:r>
            <a:r>
              <a:rPr>
                <a:latin typeface="Avenir Book"/>
                <a:ea typeface="Avenir Book"/>
                <a:cs typeface="Avenir Book"/>
                <a:sym typeface="Avenir Book"/>
              </a:rPr>
              <a:t>, multiply by an integer to give the smallest whole number ratio of subscripts.</a:t>
            </a:r>
            <a:endParaRPr>
              <a:latin typeface="Avenir Book"/>
              <a:ea typeface="Avenir Book"/>
              <a:cs typeface="Avenir Book"/>
              <a:sym typeface="Avenir Book"/>
            </a:endParaRPr>
          </a:p>
          <a:p>
            <a:pPr marL="381000" marR="5080" indent="-375919">
              <a:buClr>
                <a:srgbClr val="000000"/>
              </a:buClr>
              <a:buFont typeface="Arial"/>
              <a:defRPr b="0" sz="4800">
                <a:latin typeface="Avenir Book Oblique"/>
                <a:ea typeface="Avenir Book Oblique"/>
                <a:cs typeface="Avenir Book Oblique"/>
                <a:sym typeface="Avenir Book Oblique"/>
              </a:defRPr>
            </a:pPr>
            <a:endParaRPr>
              <a:latin typeface="Avenir Book"/>
              <a:ea typeface="Avenir Book"/>
              <a:cs typeface="Avenir Book"/>
              <a:sym typeface="Avenir Book"/>
            </a:endParaRPr>
          </a:p>
          <a:p>
            <a:pPr marL="381000" marR="5080" indent="-375919">
              <a:buClr>
                <a:srgbClr val="000000"/>
              </a:buClr>
              <a:buFont typeface="Arial"/>
              <a:defRPr b="0" sz="4800">
                <a:latin typeface="Avenir Book Oblique"/>
                <a:ea typeface="Avenir Book Oblique"/>
                <a:cs typeface="Avenir Book Oblique"/>
                <a:sym typeface="Avenir Book Oblique"/>
              </a:defRPr>
            </a:pPr>
            <a:r>
              <a:t>Example:</a:t>
            </a:r>
            <a:r>
              <a:rPr>
                <a:latin typeface="Avenir Book"/>
                <a:ea typeface="Avenir Book"/>
                <a:cs typeface="Avenir Book"/>
                <a:sym typeface="Avenir Book"/>
              </a:rPr>
              <a:t> The bacterial fermentation of grain to produce ethanol forms a gas with a percent composition of 27.29% C and 72.71% O. What is the empirical formula for this gas?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Empirical Formula From Percent Composition - Example"/>
          <p:cNvSpPr txBox="1"/>
          <p:nvPr/>
        </p:nvSpPr>
        <p:spPr>
          <a:xfrm>
            <a:off x="42172" y="-713846"/>
            <a:ext cx="23488003" cy="320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/>
          <a:lstStyle/>
          <a:p>
            <a:pPr marL="79373" marR="79373">
              <a:lnSpc>
                <a:spcPct val="90000"/>
              </a:lnSpc>
              <a:defRPr sz="6700">
                <a:solidFill>
                  <a:srgbClr val="0433FF"/>
                </a:solidFill>
              </a:defRPr>
            </a:pPr>
            <a:r>
              <a:t>Empirical Formula From Percent Composition - </a:t>
            </a:r>
            <a:r>
              <a:rPr i="1"/>
              <a:t>Example</a:t>
            </a:r>
          </a:p>
        </p:txBody>
      </p:sp>
      <p:sp>
        <p:nvSpPr>
          <p:cNvPr id="174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175" name="Example: The bacterial fermentation of grain to produce ethanol forms a gas with a percent composition of 27.29% C and 72.71% O. What is the empirical formula for this gas?…"/>
          <p:cNvSpPr txBox="1"/>
          <p:nvPr/>
        </p:nvSpPr>
        <p:spPr>
          <a:xfrm>
            <a:off x="274742" y="1517156"/>
            <a:ext cx="21031314" cy="3535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marL="381000" marR="5080" indent="-375919">
              <a:buClr>
                <a:srgbClr val="000000"/>
              </a:buClr>
              <a:buFont typeface="Arial"/>
              <a:defRPr b="0" sz="4800">
                <a:latin typeface="Avenir Book Oblique"/>
                <a:ea typeface="Avenir Book Oblique"/>
                <a:cs typeface="Avenir Book Oblique"/>
                <a:sym typeface="Avenir Book Oblique"/>
              </a:defRPr>
            </a:pPr>
            <a:r>
              <a:t>Example:</a:t>
            </a:r>
            <a:r>
              <a:rPr>
                <a:latin typeface="Avenir Book"/>
                <a:ea typeface="Avenir Book"/>
                <a:cs typeface="Avenir Book"/>
                <a:sym typeface="Avenir Book"/>
              </a:rPr>
              <a:t> The bacterial fermentation of grain to produce ethanol forms a gas with a percent composition of 27.29% C and 72.71% O. What is the empirical formula for this gas?</a:t>
            </a:r>
            <a:endParaRPr>
              <a:latin typeface="Avenir Book"/>
              <a:ea typeface="Avenir Book"/>
              <a:cs typeface="Avenir Book"/>
              <a:sym typeface="Avenir Book"/>
            </a:endParaRPr>
          </a:p>
          <a:p>
            <a:pPr marL="381000" marR="5080" indent="-375919">
              <a:buClr>
                <a:srgbClr val="000000"/>
              </a:buClr>
              <a:buFont typeface="Arial"/>
              <a:defRPr b="0" sz="4800">
                <a:latin typeface="Avenir Book Oblique"/>
                <a:ea typeface="Avenir Book Oblique"/>
                <a:cs typeface="Avenir Book Oblique"/>
                <a:sym typeface="Avenir Book Oblique"/>
              </a:defRPr>
            </a:pPr>
            <a:r>
              <a:rPr>
                <a:latin typeface="Avenir Heavy"/>
                <a:ea typeface="Avenir Heavy"/>
                <a:cs typeface="Avenir Heavy"/>
                <a:sym typeface="Avenir Heavy"/>
              </a:rPr>
              <a:t>Assume 100 g total sample</a:t>
            </a:r>
            <a:r>
              <a:rPr>
                <a:latin typeface="Avenir Book"/>
                <a:ea typeface="Avenir Book"/>
                <a:cs typeface="Avenir Book"/>
                <a:sym typeface="Avenir Book"/>
              </a:rPr>
              <a:t>, which would give </a:t>
            </a:r>
            <a:r>
              <a:rPr>
                <a:latin typeface="Avenir Heavy"/>
                <a:ea typeface="Avenir Heavy"/>
                <a:cs typeface="Avenir Heavy"/>
                <a:sym typeface="Avenir Heavy"/>
              </a:rPr>
              <a:t>27.29 g C</a:t>
            </a:r>
            <a:r>
              <a:rPr>
                <a:latin typeface="Avenir Book"/>
                <a:ea typeface="Avenir Book"/>
                <a:cs typeface="Avenir Book"/>
                <a:sym typeface="Avenir Book"/>
              </a:rPr>
              <a:t> and </a:t>
            </a:r>
            <a:r>
              <a:rPr>
                <a:latin typeface="Avenir Heavy"/>
                <a:ea typeface="Avenir Heavy"/>
                <a:cs typeface="Avenir Heavy"/>
                <a:sym typeface="Avenir Heavy"/>
              </a:rPr>
              <a:t>72.71 g O</a:t>
            </a:r>
          </a:p>
        </p:txBody>
      </p:sp>
      <p:pic>
        <p:nvPicPr>
          <p:cNvPr id="176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0" r="0" b="62042"/>
          <a:stretch>
            <a:fillRect/>
          </a:stretch>
        </p:blipFill>
        <p:spPr>
          <a:xfrm>
            <a:off x="3154227" y="5342435"/>
            <a:ext cx="14742098" cy="2695651"/>
          </a:xfrm>
          <a:prstGeom prst="rect">
            <a:avLst/>
          </a:prstGeom>
          <a:ln w="12700"/>
        </p:spPr>
      </p:pic>
      <p:sp>
        <p:nvSpPr>
          <p:cNvPr id="177" name="Empirical formula = CO2"/>
          <p:cNvSpPr txBox="1"/>
          <p:nvPr/>
        </p:nvSpPr>
        <p:spPr>
          <a:xfrm>
            <a:off x="16865600" y="12835255"/>
            <a:ext cx="8549641" cy="2948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>
              <a:lnSpc>
                <a:spcPct val="90000"/>
              </a:lnSpc>
              <a:spcBef>
                <a:spcPts val="1900"/>
              </a:spcBef>
              <a:buClr>
                <a:srgbClr val="003DAF"/>
              </a:buClr>
              <a:buFont typeface="Arial"/>
              <a:defRPr b="0" i="1" sz="5000">
                <a:uFill>
                  <a:solidFill>
                    <a:srgbClr val="003DAF"/>
                  </a:solidFill>
                </a:u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Empirical formula = CO</a:t>
            </a:r>
            <a:r>
              <a:rPr baseline="-5999"/>
              <a:t>2</a:t>
            </a:r>
          </a:p>
        </p:txBody>
      </p:sp>
      <p:pic>
        <p:nvPicPr>
          <p:cNvPr id="178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60807" r="0" b="0"/>
          <a:stretch>
            <a:fillRect/>
          </a:stretch>
        </p:blipFill>
        <p:spPr>
          <a:xfrm>
            <a:off x="2716077" y="8255041"/>
            <a:ext cx="15618245" cy="2948766"/>
          </a:xfrm>
          <a:prstGeom prst="rect">
            <a:avLst/>
          </a:prstGeom>
          <a:ln w="12700"/>
        </p:spPr>
      </p:pic>
      <p:pic>
        <p:nvPicPr>
          <p:cNvPr id="179" name="Untitled.pdf" descr="Untitled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061192" y="11169879"/>
            <a:ext cx="15790446" cy="1718729"/>
          </a:xfrm>
          <a:prstGeom prst="rect">
            <a:avLst/>
          </a:prstGeom>
          <a:ln w="12700"/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afterEffect" presetID="10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7" dur="3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78" grpId="2"/>
      <p:bldP build="whole" bldLvl="1" animBg="1" rev="0" advAuto="0" spid="176" grpId="1"/>
      <p:bldP build="whole" bldLvl="1" animBg="1" rev="0" advAuto="0" spid="179" grpId="3"/>
      <p:bldP build="whole" bldLvl="1" animBg="1" rev="0" advAuto="0" spid="177" grpId="4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Molecular Formula From Empirical Formula"/>
          <p:cNvSpPr txBox="1"/>
          <p:nvPr/>
        </p:nvSpPr>
        <p:spPr>
          <a:xfrm>
            <a:off x="42172" y="-713846"/>
            <a:ext cx="23488003" cy="320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/>
          <a:lstStyle>
            <a:lvl1pPr marL="79373" marR="79373">
              <a:lnSpc>
                <a:spcPct val="90000"/>
              </a:lnSpc>
              <a:defRPr sz="6700">
                <a:solidFill>
                  <a:srgbClr val="0433FF"/>
                </a:solidFill>
              </a:defRPr>
            </a:lvl1pPr>
          </a:lstStyle>
          <a:p>
            <a:pPr/>
            <a:r>
              <a:t>Molecular Formula From Empirical Formula</a:t>
            </a:r>
          </a:p>
        </p:txBody>
      </p:sp>
      <p:sp>
        <p:nvSpPr>
          <p:cNvPr id="182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183" name="Some compounds have the same percent composition and empirical formula.…"/>
          <p:cNvSpPr txBox="1"/>
          <p:nvPr/>
        </p:nvSpPr>
        <p:spPr>
          <a:xfrm>
            <a:off x="274742" y="1517156"/>
            <a:ext cx="21031314" cy="4373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marL="381000" marR="5080" indent="-375919">
              <a:buClr>
                <a:srgbClr val="000000"/>
              </a:buClr>
              <a:buFont typeface="Arial"/>
              <a:defRPr b="0" sz="4800">
                <a:latin typeface="Avenir Book Oblique"/>
                <a:ea typeface="Avenir Book Oblique"/>
                <a:cs typeface="Avenir Book Oblique"/>
                <a:sym typeface="Avenir Book Oblique"/>
              </a:defRPr>
            </a:pPr>
            <a:r>
              <a:rPr>
                <a:latin typeface="Avenir Book"/>
                <a:ea typeface="Avenir Book"/>
                <a:cs typeface="Avenir Book"/>
                <a:sym typeface="Avenir Book"/>
              </a:rPr>
              <a:t>Some compounds have the same percent composition and empirical formula.</a:t>
            </a:r>
            <a:endParaRPr>
              <a:latin typeface="Avenir Book"/>
              <a:ea typeface="Avenir Book"/>
              <a:cs typeface="Avenir Book"/>
              <a:sym typeface="Avenir Book"/>
            </a:endParaRPr>
          </a:p>
          <a:p>
            <a:pPr marL="381000" marR="5080" indent="-375919">
              <a:buClr>
                <a:srgbClr val="000000"/>
              </a:buClr>
              <a:buFont typeface="Arial"/>
              <a:defRPr b="0" sz="4800">
                <a:latin typeface="Avenir Book Oblique"/>
                <a:ea typeface="Avenir Book Oblique"/>
                <a:cs typeface="Avenir Book Oblique"/>
                <a:sym typeface="Avenir Book Oblique"/>
              </a:defRPr>
            </a:pPr>
            <a:r>
              <a:t>Example:</a:t>
            </a:r>
            <a:r>
              <a:rPr>
                <a:latin typeface="Avenir Book"/>
                <a:ea typeface="Avenir Book"/>
                <a:cs typeface="Avenir Book"/>
                <a:sym typeface="Avenir Book"/>
              </a:rPr>
              <a:t> </a:t>
            </a:r>
            <a:r>
              <a:rPr>
                <a:latin typeface="Avenir Heavy"/>
                <a:ea typeface="Avenir Heavy"/>
                <a:cs typeface="Avenir Heavy"/>
                <a:sym typeface="Avenir Heavy"/>
              </a:rPr>
              <a:t>nitrogen dioxide</a:t>
            </a:r>
            <a:r>
              <a:rPr>
                <a:latin typeface="Avenir Book"/>
                <a:ea typeface="Avenir Book"/>
                <a:cs typeface="Avenir Book"/>
                <a:sym typeface="Avenir Book"/>
              </a:rPr>
              <a:t> (</a:t>
            </a:r>
            <a:r>
              <a:rPr>
                <a:latin typeface="Avenir Heavy"/>
                <a:ea typeface="Avenir Heavy"/>
                <a:cs typeface="Avenir Heavy"/>
                <a:sym typeface="Avenir Heavy"/>
              </a:rPr>
              <a:t>NO</a:t>
            </a:r>
            <a:r>
              <a:rPr baseline="-5999">
                <a:latin typeface="Avenir Heavy"/>
                <a:ea typeface="Avenir Heavy"/>
                <a:cs typeface="Avenir Heavy"/>
                <a:sym typeface="Avenir Heavy"/>
              </a:rPr>
              <a:t>2</a:t>
            </a:r>
            <a:r>
              <a:rPr>
                <a:latin typeface="Avenir Book"/>
                <a:ea typeface="Avenir Book"/>
                <a:cs typeface="Avenir Book"/>
                <a:sym typeface="Avenir Book"/>
              </a:rPr>
              <a:t>): 30.45% N, 69.55% O, EF = NO</a:t>
            </a:r>
            <a:r>
              <a:rPr baseline="-5999">
                <a:latin typeface="Avenir Book"/>
                <a:ea typeface="Avenir Book"/>
                <a:cs typeface="Avenir Book"/>
                <a:sym typeface="Avenir Book"/>
              </a:rPr>
              <a:t>2</a:t>
            </a:r>
            <a:endParaRPr>
              <a:latin typeface="Avenir Book"/>
              <a:ea typeface="Avenir Book"/>
              <a:cs typeface="Avenir Book"/>
              <a:sym typeface="Avenir Book"/>
            </a:endParaRPr>
          </a:p>
          <a:p>
            <a:pPr marL="381000" marR="5080" indent="-375919">
              <a:buClr>
                <a:srgbClr val="000000"/>
              </a:buClr>
              <a:buFont typeface="Arial"/>
              <a:defRPr b="0" sz="4800">
                <a:latin typeface="Avenir Book Oblique"/>
                <a:ea typeface="Avenir Book Oblique"/>
                <a:cs typeface="Avenir Book Oblique"/>
                <a:sym typeface="Avenir Book Oblique"/>
              </a:defRPr>
            </a:pPr>
            <a:r>
              <a:t>Example:</a:t>
            </a:r>
            <a:r>
              <a:rPr>
                <a:latin typeface="Avenir Book"/>
                <a:ea typeface="Avenir Book"/>
                <a:cs typeface="Avenir Book"/>
                <a:sym typeface="Avenir Book"/>
              </a:rPr>
              <a:t> </a:t>
            </a:r>
            <a:r>
              <a:rPr>
                <a:latin typeface="Avenir Heavy"/>
                <a:ea typeface="Avenir Heavy"/>
                <a:cs typeface="Avenir Heavy"/>
                <a:sym typeface="Avenir Heavy"/>
              </a:rPr>
              <a:t>dinitrogen tetraoxide</a:t>
            </a:r>
            <a:r>
              <a:rPr>
                <a:latin typeface="Avenir Book"/>
                <a:ea typeface="Avenir Book"/>
                <a:cs typeface="Avenir Book"/>
                <a:sym typeface="Avenir Book"/>
              </a:rPr>
              <a:t> (</a:t>
            </a:r>
            <a:r>
              <a:rPr>
                <a:latin typeface="Avenir Heavy"/>
                <a:ea typeface="Avenir Heavy"/>
                <a:cs typeface="Avenir Heavy"/>
                <a:sym typeface="Avenir Heavy"/>
              </a:rPr>
              <a:t>N</a:t>
            </a:r>
            <a:r>
              <a:rPr baseline="-5999">
                <a:latin typeface="Avenir Heavy"/>
                <a:ea typeface="Avenir Heavy"/>
                <a:cs typeface="Avenir Heavy"/>
                <a:sym typeface="Avenir Heavy"/>
              </a:rPr>
              <a:t>2</a:t>
            </a:r>
            <a:r>
              <a:rPr>
                <a:latin typeface="Avenir Heavy"/>
                <a:ea typeface="Avenir Heavy"/>
                <a:cs typeface="Avenir Heavy"/>
                <a:sym typeface="Avenir Heavy"/>
              </a:rPr>
              <a:t>O</a:t>
            </a:r>
            <a:r>
              <a:rPr baseline="-5999">
                <a:latin typeface="Avenir Heavy"/>
                <a:ea typeface="Avenir Heavy"/>
                <a:cs typeface="Avenir Heavy"/>
                <a:sym typeface="Avenir Heavy"/>
              </a:rPr>
              <a:t>4</a:t>
            </a:r>
            <a:r>
              <a:rPr>
                <a:latin typeface="Avenir Book"/>
                <a:ea typeface="Avenir Book"/>
                <a:cs typeface="Avenir Book"/>
                <a:sym typeface="Avenir Book"/>
              </a:rPr>
              <a:t>): 30.45% N, 69.55% O, EF = NO</a:t>
            </a:r>
            <a:r>
              <a:rPr baseline="-5999">
                <a:latin typeface="Avenir Book"/>
                <a:ea typeface="Avenir Book"/>
                <a:cs typeface="Avenir Book"/>
                <a:sym typeface="Avenir Book"/>
              </a:rPr>
              <a:t>2</a:t>
            </a:r>
            <a:endParaRPr>
              <a:latin typeface="Avenir Book"/>
              <a:ea typeface="Avenir Book"/>
              <a:cs typeface="Avenir Book"/>
              <a:sym typeface="Avenir Book"/>
            </a:endParaRPr>
          </a:p>
          <a:p>
            <a:pPr marL="381000" marR="5080" indent="-375919">
              <a:buClr>
                <a:srgbClr val="000000"/>
              </a:buClr>
              <a:buFont typeface="Arial"/>
              <a:defRPr b="0" sz="4800">
                <a:latin typeface="Avenir Book Oblique"/>
                <a:ea typeface="Avenir Book Oblique"/>
                <a:cs typeface="Avenir Book Oblique"/>
                <a:sym typeface="Avenir Book Oblique"/>
              </a:defRPr>
            </a:pPr>
            <a:r>
              <a:rPr>
                <a:latin typeface="Avenir Book"/>
                <a:ea typeface="Avenir Book"/>
                <a:cs typeface="Avenir Book"/>
                <a:sym typeface="Avenir Book"/>
              </a:rPr>
              <a:t>Chemists need a method to convert EF into a molecular formula (MF)!</a:t>
            </a:r>
          </a:p>
        </p:txBody>
      </p:sp>
      <p:sp>
        <p:nvSpPr>
          <p:cNvPr id="184" name="Molecular formula = (Empirical formula)n"/>
          <p:cNvSpPr txBox="1"/>
          <p:nvPr/>
        </p:nvSpPr>
        <p:spPr>
          <a:xfrm>
            <a:off x="4517561" y="11616055"/>
            <a:ext cx="12545676" cy="1046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>
              <a:lnSpc>
                <a:spcPct val="90000"/>
              </a:lnSpc>
              <a:spcBef>
                <a:spcPts val="1900"/>
              </a:spcBef>
              <a:buClr>
                <a:srgbClr val="003DAF"/>
              </a:buClr>
              <a:buFont typeface="Arial"/>
              <a:defRPr b="0" sz="5000">
                <a:uFill>
                  <a:solidFill>
                    <a:srgbClr val="003DAF"/>
                  </a:solidFill>
                </a:u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Molecular formula = (Empirical formula)</a:t>
            </a:r>
            <a:r>
              <a:rPr baseline="-5999"/>
              <a:t>n</a:t>
            </a:r>
          </a:p>
        </p:txBody>
      </p:sp>
      <p:pic>
        <p:nvPicPr>
          <p:cNvPr id="18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721288" y="6690569"/>
            <a:ext cx="16129770" cy="2180455"/>
          </a:xfrm>
          <a:prstGeom prst="rect">
            <a:avLst/>
          </a:prstGeom>
          <a:ln w="12700"/>
        </p:spPr>
      </p:pic>
      <p:sp>
        <p:nvSpPr>
          <p:cNvPr id="186" name="The molecular formula is then obtained by multiplying each subscript in the empirical formula by n."/>
          <p:cNvSpPr txBox="1"/>
          <p:nvPr/>
        </p:nvSpPr>
        <p:spPr>
          <a:xfrm>
            <a:off x="1011342" y="9415499"/>
            <a:ext cx="21031314" cy="18592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marL="0" marR="0" defTabSz="457200">
              <a:lnSpc>
                <a:spcPts val="6800"/>
              </a:lnSpc>
              <a:defRPr b="0" sz="4800">
                <a:uFillTx/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>
              <a:defRPr>
                <a:solidFill>
                  <a:srgbClr val="464846"/>
                </a:solidFill>
              </a:defRPr>
            </a:pPr>
            <a:r>
              <a:rPr>
                <a:solidFill>
                  <a:srgbClr val="000000"/>
                </a:solidFill>
              </a:rPr>
              <a:t>The molecular formula is then obtained by multiplying each subscript in the empirical formula by n. 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1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1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"/>
                            </p:stCondLst>
                            <p:childTnLst>
                              <p:par>
                                <p:cTn id="10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"/>
                            </p:stCondLst>
                            <p:childTnLst>
                              <p:par>
                                <p:cTn id="13" presetClass="entr" nodeType="after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5" dur="3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"/>
                            </p:stCondLst>
                            <p:childTnLst>
                              <p:par>
                                <p:cTn id="17" presetClass="entr" nodeType="afterEffect" presetID="10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9" dur="3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6" grpId="3"/>
      <p:bldP build="p" bldLvl="5" animBg="1" rev="0" advAuto="0" spid="183" grpId="1"/>
      <p:bldP build="whole" bldLvl="1" animBg="1" rev="0" advAuto="0" spid="185" grpId="2"/>
      <p:bldP build="whole" bldLvl="1" animBg="1" rev="0" advAuto="0" spid="184" grpId="4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Molecular Formula From Empirical Formula - Example"/>
          <p:cNvSpPr txBox="1"/>
          <p:nvPr/>
        </p:nvSpPr>
        <p:spPr>
          <a:xfrm>
            <a:off x="42172" y="-713846"/>
            <a:ext cx="23488003" cy="320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/>
          <a:lstStyle/>
          <a:p>
            <a:pPr marL="79373" marR="79373">
              <a:lnSpc>
                <a:spcPct val="90000"/>
              </a:lnSpc>
              <a:defRPr sz="6700">
                <a:solidFill>
                  <a:srgbClr val="0433FF"/>
                </a:solidFill>
              </a:defRPr>
            </a:pPr>
            <a:r>
              <a:t>Molecular Formula From Empirical Formula </a:t>
            </a:r>
            <a:r>
              <a:rPr i="1"/>
              <a:t>- Example</a:t>
            </a:r>
          </a:p>
        </p:txBody>
      </p:sp>
      <p:sp>
        <p:nvSpPr>
          <p:cNvPr id="189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190" name="Example: A compound has an empirical formula of CH2O (empirical formula mass = 30 amu) and a molecular mass of 180 amu.  Find the molecular formula."/>
          <p:cNvSpPr txBox="1"/>
          <p:nvPr/>
        </p:nvSpPr>
        <p:spPr>
          <a:xfrm>
            <a:off x="274742" y="1517156"/>
            <a:ext cx="21031314" cy="3535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marL="381000" marR="5080" indent="-375919">
              <a:buClr>
                <a:srgbClr val="000000"/>
              </a:buClr>
              <a:buFont typeface="Arial"/>
              <a:defRPr b="0" sz="4800">
                <a:latin typeface="Avenir Book Oblique"/>
                <a:ea typeface="Avenir Book Oblique"/>
                <a:cs typeface="Avenir Book Oblique"/>
                <a:sym typeface="Avenir Book Oblique"/>
              </a:defRPr>
            </a:pPr>
            <a:r>
              <a:t>Example:</a:t>
            </a:r>
            <a:r>
              <a:rPr>
                <a:latin typeface="Avenir Book"/>
                <a:ea typeface="Avenir Book"/>
                <a:cs typeface="Avenir Book"/>
                <a:sym typeface="Avenir Book"/>
              </a:rPr>
              <a:t> A compound has an empirical formula of CH</a:t>
            </a:r>
            <a:r>
              <a:rPr baseline="-5999">
                <a:latin typeface="Avenir Book"/>
                <a:ea typeface="Avenir Book"/>
                <a:cs typeface="Avenir Book"/>
                <a:sym typeface="Avenir Book"/>
              </a:rPr>
              <a:t>2</a:t>
            </a:r>
            <a:r>
              <a:rPr>
                <a:latin typeface="Avenir Book"/>
                <a:ea typeface="Avenir Book"/>
                <a:cs typeface="Avenir Book"/>
                <a:sym typeface="Avenir Book"/>
              </a:rPr>
              <a:t>O (empirical formula mass = 30 amu) and a molecular mass of 180 amu.  Find the molecular formula.</a:t>
            </a:r>
            <a:endParaRPr>
              <a:latin typeface="Avenir Book"/>
              <a:ea typeface="Avenir Book"/>
              <a:cs typeface="Avenir Book"/>
              <a:sym typeface="Avenir Book"/>
            </a:endParaRPr>
          </a:p>
        </p:txBody>
      </p:sp>
      <p:sp>
        <p:nvSpPr>
          <p:cNvPr id="191" name="Molecular formula = C6H12O6"/>
          <p:cNvSpPr txBox="1"/>
          <p:nvPr/>
        </p:nvSpPr>
        <p:spPr>
          <a:xfrm>
            <a:off x="4517561" y="11616055"/>
            <a:ext cx="12545676" cy="1046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>
              <a:lnSpc>
                <a:spcPct val="90000"/>
              </a:lnSpc>
              <a:spcBef>
                <a:spcPts val="1900"/>
              </a:spcBef>
              <a:buClr>
                <a:srgbClr val="003DAF"/>
              </a:buClr>
              <a:buFont typeface="Arial"/>
              <a:defRPr b="0" sz="5000">
                <a:uFill>
                  <a:solidFill>
                    <a:srgbClr val="003DAF"/>
                  </a:solidFill>
                </a:u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Molecular formula = C</a:t>
            </a:r>
            <a:r>
              <a:rPr baseline="-5999"/>
              <a:t>6</a:t>
            </a:r>
            <a:r>
              <a:t>H</a:t>
            </a:r>
            <a:r>
              <a:rPr baseline="-5999"/>
              <a:t>12</a:t>
            </a:r>
            <a:r>
              <a:t>O</a:t>
            </a:r>
            <a:r>
              <a:rPr baseline="-5999"/>
              <a:t>6</a:t>
            </a:r>
            <a:r>
              <a:rPr b="1" sz="1200">
                <a:latin typeface="Times Roman"/>
                <a:ea typeface="Times Roman"/>
                <a:cs typeface="Times Roman"/>
                <a:sym typeface="Times Roman"/>
              </a:rPr>
              <a:t> </a:t>
            </a:r>
          </a:p>
        </p:txBody>
      </p:sp>
      <p:pic>
        <p:nvPicPr>
          <p:cNvPr id="19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03494" y="5123633"/>
            <a:ext cx="17777012" cy="2589817"/>
          </a:xfrm>
          <a:prstGeom prst="rect">
            <a:avLst/>
          </a:prstGeom>
          <a:ln w="12700"/>
        </p:spPr>
      </p:pic>
      <p:pic>
        <p:nvPicPr>
          <p:cNvPr id="193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783622" y="8604250"/>
            <a:ext cx="8005102" cy="1663806"/>
          </a:xfrm>
          <a:prstGeom prst="rect">
            <a:avLst/>
          </a:prstGeom>
          <a:ln w="12700"/>
        </p:spPr>
      </p:pic>
      <p:sp>
        <p:nvSpPr>
          <p:cNvPr id="194" name="The simplest carbohydrate is glyceraldehyde. Its empirical formula is CH2O and its molar mass is 90.08 g/mol. The molecular formula is…"/>
          <p:cNvSpPr txBox="1"/>
          <p:nvPr/>
        </p:nvSpPr>
        <p:spPr>
          <a:xfrm>
            <a:off x="7597140" y="13761719"/>
            <a:ext cx="17510760" cy="14013181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>
              <a:defRPr sz="50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rPr b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The simplest carbohydrate is glyceraldehyde. Its empirical formula is CH</a:t>
            </a:r>
            <a:r>
              <a:rPr b="0" baseline="-1816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2</a:t>
            </a:r>
            <a:r>
              <a:rPr b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O and its molar mass is 90.08 g/mol. The </a:t>
            </a:r>
            <a:r>
              <a:rPr i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molecular formula</a:t>
            </a:r>
            <a:r>
              <a:rPr b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 is</a:t>
            </a:r>
            <a:endParaRPr b="0" baseline="30879">
              <a:solidFill>
                <a:srgbClr val="000000"/>
              </a:solidFill>
              <a:uFill>
                <a:solidFill>
                  <a:srgbClr val="000000"/>
                </a:solidFill>
              </a:uFill>
            </a:endParaRPr>
          </a:p>
          <a:p>
            <a:pPr lvl="1" marL="0" marR="73151" indent="0" defTabSz="1645920">
              <a:spcBef>
                <a:spcPts val="1300"/>
              </a:spcBef>
              <a:defRPr b="0" sz="5000"/>
            </a:pPr>
          </a:p>
          <a:p>
            <a:pPr lvl="1" marL="1259839" marR="73151" indent="-1219200" defTabSz="1645920">
              <a:buClr>
                <a:srgbClr val="000000"/>
              </a:buClr>
              <a:buSzPct val="100000"/>
              <a:buFont typeface="Arial"/>
              <a:buAutoNum type="alphaUcPeriod" startAt="1"/>
              <a:defRPr b="0" sz="5600"/>
            </a:pPr>
            <a:r>
              <a:rPr sz="6400"/>
              <a:t>CH</a:t>
            </a:r>
            <a:r>
              <a:rPr baseline="-16687" sz="6400"/>
              <a:t>2</a:t>
            </a:r>
            <a:r>
              <a:rPr sz="6400"/>
              <a:t>O</a:t>
            </a:r>
            <a:endParaRPr sz="6400"/>
          </a:p>
          <a:p>
            <a:pPr lvl="1" marL="1259839" marR="73151" indent="-1219200" defTabSz="1645920">
              <a:buClr>
                <a:srgbClr val="000000"/>
              </a:buClr>
              <a:buSzPct val="100000"/>
              <a:buFont typeface="Arial"/>
              <a:buAutoNum type="alphaUcPeriod" startAt="1"/>
              <a:defRPr b="0" sz="5600"/>
            </a:pPr>
            <a:r>
              <a:rPr sz="6400"/>
              <a:t>C</a:t>
            </a:r>
            <a:r>
              <a:rPr baseline="-16687" sz="6400"/>
              <a:t>2</a:t>
            </a:r>
            <a:r>
              <a:rPr sz="6400"/>
              <a:t>H</a:t>
            </a:r>
            <a:r>
              <a:rPr baseline="-16687" sz="6400"/>
              <a:t>4</a:t>
            </a:r>
            <a:r>
              <a:rPr sz="6400"/>
              <a:t>O</a:t>
            </a:r>
            <a:r>
              <a:rPr baseline="-16687" sz="6400"/>
              <a:t>2</a:t>
            </a:r>
            <a:endParaRPr baseline="-16687" sz="6400"/>
          </a:p>
          <a:p>
            <a:pPr lvl="1" marL="1259839" marR="73151" indent="-1219200" defTabSz="1645920">
              <a:buClr>
                <a:srgbClr val="000000"/>
              </a:buClr>
              <a:buSzPct val="100000"/>
              <a:buFont typeface="Arial"/>
              <a:buAutoNum type="alphaUcPeriod" startAt="1"/>
              <a:defRPr b="0" sz="5600"/>
            </a:pPr>
            <a:r>
              <a:rPr sz="6400"/>
              <a:t>C</a:t>
            </a:r>
            <a:r>
              <a:rPr baseline="-16687" sz="6400"/>
              <a:t>3</a:t>
            </a:r>
            <a:r>
              <a:rPr sz="6400"/>
              <a:t>H</a:t>
            </a:r>
            <a:r>
              <a:rPr baseline="-16687" sz="6400"/>
              <a:t>6</a:t>
            </a:r>
            <a:r>
              <a:rPr sz="6400"/>
              <a:t>O</a:t>
            </a:r>
            <a:r>
              <a:rPr baseline="-16687" sz="6400"/>
              <a:t>3</a:t>
            </a:r>
            <a:endParaRPr baseline="-16687" sz="6400"/>
          </a:p>
          <a:p>
            <a:pPr lvl="1" marL="1259839" marR="73151" indent="-1219200" defTabSz="1645920">
              <a:buClr>
                <a:srgbClr val="000000"/>
              </a:buClr>
              <a:buSzPct val="100000"/>
              <a:buFont typeface="Arial"/>
              <a:buAutoNum type="alphaUcPeriod" startAt="1"/>
              <a:defRPr b="0" sz="5600"/>
            </a:pPr>
            <a:r>
              <a:rPr sz="6400"/>
              <a:t>C</a:t>
            </a:r>
            <a:r>
              <a:rPr baseline="-16687" sz="6400"/>
              <a:t>4</a:t>
            </a:r>
            <a:r>
              <a:rPr sz="6400"/>
              <a:t>H</a:t>
            </a:r>
            <a:r>
              <a:rPr baseline="-16687" sz="6400"/>
              <a:t>8</a:t>
            </a:r>
            <a:r>
              <a:rPr sz="6400"/>
              <a:t>O</a:t>
            </a:r>
            <a:r>
              <a:rPr baseline="-16687" sz="6400"/>
              <a:t>4</a:t>
            </a:r>
            <a:endParaRPr baseline="-10687" sz="6400"/>
          </a:p>
          <a:p>
            <a:pPr lvl="1" marL="1259839" marR="73151" indent="-1219200" defTabSz="1645920">
              <a:buClr>
                <a:srgbClr val="000000"/>
              </a:buClr>
              <a:buSzPct val="100000"/>
              <a:buFont typeface="Arial"/>
              <a:buAutoNum type="alphaUcPeriod" startAt="1"/>
              <a:defRPr b="0" sz="5600"/>
            </a:pPr>
            <a:r>
              <a:rPr sz="6400"/>
              <a:t>CHO</a:t>
            </a:r>
            <a:endParaRPr baseline="-5999" sz="5000"/>
          </a:p>
          <a:p>
            <a:pPr marL="0" marR="73151" defTabSz="1645920">
              <a:defRPr b="0" sz="5000"/>
            </a:pPr>
          </a:p>
          <a:p>
            <a:pPr>
              <a:defRPr b="0" sz="5000">
                <a:solidFill>
                  <a:srgbClr val="11053B"/>
                </a:solidFill>
                <a:uFill>
                  <a:solidFill>
                    <a:srgbClr val="11053B"/>
                  </a:solidFill>
                </a:uFill>
              </a:defRPr>
            </a:pPr>
          </a:p>
          <a:p>
            <a:pPr>
              <a:defRPr b="0" sz="5000">
                <a:solidFill>
                  <a:srgbClr val="11053B"/>
                </a:solidFill>
                <a:uFill>
                  <a:solidFill>
                    <a:srgbClr val="11053B"/>
                  </a:solidFill>
                </a:uFill>
              </a:defRPr>
            </a:pPr>
          </a:p>
          <a:p>
            <a:pPr>
              <a:defRPr b="0" sz="5000">
                <a:solidFill>
                  <a:srgbClr val="11053B"/>
                </a:solidFill>
                <a:uFill>
                  <a:solidFill>
                    <a:srgbClr val="11053B"/>
                  </a:solidFill>
                </a:uFill>
              </a:defRPr>
            </a:pPr>
          </a:p>
          <a:p>
            <a:pPr>
              <a:defRPr b="0" sz="5000">
                <a:solidFill>
                  <a:srgbClr val="11053B"/>
                </a:solidFill>
                <a:uFill>
                  <a:solidFill>
                    <a:srgbClr val="11053B"/>
                  </a:solidFill>
                </a:uFill>
              </a:defRPr>
            </a:pPr>
          </a:p>
          <a:p>
            <a:pPr>
              <a:defRPr b="0" sz="5000">
                <a:solidFill>
                  <a:srgbClr val="11053B"/>
                </a:solidFill>
                <a:uFill>
                  <a:solidFill>
                    <a:srgbClr val="11053B"/>
                  </a:solidFill>
                </a:uFill>
              </a:defRPr>
            </a:pPr>
          </a:p>
        </p:txBody>
      </p:sp>
      <p:sp>
        <p:nvSpPr>
          <p:cNvPr id="195" name="Answer = C,…"/>
          <p:cNvSpPr txBox="1"/>
          <p:nvPr/>
        </p:nvSpPr>
        <p:spPr>
          <a:xfrm>
            <a:off x="12645754" y="26677618"/>
            <a:ext cx="9801107" cy="3983283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algn="ctr">
              <a:defRPr sz="5400"/>
            </a:pPr>
            <a:r>
              <a:t>Answer = </a:t>
            </a:r>
            <a:r>
              <a: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C</a:t>
            </a:r>
            <a:r>
              <a:t>, </a:t>
            </a:r>
          </a:p>
          <a:p>
            <a:pPr lvl="1" marL="0" marR="73151" indent="0" algn="ctr" defTabSz="1645920">
              <a:buClr>
                <a:srgbClr val="000000"/>
              </a:buClr>
              <a:buFont typeface="Arial"/>
              <a:defRPr b="0" sz="5400"/>
            </a:pPr>
            <a:r>
              <a:t>C</a:t>
            </a:r>
            <a:r>
              <a:rPr baseline="-5999"/>
              <a:t>3</a:t>
            </a:r>
            <a:r>
              <a:t>H</a:t>
            </a:r>
            <a:r>
              <a:rPr baseline="-5999"/>
              <a:t>6</a:t>
            </a:r>
            <a:r>
              <a:t>O</a:t>
            </a:r>
            <a:r>
              <a:rPr baseline="-5999"/>
              <a:t>3</a:t>
            </a:r>
          </a:p>
          <a:p>
            <a:pPr lvl="1" marL="0" marR="73151" indent="0" algn="ctr" defTabSz="1645920">
              <a:buClr>
                <a:srgbClr val="000000"/>
              </a:buClr>
              <a:buFont typeface="Arial"/>
              <a:defRPr b="0" sz="5000"/>
            </a:pPr>
            <a:r>
              <a:t>CH</a:t>
            </a:r>
            <a:r>
              <a:rPr baseline="-5999"/>
              <a:t>2</a:t>
            </a:r>
            <a:r>
              <a:t>O = 12 + 2*1 + 16 = 30 g/mol,</a:t>
            </a:r>
          </a:p>
          <a:p>
            <a:pPr lvl="1" marL="0" marR="73151" indent="0" algn="ctr" defTabSz="1645920">
              <a:buClr>
                <a:srgbClr val="000000"/>
              </a:buClr>
              <a:buFont typeface="Arial"/>
              <a:defRPr b="0" sz="5000"/>
            </a:pPr>
            <a:r>
              <a:t>90.08 / 30 ≈ 3,</a:t>
            </a:r>
          </a:p>
          <a:p>
            <a:pPr lvl="1" marL="0" marR="73151" indent="0" algn="ctr" defTabSz="1645920">
              <a:buClr>
                <a:srgbClr val="000000"/>
              </a:buClr>
              <a:buFont typeface="Arial"/>
              <a:defRPr b="0" sz="5000"/>
            </a:pPr>
            <a:r>
              <a:t>MF = (CH</a:t>
            </a:r>
            <a:r>
              <a:rPr baseline="-5999"/>
              <a:t>2</a:t>
            </a:r>
            <a:r>
              <a:t>O)</a:t>
            </a:r>
            <a:r>
              <a:rPr baseline="-5999"/>
              <a:t>3</a:t>
            </a:r>
            <a:r>
              <a:t> = C</a:t>
            </a:r>
            <a:r>
              <a:rPr baseline="-5999"/>
              <a:t>3</a:t>
            </a:r>
            <a:r>
              <a:t>H</a:t>
            </a:r>
            <a:r>
              <a:rPr baseline="-5999"/>
              <a:t>6</a:t>
            </a:r>
            <a:r>
              <a:t>O</a:t>
            </a:r>
            <a:r>
              <a:rPr baseline="-5999"/>
              <a:t>3</a:t>
            </a:r>
          </a:p>
        </p:txBody>
      </p:sp>
      <p:sp>
        <p:nvSpPr>
          <p:cNvPr id="196" name="Enter your response on…"/>
          <p:cNvSpPr txBox="1"/>
          <p:nvPr/>
        </p:nvSpPr>
        <p:spPr>
          <a:xfrm>
            <a:off x="25199342" y="26609039"/>
            <a:ext cx="6958479" cy="1577341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algn="ctr">
              <a:defRPr i="1" sz="36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t>Enter your response on</a:t>
            </a:r>
          </a:p>
          <a:p>
            <a:pPr algn="ctr">
              <a:defRPr i="1" sz="36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t>your i&gt;Clicker now!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entr" nodeType="after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4" dur="3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path" nodeType="clickEffect" presetSubtype="0" presetID="-1" grpId="4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174375 -1.015000" origin="layout" pathEditMode="relative">
                                      <p:cBhvr>
                                        <p:cTn id="18" dur="10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path" nodeType="withEffect" presetSubtype="0" presetID="-1" grpId="5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551293 -1.210000" origin="layout" pathEditMode="relative">
                                      <p:cBhvr>
                                        <p:cTn id="21" dur="1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Class="exit" nodeType="click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path" nodeType="afterEffect" presetSubtype="0" presetID="-1" grpId="7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144377 -1.330000" origin="layout" pathEditMode="relative">
                                      <p:cBhvr>
                                        <p:cTn id="28" dur="5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91" grpId="3"/>
      <p:bldP build="whole" bldLvl="1" animBg="1" rev="0" advAuto="0" spid="192" grpId="1"/>
      <p:bldP build="whole" bldLvl="1" animBg="1" rev="0" advAuto="0" spid="196" grpId="6"/>
      <p:bldP build="whole" bldLvl="1" animBg="1" rev="0" advAuto="0" spid="193" grpId="2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Molecular Formula From Empirical Formula - Combined"/>
          <p:cNvSpPr txBox="1"/>
          <p:nvPr/>
        </p:nvSpPr>
        <p:spPr>
          <a:xfrm>
            <a:off x="42172" y="-713846"/>
            <a:ext cx="23488003" cy="320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/>
          <a:lstStyle/>
          <a:p>
            <a:pPr marL="79373" marR="79373">
              <a:lnSpc>
                <a:spcPct val="90000"/>
              </a:lnSpc>
              <a:defRPr sz="6700">
                <a:solidFill>
                  <a:srgbClr val="0433FF"/>
                </a:solidFill>
              </a:defRPr>
            </a:pPr>
            <a:r>
              <a:t>Molecular Formula From Empirical Formula </a:t>
            </a:r>
            <a:r>
              <a:rPr i="1"/>
              <a:t>- Combined</a:t>
            </a:r>
          </a:p>
        </p:txBody>
      </p:sp>
      <p:sp>
        <p:nvSpPr>
          <p:cNvPr id="199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200" name="Example: A compound of B and H is 81.10% B.  The molar mass of the compound is 53.3 g/mol.  What is its empirical formula? What is the molecular formula?  Try this yourself.…"/>
          <p:cNvSpPr txBox="1"/>
          <p:nvPr/>
        </p:nvSpPr>
        <p:spPr>
          <a:xfrm>
            <a:off x="274742" y="2177556"/>
            <a:ext cx="21031314" cy="8564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marL="381000" marR="5080" indent="-375919">
              <a:buClr>
                <a:srgbClr val="000000"/>
              </a:buClr>
              <a:buFont typeface="Arial"/>
              <a:defRPr b="0" sz="4800">
                <a:latin typeface="Avenir Book Oblique"/>
                <a:ea typeface="Avenir Book Oblique"/>
                <a:cs typeface="Avenir Book Oblique"/>
                <a:sym typeface="Avenir Book Oblique"/>
              </a:defRPr>
            </a:pPr>
            <a:r>
              <a:t>Example:</a:t>
            </a:r>
            <a:r>
              <a:rPr>
                <a:latin typeface="Avenir Book"/>
                <a:ea typeface="Avenir Book"/>
                <a:cs typeface="Avenir Book"/>
                <a:sym typeface="Avenir Book"/>
              </a:rPr>
              <a:t> A compound of B and H is 81.10% B.  The molar mass of the compound is 53.3 g/mol.  What is its empirical formula? What is the molecular formula?  </a:t>
            </a:r>
            <a:r>
              <a:t>Try this yourself.</a:t>
            </a:r>
            <a:endParaRPr>
              <a:latin typeface="Avenir Book"/>
              <a:ea typeface="Avenir Book"/>
              <a:cs typeface="Avenir Book"/>
              <a:sym typeface="Avenir Book"/>
            </a:endParaRPr>
          </a:p>
          <a:p>
            <a:pPr marL="381000" marR="5080" indent="-375919">
              <a:buClr>
                <a:srgbClr val="000000"/>
              </a:buClr>
              <a:buFont typeface="Arial"/>
              <a:defRPr b="0" sz="4800">
                <a:latin typeface="Avenir Book Oblique"/>
                <a:ea typeface="Avenir Book Oblique"/>
                <a:cs typeface="Avenir Book Oblique"/>
                <a:sym typeface="Avenir Book Oblique"/>
              </a:defRPr>
            </a:pPr>
            <a:endParaRPr>
              <a:latin typeface="Avenir Book"/>
              <a:ea typeface="Avenir Book"/>
              <a:cs typeface="Avenir Book"/>
              <a:sym typeface="Avenir Book"/>
            </a:endParaRPr>
          </a:p>
          <a:p>
            <a:pPr marL="381000" marR="5080" indent="-375919">
              <a:buClr>
                <a:srgbClr val="000000"/>
              </a:buClr>
              <a:buFont typeface="Arial"/>
              <a:defRPr b="0" sz="4800">
                <a:latin typeface="Avenir Book Oblique"/>
                <a:ea typeface="Avenir Book Oblique"/>
                <a:cs typeface="Avenir Book Oblique"/>
                <a:sym typeface="Avenir Book Oblique"/>
              </a:defRPr>
            </a:pPr>
            <a:r>
              <a:t>Steps:</a:t>
            </a:r>
            <a:endParaRPr>
              <a:latin typeface="Avenir Book"/>
              <a:ea typeface="Avenir Book"/>
              <a:cs typeface="Avenir Book"/>
              <a:sym typeface="Avenir Book"/>
            </a:endParaRPr>
          </a:p>
          <a:p>
            <a:pPr marL="381000" marR="5080" indent="-375919">
              <a:buClr>
                <a:srgbClr val="000000"/>
              </a:buClr>
              <a:buFont typeface="Arial"/>
              <a:defRPr b="0" sz="4800">
                <a:latin typeface="Avenir Book Oblique"/>
                <a:ea typeface="Avenir Book Oblique"/>
                <a:cs typeface="Avenir Book Oblique"/>
                <a:sym typeface="Avenir Book Oblique"/>
              </a:defRPr>
            </a:pPr>
            <a:r>
              <a:t>Convert % to grams, and grams to moles: </a:t>
            </a:r>
            <a:r>
              <a:rPr>
                <a:latin typeface="Avenir Book"/>
                <a:ea typeface="Avenir Book"/>
                <a:cs typeface="Avenir Book"/>
                <a:sym typeface="Avenir Book"/>
              </a:rPr>
              <a:t> </a:t>
            </a:r>
            <a:r>
              <a:rPr>
                <a:latin typeface="Avenir Heavy"/>
                <a:ea typeface="Avenir Heavy"/>
                <a:cs typeface="Avenir Heavy"/>
                <a:sym typeface="Avenir Heavy"/>
              </a:rPr>
              <a:t>7.502 mol B, 18.75 mol H</a:t>
            </a:r>
            <a:endParaRPr>
              <a:latin typeface="Avenir Book"/>
              <a:ea typeface="Avenir Book"/>
              <a:cs typeface="Avenir Book"/>
              <a:sym typeface="Avenir Book"/>
            </a:endParaRPr>
          </a:p>
          <a:p>
            <a:pPr marL="381000" marR="5080" indent="-375919">
              <a:buClr>
                <a:srgbClr val="000000"/>
              </a:buClr>
              <a:buFont typeface="Arial"/>
              <a:defRPr b="0" sz="4800">
                <a:latin typeface="Avenir Book Oblique"/>
                <a:ea typeface="Avenir Book Oblique"/>
                <a:cs typeface="Avenir Book Oblique"/>
                <a:sym typeface="Avenir Book Oblique"/>
              </a:defRPr>
            </a:pPr>
            <a:r>
              <a:t>Compare moles to get empirical formula:</a:t>
            </a:r>
            <a:r>
              <a:rPr>
                <a:latin typeface="Avenir Book"/>
                <a:ea typeface="Avenir Book"/>
                <a:cs typeface="Avenir Book"/>
                <a:sym typeface="Avenir Book"/>
              </a:rPr>
              <a:t> </a:t>
            </a:r>
            <a:r>
              <a:rPr>
                <a:latin typeface="Avenir Heavy"/>
                <a:ea typeface="Avenir Heavy"/>
                <a:cs typeface="Avenir Heavy"/>
                <a:sym typeface="Avenir Heavy"/>
              </a:rPr>
              <a:t>EF = B</a:t>
            </a:r>
            <a:r>
              <a:rPr baseline="-5999">
                <a:latin typeface="Avenir Heavy"/>
                <a:ea typeface="Avenir Heavy"/>
                <a:cs typeface="Avenir Heavy"/>
                <a:sym typeface="Avenir Heavy"/>
              </a:rPr>
              <a:t>2</a:t>
            </a:r>
            <a:r>
              <a:rPr>
                <a:latin typeface="Avenir Heavy"/>
                <a:ea typeface="Avenir Heavy"/>
                <a:cs typeface="Avenir Heavy"/>
                <a:sym typeface="Avenir Heavy"/>
              </a:rPr>
              <a:t>H</a:t>
            </a:r>
            <a:r>
              <a:rPr baseline="-5999">
                <a:latin typeface="Avenir Heavy"/>
                <a:ea typeface="Avenir Heavy"/>
                <a:cs typeface="Avenir Heavy"/>
                <a:sym typeface="Avenir Heavy"/>
              </a:rPr>
              <a:t>5</a:t>
            </a:r>
            <a:endParaRPr>
              <a:latin typeface="Avenir Book"/>
              <a:ea typeface="Avenir Book"/>
              <a:cs typeface="Avenir Book"/>
              <a:sym typeface="Avenir Book"/>
            </a:endParaRPr>
          </a:p>
          <a:p>
            <a:pPr marL="381000" marR="5080" indent="-375919">
              <a:buClr>
                <a:srgbClr val="000000"/>
              </a:buClr>
              <a:buFont typeface="Arial"/>
              <a:defRPr b="0" sz="4800">
                <a:latin typeface="Avenir Book Oblique"/>
                <a:ea typeface="Avenir Book Oblique"/>
                <a:cs typeface="Avenir Book Oblique"/>
                <a:sym typeface="Avenir Book Oblique"/>
              </a:defRPr>
            </a:pPr>
            <a:r>
              <a:t>molar mass of </a:t>
            </a:r>
            <a:r>
              <a:rPr>
                <a:latin typeface="Avenir Book"/>
                <a:ea typeface="Avenir Book"/>
                <a:cs typeface="Avenir Book"/>
                <a:sym typeface="Avenir Book"/>
              </a:rPr>
              <a:t>EF = </a:t>
            </a:r>
            <a:r>
              <a:rPr>
                <a:latin typeface="Avenir Heavy"/>
                <a:ea typeface="Avenir Heavy"/>
                <a:cs typeface="Avenir Heavy"/>
                <a:sym typeface="Avenir Heavy"/>
              </a:rPr>
              <a:t>26.67 g/mol</a:t>
            </a:r>
            <a:endParaRPr>
              <a:latin typeface="Avenir Heavy"/>
              <a:ea typeface="Avenir Heavy"/>
              <a:cs typeface="Avenir Heavy"/>
              <a:sym typeface="Avenir Heavy"/>
            </a:endParaRPr>
          </a:p>
          <a:p>
            <a:pPr marL="381000" marR="5080" indent="-375919">
              <a:buClr>
                <a:srgbClr val="000000"/>
              </a:buClr>
              <a:buFont typeface="Arial"/>
              <a:defRPr b="0" sz="4800">
                <a:latin typeface="Avenir Book Oblique"/>
                <a:ea typeface="Avenir Book Oblique"/>
                <a:cs typeface="Avenir Book Oblique"/>
                <a:sym typeface="Avenir Book Oblique"/>
              </a:defRPr>
            </a:pPr>
            <a:r>
              <a:t>molar mass of compound / molar mass of EF</a:t>
            </a:r>
            <a:r>
              <a:rPr>
                <a:latin typeface="Avenir Book"/>
                <a:ea typeface="Avenir Book"/>
                <a:cs typeface="Avenir Book"/>
                <a:sym typeface="Avenir Book"/>
              </a:rPr>
              <a:t> = </a:t>
            </a:r>
            <a:r>
              <a:rPr>
                <a:latin typeface="Avenir Heavy"/>
                <a:ea typeface="Avenir Heavy"/>
                <a:cs typeface="Avenir Heavy"/>
                <a:sym typeface="Avenir Heavy"/>
              </a:rPr>
              <a:t>n = 2</a:t>
            </a:r>
            <a:r>
              <a:rPr>
                <a:latin typeface="Avenir Book"/>
                <a:ea typeface="Avenir Book"/>
                <a:cs typeface="Avenir Book"/>
                <a:sym typeface="Avenir Book"/>
              </a:rPr>
              <a:t>, so</a:t>
            </a:r>
            <a:endParaRPr>
              <a:latin typeface="Avenir Book"/>
              <a:ea typeface="Avenir Book"/>
              <a:cs typeface="Avenir Book"/>
              <a:sym typeface="Avenir Book"/>
            </a:endParaRPr>
          </a:p>
          <a:p>
            <a:pPr marL="381000" marR="5080" indent="-375919">
              <a:buClr>
                <a:srgbClr val="000000"/>
              </a:buClr>
              <a:buFont typeface="Arial"/>
              <a:defRPr b="0" sz="4800">
                <a:latin typeface="Avenir Book Oblique"/>
                <a:ea typeface="Avenir Book Oblique"/>
                <a:cs typeface="Avenir Book Oblique"/>
                <a:sym typeface="Avenir Book Oblique"/>
              </a:defRPr>
            </a:pPr>
            <a:r>
              <a:rPr>
                <a:latin typeface="Avenir Book"/>
                <a:ea typeface="Avenir Book"/>
                <a:cs typeface="Avenir Book"/>
                <a:sym typeface="Avenir Book"/>
              </a:rPr>
              <a:t>MF = (EF)</a:t>
            </a:r>
            <a:r>
              <a:rPr baseline="-5999">
                <a:latin typeface="Avenir Book"/>
                <a:ea typeface="Avenir Book"/>
                <a:cs typeface="Avenir Book"/>
                <a:sym typeface="Avenir Book"/>
              </a:rPr>
              <a:t>2</a:t>
            </a:r>
            <a:r>
              <a:rPr>
                <a:latin typeface="Avenir Book"/>
                <a:ea typeface="Avenir Book"/>
                <a:cs typeface="Avenir Book"/>
                <a:sym typeface="Avenir Book"/>
              </a:rPr>
              <a:t> = </a:t>
            </a:r>
            <a:r>
              <a:rPr>
                <a:latin typeface="Avenir Heavy"/>
                <a:ea typeface="Avenir Heavy"/>
                <a:cs typeface="Avenir Heavy"/>
                <a:sym typeface="Avenir Heavy"/>
              </a:rPr>
              <a:t>B</a:t>
            </a:r>
            <a:r>
              <a:rPr baseline="-5999">
                <a:latin typeface="Avenir Heavy"/>
                <a:ea typeface="Avenir Heavy"/>
                <a:cs typeface="Avenir Heavy"/>
                <a:sym typeface="Avenir Heavy"/>
              </a:rPr>
              <a:t>4</a:t>
            </a:r>
            <a:r>
              <a:rPr>
                <a:latin typeface="Avenir Heavy"/>
                <a:ea typeface="Avenir Heavy"/>
                <a:cs typeface="Avenir Heavy"/>
                <a:sym typeface="Avenir Heavy"/>
              </a:rPr>
              <a:t>H</a:t>
            </a:r>
            <a:r>
              <a:rPr baseline="-5999">
                <a:latin typeface="Avenir Heavy"/>
                <a:ea typeface="Avenir Heavy"/>
                <a:cs typeface="Avenir Heavy"/>
                <a:sym typeface="Avenir Heavy"/>
              </a:rPr>
              <a:t>10</a:t>
            </a:r>
          </a:p>
        </p:txBody>
      </p:sp>
      <p:pic>
        <p:nvPicPr>
          <p:cNvPr id="201" name="solutions picture" descr="solutions pictur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862596" y="9121695"/>
            <a:ext cx="6537961" cy="418338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6.3 - Molarity"/>
          <p:cNvSpPr txBox="1"/>
          <p:nvPr/>
        </p:nvSpPr>
        <p:spPr>
          <a:xfrm>
            <a:off x="42172" y="-713846"/>
            <a:ext cx="23488003" cy="320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/>
          <a:lstStyle>
            <a:lvl1pPr marL="79373" marR="79373">
              <a:lnSpc>
                <a:spcPct val="90000"/>
              </a:lnSpc>
              <a:defRPr sz="7200">
                <a:solidFill>
                  <a:srgbClr val="0433FF"/>
                </a:solidFill>
              </a:defRPr>
            </a:lvl1pPr>
          </a:lstStyle>
          <a:p>
            <a:pPr/>
            <a:r>
              <a:t>6.3 - Molarity</a:t>
            </a:r>
          </a:p>
        </p:txBody>
      </p:sp>
      <p:sp>
        <p:nvSpPr>
          <p:cNvPr id="204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205" name="In previous sections, we have considered pure substances... but in the 'real world', mixtures are more common.…"/>
          <p:cNvSpPr txBox="1"/>
          <p:nvPr/>
        </p:nvSpPr>
        <p:spPr>
          <a:xfrm>
            <a:off x="176404" y="1466356"/>
            <a:ext cx="21440393" cy="5008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marL="381000" marR="5080" indent="-375919">
              <a:buClr>
                <a:srgbClr val="000000"/>
              </a:buClr>
              <a:buFont typeface="Arial"/>
              <a:defRPr b="0" sz="5600">
                <a:latin typeface="Avenir Book"/>
                <a:ea typeface="Avenir Book"/>
                <a:cs typeface="Avenir Book"/>
                <a:sym typeface="Avenir Book"/>
              </a:defRPr>
            </a:pPr>
            <a:r>
              <a:t>In previous sections, we have considered pure substances... but in the 'real world', mixtures are more common.</a:t>
            </a:r>
          </a:p>
          <a:p>
            <a:pPr marL="381000" marR="5080" indent="-375919">
              <a:buClr>
                <a:srgbClr val="000000"/>
              </a:buClr>
              <a:buFont typeface="Arial"/>
              <a:defRPr b="0" sz="5600">
                <a:latin typeface="Avenir Book"/>
                <a:ea typeface="Avenir Book"/>
                <a:cs typeface="Avenir Book"/>
                <a:sym typeface="Avenir Book"/>
              </a:defRPr>
            </a:pPr>
            <a:r>
              <a:t>A </a:t>
            </a:r>
            <a:r>
              <a:rPr>
                <a:latin typeface="Avenir Heavy"/>
                <a:ea typeface="Avenir Heavy"/>
                <a:cs typeface="Avenir Heavy"/>
                <a:sym typeface="Avenir Heavy"/>
              </a:rPr>
              <a:t>solution</a:t>
            </a:r>
            <a:r>
              <a:t> is a </a:t>
            </a:r>
            <a:r>
              <a:rPr>
                <a:latin typeface="Avenir Book Oblique"/>
                <a:ea typeface="Avenir Book Oblique"/>
                <a:cs typeface="Avenir Book Oblique"/>
                <a:sym typeface="Avenir Book Oblique"/>
              </a:rPr>
              <a:t>homogeneous mixture</a:t>
            </a:r>
            <a:r>
              <a:t> (single phase) with </a:t>
            </a:r>
            <a:r>
              <a:rPr>
                <a:latin typeface="Avenir Book Oblique"/>
                <a:ea typeface="Avenir Book Oblique"/>
                <a:cs typeface="Avenir Book Oblique"/>
                <a:sym typeface="Avenir Book Oblique"/>
              </a:rPr>
              <a:t>uniform composition</a:t>
            </a:r>
            <a:r>
              <a:t> (i.e. 'mixed well') and the relative amount of a given solution component is known as its </a:t>
            </a:r>
            <a:r>
              <a:rPr>
                <a:latin typeface="Avenir Heavy"/>
                <a:ea typeface="Avenir Heavy"/>
                <a:cs typeface="Avenir Heavy"/>
                <a:sym typeface="Avenir Heavy"/>
              </a:rPr>
              <a:t>concentration</a:t>
            </a:r>
            <a:r>
              <a:t> </a:t>
            </a:r>
          </a:p>
        </p:txBody>
      </p:sp>
      <p:sp>
        <p:nvSpPr>
          <p:cNvPr id="206" name="Solutions have two components:…"/>
          <p:cNvSpPr txBox="1"/>
          <p:nvPr/>
        </p:nvSpPr>
        <p:spPr>
          <a:xfrm>
            <a:off x="1396238" y="6461759"/>
            <a:ext cx="22557872" cy="69392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/>
          <a:p>
            <a:pPr marL="381000" marR="5080" indent="-375919">
              <a:buClr>
                <a:srgbClr val="000000"/>
              </a:buClr>
              <a:buFont typeface="Arial"/>
              <a:defRPr b="0" sz="5600">
                <a:latin typeface="Avenir Book"/>
                <a:ea typeface="Avenir Book"/>
                <a:cs typeface="Avenir Book"/>
                <a:sym typeface="Avenir Book"/>
              </a:defRPr>
            </a:pPr>
            <a:r>
              <a:t>Solutions have two components:</a:t>
            </a:r>
          </a:p>
          <a:p>
            <a:pPr marL="381000" marR="5080" indent="-375919">
              <a:buClr>
                <a:srgbClr val="000000"/>
              </a:buClr>
              <a:buFont typeface="Arial"/>
              <a:defRPr b="0" sz="5600">
                <a:latin typeface="Avenir Book"/>
                <a:ea typeface="Avenir Book"/>
                <a:cs typeface="Avenir Book"/>
                <a:sym typeface="Avenir Book"/>
              </a:defRPr>
            </a:pPr>
            <a:r>
              <a:t>* </a:t>
            </a:r>
            <a:r>
              <a:rPr>
                <a:latin typeface="Avenir Heavy"/>
                <a:ea typeface="Avenir Heavy"/>
                <a:cs typeface="Avenir Heavy"/>
                <a:sym typeface="Avenir Heavy"/>
              </a:rPr>
              <a:t>Solvent</a:t>
            </a:r>
            <a:r>
              <a:t>: the component whose physical state is preserved when                     solution forms</a:t>
            </a:r>
            <a:r>
              <a:rPr>
                <a:latin typeface="Avenir Book Oblique"/>
                <a:ea typeface="Avenir Book Oblique"/>
                <a:cs typeface="Avenir Book Oblique"/>
                <a:sym typeface="Avenir Book Oblique"/>
              </a:rPr>
              <a:t> (often water)</a:t>
            </a:r>
          </a:p>
          <a:p>
            <a:pPr marL="381000" marR="5080" indent="-375919">
              <a:buClr>
                <a:srgbClr val="000000"/>
              </a:buClr>
              <a:buFont typeface="Arial"/>
              <a:defRPr b="0" sz="5600">
                <a:latin typeface="Avenir Book"/>
                <a:ea typeface="Avenir Book"/>
                <a:cs typeface="Avenir Book"/>
                <a:sym typeface="Avenir Book"/>
              </a:defRPr>
            </a:pPr>
            <a:r>
              <a:t>* </a:t>
            </a:r>
            <a:r>
              <a:rPr>
                <a:latin typeface="Avenir Heavy"/>
                <a:ea typeface="Avenir Heavy"/>
                <a:cs typeface="Avenir Heavy"/>
                <a:sym typeface="Avenir Heavy"/>
              </a:rPr>
              <a:t>Solute</a:t>
            </a:r>
            <a:r>
              <a:t>: component that is typically present at a much lower concentration than the solvent</a:t>
            </a:r>
            <a:r>
              <a:rPr>
                <a:latin typeface="Avenir Book Oblique"/>
                <a:ea typeface="Avenir Book Oblique"/>
                <a:cs typeface="Avenir Book Oblique"/>
                <a:sym typeface="Avenir Book Oblique"/>
              </a:rPr>
              <a:t> (the 'exciting' part)</a:t>
            </a:r>
            <a:endParaRPr>
              <a:latin typeface="Avenir Book Oblique"/>
              <a:ea typeface="Avenir Book Oblique"/>
              <a:cs typeface="Avenir Book Oblique"/>
              <a:sym typeface="Avenir Book Oblique"/>
            </a:endParaRPr>
          </a:p>
          <a:p>
            <a:pPr marL="381000" marR="5080" indent="-375919">
              <a:buClr>
                <a:srgbClr val="000000"/>
              </a:buClr>
              <a:buFont typeface="Arial"/>
              <a:defRPr b="0" sz="5600">
                <a:latin typeface="Avenir Book"/>
                <a:ea typeface="Avenir Book"/>
                <a:cs typeface="Avenir Book"/>
                <a:sym typeface="Avenir Book"/>
              </a:defRPr>
            </a:pPr>
            <a:r>
              <a:t>A solution in which water is the solvent is called an </a:t>
            </a:r>
            <a:r>
              <a:rPr>
                <a:latin typeface="Avenir Heavy"/>
                <a:ea typeface="Avenir Heavy"/>
                <a:cs typeface="Avenir Heavy"/>
                <a:sym typeface="Avenir Heavy"/>
              </a:rPr>
              <a:t>aqueous solution </a:t>
            </a:r>
            <a:r>
              <a:t>and gets the symbol </a:t>
            </a:r>
            <a:r>
              <a:rPr>
                <a:latin typeface="Avenir Heavy"/>
                <a:ea typeface="Avenir Heavy"/>
                <a:cs typeface="Avenir Heavy"/>
                <a:sym typeface="Avenir Heavy"/>
              </a:rPr>
              <a:t>(aq)</a:t>
            </a:r>
          </a:p>
        </p:txBody>
      </p:sp>
      <p:pic>
        <p:nvPicPr>
          <p:cNvPr id="207" name="solute and volumetric flask picture" descr="solute and volumetric flask pictur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596033" y="-42928"/>
            <a:ext cx="2683442" cy="413108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14300" dist="177800" dir="2700000">
              <a:srgbClr val="A2A2A2">
                <a:alpha val="74996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Molarity Definition"/>
          <p:cNvSpPr txBox="1"/>
          <p:nvPr/>
        </p:nvSpPr>
        <p:spPr>
          <a:xfrm>
            <a:off x="42172" y="-713846"/>
            <a:ext cx="23488003" cy="320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/>
          <a:lstStyle>
            <a:lvl1pPr marL="79373" marR="79373">
              <a:lnSpc>
                <a:spcPct val="90000"/>
              </a:lnSpc>
              <a:defRPr sz="7200">
                <a:solidFill>
                  <a:srgbClr val="0433FF"/>
                </a:solidFill>
              </a:defRPr>
            </a:lvl1pPr>
          </a:lstStyle>
          <a:p>
            <a:pPr/>
            <a:r>
              <a:t>Molarity Definition</a:t>
            </a:r>
          </a:p>
        </p:txBody>
      </p:sp>
      <p:sp>
        <p:nvSpPr>
          <p:cNvPr id="210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211" name="Molarity (M) represents the number of moles of solute in exactly 1 L of solution:"/>
          <p:cNvSpPr txBox="1"/>
          <p:nvPr/>
        </p:nvSpPr>
        <p:spPr>
          <a:xfrm>
            <a:off x="1675003" y="2177556"/>
            <a:ext cx="20853316" cy="21132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marL="381000" marR="5080" indent="-375919">
              <a:buClr>
                <a:srgbClr val="000000"/>
              </a:buClr>
              <a:buFont typeface="Arial"/>
              <a:defRPr b="0" sz="56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>
                <a:solidFill>
                  <a:srgbClr val="FF2600"/>
                </a:solidFill>
                <a:latin typeface="Avenir Heavy"/>
                <a:ea typeface="Avenir Heavy"/>
                <a:cs typeface="Avenir Heavy"/>
                <a:sym typeface="Avenir Heavy"/>
              </a:rPr>
              <a:t>Molarity</a:t>
            </a:r>
            <a:r>
              <a:rPr>
                <a:solidFill>
                  <a:srgbClr val="FF2600"/>
                </a:solidFill>
              </a:rPr>
              <a:t> </a:t>
            </a:r>
            <a:r>
              <a:rPr>
                <a:solidFill>
                  <a:srgbClr val="FF2600"/>
                </a:solidFill>
                <a:latin typeface="Avenir Heavy"/>
                <a:ea typeface="Avenir Heavy"/>
                <a:cs typeface="Avenir Heavy"/>
                <a:sym typeface="Avenir Heavy"/>
              </a:rPr>
              <a:t>(M)</a:t>
            </a:r>
            <a:r>
              <a:t> represents the number of moles of solute in exactly 1 L of solution:</a:t>
            </a:r>
          </a:p>
        </p:txBody>
      </p:sp>
      <p:sp>
        <p:nvSpPr>
          <p:cNvPr id="212" name="&quot;3.6 M&quot; means a concentration of 3.6 molarity, or 3.6 mol of solute per L of solution…"/>
          <p:cNvSpPr txBox="1"/>
          <p:nvPr/>
        </p:nvSpPr>
        <p:spPr>
          <a:xfrm>
            <a:off x="545459" y="6686968"/>
            <a:ext cx="19991080" cy="5008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marL="381000" marR="5080" indent="-375919">
              <a:buClr>
                <a:srgbClr val="000000"/>
              </a:buClr>
              <a:buFont typeface="Arial"/>
              <a:defRPr b="0" sz="5600">
                <a:latin typeface="Avenir Book"/>
                <a:ea typeface="Avenir Book"/>
                <a:cs typeface="Avenir Book"/>
                <a:sym typeface="Avenir Book"/>
              </a:defRPr>
            </a:pPr>
            <a:r>
              <a:t>"3.6 M" means a concentration of 3.6 molarity, or 3.6 mol of solute per L of solution</a:t>
            </a:r>
          </a:p>
          <a:p>
            <a:pPr marL="381000" marR="5080" indent="-375919">
              <a:buClr>
                <a:srgbClr val="000000"/>
              </a:buClr>
              <a:buFont typeface="Arial"/>
              <a:defRPr b="0" sz="5600">
                <a:latin typeface="Avenir Book"/>
                <a:ea typeface="Avenir Book"/>
                <a:cs typeface="Avenir Book"/>
                <a:sym typeface="Avenir Book"/>
              </a:defRPr>
            </a:pPr>
            <a:r>
              <a:t>Molarity is a very useful and common concentration in chemistry.  Often"concentration" and molarity the same (but not always!)</a:t>
            </a:r>
          </a:p>
        </p:txBody>
      </p:sp>
      <p:pic>
        <p:nvPicPr>
          <p:cNvPr id="21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955499" y="3277881"/>
            <a:ext cx="8100601" cy="3408669"/>
          </a:xfrm>
          <a:prstGeom prst="rect">
            <a:avLst/>
          </a:prstGeom>
          <a:ln w="12700"/>
        </p:spPr>
      </p:pic>
      <p:pic>
        <p:nvPicPr>
          <p:cNvPr id="214" name="concentrationofsolution-200628024825-thumbnail.jpg.jpeg" descr="concentrationofsolution-200628024825-thumbnail.jpg.jpeg"/>
          <p:cNvPicPr>
            <a:picLocks noChangeAspect="1"/>
          </p:cNvPicPr>
          <p:nvPr/>
        </p:nvPicPr>
        <p:blipFill>
          <a:blip r:embed="rId3">
            <a:extLst/>
          </a:blip>
          <a:srcRect l="9851" t="37332" r="11888" b="10930"/>
          <a:stretch>
            <a:fillRect/>
          </a:stretch>
        </p:blipFill>
        <p:spPr>
          <a:xfrm>
            <a:off x="15647026" y="10402918"/>
            <a:ext cx="8954164" cy="3329652"/>
          </a:xfrm>
          <a:prstGeom prst="rect">
            <a:avLst/>
          </a:prstGeom>
          <a:ln w="12700"/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6.3 - Molarity Example"/>
          <p:cNvSpPr txBox="1"/>
          <p:nvPr/>
        </p:nvSpPr>
        <p:spPr>
          <a:xfrm>
            <a:off x="42172" y="-713846"/>
            <a:ext cx="23488003" cy="320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/>
          <a:lstStyle>
            <a:lvl1pPr marL="79373" marR="79373">
              <a:lnSpc>
                <a:spcPct val="90000"/>
              </a:lnSpc>
              <a:defRPr sz="7200">
                <a:solidFill>
                  <a:srgbClr val="0433FF"/>
                </a:solidFill>
              </a:defRPr>
            </a:lvl1pPr>
          </a:lstStyle>
          <a:p>
            <a:pPr/>
            <a:r>
              <a:t>6.3 - Molarity Example</a:t>
            </a:r>
          </a:p>
        </p:txBody>
      </p:sp>
      <p:sp>
        <p:nvSpPr>
          <p:cNvPr id="217" name="Example:  Dissolve 5.00 g of NiCl2•6 H2O in enough water to make 250. mL of solution.  Calculate molarity (M.)"/>
          <p:cNvSpPr txBox="1"/>
          <p:nvPr>
            <p:ph type="title"/>
          </p:nvPr>
        </p:nvSpPr>
        <p:spPr>
          <a:xfrm>
            <a:off x="318181" y="1241421"/>
            <a:ext cx="23747638" cy="3140625"/>
          </a:xfrm>
          <a:prstGeom prst="rect">
            <a:avLst/>
          </a:prstGeom>
        </p:spPr>
        <p:txBody>
          <a:bodyPr/>
          <a:lstStyle/>
          <a:p>
            <a:pPr algn="l">
              <a:spcBef>
                <a:spcPts val="200"/>
              </a:spcBef>
              <a:defRPr b="0" sz="64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>
                <a:latin typeface="Avenir Book Oblique"/>
                <a:ea typeface="Avenir Book Oblique"/>
                <a:cs typeface="Avenir Book Oblique"/>
                <a:sym typeface="Avenir Book Oblique"/>
              </a:rPr>
              <a:t>Example:</a:t>
            </a:r>
            <a:r>
              <a:t>  Dissolve 5.00 g of </a:t>
            </a:r>
            <a:r>
              <a:rPr>
                <a:solidFill>
                  <a:schemeClr val="accent5"/>
                </a:solidFill>
              </a:rPr>
              <a:t>NiCl</a:t>
            </a:r>
            <a:r>
              <a:rPr baseline="-14312">
                <a:solidFill>
                  <a:schemeClr val="accent5"/>
                </a:solidFill>
              </a:rPr>
              <a:t>2</a:t>
            </a:r>
            <a:r>
              <a:rPr>
                <a:solidFill>
                  <a:schemeClr val="accent5"/>
                </a:solidFill>
              </a:rPr>
              <a:t>•6 H</a:t>
            </a:r>
            <a:r>
              <a:rPr baseline="-14312">
                <a:solidFill>
                  <a:schemeClr val="accent5"/>
                </a:solidFill>
              </a:rPr>
              <a:t>2</a:t>
            </a:r>
            <a:r>
              <a:rPr>
                <a:solidFill>
                  <a:schemeClr val="accent5"/>
                </a:solidFill>
              </a:rPr>
              <a:t>O</a:t>
            </a:r>
            <a:r>
              <a:t> in enough water to make 250. mL of solution.  Calculate molarity (M.)</a:t>
            </a:r>
          </a:p>
        </p:txBody>
      </p:sp>
      <p:sp>
        <p:nvSpPr>
          <p:cNvPr id="218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pic>
        <p:nvPicPr>
          <p:cNvPr id="219" name="05M11VD1-1.mov" descr="05M11VD1-1.mov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955800" y="4597400"/>
            <a:ext cx="5289804" cy="8138160"/>
          </a:xfrm>
          <a:prstGeom prst="rect">
            <a:avLst/>
          </a:prstGeom>
          <a:ln w="12700">
            <a:miter lim="400000"/>
          </a:ln>
        </p:spPr>
      </p:pic>
      <p:sp>
        <p:nvSpPr>
          <p:cNvPr id="220" name="Step 1:  Calculate moles of NiCl2•6H2O"/>
          <p:cNvSpPr txBox="1"/>
          <p:nvPr/>
        </p:nvSpPr>
        <p:spPr>
          <a:xfrm>
            <a:off x="8963025" y="4620895"/>
            <a:ext cx="13304520" cy="11902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marL="79373" marR="79373">
              <a:buClr>
                <a:srgbClr val="FF2734"/>
              </a:buClr>
              <a:buFont typeface="Arial"/>
              <a:defRPr b="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Step 1:  </a:t>
            </a:r>
            <a:r>
              <a:rPr sz="5400"/>
              <a:t>Calculate moles of NiCl</a:t>
            </a:r>
            <a:r>
              <a:rPr baseline="-15851" sz="5400"/>
              <a:t>2</a:t>
            </a:r>
            <a:r>
              <a:rPr sz="5400"/>
              <a:t>•6H</a:t>
            </a:r>
            <a:r>
              <a:rPr baseline="-15851" sz="5400"/>
              <a:t>2</a:t>
            </a:r>
            <a:r>
              <a:rPr sz="5400"/>
              <a:t>O</a:t>
            </a:r>
          </a:p>
        </p:txBody>
      </p:sp>
      <p:pic>
        <p:nvPicPr>
          <p:cNvPr id="221" name="image.pdf" descr="image.pdf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253219" y="5986144"/>
            <a:ext cx="8938261" cy="146304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2" name="image.pdf" descr="image.pdf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9253219" y="9575164"/>
            <a:ext cx="6812281" cy="1348741"/>
          </a:xfrm>
          <a:prstGeom prst="rect">
            <a:avLst/>
          </a:prstGeom>
          <a:ln w="12700">
            <a:miter lim="400000"/>
          </a:ln>
        </p:spPr>
      </p:pic>
      <p:sp>
        <p:nvSpPr>
          <p:cNvPr id="223" name="[NiCl2•6 H2O]  =  0.0841 M"/>
          <p:cNvSpPr txBox="1"/>
          <p:nvPr/>
        </p:nvSpPr>
        <p:spPr>
          <a:xfrm>
            <a:off x="9024619" y="11632564"/>
            <a:ext cx="12367261" cy="11902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>
              <a:buClr>
                <a:srgbClr val="FF2734"/>
              </a:buClr>
              <a:buFont typeface="Arial"/>
              <a:defRPr b="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[NiCl</a:t>
            </a:r>
            <a:r>
              <a:rPr baseline="-15851"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2</a:t>
            </a:r>
            <a:r>
              <a: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•6 H</a:t>
            </a:r>
            <a:r>
              <a:rPr baseline="-15851"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2</a:t>
            </a:r>
            <a:r>
              <a: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O]  =  0.0841 M</a:t>
            </a:r>
          </a:p>
        </p:txBody>
      </p:sp>
      <p:sp>
        <p:nvSpPr>
          <p:cNvPr id="224" name="Step 2:  Calculate molarity (1000 mL = 1L)"/>
          <p:cNvSpPr txBox="1"/>
          <p:nvPr/>
        </p:nvSpPr>
        <p:spPr>
          <a:xfrm>
            <a:off x="9024619" y="7974964"/>
            <a:ext cx="14275316" cy="1122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>
              <a:buClr>
                <a:srgbClr val="FF2734"/>
              </a:buClr>
              <a:buFont typeface="Arial"/>
              <a:defRPr b="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Step 2:  </a:t>
            </a:r>
            <a:r>
              <a:rPr sz="5400"/>
              <a:t>Calculate molarity</a:t>
            </a:r>
            <a:r>
              <a:rPr sz="5400">
                <a:latin typeface="Avenir Book Oblique"/>
                <a:ea typeface="Avenir Book Oblique"/>
                <a:cs typeface="Avenir Book Oblique"/>
                <a:sym typeface="Avenir Book Oblique"/>
              </a:rPr>
              <a:t> (1000 mL = 1L)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002" fill="hold"/>
                                        <p:tgtEl>
                                          <p:spTgt spid="2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entr" nodeType="after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4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2" presetID="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Class="entr" nodeType="afterEffect" presetID="10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4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Class="entr" nodeType="afterEffect" presetID="10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8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29" fill="hold" display="0">
                  <p:stCondLst>
                    <p:cond delay="indefinite"/>
                  </p:stCondLst>
                </p:cTn>
                <p:tgtEl>
                  <p:spTgt spid="219"/>
                </p:tgtEl>
              </p:cMediaNode>
            </p:video>
            <p:seq concurrent="1" prevAc="none" nextAc="seek">
              <p:cTn id="30" evtFilter="cancelBubble" nodeType="interactiveSeq" restart="whenNotActive" fill="hold">
                <p:stCondLst>
                  <p:cond delay="0" evt="onClick">
                    <p:tgtEl>
                      <p:spTgt spid="219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4" dur="1" fill="hold"/>
                                        <p:tgtEl>
                                          <p:spTgt spid="2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19"/>
                  </p:tgtEl>
                </p:cond>
              </p:nextCondLst>
            </p:seq>
          </p:childTnLst>
        </p:cTn>
      </p:par>
    </p:tnLst>
    <p:bldLst>
      <p:bldP build="whole" bldLvl="1" animBg="1" rev="0" advAuto="0" spid="222" grpId="5"/>
      <p:bldP build="whole" bldLvl="1" animBg="1" rev="0" advAuto="0" spid="221" grpId="3"/>
      <p:bldP build="whole" bldLvl="1" animBg="1" rev="0" advAuto="0" spid="224" grpId="4"/>
      <p:bldP build="whole" bldLvl="1" animBg="1" rev="0" advAuto="0" spid="220" grpId="2"/>
      <p:bldP build="whole" bldLvl="1" animBg="1" rev="0" advAuto="0" spid="223" grpId="6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oxalic acid picture" descr="oxalic acid pictur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962429" y="6954758"/>
            <a:ext cx="6657341" cy="6657341"/>
          </a:xfrm>
          <a:prstGeom prst="rect">
            <a:avLst/>
          </a:prstGeom>
          <a:ln w="12700"/>
        </p:spPr>
      </p:pic>
      <p:sp>
        <p:nvSpPr>
          <p:cNvPr id="227" name="Step 1:  Calculate moles of acid required.…"/>
          <p:cNvSpPr txBox="1"/>
          <p:nvPr>
            <p:ph type="body" sz="half" idx="1"/>
          </p:nvPr>
        </p:nvSpPr>
        <p:spPr>
          <a:xfrm>
            <a:off x="2286000" y="6901180"/>
            <a:ext cx="14013181" cy="7018020"/>
          </a:xfrm>
          <a:prstGeom prst="rect">
            <a:avLst/>
          </a:prstGeom>
        </p:spPr>
        <p:txBody>
          <a:bodyPr/>
          <a:lstStyle/>
          <a:p>
            <a:pPr marL="650874" indent="-571500">
              <a:spcBef>
                <a:spcPts val="3100"/>
              </a:spcBef>
              <a:buClr>
                <a:srgbClr val="FF2734"/>
              </a:buClr>
              <a:buSzTx/>
              <a:buFont typeface="Arial"/>
              <a:buNone/>
              <a:defRPr b="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Step 1:  </a:t>
            </a:r>
            <a:r>
              <a:rPr sz="5400"/>
              <a:t>Calculate moles of acid required.</a:t>
            </a:r>
          </a:p>
          <a:p>
            <a:pPr marL="650874" indent="-571500">
              <a:spcBef>
                <a:spcPts val="3100"/>
              </a:spcBef>
              <a:buClr>
                <a:srgbClr val="000000"/>
              </a:buClr>
              <a:buSzTx/>
              <a:buFont typeface="Arial"/>
              <a:buNone/>
              <a:defRPr b="0" sz="54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(0.0500 mol/L)(0.250 L)  =  0.0125 mol</a:t>
            </a:r>
          </a:p>
          <a:p>
            <a:pPr marL="650874" indent="-571500">
              <a:spcBef>
                <a:spcPts val="3100"/>
              </a:spcBef>
              <a:buClr>
                <a:srgbClr val="FF2734"/>
              </a:buClr>
              <a:buSzTx/>
              <a:buFont typeface="Arial"/>
              <a:buNone/>
              <a:defRPr b="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Step 2:  </a:t>
            </a:r>
            <a:r>
              <a:rPr sz="5400"/>
              <a:t>Calculate mass of acid required.</a:t>
            </a:r>
          </a:p>
          <a:p>
            <a:pPr marL="650874" indent="-571500">
              <a:spcBef>
                <a:spcPts val="3100"/>
              </a:spcBef>
              <a:buClr>
                <a:srgbClr val="000000"/>
              </a:buClr>
              <a:buSzTx/>
              <a:buFont typeface="Arial"/>
              <a:buNone/>
              <a:defRPr b="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sz="5400"/>
              <a:t>(0.0125 mol )(90.00 g/mol)  =  </a:t>
            </a:r>
            <a:r>
              <a:rPr sz="78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1.13 g</a:t>
            </a:r>
          </a:p>
        </p:txBody>
      </p:sp>
      <p:sp>
        <p:nvSpPr>
          <p:cNvPr id="228" name="moles  =  M • V"/>
          <p:cNvSpPr txBox="1"/>
          <p:nvPr/>
        </p:nvSpPr>
        <p:spPr>
          <a:xfrm>
            <a:off x="5762625" y="5060950"/>
            <a:ext cx="8796096" cy="17830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FF2734"/>
              </a:buClr>
              <a:buFont typeface="Arial"/>
              <a:defRPr b="0" sz="92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pPr/>
            <a:r>
              <a:t>moles  =  M • V</a:t>
            </a:r>
          </a:p>
        </p:txBody>
      </p:sp>
      <p:sp>
        <p:nvSpPr>
          <p:cNvPr id="229" name="What mass of oxalic acid, H2C2O4, is…"/>
          <p:cNvSpPr txBox="1"/>
          <p:nvPr/>
        </p:nvSpPr>
        <p:spPr>
          <a:xfrm>
            <a:off x="1927225" y="2279650"/>
            <a:ext cx="13312699" cy="31810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marL="79373" marR="79373">
              <a:buClr>
                <a:srgbClr val="000000"/>
              </a:buClr>
              <a:buFont typeface="Arial"/>
              <a:defRPr b="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sz="5400"/>
              <a:t>What mass of oxalic acid, </a:t>
            </a:r>
            <a:r>
              <a:rPr sz="6000"/>
              <a:t>H</a:t>
            </a:r>
            <a:r>
              <a:rPr baseline="-16133" sz="6000"/>
              <a:t>2</a:t>
            </a:r>
            <a:r>
              <a:rPr sz="6000"/>
              <a:t>C</a:t>
            </a:r>
            <a:r>
              <a:rPr baseline="-16133" sz="6000"/>
              <a:t>2</a:t>
            </a:r>
            <a:r>
              <a:rPr sz="6000"/>
              <a:t>O</a:t>
            </a:r>
            <a:r>
              <a:rPr baseline="-16133" sz="6000"/>
              <a:t>4</a:t>
            </a:r>
            <a:r>
              <a:rPr sz="5400"/>
              <a:t>, is</a:t>
            </a:r>
            <a:endParaRPr sz="5400"/>
          </a:p>
          <a:p>
            <a:pPr marL="79373" marR="79373">
              <a:buClr>
                <a:srgbClr val="000000"/>
              </a:buClr>
              <a:buFont typeface="Arial"/>
              <a:defRPr b="0" sz="54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required to make 250. mL of a 0.0500 M</a:t>
            </a:r>
          </a:p>
          <a:p>
            <a:pPr marL="79373" marR="79373">
              <a:buClr>
                <a:srgbClr val="000000"/>
              </a:buClr>
              <a:buFont typeface="Arial"/>
              <a:defRPr b="0" sz="54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solution?</a:t>
            </a:r>
          </a:p>
        </p:txBody>
      </p:sp>
      <p:sp>
        <p:nvSpPr>
          <p:cNvPr id="230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231" name="6.3 - Molarity Example II"/>
          <p:cNvSpPr txBox="1"/>
          <p:nvPr/>
        </p:nvSpPr>
        <p:spPr>
          <a:xfrm>
            <a:off x="42172" y="-713846"/>
            <a:ext cx="23488003" cy="320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/>
          <a:lstStyle>
            <a:lvl1pPr marL="79373" marR="79373">
              <a:lnSpc>
                <a:spcPct val="90000"/>
              </a:lnSpc>
              <a:defRPr sz="7200">
                <a:solidFill>
                  <a:srgbClr val="0433FF"/>
                </a:solidFill>
              </a:defRPr>
            </a:lvl1pPr>
          </a:lstStyle>
          <a:p>
            <a:pPr/>
            <a:r>
              <a:t>6.3 - Molarity Example II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Class="entr" nodeType="with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Class="entr" nodeType="after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Class="entr" nodeType="after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227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Preparing Solutions"/>
          <p:cNvSpPr txBox="1"/>
          <p:nvPr>
            <p:ph type="title"/>
          </p:nvPr>
        </p:nvSpPr>
        <p:spPr>
          <a:xfrm>
            <a:off x="-1109980" y="-134620"/>
            <a:ext cx="14333220" cy="2286001"/>
          </a:xfrm>
          <a:prstGeom prst="rect">
            <a:avLst/>
          </a:prstGeom>
        </p:spPr>
        <p:txBody>
          <a:bodyPr/>
          <a:lstStyle>
            <a:lvl1pPr>
              <a:defRPr sz="9200">
                <a:solidFill>
                  <a:srgbClr val="0433FF"/>
                </a:solidFill>
              </a:defRPr>
            </a:lvl1pPr>
          </a:lstStyle>
          <a:p>
            <a:pPr/>
            <a:r>
              <a:t>Preparing Solutions</a:t>
            </a:r>
          </a:p>
        </p:txBody>
      </p:sp>
      <p:sp>
        <p:nvSpPr>
          <p:cNvPr id="234" name="Weigh out a solid solute and dissolve in a given quantity of solvent…"/>
          <p:cNvSpPr txBox="1"/>
          <p:nvPr>
            <p:ph type="body" sz="half" idx="1"/>
          </p:nvPr>
        </p:nvSpPr>
        <p:spPr>
          <a:xfrm>
            <a:off x="8288019" y="2129790"/>
            <a:ext cx="11711158" cy="8643620"/>
          </a:xfrm>
          <a:prstGeom prst="rect">
            <a:avLst/>
          </a:prstGeom>
        </p:spPr>
        <p:txBody>
          <a:bodyPr/>
          <a:lstStyle/>
          <a:p>
            <a:pPr marL="650874" indent="-571500">
              <a:lnSpc>
                <a:spcPct val="110000"/>
              </a:lnSpc>
              <a:buClr>
                <a:srgbClr val="203ED7"/>
              </a:buClr>
              <a:buSzTx/>
              <a:buFont typeface="Arial"/>
              <a:buNone/>
              <a:defRPr b="0" sz="60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>
                <a:solidFill>
                  <a:srgbClr val="203ED7"/>
                </a:solidFill>
                <a:uFill>
                  <a:solidFill>
                    <a:srgbClr val="203ED7"/>
                  </a:solidFill>
                </a:uFill>
              </a:rPr>
              <a:t>Weigh</a:t>
            </a:r>
            <a:r>
              <a:t> out a </a:t>
            </a:r>
            <a:r>
              <a:rPr>
                <a:solidFill>
                  <a:srgbClr val="203ED7"/>
                </a:solidFill>
                <a:uFill>
                  <a:solidFill>
                    <a:srgbClr val="203ED7"/>
                  </a:solidFill>
                </a:uFill>
              </a:rPr>
              <a:t>solid</a:t>
            </a:r>
            <a:r>
              <a:t> solute and dissolve in a given quantity of solvent</a:t>
            </a:r>
          </a:p>
          <a:p>
            <a:pPr marL="650874" indent="-571500">
              <a:lnSpc>
                <a:spcPct val="110000"/>
              </a:lnSpc>
              <a:buClr>
                <a:srgbClr val="000000"/>
              </a:buClr>
              <a:buSzTx/>
              <a:buFont typeface="Arial"/>
              <a:buNone/>
              <a:defRPr b="0" i="1" sz="60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or</a:t>
            </a:r>
          </a:p>
          <a:p>
            <a:pPr marL="650874" indent="-571500">
              <a:lnSpc>
                <a:spcPct val="110000"/>
              </a:lnSpc>
              <a:buClr>
                <a:srgbClr val="203ED7"/>
              </a:buClr>
              <a:buSzTx/>
              <a:buFont typeface="Arial"/>
              <a:buNone/>
              <a:defRPr b="0" sz="60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>
                <a:solidFill>
                  <a:srgbClr val="203ED7"/>
                </a:solidFill>
                <a:uFill>
                  <a:solidFill>
                    <a:srgbClr val="203ED7"/>
                  </a:solidFill>
                </a:uFill>
              </a:rPr>
              <a:t>Dilute</a:t>
            </a:r>
            <a:r>
              <a:t> a </a:t>
            </a:r>
            <a:r>
              <a:rPr>
                <a:solidFill>
                  <a:srgbClr val="203ED7"/>
                </a:solidFill>
                <a:uFill>
                  <a:solidFill>
                    <a:srgbClr val="203ED7"/>
                  </a:solidFill>
                </a:uFill>
              </a:rPr>
              <a:t>concentrated solution</a:t>
            </a:r>
            <a:r>
              <a:t> to give one that is less concentrated.</a:t>
            </a:r>
          </a:p>
        </p:txBody>
      </p:sp>
      <p:sp>
        <p:nvSpPr>
          <p:cNvPr id="235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pic>
        <p:nvPicPr>
          <p:cNvPr id="236" name="05M12VD1-1.mov" descr="05M12VD1-1.mov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694180" y="4038600"/>
            <a:ext cx="5394961" cy="712541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39" name="Group"/>
          <p:cNvGrpSpPr/>
          <p:nvPr/>
        </p:nvGrpSpPr>
        <p:grpSpPr>
          <a:xfrm>
            <a:off x="6978846" y="9350285"/>
            <a:ext cx="17437448" cy="4565709"/>
            <a:chOff x="0" y="0"/>
            <a:chExt cx="17437446" cy="4565708"/>
          </a:xfrm>
        </p:grpSpPr>
        <p:pic>
          <p:nvPicPr>
            <p:cNvPr id="237" name="Image" descr="Image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0039153" y="0"/>
              <a:ext cx="7398294" cy="4384765"/>
            </a:xfrm>
            <a:prstGeom prst="rect">
              <a:avLst/>
            </a:prstGeom>
            <a:ln w="12700" cap="flat">
              <a:noFill/>
              <a:round/>
            </a:ln>
            <a:effectLst/>
          </p:spPr>
        </p:pic>
        <p:sp>
          <p:nvSpPr>
            <p:cNvPr id="238" name="Same copper(II) nitrate,…"/>
            <p:cNvSpPr txBox="1"/>
            <p:nvPr/>
          </p:nvSpPr>
          <p:spPr>
            <a:xfrm>
              <a:off x="-1" y="1982528"/>
              <a:ext cx="9851315" cy="25831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ctr">
              <a:spAutoFit/>
            </a:bodyPr>
            <a:lstStyle/>
            <a:p>
              <a:pPr algn="r">
                <a:defRPr b="0">
                  <a:latin typeface="Avenir Book Oblique"/>
                  <a:ea typeface="Avenir Book Oblique"/>
                  <a:cs typeface="Avenir Book Oblique"/>
                  <a:sym typeface="Avenir Book Oblique"/>
                </a:defRPr>
              </a:pPr>
              <a:r>
                <a:t>Same copper(II) nitrate,</a:t>
              </a:r>
            </a:p>
            <a:p>
              <a:pPr algn="r">
                <a:defRPr b="0">
                  <a:latin typeface="Avenir Book Oblique"/>
                  <a:ea typeface="Avenir Book Oblique"/>
                  <a:cs typeface="Avenir Book Oblique"/>
                  <a:sym typeface="Avenir Book Oblique"/>
                </a:defRPr>
              </a:pPr>
              <a:r>
                <a:t>left more concentrated (less solvent),</a:t>
              </a:r>
            </a:p>
            <a:p>
              <a:pPr algn="r">
                <a:defRPr b="0">
                  <a:latin typeface="Avenir Book Oblique"/>
                  <a:ea typeface="Avenir Book Oblique"/>
                  <a:cs typeface="Avenir Book Oblique"/>
                  <a:sym typeface="Avenir Book Oblique"/>
                </a:defRPr>
              </a:pPr>
              <a:r>
                <a:t>right more dilute (more solvent)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006" fill="hold"/>
                                        <p:tgtEl>
                                          <p:spTgt spid="2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1006"/>
                            </p:stCondLst>
                            <p:childTnLst>
                              <p:par>
                                <p:cTn id="8" presetClass="entr" nodeType="afterEffect" presetSubtype="0" presetID="1" grpId="2" fill="hold">
                                  <p:stCondLst>
                                    <p:cond delay="410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10" fill="hold" display="0">
                  <p:stCondLst>
                    <p:cond delay="indefinite"/>
                  </p:stCondLst>
                </p:cTn>
                <p:tgtEl>
                  <p:spTgt spid="236"/>
                </p:tgtEl>
              </p:cMediaNode>
            </p:video>
            <p:seq concurrent="1" prevAc="none" nextAc="seek">
              <p:cTn id="11" evtFilter="cancelBubble" nodeType="interactiveSeq" restart="whenNotActive" fill="hold">
                <p:stCondLst>
                  <p:cond delay="0" evt="onClick">
                    <p:tgtEl>
                      <p:spTgt spid="236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36"/>
                  </p:tgtEl>
                </p:cond>
              </p:nextCondLst>
            </p:seq>
          </p:childTnLst>
        </p:cTn>
      </p:par>
    </p:tnLst>
    <p:bldLst>
      <p:bldP build="whole" bldLvl="1" animBg="1" rev="0" advAuto="0" spid="239" grpId="2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103" name="The formula mass of a substance is the sum of the average atomic masses of all the atoms in the substance’s formula (i.e. the molar mass)…"/>
          <p:cNvSpPr txBox="1"/>
          <p:nvPr/>
        </p:nvSpPr>
        <p:spPr>
          <a:xfrm>
            <a:off x="198542" y="2101356"/>
            <a:ext cx="17998892" cy="64312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marL="381000" marR="5080" indent="-375919">
              <a:buClr>
                <a:srgbClr val="000000"/>
              </a:buClr>
              <a:buFont typeface="Arial"/>
              <a:defRPr b="0" sz="6000">
                <a:latin typeface="Avenir Book"/>
                <a:ea typeface="Avenir Book"/>
                <a:cs typeface="Avenir Book"/>
                <a:sym typeface="Avenir Book"/>
              </a:defRPr>
            </a:pPr>
            <a:r>
              <a:t>The </a:t>
            </a:r>
            <a:r>
              <a:rPr>
                <a:solidFill>
                  <a:srgbClr val="FF2600"/>
                </a:solidFill>
                <a:latin typeface="Avenir Heavy"/>
                <a:ea typeface="Avenir Heavy"/>
                <a:cs typeface="Avenir Heavy"/>
                <a:sym typeface="Avenir Heavy"/>
              </a:rPr>
              <a:t>formula mass</a:t>
            </a:r>
            <a:r>
              <a:t> of a substance is the sum of the average atomic masses of all the atoms in the substance’s formula</a:t>
            </a:r>
            <a:r>
              <a:rPr>
                <a:latin typeface="Avenir Book Oblique"/>
                <a:ea typeface="Avenir Book Oblique"/>
                <a:cs typeface="Avenir Book Oblique"/>
                <a:sym typeface="Avenir Book Oblique"/>
              </a:rPr>
              <a:t> (i.e. the </a:t>
            </a:r>
            <a:r>
              <a:rPr i="1">
                <a:latin typeface="Avenir Heavy"/>
                <a:ea typeface="Avenir Heavy"/>
                <a:cs typeface="Avenir Heavy"/>
                <a:sym typeface="Avenir Heavy"/>
              </a:rPr>
              <a:t>molar mass</a:t>
            </a:r>
            <a:r>
              <a:rPr>
                <a:latin typeface="Avenir Book Oblique"/>
                <a:ea typeface="Avenir Book Oblique"/>
                <a:cs typeface="Avenir Book Oblique"/>
                <a:sym typeface="Avenir Book Oblique"/>
              </a:rPr>
              <a:t>)</a:t>
            </a:r>
            <a:endParaRPr>
              <a:latin typeface="Avenir Book Oblique"/>
              <a:ea typeface="Avenir Book Oblique"/>
              <a:cs typeface="Avenir Book Oblique"/>
              <a:sym typeface="Avenir Book Oblique"/>
            </a:endParaRPr>
          </a:p>
          <a:p>
            <a:pPr marL="381000" marR="5080" indent="-375919">
              <a:buClr>
                <a:srgbClr val="000000"/>
              </a:buClr>
              <a:buFont typeface="Arial"/>
              <a:defRPr b="0" sz="6000">
                <a:latin typeface="Avenir Book"/>
                <a:ea typeface="Avenir Book"/>
                <a:cs typeface="Avenir Book"/>
                <a:sym typeface="Avenir Book"/>
              </a:defRPr>
            </a:pPr>
            <a:r>
              <a:t>For </a:t>
            </a:r>
            <a:r>
              <a:rPr>
                <a:latin typeface="Avenir Heavy"/>
                <a:ea typeface="Avenir Heavy"/>
                <a:cs typeface="Avenir Heavy"/>
                <a:sym typeface="Avenir Heavy"/>
              </a:rPr>
              <a:t>covalent molecules</a:t>
            </a:r>
            <a:r>
              <a:t> (i.e. nonmetal compounds), the formula mass is the mass of the molecule</a:t>
            </a:r>
          </a:p>
        </p:txBody>
      </p:sp>
      <p:sp>
        <p:nvSpPr>
          <p:cNvPr id="104" name="6.1 - Formula Mass (covalent molecules)"/>
          <p:cNvSpPr txBox="1"/>
          <p:nvPr/>
        </p:nvSpPr>
        <p:spPr>
          <a:xfrm>
            <a:off x="42172" y="-713846"/>
            <a:ext cx="21962614" cy="320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/>
          <a:lstStyle>
            <a:lvl1pPr marL="79373" marR="79373">
              <a:lnSpc>
                <a:spcPct val="90000"/>
              </a:lnSpc>
              <a:defRPr sz="7400">
                <a:solidFill>
                  <a:srgbClr val="0433FF"/>
                </a:solidFill>
              </a:defRPr>
            </a:lvl1pPr>
          </a:lstStyle>
          <a:p>
            <a:pPr/>
            <a:r>
              <a:t>6.1 - Formula Mass (covalent molecules)</a:t>
            </a:r>
          </a:p>
        </p:txBody>
      </p:sp>
      <p:pic>
        <p:nvPicPr>
          <p:cNvPr id="105" name="Screenshot 2025-05-13 at 9.26.33 AM.png" descr="Screenshot 2025-05-13 at 9.26.33 AM.png"/>
          <p:cNvPicPr>
            <a:picLocks noChangeAspect="1"/>
          </p:cNvPicPr>
          <p:nvPr/>
        </p:nvPicPr>
        <p:blipFill>
          <a:blip r:embed="rId2">
            <a:extLst/>
          </a:blip>
          <a:srcRect l="0" t="4818" r="0" b="4818"/>
          <a:stretch>
            <a:fillRect/>
          </a:stretch>
        </p:blipFill>
        <p:spPr>
          <a:xfrm>
            <a:off x="6036305" y="7843755"/>
            <a:ext cx="19342423" cy="4757864"/>
          </a:xfrm>
          <a:prstGeom prst="rect">
            <a:avLst/>
          </a:prstGeom>
          <a:ln w="12700"/>
        </p:spPr>
      </p:pic>
      <p:sp>
        <p:nvSpPr>
          <p:cNvPr id="106" name="Recall: molecular mass in amu equals molar mass in g/mol"/>
          <p:cNvSpPr txBox="1"/>
          <p:nvPr/>
        </p:nvSpPr>
        <p:spPr>
          <a:xfrm>
            <a:off x="7431988" y="12751435"/>
            <a:ext cx="15381352" cy="9829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>
            <a:lvl1pPr>
              <a:defRPr b="0">
                <a:latin typeface="Avenir Book Oblique"/>
                <a:ea typeface="Avenir Book Oblique"/>
                <a:cs typeface="Avenir Book Oblique"/>
                <a:sym typeface="Avenir Book Oblique"/>
              </a:defRPr>
            </a:lvl1pPr>
          </a:lstStyle>
          <a:p>
            <a:pPr/>
            <a:r>
              <a:t>Recall: molecular mass in amu equals molar mass in g/mol</a:t>
            </a:r>
          </a:p>
        </p:txBody>
      </p:sp>
      <p:sp>
        <p:nvSpPr>
          <p:cNvPr id="107" name="Example:…"/>
          <p:cNvSpPr txBox="1"/>
          <p:nvPr/>
        </p:nvSpPr>
        <p:spPr>
          <a:xfrm>
            <a:off x="2272434" y="7761287"/>
            <a:ext cx="3574670" cy="25831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/>
          <a:p>
            <a:pPr algn="r">
              <a:defRPr b="0">
                <a:latin typeface="Avenir Book Oblique"/>
                <a:ea typeface="Avenir Book Oblique"/>
                <a:cs typeface="Avenir Book Oblique"/>
                <a:sym typeface="Avenir Book Oblique"/>
              </a:defRPr>
            </a:pPr>
            <a:r>
              <a:t>Example:</a:t>
            </a:r>
          </a:p>
          <a:p>
            <a:pPr algn="r">
              <a:defRPr b="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Chloroform,</a:t>
            </a:r>
          </a:p>
          <a:p>
            <a:pPr algn="r">
              <a:defRPr b="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CHCl</a:t>
            </a:r>
            <a:r>
              <a:rPr baseline="-5999"/>
              <a:t>3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3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Class="entr" nodeType="after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1" dur="3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"/>
                            </p:stCondLst>
                            <p:childTnLst>
                              <p:par>
                                <p:cTn id="13" presetClass="entr" nodeType="afterEffect" presetSubtype="8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5" dur="3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05" grpId="2"/>
      <p:bldP build="whole" bldLvl="1" animBg="1" rev="0" advAuto="0" spid="106" grpId="3"/>
      <p:bldP build="whole" bldLvl="1" animBg="1" rev="0" advAuto="0" spid="107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The Dilution Equation"/>
          <p:cNvSpPr txBox="1"/>
          <p:nvPr>
            <p:ph type="title"/>
          </p:nvPr>
        </p:nvSpPr>
        <p:spPr>
          <a:xfrm>
            <a:off x="-652780" y="-185420"/>
            <a:ext cx="14333220" cy="2286001"/>
          </a:xfrm>
          <a:prstGeom prst="rect">
            <a:avLst/>
          </a:prstGeom>
        </p:spPr>
        <p:txBody>
          <a:bodyPr/>
          <a:lstStyle>
            <a:lvl1pPr>
              <a:defRPr sz="9200">
                <a:solidFill>
                  <a:srgbClr val="0433FF"/>
                </a:solidFill>
              </a:defRPr>
            </a:lvl1pPr>
          </a:lstStyle>
          <a:p>
            <a:pPr/>
            <a:r>
              <a:t>The Dilution Equation</a:t>
            </a:r>
          </a:p>
        </p:txBody>
      </p:sp>
      <p:sp>
        <p:nvSpPr>
          <p:cNvPr id="242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243" name="When diluting a solution, the solute (moles) does not change.  A useful equation:"/>
          <p:cNvSpPr txBox="1"/>
          <p:nvPr/>
        </p:nvSpPr>
        <p:spPr>
          <a:xfrm>
            <a:off x="223942" y="1745756"/>
            <a:ext cx="21031314" cy="18592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marL="381000" marR="5080" indent="-375919">
              <a:buClr>
                <a:srgbClr val="000000"/>
              </a:buClr>
              <a:buFont typeface="Arial"/>
              <a:defRPr b="0" sz="4800"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>
              <a:defRPr>
                <a:latin typeface="Avenir Book Oblique"/>
                <a:ea typeface="Avenir Book Oblique"/>
                <a:cs typeface="Avenir Book Oblique"/>
                <a:sym typeface="Avenir Book Oblique"/>
              </a:defRPr>
            </a:pPr>
            <a:r>
              <a:rPr>
                <a:latin typeface="Avenir Book"/>
                <a:ea typeface="Avenir Book"/>
                <a:cs typeface="Avenir Book"/>
                <a:sym typeface="Avenir Book"/>
              </a:rPr>
              <a:t>When diluting a solution, the solute (moles) does not change.  A useful equation:</a:t>
            </a:r>
          </a:p>
        </p:txBody>
      </p:sp>
      <p:pic>
        <p:nvPicPr>
          <p:cNvPr id="24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50109" y="3166817"/>
            <a:ext cx="8806991" cy="2833933"/>
          </a:xfrm>
          <a:prstGeom prst="rect">
            <a:avLst/>
          </a:prstGeom>
          <a:ln w="12700"/>
        </p:spPr>
      </p:pic>
      <p:sp>
        <p:nvSpPr>
          <p:cNvPr id="245" name="C = concentration (molarity),…"/>
          <p:cNvSpPr txBox="1"/>
          <p:nvPr/>
        </p:nvSpPr>
        <p:spPr>
          <a:xfrm>
            <a:off x="13124815" y="3235043"/>
            <a:ext cx="10315172" cy="2697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>
              <a:defRPr b="0" sz="48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C = concentration (molarity), </a:t>
            </a:r>
          </a:p>
          <a:p>
            <a:pPr>
              <a:defRPr b="0" sz="48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V = volume </a:t>
            </a:r>
            <a:r>
              <a:rPr>
                <a:latin typeface="Avenir Book Oblique"/>
                <a:ea typeface="Avenir Book Oblique"/>
                <a:cs typeface="Avenir Book Oblique"/>
                <a:sym typeface="Avenir Book Oblique"/>
              </a:rPr>
              <a:t>(Liters </a:t>
            </a:r>
            <a:r>
              <a:rPr i="1"/>
              <a:t>or</a:t>
            </a:r>
            <a:r>
              <a:rPr>
                <a:latin typeface="Avenir Book Oblique"/>
                <a:ea typeface="Avenir Book Oblique"/>
                <a:cs typeface="Avenir Book Oblique"/>
                <a:sym typeface="Avenir Book Oblique"/>
              </a:rPr>
              <a:t> mL)</a:t>
            </a:r>
          </a:p>
          <a:p>
            <a:pPr>
              <a:defRPr b="0" sz="48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>
                <a:latin typeface="Avenir Book Oblique"/>
                <a:ea typeface="Avenir Book Oblique"/>
                <a:cs typeface="Avenir Book Oblique"/>
                <a:sym typeface="Avenir Book Oblique"/>
              </a:rPr>
              <a:t>Often abbreviated: </a:t>
            </a:r>
            <a:r>
              <a:rPr i="1"/>
              <a:t> </a:t>
            </a:r>
            <a:r>
              <a:t> </a:t>
            </a:r>
            <a:r>
              <a: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M</a:t>
            </a:r>
            <a:r>
              <a:rPr baseline="-5999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i</a:t>
            </a:r>
            <a:r>
              <a: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V</a:t>
            </a:r>
            <a:r>
              <a:rPr baseline="-5999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i</a:t>
            </a:r>
            <a:r>
              <a: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 = M</a:t>
            </a:r>
            <a:r>
              <a:rPr baseline="-5999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f</a:t>
            </a:r>
            <a:r>
              <a: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V</a:t>
            </a:r>
            <a:r>
              <a:rPr baseline="-5999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f </a:t>
            </a:r>
          </a:p>
        </p:txBody>
      </p:sp>
      <p:sp>
        <p:nvSpPr>
          <p:cNvPr id="246" name="Example: If 0.850 L of a 5.00 M solution of copper nitrate, Cu(NO3)2, is diluted to a volume of 1.80 L by the addition of water, what is the molarity of the diluted solution?"/>
          <p:cNvSpPr txBox="1"/>
          <p:nvPr/>
        </p:nvSpPr>
        <p:spPr>
          <a:xfrm>
            <a:off x="525424" y="6893560"/>
            <a:ext cx="23459745" cy="18592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/>
          <a:p>
            <a:pPr marL="0" marR="0" defTabSz="457200">
              <a:lnSpc>
                <a:spcPts val="6800"/>
              </a:lnSpc>
              <a:defRPr b="0" sz="4800">
                <a:solidFill>
                  <a:srgbClr val="464846"/>
                </a:solidFill>
                <a:uFillTx/>
                <a:latin typeface="Avenir Book"/>
                <a:ea typeface="Avenir Book"/>
                <a:cs typeface="Avenir Book"/>
                <a:sym typeface="Avenir Book"/>
              </a:defRPr>
            </a:pPr>
            <a:r>
              <a:rPr>
                <a:latin typeface="Avenir Book Oblique"/>
                <a:ea typeface="Avenir Book Oblique"/>
                <a:cs typeface="Avenir Book Oblique"/>
                <a:sym typeface="Avenir Book Oblique"/>
              </a:rPr>
              <a:t>Example:</a:t>
            </a:r>
            <a:r>
              <a:rPr>
                <a:solidFill>
                  <a:srgbClr val="000000"/>
                </a:solidFill>
              </a:rPr>
              <a:t> </a:t>
            </a:r>
            <a:r>
              <a:t>If 0.850 L of a 5.00 M solution of copper nitrate, Cu(NO</a:t>
            </a:r>
            <a:r>
              <a:rPr baseline="-5999"/>
              <a:t>3</a:t>
            </a:r>
            <a:r>
              <a:t>)</a:t>
            </a:r>
            <a:r>
              <a:rPr baseline="-5999"/>
              <a:t>2</a:t>
            </a:r>
            <a:r>
              <a:t>, is diluted to a volume of 1.80 L by the addition of water, what is the molarity of the diluted solution?</a:t>
            </a:r>
          </a:p>
        </p:txBody>
      </p:sp>
      <p:pic>
        <p:nvPicPr>
          <p:cNvPr id="247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786768" y="9258300"/>
            <a:ext cx="16810464" cy="3330672"/>
          </a:xfrm>
          <a:prstGeom prst="rect">
            <a:avLst/>
          </a:prstGeom>
          <a:ln w="12700"/>
        </p:spPr>
      </p:pic>
      <p:sp>
        <p:nvSpPr>
          <p:cNvPr id="248" name="Notice that 0.950 L of water was added to the solution"/>
          <p:cNvSpPr txBox="1"/>
          <p:nvPr/>
        </p:nvSpPr>
        <p:spPr>
          <a:xfrm>
            <a:off x="15563215" y="11820243"/>
            <a:ext cx="9044605" cy="18592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>
              <a:defRPr b="0" sz="4800">
                <a:latin typeface="Avenir Book Oblique"/>
                <a:ea typeface="Avenir Book Oblique"/>
                <a:cs typeface="Avenir Book Oblique"/>
                <a:sym typeface="Avenir Book Oblique"/>
              </a:defRPr>
            </a:lvl1pPr>
          </a:lstStyle>
          <a:p>
            <a:pPr>
              <a:defRPr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>
                <a:latin typeface="Avenir Book Oblique"/>
                <a:ea typeface="Avenir Book Oblique"/>
                <a:cs typeface="Avenir Book Oblique"/>
                <a:sym typeface="Avenir Book Oblique"/>
              </a:rPr>
              <a:t>Notice that 0.950 L of water was added to the solution</a:t>
            </a:r>
          </a:p>
        </p:txBody>
      </p:sp>
      <p:sp>
        <p:nvSpPr>
          <p:cNvPr id="249" name="A student takes 20.0 mL of 3.00 M HCl and accidentally adds it to 100.0 mL of water (for 120.0 mL total).  What is the new concentration of the HCl?…"/>
          <p:cNvSpPr txBox="1"/>
          <p:nvPr/>
        </p:nvSpPr>
        <p:spPr>
          <a:xfrm>
            <a:off x="7597140" y="13761719"/>
            <a:ext cx="17510760" cy="14013181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>
              <a:defRPr sz="50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rPr b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A student takes 20.0 mL of 3.00 M HCl and accidentally adds it to 100.0 mL of water (for 120.0 mL total).  What is the new concentration of the HCl?</a:t>
            </a:r>
            <a:endParaRPr b="0" baseline="30879">
              <a:solidFill>
                <a:srgbClr val="000000"/>
              </a:solidFill>
              <a:uFill>
                <a:solidFill>
                  <a:srgbClr val="000000"/>
                </a:solidFill>
              </a:uFill>
            </a:endParaRPr>
          </a:p>
          <a:p>
            <a:pPr lvl="1" marL="0" marR="73151" indent="0" defTabSz="1645920">
              <a:spcBef>
                <a:spcPts val="1300"/>
              </a:spcBef>
              <a:defRPr b="0" sz="5000"/>
            </a:pPr>
          </a:p>
          <a:p>
            <a:pPr lvl="1" marL="1107439" marR="73151" indent="-1066799" defTabSz="1645920">
              <a:buClr>
                <a:srgbClr val="000000"/>
              </a:buClr>
              <a:buSzPct val="100000"/>
              <a:buFont typeface="Arial"/>
              <a:buAutoNum type="alphaUcPeriod" startAt="1"/>
              <a:defRPr b="0" sz="6400"/>
            </a:pPr>
            <a:r>
              <a:t>3.00 M</a:t>
            </a:r>
          </a:p>
          <a:p>
            <a:pPr lvl="1" marL="1107439" marR="73151" indent="-1066799" defTabSz="1645920">
              <a:buClr>
                <a:srgbClr val="000000"/>
              </a:buClr>
              <a:buSzPct val="100000"/>
              <a:buFont typeface="Arial"/>
              <a:buAutoNum type="alphaUcPeriod" startAt="1"/>
              <a:defRPr b="0" sz="6400"/>
            </a:pPr>
            <a:r>
              <a:t>1</a:t>
            </a:r>
            <a:r>
              <a:t>.50 M</a:t>
            </a:r>
          </a:p>
          <a:p>
            <a:pPr lvl="1" marL="1107439" marR="73151" indent="-1066799" defTabSz="1645920">
              <a:buClr>
                <a:srgbClr val="000000"/>
              </a:buClr>
              <a:buSzPct val="100000"/>
              <a:buFont typeface="Arial"/>
              <a:buAutoNum type="alphaUcPeriod" startAt="1"/>
              <a:defRPr b="0" sz="6400"/>
            </a:pPr>
            <a:r>
              <a:t>0</a:t>
            </a:r>
            <a:r>
              <a:t>.600 M</a:t>
            </a:r>
          </a:p>
          <a:p>
            <a:pPr lvl="1" marL="1107439" marR="73151" indent="-1066799" defTabSz="1645920">
              <a:buClr>
                <a:srgbClr val="000000"/>
              </a:buClr>
              <a:buSzPct val="100000"/>
              <a:buFont typeface="Arial"/>
              <a:buAutoNum type="alphaUcPeriod" startAt="1"/>
              <a:defRPr b="0" sz="6400"/>
            </a:pPr>
            <a:r>
              <a:t>0</a:t>
            </a:r>
            <a:r>
              <a:t>.500 M</a:t>
            </a:r>
          </a:p>
          <a:p>
            <a:pPr lvl="1" marL="1107439" marR="73151" indent="-1066799" defTabSz="1645920">
              <a:buClr>
                <a:srgbClr val="000000"/>
              </a:buClr>
              <a:buSzPct val="100000"/>
              <a:buFont typeface="Arial"/>
              <a:buAutoNum type="alphaUcPeriod" startAt="1"/>
              <a:defRPr b="0" sz="6400"/>
            </a:pPr>
            <a:r>
              <a:t>0</a:t>
            </a:r>
            <a:r>
              <a:t>.100 M</a:t>
            </a:r>
            <a:endParaRPr baseline="-5999" sz="5000"/>
          </a:p>
          <a:p>
            <a:pPr marL="0" marR="73151" defTabSz="1645920">
              <a:defRPr b="0" sz="5000"/>
            </a:pPr>
          </a:p>
          <a:p>
            <a:pPr>
              <a:defRPr b="0" sz="5000">
                <a:solidFill>
                  <a:srgbClr val="11053B"/>
                </a:solidFill>
                <a:uFill>
                  <a:solidFill>
                    <a:srgbClr val="11053B"/>
                  </a:solidFill>
                </a:uFill>
              </a:defRPr>
            </a:pPr>
          </a:p>
          <a:p>
            <a:pPr>
              <a:defRPr b="0" sz="5000">
                <a:solidFill>
                  <a:srgbClr val="11053B"/>
                </a:solidFill>
                <a:uFill>
                  <a:solidFill>
                    <a:srgbClr val="11053B"/>
                  </a:solidFill>
                </a:uFill>
              </a:defRPr>
            </a:pPr>
          </a:p>
          <a:p>
            <a:pPr>
              <a:defRPr b="0" sz="5000">
                <a:solidFill>
                  <a:srgbClr val="11053B"/>
                </a:solidFill>
                <a:uFill>
                  <a:solidFill>
                    <a:srgbClr val="11053B"/>
                  </a:solidFill>
                </a:uFill>
              </a:defRPr>
            </a:pPr>
          </a:p>
          <a:p>
            <a:pPr>
              <a:defRPr b="0" sz="5000">
                <a:solidFill>
                  <a:srgbClr val="11053B"/>
                </a:solidFill>
                <a:uFill>
                  <a:solidFill>
                    <a:srgbClr val="11053B"/>
                  </a:solidFill>
                </a:uFill>
              </a:defRPr>
            </a:pPr>
          </a:p>
          <a:p>
            <a:pPr>
              <a:defRPr b="0" sz="5000">
                <a:solidFill>
                  <a:srgbClr val="11053B"/>
                </a:solidFill>
                <a:uFill>
                  <a:solidFill>
                    <a:srgbClr val="11053B"/>
                  </a:solidFill>
                </a:uFill>
              </a:defRPr>
            </a:pPr>
          </a:p>
        </p:txBody>
      </p:sp>
      <p:sp>
        <p:nvSpPr>
          <p:cNvPr id="250" name="Answer = D,…"/>
          <p:cNvSpPr txBox="1"/>
          <p:nvPr/>
        </p:nvSpPr>
        <p:spPr>
          <a:xfrm>
            <a:off x="12413401" y="26677618"/>
            <a:ext cx="10265813" cy="3954781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algn="ctr">
              <a:defRPr sz="5400"/>
            </a:pPr>
            <a:r>
              <a:t>Answer = </a:t>
            </a:r>
            <a:r>
              <a: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D</a:t>
            </a:r>
            <a:r>
              <a:t>, </a:t>
            </a:r>
          </a:p>
          <a:p>
            <a:pPr lvl="1" marL="0" marR="73151" indent="0" algn="ctr" defTabSz="1645920">
              <a:buClr>
                <a:srgbClr val="000000"/>
              </a:buClr>
              <a:buFont typeface="Arial"/>
              <a:defRPr b="0" sz="5400"/>
            </a:pPr>
            <a:r>
              <a:t>C</a:t>
            </a:r>
            <a:r>
              <a:rPr baseline="-5999"/>
              <a:t>2 </a:t>
            </a:r>
            <a:r>
              <a:t>= 3.00 M * 20.0 mL / 120.0 mL</a:t>
            </a:r>
          </a:p>
          <a:p>
            <a:pPr lvl="1" marL="0" marR="73151" indent="0" algn="ctr" defTabSz="1645920">
              <a:buClr>
                <a:srgbClr val="000000"/>
              </a:buClr>
              <a:buFont typeface="Arial"/>
              <a:defRPr b="0" sz="5400"/>
            </a:pPr>
            <a:r>
              <a:t>C</a:t>
            </a:r>
            <a:r>
              <a:rPr baseline="-5999"/>
              <a:t>2</a:t>
            </a:r>
            <a:r>
              <a:t> = 0.500 M</a:t>
            </a:r>
          </a:p>
        </p:txBody>
      </p:sp>
      <p:sp>
        <p:nvSpPr>
          <p:cNvPr id="251" name="Enter your response on…"/>
          <p:cNvSpPr txBox="1"/>
          <p:nvPr/>
        </p:nvSpPr>
        <p:spPr>
          <a:xfrm>
            <a:off x="25199342" y="26609039"/>
            <a:ext cx="6958479" cy="1577341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algn="ctr">
              <a:defRPr i="1" sz="36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t>Enter your response on</a:t>
            </a:r>
          </a:p>
          <a:p>
            <a:pPr algn="ctr">
              <a:defRPr i="1" sz="36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t>your i&gt;Clicker now!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3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after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path" nodeType="clickEffect" presetSubtype="0" presetID="-1" grpId="4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174375 -1.015000" origin="layout" pathEditMode="relative">
                                      <p:cBhvr>
                                        <p:cTn id="18" dur="10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path" nodeType="withEffect" presetSubtype="0" presetID="-1" grpId="5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551293 -1.210000" origin="layout" pathEditMode="relative">
                                      <p:cBhvr>
                                        <p:cTn id="21" dur="10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Class="exit" nodeType="click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path" nodeType="afterEffect" presetSubtype="0" presetID="-1" grpId="7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144377 -1.330000" origin="layout" pathEditMode="relative">
                                      <p:cBhvr>
                                        <p:cTn id="28" dur="5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48" grpId="3"/>
      <p:bldP build="whole" bldLvl="1" animBg="1" rev="0" advAuto="0" spid="247" grpId="2"/>
      <p:bldP build="whole" bldLvl="1" animBg="1" rev="0" advAuto="0" spid="246" grpId="1"/>
      <p:bldP build="whole" bldLvl="1" animBg="1" rev="0" advAuto="0" spid="251" grpId="6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6.4 - Other Units for Solution Concentrations"/>
          <p:cNvSpPr txBox="1"/>
          <p:nvPr/>
        </p:nvSpPr>
        <p:spPr>
          <a:xfrm>
            <a:off x="42172" y="-713846"/>
            <a:ext cx="23488003" cy="320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/>
          <a:lstStyle>
            <a:lvl1pPr marL="79373" marR="79373">
              <a:lnSpc>
                <a:spcPct val="90000"/>
              </a:lnSpc>
              <a:defRPr sz="7200">
                <a:solidFill>
                  <a:srgbClr val="0433FF"/>
                </a:solidFill>
              </a:defRPr>
            </a:lvl1pPr>
          </a:lstStyle>
          <a:p>
            <a:pPr/>
            <a:r>
              <a:t>6.4 - Other Units for Solution Concentrations </a:t>
            </a:r>
          </a:p>
        </p:txBody>
      </p:sp>
      <p:sp>
        <p:nvSpPr>
          <p:cNvPr id="254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255" name="Molarity used most often for concentration in chemistry, but mass percentage, volume percentage and parts per million used as well.…"/>
          <p:cNvSpPr txBox="1"/>
          <p:nvPr/>
        </p:nvSpPr>
        <p:spPr>
          <a:xfrm>
            <a:off x="176404" y="1963117"/>
            <a:ext cx="21440393" cy="4043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marL="381000" marR="5080" indent="-375919">
              <a:buClr>
                <a:srgbClr val="000000"/>
              </a:buClr>
              <a:buFont typeface="Arial"/>
              <a:defRPr b="0" sz="5600">
                <a:latin typeface="Avenir Book"/>
                <a:ea typeface="Avenir Book"/>
                <a:cs typeface="Avenir Book"/>
                <a:sym typeface="Avenir Book"/>
              </a:defRPr>
            </a:pPr>
            <a:r>
              <a:t>Molarity used most often for concentration in chemistry, but </a:t>
            </a:r>
            <a:r>
              <a:rPr>
                <a:latin typeface="Avenir Book Oblique"/>
                <a:ea typeface="Avenir Book Oblique"/>
                <a:cs typeface="Avenir Book Oblique"/>
                <a:sym typeface="Avenir Book Oblique"/>
              </a:rPr>
              <a:t>mass percentage, volume percentage</a:t>
            </a:r>
            <a:r>
              <a:t> and </a:t>
            </a:r>
            <a:r>
              <a:rPr>
                <a:latin typeface="Avenir Book Oblique"/>
                <a:ea typeface="Avenir Book Oblique"/>
                <a:cs typeface="Avenir Book Oblique"/>
                <a:sym typeface="Avenir Book Oblique"/>
              </a:rPr>
              <a:t>parts per million</a:t>
            </a:r>
            <a:r>
              <a:t> used as well.</a:t>
            </a:r>
          </a:p>
          <a:p>
            <a:pPr marL="381000" marR="5080" indent="-375919">
              <a:buClr>
                <a:srgbClr val="000000"/>
              </a:buClr>
              <a:buFont typeface="Arial"/>
              <a:defRPr b="0" sz="56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>
                <a:latin typeface="Avenir Heavy"/>
                <a:ea typeface="Avenir Heavy"/>
                <a:cs typeface="Avenir Heavy"/>
                <a:sym typeface="Avenir Heavy"/>
              </a:rPr>
              <a:t>Mass percentage</a:t>
            </a:r>
            <a:r>
              <a:t> (of solute) defined as:</a:t>
            </a:r>
          </a:p>
        </p:txBody>
      </p:sp>
      <p:pic>
        <p:nvPicPr>
          <p:cNvPr id="256" name="solute and volumetric flask picture" descr="solute and volumetric flask pictur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596033" y="-42928"/>
            <a:ext cx="2683442" cy="413108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14300" dist="177800" dir="2700000">
              <a:srgbClr val="A2A2A2">
                <a:alpha val="74996"/>
              </a:srgbClr>
            </a:outerShdw>
          </a:effectLst>
        </p:spPr>
      </p:pic>
      <p:sp>
        <p:nvSpPr>
          <p:cNvPr id="257" name="Volume percentage (of solute) can be used also:"/>
          <p:cNvSpPr txBox="1"/>
          <p:nvPr/>
        </p:nvSpPr>
        <p:spPr>
          <a:xfrm>
            <a:off x="332231" y="9450871"/>
            <a:ext cx="15733270" cy="11480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/>
          <a:p>
            <a:pPr marL="381000" marR="5080" indent="-375919">
              <a:buClr>
                <a:srgbClr val="000000"/>
              </a:buClr>
              <a:buFont typeface="Arial"/>
              <a:defRPr b="0" sz="56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>
                <a:latin typeface="Avenir Heavy"/>
                <a:ea typeface="Avenir Heavy"/>
                <a:cs typeface="Avenir Heavy"/>
                <a:sym typeface="Avenir Heavy"/>
              </a:rPr>
              <a:t>Volume percentage</a:t>
            </a:r>
            <a:r>
              <a:t> (of solute) can be used also:</a:t>
            </a:r>
          </a:p>
        </p:txBody>
      </p:sp>
      <p:grpSp>
        <p:nvGrpSpPr>
          <p:cNvPr id="260" name="Group"/>
          <p:cNvGrpSpPr/>
          <p:nvPr/>
        </p:nvGrpSpPr>
        <p:grpSpPr>
          <a:xfrm>
            <a:off x="4997580" y="6191250"/>
            <a:ext cx="14773499" cy="2095808"/>
            <a:chOff x="0" y="0"/>
            <a:chExt cx="14773498" cy="2095807"/>
          </a:xfrm>
        </p:grpSpPr>
        <p:pic>
          <p:nvPicPr>
            <p:cNvPr id="258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0" r="14242" b="0"/>
            <a:stretch>
              <a:fillRect/>
            </a:stretch>
          </p:blipFill>
          <p:spPr>
            <a:xfrm>
              <a:off x="0" y="0"/>
              <a:ext cx="11643412" cy="2095808"/>
            </a:xfrm>
            <a:prstGeom prst="rect">
              <a:avLst/>
            </a:prstGeom>
            <a:ln w="12700" cap="flat">
              <a:noFill/>
              <a:round/>
            </a:ln>
            <a:effectLst/>
          </p:spPr>
        </p:pic>
        <p:pic>
          <p:nvPicPr>
            <p:cNvPr id="259" name="Screenshot 2025-03-17 at 11.44.47 AM.png" descr="Screenshot 2025-03-17 at 11.44.47 AM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1700426" y="112214"/>
              <a:ext cx="3073073" cy="1465069"/>
            </a:xfrm>
            <a:prstGeom prst="rect">
              <a:avLst/>
            </a:prstGeom>
            <a:ln w="12700" cap="flat">
              <a:noFill/>
              <a:round/>
            </a:ln>
            <a:effectLst/>
          </p:spPr>
        </p:pic>
      </p:grpSp>
      <p:grpSp>
        <p:nvGrpSpPr>
          <p:cNvPr id="263" name="Group"/>
          <p:cNvGrpSpPr/>
          <p:nvPr/>
        </p:nvGrpSpPr>
        <p:grpSpPr>
          <a:xfrm>
            <a:off x="4445508" y="10668000"/>
            <a:ext cx="16036771" cy="2296464"/>
            <a:chOff x="0" y="0"/>
            <a:chExt cx="16036769" cy="2296463"/>
          </a:xfrm>
        </p:grpSpPr>
        <p:pic>
          <p:nvPicPr>
            <p:cNvPr id="261" name="Image" descr="Image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0" t="0" r="14426" b="0"/>
            <a:stretch>
              <a:fillRect/>
            </a:stretch>
          </p:blipFill>
          <p:spPr>
            <a:xfrm>
              <a:off x="0" y="0"/>
              <a:ext cx="12954625" cy="2296464"/>
            </a:xfrm>
            <a:prstGeom prst="rect">
              <a:avLst/>
            </a:prstGeom>
            <a:ln w="12700" cap="flat">
              <a:noFill/>
              <a:round/>
            </a:ln>
            <a:effectLst/>
          </p:spPr>
        </p:pic>
        <p:pic>
          <p:nvPicPr>
            <p:cNvPr id="262" name="Screenshot 2025-03-17 at 11.44.47 AM.png" descr="Screenshot 2025-03-17 at 11.44.47 AM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2963698" y="105864"/>
              <a:ext cx="3073072" cy="1465069"/>
            </a:xfrm>
            <a:prstGeom prst="rect">
              <a:avLst/>
            </a:prstGeom>
            <a:ln w="12700" cap="flat">
              <a:noFill/>
              <a:round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2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2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"/>
                            </p:stCondLst>
                            <p:childTnLst>
                              <p:par>
                                <p:cTn id="10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Subtype="8" presetID="2" grpId="3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3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"/>
                            </p:stCondLst>
                            <p:childTnLst>
                              <p:par>
                                <p:cTn id="19" presetClass="entr" nodeType="after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57" grpId="3"/>
      <p:bldP build="whole" bldLvl="1" animBg="1" rev="0" advAuto="0" spid="260" grpId="2"/>
      <p:bldP build="p" bldLvl="5" animBg="1" rev="0" advAuto="0" spid="255" grpId="1"/>
      <p:bldP build="whole" bldLvl="1" animBg="1" rev="0" advAuto="0" spid="263" grpId="4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Mass Percentage Example"/>
          <p:cNvSpPr txBox="1"/>
          <p:nvPr/>
        </p:nvSpPr>
        <p:spPr>
          <a:xfrm>
            <a:off x="42172" y="-713846"/>
            <a:ext cx="23488003" cy="320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/>
          <a:lstStyle>
            <a:lvl1pPr marL="79373" marR="79373">
              <a:lnSpc>
                <a:spcPct val="90000"/>
              </a:lnSpc>
              <a:defRPr sz="7200">
                <a:solidFill>
                  <a:srgbClr val="0433FF"/>
                </a:solidFill>
              </a:defRPr>
            </a:lvl1pPr>
          </a:lstStyle>
          <a:p>
            <a:pPr/>
            <a:r>
              <a:t>Mass Percentage Example</a:t>
            </a:r>
          </a:p>
        </p:txBody>
      </p:sp>
      <p:sp>
        <p:nvSpPr>
          <p:cNvPr id="266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267" name="Example: A 5.0 g spinal fluid sample contains 3.75 mg of glucose. What is the mass percent of glucose?…"/>
          <p:cNvSpPr txBox="1"/>
          <p:nvPr/>
        </p:nvSpPr>
        <p:spPr>
          <a:xfrm>
            <a:off x="176404" y="1963117"/>
            <a:ext cx="21440393" cy="4043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marL="381000" marR="5080" indent="-375919">
              <a:buClr>
                <a:srgbClr val="000000"/>
              </a:buClr>
              <a:buFont typeface="Arial"/>
              <a:defRPr b="0" sz="56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>
                <a:latin typeface="Avenir Book Oblique"/>
                <a:ea typeface="Avenir Book Oblique"/>
                <a:cs typeface="Avenir Book Oblique"/>
                <a:sym typeface="Avenir Book Oblique"/>
              </a:rPr>
              <a:t>Example:</a:t>
            </a:r>
            <a:r>
              <a:t> A 5.0 g spinal fluid sample contains 3.75 mg of glucose. What is the mass percent of glucose?</a:t>
            </a:r>
          </a:p>
          <a:p>
            <a:pPr marL="381000" marR="5080" indent="-375919">
              <a:buClr>
                <a:srgbClr val="000000"/>
              </a:buClr>
              <a:buFont typeface="Arial"/>
              <a:defRPr b="0" sz="5600">
                <a:latin typeface="Avenir Book"/>
                <a:ea typeface="Avenir Book"/>
                <a:cs typeface="Avenir Book"/>
                <a:sym typeface="Avenir Book"/>
              </a:defRPr>
            </a:pPr>
          </a:p>
          <a:p>
            <a:pPr marL="381000" marR="5080" indent="-375919">
              <a:buClr>
                <a:srgbClr val="000000"/>
              </a:buClr>
              <a:buFont typeface="Arial"/>
              <a:defRPr b="0" sz="5600">
                <a:latin typeface="Avenir Book"/>
                <a:ea typeface="Avenir Book"/>
                <a:cs typeface="Avenir Book"/>
                <a:sym typeface="Avenir Book"/>
              </a:defRPr>
            </a:pPr>
            <a:r>
              <a:t>Convert mg to g (1000 mg = 1 g), then:</a:t>
            </a:r>
          </a:p>
        </p:txBody>
      </p:sp>
      <p:pic>
        <p:nvPicPr>
          <p:cNvPr id="268" name="solute and volumetric flask picture" descr="solute and volumetric flask pictur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596033" y="-42928"/>
            <a:ext cx="2683442" cy="413108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14300" dist="177800" dir="2700000">
              <a:srgbClr val="A2A2A2">
                <a:alpha val="74996"/>
              </a:srgbClr>
            </a:outerShdw>
          </a:effectLst>
        </p:spPr>
      </p:pic>
      <p:pic>
        <p:nvPicPr>
          <p:cNvPr id="269" name="Screenshot 2025-03-17 at 11.44.13 AM.png" descr="Screenshot 2025-03-17 at 11.44.13 AM.png"/>
          <p:cNvPicPr>
            <a:picLocks noChangeAspect="1"/>
          </p:cNvPicPr>
          <p:nvPr/>
        </p:nvPicPr>
        <p:blipFill>
          <a:blip r:embed="rId3">
            <a:extLst/>
          </a:blip>
          <a:srcRect l="0" t="0" r="21853" b="0"/>
          <a:stretch>
            <a:fillRect/>
          </a:stretch>
        </p:blipFill>
        <p:spPr>
          <a:xfrm>
            <a:off x="2208978" y="6677085"/>
            <a:ext cx="11435783" cy="2297152"/>
          </a:xfrm>
          <a:prstGeom prst="rect">
            <a:avLst/>
          </a:prstGeom>
          <a:ln w="12700"/>
        </p:spPr>
      </p:pic>
      <p:pic>
        <p:nvPicPr>
          <p:cNvPr id="270" name="Screenshot 2025-03-17 at 11.44.47 AM.png" descr="Screenshot 2025-03-17 at 11.44.47 AM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802407" y="7260525"/>
            <a:ext cx="3073072" cy="1465070"/>
          </a:xfrm>
          <a:prstGeom prst="rect">
            <a:avLst/>
          </a:prstGeom>
          <a:ln w="12700"/>
        </p:spPr>
      </p:pic>
      <p:sp>
        <p:nvSpPr>
          <p:cNvPr id="271" name="Mass percent of glucose = 0.075%"/>
          <p:cNvSpPr txBox="1"/>
          <p:nvPr/>
        </p:nvSpPr>
        <p:spPr>
          <a:xfrm>
            <a:off x="2589403" y="9471323"/>
            <a:ext cx="21440394" cy="11480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marL="381000" marR="5080" indent="-375919">
              <a:buClr>
                <a:srgbClr val="000000"/>
              </a:buClr>
              <a:buFont typeface="Arial"/>
              <a:defRPr b="0" sz="56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>
                <a:latin typeface="Avenir Book Oblique"/>
                <a:ea typeface="Avenir Book Oblique"/>
                <a:cs typeface="Avenir Book Oblique"/>
                <a:sym typeface="Avenir Book Oblique"/>
              </a:rPr>
              <a:t>Mass percent of glucose = </a:t>
            </a:r>
            <a:r>
              <a:rPr>
                <a:latin typeface="Avenir Heavy"/>
                <a:ea typeface="Avenir Heavy"/>
                <a:cs typeface="Avenir Heavy"/>
                <a:sym typeface="Avenir Heavy"/>
              </a:rPr>
              <a:t>0.075%</a:t>
            </a:r>
          </a:p>
        </p:txBody>
      </p:sp>
      <p:sp>
        <p:nvSpPr>
          <p:cNvPr id="272" name="A car enthusiast adds 50.0 mL of ethylene glycol to a radiator with 120.0 mL of water (170.0 mL total.)  What is the volume percentage of the ethylene glycol?…"/>
          <p:cNvSpPr txBox="1"/>
          <p:nvPr/>
        </p:nvSpPr>
        <p:spPr>
          <a:xfrm>
            <a:off x="6784340" y="14083929"/>
            <a:ext cx="17510760" cy="14013181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>
              <a:defRPr sz="50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rPr b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A car enthusiast adds 50.0 mL of ethylene glycol to a radiator with 120.0 mL of water (170.0 mL total.)  What is the </a:t>
            </a:r>
            <a:r>
              <a: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volume percentage</a:t>
            </a:r>
            <a:r>
              <a:rPr b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 of the ethylene glycol?</a:t>
            </a:r>
            <a:endParaRPr b="0">
              <a:solidFill>
                <a:srgbClr val="000000"/>
              </a:solidFill>
              <a:uFill>
                <a:solidFill>
                  <a:srgbClr val="000000"/>
                </a:solidFill>
              </a:uFill>
            </a:endParaRPr>
          </a:p>
          <a:p>
            <a:pPr>
              <a:defRPr sz="50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</a:p>
          <a:p>
            <a:pPr lvl="1" marL="1107439" marR="73151" indent="-1066799" defTabSz="1645920">
              <a:buClr>
                <a:srgbClr val="000000"/>
              </a:buClr>
              <a:buSzPct val="100000"/>
              <a:buFont typeface="Arial"/>
              <a:buAutoNum type="alphaUcPeriod" startAt="1"/>
              <a:defRPr b="0" sz="6000"/>
            </a:pPr>
            <a:r>
              <a:t>12.0%</a:t>
            </a:r>
          </a:p>
          <a:p>
            <a:pPr lvl="1" marL="1107439" marR="73151" indent="-1066799" defTabSz="1645920">
              <a:buClr>
                <a:srgbClr val="000000"/>
              </a:buClr>
              <a:buSzPct val="100000"/>
              <a:buFont typeface="Arial"/>
              <a:buAutoNum type="alphaUcPeriod" startAt="1"/>
              <a:defRPr b="0" sz="6000"/>
            </a:pPr>
            <a:r>
              <a:t>29.4%</a:t>
            </a:r>
          </a:p>
          <a:p>
            <a:pPr lvl="1" marL="1107439" marR="73151" indent="-1066799" defTabSz="1645920">
              <a:buClr>
                <a:srgbClr val="000000"/>
              </a:buClr>
              <a:buSzPct val="100000"/>
              <a:buFont typeface="Arial"/>
              <a:buAutoNum type="alphaUcPeriod" startAt="1"/>
              <a:defRPr b="0" sz="6000"/>
            </a:pPr>
            <a:r>
              <a:t>50.0%</a:t>
            </a:r>
          </a:p>
          <a:p>
            <a:pPr lvl="1" marL="1107439" marR="73151" indent="-1066799" defTabSz="1645920">
              <a:buClr>
                <a:srgbClr val="000000"/>
              </a:buClr>
              <a:buSzPct val="100000"/>
              <a:buFont typeface="Arial"/>
              <a:buAutoNum type="alphaUcPeriod" startAt="1"/>
              <a:defRPr b="0" sz="6000"/>
            </a:pPr>
            <a:r>
              <a:t>70.1%</a:t>
            </a:r>
          </a:p>
          <a:p>
            <a:pPr lvl="1" marL="1107439" marR="73151" indent="-1066799" defTabSz="1645920">
              <a:buClr>
                <a:srgbClr val="000000"/>
              </a:buClr>
              <a:buSzPct val="100000"/>
              <a:buFont typeface="Arial"/>
              <a:buAutoNum type="alphaUcPeriod" startAt="1"/>
              <a:defRPr b="0" sz="6000"/>
            </a:pPr>
            <a:r>
              <a:t>85.1%</a:t>
            </a:r>
            <a:endParaRPr baseline="-5999" sz="5000"/>
          </a:p>
          <a:p>
            <a:pPr marL="0" marR="73151" defTabSz="1645920">
              <a:defRPr b="0" sz="5000"/>
            </a:pPr>
          </a:p>
          <a:p>
            <a:pPr>
              <a:defRPr b="0" sz="5000">
                <a:solidFill>
                  <a:srgbClr val="11053B"/>
                </a:solidFill>
                <a:uFill>
                  <a:solidFill>
                    <a:srgbClr val="11053B"/>
                  </a:solidFill>
                </a:uFill>
              </a:defRPr>
            </a:pPr>
          </a:p>
          <a:p>
            <a:pPr>
              <a:defRPr b="0" sz="5000">
                <a:solidFill>
                  <a:srgbClr val="11053B"/>
                </a:solidFill>
                <a:uFill>
                  <a:solidFill>
                    <a:srgbClr val="11053B"/>
                  </a:solidFill>
                </a:uFill>
              </a:defRPr>
            </a:pPr>
          </a:p>
          <a:p>
            <a:pPr>
              <a:defRPr b="0" sz="5000">
                <a:solidFill>
                  <a:srgbClr val="11053B"/>
                </a:solidFill>
                <a:uFill>
                  <a:solidFill>
                    <a:srgbClr val="11053B"/>
                  </a:solidFill>
                </a:uFill>
              </a:defRPr>
            </a:pPr>
          </a:p>
          <a:p>
            <a:pPr>
              <a:defRPr b="0" sz="5000">
                <a:solidFill>
                  <a:srgbClr val="11053B"/>
                </a:solidFill>
                <a:uFill>
                  <a:solidFill>
                    <a:srgbClr val="11053B"/>
                  </a:solidFill>
                </a:uFill>
              </a:defRPr>
            </a:pPr>
          </a:p>
          <a:p>
            <a:pPr>
              <a:defRPr b="0" sz="5000">
                <a:solidFill>
                  <a:srgbClr val="11053B"/>
                </a:solidFill>
                <a:uFill>
                  <a:solidFill>
                    <a:srgbClr val="11053B"/>
                  </a:solidFill>
                </a:uFill>
              </a:defRPr>
            </a:pPr>
          </a:p>
        </p:txBody>
      </p:sp>
      <p:sp>
        <p:nvSpPr>
          <p:cNvPr id="273" name="Answer = B…"/>
          <p:cNvSpPr txBox="1"/>
          <p:nvPr/>
        </p:nvSpPr>
        <p:spPr>
          <a:xfrm>
            <a:off x="11832954" y="26999827"/>
            <a:ext cx="9801107" cy="3954781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algn="ctr">
              <a:defRPr sz="5400"/>
            </a:pPr>
            <a:r>
              <a:t>Answer = </a:t>
            </a:r>
            <a:r>
              <a: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B</a:t>
            </a:r>
            <a:r>
              <a:t> </a:t>
            </a:r>
          </a:p>
          <a:p>
            <a:pPr lvl="1" marL="0" marR="73151" indent="0" algn="ctr" defTabSz="1645920">
              <a:buClr>
                <a:srgbClr val="000000"/>
              </a:buClr>
              <a:buFont typeface="Arial"/>
              <a:defRPr b="0" sz="5400"/>
            </a:pPr>
            <a:r>
              <a:t>50.0 mL / 170.0 mL * 100%</a:t>
            </a:r>
          </a:p>
          <a:p>
            <a:pPr lvl="1" marL="0" marR="73151" indent="0" algn="ctr" defTabSz="1645920">
              <a:buClr>
                <a:srgbClr val="000000"/>
              </a:buClr>
              <a:buFont typeface="Arial"/>
              <a:defRPr b="0" sz="5400"/>
            </a:pPr>
            <a:r>
              <a:t>29.4%</a:t>
            </a:r>
          </a:p>
        </p:txBody>
      </p:sp>
      <p:sp>
        <p:nvSpPr>
          <p:cNvPr id="274" name="Enter your response on…"/>
          <p:cNvSpPr txBox="1"/>
          <p:nvPr/>
        </p:nvSpPr>
        <p:spPr>
          <a:xfrm>
            <a:off x="24386542" y="26931249"/>
            <a:ext cx="6958479" cy="1577341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algn="ctr">
              <a:defRPr i="1" sz="36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t>Enter your response on</a:t>
            </a:r>
          </a:p>
          <a:p>
            <a:pPr algn="ctr">
              <a:defRPr i="1" sz="36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t>your i&gt;Clicker now!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"/>
                            </p:stCondLst>
                            <p:childTnLst>
                              <p:par>
                                <p:cTn id="10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"/>
                            </p:stCondLst>
                            <p:childTnLst>
                              <p:par>
                                <p:cTn id="13" presetClass="entr" nodeType="after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"/>
                            </p:stCondLst>
                            <p:childTnLst>
                              <p:par>
                                <p:cTn id="16" presetClass="entr" nodeType="afterEffect" presetSubtype="8" presetID="2" grpId="4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27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300" fill="hold"/>
                                        <p:tgtEl>
                                          <p:spTgt spid="271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" fill="hold"/>
                                        <p:tgtEl>
                                          <p:spTgt spid="271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Class="entr" nodeType="withEffect" presetSubtype="8" presetID="2" grpId="4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Class="path" nodeType="clickEffect" presetSubtype="0" presetID="-1" grpId="5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174375 -1.015000" origin="layout" pathEditMode="relative">
                                      <p:cBhvr>
                                        <p:cTn id="27" dur="1000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path" nodeType="withEffect" presetSubtype="0" presetID="-1" grpId="6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551293 -1.210000" origin="layout" pathEditMode="relative">
                                      <p:cBhvr>
                                        <p:cTn id="30" dur="100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xit" nodeType="clickEffect" presetSubtype="0" presetID="1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Class="path" nodeType="afterEffect" presetSubtype="0" presetID="-1" grpId="8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144377 -1.330000" origin="layout" pathEditMode="relative">
                                      <p:cBhvr>
                                        <p:cTn id="37" dur="500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74" grpId="7"/>
      <p:bldP build="whole" bldLvl="1" animBg="1" rev="0" advAuto="0" spid="269" grpId="2"/>
      <p:bldP build="p" bldLvl="5" animBg="1" rev="0" advAuto="0" spid="271" grpId="4"/>
      <p:bldP build="whole" bldLvl="1" animBg="1" rev="0" advAuto="0" spid="270" grpId="3"/>
      <p:bldP build="p" bldLvl="5" animBg="1" rev="0" advAuto="0" spid="267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Parts Per Million (ppm)"/>
          <p:cNvSpPr txBox="1"/>
          <p:nvPr/>
        </p:nvSpPr>
        <p:spPr>
          <a:xfrm>
            <a:off x="42172" y="-713846"/>
            <a:ext cx="23488003" cy="320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/>
          <a:lstStyle>
            <a:lvl1pPr marL="79373" marR="79373">
              <a:lnSpc>
                <a:spcPct val="90000"/>
              </a:lnSpc>
              <a:defRPr sz="7200">
                <a:solidFill>
                  <a:srgbClr val="0433FF"/>
                </a:solidFill>
              </a:defRPr>
            </a:lvl1pPr>
          </a:lstStyle>
          <a:p>
            <a:pPr/>
            <a:r>
              <a:t>Parts Per Million (ppm)</a:t>
            </a:r>
          </a:p>
        </p:txBody>
      </p:sp>
      <p:sp>
        <p:nvSpPr>
          <p:cNvPr id="277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278" name="Very low solute concentrations (the environment, etc.) often expressed in &quot;parts per&quot; units. (density = 1.00 g/mL for solution if water is the solvent)"/>
          <p:cNvSpPr txBox="1"/>
          <p:nvPr/>
        </p:nvSpPr>
        <p:spPr>
          <a:xfrm>
            <a:off x="176404" y="1963117"/>
            <a:ext cx="21440393" cy="3078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marL="381000" marR="5080" indent="-375919">
              <a:buClr>
                <a:srgbClr val="000000"/>
              </a:buClr>
              <a:buFont typeface="Arial"/>
              <a:defRPr b="0" sz="5600">
                <a:latin typeface="Avenir Book"/>
                <a:ea typeface="Avenir Book"/>
                <a:cs typeface="Avenir Book"/>
                <a:sym typeface="Avenir Book"/>
              </a:defRPr>
            </a:pPr>
            <a:r>
              <a:t>Very low solute concentrations </a:t>
            </a:r>
            <a:r>
              <a:rPr>
                <a:latin typeface="Avenir Book Oblique"/>
                <a:ea typeface="Avenir Book Oblique"/>
                <a:cs typeface="Avenir Book Oblique"/>
                <a:sym typeface="Avenir Book Oblique"/>
              </a:rPr>
              <a:t>(the environment, etc.)</a:t>
            </a:r>
            <a:r>
              <a:t> often expressed in "parts per" units. </a:t>
            </a:r>
            <a:r>
              <a:rPr>
                <a:latin typeface="Avenir Book Oblique"/>
                <a:ea typeface="Avenir Book Oblique"/>
                <a:cs typeface="Avenir Book Oblique"/>
                <a:sym typeface="Avenir Book Oblique"/>
              </a:rPr>
              <a:t>(density = 1.00 g/mL for solution if water is the solvent)</a:t>
            </a:r>
          </a:p>
        </p:txBody>
      </p:sp>
      <p:pic>
        <p:nvPicPr>
          <p:cNvPr id="279" name="solute and volumetric flask picture" descr="solute and volumetric flask pictur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596033" y="-42928"/>
            <a:ext cx="2683442" cy="413108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14300" dist="177800" dir="2700000">
              <a:srgbClr val="A2A2A2">
                <a:alpha val="74996"/>
              </a:srgbClr>
            </a:outerShdw>
          </a:effectLst>
        </p:spPr>
      </p:pic>
      <p:grpSp>
        <p:nvGrpSpPr>
          <p:cNvPr id="282" name="Group"/>
          <p:cNvGrpSpPr/>
          <p:nvPr/>
        </p:nvGrpSpPr>
        <p:grpSpPr>
          <a:xfrm>
            <a:off x="332232" y="9450871"/>
            <a:ext cx="19094567" cy="3795229"/>
            <a:chOff x="0" y="0"/>
            <a:chExt cx="19094566" cy="3795228"/>
          </a:xfrm>
        </p:grpSpPr>
        <p:sp>
          <p:nvSpPr>
            <p:cNvPr id="280" name="Parts per billion:"/>
            <p:cNvSpPr txBox="1"/>
            <p:nvPr/>
          </p:nvSpPr>
          <p:spPr>
            <a:xfrm>
              <a:off x="0" y="0"/>
              <a:ext cx="5681879" cy="11480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ctr">
              <a:spAutoFit/>
            </a:bodyPr>
            <a:lstStyle>
              <a:lvl1pPr marL="381000" marR="5080" indent="-375919">
                <a:buClr>
                  <a:srgbClr val="000000"/>
                </a:buClr>
                <a:buFont typeface="Arial"/>
                <a:defRPr b="0" sz="5600">
                  <a:latin typeface="Avenir Heavy"/>
                  <a:ea typeface="Avenir Heavy"/>
                  <a:cs typeface="Avenir Heavy"/>
                  <a:sym typeface="Avenir Heavy"/>
                </a:defRPr>
              </a:lvl1pPr>
            </a:lstStyle>
            <a:p>
              <a:pPr>
                <a:defRPr>
                  <a:latin typeface="Avenir Book"/>
                  <a:ea typeface="Avenir Book"/>
                  <a:cs typeface="Avenir Book"/>
                  <a:sym typeface="Avenir Book"/>
                </a:defRPr>
              </a:pPr>
              <a:r>
                <a:rPr>
                  <a:latin typeface="Avenir Heavy"/>
                  <a:ea typeface="Avenir Heavy"/>
                  <a:cs typeface="Avenir Heavy"/>
                  <a:sym typeface="Avenir Heavy"/>
                </a:rPr>
                <a:t>Parts per billion:</a:t>
              </a:r>
            </a:p>
          </p:txBody>
        </p:sp>
        <p:pic>
          <p:nvPicPr>
            <p:cNvPr id="281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4624969" y="348177"/>
              <a:ext cx="14469598" cy="3447052"/>
            </a:xfrm>
            <a:prstGeom prst="rect">
              <a:avLst/>
            </a:prstGeom>
            <a:ln w="12700" cap="flat">
              <a:noFill/>
              <a:round/>
            </a:ln>
            <a:effectLst/>
          </p:spPr>
        </p:pic>
      </p:grpSp>
      <p:grpSp>
        <p:nvGrpSpPr>
          <p:cNvPr id="285" name="Group"/>
          <p:cNvGrpSpPr/>
          <p:nvPr/>
        </p:nvGrpSpPr>
        <p:grpSpPr>
          <a:xfrm>
            <a:off x="332232" y="5476240"/>
            <a:ext cx="18123786" cy="3539988"/>
            <a:chOff x="0" y="0"/>
            <a:chExt cx="18123785" cy="3539987"/>
          </a:xfrm>
        </p:grpSpPr>
        <p:pic>
          <p:nvPicPr>
            <p:cNvPr id="283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4967207" y="533780"/>
              <a:ext cx="13156579" cy="3006208"/>
            </a:xfrm>
            <a:prstGeom prst="rect">
              <a:avLst/>
            </a:prstGeom>
            <a:ln w="12700" cap="flat">
              <a:noFill/>
              <a:round/>
            </a:ln>
            <a:effectLst/>
          </p:spPr>
        </p:pic>
        <p:sp>
          <p:nvSpPr>
            <p:cNvPr id="284" name="Parts per million:"/>
            <p:cNvSpPr txBox="1"/>
            <p:nvPr/>
          </p:nvSpPr>
          <p:spPr>
            <a:xfrm>
              <a:off x="0" y="0"/>
              <a:ext cx="5852567" cy="11480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ctr">
              <a:spAutoFit/>
            </a:bodyPr>
            <a:lstStyle>
              <a:lvl1pPr marL="381000" marR="5080" indent="-375919">
                <a:buClr>
                  <a:srgbClr val="000000"/>
                </a:buClr>
                <a:buFont typeface="Arial"/>
                <a:defRPr b="0" sz="5600">
                  <a:latin typeface="Avenir Heavy"/>
                  <a:ea typeface="Avenir Heavy"/>
                  <a:cs typeface="Avenir Heavy"/>
                  <a:sym typeface="Avenir Heavy"/>
                </a:defRPr>
              </a:lvl1pPr>
            </a:lstStyle>
            <a:p>
              <a:pPr>
                <a:defRPr>
                  <a:latin typeface="Avenir Book"/>
                  <a:ea typeface="Avenir Book"/>
                  <a:cs typeface="Avenir Book"/>
                  <a:sym typeface="Avenir Book"/>
                </a:defRPr>
              </a:pPr>
              <a:r>
                <a:rPr>
                  <a:latin typeface="Avenir Heavy"/>
                  <a:ea typeface="Avenir Heavy"/>
                  <a:cs typeface="Avenir Heavy"/>
                  <a:sym typeface="Avenir Heavy"/>
                </a:rPr>
                <a:t>Parts per million: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82" grpId="2"/>
      <p:bldP build="whole" bldLvl="1" animBg="1" rev="0" advAuto="0" spid="285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Calculations With ppm"/>
          <p:cNvSpPr txBox="1"/>
          <p:nvPr/>
        </p:nvSpPr>
        <p:spPr>
          <a:xfrm>
            <a:off x="42172" y="-713846"/>
            <a:ext cx="23488003" cy="320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/>
          <a:lstStyle>
            <a:lvl1pPr marL="79373" marR="79373">
              <a:lnSpc>
                <a:spcPct val="90000"/>
              </a:lnSpc>
              <a:defRPr sz="7200">
                <a:solidFill>
                  <a:srgbClr val="0433FF"/>
                </a:solidFill>
              </a:defRPr>
            </a:lvl1pPr>
          </a:lstStyle>
          <a:p>
            <a:pPr/>
            <a:r>
              <a:t>Calculations With ppm</a:t>
            </a:r>
          </a:p>
        </p:txBody>
      </p:sp>
      <p:sp>
        <p:nvSpPr>
          <p:cNvPr id="288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289" name="Example: a pollutant is found in ground water at roughly 5.0 mg per 100. g total.  Express this concentration in parts per million (ppm). Convert mg to g (1000 mg = 1 g)"/>
          <p:cNvSpPr txBox="1"/>
          <p:nvPr/>
        </p:nvSpPr>
        <p:spPr>
          <a:xfrm>
            <a:off x="176404" y="1963117"/>
            <a:ext cx="21440393" cy="3078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marL="381000" marR="5080" indent="-375919">
              <a:buClr>
                <a:srgbClr val="000000"/>
              </a:buClr>
              <a:buFont typeface="Arial"/>
              <a:defRPr b="0" sz="56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>
                <a:latin typeface="Avenir Book Oblique"/>
                <a:ea typeface="Avenir Book Oblique"/>
                <a:cs typeface="Avenir Book Oblique"/>
                <a:sym typeface="Avenir Book Oblique"/>
              </a:rPr>
              <a:t>Example:</a:t>
            </a:r>
            <a:r>
              <a:t> a pollutant is found in ground water at roughly 5.0 mg per 100. g total.  Express this concentration in </a:t>
            </a:r>
            <a:r>
              <a:rPr>
                <a:latin typeface="Avenir Heavy"/>
                <a:ea typeface="Avenir Heavy"/>
                <a:cs typeface="Avenir Heavy"/>
                <a:sym typeface="Avenir Heavy"/>
              </a:rPr>
              <a:t>parts per million</a:t>
            </a:r>
            <a:r>
              <a:t> (ppm). </a:t>
            </a:r>
            <a:r>
              <a:rPr>
                <a:latin typeface="Avenir Book Oblique"/>
                <a:ea typeface="Avenir Book Oblique"/>
                <a:cs typeface="Avenir Book Oblique"/>
                <a:sym typeface="Avenir Book Oblique"/>
              </a:rPr>
              <a:t>Convert mg to g (1000 mg = 1 g)</a:t>
            </a:r>
          </a:p>
        </p:txBody>
      </p:sp>
      <p:pic>
        <p:nvPicPr>
          <p:cNvPr id="290" name="solute and volumetric flask picture" descr="solute and volumetric flask pictur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596033" y="-42928"/>
            <a:ext cx="2683442" cy="413108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14300" dist="177800" dir="2700000">
              <a:srgbClr val="A2A2A2">
                <a:alpha val="74996"/>
              </a:srgbClr>
            </a:outerShdw>
          </a:effectLst>
        </p:spPr>
      </p:pic>
      <p:pic>
        <p:nvPicPr>
          <p:cNvPr id="291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299439" y="6010020"/>
            <a:ext cx="13156579" cy="3006209"/>
          </a:xfrm>
          <a:prstGeom prst="rect">
            <a:avLst/>
          </a:prstGeom>
          <a:ln w="12700"/>
        </p:spPr>
      </p:pic>
      <p:sp>
        <p:nvSpPr>
          <p:cNvPr id="292" name="Parts per million:"/>
          <p:cNvSpPr txBox="1"/>
          <p:nvPr/>
        </p:nvSpPr>
        <p:spPr>
          <a:xfrm>
            <a:off x="332231" y="5476240"/>
            <a:ext cx="5852568" cy="11480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>
            <a:lvl1pPr marL="381000" marR="5080" indent="-375919">
              <a:buClr>
                <a:srgbClr val="000000"/>
              </a:buClr>
              <a:buFont typeface="Arial"/>
              <a:defRPr b="0" sz="5600"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pPr>
              <a:defRPr>
                <a:latin typeface="Avenir Book"/>
                <a:ea typeface="Avenir Book"/>
                <a:cs typeface="Avenir Book"/>
                <a:sym typeface="Avenir Book"/>
              </a:defRPr>
            </a:pPr>
            <a:r>
              <a:rPr>
                <a:latin typeface="Avenir Heavy"/>
                <a:ea typeface="Avenir Heavy"/>
                <a:cs typeface="Avenir Heavy"/>
                <a:sym typeface="Avenir Heavy"/>
              </a:rPr>
              <a:t>Parts per million:</a:t>
            </a:r>
          </a:p>
        </p:txBody>
      </p:sp>
      <p:sp>
        <p:nvSpPr>
          <p:cNvPr id="293" name="Answer = 50. ppm"/>
          <p:cNvSpPr txBox="1"/>
          <p:nvPr/>
        </p:nvSpPr>
        <p:spPr>
          <a:xfrm>
            <a:off x="17680432" y="12150426"/>
            <a:ext cx="6179008" cy="11480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/>
          <a:p>
            <a:pPr marL="381000" marR="5080" indent="-375919">
              <a:buClr>
                <a:srgbClr val="000000"/>
              </a:buClr>
              <a:buFont typeface="Arial"/>
              <a:defRPr b="0" sz="5600">
                <a:latin typeface="Avenir Book Oblique"/>
                <a:ea typeface="Avenir Book Oblique"/>
                <a:cs typeface="Avenir Book Oblique"/>
                <a:sym typeface="Avenir Book Oblique"/>
              </a:defRPr>
            </a:pPr>
            <a:r>
              <a:t>Answer = </a:t>
            </a:r>
            <a:r>
              <a:rPr>
                <a:latin typeface="Avenir Heavy"/>
                <a:ea typeface="Avenir Heavy"/>
                <a:cs typeface="Avenir Heavy"/>
                <a:sym typeface="Avenir Heavy"/>
              </a:rPr>
              <a:t>50. ppm</a:t>
            </a:r>
          </a:p>
        </p:txBody>
      </p:sp>
      <p:pic>
        <p:nvPicPr>
          <p:cNvPr id="294" name="Untitled.pdf" descr="Untitled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099807" y="9062115"/>
            <a:ext cx="16729385" cy="3301853"/>
          </a:xfrm>
          <a:prstGeom prst="rect">
            <a:avLst/>
          </a:prstGeom>
          <a:ln w="12700"/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ntr" nodeType="after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0" dur="3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94" grpId="1"/>
      <p:bldP build="whole" bldLvl="1" animBg="1" rev="0" advAuto="0" spid="293" grpId="2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" name="better living through chemistry picture" descr="better living through chemistry pictur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253165" y="7751831"/>
            <a:ext cx="6009513" cy="6009512"/>
          </a:xfrm>
          <a:prstGeom prst="rect">
            <a:avLst/>
          </a:prstGeom>
          <a:ln w="12700"/>
        </p:spPr>
      </p:pic>
      <p:sp>
        <p:nvSpPr>
          <p:cNvPr id="297" name="End of Chapter Six"/>
          <p:cNvSpPr txBox="1"/>
          <p:nvPr>
            <p:ph type="title"/>
          </p:nvPr>
        </p:nvSpPr>
        <p:spPr>
          <a:xfrm>
            <a:off x="-5504" y="-33097"/>
            <a:ext cx="11108508" cy="1531621"/>
          </a:xfrm>
          <a:prstGeom prst="rect">
            <a:avLst/>
          </a:prstGeom>
        </p:spPr>
        <p:txBody>
          <a:bodyPr/>
          <a:lstStyle>
            <a:lvl1pPr algn="l">
              <a:defRPr sz="7800">
                <a:solidFill>
                  <a:srgbClr val="0433FF"/>
                </a:solidFill>
                <a:uFill>
                  <a:solidFill>
                    <a:srgbClr val="FF2734"/>
                  </a:solidFill>
                </a:uFill>
              </a:defRPr>
            </a:lvl1pPr>
          </a:lstStyle>
          <a:p>
            <a:pPr/>
            <a:r>
              <a:t>End of Chapter Six</a:t>
            </a:r>
          </a:p>
        </p:txBody>
      </p:sp>
      <p:sp>
        <p:nvSpPr>
          <p:cNvPr id="298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299" name="See also:…"/>
          <p:cNvSpPr txBox="1"/>
          <p:nvPr/>
        </p:nvSpPr>
        <p:spPr>
          <a:xfrm>
            <a:off x="356965" y="1894766"/>
            <a:ext cx="12297787" cy="65633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marL="650874" marR="79373" indent="-571500">
              <a:lnSpc>
                <a:spcPct val="90000"/>
              </a:lnSpc>
              <a:spcBef>
                <a:spcPts val="1600"/>
              </a:spcBef>
              <a:buClr>
                <a:srgbClr val="000000"/>
              </a:buClr>
              <a:buFont typeface="Arial"/>
              <a:defRPr b="0" sz="5000">
                <a:latin typeface="Avenir Book Oblique"/>
                <a:ea typeface="Avenir Book Oblique"/>
                <a:cs typeface="Avenir Book Oblique"/>
                <a:sym typeface="Avenir Book Oblique"/>
              </a:defRPr>
            </a:pPr>
            <a:r>
              <a:t>See also:</a:t>
            </a:r>
          </a:p>
          <a:p>
            <a:pPr marL="545244" marR="79373" indent="-505557">
              <a:lnSpc>
                <a:spcPct val="90000"/>
              </a:lnSpc>
              <a:spcBef>
                <a:spcPts val="1600"/>
              </a:spcBef>
              <a:buClr>
                <a:srgbClr val="000000"/>
              </a:buClr>
              <a:buSzPct val="100000"/>
              <a:buFont typeface="Arial"/>
              <a:buChar char="•"/>
              <a:defRPr b="0" sz="5000">
                <a:latin typeface="Avenir Book Oblique"/>
                <a:ea typeface="Avenir Book Oblique"/>
                <a:cs typeface="Avenir Book Oblique"/>
                <a:sym typeface="Avenir Book Oblique"/>
              </a:defRPr>
            </a:pPr>
            <a:r>
              <a:t>Chapter Six Study Guide </a:t>
            </a:r>
          </a:p>
          <a:p>
            <a:pPr marL="545244" marR="79373" indent="-505557">
              <a:lnSpc>
                <a:spcPct val="90000"/>
              </a:lnSpc>
              <a:spcBef>
                <a:spcPts val="1600"/>
              </a:spcBef>
              <a:buClr>
                <a:srgbClr val="000000"/>
              </a:buClr>
              <a:buSzPct val="100000"/>
              <a:buFont typeface="Arial"/>
              <a:buChar char="•"/>
              <a:defRPr b="0" sz="5000">
                <a:latin typeface="Avenir Book Oblique"/>
                <a:ea typeface="Avenir Book Oblique"/>
                <a:cs typeface="Avenir Book Oblique"/>
                <a:sym typeface="Avenir Book Oblique"/>
              </a:defRPr>
            </a:pPr>
            <a:r>
              <a:t>Chapter Six Concept Guide</a:t>
            </a:r>
          </a:p>
          <a:p>
            <a:pPr marL="545244" marR="79373" indent="-505557">
              <a:lnSpc>
                <a:spcPct val="90000"/>
              </a:lnSpc>
              <a:spcBef>
                <a:spcPts val="1600"/>
              </a:spcBef>
              <a:buClr>
                <a:srgbClr val="000000"/>
              </a:buClr>
              <a:buSzPct val="100000"/>
              <a:buFont typeface="Arial"/>
              <a:buChar char="•"/>
              <a:defRPr b="0" sz="5000">
                <a:latin typeface="Avenir Book Oblique"/>
                <a:ea typeface="Avenir Book Oblique"/>
                <a:cs typeface="Avenir Book Oblique"/>
                <a:sym typeface="Avenir Book Oblique"/>
              </a:defRPr>
            </a:pPr>
            <a:r>
              <a:t>Important Equations (following this slide)</a:t>
            </a:r>
          </a:p>
          <a:p>
            <a:pPr marL="545244" marR="79373" indent="-505557">
              <a:lnSpc>
                <a:spcPct val="90000"/>
              </a:lnSpc>
              <a:spcBef>
                <a:spcPts val="1600"/>
              </a:spcBef>
              <a:buClr>
                <a:srgbClr val="000000"/>
              </a:buClr>
              <a:buSzPct val="100000"/>
              <a:buFont typeface="Arial"/>
              <a:buChar char="•"/>
              <a:defRPr b="0" sz="5000">
                <a:latin typeface="Avenir Book Oblique"/>
                <a:ea typeface="Avenir Book Oblique"/>
                <a:cs typeface="Avenir Book Oblique"/>
                <a:sym typeface="Avenir Book Oblique"/>
              </a:defRPr>
            </a:pPr>
            <a:r>
              <a:t>End of Chapter Problems (following this slide)</a:t>
            </a:r>
          </a:p>
        </p:txBody>
      </p:sp>
      <p:pic>
        <p:nvPicPr>
          <p:cNvPr id="300" name="I know stoichiometry picture" descr="I know stoichiometry pictur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154477" y="8530"/>
            <a:ext cx="6214270" cy="6214270"/>
          </a:xfrm>
          <a:prstGeom prst="rect">
            <a:avLst/>
          </a:prstGeom>
          <a:ln w="12700"/>
        </p:spPr>
      </p:pic>
      <p:pic>
        <p:nvPicPr>
          <p:cNvPr id="301" name="stoichiometry comic" descr="stoichiometry comic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9152423" y="6418884"/>
            <a:ext cx="5281849" cy="7385636"/>
          </a:xfrm>
          <a:prstGeom prst="rect">
            <a:avLst/>
          </a:prstGeom>
          <a:ln w="12700"/>
        </p:spPr>
      </p:pic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Important Equations, Constants, and Handouts…"/>
          <p:cNvSpPr txBox="1"/>
          <p:nvPr/>
        </p:nvSpPr>
        <p:spPr>
          <a:xfrm>
            <a:off x="705312" y="618165"/>
            <a:ext cx="13356609" cy="1535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/>
          <a:p>
            <a:pPr>
              <a:defRPr i="1">
                <a:solidFill>
                  <a:srgbClr val="0433FF"/>
                </a:solidFill>
              </a:defRPr>
            </a:pPr>
            <a:r>
              <a:t>Important Equations, Constants, and Handouts</a:t>
            </a:r>
          </a:p>
          <a:p>
            <a:pPr>
              <a:defRPr i="1">
                <a:solidFill>
                  <a:srgbClr val="0433FF"/>
                </a:solidFill>
              </a:defRPr>
            </a:pPr>
            <a:r>
              <a:t>from this Chapter:</a:t>
            </a:r>
          </a:p>
        </p:txBody>
      </p:sp>
      <p:sp>
        <p:nvSpPr>
          <p:cNvPr id="304" name="Understand how to find an empirical formula from mass percentages, and how to find the molecular formula from an empirical formula…"/>
          <p:cNvSpPr txBox="1"/>
          <p:nvPr/>
        </p:nvSpPr>
        <p:spPr>
          <a:xfrm>
            <a:off x="3193510" y="2253450"/>
            <a:ext cx="8380213" cy="104507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/>
          <a:p>
            <a:pPr marL="626524" indent="-505557">
              <a:buSzPct val="100000"/>
              <a:buChar char="•"/>
              <a:defRPr b="0"/>
            </a:pPr>
            <a:r>
              <a:t>Understand how to find an empirical formula from mass percentages, and how to find the molecular formula from an empirical formula</a:t>
            </a:r>
          </a:p>
          <a:p>
            <a:pPr marL="626524" indent="-505557">
              <a:buSzPct val="100000"/>
              <a:buChar char="•"/>
              <a:defRPr b="0"/>
            </a:pPr>
            <a:r>
              <a:t>Know how to use molarity with solution stoichiometry problems</a:t>
            </a:r>
          </a:p>
          <a:p>
            <a:pPr marL="626524" indent="-505557">
              <a:buSzPct val="100000"/>
              <a:buChar char="•"/>
              <a:defRPr b="0"/>
            </a:pPr>
            <a:r>
              <a:t>Solute, solvent, solution</a:t>
            </a:r>
          </a:p>
          <a:p>
            <a:pPr marL="626524" indent="-505557">
              <a:buSzPct val="100000"/>
              <a:buChar char="•"/>
              <a:defRPr b="0"/>
            </a:pPr>
            <a:r>
              <a:rPr b="1"/>
              <a:t>Molarity</a:t>
            </a:r>
            <a:r>
              <a:t> (M) = mol of solute per Liter of solution</a:t>
            </a:r>
          </a:p>
          <a:p>
            <a:pPr marL="626524" indent="-505557">
              <a:buSzPct val="100000"/>
              <a:buChar char="•"/>
              <a:defRPr b="0"/>
            </a:pPr>
            <a:r>
              <a:t>M</a:t>
            </a:r>
            <a:r>
              <a:rPr baseline="-5999"/>
              <a:t>1</a:t>
            </a:r>
            <a:r>
              <a:t>V</a:t>
            </a:r>
            <a:r>
              <a:rPr baseline="-5999"/>
              <a:t>1</a:t>
            </a:r>
            <a:r>
              <a:t> = M</a:t>
            </a:r>
            <a:r>
              <a:rPr baseline="-5999"/>
              <a:t>2</a:t>
            </a:r>
            <a:r>
              <a:t>V</a:t>
            </a:r>
            <a:r>
              <a:rPr baseline="-5999"/>
              <a:t>2</a:t>
            </a:r>
            <a:r>
              <a:t>  </a:t>
            </a:r>
          </a:p>
          <a:p>
            <a:pPr marL="626524" indent="-505557">
              <a:buSzPct val="100000"/>
              <a:buChar char="•"/>
              <a:defRPr b="0"/>
            </a:pPr>
            <a:r>
              <a:t>Also know mass percentages, parts per million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End of Chapter Problems:  Test Yourself"/>
          <p:cNvSpPr txBox="1"/>
          <p:nvPr/>
        </p:nvSpPr>
        <p:spPr>
          <a:xfrm>
            <a:off x="3366827" y="225050"/>
            <a:ext cx="11454250" cy="8495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/>
          <a:p>
            <a:pPr>
              <a:defRPr>
                <a:solidFill>
                  <a:srgbClr val="0433FF"/>
                </a:solidFill>
              </a:defRPr>
            </a:pPr>
            <a:r>
              <a:t>End of Chapter Problems:  </a:t>
            </a:r>
            <a:r>
              <a:rPr i="1"/>
              <a:t>Test Yourself</a:t>
            </a:r>
          </a:p>
        </p:txBody>
      </p:sp>
      <p:sp>
        <p:nvSpPr>
          <p:cNvPr id="307" name="Determine the molar mass for aluminum chloride, iron(III) oxide and phosphorus tribromide.…"/>
          <p:cNvSpPr txBox="1"/>
          <p:nvPr/>
        </p:nvSpPr>
        <p:spPr>
          <a:xfrm>
            <a:off x="2386083" y="1670456"/>
            <a:ext cx="16985865" cy="72663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/>
          <a:p>
            <a:pPr algn="ctr">
              <a:defRPr b="0" i="1" sz="3800"/>
            </a:pPr>
          </a:p>
          <a:p>
            <a:pPr algn="ctr">
              <a:defRPr b="0" i="1" sz="3800"/>
            </a:pPr>
          </a:p>
          <a:p>
            <a:pPr marL="873426" indent="-792146">
              <a:buSzPct val="100000"/>
              <a:buAutoNum type="arabicPeriod" startAt="1"/>
              <a:defRPr b="0" sz="3800"/>
            </a:pPr>
            <a:r>
              <a:t>Determine the molar mass for aluminum chloride, iron(III) oxide and phosphorus tribromide.</a:t>
            </a:r>
          </a:p>
          <a:p>
            <a:pPr marL="873426" indent="-792146">
              <a:buSzPct val="100000"/>
              <a:buAutoNum type="arabicPeriod" startAt="1"/>
              <a:defRPr b="0" sz="3800"/>
            </a:pPr>
            <a:r>
              <a:t>How many grams in 0.0255 mol of propanol (C</a:t>
            </a:r>
            <a:r>
              <a:rPr baseline="-5999"/>
              <a:t>3</a:t>
            </a:r>
            <a:r>
              <a:t>H</a:t>
            </a:r>
            <a:r>
              <a:rPr baseline="-5999"/>
              <a:t>7</a:t>
            </a:r>
            <a:r>
              <a:t>OH)?  How many molecules?  How many atoms of C? </a:t>
            </a:r>
          </a:p>
          <a:p>
            <a:pPr marL="873426" indent="-792146">
              <a:buSzPct val="100000"/>
              <a:buAutoNum type="arabicPeriod" startAt="1"/>
              <a:defRPr b="0" sz="3800"/>
            </a:pPr>
            <a:r>
              <a:t>Calculate the weight percent of lead in PbS, lead(II) sulfide. What mass of lead (in grams) is present in 10.0 g of PbS?</a:t>
            </a:r>
          </a:p>
          <a:p>
            <a:pPr marL="873426" indent="-792146">
              <a:buSzPct val="100000"/>
              <a:buAutoNum type="arabicPeriod" startAt="1"/>
              <a:defRPr b="0" sz="3800"/>
            </a:pPr>
            <a:r>
              <a:t>Succinic acid has an empirical formula is C</a:t>
            </a:r>
            <a:r>
              <a:rPr baseline="-5999"/>
              <a:t>2</a:t>
            </a:r>
            <a:r>
              <a:t>H</a:t>
            </a:r>
            <a:r>
              <a:rPr baseline="-5999"/>
              <a:t>3</a:t>
            </a:r>
            <a:r>
              <a:t>O</a:t>
            </a:r>
            <a:r>
              <a:rPr baseline="-5999"/>
              <a:t>2</a:t>
            </a:r>
            <a:r>
              <a:t> and a molar mass is 118.1 g/mol. What is its molecular formula?</a:t>
            </a:r>
          </a:p>
          <a:p>
            <a:pPr marL="873426" indent="-792146">
              <a:buSzPct val="100000"/>
              <a:buAutoNum type="arabicPeriod" startAt="1"/>
              <a:defRPr b="0" sz="3800"/>
            </a:pPr>
            <a:r>
              <a:t>If 50.0 mL of 0.0135 M BaCl</a:t>
            </a:r>
            <a:r>
              <a:rPr baseline="-5999"/>
              <a:t>2</a:t>
            </a:r>
            <a:r>
              <a:t> is diluted to a total of 400. mL, what is the new concentration of BaCl</a:t>
            </a:r>
            <a:r>
              <a:rPr baseline="-5999"/>
              <a:t>2</a:t>
            </a:r>
            <a:r>
              <a:t>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End of Chapter Problems:  Answers"/>
          <p:cNvSpPr txBox="1"/>
          <p:nvPr/>
        </p:nvSpPr>
        <p:spPr>
          <a:xfrm>
            <a:off x="3536468" y="819410"/>
            <a:ext cx="10242492" cy="8495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/>
          <a:p>
            <a:pPr>
              <a:defRPr>
                <a:solidFill>
                  <a:srgbClr val="0433FF"/>
                </a:solidFill>
              </a:defRPr>
            </a:pPr>
            <a:r>
              <a:t>End of Chapter Problems:  </a:t>
            </a:r>
            <a:r>
              <a:rPr i="1"/>
              <a:t>Answers</a:t>
            </a:r>
          </a:p>
        </p:txBody>
      </p:sp>
      <p:sp>
        <p:nvSpPr>
          <p:cNvPr id="310" name="133 g/mol, 160. g/mol, 271 g/mol…"/>
          <p:cNvSpPr txBox="1"/>
          <p:nvPr/>
        </p:nvSpPr>
        <p:spPr>
          <a:xfrm>
            <a:off x="3750298" y="3336339"/>
            <a:ext cx="16883404" cy="34436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/>
          <a:p>
            <a:pPr marL="873426" indent="-792146">
              <a:buSzPct val="100000"/>
              <a:buAutoNum type="arabicPeriod" startAt="1"/>
              <a:defRPr b="0" sz="3800"/>
            </a:pPr>
            <a:r>
              <a:t>133 g/mol, 160. g/mol, 271 g/mol</a:t>
            </a:r>
          </a:p>
          <a:p>
            <a:pPr marL="873426" indent="-792146">
              <a:buSzPct val="100000"/>
              <a:buAutoNum type="arabicPeriod" startAt="1"/>
              <a:defRPr b="0" sz="3800"/>
            </a:pPr>
            <a:r>
              <a:t>1.53 g C</a:t>
            </a:r>
            <a:r>
              <a:rPr baseline="-5999"/>
              <a:t>3</a:t>
            </a:r>
            <a:r>
              <a:t>H</a:t>
            </a:r>
            <a:r>
              <a:rPr baseline="-5999"/>
              <a:t>7</a:t>
            </a:r>
            <a:r>
              <a:t>OH, 1.54 x 10</a:t>
            </a:r>
            <a:r>
              <a:rPr baseline="31999"/>
              <a:t>22</a:t>
            </a:r>
            <a:r>
              <a:t> molecules, 4.62 x 10</a:t>
            </a:r>
            <a:r>
              <a:rPr baseline="31999"/>
              <a:t>22</a:t>
            </a:r>
            <a:r>
              <a:t> atoms C</a:t>
            </a:r>
          </a:p>
          <a:p>
            <a:pPr marL="873426" indent="-792146">
              <a:buSzPct val="100000"/>
              <a:buAutoNum type="arabicPeriod" startAt="1"/>
              <a:defRPr b="0" sz="3800"/>
            </a:pPr>
            <a:r>
              <a:t>86.59%, 8.66 g Pb</a:t>
            </a:r>
          </a:p>
          <a:p>
            <a:pPr marL="873426" indent="-792146">
              <a:buSzPct val="100000"/>
              <a:buAutoNum type="arabicPeriod" startAt="1"/>
              <a:defRPr b="0" sz="3800"/>
            </a:pPr>
            <a:r>
              <a:t>C</a:t>
            </a:r>
            <a:r>
              <a:rPr baseline="-5999"/>
              <a:t>4</a:t>
            </a:r>
            <a:r>
              <a:t>H</a:t>
            </a:r>
            <a:r>
              <a:rPr baseline="-5999"/>
              <a:t>6</a:t>
            </a:r>
            <a:r>
              <a:t>O</a:t>
            </a:r>
            <a:r>
              <a:rPr baseline="-5999"/>
              <a:t>4</a:t>
            </a:r>
          </a:p>
          <a:p>
            <a:pPr marL="873426" indent="-792146">
              <a:buSzPct val="100000"/>
              <a:buAutoNum type="arabicPeriod" startAt="1"/>
              <a:defRPr b="0" sz="3800"/>
            </a:pPr>
            <a:r>
              <a:t>0.00169 M</a:t>
            </a:r>
            <a:endParaRPr baseline="-5999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110" name="Ionic substances do not exist as molecules, so chemists calculate formula masses by the smallest whole number ratio of ions which result in a neutral charge (the empirical formula)"/>
          <p:cNvSpPr txBox="1"/>
          <p:nvPr/>
        </p:nvSpPr>
        <p:spPr>
          <a:xfrm>
            <a:off x="198542" y="2101356"/>
            <a:ext cx="17998892" cy="5389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marL="381000" marR="5080" indent="-375919">
              <a:buClr>
                <a:srgbClr val="000000"/>
              </a:buClr>
              <a:buFont typeface="Arial"/>
              <a:defRPr b="0" sz="60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>
                <a:latin typeface="Avenir Heavy"/>
                <a:ea typeface="Avenir Heavy"/>
                <a:cs typeface="Avenir Heavy"/>
                <a:sym typeface="Avenir Heavy"/>
              </a:rPr>
              <a:t>Ionic substances</a:t>
            </a:r>
            <a:r>
              <a:t> do not exist as molecules, so chemists calculate formula masses by the smallest whole number ratio of ions which result in a neutral charge (the </a:t>
            </a:r>
            <a:r>
              <a:rPr>
                <a:latin typeface="Avenir Book Oblique"/>
                <a:ea typeface="Avenir Book Oblique"/>
                <a:cs typeface="Avenir Book Oblique"/>
                <a:sym typeface="Avenir Book Oblique"/>
              </a:rPr>
              <a:t>empirical formula</a:t>
            </a:r>
            <a:r>
              <a:t>)</a:t>
            </a:r>
          </a:p>
        </p:txBody>
      </p:sp>
      <p:sp>
        <p:nvSpPr>
          <p:cNvPr id="111" name="6.1 - Formula Mass (ionic compounds)"/>
          <p:cNvSpPr txBox="1"/>
          <p:nvPr/>
        </p:nvSpPr>
        <p:spPr>
          <a:xfrm>
            <a:off x="42172" y="-713846"/>
            <a:ext cx="21962614" cy="320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/>
          <a:lstStyle>
            <a:lvl1pPr marL="79373" marR="79373">
              <a:lnSpc>
                <a:spcPct val="90000"/>
              </a:lnSpc>
              <a:defRPr sz="7400">
                <a:solidFill>
                  <a:srgbClr val="0433FF"/>
                </a:solidFill>
              </a:defRPr>
            </a:lvl1pPr>
          </a:lstStyle>
          <a:p>
            <a:pPr/>
            <a:r>
              <a:t>6.1 - Formula Mass (ionic compounds)</a:t>
            </a:r>
          </a:p>
        </p:txBody>
      </p:sp>
      <p:sp>
        <p:nvSpPr>
          <p:cNvPr id="112" name="Recall: molecular mass in amu equals molar mass in g/mol"/>
          <p:cNvSpPr txBox="1"/>
          <p:nvPr/>
        </p:nvSpPr>
        <p:spPr>
          <a:xfrm>
            <a:off x="7431988" y="11913235"/>
            <a:ext cx="15381352" cy="9829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>
            <a:lvl1pPr>
              <a:defRPr b="0">
                <a:latin typeface="Avenir Book Oblique"/>
                <a:ea typeface="Avenir Book Oblique"/>
                <a:cs typeface="Avenir Book Oblique"/>
                <a:sym typeface="Avenir Book Oblique"/>
              </a:defRPr>
            </a:lvl1pPr>
          </a:lstStyle>
          <a:p>
            <a:pPr/>
            <a:r>
              <a:t>Recall: molecular mass in amu equals molar mass in g/mol</a:t>
            </a:r>
          </a:p>
        </p:txBody>
      </p:sp>
      <p:pic>
        <p:nvPicPr>
          <p:cNvPr id="113" name="Screenshot 2025-05-13 at 9.27.15 AM.png" descr="Screenshot 2025-05-13 at 9.27.15 AM.png"/>
          <p:cNvPicPr>
            <a:picLocks noChangeAspect="1"/>
          </p:cNvPicPr>
          <p:nvPr/>
        </p:nvPicPr>
        <p:blipFill>
          <a:blip r:embed="rId2">
            <a:extLst/>
          </a:blip>
          <a:srcRect l="0" t="4321" r="0" b="4321"/>
          <a:stretch>
            <a:fillRect/>
          </a:stretch>
        </p:blipFill>
        <p:spPr>
          <a:xfrm>
            <a:off x="5444935" y="7616855"/>
            <a:ext cx="20753701" cy="4170760"/>
          </a:xfrm>
          <a:prstGeom prst="rect">
            <a:avLst/>
          </a:prstGeom>
          <a:ln w="12700"/>
        </p:spPr>
      </p:pic>
      <p:sp>
        <p:nvSpPr>
          <p:cNvPr id="114" name="Example:…"/>
          <p:cNvSpPr txBox="1"/>
          <p:nvPr/>
        </p:nvSpPr>
        <p:spPr>
          <a:xfrm>
            <a:off x="467711" y="7893413"/>
            <a:ext cx="4886199" cy="25831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/>
          <a:p>
            <a:pPr algn="r">
              <a:defRPr b="0">
                <a:latin typeface="Avenir Book Oblique"/>
                <a:ea typeface="Avenir Book Oblique"/>
                <a:cs typeface="Avenir Book Oblique"/>
                <a:sym typeface="Avenir Book Oblique"/>
              </a:defRPr>
            </a:pPr>
            <a:r>
              <a:t>Example:</a:t>
            </a:r>
          </a:p>
          <a:p>
            <a:pPr algn="r">
              <a:defRPr b="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Sodium chloride,</a:t>
            </a:r>
          </a:p>
          <a:p>
            <a:pPr algn="r">
              <a:defRPr b="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NaCl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3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"/>
                            </p:stCondLst>
                            <p:childTnLst>
                              <p:par>
                                <p:cTn id="12" presetClass="entr" nodeType="afterEffect" presetSubtype="8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4" dur="3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14" grpId="1"/>
      <p:bldP build="whole" bldLvl="1" animBg="1" rev="0" advAuto="0" spid="113" grpId="2"/>
      <p:bldP build="whole" bldLvl="1" animBg="1" rev="0" advAuto="0" spid="112" grpId="3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6.2 - Determining Empirical and Molecular Formulas"/>
          <p:cNvSpPr txBox="1"/>
          <p:nvPr/>
        </p:nvSpPr>
        <p:spPr>
          <a:xfrm>
            <a:off x="42172" y="-713846"/>
            <a:ext cx="23488003" cy="320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/>
          <a:lstStyle>
            <a:lvl1pPr marL="79373" marR="79373">
              <a:lnSpc>
                <a:spcPct val="90000"/>
              </a:lnSpc>
              <a:defRPr sz="7200">
                <a:solidFill>
                  <a:srgbClr val="0433FF"/>
                </a:solidFill>
              </a:defRPr>
            </a:lvl1pPr>
          </a:lstStyle>
          <a:p>
            <a:pPr/>
            <a:r>
              <a:t>6.2 - Determining Empirical and Molecular Formulas</a:t>
            </a:r>
          </a:p>
        </p:txBody>
      </p:sp>
      <p:sp>
        <p:nvSpPr>
          <p:cNvPr id="117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118" name="Finding the formula for a compound important to chemists!…"/>
          <p:cNvSpPr txBox="1"/>
          <p:nvPr/>
        </p:nvSpPr>
        <p:spPr>
          <a:xfrm>
            <a:off x="223942" y="1618756"/>
            <a:ext cx="17998892" cy="85816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marL="381000" marR="5080" indent="-375919">
              <a:buClr>
                <a:srgbClr val="000000"/>
              </a:buClr>
              <a:buFont typeface="Arial"/>
              <a:defRPr b="0" sz="6000">
                <a:latin typeface="Avenir Book"/>
                <a:ea typeface="Avenir Book"/>
                <a:cs typeface="Avenir Book"/>
                <a:sym typeface="Avenir Book"/>
              </a:defRPr>
            </a:pPr>
            <a:r>
              <a:t>Finding the formula for a compound important to chemists!</a:t>
            </a:r>
          </a:p>
          <a:p>
            <a:pPr marL="381000" marR="5080" indent="-375919">
              <a:buClr>
                <a:srgbClr val="000000"/>
              </a:buClr>
              <a:buFont typeface="Arial"/>
              <a:defRPr b="0" sz="6000">
                <a:latin typeface="Avenir Book"/>
                <a:ea typeface="Avenir Book"/>
                <a:cs typeface="Avenir Book"/>
                <a:sym typeface="Avenir Book"/>
              </a:defRPr>
            </a:pPr>
            <a:r>
              <a:t>A useful analysis tool can determine the </a:t>
            </a:r>
            <a:r>
              <a:rPr>
                <a:latin typeface="Avenir Heavy"/>
                <a:ea typeface="Avenir Heavy"/>
                <a:cs typeface="Avenir Heavy"/>
                <a:sym typeface="Avenir Heavy"/>
              </a:rPr>
              <a:t>percent composition</a:t>
            </a:r>
            <a:r>
              <a:t> of a compound.  Percent composition provides </a:t>
            </a:r>
            <a:r>
              <a:rPr>
                <a:latin typeface="Avenir Heavy"/>
                <a:ea typeface="Avenir Heavy"/>
                <a:cs typeface="Avenir Heavy"/>
                <a:sym typeface="Avenir Heavy"/>
              </a:rPr>
              <a:t>percentages by mass</a:t>
            </a:r>
            <a:r>
              <a:t> (i.e. grams), and using molar mass values, these values can be converted to a formula (and vice-versa)</a:t>
            </a:r>
          </a:p>
          <a:p>
            <a:pPr marL="381000" marR="5080" indent="-375919">
              <a:buClr>
                <a:srgbClr val="000000"/>
              </a:buClr>
              <a:buFont typeface="Arial"/>
              <a:defRPr b="0" sz="6000">
                <a:latin typeface="Avenir Book"/>
                <a:ea typeface="Avenir Book"/>
                <a:cs typeface="Avenir Book"/>
                <a:sym typeface="Avenir Book"/>
              </a:defRPr>
            </a:pPr>
            <a:r>
              <a:t>Example: </a:t>
            </a:r>
            <a:r>
              <a:rPr>
                <a:latin typeface="Avenir Heavy"/>
                <a:ea typeface="Avenir Heavy"/>
                <a:cs typeface="Avenir Heavy"/>
                <a:sym typeface="Avenir Heavy"/>
              </a:rPr>
              <a:t>Ethanol</a:t>
            </a:r>
            <a:r>
              <a:t>, </a:t>
            </a:r>
            <a:r>
              <a:rPr>
                <a:uFill>
                  <a:solidFill>
                    <a:srgbClr val="003DAF"/>
                  </a:solidFill>
                </a:uFill>
                <a:latin typeface="Avenir Heavy"/>
                <a:ea typeface="Avenir Heavy"/>
                <a:cs typeface="Avenir Heavy"/>
                <a:sym typeface="Avenir Heavy"/>
              </a:rPr>
              <a:t>C</a:t>
            </a:r>
            <a:r>
              <a:rPr baseline="-14866">
                <a:uFill>
                  <a:solidFill>
                    <a:srgbClr val="003DAF"/>
                  </a:solidFill>
                </a:uFill>
                <a:latin typeface="Avenir Heavy"/>
                <a:ea typeface="Avenir Heavy"/>
                <a:cs typeface="Avenir Heavy"/>
                <a:sym typeface="Avenir Heavy"/>
              </a:rPr>
              <a:t>2</a:t>
            </a:r>
            <a:r>
              <a:rPr>
                <a:uFill>
                  <a:solidFill>
                    <a:srgbClr val="003DAF"/>
                  </a:solidFill>
                </a:uFill>
                <a:latin typeface="Avenir Heavy"/>
                <a:ea typeface="Avenir Heavy"/>
                <a:cs typeface="Avenir Heavy"/>
                <a:sym typeface="Avenir Heavy"/>
              </a:rPr>
              <a:t>H</a:t>
            </a:r>
            <a:r>
              <a:rPr baseline="-14866">
                <a:uFill>
                  <a:solidFill>
                    <a:srgbClr val="003DAF"/>
                  </a:solidFill>
                </a:uFill>
                <a:latin typeface="Avenir Heavy"/>
                <a:ea typeface="Avenir Heavy"/>
                <a:cs typeface="Avenir Heavy"/>
                <a:sym typeface="Avenir Heavy"/>
              </a:rPr>
              <a:t>6</a:t>
            </a:r>
            <a:r>
              <a:rPr>
                <a:uFill>
                  <a:solidFill>
                    <a:srgbClr val="003DAF"/>
                  </a:solidFill>
                </a:uFill>
                <a:latin typeface="Avenir Heavy"/>
                <a:ea typeface="Avenir Heavy"/>
                <a:cs typeface="Avenir Heavy"/>
                <a:sym typeface="Avenir Heavy"/>
              </a:rPr>
              <a:t>O</a:t>
            </a:r>
          </a:p>
        </p:txBody>
      </p:sp>
      <p:pic>
        <p:nvPicPr>
          <p:cNvPr id="119" name="ethanol picture" descr="ethanol pictur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972357" y="9731375"/>
            <a:ext cx="5927726" cy="4384676"/>
          </a:xfrm>
          <a:prstGeom prst="rect">
            <a:avLst/>
          </a:prstGeom>
          <a:ln w="12700">
            <a:miter lim="400000"/>
          </a:ln>
        </p:spPr>
      </p:pic>
      <p:sp>
        <p:nvSpPr>
          <p:cNvPr id="120" name="52.13% C,…"/>
          <p:cNvSpPr txBox="1"/>
          <p:nvPr/>
        </p:nvSpPr>
        <p:spPr>
          <a:xfrm>
            <a:off x="965200" y="10439400"/>
            <a:ext cx="8549641" cy="330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algn="r">
              <a:lnSpc>
                <a:spcPct val="90000"/>
              </a:lnSpc>
              <a:spcBef>
                <a:spcPts val="1900"/>
              </a:spcBef>
              <a:buClr>
                <a:srgbClr val="003DAF"/>
              </a:buClr>
              <a:buFont typeface="Arial"/>
              <a:defRPr b="0" sz="54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52.13% C,</a:t>
            </a:r>
          </a:p>
          <a:p>
            <a:pPr algn="r">
              <a:lnSpc>
                <a:spcPct val="90000"/>
              </a:lnSpc>
              <a:spcBef>
                <a:spcPts val="1900"/>
              </a:spcBef>
              <a:buClr>
                <a:srgbClr val="003DAF"/>
              </a:buClr>
              <a:buFont typeface="Arial"/>
              <a:defRPr b="0" sz="54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13.15% H, </a:t>
            </a:r>
          </a:p>
          <a:p>
            <a:pPr algn="r">
              <a:lnSpc>
                <a:spcPct val="90000"/>
              </a:lnSpc>
              <a:spcBef>
                <a:spcPts val="1900"/>
              </a:spcBef>
              <a:buClr>
                <a:srgbClr val="003DAF"/>
              </a:buClr>
              <a:buFont typeface="Arial"/>
              <a:defRPr b="0" sz="54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34.72% O</a:t>
            </a:r>
          </a:p>
        </p:txBody>
      </p:sp>
      <p:sp>
        <p:nvSpPr>
          <p:cNvPr id="121" name="Notice how all mass percentages for a compound equal 100%!"/>
          <p:cNvSpPr txBox="1"/>
          <p:nvPr/>
        </p:nvSpPr>
        <p:spPr>
          <a:xfrm>
            <a:off x="16357600" y="10449243"/>
            <a:ext cx="8549641" cy="2948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>
              <a:lnSpc>
                <a:spcPct val="90000"/>
              </a:lnSpc>
              <a:spcBef>
                <a:spcPts val="1900"/>
              </a:spcBef>
              <a:buClr>
                <a:srgbClr val="003DAF"/>
              </a:buClr>
              <a:buFont typeface="Arial"/>
              <a:defRPr b="0" sz="5400">
                <a:uFill>
                  <a:solidFill>
                    <a:srgbClr val="003DAF"/>
                  </a:solidFill>
                </a:uFill>
                <a:latin typeface="Avenir Book Oblique"/>
                <a:ea typeface="Avenir Book Oblique"/>
                <a:cs typeface="Avenir Book Oblique"/>
                <a:sym typeface="Avenir Book Oblique"/>
              </a:defRPr>
            </a:lvl1pPr>
          </a:lstStyle>
          <a:p>
            <a:pPr/>
            <a:r>
              <a:t>Notice how all mass percentages for a compound equal 100%!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Class="entr" nodeType="after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1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Class="entr" nodeType="after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19" grpId="1"/>
      <p:bldP build="whole" bldLvl="1" animBg="1" rev="0" advAuto="0" spid="121" grpId="3"/>
      <p:bldP build="whole" bldLvl="1" animBg="1" rev="0" advAuto="0" spid="120" grpId="2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ercent Composition Calculations"/>
          <p:cNvSpPr txBox="1"/>
          <p:nvPr/>
        </p:nvSpPr>
        <p:spPr>
          <a:xfrm>
            <a:off x="42172" y="-713846"/>
            <a:ext cx="23488003" cy="320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/>
          <a:lstStyle>
            <a:lvl1pPr marL="79373" marR="79373">
              <a:lnSpc>
                <a:spcPct val="90000"/>
              </a:lnSpc>
              <a:defRPr sz="7200">
                <a:solidFill>
                  <a:srgbClr val="0433FF"/>
                </a:solidFill>
              </a:defRPr>
            </a:lvl1pPr>
          </a:lstStyle>
          <a:p>
            <a:pPr/>
            <a:r>
              <a:t>Percent Composition Calculations</a:t>
            </a:r>
          </a:p>
        </p:txBody>
      </p:sp>
      <p:sp>
        <p:nvSpPr>
          <p:cNvPr id="124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125" name="Example: A 10.0 g sample of a compound is determined to contain 2.5 g hydrogen and 7.5 g carbon.  Find the percentage by mass for H and C.…"/>
          <p:cNvSpPr txBox="1"/>
          <p:nvPr/>
        </p:nvSpPr>
        <p:spPr>
          <a:xfrm>
            <a:off x="223942" y="1618756"/>
            <a:ext cx="17998892" cy="4348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marL="381000" marR="5080" indent="-375919">
              <a:buClr>
                <a:srgbClr val="000000"/>
              </a:buClr>
              <a:buFont typeface="Arial"/>
              <a:defRPr b="0" sz="6000">
                <a:latin typeface="Avenir Book Oblique"/>
                <a:ea typeface="Avenir Book Oblique"/>
                <a:cs typeface="Avenir Book Oblique"/>
                <a:sym typeface="Avenir Book Oblique"/>
              </a:defRPr>
            </a:pPr>
            <a:r>
              <a:t>Example: </a:t>
            </a:r>
            <a:r>
              <a:rPr>
                <a:latin typeface="Avenir Book"/>
                <a:ea typeface="Avenir Book"/>
                <a:cs typeface="Avenir Book"/>
                <a:sym typeface="Avenir Book"/>
              </a:rPr>
              <a:t>A 10.0 g sample of a compound is determined to contain 2.5 g hydrogen and 7.5 g carbon.</a:t>
            </a:r>
            <a:r>
              <a:t>  </a:t>
            </a:r>
            <a:r>
              <a:rPr>
                <a:latin typeface="Avenir Book"/>
                <a:ea typeface="Avenir Book"/>
                <a:cs typeface="Avenir Book"/>
                <a:sym typeface="Avenir Book"/>
              </a:rPr>
              <a:t>Find the percentage by mass for H and C.</a:t>
            </a:r>
            <a:endParaRPr>
              <a:latin typeface="Avenir Book"/>
              <a:ea typeface="Avenir Book"/>
              <a:cs typeface="Avenir Book"/>
              <a:sym typeface="Avenir Book"/>
            </a:endParaRPr>
          </a:p>
          <a:p>
            <a:pPr marL="381000" marR="5080" indent="-375919">
              <a:buClr>
                <a:srgbClr val="000000"/>
              </a:buClr>
              <a:buFont typeface="Arial"/>
              <a:defRPr b="0" sz="6000">
                <a:latin typeface="Avenir Book Oblique"/>
                <a:ea typeface="Avenir Book Oblique"/>
                <a:cs typeface="Avenir Book Oblique"/>
                <a:sym typeface="Avenir Book Oblique"/>
              </a:defRPr>
            </a:pPr>
            <a:r>
              <a:t>Need:</a:t>
            </a:r>
            <a:r>
              <a:rPr>
                <a:latin typeface="Avenir Book"/>
                <a:ea typeface="Avenir Book"/>
                <a:cs typeface="Avenir Book"/>
                <a:sym typeface="Avenir Book"/>
              </a:rPr>
              <a:t> total mass = 2.5 g + 7.5 g = </a:t>
            </a:r>
            <a:r>
              <a:rPr>
                <a:latin typeface="Avenir Heavy"/>
                <a:ea typeface="Avenir Heavy"/>
                <a:cs typeface="Avenir Heavy"/>
                <a:sym typeface="Avenir Heavy"/>
              </a:rPr>
              <a:t>10.0 g</a:t>
            </a:r>
          </a:p>
        </p:txBody>
      </p:sp>
      <p:pic>
        <p:nvPicPr>
          <p:cNvPr id="12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81357" y="6687898"/>
            <a:ext cx="12356873" cy="5696218"/>
          </a:xfrm>
          <a:prstGeom prst="rect">
            <a:avLst/>
          </a:prstGeom>
          <a:ln w="12700"/>
        </p:spPr>
      </p:pic>
      <p:sp>
        <p:nvSpPr>
          <p:cNvPr id="127" name="Note that %C could also have been calculated by 100% - 25%, alternative method"/>
          <p:cNvSpPr txBox="1"/>
          <p:nvPr/>
        </p:nvSpPr>
        <p:spPr>
          <a:xfrm>
            <a:off x="15468600" y="9433243"/>
            <a:ext cx="8549641" cy="3660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>
              <a:lnSpc>
                <a:spcPct val="90000"/>
              </a:lnSpc>
              <a:spcBef>
                <a:spcPts val="1900"/>
              </a:spcBef>
              <a:buClr>
                <a:srgbClr val="003DAF"/>
              </a:buClr>
              <a:buFont typeface="Arial"/>
              <a:defRPr b="0" sz="5400">
                <a:uFill>
                  <a:solidFill>
                    <a:srgbClr val="003DAF"/>
                  </a:solidFill>
                </a:uFill>
                <a:latin typeface="Avenir Book Oblique"/>
                <a:ea typeface="Avenir Book Oblique"/>
                <a:cs typeface="Avenir Book Oblique"/>
                <a:sym typeface="Avenir Book Oblique"/>
              </a:defRPr>
            </a:lvl1pPr>
          </a:lstStyle>
          <a:p>
            <a:pPr/>
            <a:r>
              <a:t>Note that %C could also have been calculated by 100% - 25%, alternative method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after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3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27" grpId="3"/>
      <p:bldP build="p" bldLvl="5" animBg="1" rev="0" advAuto="0" spid="125" grpId="1"/>
      <p:bldP build="whole" bldLvl="1" animBg="1" rev="0" advAuto="0" spid="126" grpId="2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Percent Composition Calculations with Known Formula"/>
          <p:cNvSpPr txBox="1"/>
          <p:nvPr/>
        </p:nvSpPr>
        <p:spPr>
          <a:xfrm>
            <a:off x="42172" y="-713846"/>
            <a:ext cx="23488003" cy="320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/>
          <a:lstStyle>
            <a:lvl1pPr marL="79373" marR="79373">
              <a:lnSpc>
                <a:spcPct val="90000"/>
              </a:lnSpc>
              <a:defRPr sz="6900">
                <a:solidFill>
                  <a:srgbClr val="0433FF"/>
                </a:solidFill>
              </a:defRPr>
            </a:lvl1pPr>
          </a:lstStyle>
          <a:p>
            <a:pPr/>
            <a:r>
              <a:t>Percent Composition Calculations with Known Formula</a:t>
            </a:r>
          </a:p>
        </p:txBody>
      </p:sp>
      <p:sp>
        <p:nvSpPr>
          <p:cNvPr id="130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131" name="For compounds of known formula, percent composition can be calculated from the formula mass and the atomic masses of the constituent elements.…"/>
          <p:cNvSpPr txBox="1"/>
          <p:nvPr/>
        </p:nvSpPr>
        <p:spPr>
          <a:xfrm>
            <a:off x="223942" y="1618756"/>
            <a:ext cx="17998892" cy="64312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marL="381000" marR="5080" indent="-375919">
              <a:buClr>
                <a:srgbClr val="000000"/>
              </a:buClr>
              <a:buFont typeface="Arial"/>
              <a:defRPr b="0" sz="6000">
                <a:latin typeface="Avenir Book Oblique"/>
                <a:ea typeface="Avenir Book Oblique"/>
                <a:cs typeface="Avenir Book Oblique"/>
                <a:sym typeface="Avenir Book Oblique"/>
              </a:defRPr>
            </a:pPr>
            <a:r>
              <a:rPr>
                <a:latin typeface="Avenir Book"/>
                <a:ea typeface="Avenir Book"/>
                <a:cs typeface="Avenir Book"/>
                <a:sym typeface="Avenir Book"/>
              </a:rPr>
              <a:t>For compounds of known formula, percent composition can be calculated from the formula mass and the atomic masses of the constituent elements. </a:t>
            </a:r>
            <a:endParaRPr>
              <a:latin typeface="Avenir Book"/>
              <a:ea typeface="Avenir Book"/>
              <a:cs typeface="Avenir Book"/>
              <a:sym typeface="Avenir Book"/>
            </a:endParaRPr>
          </a:p>
          <a:p>
            <a:pPr marL="381000" marR="5080" indent="-375919">
              <a:buClr>
                <a:srgbClr val="000000"/>
              </a:buClr>
              <a:buFont typeface="Arial"/>
              <a:defRPr b="0" sz="6000">
                <a:latin typeface="Avenir Book Oblique"/>
                <a:ea typeface="Avenir Book Oblique"/>
                <a:cs typeface="Avenir Book Oblique"/>
                <a:sym typeface="Avenir Book Oblique"/>
              </a:defRPr>
            </a:pPr>
            <a:r>
              <a:t>Example</a:t>
            </a:r>
            <a:r>
              <a:rPr>
                <a:latin typeface="Avenir Book"/>
                <a:ea typeface="Avenir Book"/>
                <a:cs typeface="Avenir Book"/>
                <a:sym typeface="Avenir Book"/>
              </a:rPr>
              <a:t>: for </a:t>
            </a:r>
            <a:r>
              <a:rPr>
                <a:latin typeface="Avenir Heavy"/>
                <a:ea typeface="Avenir Heavy"/>
                <a:cs typeface="Avenir Heavy"/>
                <a:sym typeface="Avenir Heavy"/>
              </a:rPr>
              <a:t>water</a:t>
            </a:r>
            <a:r>
              <a:rPr>
                <a:latin typeface="Avenir Book"/>
                <a:ea typeface="Avenir Book"/>
                <a:cs typeface="Avenir Book"/>
                <a:sym typeface="Avenir Book"/>
              </a:rPr>
              <a:t>, </a:t>
            </a:r>
            <a:r>
              <a:rPr>
                <a:latin typeface="Avenir Heavy"/>
                <a:ea typeface="Avenir Heavy"/>
                <a:cs typeface="Avenir Heavy"/>
                <a:sym typeface="Avenir Heavy"/>
              </a:rPr>
              <a:t>H</a:t>
            </a:r>
            <a:r>
              <a:rPr baseline="-5999">
                <a:latin typeface="Avenir Heavy"/>
                <a:ea typeface="Avenir Heavy"/>
                <a:cs typeface="Avenir Heavy"/>
                <a:sym typeface="Avenir Heavy"/>
              </a:rPr>
              <a:t>2</a:t>
            </a:r>
            <a:r>
              <a:rPr>
                <a:latin typeface="Avenir Heavy"/>
                <a:ea typeface="Avenir Heavy"/>
                <a:cs typeface="Avenir Heavy"/>
                <a:sym typeface="Avenir Heavy"/>
              </a:rPr>
              <a:t>O</a:t>
            </a:r>
            <a:r>
              <a:rPr>
                <a:latin typeface="Avenir Book"/>
                <a:ea typeface="Avenir Book"/>
                <a:cs typeface="Avenir Book"/>
                <a:sym typeface="Avenir Book"/>
              </a:rPr>
              <a:t>, with formula mass = </a:t>
            </a:r>
            <a:r>
              <a:rPr>
                <a:latin typeface="Avenir Heavy"/>
                <a:ea typeface="Avenir Heavy"/>
                <a:cs typeface="Avenir Heavy"/>
                <a:sym typeface="Avenir Heavy"/>
              </a:rPr>
              <a:t>18.02 g/mol</a:t>
            </a:r>
            <a:r>
              <a:rPr>
                <a:latin typeface="Avenir Book"/>
                <a:ea typeface="Avenir Book"/>
                <a:cs typeface="Avenir Book"/>
                <a:sym typeface="Avenir Book"/>
              </a:rPr>
              <a:t>:</a:t>
            </a:r>
          </a:p>
        </p:txBody>
      </p:sp>
      <p:sp>
        <p:nvSpPr>
          <p:cNvPr id="132" name="Note that %H could also have been calculated by 100% - 88.79%, alternative method, better sigs!"/>
          <p:cNvSpPr txBox="1"/>
          <p:nvPr/>
        </p:nvSpPr>
        <p:spPr>
          <a:xfrm>
            <a:off x="16357600" y="9890443"/>
            <a:ext cx="8549641" cy="337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>
              <a:lnSpc>
                <a:spcPct val="90000"/>
              </a:lnSpc>
              <a:spcBef>
                <a:spcPts val="1900"/>
              </a:spcBef>
              <a:buClr>
                <a:srgbClr val="003DAF"/>
              </a:buClr>
              <a:buFont typeface="Arial"/>
              <a:defRPr b="0" sz="5000">
                <a:uFill>
                  <a:solidFill>
                    <a:srgbClr val="003DAF"/>
                  </a:solidFill>
                </a:uFill>
                <a:latin typeface="Avenir Book Oblique"/>
                <a:ea typeface="Avenir Book Oblique"/>
                <a:cs typeface="Avenir Book Oblique"/>
                <a:sym typeface="Avenir Book Oblique"/>
              </a:defRPr>
            </a:lvl1pPr>
          </a:lstStyle>
          <a:p>
            <a:pPr/>
            <a:r>
              <a:t>Note that %H could also have been calculated by 100% - 88.79%, alternative method, better sigs!</a:t>
            </a:r>
          </a:p>
        </p:txBody>
      </p:sp>
      <p:pic>
        <p:nvPicPr>
          <p:cNvPr id="133" name="wt% example picture" descr="wt% example picture"/>
          <p:cNvPicPr>
            <a:picLocks noChangeAspect="1"/>
          </p:cNvPicPr>
          <p:nvPr/>
        </p:nvPicPr>
        <p:blipFill>
          <a:blip r:embed="rId2">
            <a:extLst/>
          </a:blip>
          <a:srcRect l="10136" t="0" r="0" b="0"/>
          <a:stretch>
            <a:fillRect/>
          </a:stretch>
        </p:blipFill>
        <p:spPr>
          <a:xfrm>
            <a:off x="2578509" y="8357511"/>
            <a:ext cx="13289624" cy="2360642"/>
          </a:xfrm>
          <a:prstGeom prst="rect">
            <a:avLst/>
          </a:prstGeom>
          <a:ln w="12700"/>
        </p:spPr>
      </p:pic>
      <p:pic>
        <p:nvPicPr>
          <p:cNvPr id="134" name="H percent.pdf" descr="H percent.pdf"/>
          <p:cNvPicPr>
            <a:picLocks noChangeAspect="1"/>
          </p:cNvPicPr>
          <p:nvPr/>
        </p:nvPicPr>
        <p:blipFill>
          <a:blip r:embed="rId3">
            <a:extLst/>
          </a:blip>
          <a:srcRect l="10499" t="0" r="0" b="0"/>
          <a:stretch>
            <a:fillRect/>
          </a:stretch>
        </p:blipFill>
        <p:spPr>
          <a:xfrm>
            <a:off x="2445953" y="11025599"/>
            <a:ext cx="13554879" cy="1991769"/>
          </a:xfrm>
          <a:prstGeom prst="rect">
            <a:avLst/>
          </a:prstGeom>
          <a:ln w="12700"/>
        </p:spPr>
      </p:pic>
      <p:sp>
        <p:nvSpPr>
          <p:cNvPr id="135" name="What is the percent nitrogen in NO?  MM = 30.01 g/mol…"/>
          <p:cNvSpPr txBox="1"/>
          <p:nvPr/>
        </p:nvSpPr>
        <p:spPr>
          <a:xfrm>
            <a:off x="6111240" y="16024859"/>
            <a:ext cx="17510760" cy="10698535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>
              <a:defRPr sz="50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rPr b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What is the percent nitrogen in NO?  MM = 30.01 g/mol</a:t>
            </a:r>
            <a:endParaRPr b="0" baseline="30879">
              <a:solidFill>
                <a:srgbClr val="000000"/>
              </a:solidFill>
              <a:uFill>
                <a:solidFill>
                  <a:srgbClr val="000000"/>
                </a:solidFill>
              </a:uFill>
            </a:endParaRPr>
          </a:p>
          <a:p>
            <a:pPr lvl="1" marL="0" marR="73151" indent="0" defTabSz="1645920">
              <a:spcBef>
                <a:spcPts val="1300"/>
              </a:spcBef>
              <a:defRPr b="0" sz="5000"/>
            </a:pPr>
          </a:p>
          <a:p>
            <a:pPr lvl="1" marL="1129211" marR="73151" indent="-1088571" defTabSz="1645920">
              <a:buClr>
                <a:srgbClr val="000000"/>
              </a:buClr>
              <a:buSzPct val="100000"/>
              <a:buFont typeface="Arial"/>
              <a:buAutoNum type="alphaUcPeriod" startAt="1"/>
              <a:defRPr b="0" sz="5000"/>
            </a:pPr>
            <a:r>
              <a:t>30.45 % N</a:t>
            </a:r>
            <a:endParaRPr baseline="-5999"/>
          </a:p>
          <a:p>
            <a:pPr lvl="1" marL="1129211" marR="73151" indent="-1088571" defTabSz="1645920">
              <a:buClr>
                <a:srgbClr val="000000"/>
              </a:buClr>
              <a:buSzPct val="100000"/>
              <a:buFont typeface="Arial"/>
              <a:buAutoNum type="alphaUcPeriod" startAt="1"/>
              <a:defRPr b="0" sz="5000"/>
            </a:pPr>
            <a:r>
              <a:t>46.68 % N</a:t>
            </a:r>
            <a:endParaRPr baseline="-5999"/>
          </a:p>
          <a:p>
            <a:pPr lvl="1" marL="1129211" marR="73151" indent="-1088571" defTabSz="1645920">
              <a:buClr>
                <a:srgbClr val="000000"/>
              </a:buClr>
              <a:buSzPct val="100000"/>
              <a:buFont typeface="Arial"/>
              <a:buAutoNum type="alphaUcPeriod" startAt="1"/>
              <a:defRPr b="0" sz="5000"/>
            </a:pPr>
            <a:r>
              <a:t>50.00 % N</a:t>
            </a:r>
          </a:p>
          <a:p>
            <a:pPr lvl="1" marL="1129211" marR="73151" indent="-1088571" defTabSz="1645920">
              <a:buClr>
                <a:srgbClr val="000000"/>
              </a:buClr>
              <a:buSzPct val="100000"/>
              <a:buFont typeface="Arial"/>
              <a:buAutoNum type="alphaUcPeriod" startAt="1"/>
              <a:defRPr b="0" sz="5000"/>
            </a:pPr>
            <a:r>
              <a:t>53.32 % N</a:t>
            </a:r>
          </a:p>
          <a:p>
            <a:pPr lvl="1" marL="1129211" marR="73151" indent="-1088571" defTabSz="1645920">
              <a:buClr>
                <a:srgbClr val="000000"/>
              </a:buClr>
              <a:buSzPct val="100000"/>
              <a:buFont typeface="Arial"/>
              <a:buAutoNum type="alphaUcPeriod" startAt="1"/>
              <a:defRPr b="0" sz="5000"/>
            </a:pPr>
            <a:r>
              <a:t>69.55% N</a:t>
            </a:r>
            <a:endParaRPr baseline="-5999"/>
          </a:p>
          <a:p>
            <a:pPr marL="0" marR="73151" defTabSz="1645920">
              <a:defRPr b="0" sz="5000"/>
            </a:pPr>
          </a:p>
          <a:p>
            <a:pPr>
              <a:defRPr b="0" sz="5000">
                <a:solidFill>
                  <a:srgbClr val="11053B"/>
                </a:solidFill>
                <a:uFill>
                  <a:solidFill>
                    <a:srgbClr val="11053B"/>
                  </a:solidFill>
                </a:uFill>
              </a:defRPr>
            </a:pPr>
          </a:p>
          <a:p>
            <a:pPr>
              <a:defRPr b="0" sz="5000">
                <a:solidFill>
                  <a:srgbClr val="11053B"/>
                </a:solidFill>
                <a:uFill>
                  <a:solidFill>
                    <a:srgbClr val="11053B"/>
                  </a:solidFill>
                </a:uFill>
              </a:defRPr>
            </a:pPr>
          </a:p>
          <a:p>
            <a:pPr>
              <a:defRPr b="0" sz="5000">
                <a:solidFill>
                  <a:srgbClr val="11053B"/>
                </a:solidFill>
                <a:uFill>
                  <a:solidFill>
                    <a:srgbClr val="11053B"/>
                  </a:solidFill>
                </a:uFill>
              </a:defRPr>
            </a:pPr>
          </a:p>
          <a:p>
            <a:pPr>
              <a:defRPr b="0" sz="5000">
                <a:solidFill>
                  <a:srgbClr val="11053B"/>
                </a:solidFill>
                <a:uFill>
                  <a:solidFill>
                    <a:srgbClr val="11053B"/>
                  </a:solidFill>
                </a:uFill>
              </a:defRPr>
            </a:pPr>
          </a:p>
          <a:p>
            <a:pPr>
              <a:defRPr b="0" sz="5000">
                <a:solidFill>
                  <a:srgbClr val="11053B"/>
                </a:solidFill>
                <a:uFill>
                  <a:solidFill>
                    <a:srgbClr val="11053B"/>
                  </a:solidFill>
                </a:uFill>
              </a:defRPr>
            </a:pPr>
          </a:p>
        </p:txBody>
      </p:sp>
      <p:sp>
        <p:nvSpPr>
          <p:cNvPr id="136" name="Enter your response on…"/>
          <p:cNvSpPr txBox="1"/>
          <p:nvPr/>
        </p:nvSpPr>
        <p:spPr>
          <a:xfrm>
            <a:off x="23553420" y="29283660"/>
            <a:ext cx="6958480" cy="1577341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algn="ctr">
              <a:defRPr i="1" sz="36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t>Enter your response on</a:t>
            </a:r>
          </a:p>
          <a:p>
            <a:pPr algn="ctr">
              <a:defRPr i="1" sz="36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t>your i&gt;Clicker now!</a:t>
            </a:r>
          </a:p>
        </p:txBody>
      </p:sp>
      <p:sp>
        <p:nvSpPr>
          <p:cNvPr id="137" name="Answer = B,…"/>
          <p:cNvSpPr txBox="1"/>
          <p:nvPr/>
        </p:nvSpPr>
        <p:spPr>
          <a:xfrm>
            <a:off x="14960470" y="28323539"/>
            <a:ext cx="7411954" cy="3186739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algn="ctr">
              <a:defRPr sz="5400"/>
            </a:pPr>
            <a:r>
              <a:t>Answer = </a:t>
            </a:r>
            <a:r>
              <a: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B</a:t>
            </a:r>
            <a:r>
              <a:t>, </a:t>
            </a:r>
          </a:p>
          <a:p>
            <a:pPr lvl="1" marL="0" marR="73151" indent="0" algn="ctr" defTabSz="1645920">
              <a:buClr>
                <a:srgbClr val="000000"/>
              </a:buClr>
              <a:buFont typeface="Arial"/>
              <a:defRPr b="0" sz="5000"/>
            </a:pPr>
            <a:r>
              <a:t>46.68%</a:t>
            </a:r>
          </a:p>
          <a:p>
            <a:pPr lvl="1" marL="0" marR="73151" indent="0" algn="ctr" defTabSz="1645920">
              <a:buClr>
                <a:srgbClr val="000000"/>
              </a:buClr>
              <a:buFont typeface="Arial"/>
              <a:defRPr b="0" sz="5000"/>
            </a:pPr>
            <a:r>
              <a:t>= (1*14.01/30.01) * 100%</a:t>
            </a:r>
          </a:p>
          <a:p>
            <a:pPr lvl="1" marL="0" marR="73151" indent="0" algn="ctr" defTabSz="1645920">
              <a:buClr>
                <a:srgbClr val="000000"/>
              </a:buClr>
              <a:buFont typeface="Arial"/>
              <a:defRPr b="0" sz="5000"/>
            </a:pPr>
            <a:r>
              <a:t>= 46.68% N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after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3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path" nodeType="clickEffect" presetSubtype="0" presetID="-1" grpId="4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125625 -0.575000" origin="layout" pathEditMode="relative">
                                      <p:cBhvr>
                                        <p:cTn id="17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path" nodeType="withEffect" presetSubtype="0" presetID="-1" grpId="5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410656 -1.268333" origin="layout" pathEditMode="relative">
                                      <p:cBhvr>
                                        <p:cTn id="20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xit" nodeType="click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Class="path" nodeType="afterEffect" presetSubtype="0" presetID="-1" grpId="7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078752 -1.323333" origin="layout" pathEditMode="relative">
                                      <p:cBhvr>
                                        <p:cTn id="27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32" grpId="3"/>
      <p:bldP build="whole" bldLvl="1" animBg="1" rev="0" advAuto="0" spid="133" grpId="1"/>
      <p:bldP build="whole" bldLvl="1" animBg="1" rev="0" advAuto="0" spid="136" grpId="6"/>
      <p:bldP build="whole" bldLvl="1" animBg="1" rev="0" advAuto="0" spid="134" grpId="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Empirical Formula From Masses"/>
          <p:cNvSpPr txBox="1"/>
          <p:nvPr/>
        </p:nvSpPr>
        <p:spPr>
          <a:xfrm>
            <a:off x="42172" y="-713846"/>
            <a:ext cx="23488003" cy="320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/>
          <a:lstStyle>
            <a:lvl1pPr marL="79373" marR="79373">
              <a:lnSpc>
                <a:spcPct val="90000"/>
              </a:lnSpc>
              <a:defRPr sz="6900">
                <a:solidFill>
                  <a:srgbClr val="0433FF"/>
                </a:solidFill>
              </a:defRPr>
            </a:lvl1pPr>
          </a:lstStyle>
          <a:p>
            <a:pPr/>
            <a:r>
              <a:t>Empirical Formula From Masses</a:t>
            </a:r>
          </a:p>
        </p:txBody>
      </p:sp>
      <p:sp>
        <p:nvSpPr>
          <p:cNvPr id="140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141" name="A compound’s empirical formula can be determined from mass values.…"/>
          <p:cNvSpPr txBox="1"/>
          <p:nvPr/>
        </p:nvSpPr>
        <p:spPr>
          <a:xfrm>
            <a:off x="223942" y="1517156"/>
            <a:ext cx="21031314" cy="60502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marL="381000" marR="5080" indent="-375919">
              <a:buClr>
                <a:srgbClr val="000000"/>
              </a:buClr>
              <a:buFont typeface="Arial"/>
              <a:defRPr b="0" sz="4800">
                <a:latin typeface="Avenir Book Oblique"/>
                <a:ea typeface="Avenir Book Oblique"/>
                <a:cs typeface="Avenir Book Oblique"/>
                <a:sym typeface="Avenir Book Oblique"/>
              </a:defRPr>
            </a:pPr>
            <a:r>
              <a:rPr>
                <a:latin typeface="Avenir Book"/>
                <a:ea typeface="Avenir Book"/>
                <a:cs typeface="Avenir Book"/>
                <a:sym typeface="Avenir Book"/>
              </a:rPr>
              <a:t>A compound’s empirical formula can be determined from mass values. </a:t>
            </a:r>
            <a:endParaRPr>
              <a:latin typeface="Avenir Book"/>
              <a:ea typeface="Avenir Book"/>
              <a:cs typeface="Avenir Book"/>
              <a:sym typeface="Avenir Book"/>
            </a:endParaRPr>
          </a:p>
          <a:p>
            <a:pPr marL="381000" marR="5080" indent="-375919">
              <a:buClr>
                <a:srgbClr val="000000"/>
              </a:buClr>
              <a:buFont typeface="Arial"/>
              <a:defRPr b="0" sz="4800">
                <a:latin typeface="Avenir Book Oblique"/>
                <a:ea typeface="Avenir Book Oblique"/>
                <a:cs typeface="Avenir Book Oblique"/>
                <a:sym typeface="Avenir Book Oblique"/>
              </a:defRPr>
            </a:pPr>
            <a:r>
              <a:rPr>
                <a:latin typeface="Avenir Book"/>
                <a:ea typeface="Avenir Book"/>
                <a:cs typeface="Avenir Book"/>
                <a:sym typeface="Avenir Book"/>
              </a:rPr>
              <a:t>1 - Convert element </a:t>
            </a:r>
            <a:r>
              <a:rPr>
                <a:latin typeface="Avenir Heavy"/>
                <a:ea typeface="Avenir Heavy"/>
                <a:cs typeface="Avenir Heavy"/>
                <a:sym typeface="Avenir Heavy"/>
              </a:rPr>
              <a:t>masses to moles</a:t>
            </a:r>
            <a:r>
              <a:rPr>
                <a:latin typeface="Avenir Book"/>
                <a:ea typeface="Avenir Book"/>
                <a:cs typeface="Avenir Book"/>
                <a:sym typeface="Avenir Book"/>
              </a:rPr>
              <a:t> </a:t>
            </a:r>
            <a:endParaRPr>
              <a:latin typeface="Avenir Book"/>
              <a:ea typeface="Avenir Book"/>
              <a:cs typeface="Avenir Book"/>
              <a:sym typeface="Avenir Book"/>
            </a:endParaRPr>
          </a:p>
          <a:p>
            <a:pPr marL="381000" marR="5080" indent="-375919">
              <a:buClr>
                <a:srgbClr val="000000"/>
              </a:buClr>
              <a:buFont typeface="Arial"/>
              <a:defRPr b="0" sz="4800">
                <a:latin typeface="Avenir Book Oblique"/>
                <a:ea typeface="Avenir Book Oblique"/>
                <a:cs typeface="Avenir Book Oblique"/>
                <a:sym typeface="Avenir Book Oblique"/>
              </a:defRPr>
            </a:pPr>
            <a:r>
              <a:rPr>
                <a:latin typeface="Avenir Book"/>
                <a:ea typeface="Avenir Book"/>
                <a:cs typeface="Avenir Book"/>
                <a:sym typeface="Avenir Book"/>
              </a:rPr>
              <a:t>2 - </a:t>
            </a:r>
            <a:r>
              <a:rPr>
                <a:latin typeface="Avenir Heavy"/>
                <a:ea typeface="Avenir Heavy"/>
                <a:cs typeface="Avenir Heavy"/>
                <a:sym typeface="Avenir Heavy"/>
              </a:rPr>
              <a:t>Divide</a:t>
            </a:r>
            <a:r>
              <a:rPr>
                <a:latin typeface="Avenir Book"/>
                <a:ea typeface="Avenir Book"/>
                <a:cs typeface="Avenir Book"/>
                <a:sym typeface="Avenir Book"/>
              </a:rPr>
              <a:t> mole values by the </a:t>
            </a:r>
            <a:r>
              <a:rPr i="1">
                <a:latin typeface="Avenir Heavy"/>
                <a:ea typeface="Avenir Heavy"/>
                <a:cs typeface="Avenir Heavy"/>
                <a:sym typeface="Avenir Heavy"/>
              </a:rPr>
              <a:t>smallest</a:t>
            </a:r>
            <a:r>
              <a:rPr>
                <a:latin typeface="Avenir Book"/>
                <a:ea typeface="Avenir Book"/>
                <a:cs typeface="Avenir Book"/>
                <a:sym typeface="Avenir Book"/>
              </a:rPr>
              <a:t> number of moles</a:t>
            </a:r>
            <a:endParaRPr>
              <a:latin typeface="Avenir Book"/>
              <a:ea typeface="Avenir Book"/>
              <a:cs typeface="Avenir Book"/>
              <a:sym typeface="Avenir Book"/>
            </a:endParaRPr>
          </a:p>
          <a:p>
            <a:pPr marL="381000" marR="5080" indent="-375919">
              <a:buClr>
                <a:srgbClr val="000000"/>
              </a:buClr>
              <a:buFont typeface="Arial"/>
              <a:defRPr b="0" sz="4800">
                <a:latin typeface="Avenir Book Oblique"/>
                <a:ea typeface="Avenir Book Oblique"/>
                <a:cs typeface="Avenir Book Oblique"/>
                <a:sym typeface="Avenir Book Oblique"/>
              </a:defRPr>
            </a:pPr>
            <a:r>
              <a:rPr>
                <a:latin typeface="Avenir Book"/>
                <a:ea typeface="Avenir Book"/>
                <a:cs typeface="Avenir Book"/>
                <a:sym typeface="Avenir Book"/>
              </a:rPr>
              <a:t>3 - </a:t>
            </a:r>
            <a:r>
              <a:t>If necessary</a:t>
            </a:r>
            <a:r>
              <a:rPr>
                <a:latin typeface="Avenir Book"/>
                <a:ea typeface="Avenir Book"/>
                <a:cs typeface="Avenir Book"/>
                <a:sym typeface="Avenir Book"/>
              </a:rPr>
              <a:t>, multiply by an integer to give the smallest whole number ratio of subscripts.</a:t>
            </a:r>
            <a:endParaRPr>
              <a:latin typeface="Avenir Book"/>
              <a:ea typeface="Avenir Book"/>
              <a:cs typeface="Avenir Book"/>
              <a:sym typeface="Avenir Book"/>
            </a:endParaRPr>
          </a:p>
          <a:p>
            <a:pPr marL="381000" marR="5080" indent="-375919">
              <a:buClr>
                <a:srgbClr val="000000"/>
              </a:buClr>
              <a:buFont typeface="Arial"/>
              <a:defRPr b="0" sz="4800">
                <a:latin typeface="Avenir Book Oblique"/>
                <a:ea typeface="Avenir Book Oblique"/>
                <a:cs typeface="Avenir Book Oblique"/>
                <a:sym typeface="Avenir Book Oblique"/>
              </a:defRPr>
            </a:pPr>
            <a:r>
              <a:t>Example:</a:t>
            </a:r>
            <a:r>
              <a:rPr>
                <a:latin typeface="Avenir Book"/>
                <a:ea typeface="Avenir Book"/>
                <a:cs typeface="Avenir Book"/>
                <a:sym typeface="Avenir Book"/>
              </a:rPr>
              <a:t> A compound is determined to contain 1.71 g C and 0.287 g H. Find the Empirical Formula</a:t>
            </a:r>
          </a:p>
        </p:txBody>
      </p:sp>
      <p:pic>
        <p:nvPicPr>
          <p:cNvPr id="14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74560" y="8070850"/>
            <a:ext cx="10470977" cy="4984923"/>
          </a:xfrm>
          <a:prstGeom prst="rect">
            <a:avLst/>
          </a:prstGeom>
          <a:ln w="12700"/>
        </p:spPr>
      </p:pic>
      <p:pic>
        <p:nvPicPr>
          <p:cNvPr id="143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201955" y="9169275"/>
            <a:ext cx="11269651" cy="1897326"/>
          </a:xfrm>
          <a:prstGeom prst="rect">
            <a:avLst/>
          </a:prstGeom>
          <a:ln w="12700"/>
        </p:spPr>
      </p:pic>
      <p:sp>
        <p:nvSpPr>
          <p:cNvPr id="144" name="Empirical formula = CH2"/>
          <p:cNvSpPr txBox="1"/>
          <p:nvPr/>
        </p:nvSpPr>
        <p:spPr>
          <a:xfrm>
            <a:off x="15138400" y="11768455"/>
            <a:ext cx="8549641" cy="2948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>
              <a:lnSpc>
                <a:spcPct val="90000"/>
              </a:lnSpc>
              <a:spcBef>
                <a:spcPts val="1900"/>
              </a:spcBef>
              <a:buClr>
                <a:srgbClr val="003DAF"/>
              </a:buClr>
              <a:buFont typeface="Arial"/>
              <a:defRPr b="0" i="1" sz="5000">
                <a:uFill>
                  <a:solidFill>
                    <a:srgbClr val="003DAF"/>
                  </a:solidFill>
                </a:u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Empirical formula = CH</a:t>
            </a:r>
            <a:r>
              <a:rPr baseline="-5999"/>
              <a:t>2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entr" nodeType="after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4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44" grpId="3"/>
      <p:bldP build="whole" bldLvl="1" animBg="1" rev="0" advAuto="0" spid="142" grpId="1"/>
      <p:bldP build="whole" bldLvl="1" animBg="1" rev="0" advAuto="0" spid="143" grpId="2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Empirical Formula From Masses"/>
          <p:cNvSpPr txBox="1"/>
          <p:nvPr/>
        </p:nvSpPr>
        <p:spPr>
          <a:xfrm>
            <a:off x="42172" y="-713846"/>
            <a:ext cx="23488003" cy="320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/>
          <a:lstStyle>
            <a:lvl1pPr marL="79373" marR="79373">
              <a:lnSpc>
                <a:spcPct val="90000"/>
              </a:lnSpc>
              <a:defRPr sz="6900">
                <a:solidFill>
                  <a:srgbClr val="0433FF"/>
                </a:solidFill>
              </a:defRPr>
            </a:lvl1pPr>
          </a:lstStyle>
          <a:p>
            <a:pPr/>
            <a:r>
              <a:t>Empirical Formula From Masses</a:t>
            </a:r>
          </a:p>
        </p:txBody>
      </p:sp>
      <p:sp>
        <p:nvSpPr>
          <p:cNvPr id="147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148" name="Example: A compound is determined to contain 5.31 g Cl and 8.40 g O. Find the Empirical Formula…"/>
          <p:cNvSpPr txBox="1"/>
          <p:nvPr/>
        </p:nvSpPr>
        <p:spPr>
          <a:xfrm>
            <a:off x="223942" y="1517156"/>
            <a:ext cx="21031314" cy="2697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marL="381000" marR="5080" indent="-375919">
              <a:buClr>
                <a:srgbClr val="000000"/>
              </a:buClr>
              <a:buFont typeface="Arial"/>
              <a:defRPr b="0" sz="4800">
                <a:latin typeface="Avenir Book Oblique"/>
                <a:ea typeface="Avenir Book Oblique"/>
                <a:cs typeface="Avenir Book Oblique"/>
                <a:sym typeface="Avenir Book Oblique"/>
              </a:defRPr>
            </a:pPr>
            <a:r>
              <a:t>Example:</a:t>
            </a:r>
            <a:r>
              <a:rPr>
                <a:latin typeface="Avenir Book"/>
                <a:ea typeface="Avenir Book"/>
                <a:cs typeface="Avenir Book"/>
                <a:sym typeface="Avenir Book"/>
              </a:rPr>
              <a:t> A compound is determined to contain 5.31 g Cl and 8.40 g O. Find the Empirical Formula</a:t>
            </a:r>
            <a:endParaRPr>
              <a:latin typeface="Avenir Book"/>
              <a:ea typeface="Avenir Book"/>
              <a:cs typeface="Avenir Book"/>
              <a:sym typeface="Avenir Book"/>
            </a:endParaRPr>
          </a:p>
          <a:p>
            <a:pPr marL="381000" marR="5080" indent="-375919">
              <a:buClr>
                <a:srgbClr val="000000"/>
              </a:buClr>
              <a:buFont typeface="Arial"/>
              <a:defRPr b="0" sz="4800">
                <a:latin typeface="Avenir Book Oblique"/>
                <a:ea typeface="Avenir Book Oblique"/>
                <a:cs typeface="Avenir Book Oblique"/>
                <a:sym typeface="Avenir Book Oblique"/>
              </a:defRPr>
            </a:pPr>
            <a:r>
              <a:t>First</a:t>
            </a:r>
            <a:r>
              <a:rPr>
                <a:latin typeface="Avenir Book"/>
                <a:ea typeface="Avenir Book"/>
                <a:cs typeface="Avenir Book"/>
                <a:sym typeface="Avenir Book"/>
              </a:rPr>
              <a:t>, convert to moles, get </a:t>
            </a:r>
            <a:r>
              <a:rPr>
                <a:latin typeface="Avenir Heavy"/>
                <a:ea typeface="Avenir Heavy"/>
                <a:cs typeface="Avenir Heavy"/>
                <a:sym typeface="Avenir Heavy"/>
              </a:rPr>
              <a:t>0.150 mol Cl</a:t>
            </a:r>
            <a:r>
              <a:rPr>
                <a:latin typeface="Avenir Book"/>
                <a:ea typeface="Avenir Book"/>
                <a:cs typeface="Avenir Book"/>
                <a:sym typeface="Avenir Book"/>
              </a:rPr>
              <a:t> and </a:t>
            </a:r>
            <a:r>
              <a:rPr>
                <a:latin typeface="Avenir Heavy"/>
                <a:ea typeface="Avenir Heavy"/>
                <a:cs typeface="Avenir Heavy"/>
                <a:sym typeface="Avenir Heavy"/>
              </a:rPr>
              <a:t>0.525 mol O</a:t>
            </a:r>
          </a:p>
        </p:txBody>
      </p:sp>
      <p:sp>
        <p:nvSpPr>
          <p:cNvPr id="149" name="Empirical formula = Cl2O7"/>
          <p:cNvSpPr txBox="1"/>
          <p:nvPr/>
        </p:nvSpPr>
        <p:spPr>
          <a:xfrm>
            <a:off x="15138400" y="11768455"/>
            <a:ext cx="8549641" cy="2948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>
              <a:lnSpc>
                <a:spcPct val="90000"/>
              </a:lnSpc>
              <a:spcBef>
                <a:spcPts val="1900"/>
              </a:spcBef>
              <a:buClr>
                <a:srgbClr val="003DAF"/>
              </a:buClr>
              <a:buFont typeface="Arial"/>
              <a:defRPr b="0" i="1" sz="5000">
                <a:uFill>
                  <a:solidFill>
                    <a:srgbClr val="003DAF"/>
                  </a:solidFill>
                </a:u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Empirical formula = Cl</a:t>
            </a:r>
            <a:r>
              <a:rPr baseline="-5999"/>
              <a:t>2</a:t>
            </a:r>
            <a:r>
              <a:t>O</a:t>
            </a:r>
            <a:r>
              <a:rPr baseline="-5999"/>
              <a:t>7</a:t>
            </a:r>
          </a:p>
        </p:txBody>
      </p:sp>
      <p:pic>
        <p:nvPicPr>
          <p:cNvPr id="15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19293" y="4881120"/>
            <a:ext cx="17831761" cy="2977732"/>
          </a:xfrm>
          <a:prstGeom prst="rect">
            <a:avLst/>
          </a:prstGeom>
          <a:ln w="12700"/>
        </p:spPr>
      </p:pic>
      <p:sp>
        <p:nvSpPr>
          <p:cNvPr id="151" name="To convert into whole numbers, multiply each of the subscripts by two, giving the empirical formula:"/>
          <p:cNvSpPr txBox="1"/>
          <p:nvPr/>
        </p:nvSpPr>
        <p:spPr>
          <a:xfrm>
            <a:off x="569584" y="8226886"/>
            <a:ext cx="22433179" cy="2697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>
            <a:lvl1pPr marL="0" marR="0" defTabSz="457200">
              <a:lnSpc>
                <a:spcPts val="6800"/>
              </a:lnSpc>
              <a:defRPr b="0" sz="4800">
                <a:solidFill>
                  <a:srgbClr val="464846"/>
                </a:solidFill>
                <a:uFillTx/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/>
            <a:r>
              <a:t>To convert into whole numbers, multiply each of the subscripts by two, giving the empirical formula:</a:t>
            </a:r>
            <a:endParaRPr>
              <a:solidFill>
                <a:srgbClr val="000000"/>
              </a:solidFill>
            </a:endParaRPr>
          </a:p>
        </p:txBody>
      </p:sp>
      <p:pic>
        <p:nvPicPr>
          <p:cNvPr id="152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708900" y="9658350"/>
            <a:ext cx="4346347" cy="2554432"/>
          </a:xfrm>
          <a:prstGeom prst="rect">
            <a:avLst/>
          </a:prstGeom>
          <a:ln w="12700"/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" fill="hold"/>
                                        <p:tgtEl>
                                          <p:spTgt spid="1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1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00"/>
                            </p:stCondLst>
                            <p:childTnLst>
                              <p:par>
                                <p:cTn id="10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6" dur="3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"/>
                            </p:stCondLst>
                            <p:childTnLst>
                              <p:par>
                                <p:cTn id="18" presetClass="entr" nodeType="after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"/>
                            </p:stCondLst>
                            <p:childTnLst>
                              <p:par>
                                <p:cTn id="21" presetClass="entr" nodeType="afterEffect" presetID="10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3" dur="3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48" grpId="1"/>
      <p:bldP build="whole" bldLvl="1" animBg="1" rev="0" advAuto="0" spid="150" grpId="2"/>
      <p:bldP build="whole" bldLvl="1" animBg="1" rev="0" advAuto="0" spid="151" grpId="3"/>
      <p:bldP build="whole" bldLvl="1" animBg="1" rev="0" advAuto="0" spid="152" grpId="4"/>
      <p:bldP build="whole" bldLvl="1" animBg="1" rev="0" advAuto="0" spid="149" grpId="5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Empirical Formula From Masses"/>
          <p:cNvSpPr txBox="1"/>
          <p:nvPr/>
        </p:nvSpPr>
        <p:spPr>
          <a:xfrm>
            <a:off x="42172" y="-713846"/>
            <a:ext cx="23488003" cy="320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/>
          <a:lstStyle>
            <a:lvl1pPr marL="79373" marR="79373">
              <a:lnSpc>
                <a:spcPct val="90000"/>
              </a:lnSpc>
              <a:defRPr sz="6900">
                <a:solidFill>
                  <a:srgbClr val="0433FF"/>
                </a:solidFill>
              </a:defRPr>
            </a:lvl1pPr>
          </a:lstStyle>
          <a:p>
            <a:pPr/>
            <a:r>
              <a:t>Empirical Formula From Masses</a:t>
            </a:r>
          </a:p>
        </p:txBody>
      </p:sp>
      <p:sp>
        <p:nvSpPr>
          <p:cNvPr id="155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156" name="General plan:"/>
          <p:cNvSpPr txBox="1"/>
          <p:nvPr/>
        </p:nvSpPr>
        <p:spPr>
          <a:xfrm>
            <a:off x="223942" y="1517156"/>
            <a:ext cx="21031314" cy="10210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marL="381000" marR="5080" indent="-375919">
              <a:buClr>
                <a:srgbClr val="000000"/>
              </a:buClr>
              <a:buFont typeface="Arial"/>
              <a:defRPr b="0" sz="4800">
                <a:latin typeface="Avenir Book Oblique"/>
                <a:ea typeface="Avenir Book Oblique"/>
                <a:cs typeface="Avenir Book Oblique"/>
                <a:sym typeface="Avenir Book Oblique"/>
              </a:defRPr>
            </a:lvl1pPr>
          </a:lstStyle>
          <a:p>
            <a:pPr/>
            <a:r>
              <a:t>General plan:</a:t>
            </a:r>
          </a:p>
        </p:txBody>
      </p:sp>
      <p:pic>
        <p:nvPicPr>
          <p:cNvPr id="157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38941" y="4316862"/>
            <a:ext cx="21676699" cy="4983551"/>
          </a:xfrm>
          <a:prstGeom prst="rect">
            <a:avLst/>
          </a:prstGeom>
          <a:ln w="12700"/>
        </p:spPr>
      </p:pic>
      <p:sp>
        <p:nvSpPr>
          <p:cNvPr id="158" name="5.31 g Cl"/>
          <p:cNvSpPr txBox="1"/>
          <p:nvPr/>
        </p:nvSpPr>
        <p:spPr>
          <a:xfrm>
            <a:off x="1238447" y="3380559"/>
            <a:ext cx="2646960" cy="9829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>
            <a:lvl1pPr>
              <a:defRPr b="0"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/>
            <a:r>
              <a:t>5.31 g Cl</a:t>
            </a:r>
          </a:p>
        </p:txBody>
      </p:sp>
      <p:sp>
        <p:nvSpPr>
          <p:cNvPr id="159" name="0.150 mol Cl"/>
          <p:cNvSpPr txBox="1"/>
          <p:nvPr/>
        </p:nvSpPr>
        <p:spPr>
          <a:xfrm>
            <a:off x="6572446" y="3354719"/>
            <a:ext cx="3599207" cy="9829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>
            <a:lvl1pPr>
              <a:defRPr b="0"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/>
            <a:r>
              <a:t>0.150 mol Cl</a:t>
            </a:r>
          </a:p>
        </p:txBody>
      </p:sp>
      <p:sp>
        <p:nvSpPr>
          <p:cNvPr id="160" name="8.40 g O"/>
          <p:cNvSpPr txBox="1"/>
          <p:nvPr/>
        </p:nvSpPr>
        <p:spPr>
          <a:xfrm>
            <a:off x="1187647" y="9228776"/>
            <a:ext cx="2582698" cy="9829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>
            <a:lvl1pPr>
              <a:defRPr b="0"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/>
            <a:r>
              <a:t>8.40 g O</a:t>
            </a:r>
          </a:p>
        </p:txBody>
      </p:sp>
      <p:sp>
        <p:nvSpPr>
          <p:cNvPr id="161" name="0.525 mol O"/>
          <p:cNvSpPr txBox="1"/>
          <p:nvPr/>
        </p:nvSpPr>
        <p:spPr>
          <a:xfrm>
            <a:off x="6521646" y="9202935"/>
            <a:ext cx="3534945" cy="9829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>
            <a:lvl1pPr>
              <a:defRPr b="0"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/>
            <a:r>
              <a:t>0.525 mol O</a:t>
            </a:r>
          </a:p>
        </p:txBody>
      </p:sp>
      <p:sp>
        <p:nvSpPr>
          <p:cNvPr id="162" name="3.50 mol O to…"/>
          <p:cNvSpPr txBox="1"/>
          <p:nvPr/>
        </p:nvSpPr>
        <p:spPr>
          <a:xfrm>
            <a:off x="12858693" y="4097669"/>
            <a:ext cx="3912922" cy="17830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/>
          <a:p>
            <a:pPr>
              <a:defRPr b="0">
                <a:latin typeface="Avenir Book"/>
                <a:ea typeface="Avenir Book"/>
                <a:cs typeface="Avenir Book"/>
                <a:sym typeface="Avenir Book"/>
              </a:defRPr>
            </a:pPr>
            <a:r>
              <a:t>3.50 mol O to</a:t>
            </a:r>
          </a:p>
          <a:p>
            <a:pPr algn="ctr">
              <a:defRPr b="0">
                <a:latin typeface="Avenir Book"/>
                <a:ea typeface="Avenir Book"/>
                <a:cs typeface="Avenir Book"/>
                <a:sym typeface="Avenir Book"/>
              </a:defRPr>
            </a:pPr>
            <a:r>
              <a:t>1 mol Cl</a:t>
            </a:r>
          </a:p>
        </p:txBody>
      </p:sp>
      <p:sp>
        <p:nvSpPr>
          <p:cNvPr id="163" name="7 mol O to…"/>
          <p:cNvSpPr txBox="1"/>
          <p:nvPr/>
        </p:nvSpPr>
        <p:spPr>
          <a:xfrm>
            <a:off x="19674554" y="4097669"/>
            <a:ext cx="3100883" cy="17830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/>
          <a:p>
            <a:pPr>
              <a:defRPr b="0">
                <a:latin typeface="Avenir Book"/>
                <a:ea typeface="Avenir Book"/>
                <a:cs typeface="Avenir Book"/>
                <a:sym typeface="Avenir Book"/>
              </a:defRPr>
            </a:pPr>
            <a:r>
              <a:t>7 mol O to</a:t>
            </a:r>
          </a:p>
          <a:p>
            <a:pPr algn="ctr">
              <a:defRPr b="0">
                <a:latin typeface="Avenir Book"/>
                <a:ea typeface="Avenir Book"/>
                <a:cs typeface="Avenir Book"/>
                <a:sym typeface="Avenir Book"/>
              </a:defRPr>
            </a:pPr>
            <a:r>
              <a:t>2 mol Cl</a:t>
            </a:r>
          </a:p>
        </p:txBody>
      </p:sp>
      <p:sp>
        <p:nvSpPr>
          <p:cNvPr id="164" name="EF = Cl2O7"/>
          <p:cNvSpPr txBox="1"/>
          <p:nvPr/>
        </p:nvSpPr>
        <p:spPr>
          <a:xfrm>
            <a:off x="19939000" y="8029895"/>
            <a:ext cx="8549641" cy="2948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>
              <a:lnSpc>
                <a:spcPct val="90000"/>
              </a:lnSpc>
              <a:spcBef>
                <a:spcPts val="1900"/>
              </a:spcBef>
              <a:buClr>
                <a:srgbClr val="003DAF"/>
              </a:buClr>
              <a:buFont typeface="Arial"/>
              <a:defRPr b="0" sz="5000">
                <a:uFill>
                  <a:solidFill>
                    <a:srgbClr val="003DAF"/>
                  </a:solidFill>
                </a:u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EF = Cl</a:t>
            </a:r>
            <a:r>
              <a:rPr baseline="-5999"/>
              <a:t>2</a:t>
            </a:r>
            <a:r>
              <a:t>O</a:t>
            </a:r>
            <a:r>
              <a:rPr baseline="-5999"/>
              <a:t>7</a:t>
            </a:r>
          </a:p>
        </p:txBody>
      </p:sp>
      <p:pic>
        <p:nvPicPr>
          <p:cNvPr id="165" name="RespectTheChemistry.mp4" descr="RespectTheChemistry.mp4"/>
          <p:cNvPicPr>
            <a:picLocks noChangeAspect="0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>
            <a:extLst/>
          </a:blip>
          <a:stretch>
            <a:fillRect/>
          </a:stretch>
        </p:blipFill>
        <p:spPr>
          <a:xfrm>
            <a:off x="24883426" y="-350123"/>
            <a:ext cx="18288001" cy="10287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path" nodeType="clickEffect" presetSubtype="0" presetID="-1" grpId="1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860638 0.226667" origin="layout" pathEditMode="relative">
                                      <p:cBhvr>
                                        <p:cTn id="6" dur="1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Class="mediacall" nodeType="afterEffect" presetSubtype="0" presetID="1" grp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5333" fill="hold"/>
                                        <p:tgtEl>
                                          <p:spTgt spid="1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10" fill="hold" display="0">
                  <p:stCondLst>
                    <p:cond delay="indefinite"/>
                  </p:stCondLst>
                </p:cTn>
                <p:tgtEl>
                  <p:spTgt spid="165"/>
                </p:tgtEl>
              </p:cMediaNode>
            </p:video>
            <p:seq concurrent="1" prevAc="none" nextAc="seek">
              <p:cTn id="11" evtFilter="cancelBubble" nodeType="interactiveSeq" restart="whenNotActive" fill="hold">
                <p:stCondLst>
                  <p:cond delay="0" evt="onClick">
                    <p:tgtEl>
                      <p:spTgt spid="165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1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6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sx="100000" sy="100000" kx="0" ky="0" algn="b" rotWithShape="0" blurRad="114300" dist="177800" dir="2700000">
              <a:srgbClr val="A2A2A2"/>
            </a:outerShdw>
          </a:effectLst>
        </a:effectStyle>
        <a:effectStyle>
          <a:effectLst>
            <a:outerShdw sx="100000" sy="100000" kx="0" ky="0" algn="b" rotWithShape="0" blurRad="114300" dist="177800" dir="2700000">
              <a:srgbClr val="A2A2A2"/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B1CEFE"/>
        </a:solidFill>
        <a:ln w="127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91439" rIns="91439" bIns="91439" numCol="1" spcCol="38100" rtlCol="0" anchor="ctr" upright="0">
        <a:spAutoFit/>
      </a:bodyPr>
      <a:lstStyle>
        <a:defPPr marL="81280" marR="81280" indent="0" algn="l" defTabSz="1828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4600" u="none" kumimoji="0" normalizeH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91439" tIns="91439" rIns="91439" bIns="91439" numCol="1" spcCol="38100" rtlCol="0" anchor="ctr" upright="0">
        <a:spAutoFit/>
      </a:bodyPr>
      <a:lstStyle>
        <a:defPPr marL="81280" marR="81280" indent="0" algn="l" defTabSz="1828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4600" u="none" kumimoji="0" normalizeH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sx="100000" sy="100000" kx="0" ky="0" algn="b" rotWithShape="0" blurRad="114300" dist="177800" dir="2700000">
              <a:srgbClr val="A2A2A2"/>
            </a:outerShdw>
          </a:effectLst>
        </a:effectStyle>
        <a:effectStyle>
          <a:effectLst>
            <a:outerShdw sx="100000" sy="100000" kx="0" ky="0" algn="b" rotWithShape="0" blurRad="114300" dist="177800" dir="2700000">
              <a:srgbClr val="A2A2A2"/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B1CEFE"/>
        </a:solidFill>
        <a:ln w="127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91439" rIns="91439" bIns="91439" numCol="1" spcCol="38100" rtlCol="0" anchor="ctr" upright="0">
        <a:spAutoFit/>
      </a:bodyPr>
      <a:lstStyle>
        <a:defPPr marL="81280" marR="81280" indent="0" algn="l" defTabSz="1828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4600" u="none" kumimoji="0" normalizeH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91439" tIns="91439" rIns="91439" bIns="91439" numCol="1" spcCol="38100" rtlCol="0" anchor="ctr" upright="0">
        <a:spAutoFit/>
      </a:bodyPr>
      <a:lstStyle>
        <a:defPPr marL="81280" marR="81280" indent="0" algn="l" defTabSz="1828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4600" u="none" kumimoji="0" normalizeH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