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media/media1.mov" ContentType="video/unknown"/>
  <Override PartName="/ppt/notesSlides/notesSlide1.xml" ContentType="application/vnd.openxmlformats-officedocument.presentationml.notesSlide+xml"/>
  <Override PartName="/ppt/media/image1.jpeg" ContentType="image/jpeg"/>
  <Override PartName="/ppt/media/media2.mov" ContentType="video/unknown"/>
  <Override PartName="/ppt/media/image2.jpeg" ContentType="image/jpeg"/>
  <Override PartName="/ppt/media/media3.mov" ContentType="video/unknown"/>
  <Override PartName="/ppt/media/media4.mov" ContentType="video/unknown"/>
  <Override PartName="/ppt/media/image3.jpeg" ContentType="image/jpeg"/>
  <Override PartName="/ppt/notesSlides/notesSlide2.xml" ContentType="application/vnd.openxmlformats-officedocument.presentationml.notesSlide+xml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media1.mp4" ContentType="video/unknown"/>
  <Override PartName="/ppt/media/media5.mov" ContentType="video/unknown"/>
  <Override PartName="/ppt/media/media6.mov" ContentType="video/unknown"/>
  <Override PartName="/ppt/media/media7.mov" ContentType="video/unknown"/>
  <Override PartName="/ppt/media/media8.mov" ContentType="video/unknown"/>
  <Override PartName="/ppt/media/media9.mov" ContentType="video/unknown"/>
  <Override PartName="/ppt/media/media10.mov" ContentType="video/unknown"/>
  <Override PartName="/ppt/media/media11.mov" ContentType="video/unknown"/>
  <Override PartName="/ppt/media/image11.jpeg" ContentType="image/jpeg"/>
  <Override PartName="/ppt/media/media12.mov" ContentType="video/unknown"/>
  <Override PartName="/ppt/media/image12.jpeg" ContentType="image/jpeg"/>
  <Override PartName="/ppt/media/media13.mov" ContentType="video/unknown"/>
  <Override PartName="/ppt/media/image13.jpeg" ContentType="image/jpeg"/>
  <Override PartName="/ppt/media/media14.mov" ContentType="video/unknown"/>
  <Override PartName="/ppt/media/media15.mov" ContentType="video/unknown"/>
  <Override PartName="/ppt/media/image14.jpeg" ContentType="image/jpeg"/>
  <Override PartName="/ppt/media/media16.mov" ContentType="video/unknown"/>
  <Override PartName="/ppt/media/media17.mov" ContentType="video/unknown"/>
  <Override PartName="/ppt/notesSlides/notesSlide3.xml" ContentType="application/vnd.openxmlformats-officedocument.presentationml.notesSlide+xml"/>
  <Override PartName="/ppt/media/media18.mov" ContentType="video/unknown"/>
  <Override PartName="/ppt/media/media19.mov" ContentType="video/unknown"/>
  <Override PartName="/ppt/media/image15.jpeg" ContentType="image/jpeg"/>
  <Override PartName="/ppt/media/image16.jpeg" ContentType="image/jpeg"/>
  <Override PartName="/ppt/media/image17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296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228600" algn="l" defTabSz="82296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457200" algn="l" defTabSz="82296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685800" algn="l" defTabSz="82296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914400" algn="l" defTabSz="82296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1143000" algn="l" defTabSz="82296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1371600" algn="l" defTabSz="82296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1600200" algn="l" defTabSz="82296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1828800" algn="l" defTabSz="82296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8F44A2F1-9E1F-4B54-A3A2-5F16C0AD49E2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508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508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D51ADE6A-740E-44AE-83CC-AE7238B6C88D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508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508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4A9BC294-FFE2-49D5-8D69-9E1BD2C41BD5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508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508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CF821DB8-F4EB-4A41-A1BA-3FCAFE7338EE}" styleName="">
    <a:tblBg/>
    <a:wholeTbl>
      <a:tcTxStyle b="def" i="de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def" i="de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def" i="de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 b="def" i="de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def" i="de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def" i="de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def" i="de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381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def" i="de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0" name="Shape 22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6477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6477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6477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6477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6477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6477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6477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6477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6477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Relationship Id="rId3" Type="http://schemas.openxmlformats.org/officeDocument/2006/relationships/hyperlink" Target="https://www.chemistryworld.com/news/bonding-rethink-called-for-as-new-metavalent-bond-proposed/3009908.article" TargetMode="Externa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46.xml"/><Relationship Id="rId2" Type="http://schemas.openxmlformats.org/officeDocument/2006/relationships/notesMaster" Target="../notesMasters/notesMaster1.xml"/><Relationship Id="rId3" Type="http://schemas.openxmlformats.org/officeDocument/2006/relationships/hyperlink" Target="http://chemmybear.com/shapes.html" TargetMode="Externa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9" name="Shape 25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Metavalent bonding proposed: </a:t>
            </a:r>
            <a:r>
              <a:rPr u="sng">
                <a:hlinkClick r:id="rId3" invalidUrl="" action="" tgtFrame="" tooltip="" history="1" highlightClick="0" endSnd="0"/>
              </a:rPr>
              <a:t>https://www.chemistryworld.com/news/bonding-rethink-called-for-as-new-metavalent-bond-proposed/3009908.article</a:t>
            </a:r>
            <a:r>
              <a:t>  (December 2018)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8" name="Shape 35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Rahm, M; Zeng, T; Hoffman, R.  J. Am. Chem. Soc., 2019, 141 (1), pp 342–351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Shape 91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18" name="Shape 91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39686" marR="39686" defTabSz="914400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/>
              <a:defRPr sz="1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Cool animated gifs here: </a:t>
            </a:r>
            <a:r>
              <a:rPr u="sng">
                <a:hlinkClick r:id="rId3" invalidUrl="" action="" tgtFrame="" tooltip="" history="1" highlightClick="0" endSnd="0"/>
              </a:rPr>
              <a:t>http://chemmybear.com/shapes.html</a:t>
            </a:r>
            <a:r>
              <a:t> :)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icrosoft Offic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icrosoft Offic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4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icrosoft Offic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icrosoft Offic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12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icrosoft Offic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icrosoft Offic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30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icrosoft Offic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39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icrosoft Offic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48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icrosoft Offic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itle Text"/>
          <p:cNvSpPr txBox="1"/>
          <p:nvPr>
            <p:ph type="title"/>
          </p:nvPr>
        </p:nvSpPr>
        <p:spPr>
          <a:xfrm>
            <a:off x="4419600" y="754380"/>
            <a:ext cx="15544801" cy="3200401"/>
          </a:xfrm>
          <a:prstGeom prst="rect">
            <a:avLst/>
          </a:prstGeom>
        </p:spPr>
        <p:txBody>
          <a:bodyPr/>
          <a:lstStyle>
            <a:lvl1pPr marL="81280" marR="81280">
              <a:lnSpc>
                <a:spcPct val="100000"/>
              </a:lnSpc>
              <a:defRPr b="0" sz="8600"/>
            </a:lvl1pPr>
          </a:lstStyle>
          <a:p>
            <a:pPr/>
            <a:r>
              <a:t>Title Text</a:t>
            </a:r>
          </a:p>
        </p:txBody>
      </p:sp>
      <p:sp>
        <p:nvSpPr>
          <p:cNvPr id="166" name="Body Level One…"/>
          <p:cNvSpPr txBox="1"/>
          <p:nvPr>
            <p:ph type="body" idx="1"/>
          </p:nvPr>
        </p:nvSpPr>
        <p:spPr>
          <a:xfrm>
            <a:off x="4419600" y="3954779"/>
            <a:ext cx="15544801" cy="9761221"/>
          </a:xfrm>
          <a:prstGeom prst="rect">
            <a:avLst/>
          </a:prstGeom>
        </p:spPr>
        <p:txBody>
          <a:bodyPr/>
          <a:lstStyle>
            <a:lvl1pPr marL="645757" marR="81280" indent="-605117">
              <a:lnSpc>
                <a:spcPct val="100000"/>
              </a:lnSpc>
              <a:spcBef>
                <a:spcPts val="1500"/>
              </a:spcBef>
              <a:defRPr b="0" sz="6000"/>
            </a:lvl1pPr>
            <a:lvl2pPr marL="1012189" marR="81280" indent="-514349">
              <a:lnSpc>
                <a:spcPct val="100000"/>
              </a:lnSpc>
              <a:spcBef>
                <a:spcPts val="1300"/>
              </a:spcBef>
              <a:defRPr b="0"/>
            </a:lvl2pPr>
            <a:lvl3pPr marL="1359486" marR="81280">
              <a:lnSpc>
                <a:spcPct val="100000"/>
              </a:lnSpc>
              <a:spcBef>
                <a:spcPts val="1100"/>
              </a:spcBef>
              <a:buChar char="•"/>
              <a:defRPr b="0"/>
            </a:lvl3pPr>
            <a:lvl4pPr marL="1807094" marR="81280" indent="-394854">
              <a:lnSpc>
                <a:spcPct val="100000"/>
              </a:lnSpc>
              <a:buChar char="–"/>
              <a:defRPr b="0" sz="3800"/>
            </a:lvl4pPr>
            <a:lvl5pPr marL="2264294" marR="81280" indent="-394854">
              <a:lnSpc>
                <a:spcPct val="100000"/>
              </a:lnSpc>
              <a:buChar char="»"/>
              <a:defRPr b="0"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7" name="Slide Number"/>
          <p:cNvSpPr txBox="1"/>
          <p:nvPr>
            <p:ph type="sldNum" sz="quarter" idx="2"/>
          </p:nvPr>
        </p:nvSpPr>
        <p:spPr>
          <a:xfrm>
            <a:off x="17814290" y="12504419"/>
            <a:ext cx="500381" cy="551181"/>
          </a:xfrm>
          <a:prstGeom prst="rect">
            <a:avLst/>
          </a:prstGeom>
        </p:spPr>
        <p:txBody>
          <a:bodyPr/>
          <a:lstStyle>
            <a:lvl1pPr>
              <a:defRPr b="0"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icrosoft Offic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75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6" name="Slide Number"/>
          <p:cNvSpPr txBox="1"/>
          <p:nvPr>
            <p:ph type="sldNum" sz="quarter" idx="2"/>
          </p:nvPr>
        </p:nvSpPr>
        <p:spPr>
          <a:xfrm>
            <a:off x="11769305" y="12778740"/>
            <a:ext cx="845390" cy="849569"/>
          </a:xfrm>
          <a:prstGeom prst="rect">
            <a:avLst/>
          </a:prstGeom>
        </p:spPr>
        <p:txBody>
          <a:bodyPr/>
          <a:lstStyle>
            <a:lvl1pPr>
              <a:defRPr sz="46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icrosoft Office 98 - No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lide Number"/>
          <p:cNvSpPr txBox="1"/>
          <p:nvPr>
            <p:ph type="sldNum" sz="quarter" idx="2"/>
          </p:nvPr>
        </p:nvSpPr>
        <p:spPr>
          <a:xfrm>
            <a:off x="19968547" y="12833984"/>
            <a:ext cx="453054" cy="487681"/>
          </a:xfrm>
          <a:prstGeom prst="rect">
            <a:avLst/>
          </a:prstGeom>
        </p:spPr>
        <p:txBody>
          <a:bodyPr anchor="ctr"/>
          <a:lstStyle>
            <a:lvl1pPr algn="r" defTabSz="1828800">
              <a:defRPr b="0" sz="2000">
                <a:solidFill>
                  <a:srgbClr val="89898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icrosoft Offic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9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rgbClr val="000000"/>
              </a:buClr>
              <a:buFont typeface="Arial"/>
            </a:lvl1pPr>
            <a:lvl2pPr>
              <a:buClr>
                <a:srgbClr val="000000"/>
              </a:buClr>
              <a:buFont typeface="Arial"/>
            </a:lvl2pPr>
            <a:lvl3pPr>
              <a:buClr>
                <a:srgbClr val="000000"/>
              </a:buClr>
              <a:buFont typeface="Arial"/>
            </a:lvl3pPr>
            <a:lvl4pPr>
              <a:buClr>
                <a:srgbClr val="000000"/>
              </a:buClr>
              <a:buFont typeface="Arial"/>
            </a:lvl4pPr>
            <a:lvl5pPr>
              <a:buClr>
                <a:srgbClr val="000000"/>
              </a:buClr>
              <a:buFont typeface="Arial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2" name="MAR"/>
          <p:cNvSpPr txBox="1"/>
          <p:nvPr/>
        </p:nvSpPr>
        <p:spPr>
          <a:xfrm>
            <a:off x="73025" y="128238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193" name="Slide Number"/>
          <p:cNvSpPr txBox="1"/>
          <p:nvPr>
            <p:ph type="sldNum" sz="quarter" idx="2"/>
          </p:nvPr>
        </p:nvSpPr>
        <p:spPr>
          <a:xfrm>
            <a:off x="11769305" y="12778740"/>
            <a:ext cx="845390" cy="849569"/>
          </a:xfrm>
          <a:prstGeom prst="rect">
            <a:avLst/>
          </a:prstGeom>
        </p:spPr>
        <p:txBody>
          <a:bodyPr/>
          <a:lstStyle>
            <a:lvl1pPr>
              <a:defRPr sz="4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icrosoft Offic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0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2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3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203" name="Slide Number"/>
          <p:cNvSpPr txBox="1"/>
          <p:nvPr>
            <p:ph type="sldNum" sz="quarter" idx="2"/>
          </p:nvPr>
        </p:nvSpPr>
        <p:spPr>
          <a:xfrm>
            <a:off x="11839937" y="12778740"/>
            <a:ext cx="704126" cy="701323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icrosoft Offic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2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3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213" name="Slide Number"/>
          <p:cNvSpPr txBox="1"/>
          <p:nvPr>
            <p:ph type="sldNum" sz="quarter" idx="2"/>
          </p:nvPr>
        </p:nvSpPr>
        <p:spPr>
          <a:xfrm>
            <a:off x="11839937" y="12778740"/>
            <a:ext cx="704126" cy="701323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icrosoft Offic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icrosoft Offic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icrosoft Offic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icrosoft Offic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icrosoft Offic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icrosoft Offic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6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icrosoft Offic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5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5036820" y="754380"/>
            <a:ext cx="14333220" cy="320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5036820" y="3954779"/>
            <a:ext cx="14333220" cy="9761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2pPr marL="908367" indent="-411480">
              <a:spcBef>
                <a:spcPts val="1900"/>
              </a:spcBef>
              <a:buChar char="–"/>
              <a:defRPr sz="5400"/>
            </a:lvl2pPr>
            <a:lvl3pPr>
              <a:buChar char="»"/>
            </a:lvl3pPr>
            <a:lvl4pPr marL="1705201" indent="-293914">
              <a:spcBef>
                <a:spcPts val="900"/>
              </a:spcBef>
              <a:defRPr sz="2400"/>
            </a:lvl4pPr>
            <a:lvl5pPr marL="2162401" indent="-293914">
              <a:spcBef>
                <a:spcPts val="900"/>
              </a:spcBef>
              <a:buChar char="–"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5" name="Slide Number"/>
          <p:cNvSpPr txBox="1"/>
          <p:nvPr>
            <p:ph type="sldNum" sz="quarter" idx="2"/>
          </p:nvPr>
        </p:nvSpPr>
        <p:spPr>
          <a:xfrm>
            <a:off x="11712801" y="12778740"/>
            <a:ext cx="958400" cy="947845"/>
          </a:xfrm>
          <a:prstGeom prst="rect">
            <a:avLst/>
          </a:prstGeom>
          <a:ln w="12700">
            <a:miter lim="400000"/>
          </a:ln>
        </p:spPr>
        <p:txBody>
          <a:bodyPr wrap="none" tIns="91439" bIns="91439">
            <a:spAutoFit/>
          </a:bodyPr>
          <a:lstStyle>
            <a:lvl1pPr algn="ctr" defTabSz="1165860">
              <a:defRPr b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</p:sldLayoutIdLst>
  <p:transition xmlns:p14="http://schemas.microsoft.com/office/powerpoint/2010/main" spd="med" advClick="1"/>
  <p:txStyles>
    <p:titleStyle>
      <a:lvl1pPr marL="79373" marR="79373" indent="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1pPr>
      <a:lvl2pPr marL="79373" marR="79373" indent="22860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2pPr>
      <a:lvl3pPr marL="79373" marR="79373" indent="45720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3pPr>
      <a:lvl4pPr marL="79373" marR="79373" indent="68580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4pPr>
      <a:lvl5pPr marL="79373" marR="79373" indent="91440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5pPr>
      <a:lvl6pPr marL="79373" marR="79373" indent="114300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6pPr>
      <a:lvl7pPr marL="79373" marR="79373" indent="137160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7pPr>
      <a:lvl8pPr marL="79373" marR="79373" indent="160020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8pPr>
      <a:lvl9pPr marL="79373" marR="79373" indent="182880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9pPr>
    </p:titleStyle>
    <p:bodyStyle>
      <a:lvl1pPr marL="545244" marR="79373" indent="-505557" algn="l" defTabSz="1828800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1pPr>
      <a:lvl2pPr marL="847406" marR="79373" indent="-350519" algn="l" defTabSz="1828800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2pPr>
      <a:lvl3pPr marL="1358533" marR="79373" indent="-404446" algn="l" defTabSz="1828800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3pPr>
      <a:lvl4pPr marL="1974623" marR="79373" indent="-563335" algn="l" defTabSz="1828800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4pPr>
      <a:lvl5pPr marL="2431823" marR="79373" indent="-563335" algn="l" defTabSz="1828800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5pPr>
      <a:lvl6pPr marL="2431823" marR="79373" indent="-563335" algn="l" defTabSz="1828800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6pPr>
      <a:lvl7pPr marL="2431823" marR="79373" indent="-563335" algn="l" defTabSz="1828800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7pPr>
      <a:lvl8pPr marL="2431823" marR="79373" indent="-563335" algn="l" defTabSz="1828800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8pPr>
      <a:lvl9pPr marL="2431823" marR="79373" indent="-563335" algn="l" defTabSz="1828800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9pPr>
    </p:bodyStyle>
    <p:otherStyle>
      <a:lvl1pPr marL="0" marR="0" indent="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400" u="none">
          <a:solidFill>
            <a:schemeClr val="tx1"/>
          </a:solidFill>
          <a:uFill>
            <a:solidFill>
              <a:srgbClr val="00B800"/>
            </a:solidFill>
          </a:uFill>
          <a:latin typeface="+mn-lt"/>
          <a:ea typeface="+mn-ea"/>
          <a:cs typeface="+mn-cs"/>
          <a:sym typeface="Arial"/>
        </a:defRPr>
      </a:lvl1pPr>
      <a:lvl2pPr marL="0" marR="0" indent="22860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400" u="none">
          <a:solidFill>
            <a:schemeClr val="tx1"/>
          </a:solidFill>
          <a:uFill>
            <a:solidFill>
              <a:srgbClr val="00B800"/>
            </a:solidFill>
          </a:uFill>
          <a:latin typeface="+mn-lt"/>
          <a:ea typeface="+mn-ea"/>
          <a:cs typeface="+mn-cs"/>
          <a:sym typeface="Arial"/>
        </a:defRPr>
      </a:lvl2pPr>
      <a:lvl3pPr marL="0" marR="0" indent="45720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400" u="none">
          <a:solidFill>
            <a:schemeClr val="tx1"/>
          </a:solidFill>
          <a:uFill>
            <a:solidFill>
              <a:srgbClr val="00B800"/>
            </a:solidFill>
          </a:uFill>
          <a:latin typeface="+mn-lt"/>
          <a:ea typeface="+mn-ea"/>
          <a:cs typeface="+mn-cs"/>
          <a:sym typeface="Arial"/>
        </a:defRPr>
      </a:lvl3pPr>
      <a:lvl4pPr marL="0" marR="0" indent="68580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400" u="none">
          <a:solidFill>
            <a:schemeClr val="tx1"/>
          </a:solidFill>
          <a:uFill>
            <a:solidFill>
              <a:srgbClr val="00B800"/>
            </a:solidFill>
          </a:uFill>
          <a:latin typeface="+mn-lt"/>
          <a:ea typeface="+mn-ea"/>
          <a:cs typeface="+mn-cs"/>
          <a:sym typeface="Arial"/>
        </a:defRPr>
      </a:lvl4pPr>
      <a:lvl5pPr marL="0" marR="0" indent="91440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400" u="none">
          <a:solidFill>
            <a:schemeClr val="tx1"/>
          </a:solidFill>
          <a:uFill>
            <a:solidFill>
              <a:srgbClr val="00B800"/>
            </a:solidFill>
          </a:uFill>
          <a:latin typeface="+mn-lt"/>
          <a:ea typeface="+mn-ea"/>
          <a:cs typeface="+mn-cs"/>
          <a:sym typeface="Arial"/>
        </a:defRPr>
      </a:lvl5pPr>
      <a:lvl6pPr marL="0" marR="0" indent="114300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400" u="none">
          <a:solidFill>
            <a:schemeClr val="tx1"/>
          </a:solidFill>
          <a:uFill>
            <a:solidFill>
              <a:srgbClr val="00B800"/>
            </a:solidFill>
          </a:uFill>
          <a:latin typeface="+mn-lt"/>
          <a:ea typeface="+mn-ea"/>
          <a:cs typeface="+mn-cs"/>
          <a:sym typeface="Arial"/>
        </a:defRPr>
      </a:lvl6pPr>
      <a:lvl7pPr marL="0" marR="0" indent="137160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400" u="none">
          <a:solidFill>
            <a:schemeClr val="tx1"/>
          </a:solidFill>
          <a:uFill>
            <a:solidFill>
              <a:srgbClr val="00B800"/>
            </a:solidFill>
          </a:uFill>
          <a:latin typeface="+mn-lt"/>
          <a:ea typeface="+mn-ea"/>
          <a:cs typeface="+mn-cs"/>
          <a:sym typeface="Arial"/>
        </a:defRPr>
      </a:lvl7pPr>
      <a:lvl8pPr marL="0" marR="0" indent="160020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400" u="none">
          <a:solidFill>
            <a:schemeClr val="tx1"/>
          </a:solidFill>
          <a:uFill>
            <a:solidFill>
              <a:srgbClr val="00B800"/>
            </a:solidFill>
          </a:uFill>
          <a:latin typeface="+mn-lt"/>
          <a:ea typeface="+mn-ea"/>
          <a:cs typeface="+mn-cs"/>
          <a:sym typeface="Arial"/>
        </a:defRPr>
      </a:lvl8pPr>
      <a:lvl9pPr marL="0" marR="0" indent="182880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400" u="none">
          <a:solidFill>
            <a:schemeClr val="tx1"/>
          </a:solidFill>
          <a:uFill>
            <a:solidFill>
              <a:srgbClr val="00B800"/>
            </a:solidFill>
          </a:u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video" Target="../media/media1.mov"/><Relationship Id="rId6" Type="http://schemas.microsoft.com/office/2007/relationships/media" Target="../media/media1.mov"/><Relationship Id="rId7" Type="http://schemas.openxmlformats.org/officeDocument/2006/relationships/image" Target="../media/image4.png"/><Relationship Id="rId8" Type="http://schemas.openxmlformats.org/officeDocument/2006/relationships/image" Target="../media/image5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5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hyperlink" Target="http://mhchem.org/222/222PPT/pdf222/II0901LewisDotInfoSheet.pdf" TargetMode="Externa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Relationship Id="rId3" Type="http://schemas.openxmlformats.org/officeDocument/2006/relationships/image" Target="../media/image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9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3.png"/><Relationship Id="rId6" Type="http://schemas.openxmlformats.org/officeDocument/2006/relationships/image" Target="../media/image2.png"/><Relationship Id="rId7" Type="http://schemas.openxmlformats.org/officeDocument/2006/relationships/video" Target="../media/media1.mov"/><Relationship Id="rId8" Type="http://schemas.microsoft.com/office/2007/relationships/media" Target="../media/media1.mov"/><Relationship Id="rId9" Type="http://schemas.openxmlformats.org/officeDocument/2006/relationships/image" Target="../media/image4.png"/><Relationship Id="rId10" Type="http://schemas.openxmlformats.org/officeDocument/2006/relationships/image" Target="../media/image9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image" Target="../media/image33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35.png"/><Relationship Id="rId6" Type="http://schemas.openxmlformats.org/officeDocument/2006/relationships/image" Target="../media/image43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png"/><Relationship Id="rId3" Type="http://schemas.openxmlformats.org/officeDocument/2006/relationships/image" Target="../media/image47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://mhchem.org/222/222PPT/pdf222/II0904FormalCharges.pdf" TargetMode="Externa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Relationship Id="rId4" Type="http://schemas.openxmlformats.org/officeDocument/2006/relationships/image" Target="../media/image10.png"/><Relationship Id="rId5" Type="http://schemas.openxmlformats.org/officeDocument/2006/relationships/image" Target="../media/image11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3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Relationship Id="rId3" Type="http://schemas.openxmlformats.org/officeDocument/2006/relationships/image" Target="../media/image55.png"/><Relationship Id="rId4" Type="http://schemas.openxmlformats.org/officeDocument/2006/relationships/image" Target="../media/image56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video" Target="../media/media5.mov"/><Relationship Id="rId3" Type="http://schemas.microsoft.com/office/2007/relationships/media" Target="../media/media5.mov"/><Relationship Id="rId4" Type="http://schemas.openxmlformats.org/officeDocument/2006/relationships/image" Target="../media/image57.png"/><Relationship Id="rId5" Type="http://schemas.openxmlformats.org/officeDocument/2006/relationships/hyperlink" Target="http://mhchem.org/222/222PPT/pdf222/II0902GeoAndPolarGuide.pdf" TargetMode="External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8.png"/><Relationship Id="rId3" Type="http://schemas.openxmlformats.org/officeDocument/2006/relationships/video" Target="../media/media6.mov"/><Relationship Id="rId4" Type="http://schemas.microsoft.com/office/2007/relationships/media" Target="../media/media6.mov"/><Relationship Id="rId5" Type="http://schemas.openxmlformats.org/officeDocument/2006/relationships/image" Target="../media/image59.png"/><Relationship Id="rId6" Type="http://schemas.openxmlformats.org/officeDocument/2006/relationships/hyperlink" Target="http://mhchem.org/222/222PPT/pdf222/II0902GeoAndPolarGuide.pdf" TargetMode="External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7.mov"/><Relationship Id="rId3" Type="http://schemas.microsoft.com/office/2007/relationships/media" Target="../media/media7.mov"/><Relationship Id="rId4" Type="http://schemas.openxmlformats.org/officeDocument/2006/relationships/image" Target="../media/image60.png"/><Relationship Id="rId5" Type="http://schemas.openxmlformats.org/officeDocument/2006/relationships/image" Target="../media/image58.png"/><Relationship Id="rId6" Type="http://schemas.openxmlformats.org/officeDocument/2006/relationships/image" Target="../media/image8.png"/><Relationship Id="rId7" Type="http://schemas.openxmlformats.org/officeDocument/2006/relationships/video" Target="../media/media8.mov"/><Relationship Id="rId8" Type="http://schemas.microsoft.com/office/2007/relationships/media" Target="../media/media8.mov"/><Relationship Id="rId9" Type="http://schemas.openxmlformats.org/officeDocument/2006/relationships/image" Target="../media/image61.png"/><Relationship Id="rId10" Type="http://schemas.openxmlformats.org/officeDocument/2006/relationships/hyperlink" Target="http://mhchem.org/222/222PPT/pdf222/II0902GeoAndPolarGuide.pdf" TargetMode="External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8.png"/><Relationship Id="rId3" Type="http://schemas.openxmlformats.org/officeDocument/2006/relationships/image" Target="../media/image62.png"/><Relationship Id="rId4" Type="http://schemas.openxmlformats.org/officeDocument/2006/relationships/video" Target="../media/media9.mov"/><Relationship Id="rId5" Type="http://schemas.microsoft.com/office/2007/relationships/media" Target="../media/media9.mov"/><Relationship Id="rId6" Type="http://schemas.openxmlformats.org/officeDocument/2006/relationships/image" Target="../media/image63.png"/><Relationship Id="rId7" Type="http://schemas.openxmlformats.org/officeDocument/2006/relationships/video" Target="../media/media10.mov"/><Relationship Id="rId8" Type="http://schemas.microsoft.com/office/2007/relationships/media" Target="../media/media10.mov"/><Relationship Id="rId9" Type="http://schemas.openxmlformats.org/officeDocument/2006/relationships/image" Target="../media/image64.png"/><Relationship Id="rId10" Type="http://schemas.openxmlformats.org/officeDocument/2006/relationships/hyperlink" Target="http://mhchem.org/222/222PPT/pdf222/II0902GeoAndPolarGuide.pdf" TargetMode="External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Relationship Id="rId3" Type="http://schemas.openxmlformats.org/officeDocument/2006/relationships/image" Target="../media/image65.png"/><Relationship Id="rId4" Type="http://schemas.openxmlformats.org/officeDocument/2006/relationships/video" Target="../media/media1.mov"/><Relationship Id="rId5" Type="http://schemas.microsoft.com/office/2007/relationships/media" Target="../media/media1.mov"/><Relationship Id="rId6" Type="http://schemas.openxmlformats.org/officeDocument/2006/relationships/image" Target="../media/image4.png"/><Relationship Id="rId7" Type="http://schemas.openxmlformats.org/officeDocument/2006/relationships/hyperlink" Target="http://mhchem.org/222/222PPT/pdf222/II0902GeoAndPolarGuide.pdf" TargetMode="External"/><Relationship Id="rId8" Type="http://schemas.openxmlformats.org/officeDocument/2006/relationships/video" Target="../media/media11.mov"/><Relationship Id="rId9" Type="http://schemas.microsoft.com/office/2007/relationships/media" Target="../media/media11.mov"/><Relationship Id="rId10" Type="http://schemas.openxmlformats.org/officeDocument/2006/relationships/image" Target="../media/image66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Relationship Id="rId4" Type="http://schemas.openxmlformats.org/officeDocument/2006/relationships/image" Target="../media/image11.jpeg"/><Relationship Id="rId5" Type="http://schemas.openxmlformats.org/officeDocument/2006/relationships/image" Target="../media/image69.png"/><Relationship Id="rId6" Type="http://schemas.openxmlformats.org/officeDocument/2006/relationships/video" Target="../media/media12.mov"/><Relationship Id="rId7" Type="http://schemas.microsoft.com/office/2007/relationships/media" Target="../media/media12.mov"/><Relationship Id="rId8" Type="http://schemas.openxmlformats.org/officeDocument/2006/relationships/image" Target="../media/image70.png"/><Relationship Id="rId9" Type="http://schemas.openxmlformats.org/officeDocument/2006/relationships/image" Target="../media/image12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video" Target="../media/media2.mov"/><Relationship Id="rId3" Type="http://schemas.microsoft.com/office/2007/relationships/media" Target="../media/media2.mov"/><Relationship Id="rId4" Type="http://schemas.openxmlformats.org/officeDocument/2006/relationships/image" Target="../media/image12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1.png"/><Relationship Id="rId3" Type="http://schemas.openxmlformats.org/officeDocument/2006/relationships/video" Target="../media/media13.mov"/><Relationship Id="rId4" Type="http://schemas.microsoft.com/office/2007/relationships/media" Target="../media/media13.mov"/><Relationship Id="rId5" Type="http://schemas.openxmlformats.org/officeDocument/2006/relationships/image" Target="../media/image72.png"/><Relationship Id="rId6" Type="http://schemas.openxmlformats.org/officeDocument/2006/relationships/image" Target="../media/image73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Relationship Id="rId4" Type="http://schemas.openxmlformats.org/officeDocument/2006/relationships/image" Target="../media/image13.jpe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7.mov"/><Relationship Id="rId3" Type="http://schemas.microsoft.com/office/2007/relationships/media" Target="../media/media7.mov"/><Relationship Id="rId4" Type="http://schemas.openxmlformats.org/officeDocument/2006/relationships/image" Target="../media/image60.png"/><Relationship Id="rId5" Type="http://schemas.openxmlformats.org/officeDocument/2006/relationships/image" Target="../media/image44.png"/><Relationship Id="rId6" Type="http://schemas.openxmlformats.org/officeDocument/2006/relationships/image" Target="../media/image8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video" Target="../media/media14.mov"/><Relationship Id="rId3" Type="http://schemas.microsoft.com/office/2007/relationships/media" Target="../media/media14.mov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6" Type="http://schemas.openxmlformats.org/officeDocument/2006/relationships/video" Target="../media/media15.mov"/><Relationship Id="rId7" Type="http://schemas.microsoft.com/office/2007/relationships/media" Target="../media/media15.mov"/><Relationship Id="rId8" Type="http://schemas.openxmlformats.org/officeDocument/2006/relationships/image" Target="../media/image78.png"/><Relationship Id="rId9" Type="http://schemas.openxmlformats.org/officeDocument/2006/relationships/hyperlink" Target="http://mhchem.org/222/222PPT/pdf222/II0902GeoAndPolarGuide.pdf" TargetMode="External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jpeg"/><Relationship Id="rId3" Type="http://schemas.openxmlformats.org/officeDocument/2006/relationships/video" Target="../media/media16.mov"/><Relationship Id="rId4" Type="http://schemas.microsoft.com/office/2007/relationships/media" Target="../media/media16.mov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7" Type="http://schemas.openxmlformats.org/officeDocument/2006/relationships/video" Target="../media/media17.mov"/><Relationship Id="rId8" Type="http://schemas.microsoft.com/office/2007/relationships/media" Target="../media/media17.mov"/><Relationship Id="rId9" Type="http://schemas.openxmlformats.org/officeDocument/2006/relationships/image" Target="../media/image81.png"/><Relationship Id="rId10" Type="http://schemas.openxmlformats.org/officeDocument/2006/relationships/hyperlink" Target="http://mhchem.org/222/222PPT/pdf222/II0902GeoAndPolarGuide.pdf" TargetMode="External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2.png"/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openxmlformats.org/officeDocument/2006/relationships/image" Target="../media/image7.jpe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5.png"/><Relationship Id="rId4" Type="http://schemas.openxmlformats.org/officeDocument/2006/relationships/image" Target="../media/image86.pn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7.png"/><Relationship Id="rId3" Type="http://schemas.openxmlformats.org/officeDocument/2006/relationships/image" Target="../media/image88.png"/><Relationship Id="rId4" Type="http://schemas.openxmlformats.org/officeDocument/2006/relationships/image" Target="../media/image89.pn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video" Target="../media/media18.mov"/><Relationship Id="rId3" Type="http://schemas.microsoft.com/office/2007/relationships/media" Target="../media/media18.mov"/><Relationship Id="rId4" Type="http://schemas.openxmlformats.org/officeDocument/2006/relationships/image" Target="../media/image90.png"/><Relationship Id="rId5" Type="http://schemas.openxmlformats.org/officeDocument/2006/relationships/video" Target="../media/media19.mov"/><Relationship Id="rId6" Type="http://schemas.microsoft.com/office/2007/relationships/media" Target="../media/media19.mov"/><Relationship Id="rId7" Type="http://schemas.openxmlformats.org/officeDocument/2006/relationships/image" Target="../media/image91.pn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9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3.pn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4.pn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5.pn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6.png"/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5" Type="http://schemas.openxmlformats.org/officeDocument/2006/relationships/image" Target="../media/image15.jpeg"/><Relationship Id="rId6" Type="http://schemas.openxmlformats.org/officeDocument/2006/relationships/image" Target="../media/image99.png"/><Relationship Id="rId7" Type="http://schemas.openxmlformats.org/officeDocument/2006/relationships/image" Target="../media/image16.jpeg"/><Relationship Id="rId8" Type="http://schemas.openxmlformats.org/officeDocument/2006/relationships/image" Target="../media/image100.pn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tif"/><Relationship Id="rId3" Type="http://schemas.openxmlformats.org/officeDocument/2006/relationships/image" Target="../media/image17.jpe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video" Target="../media/media3.mov"/><Relationship Id="rId4" Type="http://schemas.microsoft.com/office/2007/relationships/media" Target="../media/media3.mov"/><Relationship Id="rId5" Type="http://schemas.openxmlformats.org/officeDocument/2006/relationships/image" Target="../media/image15.png"/><Relationship Id="rId6" Type="http://schemas.openxmlformats.org/officeDocument/2006/relationships/video" Target="../media/media4.mov"/><Relationship Id="rId7" Type="http://schemas.microsoft.com/office/2007/relationships/media" Target="../media/media4.mov"/><Relationship Id="rId8" Type="http://schemas.openxmlformats.org/officeDocument/2006/relationships/image" Target="../media/image1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3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Chapter 4: Chemical Bonding and Molecular Geometry"/>
          <p:cNvSpPr txBox="1"/>
          <p:nvPr>
            <p:ph type="title"/>
          </p:nvPr>
        </p:nvSpPr>
        <p:spPr>
          <a:xfrm>
            <a:off x="3481754" y="-260839"/>
            <a:ext cx="15544801" cy="5715001"/>
          </a:xfrm>
          <a:prstGeom prst="rect">
            <a:avLst/>
          </a:prstGeom>
        </p:spPr>
        <p:txBody>
          <a:bodyPr/>
          <a:lstStyle>
            <a:lvl1pPr>
              <a:defRPr sz="9200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Chapter 4: Chemical Bonding and Molecular Geometry</a:t>
            </a:r>
          </a:p>
        </p:txBody>
      </p:sp>
      <p:sp>
        <p:nvSpPr>
          <p:cNvPr id="223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224" name="caffeine picture" descr="caffeine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9620" y="3335746"/>
            <a:ext cx="8208720" cy="6696543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Last update:…"/>
          <p:cNvSpPr txBox="1"/>
          <p:nvPr/>
        </p:nvSpPr>
        <p:spPr>
          <a:xfrm>
            <a:off x="21900959" y="12354910"/>
            <a:ext cx="2247035" cy="988296"/>
          </a:xfrm>
          <a:prstGeom prst="rect">
            <a:avLst/>
          </a:prstGeom>
          <a:solidFill>
            <a:srgbClr val="FFFFFF">
              <a:alpha val="73708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8580" tIns="68580" rIns="68580" bIns="68580">
            <a:spAutoFit/>
          </a:bodyPr>
          <a:lstStyle/>
          <a:p>
            <a:pPr algn="ctr" defTabSz="1828800">
              <a:defRPr i="1" sz="3000"/>
            </a:pPr>
            <a:r>
              <a:t>Last update:</a:t>
            </a:r>
          </a:p>
          <a:p>
            <a:pPr algn="ctr" defTabSz="1828800">
              <a:defRPr i="1" sz="3000"/>
            </a:pPr>
            <a:r>
              <a:t>7/7/25</a:t>
            </a:r>
          </a:p>
        </p:txBody>
      </p:sp>
      <p:pic>
        <p:nvPicPr>
          <p:cNvPr id="226" name="cocaine picture" descr="cocaine pictur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816473" y="965791"/>
            <a:ext cx="6013069" cy="42950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water picture" descr="water pictur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714816" y="5582270"/>
            <a:ext cx="3981398" cy="25514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03M05AN30-1.mov" descr="03M05AN30-1.mov"/>
          <p:cNvPicPr>
            <a:picLocks noChangeAspect="0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13411322" y="11391926"/>
            <a:ext cx="3360421" cy="18329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ammonium chloride picture" descr="ammonium chloride picture"/>
          <p:cNvPicPr>
            <a:picLocks noChangeAspect="0"/>
          </p:cNvPicPr>
          <p:nvPr/>
        </p:nvPicPr>
        <p:blipFill>
          <a:blip r:embed="rId8">
            <a:extLst/>
          </a:blip>
          <a:srcRect l="4392" t="1846" r="6117" b="4348"/>
          <a:stretch>
            <a:fillRect/>
          </a:stretch>
        </p:blipFill>
        <p:spPr>
          <a:xfrm>
            <a:off x="5888693" y="8089942"/>
            <a:ext cx="5832302" cy="5323523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Chemistry 221…"/>
          <p:cNvSpPr txBox="1"/>
          <p:nvPr/>
        </p:nvSpPr>
        <p:spPr>
          <a:xfrm>
            <a:off x="14229032" y="7921951"/>
            <a:ext cx="10123008" cy="3302001"/>
          </a:xfrm>
          <a:prstGeom prst="rect">
            <a:avLst/>
          </a:prstGeom>
          <a:solidFill>
            <a:srgbClr val="EBEBEB">
              <a:alpha val="56675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650874" marR="79373" indent="-571500" algn="ctr" defTabSz="1828800">
              <a:lnSpc>
                <a:spcPct val="90000"/>
              </a:lnSpc>
              <a:spcBef>
                <a:spcPts val="1900"/>
              </a:spcBef>
              <a:buClr>
                <a:srgbClr val="000000"/>
              </a:buClr>
              <a:buFont typeface="Arial"/>
              <a:defRPr sz="5400">
                <a:uFill>
                  <a:solidFill>
                    <a:srgbClr val="000000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Chemistry 221</a:t>
            </a:r>
          </a:p>
          <a:p>
            <a:pPr marL="650874" marR="79373" indent="-571500" algn="ctr" defTabSz="1828800">
              <a:lnSpc>
                <a:spcPct val="90000"/>
              </a:lnSpc>
              <a:spcBef>
                <a:spcPts val="1900"/>
              </a:spcBef>
              <a:buClr>
                <a:srgbClr val="000000"/>
              </a:buClr>
              <a:buFont typeface="Arial"/>
              <a:defRPr sz="5400">
                <a:uFill>
                  <a:solidFill>
                    <a:srgbClr val="000000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Professor Michael Russell</a:t>
            </a:r>
          </a:p>
          <a:p>
            <a:pPr marL="650874" marR="79373" indent="-571500" algn="ctr" defTabSz="1828800">
              <a:lnSpc>
                <a:spcPct val="90000"/>
              </a:lnSpc>
              <a:spcBef>
                <a:spcPts val="1900"/>
              </a:spcBef>
              <a:buClr>
                <a:srgbClr val="FF2734"/>
              </a:buClr>
              <a:buFont typeface="Arial"/>
              <a:def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http://mhchem.org/221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3" fill="hold"/>
                                        <p:tgtEl>
                                          <p:spTgt spid="2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28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2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28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We are using “traditional” electronegativity values,…"/>
          <p:cNvSpPr txBox="1"/>
          <p:nvPr/>
        </p:nvSpPr>
        <p:spPr>
          <a:xfrm>
            <a:off x="13900891" y="12509314"/>
            <a:ext cx="10000179" cy="1109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 algn="r">
              <a:defRPr i="1" sz="3200"/>
            </a:pPr>
            <a:r>
              <a:t>We are using “traditional” electronegativity values,</a:t>
            </a:r>
          </a:p>
          <a:p>
            <a:pPr algn="r">
              <a:defRPr i="1" sz="3200"/>
            </a:pPr>
            <a:r>
              <a:t>but a new system has been introduced (January 2019)</a:t>
            </a:r>
          </a:p>
        </p:txBody>
      </p:sp>
      <p:sp>
        <p:nvSpPr>
          <p:cNvPr id="349" name="F has maximum χ.…"/>
          <p:cNvSpPr txBox="1"/>
          <p:nvPr>
            <p:ph type="body" idx="1"/>
          </p:nvPr>
        </p:nvSpPr>
        <p:spPr>
          <a:xfrm>
            <a:off x="601980" y="5472418"/>
            <a:ext cx="17680207" cy="9026328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55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F 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has</a:t>
            </a:r>
            <a:r>
              <a:t> maximum </a:t>
            </a:r>
            <a:r>
              <a:rPr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Avenir Book"/>
                <a:ea typeface="Avenir Book"/>
                <a:cs typeface="Avenir Book"/>
                <a:sym typeface="Avenir Book"/>
              </a:rPr>
              <a:t>χ</a:t>
            </a:r>
            <a:r>
              <a:t>.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55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Atom with lowest </a:t>
            </a:r>
            <a:r>
              <a:rPr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χ</a:t>
            </a:r>
            <a:r>
              <a:t> is the center atom in most molecules.</a:t>
            </a:r>
            <a:endParaRPr>
              <a:latin typeface="Avenir Heavy"/>
              <a:ea typeface="Avenir Heavy"/>
              <a:cs typeface="Avenir Heavy"/>
              <a:sym typeface="Avenir Heavy"/>
            </a:endParaRP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55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Electronegativity differences determine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bond type</a:t>
            </a:r>
            <a:r>
              <a:t> 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(and point of attack on a molecule).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55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As the electronegativity difference increases between two atoms, the bond becomes more ionic.</a:t>
            </a:r>
          </a:p>
        </p:txBody>
      </p:sp>
      <p:sp>
        <p:nvSpPr>
          <p:cNvPr id="350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351" name="Figure" descr="Figur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94700" y="502305"/>
            <a:ext cx="15773400" cy="5685113"/>
          </a:xfrm>
          <a:prstGeom prst="rect">
            <a:avLst/>
          </a:prstGeom>
          <a:ln w="12700">
            <a:miter lim="400000"/>
          </a:ln>
        </p:spPr>
      </p:pic>
      <p:sp>
        <p:nvSpPr>
          <p:cNvPr id="352" name="Electronegativity"/>
          <p:cNvSpPr txBox="1"/>
          <p:nvPr/>
        </p:nvSpPr>
        <p:spPr>
          <a:xfrm>
            <a:off x="224789" y="127000"/>
            <a:ext cx="14333221" cy="1814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>
            <a:lvl1pPr marL="79373" marR="79373" defTabSz="1828800">
              <a:lnSpc>
                <a:spcPct val="90000"/>
              </a:lnSpc>
              <a:defRPr b="1" sz="7400">
                <a:solidFill>
                  <a:srgbClr val="0433FF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r>
              <a:t>Electronegativity</a:t>
            </a:r>
          </a:p>
        </p:txBody>
      </p:sp>
      <p:sp>
        <p:nvSpPr>
          <p:cNvPr id="353" name="In our class, pure covalent bonds…"/>
          <p:cNvSpPr txBox="1"/>
          <p:nvPr/>
        </p:nvSpPr>
        <p:spPr>
          <a:xfrm>
            <a:off x="17323590" y="6279964"/>
            <a:ext cx="6958480" cy="15792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 algn="r">
              <a:defRPr i="1" sz="3200"/>
            </a:pPr>
            <a:r>
              <a:rPr b="1"/>
              <a:t>In our class</a:t>
            </a:r>
            <a:r>
              <a:t>, pure covalent bonds</a:t>
            </a:r>
          </a:p>
          <a:p>
            <a:pPr algn="r">
              <a:defRPr i="1" sz="3200"/>
            </a:pPr>
            <a:r>
              <a:t>will only be between identical atoms </a:t>
            </a:r>
          </a:p>
          <a:p>
            <a:pPr algn="r">
              <a:defRPr i="1" sz="3200"/>
            </a:pPr>
            <a:r>
              <a:t>(i.e. N</a:t>
            </a:r>
            <a:r>
              <a:rPr baseline="-5999"/>
              <a:t>2</a:t>
            </a:r>
            <a:r>
              <a:t>, F</a:t>
            </a:r>
            <a:r>
              <a:rPr baseline="-5999"/>
              <a:t>2</a:t>
            </a:r>
            <a:r>
              <a:t>, etc.)</a:t>
            </a:r>
          </a:p>
        </p:txBody>
      </p:sp>
      <p:sp>
        <p:nvSpPr>
          <p:cNvPr id="354" name="Which of the following groups of elements is arranged correctly in order of increasing electronegativity?…"/>
          <p:cNvSpPr txBox="1"/>
          <p:nvPr/>
        </p:nvSpPr>
        <p:spPr>
          <a:xfrm>
            <a:off x="5059680" y="14104619"/>
            <a:ext cx="17990820" cy="1522730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73151" marR="73151" defTabSz="1645920">
              <a:defRPr b="1" sz="54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Which of the following groups of elements is arranged correctly in order of increasing electronegativity?</a:t>
            </a:r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</a:p>
          <a:p>
            <a:pPr marL="81280" marR="81280" defTabSz="1828800">
              <a:defRPr sz="4600">
                <a:uFill>
                  <a:solidFill>
                    <a:srgbClr val="000000"/>
                  </a:solidFill>
                </a:uFill>
              </a:defRPr>
            </a:pPr>
          </a:p>
          <a:p>
            <a:pPr lvl="1" marL="1119163" marR="73151" indent="-1078523" defTabSz="1645920">
              <a:spcBef>
                <a:spcPts val="1300"/>
              </a:spcBef>
              <a:buClr>
                <a:srgbClr val="000000"/>
              </a:buClr>
              <a:buSzPct val="100000"/>
              <a:buFont typeface="Arial"/>
              <a:buAutoNum type="alphaUcPeriod" startAt="1"/>
              <a:defRPr sz="4600">
                <a:uFill>
                  <a:solidFill>
                    <a:srgbClr val="000000"/>
                  </a:solidFill>
                </a:uFill>
              </a:defRPr>
            </a:pPr>
            <a:r>
              <a:t>B &lt; O &lt; Al &lt; F</a:t>
            </a:r>
          </a:p>
          <a:p>
            <a:pPr lvl="1" marL="1119163" marR="73151" indent="-1078523" defTabSz="1645920">
              <a:spcBef>
                <a:spcPts val="1300"/>
              </a:spcBef>
              <a:buClr>
                <a:srgbClr val="000000"/>
              </a:buClr>
              <a:buSzPct val="100000"/>
              <a:buFont typeface="Arial"/>
              <a:buAutoNum type="alphaUcPeriod" startAt="1"/>
              <a:defRPr sz="4600">
                <a:uFill>
                  <a:solidFill>
                    <a:srgbClr val="000000"/>
                  </a:solidFill>
                </a:uFill>
              </a:defRPr>
            </a:pPr>
            <a:r>
              <a:t>B &lt; O &lt; F &lt; Al</a:t>
            </a:r>
          </a:p>
          <a:p>
            <a:pPr lvl="1" marL="1119163" marR="73151" indent="-1078523" defTabSz="1645920">
              <a:spcBef>
                <a:spcPts val="1300"/>
              </a:spcBef>
              <a:buClr>
                <a:srgbClr val="000000"/>
              </a:buClr>
              <a:buSzPct val="100000"/>
              <a:buFont typeface="Arial"/>
              <a:buAutoNum type="alphaUcPeriod" startAt="1"/>
              <a:defRPr sz="4600">
                <a:uFill>
                  <a:solidFill>
                    <a:srgbClr val="000000"/>
                  </a:solidFill>
                </a:uFill>
              </a:defRPr>
            </a:pPr>
            <a:r>
              <a:t>Al &lt; B &lt; O &lt; F</a:t>
            </a:r>
          </a:p>
          <a:p>
            <a:pPr lvl="1" marL="1119163" marR="73151" indent="-1078523" defTabSz="1645920">
              <a:spcBef>
                <a:spcPts val="1300"/>
              </a:spcBef>
              <a:buClr>
                <a:srgbClr val="000000"/>
              </a:buClr>
              <a:buSzPct val="100000"/>
              <a:buFont typeface="Arial"/>
              <a:buAutoNum type="alphaUcPeriod" startAt="1"/>
              <a:defRPr sz="4600">
                <a:uFill>
                  <a:solidFill>
                    <a:srgbClr val="000000"/>
                  </a:solidFill>
                </a:uFill>
              </a:defRPr>
            </a:pPr>
            <a:r>
              <a:t>F &lt; O &lt; B &lt; Al</a:t>
            </a:r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</a:p>
        </p:txBody>
      </p:sp>
      <p:sp>
        <p:nvSpPr>
          <p:cNvPr id="355" name="Enter your response on…"/>
          <p:cNvSpPr txBox="1"/>
          <p:nvPr/>
        </p:nvSpPr>
        <p:spPr>
          <a:xfrm>
            <a:off x="21130260" y="17670780"/>
            <a:ext cx="6958479" cy="157734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81280" marR="81280" algn="ctr" defTabSz="1828800">
              <a:defRPr b="1" i="1"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Enter your response on</a:t>
            </a:r>
          </a:p>
          <a:p>
            <a:pPr marL="81280" marR="81280" algn="ctr" defTabSz="1828800">
              <a:defRPr b="1" i="1"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your i&gt;Clicker now!</a:t>
            </a:r>
          </a:p>
        </p:txBody>
      </p:sp>
      <p:sp>
        <p:nvSpPr>
          <p:cNvPr id="356" name="Answer = C,…"/>
          <p:cNvSpPr txBox="1"/>
          <p:nvPr/>
        </p:nvSpPr>
        <p:spPr>
          <a:xfrm>
            <a:off x="20607214" y="20391119"/>
            <a:ext cx="4765147" cy="1735245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81280" marR="81280" algn="ctr" defTabSz="1828800">
              <a:defRPr b="1" sz="5400">
                <a:uFill>
                  <a:solidFill>
                    <a:srgbClr val="000000"/>
                  </a:solidFill>
                </a:uFill>
              </a:defRPr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C,</a:t>
            </a:r>
            <a:endParaRPr>
              <a:solidFill>
                <a:srgbClr val="FF2600"/>
              </a:solidFill>
              <a:uFill>
                <a:solidFill>
                  <a:srgbClr val="FF2600"/>
                </a:solidFill>
              </a:uFill>
            </a:endParaRPr>
          </a:p>
          <a:p>
            <a:pPr marL="81280" marR="81280" algn="ctr" defTabSz="1828800">
              <a:defRPr b="1" sz="5400">
                <a:uFill>
                  <a:solidFill>
                    <a:srgbClr val="000000"/>
                  </a:solidFill>
                </a:uFill>
              </a:defRPr>
            </a:pPr>
            <a:r>
              <a:rPr>
                <a:uFill>
                  <a:solidFill>
                    <a:srgbClr val="FF2600"/>
                  </a:solidFill>
                </a:uFill>
              </a:rPr>
              <a:t>Al &lt; B &lt; O &lt; F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click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68437 -1.013333" origin="layout" pathEditMode="relative">
                                      <p:cBhvr>
                                        <p:cTn id="6" dur="10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path" nodeType="with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461256 -0.465000" origin="layout" pathEditMode="relative">
                                      <p:cBhvr>
                                        <p:cTn id="9" dur="10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xit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path" nodeType="afterEffect" presetSubtype="0" presetID="-1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465939 -0.676667" origin="layout" pathEditMode="relative">
                                      <p:cBhvr>
                                        <p:cTn id="16" dur="5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5" grpId="3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Bond Polarity"/>
          <p:cNvSpPr txBox="1"/>
          <p:nvPr/>
        </p:nvSpPr>
        <p:spPr>
          <a:xfrm>
            <a:off x="224789" y="127000"/>
            <a:ext cx="14333221" cy="1814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>
            <a:lvl1pPr marL="79373" marR="79373" defTabSz="1828800">
              <a:lnSpc>
                <a:spcPct val="90000"/>
              </a:lnSpc>
              <a:defRPr b="1" sz="7400">
                <a:solidFill>
                  <a:srgbClr val="0433FF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r>
              <a:t>Bond Polarity</a:t>
            </a:r>
          </a:p>
        </p:txBody>
      </p:sp>
      <p:sp>
        <p:nvSpPr>
          <p:cNvPr id="361" name="From electronegativity table"/>
          <p:cNvSpPr txBox="1"/>
          <p:nvPr/>
        </p:nvSpPr>
        <p:spPr>
          <a:xfrm>
            <a:off x="17398494" y="5160009"/>
            <a:ext cx="5934355" cy="805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>
              <a:defRPr sz="3600">
                <a:latin typeface="Avenir Book Oblique"/>
                <a:ea typeface="Avenir Book Oblique"/>
                <a:cs typeface="Avenir Book Oblique"/>
                <a:sym typeface="Avenir Book Oblique"/>
              </a:defRPr>
            </a:lvl1pPr>
          </a:lstStyle>
          <a:p>
            <a:pPr/>
            <a:r>
              <a:t>From electronegativity table</a:t>
            </a:r>
          </a:p>
        </p:txBody>
      </p:sp>
      <p:sp>
        <p:nvSpPr>
          <p:cNvPr id="362" name="Which bond is more polar (or Dipolar)?…"/>
          <p:cNvSpPr txBox="1"/>
          <p:nvPr>
            <p:ph type="body" idx="1"/>
          </p:nvPr>
        </p:nvSpPr>
        <p:spPr>
          <a:xfrm>
            <a:off x="5036820" y="2903220"/>
            <a:ext cx="14333220" cy="10012680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54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Which bond is more polar (or </a:t>
            </a:r>
            <a:r>
              <a:rPr>
                <a:solidFill>
                  <a:srgbClr val="FF2600"/>
                </a:solidFill>
              </a:rPr>
              <a:t>Dipolar</a:t>
            </a:r>
            <a:r>
              <a:t>)?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54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 			O-H			O-F</a:t>
            </a:r>
          </a:p>
          <a:p>
            <a:pPr marL="650874" indent="-571500">
              <a:buClr>
                <a:srgbClr val="000000"/>
              </a:buClr>
              <a:buSzTx/>
              <a:buFont typeface="Symbol"/>
              <a:buNone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54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latin typeface="Avenir Book"/>
                <a:ea typeface="Avenir Book"/>
                <a:cs typeface="Avenir Book"/>
                <a:sym typeface="Avenir Book"/>
              </a:rPr>
              <a:t>χ</a:t>
            </a:r>
            <a:r>
              <a:rPr sz="54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		</a:t>
            </a:r>
            <a:r>
              <a:rPr sz="54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	</a:t>
            </a:r>
            <a:r>
              <a:rPr sz="5400"/>
              <a:t>3.5 - 2.1		3.5 - 4.0</a:t>
            </a:r>
            <a:endParaRPr sz="5400"/>
          </a:p>
          <a:p>
            <a:pPr marL="650874" indent="-571500">
              <a:buClr>
                <a:srgbClr val="000000"/>
              </a:buClr>
              <a:buSzTx/>
              <a:buFont typeface="Symbol"/>
              <a:buNone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54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latin typeface="Avenir Book"/>
                <a:ea typeface="Avenir Book"/>
                <a:cs typeface="Avenir Book"/>
                <a:sym typeface="Avenir Book"/>
              </a:rPr>
              <a:t>∆</a:t>
            </a:r>
            <a:r>
              <a:rPr sz="54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latin typeface="Avenir Book"/>
                <a:ea typeface="Avenir Book"/>
                <a:cs typeface="Avenir Book"/>
                <a:sym typeface="Avenir Book"/>
              </a:rPr>
              <a:t>χ</a:t>
            </a:r>
            <a:r>
              <a:rPr sz="54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		</a:t>
            </a:r>
            <a:r>
              <a:rPr sz="5400">
                <a:solidFill>
                  <a:srgbClr val="FF2734"/>
                </a:solidFill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FF2734"/>
                  </a:solidFill>
                </a:uFill>
              </a:rPr>
              <a:t>1.4</a:t>
            </a:r>
            <a:r>
              <a:rPr sz="54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			</a:t>
            </a:r>
            <a:r>
              <a:rPr sz="5400">
                <a:solidFill>
                  <a:srgbClr val="FF2734"/>
                </a:solidFill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FF2734"/>
                  </a:solidFill>
                </a:uFill>
              </a:rPr>
              <a:t>0.5</a:t>
            </a:r>
            <a:endParaRPr sz="5400">
              <a:solidFill>
                <a:srgbClr val="FF2734"/>
              </a:solidFill>
              <a:effectLst>
                <a:outerShdw sx="100000" sy="100000" kx="0" ky="0" algn="b" rotWithShape="0" blurRad="12700" dist="25400" dir="2700000">
                  <a:srgbClr val="CBCBCB"/>
                </a:outerShdw>
              </a:effectLst>
              <a:uFill>
                <a:solidFill>
                  <a:srgbClr val="FF2734"/>
                </a:solidFill>
              </a:uFill>
            </a:endParaRPr>
          </a:p>
          <a:p>
            <a:pPr marL="650874" indent="-571500" algn="ctr">
              <a:buClr>
                <a:srgbClr val="00B800"/>
              </a:buClr>
              <a:buSzTx/>
              <a:buFont typeface="Symbol"/>
              <a:buNone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5400">
                <a:solidFill>
                  <a:srgbClr val="00B800"/>
                </a:solidFill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00B800"/>
                  </a:solidFill>
                </a:uFill>
                <a:latin typeface="Avenir Book"/>
                <a:ea typeface="Avenir Book"/>
                <a:cs typeface="Avenir Book"/>
                <a:sym typeface="Avenir Book"/>
              </a:rPr>
              <a:t>∴  </a:t>
            </a:r>
            <a:r>
              <a:rPr sz="5400">
                <a:solidFill>
                  <a:srgbClr val="FF2734"/>
                </a:solidFill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FF2734"/>
                  </a:solidFill>
                </a:uFill>
              </a:rPr>
              <a:t>OH</a:t>
            </a:r>
            <a:r>
              <a:rPr sz="5400">
                <a:solidFill>
                  <a:srgbClr val="00B800"/>
                </a:solidFill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00B800"/>
                  </a:solidFill>
                </a:uFill>
              </a:rPr>
              <a:t> </a:t>
            </a:r>
            <a:r>
              <a:rPr sz="5400"/>
              <a:t>is</a:t>
            </a:r>
            <a:r>
              <a:rPr sz="5400">
                <a:solidFill>
                  <a:srgbClr val="00B800"/>
                </a:solidFill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00B800"/>
                  </a:solidFill>
                </a:uFill>
              </a:rPr>
              <a:t> </a:t>
            </a:r>
            <a:r>
              <a:rPr i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more polar</a:t>
            </a:r>
            <a:r>
              <a:rPr sz="5400">
                <a:solidFill>
                  <a:srgbClr val="00B800"/>
                </a:solidFill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00B800"/>
                  </a:solidFill>
                </a:uFill>
              </a:rPr>
              <a:t> </a:t>
            </a:r>
            <a:r>
              <a:rPr sz="5400"/>
              <a:t>than</a:t>
            </a:r>
            <a:r>
              <a:rPr sz="5400">
                <a:solidFill>
                  <a:srgbClr val="00B800"/>
                </a:solidFill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00B800"/>
                  </a:solidFill>
                </a:uFill>
              </a:rPr>
              <a:t> </a:t>
            </a:r>
            <a:r>
              <a:rPr sz="5400">
                <a:solidFill>
                  <a:srgbClr val="FF2734"/>
                </a:solidFill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FF2734"/>
                  </a:solidFill>
                </a:uFill>
              </a:rPr>
              <a:t>OF</a:t>
            </a:r>
          </a:p>
        </p:txBody>
      </p:sp>
      <p:sp>
        <p:nvSpPr>
          <p:cNvPr id="363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364" name="and polarity is &quot;reversed&quot;"/>
          <p:cNvSpPr txBox="1"/>
          <p:nvPr/>
        </p:nvSpPr>
        <p:spPr>
          <a:xfrm>
            <a:off x="7459980" y="11430000"/>
            <a:ext cx="10081261" cy="1122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81280" marR="81280" algn="ctr" defTabSz="1828800">
              <a:lnSpc>
                <a:spcPct val="90000"/>
              </a:lnSpc>
              <a:spcBef>
                <a:spcPts val="2000"/>
              </a:spcBef>
              <a:buClr>
                <a:srgbClr val="000000"/>
              </a:buClr>
              <a:buFont typeface="Arial"/>
              <a:defRPr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and polarity is "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reversed</a:t>
            </a: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"</a:t>
            </a:r>
          </a:p>
        </p:txBody>
      </p:sp>
      <p:pic>
        <p:nvPicPr>
          <p:cNvPr id="365" name="OH vs OF polarity" descr="OH vs OF polarity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13725" y="8216900"/>
            <a:ext cx="8445500" cy="2571751"/>
          </a:xfrm>
          <a:prstGeom prst="rect">
            <a:avLst/>
          </a:prstGeom>
          <a:ln w="12700">
            <a:miter lim="400000"/>
          </a:ln>
        </p:spPr>
      </p:pic>
      <p:sp>
        <p:nvSpPr>
          <p:cNvPr id="366" name="Which of the following pairs of bonded atoms would be expected to have the greatest bond polarity?…"/>
          <p:cNvSpPr txBox="1"/>
          <p:nvPr/>
        </p:nvSpPr>
        <p:spPr>
          <a:xfrm>
            <a:off x="5265420" y="14813280"/>
            <a:ext cx="17990820" cy="1531620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73151" marR="73151" defTabSz="1645920">
              <a:defRPr b="1" sz="54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Which of the following pairs of bonded atoms would be expected to have the greatest bond polarity?</a:t>
            </a:r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</a:p>
          <a:p>
            <a:pPr marL="81280" marR="81280" defTabSz="1828800">
              <a:defRPr sz="4600">
                <a:uFill>
                  <a:solidFill>
                    <a:srgbClr val="000000"/>
                  </a:solidFill>
                </a:uFill>
              </a:defRPr>
            </a:pPr>
          </a:p>
          <a:p>
            <a:pPr lvl="1" marL="1119163" marR="73151" indent="-1078523" defTabSz="1645920">
              <a:spcBef>
                <a:spcPts val="1300"/>
              </a:spcBef>
              <a:buClr>
                <a:srgbClr val="000000"/>
              </a:buClr>
              <a:buSzPct val="100000"/>
              <a:buFont typeface="Arial"/>
              <a:buAutoNum type="alphaUcPeriod" startAt="1"/>
              <a:defRPr sz="4600">
                <a:uFill>
                  <a:solidFill>
                    <a:srgbClr val="000000"/>
                  </a:solidFill>
                </a:uFill>
              </a:defRPr>
            </a:pPr>
            <a:r>
              <a:t>N - O</a:t>
            </a:r>
          </a:p>
          <a:p>
            <a:pPr lvl="1" marL="1119163" marR="73151" indent="-1078523" defTabSz="1645920">
              <a:spcBef>
                <a:spcPts val="1300"/>
              </a:spcBef>
              <a:buClr>
                <a:srgbClr val="000000"/>
              </a:buClr>
              <a:buSzPct val="100000"/>
              <a:buFont typeface="Arial"/>
              <a:buAutoNum type="alphaUcPeriod" startAt="1"/>
              <a:defRPr sz="4600">
                <a:uFill>
                  <a:solidFill>
                    <a:srgbClr val="000000"/>
                  </a:solidFill>
                </a:uFill>
              </a:defRPr>
            </a:pPr>
            <a:r>
              <a:t>K - F</a:t>
            </a:r>
          </a:p>
          <a:p>
            <a:pPr lvl="1" marL="1119163" marR="73151" indent="-1078523" defTabSz="1645920">
              <a:spcBef>
                <a:spcPts val="1300"/>
              </a:spcBef>
              <a:buClr>
                <a:srgbClr val="000000"/>
              </a:buClr>
              <a:buSzPct val="100000"/>
              <a:buFont typeface="Arial"/>
              <a:buAutoNum type="alphaUcPeriod" startAt="1"/>
              <a:defRPr sz="4600">
                <a:uFill>
                  <a:solidFill>
                    <a:srgbClr val="000000"/>
                  </a:solidFill>
                </a:uFill>
              </a:defRPr>
            </a:pPr>
            <a:r>
              <a:t>B - N</a:t>
            </a:r>
          </a:p>
          <a:p>
            <a:pPr lvl="1" marL="1119163" marR="73151" indent="-1078523" defTabSz="1645920">
              <a:spcBef>
                <a:spcPts val="1300"/>
              </a:spcBef>
              <a:buClr>
                <a:srgbClr val="000000"/>
              </a:buClr>
              <a:buSzPct val="100000"/>
              <a:buFont typeface="Arial"/>
              <a:buAutoNum type="alphaUcPeriod" startAt="1"/>
              <a:defRPr sz="4600">
                <a:uFill>
                  <a:solidFill>
                    <a:srgbClr val="000000"/>
                  </a:solidFill>
                </a:uFill>
              </a:defRPr>
            </a:pPr>
            <a:r>
              <a:t>S - Cl</a:t>
            </a:r>
          </a:p>
          <a:p>
            <a:pPr lvl="1" marL="1119163" marR="73151" indent="-1078523" defTabSz="1645920">
              <a:spcBef>
                <a:spcPts val="1300"/>
              </a:spcBef>
              <a:buClr>
                <a:srgbClr val="000000"/>
              </a:buClr>
              <a:buSzPct val="100000"/>
              <a:buFont typeface="Arial"/>
              <a:buAutoNum type="alphaUcPeriod" startAt="1"/>
              <a:defRPr sz="4600">
                <a:uFill>
                  <a:solidFill>
                    <a:srgbClr val="000000"/>
                  </a:solidFill>
                </a:uFill>
              </a:defRPr>
            </a:pPr>
            <a:r>
              <a:t>F - F</a:t>
            </a:r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</a:p>
        </p:txBody>
      </p:sp>
      <p:sp>
        <p:nvSpPr>
          <p:cNvPr id="367" name="Enter your response on…"/>
          <p:cNvSpPr txBox="1"/>
          <p:nvPr/>
        </p:nvSpPr>
        <p:spPr>
          <a:xfrm>
            <a:off x="21335999" y="19911059"/>
            <a:ext cx="6958479" cy="157734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81280" marR="81280" algn="ctr" defTabSz="1828800">
              <a:defRPr b="1" i="1"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Enter your response on</a:t>
            </a:r>
          </a:p>
          <a:p>
            <a:pPr marL="81280" marR="81280" algn="ctr" defTabSz="1828800">
              <a:defRPr b="1" i="1"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your i&gt;Clicker now!</a:t>
            </a:r>
          </a:p>
        </p:txBody>
      </p:sp>
      <p:sp>
        <p:nvSpPr>
          <p:cNvPr id="368" name="Answer = B,…"/>
          <p:cNvSpPr txBox="1"/>
          <p:nvPr/>
        </p:nvSpPr>
        <p:spPr>
          <a:xfrm>
            <a:off x="21079673" y="22631400"/>
            <a:ext cx="4231711" cy="1735245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81280" marR="81280" algn="ctr" defTabSz="1828800">
              <a:defRPr b="1" sz="5400">
                <a:uFill>
                  <a:solidFill>
                    <a:srgbClr val="000000"/>
                  </a:solidFill>
                </a:uFill>
              </a:defRPr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B,</a:t>
            </a:r>
            <a:endParaRPr>
              <a:solidFill>
                <a:srgbClr val="FF2600"/>
              </a:solidFill>
              <a:uFill>
                <a:solidFill>
                  <a:srgbClr val="FF2600"/>
                </a:solidFill>
              </a:uFill>
            </a:endParaRPr>
          </a:p>
          <a:p>
            <a:pPr marL="81280" marR="81280" algn="ctr" defTabSz="1828800">
              <a:defRPr b="1" sz="5400">
                <a:uFill>
                  <a:solidFill>
                    <a:srgbClr val="000000"/>
                  </a:solidFill>
                </a:uFill>
              </a:defRPr>
            </a:pPr>
            <a:r>
              <a:rPr>
                <a:uFill>
                  <a:solidFill>
                    <a:srgbClr val="FF2600"/>
                  </a:solidFill>
                </a:uFill>
              </a:rPr>
              <a:t>K - F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"/>
                            </p:stCondLst>
                            <p:childTnLst>
                              <p:par>
                                <p:cTn id="13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3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3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3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"/>
                            </p:stCondLst>
                            <p:childTnLst>
                              <p:par>
                                <p:cTn id="24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"/>
                            </p:stCondLst>
                            <p:childTnLst>
                              <p:par>
                                <p:cTn id="27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9" dur="3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path" nodeType="clickEffect" presetSubtype="0" presetID="-1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68437 -1.013333" origin="layout" pathEditMode="relative">
                                      <p:cBhvr>
                                        <p:cTn id="33" dur="10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path" nodeType="withEffect" presetSubtype="0" presetID="-1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582193 -0.618333" origin="layout" pathEditMode="relative">
                                      <p:cBhvr>
                                        <p:cTn id="36" dur="10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xit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Class="path" nodeType="afterEffect" presetSubtype="0" presetID="-1" grpId="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570939 -0.833333" origin="layout" pathEditMode="relative">
                                      <p:cBhvr>
                                        <p:cTn id="43" dur="5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7" grpId="7"/>
      <p:bldP build="whole" bldLvl="1" animBg="1" rev="0" advAuto="0" spid="361" grpId="2"/>
      <p:bldP build="p" bldLvl="1" animBg="1" rev="0" advAuto="0" spid="362" grpId="1"/>
      <p:bldP build="whole" bldLvl="1" animBg="1" rev="0" advAuto="0" spid="364" grpId="4"/>
      <p:bldP build="whole" bldLvl="1" animBg="1" rev="0" advAuto="0" spid="365" grpId="3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Electron distribution is depicted with Lewis electron dot structures…"/>
          <p:cNvSpPr txBox="1"/>
          <p:nvPr>
            <p:ph type="body" sz="half" idx="1"/>
          </p:nvPr>
        </p:nvSpPr>
        <p:spPr>
          <a:xfrm>
            <a:off x="11701780" y="2100580"/>
            <a:ext cx="10240963" cy="10771466"/>
          </a:xfrm>
          <a:prstGeom prst="rect">
            <a:avLst/>
          </a:prstGeom>
        </p:spPr>
        <p:txBody>
          <a:bodyPr/>
          <a:lstStyle/>
          <a:p>
            <a:pPr marL="650874" indent="-571500">
              <a:spcBef>
                <a:spcPts val="5300"/>
              </a:spcBef>
              <a:buClr>
                <a:srgbClr val="000000"/>
              </a:buClr>
              <a:buSzTx/>
              <a:buFont typeface="Arial"/>
              <a:buNone/>
              <a:defRPr b="0" sz="69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Electron distribution is depicted with</a:t>
            </a:r>
            <a:r>
              <a:rPr>
                <a:solidFill>
                  <a:srgbClr val="FDFDC5"/>
                </a:solidFill>
                <a:uFill>
                  <a:solidFill>
                    <a:srgbClr val="FDFDC5"/>
                  </a:solidFill>
                </a:uFill>
              </a:rPr>
              <a:t>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Lewis electron dot structures</a:t>
            </a:r>
          </a:p>
          <a:p>
            <a:pPr marL="650874" indent="-571500">
              <a:spcBef>
                <a:spcPts val="5300"/>
              </a:spcBef>
              <a:buClr>
                <a:srgbClr val="FDFDC5"/>
              </a:buClr>
              <a:buSzTx/>
              <a:buFont typeface="Arial"/>
              <a:buNone/>
              <a:defRPr b="0" sz="69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rgbClr val="FDFDC5"/>
                </a:solidFill>
                <a:uFill>
                  <a:solidFill>
                    <a:srgbClr val="FDFDC5"/>
                  </a:solidFill>
                </a:uFill>
              </a:rPr>
              <a:t> </a:t>
            </a:r>
            <a:r>
              <a:t>Valence electrons are distributed as shared or</a:t>
            </a:r>
            <a:r>
              <a:rPr>
                <a:solidFill>
                  <a:srgbClr val="FDFDC5"/>
                </a:solidFill>
                <a:uFill>
                  <a:solidFill>
                    <a:srgbClr val="FDFDC5"/>
                  </a:solidFill>
                </a:uFill>
              </a:rPr>
              <a:t>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Bond Pairs</a:t>
            </a:r>
            <a:r>
              <a:t> 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(bp)</a:t>
            </a:r>
            <a:r>
              <a:t> and unshared </a:t>
            </a:r>
            <a:r>
              <a:t>or</a:t>
            </a:r>
            <a:r>
              <a:rPr>
                <a:solidFill>
                  <a:srgbClr val="FDFDC5"/>
                </a:solidFill>
                <a:uFill>
                  <a:solidFill>
                    <a:srgbClr val="FDFDC5"/>
                  </a:solidFill>
                </a:uFill>
              </a:rPr>
              <a:t>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Lone Pairs</a:t>
            </a:r>
            <a:r>
              <a:t> 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(lp)</a:t>
            </a:r>
            <a:r>
              <a:t> </a:t>
            </a:r>
          </a:p>
        </p:txBody>
      </p:sp>
      <p:sp>
        <p:nvSpPr>
          <p:cNvPr id="371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grpSp>
        <p:nvGrpSpPr>
          <p:cNvPr id="376" name="Group"/>
          <p:cNvGrpSpPr/>
          <p:nvPr/>
        </p:nvGrpSpPr>
        <p:grpSpPr>
          <a:xfrm>
            <a:off x="989133" y="2685485"/>
            <a:ext cx="8994259" cy="10771466"/>
            <a:chOff x="0" y="0"/>
            <a:chExt cx="8994257" cy="10771465"/>
          </a:xfrm>
        </p:grpSpPr>
        <p:grpSp>
          <p:nvGrpSpPr>
            <p:cNvPr id="374" name="Group"/>
            <p:cNvGrpSpPr/>
            <p:nvPr/>
          </p:nvGrpSpPr>
          <p:grpSpPr>
            <a:xfrm>
              <a:off x="0" y="0"/>
              <a:ext cx="6877186" cy="9586148"/>
              <a:chOff x="0" y="0"/>
              <a:chExt cx="6877185" cy="9586147"/>
            </a:xfrm>
          </p:grpSpPr>
          <p:sp>
            <p:nvSpPr>
              <p:cNvPr id="372" name="Rectangle"/>
              <p:cNvSpPr/>
              <p:nvPr/>
            </p:nvSpPr>
            <p:spPr>
              <a:xfrm>
                <a:off x="0" y="0"/>
                <a:ext cx="6877186" cy="9586148"/>
              </a:xfrm>
              <a:prstGeom prst="rect">
                <a:avLst/>
              </a:prstGeom>
              <a:solidFill>
                <a:srgbClr val="FDFDC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914400"/>
              </a:p>
            </p:txBody>
          </p:sp>
          <p:pic>
            <p:nvPicPr>
              <p:cNvPr id="373" name="image.png" descr="image.png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6877186" cy="9586147"/>
              </a:xfrm>
              <a:prstGeom prst="rect">
                <a:avLst/>
              </a:prstGeom>
              <a:ln w="88900" cap="flat">
                <a:noFill/>
                <a:miter lim="400000"/>
              </a:ln>
              <a:effectLst>
                <a:outerShdw sx="100000" sy="100000" kx="0" ky="0" algn="b" rotWithShape="0" blurRad="114300" dist="177800" dir="2700000">
                  <a:srgbClr val="A2A2A2">
                    <a:alpha val="74996"/>
                  </a:srgbClr>
                </a:outerShdw>
              </a:effectLst>
            </p:spPr>
          </p:pic>
        </p:grpSp>
        <p:sp>
          <p:nvSpPr>
            <p:cNvPr id="375" name="G. N. Lewis…"/>
            <p:cNvSpPr/>
            <p:nvPr/>
          </p:nvSpPr>
          <p:spPr>
            <a:xfrm>
              <a:off x="3740517" y="8520112"/>
              <a:ext cx="5253741" cy="2251354"/>
            </a:xfrm>
            <a:prstGeom prst="rect">
              <a:avLst/>
            </a:prstGeom>
            <a:solidFill>
              <a:srgbClr val="FDFDC5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marL="79373" marR="79373" defTabSz="1828800">
                <a:buClr>
                  <a:srgbClr val="000000"/>
                </a:buClr>
                <a:buFont typeface="Arial"/>
                <a:defRPr sz="6300">
                  <a:uFill>
                    <a:solidFill>
                      <a:srgbClr val="000000"/>
                    </a:solidFill>
                  </a:uFill>
                  <a:latin typeface="Avenir Heavy"/>
                  <a:ea typeface="Avenir Heavy"/>
                  <a:cs typeface="Avenir Heavy"/>
                  <a:sym typeface="Avenir Heavy"/>
                </a:defRPr>
              </a:pPr>
              <a:r>
                <a:t>G. N. Lewis </a:t>
              </a:r>
            </a:p>
            <a:p>
              <a:pPr marL="79373" marR="79373" defTabSz="1828800">
                <a:buClr>
                  <a:srgbClr val="000000"/>
                </a:buClr>
                <a:buFont typeface="Arial"/>
                <a:defRPr sz="6300">
                  <a:uFill>
                    <a:solidFill>
                      <a:srgbClr val="000000"/>
                    </a:solidFill>
                  </a:uFill>
                  <a:latin typeface="Avenir Heavy"/>
                  <a:ea typeface="Avenir Heavy"/>
                  <a:cs typeface="Avenir Heavy"/>
                  <a:sym typeface="Avenir Heavy"/>
                </a:defRPr>
              </a:pPr>
              <a:r>
                <a:t>1875 - 1946</a:t>
              </a:r>
            </a:p>
          </p:txBody>
        </p:sp>
      </p:grpSp>
      <p:sp>
        <p:nvSpPr>
          <p:cNvPr id="377" name="4.4 - Lewis Symbols and Structures"/>
          <p:cNvSpPr txBox="1"/>
          <p:nvPr/>
        </p:nvSpPr>
        <p:spPr>
          <a:xfrm>
            <a:off x="42172" y="-713846"/>
            <a:ext cx="21962614" cy="320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>
            <a:lvl1pPr marL="79373" marR="79373" defTabSz="1828800">
              <a:lnSpc>
                <a:spcPct val="90000"/>
              </a:lnSpc>
              <a:defRPr b="1" sz="7400">
                <a:solidFill>
                  <a:srgbClr val="0433FF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r>
              <a:t>4.4 - Lewis Symbols and Structures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Valence Electrons, Core Electrons"/>
          <p:cNvSpPr txBox="1"/>
          <p:nvPr>
            <p:ph type="title"/>
          </p:nvPr>
        </p:nvSpPr>
        <p:spPr>
          <a:xfrm>
            <a:off x="282500" y="407539"/>
            <a:ext cx="21587694" cy="15087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defRPr>
            </a:lvl1pPr>
          </a:lstStyle>
          <a:p>
            <a:pPr/>
            <a:r>
              <a:t>Valence Electrons, Core Electrons</a:t>
            </a:r>
          </a:p>
        </p:txBody>
      </p:sp>
      <p:sp>
        <p:nvSpPr>
          <p:cNvPr id="380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381" name="Periodic table is arranged so that elements with similar chemical and physical properties are in the same group (column).…"/>
          <p:cNvSpPr txBox="1"/>
          <p:nvPr/>
        </p:nvSpPr>
        <p:spPr>
          <a:xfrm>
            <a:off x="310922" y="1876441"/>
            <a:ext cx="18153257" cy="10682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/>
          <a:p>
            <a:pPr marL="650874" marR="79373" indent="-571500" defTabSz="1828800">
              <a:buClr>
                <a:srgbClr val="000000"/>
              </a:buClr>
              <a:buFont typeface="Helvetica"/>
              <a:defRPr sz="4800">
                <a:uFill>
                  <a:solidFill>
                    <a:srgbClr val="000000"/>
                  </a:solidFill>
                </a:u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Periodic table is arranged so that elements with similar chemical and physical properties are in the same group (column). </a:t>
            </a:r>
          </a:p>
          <a:p>
            <a:pPr marL="650874" marR="79373" indent="-571500" defTabSz="1828800">
              <a:buClr>
                <a:srgbClr val="000000"/>
              </a:buClr>
              <a:buFont typeface="Helvetica"/>
              <a:defRPr sz="4800">
                <a:uFill>
                  <a:solidFill>
                    <a:srgbClr val="000000"/>
                  </a:solidFill>
                </a:u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* Elements in the same group have similar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valence electron configurations (outer electrons)</a:t>
            </a:r>
            <a:endParaRPr>
              <a:latin typeface="Avenir Heavy"/>
              <a:ea typeface="Avenir Heavy"/>
              <a:cs typeface="Avenir Heavy"/>
              <a:sym typeface="Avenir Heavy"/>
            </a:endParaRPr>
          </a:p>
          <a:p>
            <a:pPr marL="650874" marR="79373" indent="-571500" defTabSz="1828800">
              <a:buClr>
                <a:srgbClr val="000000"/>
              </a:buClr>
              <a:buFont typeface="Helvetica"/>
              <a:defRPr sz="4800">
                <a:uFill>
                  <a:solidFill>
                    <a:srgbClr val="000000"/>
                  </a:solidFill>
                </a:u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Lewis structures built with valence electrons</a:t>
            </a:r>
          </a:p>
          <a:p>
            <a:pPr marL="650874" marR="79373" indent="-571500" defTabSz="1828800">
              <a:buClr>
                <a:srgbClr val="000000"/>
              </a:buClr>
              <a:buFont typeface="Helvetica"/>
              <a:defRPr sz="4800">
                <a:uFill>
                  <a:solidFill>
                    <a:srgbClr val="000000"/>
                  </a:solidFill>
                </a:u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u="sng"/>
              <a:t>Main Group Elements:</a:t>
            </a:r>
            <a:r>
              <a:t>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number of valence electrons = group number</a:t>
            </a:r>
            <a:endParaRPr>
              <a:latin typeface="Avenir Heavy"/>
              <a:ea typeface="Avenir Heavy"/>
              <a:cs typeface="Avenir Heavy"/>
              <a:sym typeface="Avenir Heavy"/>
            </a:endParaRPr>
          </a:p>
          <a:p>
            <a:pPr marL="650874" marR="79373" indent="-571500" defTabSz="1828800">
              <a:buClr>
                <a:srgbClr val="000000"/>
              </a:buClr>
              <a:buFont typeface="Helvetica"/>
              <a:defRPr sz="4800">
                <a:uFill>
                  <a:solidFill>
                    <a:srgbClr val="000000"/>
                  </a:solidFill>
                </a:u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* 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Example:</a:t>
            </a:r>
            <a:r>
              <a:t> Carbon has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four valence electrons</a:t>
            </a:r>
            <a:r>
              <a:t> (group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IVA</a:t>
            </a:r>
            <a:r>
              <a:t>) and six electrons total; C has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2 core electrons</a:t>
            </a:r>
            <a:r>
              <a:t> (6 - 4 = 2)</a:t>
            </a:r>
          </a:p>
          <a:p>
            <a:pPr marL="650874" marR="79373" indent="-571500" defTabSz="1828800">
              <a:buClr>
                <a:srgbClr val="000000"/>
              </a:buClr>
              <a:buFont typeface="Helvetica"/>
              <a:defRPr sz="4800">
                <a:uFill>
                  <a:solidFill>
                    <a:srgbClr val="000000"/>
                  </a:solidFill>
                </a:u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* 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Example:</a:t>
            </a:r>
            <a:r>
              <a:t> Bromine has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seven valence electrons</a:t>
            </a:r>
            <a:r>
              <a:t> (group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VIIA</a:t>
            </a:r>
            <a:r>
              <a:t>) and 35 electrons total; Br has 28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 core electrons</a:t>
            </a:r>
            <a:r>
              <a:t> (35 - 7 = 28)</a:t>
            </a:r>
          </a:p>
        </p:txBody>
      </p:sp>
      <p:grpSp>
        <p:nvGrpSpPr>
          <p:cNvPr id="384" name="Group"/>
          <p:cNvGrpSpPr/>
          <p:nvPr/>
        </p:nvGrpSpPr>
        <p:grpSpPr>
          <a:xfrm>
            <a:off x="20244663" y="479425"/>
            <a:ext cx="3808274" cy="5708015"/>
            <a:chOff x="0" y="0"/>
            <a:chExt cx="3808272" cy="5708014"/>
          </a:xfrm>
        </p:grpSpPr>
        <p:pic>
          <p:nvPicPr>
            <p:cNvPr id="382" name="B picture" descr="B picture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783361" y="0"/>
              <a:ext cx="2241551" cy="29368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83" name="Boron has 3…"/>
            <p:cNvSpPr txBox="1"/>
            <p:nvPr/>
          </p:nvSpPr>
          <p:spPr>
            <a:xfrm>
              <a:off x="0" y="3035934"/>
              <a:ext cx="3808273" cy="26720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ctr">
              <a:spAutoFit/>
            </a:bodyPr>
            <a:lstStyle/>
            <a:p>
              <a:pPr marL="81280" marR="81280" algn="ctr" defTabSz="1828800">
                <a:defRPr sz="3600">
                  <a:uFill>
                    <a:solidFill>
                      <a:srgbClr val="000000"/>
                    </a:solidFill>
                  </a:uFill>
                  <a:latin typeface="Avenir Book Oblique"/>
                  <a:ea typeface="Avenir Book Oblique"/>
                  <a:cs typeface="Avenir Book Oblique"/>
                  <a:sym typeface="Avenir Book Oblique"/>
                </a:defRPr>
              </a:pPr>
              <a:r>
                <a:t>Boron has 3</a:t>
              </a:r>
            </a:p>
            <a:p>
              <a:pPr marL="81280" marR="81280" algn="ctr" defTabSz="1828800">
                <a:defRPr sz="3600">
                  <a:uFill>
                    <a:solidFill>
                      <a:srgbClr val="000000"/>
                    </a:solidFill>
                  </a:uFill>
                  <a:latin typeface="Avenir Book Oblique"/>
                  <a:ea typeface="Avenir Book Oblique"/>
                  <a:cs typeface="Avenir Book Oblique"/>
                  <a:sym typeface="Avenir Book Oblique"/>
                </a:defRPr>
              </a:pPr>
              <a:r>
                <a:t>valence electrons</a:t>
              </a:r>
            </a:p>
            <a:p>
              <a:pPr marL="81280" marR="81280" algn="ctr" defTabSz="1828800">
                <a:defRPr sz="3600">
                  <a:uFill>
                    <a:solidFill>
                      <a:srgbClr val="000000"/>
                    </a:solidFill>
                  </a:uFill>
                  <a:latin typeface="Avenir Book Oblique"/>
                  <a:ea typeface="Avenir Book Oblique"/>
                  <a:cs typeface="Avenir Book Oblique"/>
                  <a:sym typeface="Avenir Book Oblique"/>
                </a:defRPr>
              </a:pPr>
              <a:r>
                <a:t>and 2 core</a:t>
              </a:r>
            </a:p>
            <a:p>
              <a:pPr marL="81280" marR="81280" algn="ctr" defTabSz="1828800">
                <a:defRPr sz="3600">
                  <a:uFill>
                    <a:solidFill>
                      <a:srgbClr val="000000"/>
                    </a:solidFill>
                  </a:uFill>
                  <a:latin typeface="Avenir Book Oblique"/>
                  <a:ea typeface="Avenir Book Oblique"/>
                  <a:cs typeface="Avenir Book Oblique"/>
                  <a:sym typeface="Avenir Book Oblique"/>
                </a:defRPr>
              </a:pPr>
              <a:r>
                <a:t>electrons</a:t>
              </a:r>
            </a:p>
          </p:txBody>
        </p:sp>
      </p:grpSp>
      <p:grpSp>
        <p:nvGrpSpPr>
          <p:cNvPr id="387" name="Group"/>
          <p:cNvGrpSpPr/>
          <p:nvPr/>
        </p:nvGrpSpPr>
        <p:grpSpPr>
          <a:xfrm>
            <a:off x="20244663" y="7413625"/>
            <a:ext cx="3808274" cy="6012815"/>
            <a:chOff x="0" y="0"/>
            <a:chExt cx="3808272" cy="6012814"/>
          </a:xfrm>
        </p:grpSpPr>
        <p:pic>
          <p:nvPicPr>
            <p:cNvPr id="385" name="F picture" descr="F pictur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37311" y="0"/>
              <a:ext cx="2533651" cy="33083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86" name="Fluorine has 7…"/>
            <p:cNvSpPr txBox="1"/>
            <p:nvPr/>
          </p:nvSpPr>
          <p:spPr>
            <a:xfrm>
              <a:off x="0" y="3340734"/>
              <a:ext cx="3808273" cy="26720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ctr">
              <a:spAutoFit/>
            </a:bodyPr>
            <a:lstStyle/>
            <a:p>
              <a:pPr marL="81280" marR="81280" algn="ctr" defTabSz="1828800">
                <a:defRPr sz="3600">
                  <a:uFill>
                    <a:solidFill>
                      <a:srgbClr val="000000"/>
                    </a:solidFill>
                  </a:uFill>
                  <a:latin typeface="Avenir Book Oblique"/>
                  <a:ea typeface="Avenir Book Oblique"/>
                  <a:cs typeface="Avenir Book Oblique"/>
                  <a:sym typeface="Avenir Book Oblique"/>
                </a:defRPr>
              </a:pPr>
              <a:r>
                <a:t>Fluorine has 7</a:t>
              </a:r>
            </a:p>
            <a:p>
              <a:pPr marL="81280" marR="81280" algn="ctr" defTabSz="1828800">
                <a:defRPr sz="3600">
                  <a:uFill>
                    <a:solidFill>
                      <a:srgbClr val="000000"/>
                    </a:solidFill>
                  </a:uFill>
                  <a:latin typeface="Avenir Book Oblique"/>
                  <a:ea typeface="Avenir Book Oblique"/>
                  <a:cs typeface="Avenir Book Oblique"/>
                  <a:sym typeface="Avenir Book Oblique"/>
                </a:defRPr>
              </a:pPr>
              <a:r>
                <a:t>valence electrons</a:t>
              </a:r>
            </a:p>
            <a:p>
              <a:pPr marL="81280" marR="81280" algn="ctr" defTabSz="1828800">
                <a:defRPr sz="3600">
                  <a:uFill>
                    <a:solidFill>
                      <a:srgbClr val="000000"/>
                    </a:solidFill>
                  </a:uFill>
                  <a:latin typeface="Avenir Book Oblique"/>
                  <a:ea typeface="Avenir Book Oblique"/>
                  <a:cs typeface="Avenir Book Oblique"/>
                  <a:sym typeface="Avenir Book Oblique"/>
                </a:defRPr>
              </a:pPr>
              <a:r>
                <a:t>and 2 core</a:t>
              </a:r>
            </a:p>
            <a:p>
              <a:pPr marL="81280" marR="81280" algn="ctr" defTabSz="1828800">
                <a:defRPr sz="3600">
                  <a:uFill>
                    <a:solidFill>
                      <a:srgbClr val="000000"/>
                    </a:solidFill>
                  </a:uFill>
                  <a:latin typeface="Avenir Book Oblique"/>
                  <a:ea typeface="Avenir Book Oblique"/>
                  <a:cs typeface="Avenir Book Oblique"/>
                  <a:sym typeface="Avenir Book Oblique"/>
                </a:defRPr>
              </a:pPr>
              <a:r>
                <a:t>electrons</a:t>
              </a:r>
            </a:p>
          </p:txBody>
        </p:sp>
      </p:grpSp>
      <p:pic>
        <p:nvPicPr>
          <p:cNvPr id="388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0" t="29014" r="0" b="29014"/>
          <a:stretch>
            <a:fillRect/>
          </a:stretch>
        </p:blipFill>
        <p:spPr>
          <a:xfrm>
            <a:off x="4149736" y="11415519"/>
            <a:ext cx="11699263" cy="2134268"/>
          </a:xfrm>
          <a:prstGeom prst="rect">
            <a:avLst/>
          </a:prstGeom>
          <a:ln w="88900"/>
        </p:spPr>
      </p:pic>
      <p:sp>
        <p:nvSpPr>
          <p:cNvPr id="389" name="How many valence electrons in phosphorus (P)?…"/>
          <p:cNvSpPr txBox="1"/>
          <p:nvPr/>
        </p:nvSpPr>
        <p:spPr>
          <a:xfrm>
            <a:off x="10043159" y="14036039"/>
            <a:ext cx="10241281" cy="11498580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81280" marR="81280" defTabSz="1828800">
              <a:defRPr b="1"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How many valence electrons in phosphorus (P)?</a:t>
            </a:r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</a:p>
          <a:p>
            <a:pPr marL="455441" marR="81280" indent="-247161" defTabSz="1828800">
              <a:buSzPct val="100000"/>
              <a:buAutoNum type="alphaUcPeriod" startAt="1"/>
              <a:defRPr b="1" sz="4600">
                <a:uFill>
                  <a:solidFill>
                    <a:srgbClr val="000000"/>
                  </a:solidFill>
                </a:uFill>
              </a:defRPr>
            </a:pPr>
            <a:r>
              <a:t> </a:t>
            </a:r>
            <a:r>
              <a:rPr b="0"/>
              <a:t>2</a:t>
            </a:r>
            <a:endParaRPr b="0"/>
          </a:p>
          <a:p>
            <a:pPr marL="455441" marR="81280" indent="-247161" defTabSz="1828800">
              <a:buSzPct val="100000"/>
              <a:buAutoNum type="alphaUcPeriod" startAt="1"/>
              <a:defRPr b="1" sz="4600">
                <a:uFill>
                  <a:solidFill>
                    <a:srgbClr val="000000"/>
                  </a:solidFill>
                </a:uFill>
              </a:defRPr>
            </a:pPr>
            <a:r>
              <a:rPr b="0"/>
              <a:t> 3</a:t>
            </a:r>
            <a:endParaRPr b="0"/>
          </a:p>
          <a:p>
            <a:pPr marL="455441" marR="81280" indent="-247161" defTabSz="1828800">
              <a:buSzPct val="100000"/>
              <a:buAutoNum type="alphaUcPeriod" startAt="1"/>
              <a:defRPr b="1" sz="4600">
                <a:uFill>
                  <a:solidFill>
                    <a:srgbClr val="000000"/>
                  </a:solidFill>
                </a:uFill>
              </a:defRPr>
            </a:pPr>
            <a:r>
              <a:rPr b="0"/>
              <a:t> 4</a:t>
            </a:r>
            <a:endParaRPr b="0"/>
          </a:p>
          <a:p>
            <a:pPr marL="455441" marR="81280" indent="-247161" defTabSz="1828800">
              <a:buSzPct val="100000"/>
              <a:buAutoNum type="alphaUcPeriod" startAt="1"/>
              <a:defRPr b="1" sz="4600">
                <a:uFill>
                  <a:solidFill>
                    <a:srgbClr val="000000"/>
                  </a:solidFill>
                </a:uFill>
              </a:defRPr>
            </a:pPr>
            <a:r>
              <a:rPr b="0"/>
              <a:t> 5</a:t>
            </a:r>
            <a:endParaRPr b="0"/>
          </a:p>
          <a:p>
            <a:pPr marL="455441" marR="81280" indent="-247161" defTabSz="1828800">
              <a:buSzPct val="100000"/>
              <a:buAutoNum type="alphaUcPeriod" startAt="1"/>
              <a:defRPr b="1" sz="4600">
                <a:uFill>
                  <a:solidFill>
                    <a:srgbClr val="000000"/>
                  </a:solidFill>
                </a:uFill>
              </a:defRPr>
            </a:pPr>
            <a:r>
              <a:rPr b="0"/>
              <a:t> 6</a:t>
            </a: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</a:p>
        </p:txBody>
      </p:sp>
      <p:sp>
        <p:nvSpPr>
          <p:cNvPr id="390" name="Enter your response on…"/>
          <p:cNvSpPr txBox="1"/>
          <p:nvPr/>
        </p:nvSpPr>
        <p:spPr>
          <a:xfrm>
            <a:off x="24239220" y="13487400"/>
            <a:ext cx="6958480" cy="1577340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81280" marR="81280" algn="ctr" defTabSz="1828800">
              <a:defRPr b="1" i="1"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Enter your response on</a:t>
            </a:r>
          </a:p>
          <a:p>
            <a:pPr marL="81280" marR="81280" algn="ctr" defTabSz="1828800">
              <a:defRPr b="1" i="1"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your i&gt;Clicker now!</a:t>
            </a:r>
          </a:p>
        </p:txBody>
      </p:sp>
      <p:sp>
        <p:nvSpPr>
          <p:cNvPr id="391" name="Answer = D, 5…"/>
          <p:cNvSpPr txBox="1"/>
          <p:nvPr/>
        </p:nvSpPr>
        <p:spPr>
          <a:xfrm>
            <a:off x="23217048" y="16322039"/>
            <a:ext cx="5671957" cy="1735245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81280" marR="81280" algn="ctr" defTabSz="1828800">
              <a:defRPr b="1" sz="5400">
                <a:uFill>
                  <a:solidFill>
                    <a:srgbClr val="000000"/>
                  </a:solidFill>
                </a:uFill>
              </a:defRPr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D</a:t>
            </a:r>
            <a:r>
              <a:t>, 5</a:t>
            </a:r>
          </a:p>
          <a:p>
            <a:pPr marL="81280" marR="81280" algn="ctr" defTabSz="1828800">
              <a:defRPr b="1" i="1" sz="5400">
                <a:uFill>
                  <a:solidFill>
                    <a:srgbClr val="000000"/>
                  </a:solidFill>
                </a:uFill>
              </a:defRPr>
            </a:pPr>
            <a:r>
              <a:t>P is in group VA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3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3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3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"/>
                            </p:stCondLst>
                            <p:childTnLst>
                              <p:par>
                                <p:cTn id="1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3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3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"/>
                            </p:stCondLst>
                            <p:childTnLst>
                              <p:par>
                                <p:cTn id="20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"/>
                            </p:stCondLst>
                            <p:childTnLst>
                              <p:par>
                                <p:cTn id="23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"/>
                            </p:stCondLst>
                            <p:childTnLst>
                              <p:par>
                                <p:cTn id="26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path" nodeType="clickEffect" presetSubtype="0" presetID="-1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170417 -0.857222" origin="layout" pathEditMode="relative">
                                      <p:cBhvr>
                                        <p:cTn id="31" dur="10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path" nodeType="withEffect" presetSubtype="0" presetID="-1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319560 -0.194792" origin="layout" pathEditMode="relative">
                                      <p:cBhvr>
                                        <p:cTn id="34" dur="10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xit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path" nodeType="afterEffect" presetSubtype="0" presetID="-1" grpId="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276252 -0.407214" origin="layout" pathEditMode="relative">
                                      <p:cBhvr>
                                        <p:cTn id="41" dur="5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84" grpId="2"/>
      <p:bldP build="whole" bldLvl="1" animBg="1" rev="0" advAuto="0" spid="388" grpId="4"/>
      <p:bldP build="p" bldLvl="5" animBg="1" rev="0" advAuto="0" spid="381" grpId="1"/>
      <p:bldP build="whole" bldLvl="1" animBg="1" rev="0" advAuto="0" spid="387" grpId="3"/>
      <p:bldP build="whole" bldLvl="1" animBg="1" rev="0" advAuto="0" spid="390" grpId="7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Valence electrons are distributed as shared or bonding pairs (BPs) and unshared or lone pairs (LPs) in molecules"/>
          <p:cNvSpPr txBox="1"/>
          <p:nvPr>
            <p:ph type="body" sz="half" idx="1"/>
          </p:nvPr>
        </p:nvSpPr>
        <p:spPr>
          <a:xfrm>
            <a:off x="4907065" y="2221360"/>
            <a:ext cx="16252327" cy="8229601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61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Valence electrons are distributed as shared or</a:t>
            </a:r>
            <a:r>
              <a:rPr>
                <a:solidFill>
                  <a:srgbClr val="FDFDC5"/>
                </a:solidFill>
                <a:uFill>
                  <a:solidFill>
                    <a:srgbClr val="FDFDC5"/>
                  </a:solidFill>
                </a:uFill>
              </a:rPr>
              <a:t>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bonding pairs (BPs)</a:t>
            </a:r>
            <a:r>
              <a:t> and unshared or</a:t>
            </a:r>
            <a:r>
              <a:rPr>
                <a:solidFill>
                  <a:srgbClr val="FDFDC5"/>
                </a:solidFill>
                <a:uFill>
                  <a:solidFill>
                    <a:srgbClr val="FDFDC5"/>
                  </a:solidFill>
                </a:uFill>
              </a:rPr>
              <a:t>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lone pairs (LPs)</a:t>
            </a:r>
            <a:r>
              <a:t> in molecules</a:t>
            </a:r>
          </a:p>
        </p:txBody>
      </p:sp>
      <p:sp>
        <p:nvSpPr>
          <p:cNvPr id="394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grpSp>
        <p:nvGrpSpPr>
          <p:cNvPr id="417" name="Group"/>
          <p:cNvGrpSpPr/>
          <p:nvPr/>
        </p:nvGrpSpPr>
        <p:grpSpPr>
          <a:xfrm>
            <a:off x="7338737" y="5789988"/>
            <a:ext cx="8846821" cy="4208088"/>
            <a:chOff x="0" y="0"/>
            <a:chExt cx="8846819" cy="4208086"/>
          </a:xfrm>
        </p:grpSpPr>
        <p:sp>
          <p:nvSpPr>
            <p:cNvPr id="395" name="Rectangle"/>
            <p:cNvSpPr/>
            <p:nvPr/>
          </p:nvSpPr>
          <p:spPr>
            <a:xfrm>
              <a:off x="0" y="0"/>
              <a:ext cx="8846820" cy="3703321"/>
            </a:xfrm>
            <a:prstGeom prst="rect">
              <a:avLst/>
            </a:prstGeom>
            <a:solidFill>
              <a:srgbClr val="FDFDC5"/>
            </a:solidFill>
            <a:ln w="9525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81280" marR="81280" defTabSz="1828800">
                <a:defRPr b="1" sz="5400">
                  <a:solidFill>
                    <a:srgbClr val="00B800"/>
                  </a:solidFill>
                  <a:uFill>
                    <a:solidFill>
                      <a:srgbClr val="00B800"/>
                    </a:solidFill>
                  </a:uFill>
                </a:defRPr>
              </a:pPr>
            </a:p>
          </p:txBody>
        </p:sp>
        <p:sp>
          <p:nvSpPr>
            <p:cNvPr id="396" name="Text"/>
            <p:cNvSpPr txBox="1"/>
            <p:nvPr/>
          </p:nvSpPr>
          <p:spPr>
            <a:xfrm>
              <a:off x="744812" y="417136"/>
              <a:ext cx="317650" cy="11428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000000"/>
                </a:buClr>
                <a:buFont typeface="Geneva"/>
                <a:defRPr sz="7200">
                  <a:uFill>
                    <a:solidFill>
                      <a:srgbClr val="0000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 </a:t>
              </a:r>
            </a:p>
          </p:txBody>
        </p:sp>
        <p:sp>
          <p:nvSpPr>
            <p:cNvPr id="397" name="Text"/>
            <p:cNvSpPr txBox="1"/>
            <p:nvPr/>
          </p:nvSpPr>
          <p:spPr>
            <a:xfrm>
              <a:off x="982938" y="417136"/>
              <a:ext cx="317650" cy="11428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000000"/>
                </a:buClr>
                <a:buFont typeface="Geneva"/>
                <a:defRPr sz="7200">
                  <a:uFill>
                    <a:solidFill>
                      <a:srgbClr val="0000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 </a:t>
              </a:r>
            </a:p>
          </p:txBody>
        </p:sp>
        <p:grpSp>
          <p:nvGrpSpPr>
            <p:cNvPr id="403" name="Group"/>
            <p:cNvGrpSpPr/>
            <p:nvPr/>
          </p:nvGrpSpPr>
          <p:grpSpPr>
            <a:xfrm>
              <a:off x="2037038" y="115512"/>
              <a:ext cx="1969696" cy="2632076"/>
              <a:chOff x="0" y="0"/>
              <a:chExt cx="1969695" cy="2632075"/>
            </a:xfrm>
          </p:grpSpPr>
          <p:sp>
            <p:nvSpPr>
              <p:cNvPr id="398" name="•"/>
              <p:cNvSpPr/>
              <p:nvPr/>
            </p:nvSpPr>
            <p:spPr>
              <a:xfrm>
                <a:off x="699695" y="454025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1828800">
                  <a:buClr>
                    <a:srgbClr val="FF2600"/>
                  </a:buClr>
                  <a:buFont typeface="Geneva"/>
                  <a:defRPr>
                    <a:solidFill>
                      <a:srgbClr val="FF2600"/>
                    </a:solidFill>
                    <a:uFill>
                      <a:solidFill>
                        <a:srgbClr val="FF2600"/>
                      </a:solidFill>
                    </a:uFill>
                    <a:latin typeface="Geneva"/>
                    <a:ea typeface="Geneva"/>
                    <a:cs typeface="Geneva"/>
                    <a:sym typeface="Geneva"/>
                  </a:defRPr>
                </a:lvl1pPr>
              </a:lstStyle>
              <a:p>
                <a:pPr/>
                <a:r>
                  <a:t>•</a:t>
                </a:r>
              </a:p>
            </p:txBody>
          </p:sp>
          <p:grpSp>
            <p:nvGrpSpPr>
              <p:cNvPr id="402" name="Group"/>
              <p:cNvGrpSpPr/>
              <p:nvPr/>
            </p:nvGrpSpPr>
            <p:grpSpPr>
              <a:xfrm>
                <a:off x="-1" y="0"/>
                <a:ext cx="1969697" cy="2632076"/>
                <a:chOff x="0" y="0"/>
                <a:chExt cx="1969695" cy="2632075"/>
              </a:xfrm>
            </p:grpSpPr>
            <p:sp>
              <p:nvSpPr>
                <p:cNvPr id="399" name="••"/>
                <p:cNvSpPr/>
                <p:nvPr/>
              </p:nvSpPr>
              <p:spPr>
                <a:xfrm>
                  <a:off x="0" y="0"/>
                  <a:ext cx="1270000" cy="1270000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defTabSz="1828800">
                    <a:buClr>
                      <a:srgbClr val="FF2600"/>
                    </a:buClr>
                    <a:buFont typeface="Geneva"/>
                    <a:defRPr>
                      <a:solidFill>
                        <a:srgbClr val="FF2600"/>
                      </a:solidFill>
                      <a:uFill>
                        <a:solidFill>
                          <a:srgbClr val="FF2600"/>
                        </a:solidFill>
                      </a:uFill>
                      <a:latin typeface="Geneva"/>
                      <a:ea typeface="Geneva"/>
                      <a:cs typeface="Geneva"/>
                      <a:sym typeface="Geneva"/>
                    </a:defRPr>
                  </a:lvl1pPr>
                </a:lstStyle>
                <a:p>
                  <a:pPr/>
                  <a:r>
                    <a:t>••</a:t>
                  </a:r>
                </a:p>
              </p:txBody>
            </p:sp>
            <p:sp>
              <p:nvSpPr>
                <p:cNvPr id="400" name="•"/>
                <p:cNvSpPr/>
                <p:nvPr/>
              </p:nvSpPr>
              <p:spPr>
                <a:xfrm>
                  <a:off x="699695" y="857250"/>
                  <a:ext cx="1270001" cy="1270000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defTabSz="1828800">
                    <a:buClr>
                      <a:srgbClr val="FF2600"/>
                    </a:buClr>
                    <a:buFont typeface="Geneva"/>
                    <a:defRPr>
                      <a:solidFill>
                        <a:srgbClr val="FF2600"/>
                      </a:solidFill>
                      <a:uFill>
                        <a:solidFill>
                          <a:srgbClr val="FF2600"/>
                        </a:solidFill>
                      </a:uFill>
                      <a:latin typeface="Geneva"/>
                      <a:ea typeface="Geneva"/>
                      <a:cs typeface="Geneva"/>
                      <a:sym typeface="Geneva"/>
                    </a:defRPr>
                  </a:lvl1pPr>
                </a:lstStyle>
                <a:p>
                  <a:pPr/>
                  <a:r>
                    <a:t>•</a:t>
                  </a:r>
                </a:p>
              </p:txBody>
            </p:sp>
            <p:sp>
              <p:nvSpPr>
                <p:cNvPr id="401" name="••"/>
                <p:cNvSpPr/>
                <p:nvPr/>
              </p:nvSpPr>
              <p:spPr>
                <a:xfrm>
                  <a:off x="23420" y="1362075"/>
                  <a:ext cx="1270001" cy="1270001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defTabSz="1828800">
                    <a:buClr>
                      <a:srgbClr val="FF2600"/>
                    </a:buClr>
                    <a:buFont typeface="Geneva"/>
                    <a:defRPr>
                      <a:solidFill>
                        <a:srgbClr val="FF2600"/>
                      </a:solidFill>
                      <a:uFill>
                        <a:solidFill>
                          <a:srgbClr val="FF2600"/>
                        </a:solidFill>
                      </a:uFill>
                      <a:latin typeface="Geneva"/>
                      <a:ea typeface="Geneva"/>
                      <a:cs typeface="Geneva"/>
                      <a:sym typeface="Geneva"/>
                    </a:defRPr>
                  </a:lvl1pPr>
                </a:lstStyle>
                <a:p>
                  <a:pPr/>
                  <a:r>
                    <a:t>••</a:t>
                  </a:r>
                </a:p>
              </p:txBody>
            </p:sp>
          </p:grpSp>
        </p:grpSp>
        <p:grpSp>
          <p:nvGrpSpPr>
            <p:cNvPr id="407" name="Group"/>
            <p:cNvGrpSpPr/>
            <p:nvPr/>
          </p:nvGrpSpPr>
          <p:grpSpPr>
            <a:xfrm>
              <a:off x="141563" y="417136"/>
              <a:ext cx="2505131" cy="1142852"/>
              <a:chOff x="0" y="0"/>
              <a:chExt cx="2505129" cy="1142851"/>
            </a:xfrm>
          </p:grpSpPr>
          <p:sp>
            <p:nvSpPr>
              <p:cNvPr id="404" name="H"/>
              <p:cNvSpPr txBox="1"/>
              <p:nvPr/>
            </p:nvSpPr>
            <p:spPr>
              <a:xfrm>
                <a:off x="0" y="0"/>
                <a:ext cx="643136" cy="11428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1828800">
                  <a:buClr>
                    <a:srgbClr val="000000"/>
                  </a:buClr>
                  <a:buFont typeface="Geneva"/>
                  <a:defRPr sz="7200">
                    <a:uFill>
                      <a:solidFill>
                        <a:srgbClr val="000000"/>
                      </a:solidFill>
                    </a:uFill>
                    <a:latin typeface="Geneva"/>
                    <a:ea typeface="Geneva"/>
                    <a:cs typeface="Geneva"/>
                    <a:sym typeface="Geneva"/>
                  </a:defRPr>
                </a:lvl1pPr>
              </a:lstStyle>
              <a:p>
                <a:pPr/>
                <a:r>
                  <a:t>H</a:t>
                </a:r>
              </a:p>
            </p:txBody>
          </p:sp>
          <p:sp>
            <p:nvSpPr>
              <p:cNvPr id="405" name="Cl"/>
              <p:cNvSpPr txBox="1"/>
              <p:nvPr/>
            </p:nvSpPr>
            <p:spPr>
              <a:xfrm>
                <a:off x="1682060" y="0"/>
                <a:ext cx="823070" cy="11428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1828800">
                  <a:buClr>
                    <a:srgbClr val="000000"/>
                  </a:buClr>
                  <a:buFont typeface="Geneva"/>
                  <a:defRPr sz="7200">
                    <a:uFill>
                      <a:solidFill>
                        <a:srgbClr val="000000"/>
                      </a:solidFill>
                    </a:uFill>
                    <a:latin typeface="Geneva"/>
                    <a:ea typeface="Geneva"/>
                    <a:cs typeface="Geneva"/>
                    <a:sym typeface="Geneva"/>
                  </a:defRPr>
                </a:lvl1pPr>
              </a:lstStyle>
              <a:p>
                <a:pPr/>
                <a:r>
                  <a:t>Cl</a:t>
                </a:r>
              </a:p>
            </p:txBody>
          </p:sp>
          <p:sp>
            <p:nvSpPr>
              <p:cNvPr id="406" name="Line"/>
              <p:cNvSpPr/>
              <p:nvPr/>
            </p:nvSpPr>
            <p:spPr>
              <a:xfrm flipV="1">
                <a:off x="777005" y="495294"/>
                <a:ext cx="752939" cy="4"/>
              </a:xfrm>
              <a:prstGeom prst="line">
                <a:avLst/>
              </a:prstGeom>
              <a:noFill/>
              <a:ln w="889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411" name="Group"/>
            <p:cNvGrpSpPr/>
            <p:nvPr/>
          </p:nvGrpSpPr>
          <p:grpSpPr>
            <a:xfrm>
              <a:off x="2986361" y="1188661"/>
              <a:ext cx="2844172" cy="1857376"/>
              <a:chOff x="0" y="0"/>
              <a:chExt cx="2844170" cy="1857375"/>
            </a:xfrm>
          </p:grpSpPr>
          <p:sp>
            <p:nvSpPr>
              <p:cNvPr id="408" name="Shape"/>
              <p:cNvSpPr/>
              <p:nvPr/>
            </p:nvSpPr>
            <p:spPr>
              <a:xfrm>
                <a:off x="0" y="0"/>
                <a:ext cx="413350" cy="3657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5266"/>
                    </a:moveTo>
                    <a:cubicBezTo>
                      <a:pt x="20593" y="11725"/>
                      <a:pt x="17770" y="17520"/>
                      <a:pt x="13642" y="2160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88900" cap="flat">
                <a:noFill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marL="81280" marR="81280" defTabSz="1828800">
                  <a:defRPr b="1" sz="5400">
                    <a:solidFill>
                      <a:srgbClr val="00B800"/>
                    </a:solidFill>
                    <a:uFill>
                      <a:solidFill>
                        <a:srgbClr val="00B800"/>
                      </a:solidFill>
                    </a:uFill>
                  </a:defRPr>
                </a:pPr>
              </a:p>
            </p:txBody>
          </p:sp>
          <p:sp>
            <p:nvSpPr>
              <p:cNvPr id="409" name="Line"/>
              <p:cNvSpPr/>
              <p:nvPr/>
            </p:nvSpPr>
            <p:spPr>
              <a:xfrm>
                <a:off x="301937" y="174625"/>
                <a:ext cx="1122733" cy="733426"/>
              </a:xfrm>
              <a:prstGeom prst="line">
                <a:avLst/>
              </a:prstGeom>
              <a:noFill/>
              <a:ln w="635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0" name="lone pair (LP)"/>
              <p:cNvSpPr/>
              <p:nvPr/>
            </p:nvSpPr>
            <p:spPr>
              <a:xfrm>
                <a:off x="1574170" y="587375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1828800">
                  <a:buClr>
                    <a:srgbClr val="000000"/>
                  </a:buClr>
                  <a:buFont typeface="Geneva"/>
                  <a:defRPr sz="4600">
                    <a:uFill>
                      <a:solidFill>
                        <a:srgbClr val="000000"/>
                      </a:solidFill>
                    </a:uFill>
                    <a:latin typeface="Geneva"/>
                    <a:ea typeface="Geneva"/>
                    <a:cs typeface="Geneva"/>
                    <a:sym typeface="Geneva"/>
                  </a:defRPr>
                </a:lvl1pPr>
              </a:lstStyle>
              <a:p>
                <a:pPr/>
                <a:r>
                  <a:t>lone pair (LP)</a:t>
                </a:r>
              </a:p>
            </p:txBody>
          </p:sp>
        </p:grpSp>
        <p:grpSp>
          <p:nvGrpSpPr>
            <p:cNvPr id="416" name="Group"/>
            <p:cNvGrpSpPr/>
            <p:nvPr/>
          </p:nvGrpSpPr>
          <p:grpSpPr>
            <a:xfrm>
              <a:off x="93937" y="1061661"/>
              <a:ext cx="1436853" cy="3146426"/>
              <a:chOff x="0" y="0"/>
              <a:chExt cx="1436851" cy="3146425"/>
            </a:xfrm>
          </p:grpSpPr>
          <p:sp>
            <p:nvSpPr>
              <p:cNvPr id="412" name="Shape"/>
              <p:cNvSpPr/>
              <p:nvPr/>
            </p:nvSpPr>
            <p:spPr>
              <a:xfrm>
                <a:off x="1155899" y="0"/>
                <a:ext cx="280953" cy="4540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0391"/>
                    </a:moveTo>
                    <a:cubicBezTo>
                      <a:pt x="18192" y="21192"/>
                      <a:pt x="14609" y="21600"/>
                      <a:pt x="11001" y="21600"/>
                    </a:cubicBezTo>
                    <a:cubicBezTo>
                      <a:pt x="7248" y="21600"/>
                      <a:pt x="3525" y="21159"/>
                      <a:pt x="0" y="20295"/>
                    </a:cubicBezTo>
                    <a:lnTo>
                      <a:pt x="11001" y="0"/>
                    </a:lnTo>
                    <a:close/>
                  </a:path>
                </a:pathLst>
              </a:custGeom>
              <a:solidFill>
                <a:srgbClr val="000000"/>
              </a:solidFill>
              <a:ln w="88900" cap="flat">
                <a:noFill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marL="81280" marR="81280" defTabSz="1828800">
                  <a:defRPr b="1" sz="5400">
                    <a:solidFill>
                      <a:srgbClr val="00B800"/>
                    </a:solidFill>
                    <a:uFill>
                      <a:solidFill>
                        <a:srgbClr val="00B800"/>
                      </a:solidFill>
                    </a:uFill>
                  </a:defRPr>
                </a:pPr>
              </a:p>
            </p:txBody>
          </p:sp>
          <p:sp>
            <p:nvSpPr>
              <p:cNvPr id="413" name="Line"/>
              <p:cNvSpPr/>
              <p:nvPr/>
            </p:nvSpPr>
            <p:spPr>
              <a:xfrm>
                <a:off x="1275899" y="403224"/>
                <a:ext cx="2928" cy="631826"/>
              </a:xfrm>
              <a:prstGeom prst="line">
                <a:avLst/>
              </a:prstGeom>
              <a:noFill/>
              <a:ln w="635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4" name="shared or"/>
              <p:cNvSpPr/>
              <p:nvPr/>
            </p:nvSpPr>
            <p:spPr>
              <a:xfrm>
                <a:off x="0" y="1146174"/>
                <a:ext cx="1270000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1828800">
                  <a:buClr>
                    <a:srgbClr val="000000"/>
                  </a:buClr>
                  <a:buFont typeface="Geneva"/>
                  <a:defRPr sz="4600">
                    <a:uFill>
                      <a:solidFill>
                        <a:srgbClr val="000000"/>
                      </a:solidFill>
                    </a:uFill>
                    <a:latin typeface="Geneva"/>
                    <a:ea typeface="Geneva"/>
                    <a:cs typeface="Geneva"/>
                    <a:sym typeface="Geneva"/>
                  </a:defRPr>
                </a:lvl1pPr>
              </a:lstStyle>
              <a:p>
                <a:pPr/>
                <a:r>
                  <a:t>shared or</a:t>
                </a:r>
              </a:p>
            </p:txBody>
          </p:sp>
          <p:sp>
            <p:nvSpPr>
              <p:cNvPr id="415" name="bond pair"/>
              <p:cNvSpPr/>
              <p:nvPr/>
            </p:nvSpPr>
            <p:spPr>
              <a:xfrm>
                <a:off x="0" y="1876425"/>
                <a:ext cx="1270000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1828800">
                  <a:buClr>
                    <a:srgbClr val="000000"/>
                  </a:buClr>
                  <a:buFont typeface="Geneva"/>
                  <a:defRPr sz="4600">
                    <a:uFill>
                      <a:solidFill>
                        <a:srgbClr val="000000"/>
                      </a:solidFill>
                    </a:uFill>
                    <a:latin typeface="Geneva"/>
                    <a:ea typeface="Geneva"/>
                    <a:cs typeface="Geneva"/>
                    <a:sym typeface="Geneva"/>
                  </a:defRPr>
                </a:lvl1pPr>
              </a:lstStyle>
              <a:p>
                <a:pPr/>
                <a:r>
                  <a:t>bond pair</a:t>
                </a:r>
              </a:p>
            </p:txBody>
          </p:sp>
        </p:grpSp>
      </p:grpSp>
      <p:pic>
        <p:nvPicPr>
          <p:cNvPr id="418" name="pointing person picture" descr="pointing person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826335" y="5690306"/>
            <a:ext cx="1860448" cy="3902685"/>
          </a:xfrm>
          <a:prstGeom prst="rect">
            <a:avLst/>
          </a:prstGeom>
          <a:ln w="12700">
            <a:miter lim="400000"/>
          </a:ln>
        </p:spPr>
      </p:pic>
      <p:sp>
        <p:nvSpPr>
          <p:cNvPr id="419" name="This is the Lewis Electron Dot structure for HCl…"/>
          <p:cNvSpPr txBox="1"/>
          <p:nvPr/>
        </p:nvSpPr>
        <p:spPr>
          <a:xfrm>
            <a:off x="5440875" y="10273420"/>
            <a:ext cx="17422060" cy="2164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79373" marR="79373" defTabSz="1828800">
              <a:buClr>
                <a:srgbClr val="000000"/>
              </a:buClr>
              <a:buFont typeface="Arial"/>
              <a:defRPr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6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This is the 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Lewis Electron Dot </a:t>
            </a:r>
            <a:r>
              <a:rPr sz="6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structure for HCl</a:t>
            </a:r>
            <a:endParaRPr sz="6000">
              <a:solidFill>
                <a:srgbClr val="000000"/>
              </a:solidFill>
              <a:uFill>
                <a:solidFill>
                  <a:srgbClr val="000000"/>
                </a:solidFill>
              </a:uFill>
            </a:endParaRPr>
          </a:p>
          <a:p>
            <a:pPr marL="79373" marR="79373" defTabSz="1828800">
              <a:buClr>
                <a:srgbClr val="000000"/>
              </a:buClr>
              <a:buFont typeface="Arial"/>
              <a:defRPr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3 lone pairs + 1 bond pair = 4 pairs total</a:t>
            </a:r>
          </a:p>
        </p:txBody>
      </p:sp>
      <p:sp>
        <p:nvSpPr>
          <p:cNvPr id="420" name="Always use lines for bonding pairs and dots for lone pairs…"/>
          <p:cNvSpPr txBox="1"/>
          <p:nvPr/>
        </p:nvSpPr>
        <p:spPr>
          <a:xfrm>
            <a:off x="209302" y="2174240"/>
            <a:ext cx="3364457" cy="9961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>
              <a:defRPr i="1" sz="5000">
                <a:latin typeface="Adobe Garamond Pro"/>
                <a:ea typeface="Adobe Garamond Pro"/>
                <a:cs typeface="Adobe Garamond Pro"/>
                <a:sym typeface="Adobe Garamond Pro"/>
              </a:defRPr>
            </a:pPr>
            <a:r>
              <a:rPr b="1"/>
              <a:t>Always</a:t>
            </a:r>
            <a:r>
              <a:t> use lines for bonding pairs and dots for lone pairs</a:t>
            </a:r>
          </a:p>
          <a:p>
            <a:pPr>
              <a:defRPr i="1" sz="5000">
                <a:latin typeface="Adobe Garamond Pro"/>
                <a:ea typeface="Adobe Garamond Pro"/>
                <a:cs typeface="Adobe Garamond Pro"/>
                <a:sym typeface="Adobe Garamond Pro"/>
              </a:defRPr>
            </a:pPr>
          </a:p>
          <a:p>
            <a:pPr>
              <a:defRPr i="1" sz="5000">
                <a:latin typeface="Adobe Garamond Pro"/>
                <a:ea typeface="Adobe Garamond Pro"/>
                <a:cs typeface="Adobe Garamond Pro"/>
                <a:sym typeface="Adobe Garamond Pro"/>
              </a:defRPr>
            </a:pPr>
            <a:r>
              <a:rPr b="1"/>
              <a:t>Do not</a:t>
            </a:r>
            <a:r>
              <a:t> use dots for bonding pairs and lines for lone pairs</a:t>
            </a:r>
          </a:p>
        </p:txBody>
      </p:sp>
      <p:sp>
        <p:nvSpPr>
          <p:cNvPr id="421" name="Bonding Pairs and Lone Pairs"/>
          <p:cNvSpPr txBox="1"/>
          <p:nvPr>
            <p:ph type="title"/>
          </p:nvPr>
        </p:nvSpPr>
        <p:spPr>
          <a:xfrm>
            <a:off x="282500" y="407539"/>
            <a:ext cx="21587694" cy="15087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defRPr>
            </a:lvl1pPr>
          </a:lstStyle>
          <a:p>
            <a:pPr/>
            <a:r>
              <a:t>Bonding Pairs and Lone Pairs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Subtype="8" presetID="2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19" grpId="1"/>
      <p:bldP build="whole" bldLvl="1" animBg="1" rev="0" advAuto="0" spid="420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424" name="Except for H (and sometimes atoms of 3rd and higher periods),"/>
          <p:cNvSpPr txBox="1"/>
          <p:nvPr/>
        </p:nvSpPr>
        <p:spPr>
          <a:xfrm>
            <a:off x="3400001" y="6767670"/>
            <a:ext cx="14813282" cy="2926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marL="81280" marR="81280" defTabSz="1828800">
              <a:buClr>
                <a:srgbClr val="0259ED"/>
              </a:buClr>
              <a:buFont typeface="Arial"/>
              <a:defRPr sz="5400">
                <a:uFill>
                  <a:solidFill>
                    <a:srgbClr val="0259ED"/>
                  </a:solidFill>
                </a:u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>
              <a:defRPr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rgbClr val="000000"/>
                </a:solidFill>
                <a:uFill>
                  <a:solidFill>
                    <a:srgbClr val="0259ED"/>
                  </a:solidFill>
                </a:uFill>
                <a:latin typeface="Avenir Book"/>
                <a:ea typeface="Avenir Book"/>
                <a:cs typeface="Avenir Book"/>
                <a:sym typeface="Avenir Book"/>
              </a:rPr>
              <a:t>Except for H (and sometimes atoms of 3rd and higher periods), </a:t>
            </a:r>
          </a:p>
        </p:txBody>
      </p:sp>
      <p:sp>
        <p:nvSpPr>
          <p:cNvPr id="425" name="This observation is called the Octet Rule, works most of the time (but not always! - more later)"/>
          <p:cNvSpPr txBox="1"/>
          <p:nvPr/>
        </p:nvSpPr>
        <p:spPr>
          <a:xfrm>
            <a:off x="3044173" y="10562415"/>
            <a:ext cx="12152690" cy="3307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81280" marR="81280" defTabSz="1828800">
              <a:spcBef>
                <a:spcPts val="2000"/>
              </a:spcBef>
              <a:buClr>
                <a:srgbClr val="000000"/>
              </a:buClr>
              <a:buFont typeface="Arial"/>
              <a:defRPr sz="60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This observation is called the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Octet Rule</a:t>
            </a:r>
            <a:r>
              <a:rPr>
                <a:solidFill>
                  <a:srgbClr val="000000"/>
                </a:solidFill>
                <a:uFill>
                  <a:solidFill>
                    <a:srgbClr val="FF2734"/>
                  </a:solidFill>
                </a:uFill>
                <a:latin typeface="Avenir Book"/>
                <a:ea typeface="Avenir Book"/>
                <a:cs typeface="Avenir Book"/>
                <a:sym typeface="Avenir Book"/>
              </a:rPr>
              <a:t>, works most of the time </a:t>
            </a:r>
            <a:r>
              <a:rPr>
                <a:solidFill>
                  <a:srgbClr val="000000"/>
                </a:solidFill>
                <a:uFill>
                  <a:solidFill>
                    <a:srgbClr val="FF2734"/>
                  </a:solidFill>
                </a:uFill>
                <a:latin typeface="Avenir Book Oblique"/>
                <a:ea typeface="Avenir Book Oblique"/>
                <a:cs typeface="Avenir Book Oblique"/>
                <a:sym typeface="Avenir Book Oblique"/>
              </a:rPr>
              <a:t>(but not always! - more later)</a:t>
            </a:r>
          </a:p>
        </p:txBody>
      </p:sp>
      <p:pic>
        <p:nvPicPr>
          <p:cNvPr id="426" name="teacher picture" descr="teacher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767300" y="8674100"/>
            <a:ext cx="6254309" cy="4873488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For Groups 1A - 4A,…"/>
          <p:cNvSpPr txBox="1"/>
          <p:nvPr/>
        </p:nvSpPr>
        <p:spPr>
          <a:xfrm>
            <a:off x="3431955" y="2553160"/>
            <a:ext cx="15361921" cy="2062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81280" marR="81280" defTabSz="1828800">
              <a:buClr>
                <a:srgbClr val="000000"/>
              </a:buClr>
              <a:buFont typeface="Arial"/>
              <a:defRPr sz="5400">
                <a:uFill>
                  <a:solidFill>
                    <a:srgbClr val="000000"/>
                  </a:solidFill>
                </a:uFill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For Groups 1A - 4A, </a:t>
            </a:r>
          </a:p>
          <a:p>
            <a:pPr marL="81280" marR="81280" defTabSz="1828800">
              <a:buClr>
                <a:srgbClr val="000000"/>
              </a:buClr>
              <a:buFont typeface="Arial"/>
              <a:defRPr sz="5400">
                <a:uFill>
                  <a:solidFill>
                    <a:srgbClr val="000000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    </a:t>
            </a:r>
            <a:r>
              <a:rPr>
                <a:solidFill>
                  <a:srgbClr val="0433FF"/>
                </a:solidFill>
              </a:rPr>
              <a:t>no. of bond pairs = group number</a:t>
            </a:r>
          </a:p>
        </p:txBody>
      </p:sp>
      <p:sp>
        <p:nvSpPr>
          <p:cNvPr id="428" name="For Groups 5A - 7A,…"/>
          <p:cNvSpPr txBox="1"/>
          <p:nvPr/>
        </p:nvSpPr>
        <p:spPr>
          <a:xfrm>
            <a:off x="3461932" y="4707193"/>
            <a:ext cx="13556006" cy="2062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81280" marR="81280" defTabSz="1828800">
              <a:buClr>
                <a:srgbClr val="0259ED"/>
              </a:buClr>
              <a:buFont typeface="Arial"/>
              <a:defRPr sz="5400">
                <a:uFill>
                  <a:solidFill>
                    <a:srgbClr val="0259ED"/>
                  </a:solidFill>
                </a:uFill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For Groups 5A - 7A, </a:t>
            </a:r>
          </a:p>
          <a:p>
            <a:pPr marL="81280" marR="81280" defTabSz="1828800">
              <a:buClr>
                <a:srgbClr val="0259ED"/>
              </a:buClr>
              <a:buFont typeface="Arial"/>
              <a:defRPr sz="5400">
                <a:solidFill>
                  <a:srgbClr val="0259ED"/>
                </a:solidFill>
                <a:uFill>
                  <a:solidFill>
                    <a:srgbClr val="0259ED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     </a:t>
            </a:r>
            <a:r>
              <a:rPr>
                <a:solidFill>
                  <a:srgbClr val="0433FF"/>
                </a:solidFill>
              </a:rPr>
              <a:t>no. of bond pairs = 8 - Group Number</a:t>
            </a:r>
          </a:p>
        </p:txBody>
      </p:sp>
      <p:sp>
        <p:nvSpPr>
          <p:cNvPr id="429" name="Bond Pairs  +  Lone Pairs  =  4"/>
          <p:cNvSpPr txBox="1"/>
          <p:nvPr/>
        </p:nvSpPr>
        <p:spPr>
          <a:xfrm>
            <a:off x="3545997" y="8936712"/>
            <a:ext cx="13174473" cy="1427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marL="81280" marR="81280" defTabSz="1828800">
              <a:buClr>
                <a:srgbClr val="0259ED"/>
              </a:buClr>
              <a:buFont typeface="Arial"/>
              <a:defRPr sz="7200">
                <a:solidFill>
                  <a:srgbClr val="FF2600"/>
                </a:solidFill>
                <a:uFill>
                  <a:solidFill>
                    <a:srgbClr val="0259ED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>
              <a:defRPr sz="5400">
                <a:uFill>
                  <a:solidFill>
                    <a:srgbClr val="00B800"/>
                  </a:solidFill>
                </a:uFill>
              </a:defRPr>
            </a:pPr>
            <a:r>
              <a:rPr sz="7200">
                <a:uFill>
                  <a:solidFill>
                    <a:srgbClr val="0259ED"/>
                  </a:solidFill>
                </a:uFill>
              </a:rPr>
              <a:t>Bond Pairs  +  Lone Pairs  =  4</a:t>
            </a:r>
          </a:p>
        </p:txBody>
      </p:sp>
      <p:pic>
        <p:nvPicPr>
          <p:cNvPr id="430" name="Screenshot 2025-01-06 at 11.09.14 AM.png" descr="Screenshot 2025-01-06 at 11.09.14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329111" y="3031014"/>
            <a:ext cx="4248691" cy="2618112"/>
          </a:xfrm>
          <a:prstGeom prst="rect">
            <a:avLst/>
          </a:prstGeom>
          <a:ln w="88900"/>
        </p:spPr>
      </p:pic>
      <p:sp>
        <p:nvSpPr>
          <p:cNvPr id="431" name="Building a Lewis Structure"/>
          <p:cNvSpPr txBox="1"/>
          <p:nvPr>
            <p:ph type="title"/>
          </p:nvPr>
        </p:nvSpPr>
        <p:spPr>
          <a:xfrm>
            <a:off x="282500" y="407539"/>
            <a:ext cx="21587694" cy="15087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defRPr>
            </a:lvl1pPr>
          </a:lstStyle>
          <a:p>
            <a:pPr/>
            <a:r>
              <a:t>Building a Lewis Structure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8" dur="5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Class="entr" nodeType="after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27" grpId="1"/>
      <p:bldP build="whole" bldLvl="1" animBg="1" rev="0" advAuto="0" spid="425" grpId="5"/>
      <p:bldP build="whole" bldLvl="1" animBg="1" rev="0" advAuto="0" spid="429" grpId="4"/>
      <p:bldP build="whole" bldLvl="1" animBg="1" rev="0" advAuto="0" spid="428" grpId="2"/>
      <p:bldP build="whole" bldLvl="1" animBg="1" rev="0" advAuto="0" spid="424" grpId="3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Ammonia, NH3…"/>
          <p:cNvSpPr txBox="1"/>
          <p:nvPr>
            <p:ph type="body" idx="1"/>
          </p:nvPr>
        </p:nvSpPr>
        <p:spPr>
          <a:xfrm>
            <a:off x="4876800" y="1988820"/>
            <a:ext cx="14333220" cy="11727180"/>
          </a:xfrm>
          <a:prstGeom prst="rect">
            <a:avLst/>
          </a:prstGeom>
        </p:spPr>
        <p:txBody>
          <a:bodyPr/>
          <a:lstStyle/>
          <a:p>
            <a:pPr marL="993774" indent="-914400">
              <a:buClr>
                <a:srgbClr val="FF2734"/>
              </a:buClr>
              <a:buSzTx/>
              <a:buFont typeface="Arial"/>
              <a:buNone/>
              <a:defRPr b="0" sz="57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Ammonia, NH</a:t>
            </a:r>
            <a:r>
              <a:rPr baseline="-16666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3</a:t>
            </a:r>
            <a:endParaRPr baseline="-16666">
              <a:solidFill>
                <a:srgbClr val="FF2734"/>
              </a:solidFill>
              <a:uFill>
                <a:solidFill>
                  <a:srgbClr val="FF2734"/>
                </a:solidFill>
              </a:uFill>
            </a:endParaRPr>
          </a:p>
          <a:p>
            <a:pPr marL="993774" indent="-914400">
              <a:buClr>
                <a:srgbClr val="000000"/>
              </a:buClr>
              <a:buSzTx/>
              <a:buFont typeface="Arial"/>
              <a:buNone/>
              <a:defRPr b="0" sz="57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1.  Count valence electrons</a:t>
            </a:r>
          </a:p>
          <a:p>
            <a:pPr marL="993774" indent="-914400">
              <a:buClr>
                <a:srgbClr val="000000"/>
              </a:buClr>
              <a:buSzTx/>
              <a:buFont typeface="Arial"/>
              <a:buNone/>
              <a:defRPr b="0" sz="57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 		H  =  1 and N  =  5</a:t>
            </a:r>
          </a:p>
          <a:p>
            <a:pPr marL="993774" indent="-914400">
              <a:buClr>
                <a:srgbClr val="000000"/>
              </a:buClr>
              <a:buSzTx/>
              <a:buFont typeface="Arial"/>
              <a:buNone/>
              <a:defRPr b="0" sz="57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 		Total = (3 x 1) + 5 </a:t>
            </a:r>
          </a:p>
          <a:p>
            <a:pPr marL="993774" indent="-914400">
              <a:buClr>
                <a:srgbClr val="000000"/>
              </a:buClr>
              <a:buSzTx/>
              <a:buFont typeface="Arial"/>
              <a:buNone/>
              <a:defRPr b="0" sz="57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 				= 8 electrons </a:t>
            </a:r>
            <a:r>
              <a:rPr i="1"/>
              <a:t>or </a:t>
            </a:r>
            <a:endParaRPr i="1"/>
          </a:p>
          <a:p>
            <a:pPr marL="993774" indent="-914400">
              <a:buClr>
                <a:srgbClr val="000000"/>
              </a:buClr>
              <a:buSzTx/>
              <a:buFont typeface="Arial"/>
              <a:buNone/>
              <a:defRPr b="0" sz="57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i="1"/>
              <a:t>				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4 pairs of electrons</a:t>
            </a:r>
            <a:endParaRPr>
              <a:solidFill>
                <a:srgbClr val="FF2734"/>
              </a:solidFill>
              <a:uFill>
                <a:solidFill>
                  <a:srgbClr val="FF2734"/>
                </a:solidFill>
              </a:uFill>
            </a:endParaRPr>
          </a:p>
          <a:p>
            <a:pPr marL="993774" indent="-914400">
              <a:buClr>
                <a:srgbClr val="000000"/>
              </a:buClr>
              <a:buSzTx/>
              <a:buFont typeface="Arial"/>
              <a:buNone/>
              <a:defRPr b="0" sz="57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2. Decide on the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central atom</a:t>
            </a:r>
            <a:r>
              <a:t>; never H.</a:t>
            </a:r>
          </a:p>
          <a:p>
            <a:pPr marL="993774" indent="-914400">
              <a:buClr>
                <a:srgbClr val="000000"/>
              </a:buClr>
              <a:buSzTx/>
              <a:buFont typeface="Arial"/>
              <a:buNone/>
              <a:defRPr b="0" sz="57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 	Central atom is atom of lowest affinity for electrons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 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(electronegativity)</a:t>
            </a:r>
          </a:p>
          <a:p>
            <a:pPr marL="993774" indent="-914400">
              <a:buClr>
                <a:srgbClr val="000000"/>
              </a:buClr>
              <a:buSzTx/>
              <a:buFont typeface="Arial"/>
              <a:buNone/>
              <a:defRPr b="0" sz="57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 	Therefore,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N</a:t>
            </a:r>
            <a:r>
              <a:t> is central atom</a:t>
            </a:r>
          </a:p>
        </p:txBody>
      </p:sp>
      <p:sp>
        <p:nvSpPr>
          <p:cNvPr id="434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435" name="0001111081624.jpeg" descr="000111108162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54106" y="7006393"/>
            <a:ext cx="6350001" cy="6350001"/>
          </a:xfrm>
          <a:prstGeom prst="rect">
            <a:avLst/>
          </a:prstGeom>
          <a:ln w="88900"/>
        </p:spPr>
      </p:pic>
      <p:sp>
        <p:nvSpPr>
          <p:cNvPr id="436" name="Building a Lewis Structure"/>
          <p:cNvSpPr txBox="1"/>
          <p:nvPr>
            <p:ph type="title"/>
          </p:nvPr>
        </p:nvSpPr>
        <p:spPr>
          <a:xfrm>
            <a:off x="282500" y="407539"/>
            <a:ext cx="21587694" cy="15087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defRPr>
            </a:lvl1pPr>
          </a:lstStyle>
          <a:p>
            <a:pPr/>
            <a:r>
              <a:t>Building a Lewis Structure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4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"/>
                            </p:stCondLst>
                            <p:childTnLst>
                              <p:par>
                                <p:cTn id="10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4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4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"/>
                            </p:stCondLst>
                            <p:childTnLst>
                              <p:par>
                                <p:cTn id="1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4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4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"/>
                            </p:stCondLst>
                            <p:childTnLst>
                              <p:par>
                                <p:cTn id="20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4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4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4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4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4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"/>
                            </p:stCondLst>
                            <p:childTnLst>
                              <p:par>
                                <p:cTn id="31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4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4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4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"/>
                            </p:stCondLst>
                            <p:childTnLst>
                              <p:par>
                                <p:cTn id="36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4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4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00" fill="hold"/>
                                        <p:tgtEl>
                                          <p:spTgt spid="4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43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Building a Lewis Structure"/>
          <p:cNvSpPr txBox="1"/>
          <p:nvPr>
            <p:ph type="title"/>
          </p:nvPr>
        </p:nvSpPr>
        <p:spPr>
          <a:xfrm>
            <a:off x="282500" y="407539"/>
            <a:ext cx="21587694" cy="15087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defRPr>
            </a:lvl1pPr>
          </a:lstStyle>
          <a:p>
            <a:pPr/>
            <a:r>
              <a:t>Building a Lewis Structure</a:t>
            </a:r>
          </a:p>
        </p:txBody>
      </p:sp>
      <p:grpSp>
        <p:nvGrpSpPr>
          <p:cNvPr id="441" name="Group"/>
          <p:cNvGrpSpPr/>
          <p:nvPr/>
        </p:nvGrpSpPr>
        <p:grpSpPr>
          <a:xfrm>
            <a:off x="14057394" y="7677420"/>
            <a:ext cx="10324985" cy="5949097"/>
            <a:chOff x="0" y="0"/>
            <a:chExt cx="10324983" cy="5949095"/>
          </a:xfrm>
        </p:grpSpPr>
        <p:pic>
          <p:nvPicPr>
            <p:cNvPr id="439" name="ap1875_ap1877.jpg" descr="ap1875_ap1877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740613" y="0"/>
              <a:ext cx="6584371" cy="4223404"/>
            </a:xfrm>
            <a:prstGeom prst="rect">
              <a:avLst/>
            </a:prstGeom>
            <a:ln w="88900" cap="flat">
              <a:noFill/>
              <a:round/>
            </a:ln>
            <a:effectLst/>
          </p:spPr>
        </p:pic>
        <p:sp>
          <p:nvSpPr>
            <p:cNvPr id="440" name="Unshared electron pairs (&quot;lone pairs&quot;)…"/>
            <p:cNvSpPr txBox="1"/>
            <p:nvPr/>
          </p:nvSpPr>
          <p:spPr>
            <a:xfrm>
              <a:off x="0" y="4181388"/>
              <a:ext cx="10263678" cy="17677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/>
            <a:p>
              <a:pPr algn="r">
                <a:defRPr i="1" sz="3700"/>
              </a:pPr>
              <a:r>
                <a:t>Unshared electron pairs ("lone pairs") </a:t>
              </a:r>
            </a:p>
            <a:p>
              <a:pPr algn="r">
                <a:defRPr i="1" sz="3700"/>
              </a:pPr>
              <a:r>
                <a:t>take up more volume than </a:t>
              </a:r>
            </a:p>
            <a:p>
              <a:pPr algn="r">
                <a:defRPr i="1" sz="3700"/>
              </a:pPr>
              <a:r>
                <a:t>shared electron pairs ("bonding pairs")</a:t>
              </a:r>
            </a:p>
          </p:txBody>
        </p:sp>
      </p:grpSp>
      <p:sp>
        <p:nvSpPr>
          <p:cNvPr id="442" name="3. Form a sigma bond (single bond) between the central atom and surrounding atoms."/>
          <p:cNvSpPr txBox="1"/>
          <p:nvPr/>
        </p:nvSpPr>
        <p:spPr>
          <a:xfrm>
            <a:off x="746584" y="2118269"/>
            <a:ext cx="10378440" cy="3660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995680" marR="81280" indent="-914400" defTabSz="1828800">
              <a:lnSpc>
                <a:spcPct val="90000"/>
              </a:lnSpc>
              <a:spcBef>
                <a:spcPts val="2000"/>
              </a:spcBef>
              <a:buClr>
                <a:srgbClr val="000000"/>
              </a:buClr>
              <a:buFont typeface="Times Roman"/>
              <a:defRPr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3.	Form a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sigma</a:t>
            </a: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 bond</a:t>
            </a:r>
            <a:r>
              <a:rPr i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 (single bond)</a:t>
            </a: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 between the central atom and surrounding atoms.</a:t>
            </a:r>
          </a:p>
        </p:txBody>
      </p:sp>
      <p:sp>
        <p:nvSpPr>
          <p:cNvPr id="443" name="Remaining electrons form LONE PAIRS to complete octet as needed."/>
          <p:cNvSpPr txBox="1"/>
          <p:nvPr>
            <p:ph type="body" sz="quarter" idx="1"/>
          </p:nvPr>
        </p:nvSpPr>
        <p:spPr>
          <a:xfrm>
            <a:off x="472264" y="6673124"/>
            <a:ext cx="11887201" cy="2583181"/>
          </a:xfrm>
          <a:prstGeom prst="rect">
            <a:avLst/>
          </a:prstGeom>
        </p:spPr>
        <p:txBody>
          <a:bodyPr/>
          <a:lstStyle/>
          <a:p>
            <a:pPr marL="989256" indent="-949569">
              <a:spcBef>
                <a:spcPts val="11800"/>
              </a:spcBef>
              <a:buClr>
                <a:srgbClr val="000000"/>
              </a:buClr>
              <a:buFont typeface="Arial"/>
              <a:buAutoNum type="arabicPeriod" startAt="4"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5400"/>
              <a:t>Remaining electrons form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LONE PAIRS</a:t>
            </a:r>
            <a:r>
              <a:rPr sz="5400"/>
              <a:t> to complete octet as needed.</a:t>
            </a:r>
          </a:p>
        </p:txBody>
      </p:sp>
      <p:pic>
        <p:nvPicPr>
          <p:cNvPr id="444" name="NH3 picture" descr="NH3 pictur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610924" y="1963964"/>
            <a:ext cx="3863341" cy="2971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5" name="NH3 picture" descr="NH3 pictur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770944" y="6673124"/>
            <a:ext cx="3863341" cy="3177541"/>
          </a:xfrm>
          <a:prstGeom prst="rect">
            <a:avLst/>
          </a:prstGeom>
          <a:ln w="12700">
            <a:miter lim="400000"/>
          </a:ln>
        </p:spPr>
      </p:pic>
      <p:sp>
        <p:nvSpPr>
          <p:cNvPr id="446" name="3 BOND PAIRS and 1 LONE PAIR. Note that N has a share in 4 pairs (8 electrons), while H shares 1 pair."/>
          <p:cNvSpPr txBox="1"/>
          <p:nvPr/>
        </p:nvSpPr>
        <p:spPr>
          <a:xfrm>
            <a:off x="1683844" y="9576344"/>
            <a:ext cx="13281660" cy="2814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81280" marR="81280" algn="ctr" defTabSz="1828800">
              <a:lnSpc>
                <a:spcPct val="90000"/>
              </a:lnSpc>
              <a:spcBef>
                <a:spcPts val="2000"/>
              </a:spcBef>
              <a:buClr>
                <a:srgbClr val="FF2734"/>
              </a:buClr>
              <a:buFont typeface="Arial"/>
              <a:defRPr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3 BOND PAIRS</a:t>
            </a: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 and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1 LONE PAIR</a:t>
            </a: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. </a:t>
            </a:r>
            <a:r>
              <a:rPr i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Note that N has a share in 4 pairs (8 electrons), while H shares 1 pair.</a:t>
            </a:r>
          </a:p>
        </p:txBody>
      </p:sp>
      <p:sp>
        <p:nvSpPr>
          <p:cNvPr id="447" name="See Building Lewis Structures handout"/>
          <p:cNvSpPr txBox="1"/>
          <p:nvPr/>
        </p:nvSpPr>
        <p:spPr>
          <a:xfrm>
            <a:off x="-601478" y="12388123"/>
            <a:ext cx="14653260" cy="1122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993774" marR="79373" indent="-914400" algn="r" defTabSz="1828800">
              <a:lnSpc>
                <a:spcPct val="90000"/>
              </a:lnSpc>
              <a:spcBef>
                <a:spcPts val="11800"/>
              </a:spcBef>
              <a:buClr>
                <a:srgbClr val="000000"/>
              </a:buClr>
              <a:buFont typeface="Arial"/>
              <a:defRPr sz="5400">
                <a:uFill>
                  <a:solidFill>
                    <a:srgbClr val="000000"/>
                  </a:solidFill>
                </a:uFill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See </a:t>
            </a:r>
            <a:r>
              <a:rPr u="sng">
                <a:hlinkClick r:id="rId5" invalidUrl="" action="" tgtFrame="" tooltip="" history="1" highlightClick="0" endSnd="0"/>
              </a:rPr>
              <a:t>Building Lewis Structures</a:t>
            </a:r>
            <a:r>
              <a:t> handout</a:t>
            </a:r>
          </a:p>
        </p:txBody>
      </p:sp>
      <p:sp>
        <p:nvSpPr>
          <p:cNvPr id="448" name="Which of the following Lewis structures is/are correct?…"/>
          <p:cNvSpPr txBox="1"/>
          <p:nvPr/>
        </p:nvSpPr>
        <p:spPr>
          <a:xfrm>
            <a:off x="7985759" y="14287500"/>
            <a:ext cx="17990821" cy="10795000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81280" marR="81280" defTabSz="1828800">
              <a:defRPr b="1"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Which of the following Lewis structures is/are correct?</a:t>
            </a:r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</a:p>
          <a:p>
            <a:pPr marL="455441" marR="81280" indent="-247161" defTabSz="1828800">
              <a:buSzPct val="100000"/>
              <a:buAutoNum type="alphaUcPeriod" startAt="1"/>
              <a:defRPr b="1" sz="4600">
                <a:uFill>
                  <a:solidFill>
                    <a:srgbClr val="000000"/>
                  </a:solidFill>
                </a:uFill>
              </a:defRPr>
            </a:pPr>
            <a:r>
              <a:t> </a:t>
            </a:r>
            <a:r>
              <a:rPr b="0"/>
              <a:t>structure </a:t>
            </a:r>
            <a:r>
              <a:rPr b="0"/>
              <a:t>1</a:t>
            </a:r>
            <a:endParaRPr b="0"/>
          </a:p>
          <a:p>
            <a:pPr marL="455441" marR="81280" indent="-247161" defTabSz="1828800">
              <a:buSzPct val="100000"/>
              <a:buAutoNum type="alphaUcPeriod" startAt="1"/>
              <a:defRPr b="1" sz="4600">
                <a:uFill>
                  <a:solidFill>
                    <a:srgbClr val="000000"/>
                  </a:solidFill>
                </a:uFill>
              </a:defRPr>
            </a:pPr>
            <a:r>
              <a:rPr b="0"/>
              <a:t> </a:t>
            </a:r>
            <a:r>
              <a:rPr b="0"/>
              <a:t>structure </a:t>
            </a:r>
            <a:r>
              <a:rPr b="0"/>
              <a:t>2</a:t>
            </a:r>
            <a:endParaRPr b="0"/>
          </a:p>
          <a:p>
            <a:pPr marL="455441" marR="81280" indent="-247161" defTabSz="1828800">
              <a:buSzPct val="100000"/>
              <a:buAutoNum type="alphaUcPeriod" startAt="1"/>
              <a:defRPr b="1" sz="4600">
                <a:uFill>
                  <a:solidFill>
                    <a:srgbClr val="000000"/>
                  </a:solidFill>
                </a:uFill>
              </a:defRPr>
            </a:pPr>
            <a:r>
              <a:rPr b="0"/>
              <a:t> </a:t>
            </a:r>
            <a:r>
              <a:rPr b="0"/>
              <a:t>structure </a:t>
            </a:r>
            <a:r>
              <a:rPr b="0"/>
              <a:t>3</a:t>
            </a:r>
            <a:endParaRPr b="0"/>
          </a:p>
          <a:p>
            <a:pPr marL="455441" marR="81280" indent="-247161" defTabSz="1828800">
              <a:buSzPct val="100000"/>
              <a:buAutoNum type="alphaUcPeriod" startAt="1"/>
              <a:defRPr b="1" sz="4600">
                <a:uFill>
                  <a:solidFill>
                    <a:srgbClr val="000000"/>
                  </a:solidFill>
                </a:uFill>
              </a:defRPr>
            </a:pPr>
            <a:r>
              <a:rPr b="0"/>
              <a:t> </a:t>
            </a:r>
            <a:r>
              <a:rPr b="0"/>
              <a:t>structure </a:t>
            </a:r>
            <a:r>
              <a:rPr b="0"/>
              <a:t>4</a:t>
            </a:r>
            <a:endParaRPr b="0"/>
          </a:p>
          <a:p>
            <a:pPr marL="455441" marR="81280" indent="-247161" defTabSz="1828800">
              <a:buSzPct val="100000"/>
              <a:buAutoNum type="alphaUcPeriod" startAt="1"/>
              <a:defRPr b="1" sz="4600">
                <a:uFill>
                  <a:solidFill>
                    <a:srgbClr val="000000"/>
                  </a:solidFill>
                </a:uFill>
              </a:defRPr>
            </a:pPr>
            <a:r>
              <a:rPr b="0"/>
              <a:t> all four are correct</a:t>
            </a: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</a:p>
        </p:txBody>
      </p:sp>
      <p:sp>
        <p:nvSpPr>
          <p:cNvPr id="449" name="Enter your response on…"/>
          <p:cNvSpPr txBox="1"/>
          <p:nvPr/>
        </p:nvSpPr>
        <p:spPr>
          <a:xfrm>
            <a:off x="22181819" y="14287500"/>
            <a:ext cx="6958479" cy="1577340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81280" marR="81280" algn="ctr" defTabSz="1828800">
              <a:defRPr b="1" i="1"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Enter your response on</a:t>
            </a:r>
          </a:p>
          <a:p>
            <a:pPr marL="81280" marR="81280" algn="ctr" defTabSz="1828800">
              <a:defRPr b="1" i="1"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your i&gt;Clicker now!</a:t>
            </a:r>
          </a:p>
        </p:txBody>
      </p:sp>
      <p:sp>
        <p:nvSpPr>
          <p:cNvPr id="450" name="Answer = C, 3"/>
          <p:cNvSpPr txBox="1"/>
          <p:nvPr/>
        </p:nvSpPr>
        <p:spPr>
          <a:xfrm>
            <a:off x="21593798" y="17122139"/>
            <a:ext cx="4803657" cy="947845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81280" marR="81280" algn="ctr" defTabSz="1828800">
              <a:defRPr b="1" sz="5400">
                <a:uFill>
                  <a:solidFill>
                    <a:srgbClr val="000000"/>
                  </a:solidFill>
                </a:uFill>
              </a:defRPr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C</a:t>
            </a:r>
            <a:r>
              <a:t>, 3</a:t>
            </a:r>
          </a:p>
        </p:txBody>
      </p:sp>
      <p:grpSp>
        <p:nvGrpSpPr>
          <p:cNvPr id="504" name="Group"/>
          <p:cNvGrpSpPr/>
          <p:nvPr/>
        </p:nvGrpSpPr>
        <p:grpSpPr>
          <a:xfrm>
            <a:off x="24582119" y="4251960"/>
            <a:ext cx="11112066" cy="5057419"/>
            <a:chOff x="0" y="0"/>
            <a:chExt cx="11112065" cy="5057418"/>
          </a:xfrm>
        </p:grpSpPr>
        <p:grpSp>
          <p:nvGrpSpPr>
            <p:cNvPr id="453" name="Group"/>
            <p:cNvGrpSpPr/>
            <p:nvPr/>
          </p:nvGrpSpPr>
          <p:grpSpPr>
            <a:xfrm>
              <a:off x="0" y="208242"/>
              <a:ext cx="1567738" cy="1270001"/>
              <a:chOff x="0" y="0"/>
              <a:chExt cx="1567737" cy="1270000"/>
            </a:xfrm>
          </p:grpSpPr>
          <p:sp>
            <p:nvSpPr>
              <p:cNvPr id="451" name="1"/>
              <p:cNvSpPr/>
              <p:nvPr/>
            </p:nvSpPr>
            <p:spPr>
              <a:xfrm>
                <a:off x="0" y="0"/>
                <a:ext cx="1270000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1645920">
                  <a:buClr>
                    <a:srgbClr val="000000"/>
                  </a:buClr>
                  <a:buFont typeface="Times Roman"/>
                  <a:defRPr sz="3800">
                    <a:uFill>
                      <a:solidFill>
                        <a:srgbClr val="000000"/>
                      </a:solidFill>
                    </a:uFill>
                    <a:latin typeface="+mj-lt"/>
                    <a:ea typeface="+mj-ea"/>
                    <a:cs typeface="+mj-cs"/>
                    <a:sym typeface="Times Roman"/>
                  </a:defRPr>
                </a:lvl1pPr>
              </a:lstStyle>
              <a:p>
                <a:pPr/>
                <a:r>
                  <a:t>1</a:t>
                </a:r>
              </a:p>
            </p:txBody>
          </p:sp>
          <p:sp>
            <p:nvSpPr>
              <p:cNvPr id="452" name="."/>
              <p:cNvSpPr/>
              <p:nvPr/>
            </p:nvSpPr>
            <p:spPr>
              <a:xfrm>
                <a:off x="297737" y="0"/>
                <a:ext cx="1270001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1645920">
                  <a:buClr>
                    <a:srgbClr val="000000"/>
                  </a:buClr>
                  <a:buFont typeface="Times Roman"/>
                  <a:defRPr sz="3800">
                    <a:uFill>
                      <a:solidFill>
                        <a:srgbClr val="000000"/>
                      </a:solidFill>
                    </a:uFill>
                    <a:latin typeface="+mj-lt"/>
                    <a:ea typeface="+mj-ea"/>
                    <a:cs typeface="+mj-cs"/>
                    <a:sym typeface="Times Roman"/>
                  </a:defRPr>
                </a:lvl1pPr>
              </a:lstStyle>
              <a:p>
                <a:pPr/>
                <a:r>
                  <a:t>.</a:t>
                </a:r>
              </a:p>
            </p:txBody>
          </p:sp>
        </p:grpSp>
        <p:sp>
          <p:nvSpPr>
            <p:cNvPr id="454" name="N"/>
            <p:cNvSpPr/>
            <p:nvPr/>
          </p:nvSpPr>
          <p:spPr>
            <a:xfrm>
              <a:off x="2569240" y="208242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645920">
                <a:buClr>
                  <a:srgbClr val="000000"/>
                </a:buClr>
                <a:buFont typeface="Arial"/>
                <a:defRPr sz="3200">
                  <a:uFill>
                    <a:solidFill>
                      <a:srgbClr val="000000"/>
                    </a:solidFill>
                  </a:uFill>
                </a:defRPr>
              </a:lvl1pPr>
            </a:lstStyle>
            <a:p>
              <a:pPr/>
              <a:r>
                <a:t>N</a:t>
              </a:r>
            </a:p>
          </p:txBody>
        </p:sp>
        <p:sp>
          <p:nvSpPr>
            <p:cNvPr id="455" name="H"/>
            <p:cNvSpPr/>
            <p:nvPr/>
          </p:nvSpPr>
          <p:spPr>
            <a:xfrm>
              <a:off x="1445198" y="208242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645920">
                <a:buClr>
                  <a:srgbClr val="000000"/>
                </a:buClr>
                <a:buFont typeface="Arial"/>
                <a:defRPr sz="3200">
                  <a:uFill>
                    <a:solidFill>
                      <a:srgbClr val="000000"/>
                    </a:solidFill>
                  </a:uFill>
                </a:defRPr>
              </a:lvl1pPr>
            </a:lstStyle>
            <a:p>
              <a:pPr/>
              <a:r>
                <a:t>H</a:t>
              </a:r>
            </a:p>
          </p:txBody>
        </p:sp>
        <p:sp>
          <p:nvSpPr>
            <p:cNvPr id="456" name="Line"/>
            <p:cNvSpPr/>
            <p:nvPr/>
          </p:nvSpPr>
          <p:spPr>
            <a:xfrm>
              <a:off x="1906858" y="585682"/>
              <a:ext cx="625585" cy="2859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  <p:sp>
          <p:nvSpPr>
            <p:cNvPr id="457" name="Rectangle"/>
            <p:cNvSpPr/>
            <p:nvPr/>
          </p:nvSpPr>
          <p:spPr>
            <a:xfrm>
              <a:off x="1903513" y="555314"/>
              <a:ext cx="635620" cy="60738"/>
            </a:xfrm>
            <a:prstGeom prst="rect">
              <a:avLst/>
            </a:prstGeom>
            <a:solidFill>
              <a:srgbClr val="000000"/>
            </a:solidFill>
            <a:ln w="9525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73151" marR="73151" defTabSz="1645920">
                <a:defRPr sz="3200">
                  <a:uFill>
                    <a:solidFill>
                      <a:srgbClr val="000000"/>
                    </a:solidFill>
                  </a:uFill>
                </a:defRPr>
              </a:pPr>
            </a:p>
          </p:txBody>
        </p:sp>
        <p:sp>
          <p:nvSpPr>
            <p:cNvPr id="458" name="H"/>
            <p:cNvSpPr/>
            <p:nvPr/>
          </p:nvSpPr>
          <p:spPr>
            <a:xfrm>
              <a:off x="3643103" y="255964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645920">
                <a:buClr>
                  <a:srgbClr val="000000"/>
                </a:buClr>
                <a:buFont typeface="Arial"/>
                <a:defRPr sz="3200">
                  <a:uFill>
                    <a:solidFill>
                      <a:srgbClr val="000000"/>
                    </a:solidFill>
                  </a:uFill>
                </a:defRPr>
              </a:lvl1pPr>
            </a:lstStyle>
            <a:p>
              <a:pPr/>
              <a:r>
                <a:t>H</a:t>
              </a:r>
            </a:p>
          </p:txBody>
        </p:sp>
        <p:sp>
          <p:nvSpPr>
            <p:cNvPr id="459" name="Line"/>
            <p:cNvSpPr/>
            <p:nvPr/>
          </p:nvSpPr>
          <p:spPr>
            <a:xfrm flipH="1">
              <a:off x="3020865" y="585682"/>
              <a:ext cx="551986" cy="2859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  <p:sp>
          <p:nvSpPr>
            <p:cNvPr id="460" name="Rectangle"/>
            <p:cNvSpPr/>
            <p:nvPr/>
          </p:nvSpPr>
          <p:spPr>
            <a:xfrm>
              <a:off x="3007483" y="555314"/>
              <a:ext cx="575404" cy="60738"/>
            </a:xfrm>
            <a:prstGeom prst="rect">
              <a:avLst/>
            </a:prstGeom>
            <a:solidFill>
              <a:srgbClr val="000000"/>
            </a:solidFill>
            <a:ln w="9525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73151" marR="73151" defTabSz="1645920">
                <a:defRPr sz="3200">
                  <a:uFill>
                    <a:solidFill>
                      <a:srgbClr val="000000"/>
                    </a:solidFill>
                  </a:uFill>
                </a:defRPr>
              </a:pPr>
            </a:p>
          </p:txBody>
        </p:sp>
        <p:sp>
          <p:nvSpPr>
            <p:cNvPr id="461" name="H"/>
            <p:cNvSpPr/>
            <p:nvPr/>
          </p:nvSpPr>
          <p:spPr>
            <a:xfrm>
              <a:off x="2596003" y="1405639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645920">
                <a:buClr>
                  <a:srgbClr val="000000"/>
                </a:buClr>
                <a:buFont typeface="Arial"/>
                <a:defRPr sz="3200">
                  <a:uFill>
                    <a:solidFill>
                      <a:srgbClr val="000000"/>
                    </a:solidFill>
                  </a:uFill>
                </a:defRPr>
              </a:lvl1pPr>
            </a:lstStyle>
            <a:p>
              <a:pPr/>
              <a:r>
                <a:t>H</a:t>
              </a:r>
            </a:p>
          </p:txBody>
        </p:sp>
        <p:sp>
          <p:nvSpPr>
            <p:cNvPr id="462" name="Line"/>
            <p:cNvSpPr/>
            <p:nvPr/>
          </p:nvSpPr>
          <p:spPr>
            <a:xfrm flipV="1">
              <a:off x="2776653" y="954446"/>
              <a:ext cx="2858" cy="425164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  <p:sp>
          <p:nvSpPr>
            <p:cNvPr id="463" name="Rectangle"/>
            <p:cNvSpPr/>
            <p:nvPr/>
          </p:nvSpPr>
          <p:spPr>
            <a:xfrm>
              <a:off x="2753236" y="945769"/>
              <a:ext cx="46836" cy="451194"/>
            </a:xfrm>
            <a:prstGeom prst="rect">
              <a:avLst/>
            </a:prstGeom>
            <a:solidFill>
              <a:srgbClr val="000000"/>
            </a:solidFill>
            <a:ln w="9525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73151" marR="73151" defTabSz="1645920">
                <a:defRPr sz="3200">
                  <a:uFill>
                    <a:solidFill>
                      <a:srgbClr val="000000"/>
                    </a:solidFill>
                  </a:uFill>
                </a:defRPr>
              </a:pPr>
            </a:p>
          </p:txBody>
        </p:sp>
        <p:grpSp>
          <p:nvGrpSpPr>
            <p:cNvPr id="477" name="Group"/>
            <p:cNvGrpSpPr/>
            <p:nvPr/>
          </p:nvGrpSpPr>
          <p:grpSpPr>
            <a:xfrm>
              <a:off x="7707722" y="0"/>
              <a:ext cx="3404344" cy="2706009"/>
              <a:chOff x="0" y="0"/>
              <a:chExt cx="3404342" cy="2706008"/>
            </a:xfrm>
          </p:grpSpPr>
          <p:sp>
            <p:nvSpPr>
              <p:cNvPr id="464" name="P"/>
              <p:cNvSpPr/>
              <p:nvPr/>
            </p:nvSpPr>
            <p:spPr>
              <a:xfrm>
                <a:off x="1170878" y="316702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1645920">
                  <a:buClr>
                    <a:srgbClr val="000000"/>
                  </a:buClr>
                  <a:buFont typeface="Arial"/>
                  <a:defRPr sz="3200">
                    <a:uFill>
                      <a:solidFill>
                        <a:srgbClr val="000000"/>
                      </a:solidFill>
                    </a:uFill>
                  </a:defRPr>
                </a:lvl1pPr>
              </a:lstStyle>
              <a:p>
                <a:pPr/>
                <a:r>
                  <a:t>P</a:t>
                </a:r>
              </a:p>
            </p:txBody>
          </p:sp>
          <p:sp>
            <p:nvSpPr>
              <p:cNvPr id="465" name="H"/>
              <p:cNvSpPr/>
              <p:nvPr/>
            </p:nvSpPr>
            <p:spPr>
              <a:xfrm>
                <a:off x="0" y="286333"/>
                <a:ext cx="1270000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1645920">
                  <a:buClr>
                    <a:srgbClr val="000000"/>
                  </a:buClr>
                  <a:buFont typeface="Arial"/>
                  <a:defRPr sz="3200">
                    <a:uFill>
                      <a:solidFill>
                        <a:srgbClr val="000000"/>
                      </a:solidFill>
                    </a:uFill>
                  </a:defRPr>
                </a:lvl1pPr>
              </a:lstStyle>
              <a:p>
                <a:pPr/>
                <a:r>
                  <a:t>H</a:t>
                </a:r>
              </a:p>
            </p:txBody>
          </p:sp>
          <p:sp>
            <p:nvSpPr>
              <p:cNvPr id="466" name="Line"/>
              <p:cNvSpPr/>
              <p:nvPr/>
            </p:nvSpPr>
            <p:spPr>
              <a:xfrm>
                <a:off x="428207" y="616051"/>
                <a:ext cx="625584" cy="2858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7" name="Rectangle"/>
              <p:cNvSpPr/>
              <p:nvPr/>
            </p:nvSpPr>
            <p:spPr>
              <a:xfrm>
                <a:off x="418170" y="585682"/>
                <a:ext cx="645657" cy="60739"/>
              </a:xfrm>
              <a:prstGeom prst="rect">
                <a:avLst/>
              </a:prstGeom>
              <a:solidFill>
                <a:srgbClr val="000000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marL="73151" marR="73151" defTabSz="1645920">
                  <a:defRPr sz="3200">
                    <a:uFill>
                      <a:solidFill>
                        <a:srgbClr val="000000"/>
                      </a:solidFill>
                    </a:uFill>
                  </a:defRPr>
                </a:pPr>
              </a:p>
            </p:txBody>
          </p:sp>
          <p:sp>
            <p:nvSpPr>
              <p:cNvPr id="468" name="H"/>
              <p:cNvSpPr/>
              <p:nvPr/>
            </p:nvSpPr>
            <p:spPr>
              <a:xfrm>
                <a:off x="2134342" y="316702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1645920">
                  <a:buClr>
                    <a:srgbClr val="000000"/>
                  </a:buClr>
                  <a:buFont typeface="Arial"/>
                  <a:defRPr sz="3200">
                    <a:uFill>
                      <a:solidFill>
                        <a:srgbClr val="000000"/>
                      </a:solidFill>
                    </a:uFill>
                  </a:defRPr>
                </a:lvl1pPr>
              </a:lstStyle>
              <a:p>
                <a:pPr/>
                <a:r>
                  <a:t>H</a:t>
                </a:r>
              </a:p>
            </p:txBody>
          </p:sp>
          <p:sp>
            <p:nvSpPr>
              <p:cNvPr id="469" name="Line"/>
              <p:cNvSpPr/>
              <p:nvPr/>
            </p:nvSpPr>
            <p:spPr>
              <a:xfrm flipH="1">
                <a:off x="1522141" y="616051"/>
                <a:ext cx="572058" cy="2858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0" name="Rectangle"/>
              <p:cNvSpPr/>
              <p:nvPr/>
            </p:nvSpPr>
            <p:spPr>
              <a:xfrm>
                <a:off x="1515450" y="585682"/>
                <a:ext cx="582094" cy="60739"/>
              </a:xfrm>
              <a:prstGeom prst="rect">
                <a:avLst/>
              </a:prstGeom>
              <a:solidFill>
                <a:srgbClr val="000000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marL="73151" marR="73151" defTabSz="1645920">
                  <a:defRPr sz="3200">
                    <a:uFill>
                      <a:solidFill>
                        <a:srgbClr val="000000"/>
                      </a:solidFill>
                    </a:uFill>
                  </a:defRPr>
                </a:pPr>
              </a:p>
            </p:txBody>
          </p:sp>
          <p:sp>
            <p:nvSpPr>
              <p:cNvPr id="471" name="H"/>
              <p:cNvSpPr/>
              <p:nvPr/>
            </p:nvSpPr>
            <p:spPr>
              <a:xfrm>
                <a:off x="1110661" y="1436008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1645920">
                  <a:buClr>
                    <a:srgbClr val="000000"/>
                  </a:buClr>
                  <a:buFont typeface="Arial"/>
                  <a:defRPr sz="3200">
                    <a:uFill>
                      <a:solidFill>
                        <a:srgbClr val="000000"/>
                      </a:solidFill>
                    </a:uFill>
                  </a:defRPr>
                </a:lvl1pPr>
              </a:lstStyle>
              <a:p>
                <a:pPr/>
                <a:r>
                  <a:t>H</a:t>
                </a:r>
              </a:p>
            </p:txBody>
          </p:sp>
          <p:sp>
            <p:nvSpPr>
              <p:cNvPr id="472" name="Line"/>
              <p:cNvSpPr/>
              <p:nvPr/>
            </p:nvSpPr>
            <p:spPr>
              <a:xfrm flipV="1">
                <a:off x="1291310" y="984815"/>
                <a:ext cx="2859" cy="433840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3" name="Rectangle"/>
              <p:cNvSpPr/>
              <p:nvPr/>
            </p:nvSpPr>
            <p:spPr>
              <a:xfrm>
                <a:off x="1267893" y="980476"/>
                <a:ext cx="53527" cy="446856"/>
              </a:xfrm>
              <a:prstGeom prst="rect">
                <a:avLst/>
              </a:prstGeom>
              <a:solidFill>
                <a:srgbClr val="000000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marL="73151" marR="73151" defTabSz="1645920">
                  <a:defRPr sz="3200">
                    <a:uFill>
                      <a:solidFill>
                        <a:srgbClr val="000000"/>
                      </a:solidFill>
                    </a:uFill>
                  </a:defRPr>
                </a:pPr>
              </a:p>
            </p:txBody>
          </p:sp>
          <p:grpSp>
            <p:nvGrpSpPr>
              <p:cNvPr id="476" name="Group"/>
              <p:cNvGrpSpPr/>
              <p:nvPr/>
            </p:nvGrpSpPr>
            <p:grpSpPr>
              <a:xfrm>
                <a:off x="1070517" y="0"/>
                <a:ext cx="361300" cy="147506"/>
                <a:chOff x="0" y="0"/>
                <a:chExt cx="361298" cy="147505"/>
              </a:xfrm>
            </p:grpSpPr>
            <p:sp>
              <p:nvSpPr>
                <p:cNvPr id="474" name="Oval"/>
                <p:cNvSpPr/>
                <p:nvPr/>
              </p:nvSpPr>
              <p:spPr>
                <a:xfrm>
                  <a:off x="0" y="0"/>
                  <a:ext cx="113743" cy="147506"/>
                </a:xfrm>
                <a:prstGeom prst="ellipse">
                  <a:avLst/>
                </a:prstGeom>
                <a:solidFill>
                  <a:srgbClr val="000000"/>
                </a:solidFill>
                <a:ln w="88900" cap="flat">
                  <a:noFill/>
                  <a:round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marL="73151" marR="73151" defTabSz="1645920">
                    <a:defRPr sz="3200">
                      <a:uFill>
                        <a:solidFill>
                          <a:srgbClr val="000000"/>
                        </a:solidFill>
                      </a:uFill>
                    </a:defRPr>
                  </a:pPr>
                </a:p>
              </p:txBody>
            </p:sp>
            <p:sp>
              <p:nvSpPr>
                <p:cNvPr id="475" name="Oval"/>
                <p:cNvSpPr/>
                <p:nvPr/>
              </p:nvSpPr>
              <p:spPr>
                <a:xfrm>
                  <a:off x="250901" y="0"/>
                  <a:ext cx="110398" cy="147506"/>
                </a:xfrm>
                <a:prstGeom prst="ellipse">
                  <a:avLst/>
                </a:prstGeom>
                <a:solidFill>
                  <a:srgbClr val="000000"/>
                </a:solidFill>
                <a:ln w="88900" cap="flat">
                  <a:noFill/>
                  <a:round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marL="73151" marR="73151" defTabSz="1645920">
                    <a:defRPr sz="3200">
                      <a:uFill>
                        <a:solidFill>
                          <a:srgbClr val="000000"/>
                        </a:solidFill>
                      </a:uFill>
                    </a:defRPr>
                  </a:pPr>
                </a:p>
              </p:txBody>
            </p:sp>
          </p:grpSp>
        </p:grpSp>
        <p:sp>
          <p:nvSpPr>
            <p:cNvPr id="478" name="H"/>
            <p:cNvSpPr/>
            <p:nvPr/>
          </p:nvSpPr>
          <p:spPr>
            <a:xfrm>
              <a:off x="1408399" y="378741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645920">
                <a:buClr>
                  <a:srgbClr val="000000"/>
                </a:buClr>
                <a:buFont typeface="Arial"/>
                <a:defRPr sz="3200">
                  <a:uFill>
                    <a:solidFill>
                      <a:srgbClr val="000000"/>
                    </a:solidFill>
                  </a:uFill>
                </a:defRPr>
              </a:lvl1pPr>
            </a:lstStyle>
            <a:p>
              <a:pPr/>
              <a:r>
                <a:t>H</a:t>
              </a:r>
            </a:p>
          </p:txBody>
        </p:sp>
        <p:sp>
          <p:nvSpPr>
            <p:cNvPr id="479" name="O"/>
            <p:cNvSpPr/>
            <p:nvPr/>
          </p:nvSpPr>
          <p:spPr>
            <a:xfrm>
              <a:off x="2435425" y="378741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645920">
                <a:buClr>
                  <a:srgbClr val="000000"/>
                </a:buClr>
                <a:buFont typeface="Arial"/>
                <a:defRPr sz="3200">
                  <a:uFill>
                    <a:solidFill>
                      <a:srgbClr val="000000"/>
                    </a:solidFill>
                  </a:uFill>
                </a:defRPr>
              </a:lvl1pPr>
            </a:lstStyle>
            <a:p>
              <a:pPr/>
              <a:r>
                <a:t>O</a:t>
              </a:r>
            </a:p>
          </p:txBody>
        </p:sp>
        <p:sp>
          <p:nvSpPr>
            <p:cNvPr id="480" name="Line"/>
            <p:cNvSpPr/>
            <p:nvPr/>
          </p:nvSpPr>
          <p:spPr>
            <a:xfrm flipH="1">
              <a:off x="1829915" y="4130150"/>
              <a:ext cx="511842" cy="2859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  <p:sp>
          <p:nvSpPr>
            <p:cNvPr id="481" name="Rectangle"/>
            <p:cNvSpPr/>
            <p:nvPr/>
          </p:nvSpPr>
          <p:spPr>
            <a:xfrm>
              <a:off x="1819878" y="4091104"/>
              <a:ext cx="535260" cy="69416"/>
            </a:xfrm>
            <a:prstGeom prst="rect">
              <a:avLst/>
            </a:prstGeom>
            <a:solidFill>
              <a:srgbClr val="000000"/>
            </a:solidFill>
            <a:ln w="9525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73151" marR="73151" defTabSz="1645920">
                <a:defRPr sz="3200">
                  <a:uFill>
                    <a:solidFill>
                      <a:srgbClr val="000000"/>
                    </a:solidFill>
                  </a:uFill>
                </a:defRPr>
              </a:pPr>
            </a:p>
          </p:txBody>
        </p:sp>
        <p:sp>
          <p:nvSpPr>
            <p:cNvPr id="482" name="H"/>
            <p:cNvSpPr/>
            <p:nvPr/>
          </p:nvSpPr>
          <p:spPr>
            <a:xfrm>
              <a:off x="3442381" y="378741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645920">
                <a:buClr>
                  <a:srgbClr val="000000"/>
                </a:buClr>
                <a:buFont typeface="Arial"/>
                <a:defRPr sz="3200">
                  <a:uFill>
                    <a:solidFill>
                      <a:srgbClr val="000000"/>
                    </a:solidFill>
                  </a:uFill>
                </a:defRPr>
              </a:lvl1pPr>
            </a:lstStyle>
            <a:p>
              <a:pPr/>
              <a:r>
                <a:t>H</a:t>
              </a:r>
            </a:p>
          </p:txBody>
        </p:sp>
        <p:sp>
          <p:nvSpPr>
            <p:cNvPr id="483" name="Line"/>
            <p:cNvSpPr/>
            <p:nvPr/>
          </p:nvSpPr>
          <p:spPr>
            <a:xfrm flipH="1">
              <a:off x="2900431" y="4130150"/>
              <a:ext cx="475043" cy="2859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  <p:sp>
          <p:nvSpPr>
            <p:cNvPr id="484" name="Rectangle"/>
            <p:cNvSpPr/>
            <p:nvPr/>
          </p:nvSpPr>
          <p:spPr>
            <a:xfrm>
              <a:off x="2890395" y="4091104"/>
              <a:ext cx="491770" cy="69416"/>
            </a:xfrm>
            <a:prstGeom prst="rect">
              <a:avLst/>
            </a:prstGeom>
            <a:solidFill>
              <a:srgbClr val="000000"/>
            </a:solidFill>
            <a:ln w="9525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73151" marR="73151" defTabSz="1645920">
                <a:defRPr sz="3200">
                  <a:uFill>
                    <a:solidFill>
                      <a:srgbClr val="000000"/>
                    </a:solidFill>
                  </a:uFill>
                </a:defRPr>
              </a:pPr>
            </a:p>
          </p:txBody>
        </p:sp>
        <p:sp>
          <p:nvSpPr>
            <p:cNvPr id="485" name="H"/>
            <p:cNvSpPr/>
            <p:nvPr/>
          </p:nvSpPr>
          <p:spPr>
            <a:xfrm>
              <a:off x="8072366" y="3748372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645920">
                <a:buClr>
                  <a:srgbClr val="000000"/>
                </a:buClr>
                <a:buFont typeface="Arial"/>
                <a:defRPr sz="3200">
                  <a:uFill>
                    <a:solidFill>
                      <a:srgbClr val="000000"/>
                    </a:solidFill>
                  </a:uFill>
                </a:defRPr>
              </a:lvl1pPr>
            </a:lstStyle>
            <a:p>
              <a:pPr/>
              <a:r>
                <a:t>H</a:t>
              </a:r>
            </a:p>
          </p:txBody>
        </p:sp>
        <p:sp>
          <p:nvSpPr>
            <p:cNvPr id="486" name="F"/>
            <p:cNvSpPr/>
            <p:nvPr/>
          </p:nvSpPr>
          <p:spPr>
            <a:xfrm>
              <a:off x="9159611" y="3748372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645920">
                <a:buClr>
                  <a:srgbClr val="000000"/>
                </a:buClr>
                <a:buFont typeface="Arial"/>
                <a:defRPr sz="3200">
                  <a:uFill>
                    <a:solidFill>
                      <a:srgbClr val="000000"/>
                    </a:solidFill>
                  </a:uFill>
                </a:defRPr>
              </a:lvl1pPr>
            </a:lstStyle>
            <a:p>
              <a:pPr/>
              <a:r>
                <a:t>F</a:t>
              </a:r>
            </a:p>
          </p:txBody>
        </p:sp>
        <p:sp>
          <p:nvSpPr>
            <p:cNvPr id="487" name="Line"/>
            <p:cNvSpPr/>
            <p:nvPr/>
          </p:nvSpPr>
          <p:spPr>
            <a:xfrm flipH="1">
              <a:off x="8493883" y="4086766"/>
              <a:ext cx="598821" cy="2859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  <p:sp>
          <p:nvSpPr>
            <p:cNvPr id="488" name="Rectangle"/>
            <p:cNvSpPr/>
            <p:nvPr/>
          </p:nvSpPr>
          <p:spPr>
            <a:xfrm>
              <a:off x="8487192" y="4052059"/>
              <a:ext cx="612202" cy="65077"/>
            </a:xfrm>
            <a:prstGeom prst="rect">
              <a:avLst/>
            </a:prstGeom>
            <a:solidFill>
              <a:srgbClr val="000000"/>
            </a:solidFill>
            <a:ln w="9525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73151" marR="73151" defTabSz="1645920">
                <a:defRPr sz="3200">
                  <a:uFill>
                    <a:solidFill>
                      <a:srgbClr val="000000"/>
                    </a:solidFill>
                  </a:uFill>
                </a:defRPr>
              </a:pPr>
            </a:p>
          </p:txBody>
        </p:sp>
        <p:grpSp>
          <p:nvGrpSpPr>
            <p:cNvPr id="491" name="Group"/>
            <p:cNvGrpSpPr/>
            <p:nvPr/>
          </p:nvGrpSpPr>
          <p:grpSpPr>
            <a:xfrm>
              <a:off x="9122812" y="3505422"/>
              <a:ext cx="357955" cy="138829"/>
              <a:chOff x="0" y="0"/>
              <a:chExt cx="357954" cy="138828"/>
            </a:xfrm>
          </p:grpSpPr>
          <p:sp>
            <p:nvSpPr>
              <p:cNvPr id="489" name="Oval"/>
              <p:cNvSpPr/>
              <p:nvPr/>
            </p:nvSpPr>
            <p:spPr>
              <a:xfrm>
                <a:off x="0" y="0"/>
                <a:ext cx="107052" cy="138829"/>
              </a:xfrm>
              <a:prstGeom prst="ellipse">
                <a:avLst/>
              </a:prstGeom>
              <a:solidFill>
                <a:srgbClr val="000000"/>
              </a:solidFill>
              <a:ln w="88900" cap="flat">
                <a:noFill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marL="73151" marR="73151" defTabSz="1645920">
                  <a:defRPr sz="3200">
                    <a:uFill>
                      <a:solidFill>
                        <a:srgbClr val="000000"/>
                      </a:solidFill>
                    </a:uFill>
                  </a:defRPr>
                </a:pPr>
              </a:p>
            </p:txBody>
          </p:sp>
          <p:sp>
            <p:nvSpPr>
              <p:cNvPr id="490" name="Oval"/>
              <p:cNvSpPr/>
              <p:nvPr/>
            </p:nvSpPr>
            <p:spPr>
              <a:xfrm>
                <a:off x="250902" y="0"/>
                <a:ext cx="107053" cy="138829"/>
              </a:xfrm>
              <a:prstGeom prst="ellipse">
                <a:avLst/>
              </a:prstGeom>
              <a:solidFill>
                <a:srgbClr val="000000"/>
              </a:solidFill>
              <a:ln w="88900" cap="flat">
                <a:noFill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marL="73151" marR="73151" defTabSz="1645920">
                  <a:defRPr sz="3200">
                    <a:uFill>
                      <a:solidFill>
                        <a:srgbClr val="000000"/>
                      </a:solidFill>
                    </a:uFill>
                  </a:defRPr>
                </a:pPr>
              </a:p>
            </p:txBody>
          </p:sp>
        </p:grpSp>
        <p:grpSp>
          <p:nvGrpSpPr>
            <p:cNvPr id="494" name="Group"/>
            <p:cNvGrpSpPr/>
            <p:nvPr/>
          </p:nvGrpSpPr>
          <p:grpSpPr>
            <a:xfrm>
              <a:off x="9089358" y="4477221"/>
              <a:ext cx="354610" cy="147507"/>
              <a:chOff x="0" y="0"/>
              <a:chExt cx="354609" cy="147505"/>
            </a:xfrm>
          </p:grpSpPr>
          <p:sp>
            <p:nvSpPr>
              <p:cNvPr id="492" name="Oval"/>
              <p:cNvSpPr/>
              <p:nvPr/>
            </p:nvSpPr>
            <p:spPr>
              <a:xfrm>
                <a:off x="0" y="0"/>
                <a:ext cx="107052" cy="147506"/>
              </a:xfrm>
              <a:prstGeom prst="ellipse">
                <a:avLst/>
              </a:prstGeom>
              <a:solidFill>
                <a:srgbClr val="000000"/>
              </a:solidFill>
              <a:ln w="88900" cap="flat">
                <a:noFill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marL="73151" marR="73151" defTabSz="1645920">
                  <a:defRPr sz="3200">
                    <a:uFill>
                      <a:solidFill>
                        <a:srgbClr val="000000"/>
                      </a:solidFill>
                    </a:uFill>
                  </a:defRPr>
                </a:pPr>
              </a:p>
            </p:txBody>
          </p:sp>
          <p:sp>
            <p:nvSpPr>
              <p:cNvPr id="493" name="Oval"/>
              <p:cNvSpPr/>
              <p:nvPr/>
            </p:nvSpPr>
            <p:spPr>
              <a:xfrm>
                <a:off x="247557" y="0"/>
                <a:ext cx="107053" cy="147506"/>
              </a:xfrm>
              <a:prstGeom prst="ellipse">
                <a:avLst/>
              </a:prstGeom>
              <a:solidFill>
                <a:srgbClr val="000000"/>
              </a:solidFill>
              <a:ln w="88900" cap="flat">
                <a:noFill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marL="73151" marR="73151" defTabSz="1645920">
                  <a:defRPr sz="3200">
                    <a:uFill>
                      <a:solidFill>
                        <a:srgbClr val="000000"/>
                      </a:solidFill>
                    </a:uFill>
                  </a:defRPr>
                </a:pPr>
              </a:p>
            </p:txBody>
          </p:sp>
        </p:grpSp>
        <p:grpSp>
          <p:nvGrpSpPr>
            <p:cNvPr id="497" name="Group"/>
            <p:cNvGrpSpPr/>
            <p:nvPr/>
          </p:nvGrpSpPr>
          <p:grpSpPr>
            <a:xfrm>
              <a:off x="137160" y="3639912"/>
              <a:ext cx="1567738" cy="1270001"/>
              <a:chOff x="0" y="0"/>
              <a:chExt cx="1567737" cy="1270000"/>
            </a:xfrm>
          </p:grpSpPr>
          <p:sp>
            <p:nvSpPr>
              <p:cNvPr id="495" name="2"/>
              <p:cNvSpPr/>
              <p:nvPr/>
            </p:nvSpPr>
            <p:spPr>
              <a:xfrm>
                <a:off x="0" y="0"/>
                <a:ext cx="1270000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1645920">
                  <a:buClr>
                    <a:srgbClr val="000000"/>
                  </a:buClr>
                  <a:buFont typeface="Times Roman"/>
                  <a:defRPr sz="3800">
                    <a:uFill>
                      <a:solidFill>
                        <a:srgbClr val="000000"/>
                      </a:solidFill>
                    </a:uFill>
                    <a:latin typeface="+mj-lt"/>
                    <a:ea typeface="+mj-ea"/>
                    <a:cs typeface="+mj-cs"/>
                    <a:sym typeface="Times Roman"/>
                  </a:defRPr>
                </a:lvl1pPr>
              </a:lstStyle>
              <a:p>
                <a:pPr/>
                <a:r>
                  <a:t>2</a:t>
                </a:r>
              </a:p>
            </p:txBody>
          </p:sp>
          <p:sp>
            <p:nvSpPr>
              <p:cNvPr id="496" name="."/>
              <p:cNvSpPr/>
              <p:nvPr/>
            </p:nvSpPr>
            <p:spPr>
              <a:xfrm>
                <a:off x="297737" y="0"/>
                <a:ext cx="1270001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1645920">
                  <a:buClr>
                    <a:srgbClr val="000000"/>
                  </a:buClr>
                  <a:buFont typeface="Times Roman"/>
                  <a:defRPr sz="3800">
                    <a:uFill>
                      <a:solidFill>
                        <a:srgbClr val="000000"/>
                      </a:solidFill>
                    </a:uFill>
                    <a:latin typeface="+mj-lt"/>
                    <a:ea typeface="+mj-ea"/>
                    <a:cs typeface="+mj-cs"/>
                    <a:sym typeface="Times Roman"/>
                  </a:defRPr>
                </a:lvl1pPr>
              </a:lstStyle>
              <a:p>
                <a:pPr/>
                <a:r>
                  <a:t>.</a:t>
                </a:r>
              </a:p>
            </p:txBody>
          </p:sp>
        </p:grpSp>
        <p:grpSp>
          <p:nvGrpSpPr>
            <p:cNvPr id="500" name="Group"/>
            <p:cNvGrpSpPr/>
            <p:nvPr/>
          </p:nvGrpSpPr>
          <p:grpSpPr>
            <a:xfrm>
              <a:off x="6904833" y="208242"/>
              <a:ext cx="1567739" cy="1270001"/>
              <a:chOff x="0" y="0"/>
              <a:chExt cx="1567738" cy="1270000"/>
            </a:xfrm>
          </p:grpSpPr>
          <p:sp>
            <p:nvSpPr>
              <p:cNvPr id="498" name="3"/>
              <p:cNvSpPr/>
              <p:nvPr/>
            </p:nvSpPr>
            <p:spPr>
              <a:xfrm>
                <a:off x="0" y="0"/>
                <a:ext cx="1270000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1645920">
                  <a:buClr>
                    <a:srgbClr val="000000"/>
                  </a:buClr>
                  <a:buFont typeface="Times Roman"/>
                  <a:defRPr sz="3800">
                    <a:uFill>
                      <a:solidFill>
                        <a:srgbClr val="000000"/>
                      </a:solidFill>
                    </a:uFill>
                    <a:latin typeface="+mj-lt"/>
                    <a:ea typeface="+mj-ea"/>
                    <a:cs typeface="+mj-cs"/>
                    <a:sym typeface="Times Roman"/>
                  </a:defRPr>
                </a:lvl1pPr>
              </a:lstStyle>
              <a:p>
                <a:pPr/>
                <a:r>
                  <a:t>3</a:t>
                </a:r>
              </a:p>
            </p:txBody>
          </p:sp>
          <p:sp>
            <p:nvSpPr>
              <p:cNvPr id="499" name="."/>
              <p:cNvSpPr/>
              <p:nvPr/>
            </p:nvSpPr>
            <p:spPr>
              <a:xfrm>
                <a:off x="297738" y="0"/>
                <a:ext cx="1270001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1645920">
                  <a:buClr>
                    <a:srgbClr val="000000"/>
                  </a:buClr>
                  <a:buFont typeface="Times Roman"/>
                  <a:defRPr sz="3800">
                    <a:uFill>
                      <a:solidFill>
                        <a:srgbClr val="000000"/>
                      </a:solidFill>
                    </a:uFill>
                    <a:latin typeface="+mj-lt"/>
                    <a:ea typeface="+mj-ea"/>
                    <a:cs typeface="+mj-cs"/>
                    <a:sym typeface="Times Roman"/>
                  </a:defRPr>
                </a:lvl1pPr>
              </a:lstStyle>
              <a:p>
                <a:pPr/>
                <a:r>
                  <a:t>.</a:t>
                </a:r>
              </a:p>
            </p:txBody>
          </p:sp>
        </p:grpSp>
        <p:grpSp>
          <p:nvGrpSpPr>
            <p:cNvPr id="503" name="Group"/>
            <p:cNvGrpSpPr/>
            <p:nvPr/>
          </p:nvGrpSpPr>
          <p:grpSpPr>
            <a:xfrm>
              <a:off x="6995159" y="3687634"/>
              <a:ext cx="1567739" cy="1270001"/>
              <a:chOff x="0" y="0"/>
              <a:chExt cx="1567737" cy="1270000"/>
            </a:xfrm>
          </p:grpSpPr>
          <p:sp>
            <p:nvSpPr>
              <p:cNvPr id="501" name="4"/>
              <p:cNvSpPr/>
              <p:nvPr/>
            </p:nvSpPr>
            <p:spPr>
              <a:xfrm>
                <a:off x="0" y="0"/>
                <a:ext cx="1270000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1645920">
                  <a:buClr>
                    <a:srgbClr val="000000"/>
                  </a:buClr>
                  <a:buFont typeface="Times Roman"/>
                  <a:defRPr sz="3800">
                    <a:uFill>
                      <a:solidFill>
                        <a:srgbClr val="000000"/>
                      </a:solidFill>
                    </a:uFill>
                    <a:latin typeface="+mj-lt"/>
                    <a:ea typeface="+mj-ea"/>
                    <a:cs typeface="+mj-cs"/>
                    <a:sym typeface="Times Roman"/>
                  </a:defRPr>
                </a:lvl1pPr>
              </a:lstStyle>
              <a:p>
                <a:pPr/>
                <a:r>
                  <a:t>4</a:t>
                </a:r>
              </a:p>
            </p:txBody>
          </p:sp>
          <p:sp>
            <p:nvSpPr>
              <p:cNvPr id="502" name="."/>
              <p:cNvSpPr/>
              <p:nvPr/>
            </p:nvSpPr>
            <p:spPr>
              <a:xfrm>
                <a:off x="297737" y="0"/>
                <a:ext cx="1270001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1645920">
                  <a:buClr>
                    <a:srgbClr val="000000"/>
                  </a:buClr>
                  <a:buFont typeface="Times Roman"/>
                  <a:defRPr sz="3800">
                    <a:uFill>
                      <a:solidFill>
                        <a:srgbClr val="000000"/>
                      </a:solidFill>
                    </a:uFill>
                    <a:latin typeface="+mj-lt"/>
                    <a:ea typeface="+mj-ea"/>
                    <a:cs typeface="+mj-cs"/>
                    <a:sym typeface="Times Roman"/>
                  </a:defRPr>
                </a:lvl1pPr>
              </a:lstStyle>
              <a:p>
                <a:pPr/>
                <a:r>
                  <a:t>.</a:t>
                </a:r>
              </a:p>
            </p:txBody>
          </p:sp>
        </p:grpSp>
      </p:grpSp>
      <p:sp>
        <p:nvSpPr>
          <p:cNvPr id="505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44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4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"/>
                            </p:stCondLst>
                            <p:childTnLst>
                              <p:par>
                                <p:cTn id="14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6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1" dur="3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"/>
                            </p:stCondLst>
                            <p:childTnLst>
                              <p:par>
                                <p:cTn id="23" presetClass="entr" nodeType="afterEffect" presetSubtype="2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"/>
                            </p:stCondLst>
                            <p:childTnLst>
                              <p:par>
                                <p:cTn id="28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path" nodeType="clickEffect" presetSubtype="0" presetID="-1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196406 -0.908940" origin="layout" pathEditMode="relative">
                                      <p:cBhvr>
                                        <p:cTn id="33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mph" nodeType="withEffect" presetSubtype="0" presetID="6" grpId="7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1000" fill="hold"/>
                                        <p:tgtEl>
                                          <p:spTgt spid="448"/>
                                        </p:tgtEl>
                                      </p:cBhvr>
                                      <p:by x="135535" y="135535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path" nodeType="afterEffect" presetSubtype="0" presetID="-1" grpId="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625314 -0.071668" origin="layout" pathEditMode="relative">
                                      <p:cBhvr>
                                        <p:cTn id="39" dur="100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path" nodeType="withEffect" presetSubtype="0" presetID="-1" grpId="9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500631 -0.275000" origin="layout" pathEditMode="relative">
                                      <p:cBhvr>
                                        <p:cTn id="42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xit" nodeType="click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Class="path" nodeType="afterEffect" presetSubtype="0" presetID="-1" grpId="1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476252 -0.440000" origin="layout" pathEditMode="relative">
                                      <p:cBhvr>
                                        <p:cTn id="49" dur="5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46" grpId="3"/>
      <p:bldP build="whole" bldLvl="1" animBg="1" rev="0" advAuto="0" spid="445" grpId="2"/>
      <p:bldP build="whole" bldLvl="1" animBg="1" rev="0" advAuto="0" spid="448" grpId="7"/>
      <p:bldP build="p" bldLvl="1" animBg="1" rev="0" advAuto="0" spid="443" grpId="1"/>
      <p:bldP build="whole" bldLvl="1" animBg="1" rev="0" advAuto="0" spid="449" grpId="10"/>
      <p:bldP build="whole" bldLvl="1" animBg="1" rev="0" advAuto="0" spid="441" grpId="5"/>
      <p:bldP build="whole" bldLvl="1" animBg="1" rev="0" advAuto="0" spid="447" grpId="4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Lewis Structure: Sulfite ion, SO32-"/>
          <p:cNvSpPr txBox="1"/>
          <p:nvPr>
            <p:ph type="title"/>
          </p:nvPr>
        </p:nvSpPr>
        <p:spPr>
          <a:xfrm>
            <a:off x="131742" y="330200"/>
            <a:ext cx="18476298" cy="1531621"/>
          </a:xfrm>
          <a:prstGeom prst="rect">
            <a:avLst/>
          </a:prstGeom>
        </p:spPr>
        <p:txBody>
          <a:bodyPr/>
          <a:lstStyle/>
          <a:p>
            <a:pPr algn="l">
              <a:defRPr>
                <a:solidFill>
                  <a:srgbClr val="0433FF"/>
                </a:solidFill>
              </a:defRPr>
            </a:pPr>
            <a:r>
              <a:t>Lewis Structure: </a:t>
            </a:r>
            <a:r>
              <a:t>Sulfite ion, SO</a:t>
            </a:r>
            <a:r>
              <a:rPr baseline="-16555"/>
              <a:t>3</a:t>
            </a:r>
            <a:r>
              <a:rPr baseline="30888"/>
              <a:t>2-</a:t>
            </a:r>
          </a:p>
        </p:txBody>
      </p:sp>
      <p:sp>
        <p:nvSpPr>
          <p:cNvPr id="508" name="Step 1.  Central atom  =  S…"/>
          <p:cNvSpPr txBox="1"/>
          <p:nvPr>
            <p:ph type="body" idx="1"/>
          </p:nvPr>
        </p:nvSpPr>
        <p:spPr>
          <a:xfrm>
            <a:off x="5173980" y="2903220"/>
            <a:ext cx="14173201" cy="10812780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5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Step 1.  Central atom  =  S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5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Step 2.  Count valence electrons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5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  		 	S = 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6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5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 			3 x O  =  3 x 6 = 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18</a:t>
            </a:r>
            <a:endParaRPr>
              <a:solidFill>
                <a:srgbClr val="FF2600"/>
              </a:solidFill>
              <a:uFill>
                <a:solidFill>
                  <a:srgbClr val="FF2600"/>
                </a:solidFill>
              </a:uFill>
            </a:endParaRP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5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 			Negative charge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2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5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			TOTAL = 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26</a:t>
            </a:r>
            <a:r>
              <a:t> e- or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13</a:t>
            </a:r>
            <a:r>
              <a:t> pairs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5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Step 3.   Form sigma bonds</a:t>
            </a:r>
          </a:p>
        </p:txBody>
      </p:sp>
      <p:sp>
        <p:nvSpPr>
          <p:cNvPr id="509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510" name="10 pairs of electrons are…"/>
          <p:cNvSpPr txBox="1"/>
          <p:nvPr/>
        </p:nvSpPr>
        <p:spPr>
          <a:xfrm>
            <a:off x="6426200" y="10985500"/>
            <a:ext cx="8869680" cy="2227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81280" marR="81280" defTabSz="1828800">
              <a:lnSpc>
                <a:spcPct val="90000"/>
              </a:lnSpc>
              <a:spcBef>
                <a:spcPts val="2000"/>
              </a:spcBef>
              <a:buClr>
                <a:srgbClr val="2E5801"/>
              </a:buClr>
              <a:buFont typeface="Arial"/>
              <a:defRPr sz="5400">
                <a:uFill>
                  <a:solidFill>
                    <a:srgbClr val="2E5801"/>
                  </a:solidFill>
                </a:u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10 pairs of electrons are </a:t>
            </a:r>
          </a:p>
          <a:p>
            <a:pPr marL="81280" marR="81280" defTabSz="1828800">
              <a:lnSpc>
                <a:spcPct val="90000"/>
              </a:lnSpc>
              <a:spcBef>
                <a:spcPts val="2000"/>
              </a:spcBef>
              <a:buClr>
                <a:srgbClr val="2E5801"/>
              </a:buClr>
              <a:buFont typeface="Arial"/>
              <a:defRPr sz="5400">
                <a:uFill>
                  <a:solidFill>
                    <a:srgbClr val="2E5801"/>
                  </a:solidFill>
                </a:u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now left.</a:t>
            </a:r>
          </a:p>
        </p:txBody>
      </p:sp>
      <p:pic>
        <p:nvPicPr>
          <p:cNvPr id="511" name="SO3 picture" descr="SO3 pictur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689580" y="9787889"/>
            <a:ext cx="4709161" cy="3223261"/>
          </a:xfrm>
          <a:prstGeom prst="rect">
            <a:avLst/>
          </a:prstGeom>
          <a:ln w="88900"/>
        </p:spPr>
      </p:pic>
      <p:pic>
        <p:nvPicPr>
          <p:cNvPr id="512" name="wine-label-sulfites.jpg.jpeg" descr="wine-label-sulfites.jpg.jpeg"/>
          <p:cNvPicPr>
            <a:picLocks noChangeAspect="1"/>
          </p:cNvPicPr>
          <p:nvPr/>
        </p:nvPicPr>
        <p:blipFill>
          <a:blip r:embed="rId3">
            <a:extLst/>
          </a:blip>
          <a:srcRect l="12049" t="0" r="12049" b="0"/>
          <a:stretch>
            <a:fillRect/>
          </a:stretch>
        </p:blipFill>
        <p:spPr>
          <a:xfrm>
            <a:off x="18554606" y="-32576"/>
            <a:ext cx="5746877" cy="5047638"/>
          </a:xfrm>
          <a:prstGeom prst="rect">
            <a:avLst/>
          </a:prstGeom>
          <a:ln w="88900"/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"/>
                            </p:stCondLst>
                            <p:childTnLst>
                              <p:par>
                                <p:cTn id="15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"/>
                            </p:stCondLst>
                            <p:childTnLst>
                              <p:par>
                                <p:cTn id="20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"/>
                            </p:stCondLst>
                            <p:childTnLst>
                              <p:par>
                                <p:cTn id="25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5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5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"/>
                            </p:stCondLst>
                            <p:childTnLst>
                              <p:par>
                                <p:cTn id="36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"/>
                            </p:stCondLst>
                            <p:childTnLst>
                              <p:par>
                                <p:cTn id="39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10" grpId="3"/>
      <p:bldP build="whole" bldLvl="1" animBg="1" rev="0" advAuto="0" spid="511" grpId="2"/>
      <p:bldP build="p" bldLvl="1" animBg="1" rev="0" advAuto="0" spid="508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6" name="Group"/>
          <p:cNvGrpSpPr/>
          <p:nvPr/>
        </p:nvGrpSpPr>
        <p:grpSpPr>
          <a:xfrm>
            <a:off x="13762605" y="4470557"/>
            <a:ext cx="10039799" cy="5879599"/>
            <a:chOff x="0" y="0"/>
            <a:chExt cx="10039798" cy="5879598"/>
          </a:xfrm>
        </p:grpSpPr>
        <p:pic>
          <p:nvPicPr>
            <p:cNvPr id="514" name="so3-2minus-lewis-structure.png" descr="so3-2minus-lewis-structur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272798"/>
              <a:ext cx="5334000" cy="5334001"/>
            </a:xfrm>
            <a:prstGeom prst="rect">
              <a:avLst/>
            </a:prstGeom>
            <a:ln w="88900" cap="flat">
              <a:noFill/>
              <a:round/>
            </a:ln>
            <a:effectLst/>
          </p:spPr>
        </p:pic>
        <p:sp>
          <p:nvSpPr>
            <p:cNvPr id="515" name="Charged species often in square brackets with charge outside…"/>
            <p:cNvSpPr txBox="1"/>
            <p:nvPr/>
          </p:nvSpPr>
          <p:spPr>
            <a:xfrm>
              <a:off x="5429428" y="0"/>
              <a:ext cx="4610371" cy="5879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/>
            <a:p>
              <a:pPr>
                <a:defRPr sz="4400"/>
              </a:pPr>
              <a:r>
                <a:t>Charged species often in </a:t>
              </a:r>
              <a:r>
                <a:rPr b="1"/>
                <a:t>square brackets</a:t>
              </a:r>
              <a:r>
                <a:t> with charge outside</a:t>
              </a:r>
            </a:p>
            <a:p>
              <a:pPr>
                <a:defRPr sz="4400"/>
              </a:pPr>
            </a:p>
            <a:p>
              <a:pPr>
                <a:defRPr sz="4400"/>
              </a:pPr>
              <a:r>
                <a:t>Sulfite slightly better with double bond - more later </a:t>
              </a:r>
              <a:r>
                <a:rPr i="1"/>
                <a:t>(formal charges!)</a:t>
              </a:r>
            </a:p>
          </p:txBody>
        </p:sp>
      </p:grpSp>
      <p:sp>
        <p:nvSpPr>
          <p:cNvPr id="517" name="Lewis Structure: Sulfite ion, SO32-"/>
          <p:cNvSpPr txBox="1"/>
          <p:nvPr>
            <p:ph type="title"/>
          </p:nvPr>
        </p:nvSpPr>
        <p:spPr>
          <a:xfrm>
            <a:off x="131742" y="330200"/>
            <a:ext cx="18476298" cy="1531621"/>
          </a:xfrm>
          <a:prstGeom prst="rect">
            <a:avLst/>
          </a:prstGeom>
        </p:spPr>
        <p:txBody>
          <a:bodyPr/>
          <a:lstStyle/>
          <a:p>
            <a:pPr algn="l">
              <a:defRPr>
                <a:solidFill>
                  <a:srgbClr val="0433FF"/>
                </a:solidFill>
              </a:defRPr>
            </a:pPr>
            <a:r>
              <a:t>Lewis Structure: </a:t>
            </a:r>
            <a:r>
              <a:t>Sulfite ion, SO</a:t>
            </a:r>
            <a:r>
              <a:rPr baseline="-16555"/>
              <a:t>3</a:t>
            </a:r>
            <a:r>
              <a:rPr baseline="30888"/>
              <a:t>2-</a:t>
            </a:r>
          </a:p>
        </p:txBody>
      </p:sp>
      <p:sp>
        <p:nvSpPr>
          <p:cNvPr id="518" name="Remaining pairs become lone pairs, first on outside atoms and then on central atom."/>
          <p:cNvSpPr txBox="1"/>
          <p:nvPr>
            <p:ph type="body" sz="quarter" idx="1"/>
          </p:nvPr>
        </p:nvSpPr>
        <p:spPr>
          <a:xfrm>
            <a:off x="4876800" y="2743200"/>
            <a:ext cx="14333220" cy="2674621"/>
          </a:xfrm>
          <a:prstGeom prst="rect">
            <a:avLst/>
          </a:prstGeom>
        </p:spPr>
        <p:txBody>
          <a:bodyPr/>
          <a:lstStyle>
            <a:lvl1pPr marL="650874" indent="-571500">
              <a:buClr>
                <a:srgbClr val="000000"/>
              </a:buClr>
              <a:buSzTx/>
              <a:buFont typeface="Arial"/>
              <a:buNone/>
              <a:defRPr b="0" sz="5400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Remaining pairs become lone pairs, first on outside atoms and then on central atom.</a:t>
            </a:r>
          </a:p>
        </p:txBody>
      </p:sp>
      <p:sp>
        <p:nvSpPr>
          <p:cNvPr id="519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520" name="sulfite picture" descr="sulfite pictur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29791" y="5715000"/>
            <a:ext cx="5383265" cy="3794760"/>
          </a:xfrm>
          <a:prstGeom prst="rect">
            <a:avLst/>
          </a:prstGeom>
          <a:ln w="12700">
            <a:miter lim="400000"/>
          </a:ln>
        </p:spPr>
      </p:pic>
      <p:sp>
        <p:nvSpPr>
          <p:cNvPr id="521" name="Each atom is surrounded by an octet of electrons."/>
          <p:cNvSpPr txBox="1"/>
          <p:nvPr/>
        </p:nvSpPr>
        <p:spPr>
          <a:xfrm>
            <a:off x="3383280" y="10576559"/>
            <a:ext cx="14813281" cy="2062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marL="81280" marR="81280" algn="ctr" defTabSz="1828800">
              <a:buClr>
                <a:srgbClr val="000000"/>
              </a:buClr>
              <a:buFont typeface="Arial"/>
              <a:defRPr i="1" sz="5400">
                <a:solidFill>
                  <a:srgbClr val="4F8F00"/>
                </a:solidFill>
                <a:uFill>
                  <a:solidFill>
                    <a:srgbClr val="000000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Each atom is surrounded by an octet of electrons.		</a:t>
            </a:r>
          </a:p>
        </p:txBody>
      </p:sp>
      <p:pic>
        <p:nvPicPr>
          <p:cNvPr id="522" name="20150402081648-wine_chart.jpg" descr="20150402081648-wine_chart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540571" y="348615"/>
            <a:ext cx="11926958" cy="13716001"/>
          </a:xfrm>
          <a:prstGeom prst="rect">
            <a:avLst/>
          </a:prstGeom>
          <a:ln w="88900"/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path" nodeType="click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487708 -0.025417" origin="layout" pathEditMode="relative">
                                      <p:cBhvr>
                                        <p:cTn id="11" dur="10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xit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after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9"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22" grpId="3"/>
      <p:bldP build="whole" bldLvl="1" animBg="1" rev="0" advAuto="0" spid="516" grpId="4"/>
      <p:bldP build="whole" bldLvl="1" animBg="1" rev="0" advAuto="0" spid="52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roblems and questions:…"/>
          <p:cNvSpPr txBox="1"/>
          <p:nvPr>
            <p:ph type="body" sz="half" idx="1"/>
          </p:nvPr>
        </p:nvSpPr>
        <p:spPr>
          <a:xfrm>
            <a:off x="425154" y="2115893"/>
            <a:ext cx="10972801" cy="10812780"/>
          </a:xfrm>
          <a:prstGeom prst="rect">
            <a:avLst/>
          </a:prstGeom>
        </p:spPr>
        <p:txBody>
          <a:bodyPr/>
          <a:lstStyle/>
          <a:p>
            <a:pPr lvl="1" marL="650874" indent="-571500">
              <a:lnSpc>
                <a:spcPct val="100000"/>
              </a:lnSpc>
              <a:spcBef>
                <a:spcPts val="1600"/>
              </a:spcBef>
              <a:buClr>
                <a:srgbClr val="00B800"/>
              </a:buClr>
              <a:buSzTx/>
              <a:buFont typeface="Arial"/>
              <a:buNone/>
              <a:defRPr b="0" i="1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Problems and questions:</a:t>
            </a:r>
          </a:p>
          <a:p>
            <a:pPr marL="650874" indent="-571500">
              <a:lnSpc>
                <a:spcPct val="100000"/>
              </a:lnSpc>
              <a:buClr>
                <a:srgbClr val="000000"/>
              </a:buClr>
              <a:buSzTx/>
              <a:buFont typeface="Arial"/>
              <a:buNone/>
              <a:defRPr b="0" sz="5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How are molecules and polyatomic ion held together?</a:t>
            </a:r>
          </a:p>
          <a:p>
            <a:pPr marL="650874" indent="-571500">
              <a:lnSpc>
                <a:spcPct val="100000"/>
              </a:lnSpc>
              <a:buClr>
                <a:srgbClr val="000000"/>
              </a:buClr>
              <a:buSzTx/>
              <a:buFont typeface="Arial"/>
              <a:buNone/>
              <a:defRPr b="0" sz="5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Why are atoms distributed at strange angles?</a:t>
            </a:r>
          </a:p>
          <a:p>
            <a:pPr marL="650874" indent="-571500">
              <a:lnSpc>
                <a:spcPct val="100000"/>
              </a:lnSpc>
              <a:buClr>
                <a:srgbClr val="000000"/>
              </a:buClr>
              <a:buSzTx/>
              <a:buFont typeface="Arial"/>
              <a:buNone/>
              <a:defRPr b="0" sz="5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Why are molecules not flat?</a:t>
            </a:r>
          </a:p>
          <a:p>
            <a:pPr marL="650874" indent="-571500">
              <a:lnSpc>
                <a:spcPct val="100000"/>
              </a:lnSpc>
              <a:buClr>
                <a:srgbClr val="000000"/>
              </a:buClr>
              <a:buSzTx/>
              <a:buFont typeface="Arial"/>
              <a:buNone/>
              <a:defRPr b="0" sz="5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Can we predict the structure?</a:t>
            </a:r>
          </a:p>
          <a:p>
            <a:pPr marL="650874" indent="-571500">
              <a:lnSpc>
                <a:spcPct val="100000"/>
              </a:lnSpc>
              <a:buClr>
                <a:srgbClr val="000000"/>
              </a:buClr>
              <a:buSzTx/>
              <a:buFont typeface="Arial"/>
              <a:buNone/>
              <a:defRPr b="0" sz="5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How is structure related to chemical and physical properties?</a:t>
            </a:r>
          </a:p>
        </p:txBody>
      </p:sp>
      <p:sp>
        <p:nvSpPr>
          <p:cNvPr id="233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234" name="image.pdf" descr="image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961386" y="8675761"/>
            <a:ext cx="4241542" cy="49882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899px-Caffeine_Molecule.png" descr="899px-Caffeine_Molecul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745452" y="714003"/>
            <a:ext cx="3981398" cy="3401239"/>
          </a:xfrm>
          <a:prstGeom prst="rect">
            <a:avLst/>
          </a:prstGeom>
          <a:ln w="88900"/>
        </p:spPr>
      </p:pic>
      <p:pic>
        <p:nvPicPr>
          <p:cNvPr id="236" name="BF3 picture" descr="BF3 pictur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377013" y="11142962"/>
            <a:ext cx="2176334" cy="21300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water picture" descr="water pictur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675976" y="5681900"/>
            <a:ext cx="3981398" cy="25514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cocaine picture" descr="cocaine pictur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168118" y="2391873"/>
            <a:ext cx="6013068" cy="42950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03M05AN30-1.mov" descr="03M05AN30-1.mov"/>
          <p:cNvPicPr>
            <a:picLocks noChangeAspect="0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>
            <a:extLst/>
          </a:blip>
          <a:stretch>
            <a:fillRect/>
          </a:stretch>
        </p:blipFill>
        <p:spPr>
          <a:xfrm>
            <a:off x="15640831" y="11291498"/>
            <a:ext cx="3360421" cy="1832957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water"/>
          <p:cNvSpPr txBox="1"/>
          <p:nvPr/>
        </p:nvSpPr>
        <p:spPr>
          <a:xfrm>
            <a:off x="19344688" y="7269345"/>
            <a:ext cx="3657601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marL="650874" marR="79373" indent="-571500" defTabSz="1828800">
              <a:lnSpc>
                <a:spcPct val="90000"/>
              </a:lnSpc>
              <a:spcBef>
                <a:spcPts val="1600"/>
              </a:spcBef>
              <a:buClr>
                <a:srgbClr val="000000"/>
              </a:buClr>
              <a:buFont typeface="Arial"/>
              <a:defRPr b="1" i="1" sz="4600"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r>
              <a:t>water</a:t>
            </a:r>
          </a:p>
        </p:txBody>
      </p:sp>
      <p:sp>
        <p:nvSpPr>
          <p:cNvPr id="241" name="ammonia"/>
          <p:cNvSpPr txBox="1"/>
          <p:nvPr/>
        </p:nvSpPr>
        <p:spPr>
          <a:xfrm>
            <a:off x="13255514" y="12773025"/>
            <a:ext cx="3657601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marL="650874" marR="79373" indent="-571500" defTabSz="1828800">
              <a:lnSpc>
                <a:spcPct val="90000"/>
              </a:lnSpc>
              <a:spcBef>
                <a:spcPts val="1600"/>
              </a:spcBef>
              <a:buClr>
                <a:srgbClr val="000000"/>
              </a:buClr>
              <a:buFont typeface="Arial"/>
              <a:defRPr b="1" i="1" sz="4600"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r>
              <a:t>ammonia</a:t>
            </a:r>
          </a:p>
        </p:txBody>
      </p:sp>
      <p:sp>
        <p:nvSpPr>
          <p:cNvPr id="242" name="boron trifluoride"/>
          <p:cNvSpPr txBox="1"/>
          <p:nvPr/>
        </p:nvSpPr>
        <p:spPr>
          <a:xfrm>
            <a:off x="5525530" y="12773025"/>
            <a:ext cx="5105474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marL="650874" marR="79373" indent="-571500" defTabSz="1828800">
              <a:lnSpc>
                <a:spcPct val="90000"/>
              </a:lnSpc>
              <a:spcBef>
                <a:spcPts val="1600"/>
              </a:spcBef>
              <a:buClr>
                <a:srgbClr val="000000"/>
              </a:buClr>
              <a:buFont typeface="Arial"/>
              <a:defRPr b="1" i="1" sz="4600"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r>
              <a:t>boron trifluoride</a:t>
            </a:r>
          </a:p>
        </p:txBody>
      </p:sp>
      <p:sp>
        <p:nvSpPr>
          <p:cNvPr id="243" name="caffeine"/>
          <p:cNvSpPr txBox="1"/>
          <p:nvPr/>
        </p:nvSpPr>
        <p:spPr>
          <a:xfrm>
            <a:off x="21628730" y="4299696"/>
            <a:ext cx="3657601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marL="650874" marR="79373" indent="-571500" defTabSz="1828800">
              <a:lnSpc>
                <a:spcPct val="90000"/>
              </a:lnSpc>
              <a:spcBef>
                <a:spcPts val="1600"/>
              </a:spcBef>
              <a:buClr>
                <a:srgbClr val="000000"/>
              </a:buClr>
              <a:buFont typeface="Arial"/>
              <a:defRPr b="1" i="1" sz="4600"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r>
              <a:t>caffeine</a:t>
            </a:r>
          </a:p>
        </p:txBody>
      </p:sp>
      <p:sp>
        <p:nvSpPr>
          <p:cNvPr id="244" name="cocaine"/>
          <p:cNvSpPr txBox="1"/>
          <p:nvPr/>
        </p:nvSpPr>
        <p:spPr>
          <a:xfrm>
            <a:off x="15056127" y="2479324"/>
            <a:ext cx="3657601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marL="650874" marR="79373" indent="-571500" defTabSz="1828800">
              <a:lnSpc>
                <a:spcPct val="90000"/>
              </a:lnSpc>
              <a:spcBef>
                <a:spcPts val="1600"/>
              </a:spcBef>
              <a:buClr>
                <a:srgbClr val="000000"/>
              </a:buClr>
              <a:buFont typeface="Arial"/>
              <a:defRPr b="1" i="1" sz="4600"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r>
              <a:t>cocaine</a:t>
            </a:r>
          </a:p>
        </p:txBody>
      </p:sp>
      <p:sp>
        <p:nvSpPr>
          <p:cNvPr id="245" name="4.1 - Ionic (and Covalent) Bonding"/>
          <p:cNvSpPr txBox="1"/>
          <p:nvPr/>
        </p:nvSpPr>
        <p:spPr>
          <a:xfrm>
            <a:off x="42172" y="-713846"/>
            <a:ext cx="21962614" cy="320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>
            <a:lvl1pPr marL="79373" marR="79373" defTabSz="1828800">
              <a:lnSpc>
                <a:spcPct val="90000"/>
              </a:lnSpc>
              <a:defRPr b="1" sz="7400">
                <a:solidFill>
                  <a:srgbClr val="0433FF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r>
              <a:t>4.1 - Ionic (and Covalent) Bonding</a:t>
            </a:r>
          </a:p>
        </p:txBody>
      </p:sp>
      <p:pic>
        <p:nvPicPr>
          <p:cNvPr id="246" name="CaF2 picture" descr="CaF2 pictur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3680216" y="7263683"/>
            <a:ext cx="2808199" cy="2955079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calcium fluoride"/>
          <p:cNvSpPr txBox="1"/>
          <p:nvPr/>
        </p:nvSpPr>
        <p:spPr>
          <a:xfrm>
            <a:off x="12580204" y="9935150"/>
            <a:ext cx="5544143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650874" marR="79373" indent="-571500" defTabSz="1828800">
              <a:lnSpc>
                <a:spcPct val="90000"/>
              </a:lnSpc>
              <a:spcBef>
                <a:spcPts val="1600"/>
              </a:spcBef>
              <a:buClr>
                <a:srgbClr val="000000"/>
              </a:buClr>
              <a:buFont typeface="Arial"/>
              <a:defRPr b="1" i="1" sz="4600"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r>
              <a:t>calcium fluoride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3" fill="hold"/>
                                        <p:tgtEl>
                                          <p:spTgt spid="2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39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3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39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Lewis Structure: Carbon Dioxide, CO2"/>
          <p:cNvSpPr txBox="1"/>
          <p:nvPr>
            <p:ph type="title"/>
          </p:nvPr>
        </p:nvSpPr>
        <p:spPr>
          <a:xfrm>
            <a:off x="147320" y="228600"/>
            <a:ext cx="18420041" cy="1531621"/>
          </a:xfrm>
          <a:prstGeom prst="rect">
            <a:avLst/>
          </a:prstGeom>
        </p:spPr>
        <p:txBody>
          <a:bodyPr/>
          <a:lstStyle/>
          <a:p>
            <a:pPr algn="l">
              <a:defRPr>
                <a:solidFill>
                  <a:srgbClr val="0433FF"/>
                </a:solidFill>
              </a:defRPr>
            </a:pPr>
            <a:r>
              <a:t>Lewis Structure: </a:t>
            </a:r>
            <a:r>
              <a:t>Carbon Dioxide, CO</a:t>
            </a:r>
            <a:r>
              <a:rPr baseline="-16555"/>
              <a:t>2</a:t>
            </a:r>
          </a:p>
        </p:txBody>
      </p:sp>
      <p:sp>
        <p:nvSpPr>
          <p:cNvPr id="525" name="1.  Central atom  =  _______…"/>
          <p:cNvSpPr txBox="1"/>
          <p:nvPr>
            <p:ph type="body" idx="1"/>
          </p:nvPr>
        </p:nvSpPr>
        <p:spPr>
          <a:xfrm>
            <a:off x="5036820" y="2903220"/>
            <a:ext cx="14333220" cy="10812780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5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1.  Central atom  =  _______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5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2.  Valence electrons  = __ or __ pairs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5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3.  Form sigma bonds.</a:t>
            </a:r>
          </a:p>
        </p:txBody>
      </p:sp>
      <p:sp>
        <p:nvSpPr>
          <p:cNvPr id="526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527" name="CO2 picture" descr="CO2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99860" y="6217920"/>
            <a:ext cx="4960620" cy="1280161"/>
          </a:xfrm>
          <a:prstGeom prst="rect">
            <a:avLst/>
          </a:prstGeom>
          <a:ln w="12700">
            <a:miter lim="400000"/>
          </a:ln>
        </p:spPr>
      </p:pic>
      <p:pic>
        <p:nvPicPr>
          <p:cNvPr id="528" name="CO2 picture" descr="CO2 pictur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08420" y="10287000"/>
            <a:ext cx="5463540" cy="1691640"/>
          </a:xfrm>
          <a:prstGeom prst="rect">
            <a:avLst/>
          </a:prstGeom>
          <a:ln w="12700">
            <a:miter lim="400000"/>
          </a:ln>
        </p:spPr>
      </p:pic>
      <p:sp>
        <p:nvSpPr>
          <p:cNvPr id="529" name="This leaves 6 pairs.…"/>
          <p:cNvSpPr txBox="1"/>
          <p:nvPr/>
        </p:nvSpPr>
        <p:spPr>
          <a:xfrm>
            <a:off x="5173980" y="7927975"/>
            <a:ext cx="14950440" cy="2227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81280" marR="81280" defTabSz="1828800">
              <a:lnSpc>
                <a:spcPct val="90000"/>
              </a:lnSpc>
              <a:spcBef>
                <a:spcPts val="2000"/>
              </a:spcBef>
              <a:buClr>
                <a:srgbClr val="000000"/>
              </a:buClr>
              <a:buFont typeface="Arial"/>
              <a:defRPr sz="5400">
                <a:uFill>
                  <a:solidFill>
                    <a:srgbClr val="000000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 	  This leaves 6 pairs.</a:t>
            </a:r>
          </a:p>
          <a:p>
            <a:pPr marL="81280" marR="81280" defTabSz="1828800">
              <a:lnSpc>
                <a:spcPct val="90000"/>
              </a:lnSpc>
              <a:spcBef>
                <a:spcPts val="2000"/>
              </a:spcBef>
              <a:buClr>
                <a:srgbClr val="000000"/>
              </a:buClr>
              <a:buFont typeface="Arial"/>
              <a:defRPr sz="5400">
                <a:uFill>
                  <a:solidFill>
                    <a:srgbClr val="000000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4.  Place lone pairs on outer atoms.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5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29" grpId="3"/>
      <p:bldP build="p" bldLvl="1" animBg="1" rev="0" advAuto="0" spid="525" grpId="1"/>
      <p:bldP build="whole" bldLvl="1" animBg="1" rev="0" advAuto="0" spid="528" grpId="4"/>
      <p:bldP build="whole" bldLvl="1" animBg="1" rev="0" advAuto="0" spid="527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4.  Place lone pairs on outer atoms."/>
          <p:cNvSpPr txBox="1"/>
          <p:nvPr>
            <p:ph type="body" idx="1"/>
          </p:nvPr>
        </p:nvSpPr>
        <p:spPr>
          <a:xfrm>
            <a:off x="5036820" y="2903220"/>
            <a:ext cx="14333220" cy="10812780"/>
          </a:xfrm>
          <a:prstGeom prst="rect">
            <a:avLst/>
          </a:prstGeom>
        </p:spPr>
        <p:txBody>
          <a:bodyPr/>
          <a:lstStyle>
            <a:lvl1pPr marL="650874" indent="-571500">
              <a:buClr>
                <a:srgbClr val="000000"/>
              </a:buClr>
              <a:buSzTx/>
              <a:buFont typeface="Arial"/>
              <a:buNone/>
              <a:defRPr b="0" sz="5400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4.  Place lone pairs on outer atoms.</a:t>
            </a:r>
          </a:p>
        </p:txBody>
      </p:sp>
      <p:sp>
        <p:nvSpPr>
          <p:cNvPr id="532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533" name="The second bonding pair forms a pi (𝝅) bond."/>
          <p:cNvSpPr txBox="1"/>
          <p:nvPr/>
        </p:nvSpPr>
        <p:spPr>
          <a:xfrm>
            <a:off x="3962400" y="11018519"/>
            <a:ext cx="16939260" cy="1541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81280" marR="81280" defTabSz="1828800">
              <a:lnSpc>
                <a:spcPct val="90000"/>
              </a:lnSpc>
              <a:spcBef>
                <a:spcPts val="2000"/>
              </a:spcBef>
              <a:buClr>
                <a:srgbClr val="000000"/>
              </a:buClr>
              <a:buFont typeface="Arial"/>
              <a:defRPr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The second bonding pair forms a </a:t>
            </a:r>
            <a:r>
              <a: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pi (𝝅)</a:t>
            </a: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 bond.</a:t>
            </a:r>
          </a:p>
        </p:txBody>
      </p:sp>
      <p:sp>
        <p:nvSpPr>
          <p:cNvPr id="534" name="5.  So that C has an octet, we shall form DOUBLE BONDS between C and O."/>
          <p:cNvSpPr txBox="1"/>
          <p:nvPr/>
        </p:nvSpPr>
        <p:spPr>
          <a:xfrm>
            <a:off x="5173980" y="6240779"/>
            <a:ext cx="14950440" cy="196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marL="81280" marR="81280" defTabSz="1828800">
              <a:lnSpc>
                <a:spcPct val="90000"/>
              </a:lnSpc>
              <a:spcBef>
                <a:spcPts val="2000"/>
              </a:spcBef>
              <a:buClr>
                <a:srgbClr val="000000"/>
              </a:buClr>
              <a:buFont typeface="Arial"/>
              <a:defRPr sz="5400">
                <a:uFill>
                  <a:solidFill>
                    <a:srgbClr val="000000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5.  So that C has an octet, we shall form DOUBLE BONDS between C and O.</a:t>
            </a:r>
          </a:p>
        </p:txBody>
      </p:sp>
      <p:grpSp>
        <p:nvGrpSpPr>
          <p:cNvPr id="538" name="Group"/>
          <p:cNvGrpSpPr/>
          <p:nvPr/>
        </p:nvGrpSpPr>
        <p:grpSpPr>
          <a:xfrm>
            <a:off x="4396740" y="8252459"/>
            <a:ext cx="15268576" cy="2217421"/>
            <a:chOff x="0" y="0"/>
            <a:chExt cx="15268575" cy="2217419"/>
          </a:xfrm>
        </p:grpSpPr>
        <p:pic>
          <p:nvPicPr>
            <p:cNvPr id="535" name="image.pdf" descr="image.pdf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5463540" cy="22174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6" name="image.pdf" descr="image.pdf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433435" y="326390"/>
              <a:ext cx="6835141" cy="1816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37" name="Line"/>
            <p:cNvSpPr/>
            <p:nvPr/>
          </p:nvSpPr>
          <p:spPr>
            <a:xfrm>
              <a:off x="6286500" y="1257300"/>
              <a:ext cx="1417320" cy="3176"/>
            </a:xfrm>
            <a:prstGeom prst="line">
              <a:avLst/>
            </a:prstGeom>
            <a:noFill/>
            <a:ln w="889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</p:grpSp>
      <p:pic>
        <p:nvPicPr>
          <p:cNvPr id="539" name="CO2 picture" descr="CO2 pictur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88380" y="4091940"/>
            <a:ext cx="5463540" cy="1691641"/>
          </a:xfrm>
          <a:prstGeom prst="rect">
            <a:avLst/>
          </a:prstGeom>
          <a:ln w="12700">
            <a:miter lim="400000"/>
          </a:ln>
        </p:spPr>
      </p:pic>
      <p:sp>
        <p:nvSpPr>
          <p:cNvPr id="540" name="Lewis Structure: Carbon Dioxide, CO2"/>
          <p:cNvSpPr txBox="1"/>
          <p:nvPr>
            <p:ph type="title"/>
          </p:nvPr>
        </p:nvSpPr>
        <p:spPr>
          <a:xfrm>
            <a:off x="147320" y="228600"/>
            <a:ext cx="18420041" cy="1531621"/>
          </a:xfrm>
          <a:prstGeom prst="rect">
            <a:avLst/>
          </a:prstGeom>
        </p:spPr>
        <p:txBody>
          <a:bodyPr/>
          <a:lstStyle/>
          <a:p>
            <a:pPr algn="l">
              <a:defRPr>
                <a:solidFill>
                  <a:srgbClr val="0433FF"/>
                </a:solidFill>
              </a:defRPr>
            </a:pPr>
            <a:r>
              <a:t>Lewis Structure: </a:t>
            </a:r>
            <a:r>
              <a:t>Carbon Dioxide, CO</a:t>
            </a:r>
            <a:r>
              <a:rPr baseline="-16555"/>
              <a:t>2</a:t>
            </a:r>
          </a:p>
        </p:txBody>
      </p:sp>
      <p:sp>
        <p:nvSpPr>
          <p:cNvPr id="541" name="Which of the following Lewis resonance structures is incorrect for N2O?…"/>
          <p:cNvSpPr txBox="1"/>
          <p:nvPr/>
        </p:nvSpPr>
        <p:spPr>
          <a:xfrm>
            <a:off x="7185659" y="14036039"/>
            <a:ext cx="17990821" cy="1291590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81280" marR="81280" defTabSz="1828800">
              <a:defRPr b="1"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Which of the following Lewis resonance structures is incorrect for N</a:t>
            </a:r>
            <a:r>
              <a:rPr baseline="-5999"/>
              <a:t>2</a:t>
            </a:r>
            <a:r>
              <a:t>O?</a:t>
            </a:r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</a:p>
          <a:p>
            <a:pPr marL="455441" marR="81280" indent="-247161" defTabSz="1828800">
              <a:buSzPct val="100000"/>
              <a:buAutoNum type="alphaUcPeriod" startAt="1"/>
              <a:defRPr b="1" sz="4600">
                <a:uFill>
                  <a:solidFill>
                    <a:srgbClr val="000000"/>
                  </a:solidFill>
                </a:uFill>
              </a:defRPr>
            </a:pPr>
            <a:r>
              <a:t> </a:t>
            </a:r>
            <a:r>
              <a:rPr b="0"/>
              <a:t>1</a:t>
            </a:r>
            <a:endParaRPr b="0"/>
          </a:p>
          <a:p>
            <a:pPr marL="455441" marR="81280" indent="-247161" defTabSz="1828800">
              <a:buSzPct val="100000"/>
              <a:buAutoNum type="alphaUcPeriod" startAt="1"/>
              <a:defRPr b="1" sz="4600">
                <a:uFill>
                  <a:solidFill>
                    <a:srgbClr val="000000"/>
                  </a:solidFill>
                </a:uFill>
              </a:defRPr>
            </a:pPr>
            <a:r>
              <a:rPr b="0"/>
              <a:t> 2</a:t>
            </a:r>
            <a:endParaRPr b="0"/>
          </a:p>
          <a:p>
            <a:pPr marL="455441" marR="81280" indent="-247161" defTabSz="1828800">
              <a:buSzPct val="100000"/>
              <a:buAutoNum type="alphaUcPeriod" startAt="1"/>
              <a:defRPr b="1" sz="4600">
                <a:uFill>
                  <a:solidFill>
                    <a:srgbClr val="000000"/>
                  </a:solidFill>
                </a:uFill>
              </a:defRPr>
            </a:pPr>
            <a:r>
              <a:rPr b="0"/>
              <a:t> 3</a:t>
            </a:r>
            <a:endParaRPr b="0"/>
          </a:p>
          <a:p>
            <a:pPr marL="455441" marR="81280" indent="-247161" defTabSz="1828800">
              <a:buSzPct val="100000"/>
              <a:buAutoNum type="alphaUcPeriod" startAt="1"/>
              <a:defRPr b="1" sz="4600">
                <a:uFill>
                  <a:solidFill>
                    <a:srgbClr val="000000"/>
                  </a:solidFill>
                </a:uFill>
              </a:defRPr>
            </a:pPr>
            <a:r>
              <a:rPr b="0"/>
              <a:t> 4</a:t>
            </a:r>
            <a:endParaRPr b="0"/>
          </a:p>
          <a:p>
            <a:pPr marL="455441" marR="81280" indent="-247161" defTabSz="1828800">
              <a:buSzPct val="100000"/>
              <a:buAutoNum type="alphaUcPeriod" startAt="1"/>
              <a:defRPr b="1" sz="4600">
                <a:uFill>
                  <a:solidFill>
                    <a:srgbClr val="000000"/>
                  </a:solidFill>
                </a:uFill>
              </a:defRPr>
            </a:pPr>
            <a:r>
              <a:rPr b="0"/>
              <a:t> all are correct</a:t>
            </a: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</a:p>
        </p:txBody>
      </p:sp>
      <p:sp>
        <p:nvSpPr>
          <p:cNvPr id="542" name="Enter your response on…"/>
          <p:cNvSpPr txBox="1"/>
          <p:nvPr/>
        </p:nvSpPr>
        <p:spPr>
          <a:xfrm>
            <a:off x="21381719" y="14836139"/>
            <a:ext cx="6958479" cy="157734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81280" marR="81280" algn="ctr" defTabSz="1828800">
              <a:defRPr b="1" i="1"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Enter your response on</a:t>
            </a:r>
          </a:p>
          <a:p>
            <a:pPr marL="81280" marR="81280" algn="ctr" defTabSz="1828800">
              <a:defRPr b="1" i="1"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your i&gt;Clicker now!</a:t>
            </a:r>
          </a:p>
        </p:txBody>
      </p:sp>
      <p:sp>
        <p:nvSpPr>
          <p:cNvPr id="543" name="Answer = D, 4"/>
          <p:cNvSpPr txBox="1"/>
          <p:nvPr/>
        </p:nvSpPr>
        <p:spPr>
          <a:xfrm>
            <a:off x="20793700" y="17670780"/>
            <a:ext cx="4803657" cy="947845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81280" marR="81280" algn="ctr" defTabSz="1828800">
              <a:defRPr b="1" sz="5400">
                <a:uFill>
                  <a:solidFill>
                    <a:srgbClr val="000000"/>
                  </a:solidFill>
                </a:uFill>
              </a:defRPr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D</a:t>
            </a:r>
            <a:r>
              <a:t>, 4</a:t>
            </a:r>
          </a:p>
        </p:txBody>
      </p:sp>
      <p:grpSp>
        <p:nvGrpSpPr>
          <p:cNvPr id="552" name="Group"/>
          <p:cNvGrpSpPr/>
          <p:nvPr/>
        </p:nvGrpSpPr>
        <p:grpSpPr>
          <a:xfrm>
            <a:off x="24818339" y="4181951"/>
            <a:ext cx="10464165" cy="5352098"/>
            <a:chOff x="0" y="0"/>
            <a:chExt cx="10464164" cy="5352097"/>
          </a:xfrm>
        </p:grpSpPr>
        <p:pic>
          <p:nvPicPr>
            <p:cNvPr id="544" name="image.pdf" descr="image.pdf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634364" y="957262"/>
              <a:ext cx="3206116" cy="12372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45" name="1."/>
            <p:cNvSpPr txBox="1"/>
            <p:nvPr/>
          </p:nvSpPr>
          <p:spPr>
            <a:xfrm>
              <a:off x="242887" y="0"/>
              <a:ext cx="1280161" cy="775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marL="73151" marR="73151" defTabSz="1645920">
                <a:buClr>
                  <a:srgbClr val="000000"/>
                </a:buClr>
                <a:buFont typeface="Arial"/>
                <a:defRPr sz="4200">
                  <a:uFill>
                    <a:solidFill>
                      <a:srgbClr val="000000"/>
                    </a:solidFill>
                  </a:uFill>
                </a:defRPr>
              </a:lvl1pPr>
            </a:lstStyle>
            <a:p>
              <a:pPr/>
              <a:r>
                <a:t>1.</a:t>
              </a:r>
            </a:p>
          </p:txBody>
        </p:sp>
        <p:pic>
          <p:nvPicPr>
            <p:cNvPr id="546" name="image.pdf" descr="image.pdf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583679" y="1014412"/>
              <a:ext cx="3880486" cy="11801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47" name="2."/>
            <p:cNvSpPr txBox="1"/>
            <p:nvPr/>
          </p:nvSpPr>
          <p:spPr>
            <a:xfrm>
              <a:off x="6689407" y="0"/>
              <a:ext cx="1280161" cy="775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marL="73151" marR="73151" defTabSz="1645920">
                <a:buClr>
                  <a:srgbClr val="000000"/>
                </a:buClr>
                <a:buFont typeface="Arial"/>
                <a:defRPr sz="4200">
                  <a:uFill>
                    <a:solidFill>
                      <a:srgbClr val="000000"/>
                    </a:solidFill>
                  </a:uFill>
                </a:defRPr>
              </a:lvl1pPr>
            </a:lstStyle>
            <a:p>
              <a:pPr/>
              <a:r>
                <a:t>2.</a:t>
              </a:r>
            </a:p>
          </p:txBody>
        </p:sp>
        <p:pic>
          <p:nvPicPr>
            <p:cNvPr id="548" name="image.pdf" descr="image.pdf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460057" y="4114800"/>
              <a:ext cx="3654743" cy="12372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49" name="3."/>
            <p:cNvSpPr txBox="1"/>
            <p:nvPr/>
          </p:nvSpPr>
          <p:spPr>
            <a:xfrm>
              <a:off x="0" y="3154679"/>
              <a:ext cx="1280160" cy="7750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marL="73151" marR="73151" defTabSz="1645920">
                <a:buClr>
                  <a:srgbClr val="000000"/>
                </a:buClr>
                <a:buFont typeface="Arial"/>
                <a:defRPr sz="4200">
                  <a:uFill>
                    <a:solidFill>
                      <a:srgbClr val="000000"/>
                    </a:solidFill>
                  </a:uFill>
                </a:defRPr>
              </a:lvl1pPr>
            </a:lstStyle>
            <a:p>
              <a:pPr/>
              <a:r>
                <a:t>3.</a:t>
              </a:r>
            </a:p>
          </p:txBody>
        </p:sp>
        <p:pic>
          <p:nvPicPr>
            <p:cNvPr id="550" name="image.pdf" descr="image.pdf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6583679" y="4169092"/>
              <a:ext cx="3597593" cy="11801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51" name="4."/>
            <p:cNvSpPr txBox="1"/>
            <p:nvPr/>
          </p:nvSpPr>
          <p:spPr>
            <a:xfrm>
              <a:off x="6552247" y="3291839"/>
              <a:ext cx="1280161" cy="7750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marL="73151" marR="73151" defTabSz="1645920">
                <a:buClr>
                  <a:srgbClr val="000000"/>
                </a:buClr>
                <a:buFont typeface="Arial"/>
                <a:defRPr sz="4200">
                  <a:uFill>
                    <a:solidFill>
                      <a:srgbClr val="000000"/>
                    </a:solidFill>
                  </a:uFill>
                </a:defRPr>
              </a:lvl1pPr>
            </a:lstStyle>
            <a:p>
              <a:pPr/>
              <a:r>
                <a:t>4.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Class="entr" nodeType="after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path" nodeType="clickEffect" presetSubtype="0" presetID="-1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147188 -0.990000" origin="layout" pathEditMode="relative">
                                      <p:cBhvr>
                                        <p:cTn id="20" dur="1000" fill="hold"/>
                                        <p:tgtEl>
                                          <p:spTgt spid="5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path" nodeType="withEffect" presetSubtype="0" presetID="-1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500631 -0.325000" origin="layout" pathEditMode="relative">
                                      <p:cBhvr>
                                        <p:cTn id="23" dur="1000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path" nodeType="afterEffect" presetSubtype="0" presetID="-1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547500 -0.053333" origin="layout" pathEditMode="relative">
                                      <p:cBhvr>
                                        <p:cTn id="26" dur="1000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xit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path" nodeType="afterEffect" presetSubtype="0" presetID="-1" grpId="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476252 -0.440000" origin="layout" pathEditMode="relative">
                                      <p:cBhvr>
                                        <p:cTn id="33" dur="500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34" grpId="1"/>
      <p:bldP build="whole" bldLvl="1" animBg="1" rev="0" advAuto="0" spid="533" grpId="3"/>
      <p:bldP build="whole" bldLvl="1" animBg="1" rev="0" advAuto="0" spid="538" grpId="2"/>
      <p:bldP build="whole" bldLvl="1" animBg="1" rev="0" advAuto="0" spid="542" grpId="7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" name="lewis7520919581196058721.png" descr="lewis752091958119605872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916466" y="3600450"/>
            <a:ext cx="5435601" cy="3975100"/>
          </a:xfrm>
          <a:prstGeom prst="rect">
            <a:avLst/>
          </a:prstGeom>
          <a:ln w="88900"/>
        </p:spPr>
      </p:pic>
      <p:sp>
        <p:nvSpPr>
          <p:cNvPr id="555" name="CH3CN…"/>
          <p:cNvSpPr txBox="1"/>
          <p:nvPr/>
        </p:nvSpPr>
        <p:spPr>
          <a:xfrm>
            <a:off x="14493562" y="7090035"/>
            <a:ext cx="4577577" cy="16275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79373" marR="79373" algn="r" defTabSz="1828800">
              <a:buClr>
                <a:srgbClr val="FF2734"/>
              </a:buClr>
              <a:buFont typeface="Arial"/>
              <a:defRPr sz="4800">
                <a:solidFill>
                  <a:srgbClr val="0433FF"/>
                </a:solidFill>
                <a:uFill>
                  <a:solidFill>
                    <a:srgbClr val="00B800"/>
                  </a:solidFill>
                </a:uFill>
              </a:defRPr>
            </a:pPr>
            <a:r>
              <a:rPr>
                <a:uFill>
                  <a:solidFill>
                    <a:srgbClr val="FF2734"/>
                  </a:solidFill>
                </a:uFill>
              </a:rPr>
              <a:t>CH</a:t>
            </a:r>
            <a:r>
              <a:rPr baseline="-17083">
                <a:uFill>
                  <a:solidFill>
                    <a:srgbClr val="FF2734"/>
                  </a:solidFill>
                </a:uFill>
              </a:rPr>
              <a:t>3</a:t>
            </a:r>
            <a:r>
              <a:rPr>
                <a:uFill>
                  <a:solidFill>
                    <a:srgbClr val="FF2734"/>
                  </a:solidFill>
                </a:uFill>
              </a:rPr>
              <a:t>CN </a:t>
            </a:r>
            <a:endParaRPr>
              <a:uFill>
                <a:solidFill>
                  <a:srgbClr val="FF2734"/>
                </a:solidFill>
              </a:uFill>
            </a:endParaRPr>
          </a:p>
          <a:p>
            <a:pPr marL="79373" marR="79373" algn="r" defTabSz="1828800">
              <a:buClr>
                <a:srgbClr val="FF2734"/>
              </a:buClr>
              <a:buFont typeface="Arial"/>
              <a:defRPr sz="4800">
                <a:solidFill>
                  <a:srgbClr val="0433FF"/>
                </a:solidFill>
                <a:uFill>
                  <a:solidFill>
                    <a:srgbClr val="00B800"/>
                  </a:solidFill>
                </a:uFill>
              </a:defRPr>
            </a:pPr>
            <a:r>
              <a:rPr>
                <a:uFill>
                  <a:solidFill>
                    <a:srgbClr val="FF2734"/>
                  </a:solidFill>
                </a:uFill>
              </a:rPr>
              <a:t>(methylcyanide)</a:t>
            </a:r>
          </a:p>
        </p:txBody>
      </p:sp>
      <p:sp>
        <p:nvSpPr>
          <p:cNvPr id="556" name="Double &amp; triple bonds commonly observed for C, N, O, etc."/>
          <p:cNvSpPr txBox="1"/>
          <p:nvPr>
            <p:ph type="title"/>
          </p:nvPr>
        </p:nvSpPr>
        <p:spPr>
          <a:xfrm>
            <a:off x="387817" y="-917061"/>
            <a:ext cx="8714210" cy="692658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0433FF"/>
                </a:solidFill>
              </a:defRPr>
            </a:lvl1pPr>
          </a:lstStyle>
          <a:p>
            <a:pPr/>
            <a:r>
              <a:t>Double &amp; triple bonds commonly observed for C, N, O, etc.</a:t>
            </a:r>
          </a:p>
        </p:txBody>
      </p:sp>
      <p:sp>
        <p:nvSpPr>
          <p:cNvPr id="557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558" name="C2F4 picture" descr="C2F4 pictur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45636" y="7421815"/>
            <a:ext cx="6080761" cy="4983481"/>
          </a:xfrm>
          <a:prstGeom prst="rect">
            <a:avLst/>
          </a:prstGeom>
          <a:ln w="12700">
            <a:miter lim="400000"/>
          </a:ln>
        </p:spPr>
      </p:pic>
      <p:pic>
        <p:nvPicPr>
          <p:cNvPr id="559" name="H2CO3 picture" descr="H2CO3 pictur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220200" y="746722"/>
            <a:ext cx="5943600" cy="5326381"/>
          </a:xfrm>
          <a:prstGeom prst="rect">
            <a:avLst/>
          </a:prstGeom>
          <a:ln w="12700">
            <a:miter lim="400000"/>
          </a:ln>
        </p:spPr>
      </p:pic>
      <p:sp>
        <p:nvSpPr>
          <p:cNvPr id="560" name="H2CO…"/>
          <p:cNvSpPr txBox="1"/>
          <p:nvPr/>
        </p:nvSpPr>
        <p:spPr>
          <a:xfrm>
            <a:off x="12355093" y="383751"/>
            <a:ext cx="4374574" cy="16275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79373" marR="79373" defTabSz="1828800">
              <a:buClr>
                <a:srgbClr val="000000"/>
              </a:buClr>
              <a:buFont typeface="Arial"/>
              <a:defRPr sz="48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H</a:t>
            </a:r>
            <a:r>
              <a:rPr baseline="-17083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2</a:t>
            </a: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CO</a:t>
            </a:r>
            <a:endParaRPr>
              <a:solidFill>
                <a:srgbClr val="000000"/>
              </a:solidFill>
              <a:uFill>
                <a:solidFill>
                  <a:srgbClr val="000000"/>
                </a:solidFill>
              </a:uFill>
            </a:endParaRPr>
          </a:p>
          <a:p>
            <a:pPr marL="79373" marR="79373" defTabSz="1828800">
              <a:buClr>
                <a:srgbClr val="000000"/>
              </a:buClr>
              <a:buFont typeface="Arial"/>
              <a:defRPr sz="48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(formaldehyde)</a:t>
            </a:r>
          </a:p>
        </p:txBody>
      </p:sp>
      <p:sp>
        <p:nvSpPr>
          <p:cNvPr id="561" name="C2F4…"/>
          <p:cNvSpPr txBox="1"/>
          <p:nvPr/>
        </p:nvSpPr>
        <p:spPr>
          <a:xfrm>
            <a:off x="1320817" y="11285122"/>
            <a:ext cx="5730399" cy="16275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79373" marR="79373" algn="ctr" defTabSz="1828800">
              <a:buClr>
                <a:srgbClr val="00B800"/>
              </a:buClr>
              <a:buFont typeface="Arial"/>
              <a:defRPr sz="48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  <a:r>
              <a:t>C</a:t>
            </a:r>
            <a:r>
              <a:rPr baseline="-17083"/>
              <a:t>2</a:t>
            </a:r>
            <a:r>
              <a:t>F</a:t>
            </a:r>
            <a:r>
              <a:rPr baseline="-17083"/>
              <a:t>4 </a:t>
            </a:r>
            <a:endParaRPr baseline="-17083"/>
          </a:p>
          <a:p>
            <a:pPr marL="79373" marR="79373" algn="ctr" defTabSz="1828800">
              <a:buClr>
                <a:srgbClr val="00B800"/>
              </a:buClr>
              <a:buFont typeface="Arial"/>
              <a:defRPr sz="48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  <a:r>
              <a:t>(tetrafluoroethylene)</a:t>
            </a:r>
          </a:p>
        </p:txBody>
      </p:sp>
      <p:pic>
        <p:nvPicPr>
          <p:cNvPr id="562" name="CO2 picture" descr="CO2 pictur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818637" y="9269796"/>
            <a:ext cx="6835141" cy="1816101"/>
          </a:xfrm>
          <a:prstGeom prst="rect">
            <a:avLst/>
          </a:prstGeom>
          <a:ln w="12700">
            <a:miter lim="400000"/>
          </a:ln>
        </p:spPr>
      </p:pic>
      <p:sp>
        <p:nvSpPr>
          <p:cNvPr id="563" name="CO2…"/>
          <p:cNvSpPr txBox="1"/>
          <p:nvPr/>
        </p:nvSpPr>
        <p:spPr>
          <a:xfrm>
            <a:off x="12143284" y="10698202"/>
            <a:ext cx="4646037" cy="16275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79373" marR="79373" algn="ctr" defTabSz="1828800">
              <a:buClr>
                <a:srgbClr val="FF2734"/>
              </a:buClr>
              <a:buFont typeface="Arial"/>
              <a:defRPr sz="4800">
                <a:solidFill>
                  <a:srgbClr val="945200"/>
                </a:solidFill>
                <a:uFill>
                  <a:solidFill>
                    <a:srgbClr val="00B800"/>
                  </a:solidFill>
                </a:uFill>
              </a:defRPr>
            </a:pPr>
            <a:r>
              <a:rPr>
                <a:uFill>
                  <a:solidFill>
                    <a:srgbClr val="FF2734"/>
                  </a:solidFill>
                </a:uFill>
              </a:rPr>
              <a:t>CO</a:t>
            </a:r>
            <a:r>
              <a:rPr baseline="-17083">
                <a:uFill>
                  <a:solidFill>
                    <a:srgbClr val="FF2734"/>
                  </a:solidFill>
                </a:uFill>
              </a:rPr>
              <a:t>2 </a:t>
            </a:r>
            <a:endParaRPr baseline="-17083">
              <a:uFill>
                <a:solidFill>
                  <a:srgbClr val="FF2734"/>
                </a:solidFill>
              </a:uFill>
            </a:endParaRPr>
          </a:p>
          <a:p>
            <a:pPr marL="79373" marR="79373" algn="ctr" defTabSz="1828800">
              <a:buClr>
                <a:srgbClr val="FF2734"/>
              </a:buClr>
              <a:buFont typeface="Arial"/>
              <a:defRPr sz="4800">
                <a:solidFill>
                  <a:srgbClr val="945200"/>
                </a:solidFill>
                <a:uFill>
                  <a:solidFill>
                    <a:srgbClr val="00B800"/>
                  </a:solidFill>
                </a:uFill>
              </a:defRPr>
            </a:pPr>
            <a:r>
              <a:rPr>
                <a:uFill>
                  <a:solidFill>
                    <a:srgbClr val="FF2734"/>
                  </a:solidFill>
                </a:uFill>
              </a:rPr>
              <a:t>(carbon dioxide)</a:t>
            </a:r>
          </a:p>
        </p:txBody>
      </p:sp>
      <p:pic>
        <p:nvPicPr>
          <p:cNvPr id="564" name="acetylene-crc-ir-dimensions-2d_1200712042502794262.png" descr="acetylene-crc-ir-dimensions-2d_1200712042502794262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9982733" y="-10245"/>
            <a:ext cx="4064001" cy="2590801"/>
          </a:xfrm>
          <a:prstGeom prst="rect">
            <a:avLst/>
          </a:prstGeom>
          <a:ln w="88900"/>
        </p:spPr>
      </p:pic>
      <p:sp>
        <p:nvSpPr>
          <p:cNvPr id="565" name="C2H2 (acetylene)"/>
          <p:cNvSpPr txBox="1"/>
          <p:nvPr/>
        </p:nvSpPr>
        <p:spPr>
          <a:xfrm>
            <a:off x="18730935" y="2006478"/>
            <a:ext cx="4792385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79373" marR="79373" defTabSz="1828800">
              <a:buClr>
                <a:srgbClr val="FF2734"/>
              </a:buClr>
              <a:buFont typeface="Arial"/>
              <a:defRPr sz="48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</a:t>
            </a:r>
            <a:r>
              <a:rPr baseline="-17083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2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H</a:t>
            </a:r>
            <a:r>
              <a:rPr baseline="-17083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2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(acetylene)</a:t>
            </a:r>
          </a:p>
        </p:txBody>
      </p:sp>
      <p:sp>
        <p:nvSpPr>
          <p:cNvPr id="566" name="Double bonds are shorter and have more energy than single bonds…"/>
          <p:cNvSpPr txBox="1"/>
          <p:nvPr/>
        </p:nvSpPr>
        <p:spPr>
          <a:xfrm>
            <a:off x="19478928" y="8494291"/>
            <a:ext cx="4480765" cy="4968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>
              <a:defRPr i="1" sz="3600"/>
            </a:pPr>
            <a:r>
              <a:t>Double bonds are shorter and have more energy than single bonds</a:t>
            </a:r>
          </a:p>
          <a:p>
            <a:pPr>
              <a:defRPr i="1" sz="3600"/>
            </a:pPr>
          </a:p>
          <a:p>
            <a:pPr>
              <a:defRPr i="1" sz="3600"/>
            </a:pPr>
            <a:r>
              <a:t>Triple bonds are shorter and have more energy than double bonds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Central atom =…"/>
          <p:cNvSpPr txBox="1"/>
          <p:nvPr>
            <p:ph type="body" idx="1"/>
          </p:nvPr>
        </p:nvSpPr>
        <p:spPr>
          <a:xfrm>
            <a:off x="13475969" y="3284220"/>
            <a:ext cx="14333221" cy="10812780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5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Central atom = 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5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Valence electrons =       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			    </a:t>
            </a:r>
            <a:r>
              <a:t>or electron pairs = 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5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Assemble dot structure</a:t>
            </a:r>
          </a:p>
        </p:txBody>
      </p:sp>
      <p:sp>
        <p:nvSpPr>
          <p:cNvPr id="569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570" name="BF3 picture" descr="BF3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90284" y="2158388"/>
            <a:ext cx="3450592" cy="6424272"/>
          </a:xfrm>
          <a:prstGeom prst="rect">
            <a:avLst/>
          </a:prstGeom>
          <a:ln w="12700">
            <a:miter lim="400000"/>
          </a:ln>
        </p:spPr>
      </p:pic>
      <p:sp>
        <p:nvSpPr>
          <p:cNvPr id="571" name="The B atom has a share in only 6 electrons (or 3 pairs). B atom in many molecules is electron deficient."/>
          <p:cNvSpPr/>
          <p:nvPr/>
        </p:nvSpPr>
        <p:spPr>
          <a:xfrm>
            <a:off x="2210451" y="8870950"/>
            <a:ext cx="10424160" cy="3942080"/>
          </a:xfrm>
          <a:prstGeom prst="rect">
            <a:avLst/>
          </a:prstGeom>
          <a:solidFill>
            <a:srgbClr val="FDFDC5"/>
          </a:solidFill>
          <a:ln w="38100">
            <a:miter lim="400000"/>
          </a:ln>
          <a:effectLst>
            <a:outerShdw sx="100000" sy="100000" kx="0" ky="0" algn="b" rotWithShape="0" blurRad="114300" dist="177800" dir="2700000">
              <a:srgbClr val="A2A2A2">
                <a:alpha val="7499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marL="79373" marR="79373" defTabSz="1828800">
              <a:buClr>
                <a:srgbClr val="000000"/>
              </a:buClr>
              <a:buFont typeface="Arial"/>
              <a:defRPr sz="5400">
                <a:uFill>
                  <a:solidFill>
                    <a:srgbClr val="000000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The B atom has a share in only 6 electrons (or 3 pairs). B atom in many molecules is electron deficient. </a:t>
            </a:r>
          </a:p>
        </p:txBody>
      </p:sp>
      <p:sp>
        <p:nvSpPr>
          <p:cNvPr id="572" name="Also common for Al, Ga and Be"/>
          <p:cNvSpPr txBox="1"/>
          <p:nvPr/>
        </p:nvSpPr>
        <p:spPr>
          <a:xfrm>
            <a:off x="13221969" y="12529819"/>
            <a:ext cx="10538461" cy="947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81280" marR="81280" defTabSz="1828800">
              <a:spcBef>
                <a:spcPts val="3200"/>
              </a:spcBef>
              <a:buClr>
                <a:srgbClr val="000000"/>
              </a:buClr>
              <a:buFont typeface="Arial"/>
              <a:defRPr b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  <a:r>
              <a:rPr b="0" i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Also common for</a:t>
            </a:r>
            <a:r>
              <a:t> Al, Ga </a:t>
            </a:r>
            <a:r>
              <a:rPr b="0" i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and</a:t>
            </a:r>
            <a:r>
              <a:t> Be</a:t>
            </a:r>
          </a:p>
        </p:txBody>
      </p:sp>
      <p:sp>
        <p:nvSpPr>
          <p:cNvPr id="573" name="Violations of the Octet Rule"/>
          <p:cNvSpPr txBox="1"/>
          <p:nvPr/>
        </p:nvSpPr>
        <p:spPr>
          <a:xfrm>
            <a:off x="43180" y="50800"/>
            <a:ext cx="15544801" cy="228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>
            <a:lvl1pPr marL="79373" marR="79373" defTabSz="1828800">
              <a:lnSpc>
                <a:spcPct val="90000"/>
              </a:lnSpc>
              <a:defRPr b="1" sz="7200">
                <a:solidFill>
                  <a:srgbClr val="0433FF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r>
              <a:t>Violations of the Octet Rule</a:t>
            </a:r>
          </a:p>
        </p:txBody>
      </p:sp>
      <p:sp>
        <p:nvSpPr>
          <p:cNvPr id="574" name="Some atoms may go under the octet rule, such as boron trifluoride, BF3"/>
          <p:cNvSpPr txBox="1"/>
          <p:nvPr/>
        </p:nvSpPr>
        <p:spPr>
          <a:xfrm>
            <a:off x="13182600" y="398780"/>
            <a:ext cx="11846521" cy="3055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/>
          <a:p>
            <a:pPr marL="650874" marR="79373" indent="-571500" defTabSz="1828800">
              <a:lnSpc>
                <a:spcPct val="90000"/>
              </a:lnSpc>
              <a:spcBef>
                <a:spcPts val="1600"/>
              </a:spcBef>
              <a:buClr>
                <a:srgbClr val="000000"/>
              </a:buClr>
              <a:buFont typeface="Arial"/>
              <a:defRPr sz="5400">
                <a:uFill>
                  <a:solidFill>
                    <a:srgbClr val="000000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latin typeface="Avenir Book"/>
                <a:ea typeface="Avenir Book"/>
                <a:cs typeface="Avenir Book"/>
                <a:sym typeface="Avenir Book"/>
              </a:rPr>
              <a:t>Some atoms may go</a:t>
            </a:r>
            <a:r>
              <a:t> under the octet rule,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 such as</a:t>
            </a:r>
            <a:r>
              <a:t> </a:t>
            </a:r>
            <a:r>
              <a:rPr>
                <a:solidFill>
                  <a:srgbClr val="FF2600"/>
                </a:solidFill>
              </a:rPr>
              <a:t>boron trifluoride, BF</a:t>
            </a:r>
            <a:r>
              <a:rPr baseline="-5999">
                <a:solidFill>
                  <a:srgbClr val="FF2600"/>
                </a:solidFill>
              </a:rPr>
              <a:t>3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8" dur="500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5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Class="entr" nodeType="afterEffect" presetSubtype="8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568" grpId="1"/>
      <p:bldP build="whole" bldLvl="1" animBg="1" rev="0" advAuto="0" spid="572" grpId="4"/>
      <p:bldP build="whole" bldLvl="1" animBg="1" rev="0" advAuto="0" spid="571" grpId="3"/>
      <p:bldP build="whole" bldLvl="1" animBg="1" rev="0" advAuto="0" spid="570" grpId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Central atom =…"/>
          <p:cNvSpPr txBox="1"/>
          <p:nvPr>
            <p:ph type="body" sz="quarter" idx="1"/>
          </p:nvPr>
        </p:nvSpPr>
        <p:spPr>
          <a:xfrm>
            <a:off x="12428219" y="3675379"/>
            <a:ext cx="12157751" cy="4261823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5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Central atom = 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5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Valence electrons = ___ or ___ pairs.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5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Form sigma bonds and distribute electron pairs.</a:t>
            </a:r>
          </a:p>
        </p:txBody>
      </p:sp>
      <p:sp>
        <p:nvSpPr>
          <p:cNvPr id="577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578" name="SF4 picture" descr="SF4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6620" y="3032759"/>
            <a:ext cx="8275320" cy="5882930"/>
          </a:xfrm>
          <a:prstGeom prst="rect">
            <a:avLst/>
          </a:prstGeom>
          <a:ln w="12700">
            <a:miter lim="400000"/>
          </a:ln>
        </p:spPr>
      </p:pic>
      <p:sp>
        <p:nvSpPr>
          <p:cNvPr id="579" name="5 pairs around the S atom. A common occurrence outside the 2nd period."/>
          <p:cNvSpPr/>
          <p:nvPr/>
        </p:nvSpPr>
        <p:spPr>
          <a:xfrm>
            <a:off x="1109996" y="8894781"/>
            <a:ext cx="8275320" cy="3942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marL="79373" marR="79373" algn="ctr" defTabSz="1828800">
              <a:buClr>
                <a:srgbClr val="000000"/>
              </a:buClr>
              <a:buFont typeface="Arial"/>
              <a:defRPr sz="5400">
                <a:uFill>
                  <a:solidFill>
                    <a:srgbClr val="000000"/>
                  </a:solidFill>
                </a:uFill>
                <a:latin typeface="Avenir Book Oblique"/>
                <a:ea typeface="Avenir Book Oblique"/>
                <a:cs typeface="Avenir Book Oblique"/>
                <a:sym typeface="Avenir Book Oblique"/>
              </a:defRPr>
            </a:lvl1pPr>
          </a:lstStyle>
          <a:p>
            <a:pPr/>
            <a:r>
              <a:t>5 pairs around the S atom. A common occurrence outside the 2nd period. </a:t>
            </a:r>
          </a:p>
        </p:txBody>
      </p:sp>
      <p:sp>
        <p:nvSpPr>
          <p:cNvPr id="580" name="Violations of the Octet Rule"/>
          <p:cNvSpPr txBox="1"/>
          <p:nvPr/>
        </p:nvSpPr>
        <p:spPr>
          <a:xfrm>
            <a:off x="43180" y="50800"/>
            <a:ext cx="15544801" cy="228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>
            <a:lvl1pPr marL="79373" marR="79373" defTabSz="1828800">
              <a:lnSpc>
                <a:spcPct val="90000"/>
              </a:lnSpc>
              <a:defRPr b="1" sz="7200">
                <a:solidFill>
                  <a:srgbClr val="0433FF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r>
              <a:t>Violations of the Octet Rule</a:t>
            </a:r>
          </a:p>
        </p:txBody>
      </p:sp>
      <p:sp>
        <p:nvSpPr>
          <p:cNvPr id="581" name="Some atoms may go over the octet rule, such as sulfur tetrafluoride, SF4"/>
          <p:cNvSpPr txBox="1"/>
          <p:nvPr/>
        </p:nvSpPr>
        <p:spPr>
          <a:xfrm>
            <a:off x="12750800" y="424180"/>
            <a:ext cx="11846521" cy="3055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/>
          <a:p>
            <a:pPr marL="650874" marR="79373" indent="-571500" defTabSz="1828800">
              <a:lnSpc>
                <a:spcPct val="90000"/>
              </a:lnSpc>
              <a:spcBef>
                <a:spcPts val="1600"/>
              </a:spcBef>
              <a:buClr>
                <a:srgbClr val="000000"/>
              </a:buClr>
              <a:buFont typeface="Arial"/>
              <a:defRPr sz="5400">
                <a:uFill>
                  <a:solidFill>
                    <a:srgbClr val="000000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latin typeface="Avenir Book"/>
                <a:ea typeface="Avenir Book"/>
                <a:cs typeface="Avenir Book"/>
                <a:sym typeface="Avenir Book"/>
              </a:rPr>
              <a:t>Some atoms may go</a:t>
            </a:r>
            <a:r>
              <a:t> over the octet rule,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 such as</a:t>
            </a:r>
            <a:r>
              <a:t> </a:t>
            </a:r>
            <a:r>
              <a:rPr>
                <a:solidFill>
                  <a:srgbClr val="FF2600"/>
                </a:solidFill>
              </a:rPr>
              <a:t>sulfur tetrafluoride, SF</a:t>
            </a:r>
            <a:r>
              <a:rPr baseline="-5999">
                <a:solidFill>
                  <a:srgbClr val="FF2600"/>
                </a:solidFill>
              </a:rPr>
              <a:t>4</a:t>
            </a:r>
          </a:p>
        </p:txBody>
      </p:sp>
      <p:sp>
        <p:nvSpPr>
          <p:cNvPr id="582" name="Atoms in the 1st and 2nd periods cannot go over the octet rule…"/>
          <p:cNvSpPr txBox="1"/>
          <p:nvPr/>
        </p:nvSpPr>
        <p:spPr>
          <a:xfrm>
            <a:off x="11709399" y="9275781"/>
            <a:ext cx="12515156" cy="3942081"/>
          </a:xfrm>
          <a:prstGeom prst="rect">
            <a:avLst/>
          </a:prstGeom>
          <a:solidFill>
            <a:srgbClr val="FFFC79">
              <a:alpha val="45095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/>
          <a:p>
            <a:pPr marL="650874" marR="79373" indent="-571500" defTabSz="1828800">
              <a:lnSpc>
                <a:spcPct val="90000"/>
              </a:lnSpc>
              <a:spcBef>
                <a:spcPts val="1600"/>
              </a:spcBef>
              <a:buClr>
                <a:srgbClr val="000000"/>
              </a:buClr>
              <a:buFont typeface="Arial"/>
              <a:defRPr sz="5400">
                <a:uFill>
                  <a:solidFill>
                    <a:srgbClr val="000000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Atoms in the 1st and 2nd periods cannot go over the octet rule</a:t>
            </a:r>
          </a:p>
          <a:p>
            <a:pPr marL="650874" marR="79373" indent="-571500" defTabSz="1828800">
              <a:lnSpc>
                <a:spcPct val="90000"/>
              </a:lnSpc>
              <a:spcBef>
                <a:spcPts val="1600"/>
              </a:spcBef>
              <a:buClr>
                <a:srgbClr val="000000"/>
              </a:buClr>
              <a:buFont typeface="Arial"/>
              <a:defRPr sz="5400">
                <a:uFill>
                  <a:solidFill>
                    <a:srgbClr val="000000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Atoms in the 3rd or greater periods can go over the octet rule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6" dur="5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79" grpId="3"/>
      <p:bldP build="whole" bldLvl="1" animBg="1" rev="0" advAuto="0" spid="582" grpId="4"/>
      <p:bldP build="whole" bldLvl="1" animBg="1" rev="0" advAuto="0" spid="578" grpId="2"/>
      <p:bldP build="p" bldLvl="1" animBg="1" rev="0" advAuto="0" spid="576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4.5 - Formal Charges and Resonance"/>
          <p:cNvSpPr txBox="1"/>
          <p:nvPr>
            <p:ph type="title"/>
          </p:nvPr>
        </p:nvSpPr>
        <p:spPr>
          <a:xfrm>
            <a:off x="-328137" y="-1168400"/>
            <a:ext cx="17150557" cy="3507165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433FF"/>
                </a:solidFill>
              </a:defRPr>
            </a:pPr>
          </a:p>
          <a:p>
            <a:pPr>
              <a:defRPr>
                <a:solidFill>
                  <a:srgbClr val="0433FF"/>
                </a:solidFill>
              </a:defRPr>
            </a:pPr>
            <a:r>
              <a:t>4.5 - Formal Charges and Resonance</a:t>
            </a:r>
          </a:p>
        </p:txBody>
      </p:sp>
      <p:sp>
        <p:nvSpPr>
          <p:cNvPr id="585" name="1.   Central atom = S…"/>
          <p:cNvSpPr txBox="1"/>
          <p:nvPr>
            <p:ph type="body" idx="1"/>
          </p:nvPr>
        </p:nvSpPr>
        <p:spPr>
          <a:xfrm>
            <a:off x="4122420" y="3141980"/>
            <a:ext cx="15384781" cy="11132820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5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1.   Central atom = S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5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2.   Valence electrons = 18 or 9 pairs</a:t>
            </a:r>
          </a:p>
        </p:txBody>
      </p:sp>
      <p:sp>
        <p:nvSpPr>
          <p:cNvPr id="586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587" name="SO2 picture" descr="SO2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51220" y="5336540"/>
            <a:ext cx="5463540" cy="1760221"/>
          </a:xfrm>
          <a:prstGeom prst="rect">
            <a:avLst/>
          </a:prstGeom>
          <a:ln w="12700">
            <a:miter lim="400000"/>
          </a:ln>
        </p:spPr>
      </p:pic>
      <p:sp>
        <p:nvSpPr>
          <p:cNvPr id="588" name="3.   Form pi (𝝅) bond so that S has an octet - but note that there are two ways of doing this."/>
          <p:cNvSpPr txBox="1"/>
          <p:nvPr/>
        </p:nvSpPr>
        <p:spPr>
          <a:xfrm>
            <a:off x="4259580" y="7372350"/>
            <a:ext cx="16482060" cy="2139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marL="81280" marR="81280" defTabSz="1828800">
              <a:lnSpc>
                <a:spcPct val="90000"/>
              </a:lnSpc>
              <a:spcBef>
                <a:spcPts val="2000"/>
              </a:spcBef>
              <a:buClr>
                <a:srgbClr val="000000"/>
              </a:buClr>
              <a:buFont typeface="Arial"/>
              <a:defRPr sz="5400">
                <a:uFill>
                  <a:solidFill>
                    <a:srgbClr val="000000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3.   Form pi (𝝅) bond so that S has an octet - but note that there are two ways of doing this.</a:t>
            </a:r>
          </a:p>
        </p:txBody>
      </p:sp>
      <p:pic>
        <p:nvPicPr>
          <p:cNvPr id="589" name="SO2 picture" descr="SO2 pictur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16980" y="9885680"/>
            <a:ext cx="11407140" cy="3337561"/>
          </a:xfrm>
          <a:prstGeom prst="rect">
            <a:avLst/>
          </a:prstGeom>
          <a:ln w="12700">
            <a:miter lim="400000"/>
          </a:ln>
        </p:spPr>
      </p:pic>
      <p:sp>
        <p:nvSpPr>
          <p:cNvPr id="590" name="Lewis Structure: Sulfur Dioxide, SO2"/>
          <p:cNvSpPr txBox="1"/>
          <p:nvPr/>
        </p:nvSpPr>
        <p:spPr>
          <a:xfrm>
            <a:off x="118160" y="1974614"/>
            <a:ext cx="13428880" cy="11307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 marL="79373" marR="79373" algn="ctr" defTabSz="1828800">
              <a:lnSpc>
                <a:spcPct val="90000"/>
              </a:lnSpc>
              <a:defRPr b="1" sz="6000">
                <a:uFill>
                  <a:solidFill>
                    <a:srgbClr val="000000"/>
                  </a:solidFill>
                </a:uFill>
              </a:defRPr>
            </a:pPr>
            <a:r>
              <a:t>Lewis Structure: </a:t>
            </a:r>
            <a:r>
              <a:t>Sulfur Dioxide, SO</a:t>
            </a:r>
            <a:r>
              <a:rPr baseline="-18666"/>
              <a:t>2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88" grpId="3"/>
      <p:bldP build="whole" bldLvl="1" animBg="1" rev="0" advAuto="0" spid="587" grpId="2"/>
      <p:bldP build="whole" bldLvl="1" animBg="1" rev="0" advAuto="0" spid="589" grpId="4"/>
      <p:bldP build="p" bldLvl="1" animBg="1" rev="0" advAuto="0" spid="585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2" name="SO2 resonance picture" descr="SO2 resonance pictur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23874" y="7545058"/>
            <a:ext cx="12027492" cy="2061857"/>
          </a:xfrm>
          <a:prstGeom prst="rect">
            <a:avLst/>
          </a:prstGeom>
          <a:ln w="88900"/>
        </p:spPr>
      </p:pic>
      <p:sp>
        <p:nvSpPr>
          <p:cNvPr id="593" name="This leads to the following structures."/>
          <p:cNvSpPr txBox="1"/>
          <p:nvPr>
            <p:ph type="body" sz="half" idx="1"/>
          </p:nvPr>
        </p:nvSpPr>
        <p:spPr>
          <a:xfrm>
            <a:off x="3733800" y="6263640"/>
            <a:ext cx="16459201" cy="7612380"/>
          </a:xfrm>
          <a:prstGeom prst="rect">
            <a:avLst/>
          </a:prstGeom>
        </p:spPr>
        <p:txBody>
          <a:bodyPr/>
          <a:lstStyle>
            <a:lvl1pPr marL="650874" indent="-571500">
              <a:buClr>
                <a:srgbClr val="000000"/>
              </a:buClr>
              <a:buSzTx/>
              <a:buFont typeface="Arial"/>
              <a:buNone/>
              <a:defRPr b="0" sz="5400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This leads to the following structures.</a:t>
            </a:r>
          </a:p>
        </p:txBody>
      </p:sp>
      <p:sp>
        <p:nvSpPr>
          <p:cNvPr id="594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595" name="These equivalent structures are called Resonance Structures. The true electronic structure is a hybrid (mixture) of the two."/>
          <p:cNvSpPr txBox="1"/>
          <p:nvPr/>
        </p:nvSpPr>
        <p:spPr>
          <a:xfrm>
            <a:off x="3802380" y="9761219"/>
            <a:ext cx="15270481" cy="306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81280" marR="81280" defTabSz="1828800">
              <a:lnSpc>
                <a:spcPct val="90000"/>
              </a:lnSpc>
              <a:spcBef>
                <a:spcPts val="2000"/>
              </a:spcBef>
              <a:buClr>
                <a:srgbClr val="000000"/>
              </a:buClr>
              <a:buFont typeface="Arial"/>
              <a:defRPr sz="59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These equivalent structures are called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Resonance Structures</a:t>
            </a: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. The true electronic structure is a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hybrid</a:t>
            </a: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 (mixture) of the two.</a:t>
            </a:r>
          </a:p>
        </p:txBody>
      </p:sp>
      <p:pic>
        <p:nvPicPr>
          <p:cNvPr id="596" name="SO2 picture" descr="SO2 pictur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19800" y="2446020"/>
            <a:ext cx="11407140" cy="3337560"/>
          </a:xfrm>
          <a:prstGeom prst="rect">
            <a:avLst/>
          </a:prstGeom>
          <a:ln w="12700">
            <a:miter lim="400000"/>
          </a:ln>
        </p:spPr>
      </p:pic>
      <p:sp>
        <p:nvSpPr>
          <p:cNvPr id="597" name="Lewis Structure: Sulfur Dioxide, SO2"/>
          <p:cNvSpPr txBox="1"/>
          <p:nvPr>
            <p:ph type="title"/>
          </p:nvPr>
        </p:nvSpPr>
        <p:spPr>
          <a:xfrm>
            <a:off x="-251937" y="177800"/>
            <a:ext cx="17150558" cy="1531621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433FF"/>
                </a:solidFill>
              </a:defRPr>
            </a:pPr>
            <a:r>
              <a:t>Lewis Structure: </a:t>
            </a:r>
            <a:r>
              <a:t>Sulfur Dioxide, SO</a:t>
            </a:r>
            <a:r>
              <a:rPr baseline="-16555"/>
              <a:t>2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9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9" dur="5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92" grpId="2"/>
      <p:bldP build="p" bldLvl="1" animBg="1" rev="0" advAuto="0" spid="593" grpId="1"/>
      <p:bldP build="whole" bldLvl="1" animBg="1" rev="0" advAuto="0" spid="595" grpId="3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Odd # of electrons: NO2  Paramagnetic compounds &amp; free radicals"/>
          <p:cNvSpPr txBox="1"/>
          <p:nvPr>
            <p:ph type="title"/>
          </p:nvPr>
        </p:nvSpPr>
        <p:spPr>
          <a:xfrm>
            <a:off x="7140705" y="-261114"/>
            <a:ext cx="17076421" cy="3817621"/>
          </a:xfrm>
          <a:prstGeom prst="rect">
            <a:avLst/>
          </a:prstGeom>
        </p:spPr>
        <p:txBody>
          <a:bodyPr/>
          <a:lstStyle/>
          <a:p>
            <a:pPr algn="r"/>
            <a:r>
              <a:rPr sz="8600">
                <a:solidFill>
                  <a:srgbClr val="00D100"/>
                </a:solidFill>
                <a:uFill>
                  <a:solidFill>
                    <a:srgbClr val="00D100"/>
                  </a:solidFill>
                </a:uFill>
              </a:rPr>
              <a:t>Odd # of electrons: NO</a:t>
            </a:r>
            <a:r>
              <a:rPr baseline="-15720" sz="8600">
                <a:solidFill>
                  <a:srgbClr val="00D100"/>
                </a:solidFill>
                <a:uFill>
                  <a:solidFill>
                    <a:srgbClr val="00D100"/>
                  </a:solidFill>
                </a:uFill>
              </a:rPr>
              <a:t>2</a:t>
            </a:r>
            <a:br>
              <a:rPr b="0" sz="8600">
                <a:solidFill>
                  <a:srgbClr val="00D100"/>
                </a:solidFill>
                <a:uFill>
                  <a:solidFill>
                    <a:srgbClr val="00D100"/>
                  </a:solidFill>
                </a:uFill>
              </a:rPr>
            </a:br>
            <a:r>
              <a:rPr sz="8600">
                <a:solidFill>
                  <a:srgbClr val="00D100"/>
                </a:solidFill>
                <a:uFill>
                  <a:solidFill>
                    <a:srgbClr val="00D100"/>
                  </a:solidFill>
                </a:uFill>
              </a:rPr>
              <a:t> </a:t>
            </a:r>
            <a:r>
              <a:rPr sz="6000"/>
              <a:t>Paramagnetic compounds &amp; free radicals</a:t>
            </a:r>
          </a:p>
        </p:txBody>
      </p:sp>
      <p:sp>
        <p:nvSpPr>
          <p:cNvPr id="600" name="For NO2, central atom =  ___…"/>
          <p:cNvSpPr txBox="1"/>
          <p:nvPr>
            <p:ph type="body" idx="1"/>
          </p:nvPr>
        </p:nvSpPr>
        <p:spPr>
          <a:xfrm>
            <a:off x="437202" y="3693666"/>
            <a:ext cx="14333220" cy="9761221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5400"/>
              <a:t>For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NO</a:t>
            </a:r>
            <a:r>
              <a:rPr baseline="-1585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2</a:t>
            </a:r>
            <a:r>
              <a:rPr sz="5400"/>
              <a:t>, central atom =  ___ 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5400"/>
              <a:t>Valence electrons = ___ or ___ pairs.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5400"/>
              <a:t>Odd e</a:t>
            </a:r>
            <a:r>
              <a:rPr baseline="30962" sz="5400"/>
              <a:t>-</a:t>
            </a:r>
            <a:r>
              <a:rPr sz="5400"/>
              <a:t> occupies its own "space"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5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Form sigma bonds and distribute electron pairs.</a:t>
            </a:r>
          </a:p>
        </p:txBody>
      </p:sp>
      <p:sp>
        <p:nvSpPr>
          <p:cNvPr id="601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grpSp>
        <p:nvGrpSpPr>
          <p:cNvPr id="630" name="Group"/>
          <p:cNvGrpSpPr/>
          <p:nvPr/>
        </p:nvGrpSpPr>
        <p:grpSpPr>
          <a:xfrm>
            <a:off x="780548" y="9032474"/>
            <a:ext cx="13401676" cy="4184016"/>
            <a:chOff x="0" y="0"/>
            <a:chExt cx="13401674" cy="4184015"/>
          </a:xfrm>
        </p:grpSpPr>
        <p:sp>
          <p:nvSpPr>
            <p:cNvPr id="602" name="O"/>
            <p:cNvSpPr/>
            <p:nvPr/>
          </p:nvSpPr>
          <p:spPr>
            <a:xfrm>
              <a:off x="3463925" y="36766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000000"/>
                </a:buClr>
                <a:buFont typeface="Geneva"/>
                <a:defRPr sz="7200">
                  <a:uFill>
                    <a:solidFill>
                      <a:srgbClr val="0000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O</a:t>
              </a:r>
            </a:p>
          </p:txBody>
        </p:sp>
        <p:sp>
          <p:nvSpPr>
            <p:cNvPr id="603" name="••"/>
            <p:cNvSpPr/>
            <p:nvPr/>
          </p:nvSpPr>
          <p:spPr>
            <a:xfrm>
              <a:off x="409574" y="291401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FF2600"/>
                </a:buClr>
                <a:buFont typeface="Geneva"/>
                <a:defRPr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••</a:t>
              </a:r>
            </a:p>
          </p:txBody>
        </p:sp>
        <p:sp>
          <p:nvSpPr>
            <p:cNvPr id="604" name="O"/>
            <p:cNvSpPr/>
            <p:nvPr/>
          </p:nvSpPr>
          <p:spPr>
            <a:xfrm>
              <a:off x="307974" y="203136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000000"/>
                </a:buClr>
                <a:buFont typeface="Geneva"/>
                <a:defRPr sz="7200">
                  <a:uFill>
                    <a:solidFill>
                      <a:srgbClr val="0000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O</a:t>
              </a:r>
            </a:p>
          </p:txBody>
        </p:sp>
        <p:sp>
          <p:nvSpPr>
            <p:cNvPr id="605" name="N"/>
            <p:cNvSpPr/>
            <p:nvPr/>
          </p:nvSpPr>
          <p:spPr>
            <a:xfrm>
              <a:off x="1619250" y="367665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00C200"/>
                </a:buClr>
                <a:buFont typeface="Geneva"/>
                <a:defRPr sz="7200">
                  <a:solidFill>
                    <a:srgbClr val="00C200"/>
                  </a:solidFill>
                  <a:uFill>
                    <a:solidFill>
                      <a:srgbClr val="00C2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N</a:t>
              </a:r>
            </a:p>
          </p:txBody>
        </p:sp>
        <p:sp>
          <p:nvSpPr>
            <p:cNvPr id="606" name="••"/>
            <p:cNvSpPr/>
            <p:nvPr/>
          </p:nvSpPr>
          <p:spPr>
            <a:xfrm flipV="1">
              <a:off x="0" y="1473199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FF2600"/>
                </a:buClr>
                <a:buFont typeface="Geneva"/>
                <a:defRPr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••</a:t>
              </a:r>
            </a:p>
          </p:txBody>
        </p:sp>
        <p:sp>
          <p:nvSpPr>
            <p:cNvPr id="607" name="•"/>
            <p:cNvSpPr/>
            <p:nvPr/>
          </p:nvSpPr>
          <p:spPr>
            <a:xfrm>
              <a:off x="4098925" y="49466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FF2600"/>
                </a:buClr>
                <a:buFont typeface="Geneva"/>
                <a:defRPr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•</a:t>
              </a:r>
            </a:p>
          </p:txBody>
        </p:sp>
        <p:sp>
          <p:nvSpPr>
            <p:cNvPr id="608" name="•"/>
            <p:cNvSpPr/>
            <p:nvPr/>
          </p:nvSpPr>
          <p:spPr>
            <a:xfrm>
              <a:off x="4098925" y="89789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FF2600"/>
                </a:buClr>
                <a:buFont typeface="Geneva"/>
                <a:defRPr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•</a:t>
              </a:r>
            </a:p>
          </p:txBody>
        </p:sp>
        <p:sp>
          <p:nvSpPr>
            <p:cNvPr id="609" name="Line"/>
            <p:cNvSpPr/>
            <p:nvPr/>
          </p:nvSpPr>
          <p:spPr>
            <a:xfrm>
              <a:off x="2505075" y="847090"/>
              <a:ext cx="784226" cy="3176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  <p:sp>
          <p:nvSpPr>
            <p:cNvPr id="610" name="Line"/>
            <p:cNvSpPr/>
            <p:nvPr/>
          </p:nvSpPr>
          <p:spPr>
            <a:xfrm flipV="1">
              <a:off x="939799" y="1250315"/>
              <a:ext cx="708026" cy="806451"/>
            </a:xfrm>
            <a:prstGeom prst="line">
              <a:avLst/>
            </a:prstGeom>
            <a:noFill/>
            <a:ln w="889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  <p:sp>
          <p:nvSpPr>
            <p:cNvPr id="611" name="••"/>
            <p:cNvSpPr/>
            <p:nvPr/>
          </p:nvSpPr>
          <p:spPr>
            <a:xfrm>
              <a:off x="3619500" y="68579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FF2600"/>
                </a:buClr>
                <a:buFont typeface="Geneva"/>
                <a:defRPr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••</a:t>
              </a:r>
            </a:p>
          </p:txBody>
        </p:sp>
        <p:sp>
          <p:nvSpPr>
            <p:cNvPr id="612" name="••"/>
            <p:cNvSpPr/>
            <p:nvPr/>
          </p:nvSpPr>
          <p:spPr>
            <a:xfrm>
              <a:off x="3568700" y="1224915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FF2600"/>
                </a:buClr>
                <a:buFont typeface="Geneva"/>
                <a:defRPr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••</a:t>
              </a:r>
            </a:p>
          </p:txBody>
        </p:sp>
        <p:sp>
          <p:nvSpPr>
            <p:cNvPr id="613" name="•"/>
            <p:cNvSpPr/>
            <p:nvPr/>
          </p:nvSpPr>
          <p:spPr>
            <a:xfrm>
              <a:off x="1673225" y="45719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FF2600"/>
                </a:buClr>
                <a:buFont typeface="Geneva"/>
                <a:defRPr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•</a:t>
              </a:r>
            </a:p>
          </p:txBody>
        </p:sp>
        <p:sp>
          <p:nvSpPr>
            <p:cNvPr id="614" name="Line"/>
            <p:cNvSpPr/>
            <p:nvPr/>
          </p:nvSpPr>
          <p:spPr>
            <a:xfrm flipV="1">
              <a:off x="1025524" y="1417319"/>
              <a:ext cx="708026" cy="806451"/>
            </a:xfrm>
            <a:prstGeom prst="line">
              <a:avLst/>
            </a:prstGeom>
            <a:noFill/>
            <a:ln w="889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  <p:sp>
          <p:nvSpPr>
            <p:cNvPr id="615" name="O"/>
            <p:cNvSpPr/>
            <p:nvPr/>
          </p:nvSpPr>
          <p:spPr>
            <a:xfrm>
              <a:off x="11960225" y="316865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000000"/>
                </a:buClr>
                <a:buFont typeface="Geneva"/>
                <a:defRPr sz="7200">
                  <a:uFill>
                    <a:solidFill>
                      <a:srgbClr val="0000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O</a:t>
              </a:r>
            </a:p>
          </p:txBody>
        </p:sp>
        <p:sp>
          <p:nvSpPr>
            <p:cNvPr id="616" name="••"/>
            <p:cNvSpPr/>
            <p:nvPr/>
          </p:nvSpPr>
          <p:spPr>
            <a:xfrm>
              <a:off x="8880475" y="2888615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FF2600"/>
                </a:buClr>
                <a:buFont typeface="Geneva"/>
                <a:defRPr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••</a:t>
              </a:r>
            </a:p>
          </p:txBody>
        </p:sp>
        <p:sp>
          <p:nvSpPr>
            <p:cNvPr id="617" name="O"/>
            <p:cNvSpPr/>
            <p:nvPr/>
          </p:nvSpPr>
          <p:spPr>
            <a:xfrm>
              <a:off x="8804275" y="1980565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000000"/>
                </a:buClr>
                <a:buFont typeface="Geneva"/>
                <a:defRPr sz="7200">
                  <a:uFill>
                    <a:solidFill>
                      <a:srgbClr val="0000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O</a:t>
              </a:r>
            </a:p>
          </p:txBody>
        </p:sp>
        <p:sp>
          <p:nvSpPr>
            <p:cNvPr id="618" name="N"/>
            <p:cNvSpPr/>
            <p:nvPr/>
          </p:nvSpPr>
          <p:spPr>
            <a:xfrm>
              <a:off x="10115550" y="316865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00C200"/>
                </a:buClr>
                <a:buFont typeface="Geneva"/>
                <a:defRPr sz="7200">
                  <a:solidFill>
                    <a:srgbClr val="00C200"/>
                  </a:solidFill>
                  <a:uFill>
                    <a:solidFill>
                      <a:srgbClr val="00C2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N</a:t>
              </a:r>
            </a:p>
          </p:txBody>
        </p:sp>
        <p:sp>
          <p:nvSpPr>
            <p:cNvPr id="619" name="••"/>
            <p:cNvSpPr/>
            <p:nvPr/>
          </p:nvSpPr>
          <p:spPr>
            <a:xfrm>
              <a:off x="8851900" y="1704340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FF2600"/>
                </a:buClr>
                <a:buFont typeface="Geneva"/>
                <a:defRPr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••</a:t>
              </a:r>
            </a:p>
          </p:txBody>
        </p:sp>
        <p:sp>
          <p:nvSpPr>
            <p:cNvPr id="620" name="•"/>
            <p:cNvSpPr/>
            <p:nvPr/>
          </p:nvSpPr>
          <p:spPr>
            <a:xfrm>
              <a:off x="8524875" y="2132965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FF2600"/>
                </a:buClr>
                <a:buFont typeface="Geneva"/>
                <a:defRPr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•</a:t>
              </a:r>
            </a:p>
          </p:txBody>
        </p:sp>
        <p:sp>
          <p:nvSpPr>
            <p:cNvPr id="621" name="•"/>
            <p:cNvSpPr/>
            <p:nvPr/>
          </p:nvSpPr>
          <p:spPr>
            <a:xfrm>
              <a:off x="8524875" y="2536190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FF2600"/>
                </a:buClr>
                <a:buFont typeface="Geneva"/>
                <a:defRPr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•</a:t>
              </a:r>
            </a:p>
          </p:txBody>
        </p:sp>
        <p:sp>
          <p:nvSpPr>
            <p:cNvPr id="622" name="Line"/>
            <p:cNvSpPr/>
            <p:nvPr/>
          </p:nvSpPr>
          <p:spPr>
            <a:xfrm>
              <a:off x="11001375" y="796290"/>
              <a:ext cx="784226" cy="3176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  <p:sp>
          <p:nvSpPr>
            <p:cNvPr id="623" name="Line"/>
            <p:cNvSpPr/>
            <p:nvPr/>
          </p:nvSpPr>
          <p:spPr>
            <a:xfrm flipV="1">
              <a:off x="9436100" y="1199515"/>
              <a:ext cx="708026" cy="806451"/>
            </a:xfrm>
            <a:prstGeom prst="line">
              <a:avLst/>
            </a:prstGeom>
            <a:noFill/>
            <a:ln w="889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  <p:sp>
          <p:nvSpPr>
            <p:cNvPr id="624" name="••"/>
            <p:cNvSpPr/>
            <p:nvPr/>
          </p:nvSpPr>
          <p:spPr>
            <a:xfrm>
              <a:off x="12104369" y="45719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FF2600"/>
                </a:buClr>
                <a:buFont typeface="Geneva"/>
                <a:defRPr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••</a:t>
              </a:r>
            </a:p>
          </p:txBody>
        </p:sp>
        <p:sp>
          <p:nvSpPr>
            <p:cNvPr id="625" name="••"/>
            <p:cNvSpPr/>
            <p:nvPr/>
          </p:nvSpPr>
          <p:spPr>
            <a:xfrm>
              <a:off x="12131675" y="1199515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FF2600"/>
                </a:buClr>
                <a:buFont typeface="Geneva"/>
                <a:defRPr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••</a:t>
              </a:r>
            </a:p>
          </p:txBody>
        </p:sp>
        <p:sp>
          <p:nvSpPr>
            <p:cNvPr id="626" name="•"/>
            <p:cNvSpPr/>
            <p:nvPr/>
          </p:nvSpPr>
          <p:spPr>
            <a:xfrm>
              <a:off x="10169525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FF2600"/>
                </a:buClr>
                <a:buFont typeface="Geneva"/>
                <a:defRPr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•</a:t>
              </a:r>
            </a:p>
          </p:txBody>
        </p:sp>
        <p:sp>
          <p:nvSpPr>
            <p:cNvPr id="627" name="Line"/>
            <p:cNvSpPr/>
            <p:nvPr/>
          </p:nvSpPr>
          <p:spPr>
            <a:xfrm>
              <a:off x="11017250" y="960119"/>
              <a:ext cx="781051" cy="3176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  <p:sp>
          <p:nvSpPr>
            <p:cNvPr id="628" name="Line"/>
            <p:cNvSpPr/>
            <p:nvPr/>
          </p:nvSpPr>
          <p:spPr>
            <a:xfrm>
              <a:off x="4965700" y="1417319"/>
              <a:ext cx="2251075" cy="3176"/>
            </a:xfrm>
            <a:prstGeom prst="line">
              <a:avLst/>
            </a:prstGeom>
            <a:noFill/>
            <a:ln w="889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  <p:sp>
          <p:nvSpPr>
            <p:cNvPr id="629" name="Line"/>
            <p:cNvSpPr/>
            <p:nvPr/>
          </p:nvSpPr>
          <p:spPr>
            <a:xfrm>
              <a:off x="4965700" y="1874519"/>
              <a:ext cx="2251075" cy="3176"/>
            </a:xfrm>
            <a:prstGeom prst="line">
              <a:avLst/>
            </a:prstGeom>
            <a:noFill/>
            <a:ln w="88900" cap="flat">
              <a:solidFill>
                <a:srgbClr val="000000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33" name="Group"/>
          <p:cNvGrpSpPr/>
          <p:nvPr/>
        </p:nvGrpSpPr>
        <p:grpSpPr>
          <a:xfrm>
            <a:off x="15062796" y="6257881"/>
            <a:ext cx="9527082" cy="7353925"/>
            <a:chOff x="0" y="0"/>
            <a:chExt cx="9527080" cy="7353923"/>
          </a:xfrm>
        </p:grpSpPr>
        <p:pic>
          <p:nvPicPr>
            <p:cNvPr id="631" name="Difference-Between-Paramagnetism-and-Diamagnetism-1698909166.jpeg" descr="Difference-Between-Paramagnetism-and-Diamagnetism-1698909166.jpe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9527081" cy="5954426"/>
            </a:xfrm>
            <a:prstGeom prst="rect">
              <a:avLst/>
            </a:prstGeom>
            <a:ln w="88900" cap="flat">
              <a:noFill/>
              <a:round/>
            </a:ln>
            <a:effectLst/>
          </p:spPr>
        </p:pic>
        <p:sp>
          <p:nvSpPr>
            <p:cNvPr id="632" name="Paramagnetic substances often more reactive than diamagnetic substances"/>
            <p:cNvSpPr txBox="1"/>
            <p:nvPr/>
          </p:nvSpPr>
          <p:spPr>
            <a:xfrm>
              <a:off x="295826" y="6044662"/>
              <a:ext cx="8935430" cy="1309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algn="r">
                <a:defRPr i="1" sz="4000"/>
              </a:lvl1pPr>
            </a:lstStyle>
            <a:p>
              <a:pPr/>
              <a:r>
                <a:t>Paramagnetic substances often more reactive than diamagnetic substances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6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6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600" grpId="1"/>
      <p:bldP build="whole" bldLvl="1" animBg="1" rev="0" advAuto="0" spid="630" grpId="2"/>
      <p:bldP build="whole" bldLvl="1" animBg="1" rev="0" advAuto="0" spid="633" grpId="3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Formal Charges"/>
          <p:cNvSpPr txBox="1"/>
          <p:nvPr>
            <p:ph type="title"/>
          </p:nvPr>
        </p:nvSpPr>
        <p:spPr>
          <a:xfrm>
            <a:off x="33019" y="-144780"/>
            <a:ext cx="17918431" cy="244602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0433FF"/>
                </a:solidFill>
              </a:defRPr>
            </a:lvl1pPr>
          </a:lstStyle>
          <a:p>
            <a:pPr/>
            <a:r>
              <a:t>Formal Charges</a:t>
            </a:r>
          </a:p>
        </p:txBody>
      </p:sp>
      <p:sp>
        <p:nvSpPr>
          <p:cNvPr id="636" name="Formal charges helpful in determining most stable Lewis resonance structure…"/>
          <p:cNvSpPr txBox="1"/>
          <p:nvPr>
            <p:ph type="body" sz="half" idx="1"/>
          </p:nvPr>
        </p:nvSpPr>
        <p:spPr>
          <a:xfrm>
            <a:off x="279400" y="1871980"/>
            <a:ext cx="22749800" cy="5280898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5400"/>
              <a:t>Formal charges helpful in determining most stable Lewis resonance structure </a:t>
            </a:r>
            <a:endParaRPr sz="5400"/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5400"/>
              <a:t>Atoms in molecules often have a charge (+ or -).  The </a:t>
            </a:r>
            <a:r>
              <a:rPr i="1" sz="5400"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rPr>
              <a:t>predominant resonance structure</a:t>
            </a:r>
            <a:r>
              <a:rPr sz="5400"/>
              <a:t> of a molecule is the one with </a:t>
            </a:r>
            <a:r>
              <a:rPr i="1" sz="5400"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rPr>
              <a:t>charges as close to 0</a:t>
            </a:r>
            <a:r>
              <a:rPr sz="5400"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rPr>
              <a:t> </a:t>
            </a:r>
            <a:r>
              <a:rPr sz="5400"/>
              <a:t>as possible.</a:t>
            </a:r>
          </a:p>
        </p:txBody>
      </p:sp>
      <p:sp>
        <p:nvSpPr>
          <p:cNvPr id="637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638" name="Formal charge = Group Number (GN) - 1/2 (number bonding electrons) -  (number lone pair electrons (lpe)),…"/>
          <p:cNvSpPr txBox="1"/>
          <p:nvPr/>
        </p:nvSpPr>
        <p:spPr>
          <a:xfrm>
            <a:off x="609599" y="6740644"/>
            <a:ext cx="23629969" cy="6109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/>
          <a:p>
            <a:pPr marL="650874" marR="79373" indent="-571500" defTabSz="1828800">
              <a:lnSpc>
                <a:spcPct val="90000"/>
              </a:lnSpc>
              <a:spcBef>
                <a:spcPts val="1600"/>
              </a:spcBef>
              <a:buClr>
                <a:srgbClr val="0259ED"/>
              </a:buClr>
              <a:buFont typeface="Arial"/>
              <a:defRPr sz="5900">
                <a:uFill>
                  <a:solidFill>
                    <a:srgbClr val="000000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rgbClr val="FF2600"/>
                </a:solidFill>
                <a:uFill>
                  <a:solidFill>
                    <a:srgbClr val="0259ED"/>
                  </a:solidFill>
                </a:uFill>
              </a:rPr>
              <a:t>Formal charge</a:t>
            </a:r>
            <a:r>
              <a:t> = </a:t>
            </a:r>
            <a:r>
              <a:rPr>
                <a:uFill>
                  <a:solidFill>
                    <a:srgbClr val="0259ED"/>
                  </a:solidFill>
                </a:uFill>
              </a:rPr>
              <a:t>Group Number (GN)</a:t>
            </a:r>
            <a:r>
              <a:t> -</a:t>
            </a:r>
            <a:r>
              <a:rPr>
                <a:uFill>
                  <a:solidFill>
                    <a:srgbClr val="0259ED"/>
                  </a:solidFill>
                </a:uFill>
              </a:rPr>
              <a:t> </a:t>
            </a:r>
            <a:r>
              <a:rPr baseline="30644">
                <a:uFill>
                  <a:solidFill>
                    <a:srgbClr val="0259ED"/>
                  </a:solidFill>
                </a:uFill>
              </a:rPr>
              <a:t>1</a:t>
            </a:r>
            <a:r>
              <a:rPr>
                <a:uFill>
                  <a:solidFill>
                    <a:srgbClr val="0259ED"/>
                  </a:solidFill>
                </a:uFill>
              </a:rPr>
              <a:t>/</a:t>
            </a:r>
            <a:r>
              <a:rPr baseline="-17593">
                <a:uFill>
                  <a:solidFill>
                    <a:srgbClr val="0259ED"/>
                  </a:solidFill>
                </a:uFill>
              </a:rPr>
              <a:t>2</a:t>
            </a:r>
            <a:r>
              <a:rPr>
                <a:uFill>
                  <a:solidFill>
                    <a:srgbClr val="0259ED"/>
                  </a:solidFill>
                </a:uFill>
              </a:rPr>
              <a:t> (number bonding electrons) </a:t>
            </a:r>
            <a:r>
              <a:t>-  </a:t>
            </a:r>
            <a:r>
              <a:rPr>
                <a:uFill>
                  <a:solidFill>
                    <a:srgbClr val="0259ED"/>
                  </a:solidFill>
                </a:uFill>
              </a:rPr>
              <a:t>(number lone pair electrons (lpe)), </a:t>
            </a:r>
            <a:endParaRPr>
              <a:uFill>
                <a:solidFill>
                  <a:srgbClr val="0259ED"/>
                </a:solidFill>
              </a:uFill>
            </a:endParaRPr>
          </a:p>
          <a:p>
            <a:pPr marL="650874" marR="79373" indent="-571500" algn="ctr" defTabSz="1828800">
              <a:lnSpc>
                <a:spcPct val="90000"/>
              </a:lnSpc>
              <a:spcBef>
                <a:spcPts val="1600"/>
              </a:spcBef>
              <a:buClr>
                <a:srgbClr val="0259ED"/>
              </a:buClr>
              <a:buFont typeface="Arial"/>
              <a:defRPr sz="5900">
                <a:uFill>
                  <a:solidFill>
                    <a:srgbClr val="000000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uFill>
                  <a:solidFill>
                    <a:srgbClr val="0259ED"/>
                  </a:solidFill>
                </a:uFill>
                <a:latin typeface="Avenir Book Oblique"/>
                <a:ea typeface="Avenir Book Oblique"/>
                <a:cs typeface="Avenir Book Oblique"/>
                <a:sym typeface="Avenir Book Oblique"/>
              </a:rPr>
              <a:t>or</a:t>
            </a:r>
            <a:endParaRPr>
              <a:uFill>
                <a:solidFill>
                  <a:srgbClr val="0259ED"/>
                </a:solidFill>
              </a:uFill>
            </a:endParaRPr>
          </a:p>
          <a:p>
            <a:pPr marL="650874" marR="79373" indent="-571500" algn="ctr" defTabSz="1828800">
              <a:lnSpc>
                <a:spcPct val="90000"/>
              </a:lnSpc>
              <a:spcBef>
                <a:spcPts val="1600"/>
              </a:spcBef>
              <a:buClr>
                <a:srgbClr val="0259ED"/>
              </a:buClr>
              <a:buFont typeface="Arial"/>
              <a:defRPr sz="8500">
                <a:solidFill>
                  <a:srgbClr val="FF2600"/>
                </a:solidFill>
                <a:uFill>
                  <a:solidFill>
                    <a:srgbClr val="000000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uFill>
                  <a:solidFill>
                    <a:srgbClr val="0259ED"/>
                  </a:solidFill>
                </a:uFill>
              </a:rPr>
              <a:t>FC = GN - bonds - lpe</a:t>
            </a:r>
          </a:p>
        </p:txBody>
      </p:sp>
      <p:sp>
        <p:nvSpPr>
          <p:cNvPr id="639" name="Sum of all formal charges in a molecule must equal ionic charge…"/>
          <p:cNvSpPr txBox="1"/>
          <p:nvPr/>
        </p:nvSpPr>
        <p:spPr>
          <a:xfrm>
            <a:off x="1367382" y="10304780"/>
            <a:ext cx="22114403" cy="3979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/>
          <a:p>
            <a:pPr marL="650874" marR="79373" indent="-571500" algn="ctr" defTabSz="1828800">
              <a:lnSpc>
                <a:spcPct val="90000"/>
              </a:lnSpc>
              <a:spcBef>
                <a:spcPts val="1600"/>
              </a:spcBef>
              <a:buClr>
                <a:srgbClr val="0259ED"/>
              </a:buClr>
              <a:buFont typeface="Arial"/>
              <a:defRPr sz="5700">
                <a:solidFill>
                  <a:srgbClr val="941100"/>
                </a:solidFill>
                <a:uFill>
                  <a:solidFill>
                    <a:srgbClr val="000000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</a:p>
          <a:p>
            <a:pPr marL="650874" marR="79373" indent="-571500" defTabSz="1828800">
              <a:lnSpc>
                <a:spcPct val="90000"/>
              </a:lnSpc>
              <a:spcBef>
                <a:spcPts val="1600"/>
              </a:spcBef>
              <a:buClr>
                <a:srgbClr val="0259ED"/>
              </a:buClr>
              <a:buFont typeface="Arial"/>
              <a:defRPr sz="5700">
                <a:uFill>
                  <a:solidFill>
                    <a:srgbClr val="000000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rgbClr val="0259ED"/>
                </a:solidFill>
                <a:uFill>
                  <a:solidFill>
                    <a:srgbClr val="0259ED"/>
                  </a:solidFill>
                </a:uFill>
              </a:rPr>
              <a:t>Sum 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of all formal charges in a molecule</a:t>
            </a:r>
            <a:r>
              <a:rPr>
                <a:solidFill>
                  <a:srgbClr val="0259ED"/>
                </a:solidFill>
                <a:uFill>
                  <a:solidFill>
                    <a:srgbClr val="0259ED"/>
                  </a:solidFill>
                </a:uFill>
              </a:rPr>
              <a:t> must equal ionic charge</a:t>
            </a:r>
          </a:p>
          <a:p>
            <a:pPr marL="650874" marR="79373" indent="-571500" algn="r" defTabSz="1828800">
              <a:lnSpc>
                <a:spcPct val="90000"/>
              </a:lnSpc>
              <a:spcBef>
                <a:spcPts val="1600"/>
              </a:spcBef>
              <a:buClr>
                <a:srgbClr val="000000"/>
              </a:buClr>
              <a:buFont typeface="Arial"/>
              <a:defRPr sz="5700">
                <a:uFill>
                  <a:solidFill>
                    <a:srgbClr val="000000"/>
                  </a:solidFill>
                </a:uFill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See </a:t>
            </a:r>
            <a:r>
              <a:rPr u="sng">
                <a:hlinkClick r:id="rId2" invalidUrl="" action="" tgtFrame="" tooltip="" history="1" highlightClick="0" endSnd="0"/>
              </a:rPr>
              <a:t>Guide to Formal Charges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642" name="ForCharIsom.mp4" descr="ForCharIsom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360420" y="7195397"/>
            <a:ext cx="8138161" cy="610362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52" name="Group"/>
          <p:cNvGrpSpPr/>
          <p:nvPr/>
        </p:nvGrpSpPr>
        <p:grpSpPr>
          <a:xfrm>
            <a:off x="15328900" y="7194550"/>
            <a:ext cx="6770370" cy="6105314"/>
            <a:chOff x="0" y="0"/>
            <a:chExt cx="6770369" cy="6105313"/>
          </a:xfrm>
        </p:grpSpPr>
        <p:pic>
          <p:nvPicPr>
            <p:cNvPr id="643" name="HCN picture" descr="HCN pictur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50519" y="914400"/>
              <a:ext cx="6419851" cy="10972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44" name="HNC picture" descr="HNC picture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87680" y="3923028"/>
              <a:ext cx="6267451" cy="10744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45" name="0"/>
            <p:cNvSpPr txBox="1"/>
            <p:nvPr/>
          </p:nvSpPr>
          <p:spPr>
            <a:xfrm>
              <a:off x="311150" y="2130424"/>
              <a:ext cx="658270" cy="9478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marL="81280" marR="81280" defTabSz="1828800">
                <a:buClr>
                  <a:srgbClr val="00B800"/>
                </a:buClr>
                <a:buFont typeface="Arial"/>
                <a:defRPr i="1" sz="5400">
                  <a:solidFill>
                    <a:srgbClr val="00B800"/>
                  </a:solidFill>
                  <a:uFill>
                    <a:solidFill>
                      <a:srgbClr val="00B800"/>
                    </a:solidFill>
                  </a:uFill>
                </a:defRPr>
              </a:lvl1pPr>
            </a:lstStyle>
            <a:p>
              <a:pPr/>
              <a:r>
                <a:t>0</a:t>
              </a:r>
            </a:p>
          </p:txBody>
        </p:sp>
        <p:sp>
          <p:nvSpPr>
            <p:cNvPr id="646" name="0"/>
            <p:cNvSpPr txBox="1"/>
            <p:nvPr/>
          </p:nvSpPr>
          <p:spPr>
            <a:xfrm>
              <a:off x="487680" y="5157468"/>
              <a:ext cx="658270" cy="9478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marL="81280" marR="81280" defTabSz="1828800">
                <a:buClr>
                  <a:srgbClr val="00B800"/>
                </a:buClr>
                <a:buFont typeface="Arial"/>
                <a:defRPr b="1" i="1" sz="5400">
                  <a:solidFill>
                    <a:srgbClr val="00B800"/>
                  </a:solidFill>
                  <a:uFill>
                    <a:solidFill>
                      <a:srgbClr val="00B800"/>
                    </a:solidFill>
                  </a:uFill>
                </a:defRPr>
              </a:lvl1pPr>
            </a:lstStyle>
            <a:p>
              <a:pPr/>
              <a:r>
                <a:t>0</a:t>
              </a:r>
            </a:p>
          </p:txBody>
        </p:sp>
        <p:sp>
          <p:nvSpPr>
            <p:cNvPr id="647" name="0"/>
            <p:cNvSpPr txBox="1"/>
            <p:nvPr/>
          </p:nvSpPr>
          <p:spPr>
            <a:xfrm>
              <a:off x="2933700" y="2130424"/>
              <a:ext cx="658270" cy="9478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marL="81280" marR="81280" defTabSz="1828800">
                <a:buClr>
                  <a:srgbClr val="00B800"/>
                </a:buClr>
                <a:buFont typeface="Arial"/>
                <a:defRPr i="1" sz="5400">
                  <a:solidFill>
                    <a:srgbClr val="00B800"/>
                  </a:solidFill>
                  <a:uFill>
                    <a:solidFill>
                      <a:srgbClr val="00B800"/>
                    </a:solidFill>
                  </a:uFill>
                </a:defRPr>
              </a:lvl1pPr>
            </a:lstStyle>
            <a:p>
              <a:pPr/>
              <a:r>
                <a:t>0</a:t>
              </a:r>
            </a:p>
          </p:txBody>
        </p:sp>
        <p:sp>
          <p:nvSpPr>
            <p:cNvPr id="648" name="0"/>
            <p:cNvSpPr txBox="1"/>
            <p:nvPr/>
          </p:nvSpPr>
          <p:spPr>
            <a:xfrm>
              <a:off x="5516880" y="2130424"/>
              <a:ext cx="658270" cy="9478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marL="81280" marR="81280" defTabSz="1828800">
                <a:buClr>
                  <a:srgbClr val="00B800"/>
                </a:buClr>
                <a:buFont typeface="Arial"/>
                <a:defRPr i="1" sz="5400">
                  <a:solidFill>
                    <a:srgbClr val="00B800"/>
                  </a:solidFill>
                  <a:uFill>
                    <a:solidFill>
                      <a:srgbClr val="00B800"/>
                    </a:solidFill>
                  </a:uFill>
                </a:defRPr>
              </a:lvl1pPr>
            </a:lstStyle>
            <a:p>
              <a:pPr/>
              <a:r>
                <a:t>0</a:t>
              </a:r>
            </a:p>
          </p:txBody>
        </p:sp>
        <p:sp>
          <p:nvSpPr>
            <p:cNvPr id="649" name="+1"/>
            <p:cNvSpPr txBox="1"/>
            <p:nvPr/>
          </p:nvSpPr>
          <p:spPr>
            <a:xfrm>
              <a:off x="2933700" y="5157468"/>
              <a:ext cx="1058766" cy="9478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marL="81280" marR="81280" defTabSz="1828800">
                <a:buClr>
                  <a:srgbClr val="00B800"/>
                </a:buClr>
                <a:buFont typeface="Arial"/>
                <a:defRPr b="1" i="1" sz="5400">
                  <a:solidFill>
                    <a:srgbClr val="00B800"/>
                  </a:solidFill>
                  <a:uFill>
                    <a:solidFill>
                      <a:srgbClr val="00B800"/>
                    </a:solidFill>
                  </a:uFill>
                </a:defRPr>
              </a:lvl1pPr>
            </a:lstStyle>
            <a:p>
              <a:pPr/>
              <a:r>
                <a:t>+1</a:t>
              </a:r>
            </a:p>
          </p:txBody>
        </p:sp>
        <p:sp>
          <p:nvSpPr>
            <p:cNvPr id="650" name="-1"/>
            <p:cNvSpPr txBox="1"/>
            <p:nvPr/>
          </p:nvSpPr>
          <p:spPr>
            <a:xfrm>
              <a:off x="5516880" y="5157468"/>
              <a:ext cx="886647" cy="9478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marL="81280" marR="81280" defTabSz="1828800">
                <a:buClr>
                  <a:srgbClr val="00B800"/>
                </a:buClr>
                <a:buFont typeface="Arial"/>
                <a:defRPr b="1" i="1" sz="5400">
                  <a:solidFill>
                    <a:srgbClr val="00B800"/>
                  </a:solidFill>
                  <a:uFill>
                    <a:solidFill>
                      <a:srgbClr val="00B800"/>
                    </a:solidFill>
                  </a:uFill>
                </a:defRPr>
              </a:lvl1pPr>
            </a:lstStyle>
            <a:p>
              <a:pPr/>
              <a:r>
                <a:t>-1</a:t>
              </a:r>
            </a:p>
          </p:txBody>
        </p:sp>
        <p:sp>
          <p:nvSpPr>
            <p:cNvPr id="651" name="more stable structure"/>
            <p:cNvSpPr txBox="1"/>
            <p:nvPr/>
          </p:nvSpPr>
          <p:spPr>
            <a:xfrm>
              <a:off x="0" y="0"/>
              <a:ext cx="6718291" cy="9478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marL="81280" marR="81280" defTabSz="1828800">
                <a:buClr>
                  <a:srgbClr val="000000"/>
                </a:buClr>
                <a:buFont typeface="Arial"/>
                <a:defRPr i="1" sz="5400">
                  <a:uFill>
                    <a:solidFill>
                      <a:srgbClr val="000000"/>
                    </a:solidFill>
                  </a:uFill>
                </a:defRPr>
              </a:lvl1pPr>
            </a:lstStyle>
            <a:p>
              <a:pPr/>
              <a:r>
                <a:t>more stable structure</a:t>
              </a:r>
            </a:p>
          </p:txBody>
        </p:sp>
      </p:grpSp>
      <p:sp>
        <p:nvSpPr>
          <p:cNvPr id="653" name="Formal Charges"/>
          <p:cNvSpPr txBox="1"/>
          <p:nvPr/>
        </p:nvSpPr>
        <p:spPr>
          <a:xfrm>
            <a:off x="33019" y="-144780"/>
            <a:ext cx="17918431" cy="2446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>
            <a:lvl1pPr marL="79373" marR="79373" defTabSz="1828800">
              <a:lnSpc>
                <a:spcPct val="90000"/>
              </a:lnSpc>
              <a:defRPr b="1" sz="7200">
                <a:solidFill>
                  <a:srgbClr val="0433FF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r>
              <a:t>Formal Charges</a:t>
            </a:r>
          </a:p>
        </p:txBody>
      </p:sp>
      <p:sp>
        <p:nvSpPr>
          <p:cNvPr id="654" name="Formal charge = Group Number (GN) - 1/2 (number bonding electrons) -  (number lone pair electrons (lpe)),…"/>
          <p:cNvSpPr txBox="1"/>
          <p:nvPr/>
        </p:nvSpPr>
        <p:spPr>
          <a:xfrm>
            <a:off x="558798" y="1686044"/>
            <a:ext cx="23629970" cy="48977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/>
          <a:p>
            <a:pPr marL="650874" marR="79373" indent="-571500" defTabSz="1828800">
              <a:lnSpc>
                <a:spcPct val="90000"/>
              </a:lnSpc>
              <a:spcBef>
                <a:spcPts val="1600"/>
              </a:spcBef>
              <a:buClr>
                <a:srgbClr val="0259ED"/>
              </a:buClr>
              <a:buFont typeface="Arial"/>
              <a:defRPr sz="5900">
                <a:uFill>
                  <a:solidFill>
                    <a:srgbClr val="000000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rgbClr val="FF2600"/>
                </a:solidFill>
                <a:uFill>
                  <a:solidFill>
                    <a:srgbClr val="0259ED"/>
                  </a:solidFill>
                </a:uFill>
              </a:rPr>
              <a:t>Formal charge</a:t>
            </a:r>
            <a:r>
              <a:t> = </a:t>
            </a:r>
            <a:r>
              <a:rPr>
                <a:uFill>
                  <a:solidFill>
                    <a:srgbClr val="0259ED"/>
                  </a:solidFill>
                </a:uFill>
              </a:rPr>
              <a:t>Group Number (GN)</a:t>
            </a:r>
            <a:r>
              <a:t> -</a:t>
            </a:r>
            <a:r>
              <a:rPr>
                <a:uFill>
                  <a:solidFill>
                    <a:srgbClr val="0259ED"/>
                  </a:solidFill>
                </a:uFill>
              </a:rPr>
              <a:t> </a:t>
            </a:r>
            <a:r>
              <a:rPr baseline="30644">
                <a:uFill>
                  <a:solidFill>
                    <a:srgbClr val="0259ED"/>
                  </a:solidFill>
                </a:uFill>
              </a:rPr>
              <a:t>1</a:t>
            </a:r>
            <a:r>
              <a:rPr>
                <a:uFill>
                  <a:solidFill>
                    <a:srgbClr val="0259ED"/>
                  </a:solidFill>
                </a:uFill>
              </a:rPr>
              <a:t>/</a:t>
            </a:r>
            <a:r>
              <a:rPr baseline="-17593">
                <a:uFill>
                  <a:solidFill>
                    <a:srgbClr val="0259ED"/>
                  </a:solidFill>
                </a:uFill>
              </a:rPr>
              <a:t>2</a:t>
            </a:r>
            <a:r>
              <a:rPr>
                <a:uFill>
                  <a:solidFill>
                    <a:srgbClr val="0259ED"/>
                  </a:solidFill>
                </a:uFill>
              </a:rPr>
              <a:t> (number bonding electrons) </a:t>
            </a:r>
            <a:r>
              <a:t>-  </a:t>
            </a:r>
            <a:r>
              <a:rPr>
                <a:uFill>
                  <a:solidFill>
                    <a:srgbClr val="0259ED"/>
                  </a:solidFill>
                </a:uFill>
              </a:rPr>
              <a:t>(number lone pair electrons (lpe)), </a:t>
            </a:r>
            <a:endParaRPr>
              <a:uFill>
                <a:solidFill>
                  <a:srgbClr val="0259ED"/>
                </a:solidFill>
              </a:uFill>
            </a:endParaRPr>
          </a:p>
          <a:p>
            <a:pPr marL="650874" marR="79373" indent="-571500" algn="ctr" defTabSz="1828800">
              <a:lnSpc>
                <a:spcPct val="90000"/>
              </a:lnSpc>
              <a:spcBef>
                <a:spcPts val="1600"/>
              </a:spcBef>
              <a:buClr>
                <a:srgbClr val="0259ED"/>
              </a:buClr>
              <a:buFont typeface="Arial"/>
              <a:defRPr sz="5900">
                <a:uFill>
                  <a:solidFill>
                    <a:srgbClr val="000000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uFill>
                  <a:solidFill>
                    <a:srgbClr val="0259ED"/>
                  </a:solidFill>
                </a:uFill>
                <a:latin typeface="Avenir Book Oblique"/>
                <a:ea typeface="Avenir Book Oblique"/>
                <a:cs typeface="Avenir Book Oblique"/>
                <a:sym typeface="Avenir Book Oblique"/>
              </a:rPr>
              <a:t>or</a:t>
            </a:r>
            <a:endParaRPr>
              <a:uFill>
                <a:solidFill>
                  <a:srgbClr val="0259ED"/>
                </a:solidFill>
              </a:uFill>
            </a:endParaRPr>
          </a:p>
          <a:p>
            <a:pPr marL="650874" marR="79373" indent="-571500" algn="ctr" defTabSz="1828800">
              <a:lnSpc>
                <a:spcPct val="90000"/>
              </a:lnSpc>
              <a:spcBef>
                <a:spcPts val="1600"/>
              </a:spcBef>
              <a:buClr>
                <a:srgbClr val="0259ED"/>
              </a:buClr>
              <a:buFont typeface="Arial"/>
              <a:defRPr sz="8500">
                <a:solidFill>
                  <a:srgbClr val="FF2600"/>
                </a:solidFill>
                <a:uFill>
                  <a:solidFill>
                    <a:srgbClr val="000000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uFill>
                  <a:solidFill>
                    <a:srgbClr val="0259ED"/>
                  </a:solidFill>
                </a:uFill>
              </a:rPr>
              <a:t>FC = GN - bonds - lpe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10" fill="hold"/>
                                        <p:tgtEl>
                                          <p:spTgt spid="6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642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64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64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rcRect l="0" t="0" r="0" b="11012"/>
          <a:stretch>
            <a:fillRect/>
          </a:stretch>
        </p:blipFill>
        <p:spPr>
          <a:xfrm>
            <a:off x="15582140" y="952628"/>
            <a:ext cx="7885809" cy="4513301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Ionic - complete transfer of electrons from one atom to another, metals + nonmetals…"/>
          <p:cNvSpPr txBox="1"/>
          <p:nvPr>
            <p:ph type="body" sz="half" idx="1"/>
          </p:nvPr>
        </p:nvSpPr>
        <p:spPr>
          <a:xfrm>
            <a:off x="713957" y="1892496"/>
            <a:ext cx="11430001" cy="11498581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FF2734"/>
              </a:buClr>
              <a:buSzTx/>
              <a:buFont typeface="Arial"/>
              <a:buNone/>
              <a:defRPr b="0" sz="5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Ionic </a:t>
            </a:r>
            <a:r>
              <a:t>- complete transfer of electrons from one atom to another, metals + nonmetals</a:t>
            </a:r>
          </a:p>
          <a:p>
            <a:pPr marL="650874" indent="-571500">
              <a:buClr>
                <a:srgbClr val="FF2734"/>
              </a:buClr>
              <a:buSzTx/>
              <a:buFont typeface="Arial"/>
              <a:buNone/>
              <a:defRPr b="0" sz="5000">
                <a:latin typeface="Avenir Heavy"/>
                <a:ea typeface="Avenir Heavy"/>
                <a:cs typeface="Avenir Heavy"/>
                <a:sym typeface="Avenir Heavy"/>
              </a:defRPr>
            </a:pPr>
          </a:p>
          <a:p>
            <a:pPr marL="650874" indent="-571500">
              <a:buClr>
                <a:srgbClr val="FF2734"/>
              </a:buClr>
              <a:buSzTx/>
              <a:buFont typeface="Arial"/>
              <a:buNone/>
              <a:defRPr b="0" sz="5000">
                <a:latin typeface="Avenir Heavy"/>
                <a:ea typeface="Avenir Heavy"/>
                <a:cs typeface="Avenir Heavy"/>
                <a:sym typeface="Avenir Heavy"/>
              </a:defRPr>
            </a:pPr>
          </a:p>
          <a:p>
            <a:pPr marL="650874" indent="-571500">
              <a:buClr>
                <a:srgbClr val="FF2734"/>
              </a:buClr>
              <a:buSzTx/>
              <a:buFont typeface="Arial"/>
              <a:buNone/>
              <a:defRPr b="0" sz="5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Covalent </a:t>
            </a:r>
            <a:r>
              <a:t>- electrons shared between atoms, mostly nonmetals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5000"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Most bonds are somewhere in between</a:t>
            </a:r>
            <a:endParaRPr>
              <a:latin typeface="Avenir Heavy"/>
              <a:ea typeface="Avenir Heavy"/>
              <a:cs typeface="Avenir Heavy"/>
              <a:sym typeface="Avenir Heavy"/>
            </a:endParaRP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5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Also</a:t>
            </a:r>
            <a:r>
              <a:t> </a:t>
            </a:r>
            <a:r>
              <a:rPr i="1">
                <a:uFill>
                  <a:solidFill>
                    <a:srgbClr val="FF2734"/>
                  </a:solidFill>
                </a:uFill>
              </a:rPr>
              <a:t>Metallic</a:t>
            </a:r>
            <a:r>
              <a:t> 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bonding</a:t>
            </a:r>
            <a:r>
              <a:t> 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(for metals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)</a:t>
            </a:r>
            <a:r>
              <a:rPr i="1"/>
              <a:t> 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and</a:t>
            </a:r>
            <a:r>
              <a:t> </a:t>
            </a:r>
            <a:r>
              <a:rPr i="1"/>
              <a:t>Metavalent</a:t>
            </a:r>
            <a:r>
              <a:t> 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bonding</a:t>
            </a:r>
            <a:r>
              <a:t> 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(for metalloids)</a:t>
            </a:r>
          </a:p>
        </p:txBody>
      </p:sp>
      <p:sp>
        <p:nvSpPr>
          <p:cNvPr id="251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252" name="N2 picture" descr="N2 pictur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493289" y="7073206"/>
            <a:ext cx="4614594" cy="3427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ionic process picture" descr="ionic process pictur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55785" y="4471571"/>
            <a:ext cx="9006841" cy="1920241"/>
          </a:xfrm>
          <a:prstGeom prst="rect">
            <a:avLst/>
          </a:prstGeom>
          <a:ln w="88900"/>
        </p:spPr>
      </p:pic>
      <p:sp>
        <p:nvSpPr>
          <p:cNvPr id="254" name="Important to know when a compound is ionic, covalent or metallic!"/>
          <p:cNvSpPr txBox="1"/>
          <p:nvPr/>
        </p:nvSpPr>
        <p:spPr>
          <a:xfrm>
            <a:off x="11336999" y="11608456"/>
            <a:ext cx="13299197" cy="17068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marL="650874" marR="79373" indent="-571500" defTabSz="1828800">
              <a:lnSpc>
                <a:spcPct val="110000"/>
              </a:lnSpc>
              <a:spcBef>
                <a:spcPts val="1600"/>
              </a:spcBef>
              <a:buClr>
                <a:srgbClr val="000000"/>
              </a:buClr>
              <a:buFont typeface="Arial"/>
              <a:defRPr b="1" i="1" sz="5000"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r>
              <a:t>Important to know when a compound is ionic, covalent or metallic!</a:t>
            </a:r>
          </a:p>
        </p:txBody>
      </p:sp>
      <p:sp>
        <p:nvSpPr>
          <p:cNvPr id="255" name="Two Extreme Forms of Chemical Bonds"/>
          <p:cNvSpPr txBox="1"/>
          <p:nvPr/>
        </p:nvSpPr>
        <p:spPr>
          <a:xfrm>
            <a:off x="42172" y="-713846"/>
            <a:ext cx="21962614" cy="320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>
            <a:lvl1pPr marL="79373" marR="79373" defTabSz="1828800">
              <a:lnSpc>
                <a:spcPct val="90000"/>
              </a:lnSpc>
              <a:defRPr b="1" sz="7400">
                <a:solidFill>
                  <a:srgbClr val="0433FF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r>
              <a:t>Two Extreme Forms of Chemical Bonds</a:t>
            </a:r>
          </a:p>
        </p:txBody>
      </p:sp>
      <p:sp>
        <p:nvSpPr>
          <p:cNvPr id="256" name="sodium chloride"/>
          <p:cNvSpPr txBox="1"/>
          <p:nvPr/>
        </p:nvSpPr>
        <p:spPr>
          <a:xfrm>
            <a:off x="16727316" y="5508406"/>
            <a:ext cx="5595554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marL="650874" marR="79373" indent="-571500" defTabSz="1828800">
              <a:lnSpc>
                <a:spcPct val="90000"/>
              </a:lnSpc>
              <a:spcBef>
                <a:spcPts val="1600"/>
              </a:spcBef>
              <a:buClr>
                <a:srgbClr val="000000"/>
              </a:buClr>
              <a:buFont typeface="Arial"/>
              <a:defRPr b="1" i="1" sz="4600"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r>
              <a:t>sodium chloride</a:t>
            </a:r>
          </a:p>
        </p:txBody>
      </p:sp>
      <p:sp>
        <p:nvSpPr>
          <p:cNvPr id="257" name="nitrogen (N2)"/>
          <p:cNvSpPr txBox="1"/>
          <p:nvPr/>
        </p:nvSpPr>
        <p:spPr>
          <a:xfrm>
            <a:off x="18300484" y="9933739"/>
            <a:ext cx="5595554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/>
          <a:p>
            <a:pPr marL="650874" marR="79373" indent="-571500" defTabSz="1828800">
              <a:lnSpc>
                <a:spcPct val="90000"/>
              </a:lnSpc>
              <a:spcBef>
                <a:spcPts val="1600"/>
              </a:spcBef>
              <a:buClr>
                <a:srgbClr val="000000"/>
              </a:buClr>
              <a:buFont typeface="Arial"/>
              <a:defRPr b="1" i="1" sz="4600">
                <a:uFill>
                  <a:solidFill>
                    <a:srgbClr val="000000"/>
                  </a:solidFill>
                </a:uFill>
              </a:defRPr>
            </a:pPr>
            <a:r>
              <a:t>nitrogen (N</a:t>
            </a:r>
            <a:r>
              <a:rPr baseline="-5999"/>
              <a:t>2</a:t>
            </a:r>
            <a:r>
              <a:t>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3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3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"/>
                            </p:stCondLst>
                            <p:childTnLst>
                              <p:par>
                                <p:cTn id="19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300"/>
                            </p:stCondLst>
                            <p:childTnLst>
                              <p:par>
                                <p:cTn id="24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Class="entr" nodeType="afterEffect" presetSubtype="4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250" grpId="1"/>
      <p:bldP build="whole" bldLvl="1" animBg="1" rev="0" advAuto="0" spid="257" grpId="3"/>
      <p:bldP build="whole" bldLvl="1" animBg="1" rev="0" advAuto="0" spid="254" grpId="4"/>
      <p:bldP build="whole" bldLvl="1" animBg="1" rev="0" advAuto="0" spid="252" grpId="2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3" name="Group"/>
          <p:cNvGrpSpPr/>
          <p:nvPr/>
        </p:nvGrpSpPr>
        <p:grpSpPr>
          <a:xfrm>
            <a:off x="4813300" y="7854950"/>
            <a:ext cx="7477126" cy="2333626"/>
            <a:chOff x="0" y="0"/>
            <a:chExt cx="7477125" cy="2333625"/>
          </a:xfrm>
        </p:grpSpPr>
        <p:sp>
          <p:nvSpPr>
            <p:cNvPr id="656" name="•"/>
            <p:cNvSpPr/>
            <p:nvPr/>
          </p:nvSpPr>
          <p:spPr>
            <a:xfrm>
              <a:off x="5778499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FF2600"/>
                </a:buClr>
                <a:buFont typeface="Geneva"/>
                <a:defRPr sz="2800"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•</a:t>
              </a:r>
            </a:p>
          </p:txBody>
        </p:sp>
        <p:grpSp>
          <p:nvGrpSpPr>
            <p:cNvPr id="672" name="Group"/>
            <p:cNvGrpSpPr/>
            <p:nvPr/>
          </p:nvGrpSpPr>
          <p:grpSpPr>
            <a:xfrm>
              <a:off x="0" y="0"/>
              <a:ext cx="7477126" cy="2333626"/>
              <a:chOff x="0" y="0"/>
              <a:chExt cx="7477125" cy="2333625"/>
            </a:xfrm>
          </p:grpSpPr>
          <p:sp>
            <p:nvSpPr>
              <p:cNvPr id="657" name="•"/>
              <p:cNvSpPr/>
              <p:nvPr/>
            </p:nvSpPr>
            <p:spPr>
              <a:xfrm>
                <a:off x="730249" y="0"/>
                <a:ext cx="1270001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1828800">
                  <a:buClr>
                    <a:srgbClr val="FF2600"/>
                  </a:buClr>
                  <a:buFont typeface="Geneva"/>
                  <a:defRPr sz="2800">
                    <a:solidFill>
                      <a:srgbClr val="FF2600"/>
                    </a:solidFill>
                    <a:uFill>
                      <a:solidFill>
                        <a:srgbClr val="FF2600"/>
                      </a:solidFill>
                    </a:uFill>
                    <a:latin typeface="Geneva"/>
                    <a:ea typeface="Geneva"/>
                    <a:cs typeface="Geneva"/>
                    <a:sym typeface="Geneva"/>
                  </a:defRPr>
                </a:lvl1pPr>
              </a:lstStyle>
              <a:p>
                <a:pPr/>
                <a:r>
                  <a:t>•</a:t>
                </a:r>
              </a:p>
            </p:txBody>
          </p:sp>
          <p:grpSp>
            <p:nvGrpSpPr>
              <p:cNvPr id="671" name="Group"/>
              <p:cNvGrpSpPr/>
              <p:nvPr/>
            </p:nvGrpSpPr>
            <p:grpSpPr>
              <a:xfrm>
                <a:off x="0" y="0"/>
                <a:ext cx="7477126" cy="2333626"/>
                <a:chOff x="0" y="0"/>
                <a:chExt cx="7477125" cy="2333625"/>
              </a:xfrm>
            </p:grpSpPr>
            <p:sp>
              <p:nvSpPr>
                <p:cNvPr id="658" name="•"/>
                <p:cNvSpPr/>
                <p:nvPr/>
              </p:nvSpPr>
              <p:spPr>
                <a:xfrm>
                  <a:off x="0" y="580389"/>
                  <a:ext cx="1270000" cy="1270001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defTabSz="1828800">
                    <a:buClr>
                      <a:srgbClr val="FF2600"/>
                    </a:buClr>
                    <a:buFont typeface="Geneva"/>
                    <a:defRPr sz="2800">
                      <a:solidFill>
                        <a:srgbClr val="FF2600"/>
                      </a:solidFill>
                      <a:uFill>
                        <a:solidFill>
                          <a:srgbClr val="FF2600"/>
                        </a:solidFill>
                      </a:uFill>
                      <a:latin typeface="Geneva"/>
                      <a:ea typeface="Geneva"/>
                      <a:cs typeface="Geneva"/>
                      <a:sym typeface="Geneva"/>
                    </a:defRPr>
                  </a:lvl1pPr>
                </a:lstStyle>
                <a:p>
                  <a:pPr/>
                  <a:r>
                    <a:t>•</a:t>
                  </a:r>
                </a:p>
              </p:txBody>
            </p:sp>
            <p:sp>
              <p:nvSpPr>
                <p:cNvPr id="659" name="•"/>
                <p:cNvSpPr/>
                <p:nvPr/>
              </p:nvSpPr>
              <p:spPr>
                <a:xfrm>
                  <a:off x="0" y="1063625"/>
                  <a:ext cx="1270000" cy="1270001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defTabSz="1828800">
                    <a:buClr>
                      <a:srgbClr val="FF2600"/>
                    </a:buClr>
                    <a:buFont typeface="Geneva"/>
                    <a:defRPr sz="2800">
                      <a:solidFill>
                        <a:srgbClr val="FF2600"/>
                      </a:solidFill>
                      <a:uFill>
                        <a:solidFill>
                          <a:srgbClr val="FF2600"/>
                        </a:solidFill>
                      </a:uFill>
                      <a:latin typeface="Geneva"/>
                      <a:ea typeface="Geneva"/>
                      <a:cs typeface="Geneva"/>
                      <a:sym typeface="Geneva"/>
                    </a:defRPr>
                  </a:lvl1pPr>
                </a:lstStyle>
                <a:p>
                  <a:pPr/>
                  <a:r>
                    <a:t>•</a:t>
                  </a:r>
                </a:p>
              </p:txBody>
            </p:sp>
            <p:sp>
              <p:nvSpPr>
                <p:cNvPr id="660" name="O"/>
                <p:cNvSpPr/>
                <p:nvPr/>
              </p:nvSpPr>
              <p:spPr>
                <a:xfrm>
                  <a:off x="304799" y="396875"/>
                  <a:ext cx="1270001" cy="1270001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defTabSz="1828800">
                    <a:buClr>
                      <a:srgbClr val="000000"/>
                    </a:buClr>
                    <a:buFont typeface="Geneva"/>
                    <a:defRPr sz="8600">
                      <a:uFill>
                        <a:solidFill>
                          <a:srgbClr val="000000"/>
                        </a:solidFill>
                      </a:uFill>
                      <a:latin typeface="Geneva"/>
                      <a:ea typeface="Geneva"/>
                      <a:cs typeface="Geneva"/>
                      <a:sym typeface="Geneva"/>
                    </a:defRPr>
                  </a:lvl1pPr>
                </a:lstStyle>
                <a:p>
                  <a:pPr/>
                  <a:r>
                    <a:t>O</a:t>
                  </a:r>
                </a:p>
              </p:txBody>
            </p:sp>
            <p:sp>
              <p:nvSpPr>
                <p:cNvPr id="661" name="O"/>
                <p:cNvSpPr/>
                <p:nvPr/>
              </p:nvSpPr>
              <p:spPr>
                <a:xfrm>
                  <a:off x="5324475" y="396875"/>
                  <a:ext cx="1270001" cy="1270001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defTabSz="1828800">
                    <a:buClr>
                      <a:srgbClr val="000000"/>
                    </a:buClr>
                    <a:buFont typeface="Geneva"/>
                    <a:defRPr sz="8600">
                      <a:uFill>
                        <a:solidFill>
                          <a:srgbClr val="000000"/>
                        </a:solidFill>
                      </a:uFill>
                      <a:latin typeface="Geneva"/>
                      <a:ea typeface="Geneva"/>
                      <a:cs typeface="Geneva"/>
                      <a:sym typeface="Geneva"/>
                    </a:defRPr>
                  </a:lvl1pPr>
                </a:lstStyle>
                <a:p>
                  <a:pPr/>
                  <a:r>
                    <a:t>O</a:t>
                  </a:r>
                </a:p>
              </p:txBody>
            </p:sp>
            <p:sp>
              <p:nvSpPr>
                <p:cNvPr id="662" name="C"/>
                <p:cNvSpPr/>
                <p:nvPr/>
              </p:nvSpPr>
              <p:spPr>
                <a:xfrm>
                  <a:off x="2800350" y="396875"/>
                  <a:ext cx="1270000" cy="1270001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defTabSz="1828800">
                    <a:buClr>
                      <a:srgbClr val="000000"/>
                    </a:buClr>
                    <a:buFont typeface="Geneva"/>
                    <a:defRPr sz="8600">
                      <a:uFill>
                        <a:solidFill>
                          <a:srgbClr val="000000"/>
                        </a:solidFill>
                      </a:uFill>
                      <a:latin typeface="Geneva"/>
                      <a:ea typeface="Geneva"/>
                      <a:cs typeface="Geneva"/>
                      <a:sym typeface="Geneva"/>
                    </a:defRPr>
                  </a:lvl1pPr>
                </a:lstStyle>
                <a:p>
                  <a:pPr/>
                  <a:r>
                    <a:t>C</a:t>
                  </a:r>
                </a:p>
              </p:txBody>
            </p:sp>
            <p:sp>
              <p:nvSpPr>
                <p:cNvPr id="663" name="Line"/>
                <p:cNvSpPr/>
                <p:nvPr/>
              </p:nvSpPr>
              <p:spPr>
                <a:xfrm>
                  <a:off x="1162049" y="1079500"/>
                  <a:ext cx="1520826" cy="3176"/>
                </a:xfrm>
                <a:prstGeom prst="line">
                  <a:avLst/>
                </a:prstGeom>
                <a:noFill/>
                <a:ln w="762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4" name="Line"/>
                <p:cNvSpPr/>
                <p:nvPr/>
              </p:nvSpPr>
              <p:spPr>
                <a:xfrm>
                  <a:off x="3565525" y="1079500"/>
                  <a:ext cx="1520825" cy="3176"/>
                </a:xfrm>
                <a:prstGeom prst="line">
                  <a:avLst/>
                </a:prstGeom>
                <a:noFill/>
                <a:ln w="762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5" name="•"/>
                <p:cNvSpPr/>
                <p:nvPr/>
              </p:nvSpPr>
              <p:spPr>
                <a:xfrm>
                  <a:off x="5537200" y="0"/>
                  <a:ext cx="1270000" cy="1270000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defTabSz="1828800">
                    <a:buClr>
                      <a:srgbClr val="FF2600"/>
                    </a:buClr>
                    <a:buFont typeface="Geneva"/>
                    <a:defRPr sz="2800">
                      <a:solidFill>
                        <a:srgbClr val="FF2600"/>
                      </a:solidFill>
                      <a:uFill>
                        <a:solidFill>
                          <a:srgbClr val="FF2600"/>
                        </a:solidFill>
                      </a:uFill>
                      <a:latin typeface="Geneva"/>
                      <a:ea typeface="Geneva"/>
                      <a:cs typeface="Geneva"/>
                      <a:sym typeface="Geneva"/>
                    </a:defRPr>
                  </a:lvl1pPr>
                </a:lstStyle>
                <a:p>
                  <a:pPr/>
                  <a:r>
                    <a:t>•</a:t>
                  </a:r>
                </a:p>
              </p:txBody>
            </p:sp>
            <p:sp>
              <p:nvSpPr>
                <p:cNvPr id="666" name="•"/>
                <p:cNvSpPr/>
                <p:nvPr/>
              </p:nvSpPr>
              <p:spPr>
                <a:xfrm>
                  <a:off x="488949" y="0"/>
                  <a:ext cx="1270001" cy="1270000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defTabSz="1828800">
                    <a:buClr>
                      <a:srgbClr val="FF2600"/>
                    </a:buClr>
                    <a:buFont typeface="Geneva"/>
                    <a:defRPr sz="2800">
                      <a:solidFill>
                        <a:srgbClr val="FF2600"/>
                      </a:solidFill>
                      <a:uFill>
                        <a:solidFill>
                          <a:srgbClr val="FF2600"/>
                        </a:solidFill>
                      </a:uFill>
                      <a:latin typeface="Geneva"/>
                      <a:ea typeface="Geneva"/>
                      <a:cs typeface="Geneva"/>
                      <a:sym typeface="Geneva"/>
                    </a:defRPr>
                  </a:lvl1pPr>
                </a:lstStyle>
                <a:p>
                  <a:pPr/>
                  <a:r>
                    <a:t>•</a:t>
                  </a:r>
                </a:p>
              </p:txBody>
            </p:sp>
            <p:sp>
              <p:nvSpPr>
                <p:cNvPr id="667" name="•"/>
                <p:cNvSpPr/>
                <p:nvPr/>
              </p:nvSpPr>
              <p:spPr>
                <a:xfrm>
                  <a:off x="6207125" y="549275"/>
                  <a:ext cx="1270001" cy="1270001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defTabSz="1828800">
                    <a:buClr>
                      <a:srgbClr val="FF2600"/>
                    </a:buClr>
                    <a:buFont typeface="Geneva"/>
                    <a:defRPr sz="2800">
                      <a:solidFill>
                        <a:srgbClr val="FF2600"/>
                      </a:solidFill>
                      <a:uFill>
                        <a:solidFill>
                          <a:srgbClr val="FF2600"/>
                        </a:solidFill>
                      </a:uFill>
                      <a:latin typeface="Geneva"/>
                      <a:ea typeface="Geneva"/>
                      <a:cs typeface="Geneva"/>
                      <a:sym typeface="Geneva"/>
                    </a:defRPr>
                  </a:lvl1pPr>
                </a:lstStyle>
                <a:p>
                  <a:pPr/>
                  <a:r>
                    <a:t>•</a:t>
                  </a:r>
                </a:p>
              </p:txBody>
            </p:sp>
            <p:sp>
              <p:nvSpPr>
                <p:cNvPr id="668" name="•"/>
                <p:cNvSpPr/>
                <p:nvPr/>
              </p:nvSpPr>
              <p:spPr>
                <a:xfrm>
                  <a:off x="6207125" y="1037589"/>
                  <a:ext cx="1270001" cy="1270001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defTabSz="1828800">
                    <a:buClr>
                      <a:srgbClr val="FF2600"/>
                    </a:buClr>
                    <a:buFont typeface="Geneva"/>
                    <a:defRPr sz="2800">
                      <a:solidFill>
                        <a:srgbClr val="FF2600"/>
                      </a:solidFill>
                      <a:uFill>
                        <a:solidFill>
                          <a:srgbClr val="FF2600"/>
                        </a:solidFill>
                      </a:uFill>
                      <a:latin typeface="Geneva"/>
                      <a:ea typeface="Geneva"/>
                      <a:cs typeface="Geneva"/>
                      <a:sym typeface="Geneva"/>
                    </a:defRPr>
                  </a:lvl1pPr>
                </a:lstStyle>
                <a:p>
                  <a:pPr/>
                  <a:r>
                    <a:t>•</a:t>
                  </a:r>
                </a:p>
              </p:txBody>
            </p:sp>
            <p:sp>
              <p:nvSpPr>
                <p:cNvPr id="669" name="Line"/>
                <p:cNvSpPr/>
                <p:nvPr/>
              </p:nvSpPr>
              <p:spPr>
                <a:xfrm>
                  <a:off x="3583939" y="1381125"/>
                  <a:ext cx="1520826" cy="3176"/>
                </a:xfrm>
                <a:prstGeom prst="line">
                  <a:avLst/>
                </a:prstGeom>
                <a:noFill/>
                <a:ln w="76200" cap="flat">
                  <a:solidFill>
                    <a:srgbClr val="FF2600"/>
                  </a:solidFill>
                  <a:prstDash val="solid"/>
                  <a:round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0" name="Line"/>
                <p:cNvSpPr/>
                <p:nvPr/>
              </p:nvSpPr>
              <p:spPr>
                <a:xfrm>
                  <a:off x="1162049" y="1449069"/>
                  <a:ext cx="1520826" cy="3176"/>
                </a:xfrm>
                <a:prstGeom prst="line">
                  <a:avLst/>
                </a:prstGeom>
                <a:noFill/>
                <a:ln w="76200" cap="flat">
                  <a:solidFill>
                    <a:srgbClr val="FF2600"/>
                  </a:solidFill>
                  <a:prstDash val="solid"/>
                  <a:round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</p:grpSp>
      <p:grpSp>
        <p:nvGrpSpPr>
          <p:cNvPr id="696" name="Group"/>
          <p:cNvGrpSpPr/>
          <p:nvPr/>
        </p:nvGrpSpPr>
        <p:grpSpPr>
          <a:xfrm>
            <a:off x="3665220" y="11042650"/>
            <a:ext cx="9225281" cy="1270000"/>
            <a:chOff x="0" y="0"/>
            <a:chExt cx="9225280" cy="1270000"/>
          </a:xfrm>
        </p:grpSpPr>
        <p:sp>
          <p:nvSpPr>
            <p:cNvPr id="674" name="4"/>
            <p:cNvSpPr/>
            <p:nvPr/>
          </p:nvSpPr>
          <p:spPr>
            <a:xfrm>
              <a:off x="0" y="0"/>
              <a:ext cx="1270000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000000"/>
                </a:buClr>
                <a:buFont typeface="Geneva"/>
                <a:defRPr sz="5600">
                  <a:uFill>
                    <a:solidFill>
                      <a:srgbClr val="0000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4</a:t>
              </a:r>
            </a:p>
          </p:txBody>
        </p:sp>
        <p:sp>
          <p:nvSpPr>
            <p:cNvPr id="675" name="Text"/>
            <p:cNvSpPr/>
            <p:nvPr/>
          </p:nvSpPr>
          <p:spPr>
            <a:xfrm>
              <a:off x="487680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000000"/>
                </a:buClr>
                <a:buFont typeface="Geneva"/>
                <a:defRPr sz="5600">
                  <a:uFill>
                    <a:solidFill>
                      <a:srgbClr val="0000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 </a:t>
              </a:r>
            </a:p>
          </p:txBody>
        </p:sp>
        <p:sp>
          <p:nvSpPr>
            <p:cNvPr id="676" name="-"/>
            <p:cNvSpPr/>
            <p:nvPr/>
          </p:nvSpPr>
          <p:spPr>
            <a:xfrm>
              <a:off x="824230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000000"/>
                </a:buClr>
                <a:buFont typeface="Geneva"/>
                <a:defRPr sz="5600">
                  <a:uFill>
                    <a:solidFill>
                      <a:srgbClr val="0000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-</a:t>
              </a:r>
            </a:p>
          </p:txBody>
        </p:sp>
        <p:sp>
          <p:nvSpPr>
            <p:cNvPr id="677" name="Text"/>
            <p:cNvSpPr/>
            <p:nvPr/>
          </p:nvSpPr>
          <p:spPr>
            <a:xfrm>
              <a:off x="1120139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000000"/>
                </a:buClr>
                <a:buFont typeface="Geneva"/>
                <a:defRPr sz="5600">
                  <a:uFill>
                    <a:solidFill>
                      <a:srgbClr val="0000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 </a:t>
              </a:r>
            </a:p>
          </p:txBody>
        </p:sp>
        <p:sp>
          <p:nvSpPr>
            <p:cNvPr id="678" name="("/>
            <p:cNvSpPr/>
            <p:nvPr/>
          </p:nvSpPr>
          <p:spPr>
            <a:xfrm>
              <a:off x="1446530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000000"/>
                </a:buClr>
                <a:buFont typeface="Geneva"/>
                <a:defRPr sz="5600">
                  <a:uFill>
                    <a:solidFill>
                      <a:srgbClr val="0000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(</a:t>
              </a:r>
            </a:p>
          </p:txBody>
        </p:sp>
        <p:sp>
          <p:nvSpPr>
            <p:cNvPr id="679" name="1"/>
            <p:cNvSpPr/>
            <p:nvPr/>
          </p:nvSpPr>
          <p:spPr>
            <a:xfrm>
              <a:off x="1779905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000000"/>
                </a:buClr>
                <a:buFont typeface="Geneva"/>
                <a:defRPr sz="5600">
                  <a:uFill>
                    <a:solidFill>
                      <a:srgbClr val="0000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1</a:t>
              </a:r>
            </a:p>
          </p:txBody>
        </p:sp>
        <p:sp>
          <p:nvSpPr>
            <p:cNvPr id="680" name="/"/>
            <p:cNvSpPr/>
            <p:nvPr/>
          </p:nvSpPr>
          <p:spPr>
            <a:xfrm>
              <a:off x="2272030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000000"/>
                </a:buClr>
                <a:buFont typeface="Geneva"/>
                <a:defRPr sz="5600">
                  <a:uFill>
                    <a:solidFill>
                      <a:srgbClr val="0000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/</a:t>
              </a:r>
            </a:p>
          </p:txBody>
        </p:sp>
        <p:sp>
          <p:nvSpPr>
            <p:cNvPr id="681" name="2"/>
            <p:cNvSpPr/>
            <p:nvPr/>
          </p:nvSpPr>
          <p:spPr>
            <a:xfrm>
              <a:off x="2672080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000000"/>
                </a:buClr>
                <a:buFont typeface="Geneva"/>
                <a:defRPr sz="5600">
                  <a:uFill>
                    <a:solidFill>
                      <a:srgbClr val="0000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2</a:t>
              </a:r>
            </a:p>
          </p:txBody>
        </p:sp>
        <p:sp>
          <p:nvSpPr>
            <p:cNvPr id="682" name=")"/>
            <p:cNvSpPr/>
            <p:nvPr/>
          </p:nvSpPr>
          <p:spPr>
            <a:xfrm>
              <a:off x="3177539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000000"/>
                </a:buClr>
                <a:buFont typeface="Geneva"/>
                <a:defRPr sz="5600">
                  <a:uFill>
                    <a:solidFill>
                      <a:srgbClr val="0000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)</a:t>
              </a:r>
            </a:p>
          </p:txBody>
        </p:sp>
        <p:sp>
          <p:nvSpPr>
            <p:cNvPr id="683" name="("/>
            <p:cNvSpPr/>
            <p:nvPr/>
          </p:nvSpPr>
          <p:spPr>
            <a:xfrm>
              <a:off x="3500755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000000"/>
                </a:buClr>
                <a:buFont typeface="Geneva"/>
                <a:defRPr sz="5600">
                  <a:uFill>
                    <a:solidFill>
                      <a:srgbClr val="0000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(</a:t>
              </a:r>
            </a:p>
          </p:txBody>
        </p:sp>
        <p:sp>
          <p:nvSpPr>
            <p:cNvPr id="684" name="8"/>
            <p:cNvSpPr/>
            <p:nvPr/>
          </p:nvSpPr>
          <p:spPr>
            <a:xfrm>
              <a:off x="3834129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000000"/>
                </a:buClr>
                <a:buFont typeface="Geneva"/>
                <a:defRPr sz="5600">
                  <a:uFill>
                    <a:solidFill>
                      <a:srgbClr val="0000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8</a:t>
              </a:r>
            </a:p>
          </p:txBody>
        </p:sp>
        <p:sp>
          <p:nvSpPr>
            <p:cNvPr id="685" name=")"/>
            <p:cNvSpPr/>
            <p:nvPr/>
          </p:nvSpPr>
          <p:spPr>
            <a:xfrm>
              <a:off x="4329430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000000"/>
                </a:buClr>
                <a:buFont typeface="Geneva"/>
                <a:defRPr sz="5600">
                  <a:uFill>
                    <a:solidFill>
                      <a:srgbClr val="0000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)</a:t>
              </a:r>
            </a:p>
          </p:txBody>
        </p:sp>
        <p:sp>
          <p:nvSpPr>
            <p:cNvPr id="686" name="Text"/>
            <p:cNvSpPr/>
            <p:nvPr/>
          </p:nvSpPr>
          <p:spPr>
            <a:xfrm>
              <a:off x="4662804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000000"/>
                </a:buClr>
                <a:buFont typeface="Geneva"/>
                <a:defRPr sz="5600">
                  <a:uFill>
                    <a:solidFill>
                      <a:srgbClr val="0000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 </a:t>
              </a:r>
            </a:p>
          </p:txBody>
        </p:sp>
        <p:sp>
          <p:nvSpPr>
            <p:cNvPr id="687" name="-"/>
            <p:cNvSpPr/>
            <p:nvPr/>
          </p:nvSpPr>
          <p:spPr>
            <a:xfrm>
              <a:off x="4999355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000000"/>
                </a:buClr>
                <a:buFont typeface="Geneva"/>
                <a:defRPr sz="5600">
                  <a:uFill>
                    <a:solidFill>
                      <a:srgbClr val="0000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-</a:t>
              </a:r>
            </a:p>
          </p:txBody>
        </p:sp>
        <p:sp>
          <p:nvSpPr>
            <p:cNvPr id="688" name="Text"/>
            <p:cNvSpPr/>
            <p:nvPr/>
          </p:nvSpPr>
          <p:spPr>
            <a:xfrm>
              <a:off x="5281930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000000"/>
                </a:buClr>
                <a:buFont typeface="Geneva"/>
                <a:defRPr sz="5600">
                  <a:uFill>
                    <a:solidFill>
                      <a:srgbClr val="0000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 </a:t>
              </a:r>
            </a:p>
          </p:txBody>
        </p:sp>
        <p:sp>
          <p:nvSpPr>
            <p:cNvPr id="689" name="0"/>
            <p:cNvSpPr/>
            <p:nvPr/>
          </p:nvSpPr>
          <p:spPr>
            <a:xfrm>
              <a:off x="5621655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000000"/>
                </a:buClr>
                <a:buFont typeface="Geneva"/>
                <a:defRPr sz="5600">
                  <a:uFill>
                    <a:solidFill>
                      <a:srgbClr val="0000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0</a:t>
              </a:r>
            </a:p>
          </p:txBody>
        </p:sp>
        <p:sp>
          <p:nvSpPr>
            <p:cNvPr id="690" name="Text"/>
            <p:cNvSpPr/>
            <p:nvPr/>
          </p:nvSpPr>
          <p:spPr>
            <a:xfrm>
              <a:off x="6103619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000000"/>
                </a:buClr>
                <a:buFont typeface="Geneva"/>
                <a:defRPr sz="5600">
                  <a:uFill>
                    <a:solidFill>
                      <a:srgbClr val="0000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 </a:t>
              </a:r>
            </a:p>
          </p:txBody>
        </p:sp>
        <p:sp>
          <p:nvSpPr>
            <p:cNvPr id="691" name="Text"/>
            <p:cNvSpPr/>
            <p:nvPr/>
          </p:nvSpPr>
          <p:spPr>
            <a:xfrm>
              <a:off x="6450330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000000"/>
                </a:buClr>
                <a:buFont typeface="Geneva"/>
                <a:defRPr sz="5600">
                  <a:uFill>
                    <a:solidFill>
                      <a:srgbClr val="0000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 </a:t>
              </a:r>
            </a:p>
          </p:txBody>
        </p:sp>
        <p:sp>
          <p:nvSpPr>
            <p:cNvPr id="692" name="="/>
            <p:cNvSpPr/>
            <p:nvPr/>
          </p:nvSpPr>
          <p:spPr>
            <a:xfrm>
              <a:off x="6786880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000000"/>
                </a:buClr>
                <a:buFont typeface="Geneva"/>
                <a:defRPr sz="5600">
                  <a:uFill>
                    <a:solidFill>
                      <a:srgbClr val="0000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=</a:t>
              </a:r>
            </a:p>
          </p:txBody>
        </p:sp>
        <p:sp>
          <p:nvSpPr>
            <p:cNvPr id="693" name="Text"/>
            <p:cNvSpPr/>
            <p:nvPr/>
          </p:nvSpPr>
          <p:spPr>
            <a:xfrm>
              <a:off x="7292340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000000"/>
                </a:buClr>
                <a:buFont typeface="Geneva"/>
                <a:defRPr sz="5600">
                  <a:uFill>
                    <a:solidFill>
                      <a:srgbClr val="0000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 </a:t>
              </a:r>
            </a:p>
          </p:txBody>
        </p:sp>
        <p:sp>
          <p:nvSpPr>
            <p:cNvPr id="694" name="Text"/>
            <p:cNvSpPr/>
            <p:nvPr/>
          </p:nvSpPr>
          <p:spPr>
            <a:xfrm>
              <a:off x="7618730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000000"/>
                </a:buClr>
                <a:buFont typeface="Geneva"/>
                <a:defRPr sz="5600">
                  <a:uFill>
                    <a:solidFill>
                      <a:srgbClr val="0000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 </a:t>
              </a:r>
            </a:p>
          </p:txBody>
        </p:sp>
        <p:sp>
          <p:nvSpPr>
            <p:cNvPr id="695" name="0"/>
            <p:cNvSpPr/>
            <p:nvPr/>
          </p:nvSpPr>
          <p:spPr>
            <a:xfrm>
              <a:off x="7955280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000000"/>
                </a:buClr>
                <a:buFont typeface="Geneva"/>
                <a:defRPr sz="5600">
                  <a:uFill>
                    <a:solidFill>
                      <a:srgbClr val="0000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0</a:t>
              </a:r>
            </a:p>
          </p:txBody>
        </p:sp>
      </p:grpSp>
      <p:grpSp>
        <p:nvGrpSpPr>
          <p:cNvPr id="699" name="Group"/>
          <p:cNvGrpSpPr/>
          <p:nvPr/>
        </p:nvGrpSpPr>
        <p:grpSpPr>
          <a:xfrm>
            <a:off x="7842224" y="9532619"/>
            <a:ext cx="371501" cy="1344931"/>
            <a:chOff x="0" y="0"/>
            <a:chExt cx="371500" cy="1344930"/>
          </a:xfrm>
        </p:grpSpPr>
        <p:sp>
          <p:nvSpPr>
            <p:cNvPr id="697" name="Shape"/>
            <p:cNvSpPr/>
            <p:nvPr/>
          </p:nvSpPr>
          <p:spPr>
            <a:xfrm>
              <a:off x="0" y="0"/>
              <a:ext cx="371501" cy="5460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0369"/>
                  </a:moveTo>
                  <a:cubicBezTo>
                    <a:pt x="18183" y="21184"/>
                    <a:pt x="14588" y="21600"/>
                    <a:pt x="10966" y="21600"/>
                  </a:cubicBezTo>
                  <a:cubicBezTo>
                    <a:pt x="7225" y="21600"/>
                    <a:pt x="3514" y="21156"/>
                    <a:pt x="0" y="20289"/>
                  </a:cubicBezTo>
                  <a:lnTo>
                    <a:pt x="10966" y="0"/>
                  </a:lnTo>
                  <a:close/>
                </a:path>
              </a:pathLst>
            </a:custGeom>
            <a:solidFill>
              <a:srgbClr val="000000"/>
            </a:solidFill>
            <a:ln w="88900" cap="flat">
              <a:noFill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81280" marR="81280" defTabSz="1828800">
                <a:defRPr b="1" sz="5400">
                  <a:solidFill>
                    <a:srgbClr val="00B800"/>
                  </a:solidFill>
                  <a:uFill>
                    <a:solidFill>
                      <a:srgbClr val="00B800"/>
                    </a:solidFill>
                  </a:uFill>
                </a:defRPr>
              </a:pPr>
            </a:p>
          </p:txBody>
        </p:sp>
        <p:sp>
          <p:nvSpPr>
            <p:cNvPr id="698" name="Line"/>
            <p:cNvSpPr/>
            <p:nvPr/>
          </p:nvSpPr>
          <p:spPr>
            <a:xfrm>
              <a:off x="139725" y="484505"/>
              <a:ext cx="3176" cy="860426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723" name="Group"/>
          <p:cNvGrpSpPr/>
          <p:nvPr/>
        </p:nvGrpSpPr>
        <p:grpSpPr>
          <a:xfrm>
            <a:off x="6057900" y="5326379"/>
            <a:ext cx="9232900" cy="1270001"/>
            <a:chOff x="0" y="0"/>
            <a:chExt cx="9232899" cy="1270000"/>
          </a:xfrm>
        </p:grpSpPr>
        <p:grpSp>
          <p:nvGrpSpPr>
            <p:cNvPr id="721" name="Group"/>
            <p:cNvGrpSpPr/>
            <p:nvPr/>
          </p:nvGrpSpPr>
          <p:grpSpPr>
            <a:xfrm>
              <a:off x="0" y="0"/>
              <a:ext cx="8896351" cy="1270000"/>
              <a:chOff x="0" y="0"/>
              <a:chExt cx="8896350" cy="1270000"/>
            </a:xfrm>
          </p:grpSpPr>
          <p:sp>
            <p:nvSpPr>
              <p:cNvPr id="700" name="6"/>
              <p:cNvSpPr/>
              <p:nvPr/>
            </p:nvSpPr>
            <p:spPr>
              <a:xfrm>
                <a:off x="0" y="0"/>
                <a:ext cx="1270000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1828800">
                  <a:buClr>
                    <a:srgbClr val="000000"/>
                  </a:buClr>
                  <a:buFont typeface="Geneva"/>
                  <a:defRPr sz="5600">
                    <a:uFill>
                      <a:solidFill>
                        <a:srgbClr val="000000"/>
                      </a:solidFill>
                    </a:uFill>
                    <a:latin typeface="Geneva"/>
                    <a:ea typeface="Geneva"/>
                    <a:cs typeface="Geneva"/>
                    <a:sym typeface="Geneva"/>
                  </a:defRPr>
                </a:lvl1pPr>
              </a:lstStyle>
              <a:p>
                <a:pPr/>
                <a:r>
                  <a:t>6</a:t>
                </a:r>
              </a:p>
            </p:txBody>
          </p:sp>
          <p:sp>
            <p:nvSpPr>
              <p:cNvPr id="701" name="Text"/>
              <p:cNvSpPr/>
              <p:nvPr/>
            </p:nvSpPr>
            <p:spPr>
              <a:xfrm>
                <a:off x="487679" y="0"/>
                <a:ext cx="1270001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1828800">
                  <a:buClr>
                    <a:srgbClr val="000000"/>
                  </a:buClr>
                  <a:buFont typeface="Geneva"/>
                  <a:defRPr sz="5600">
                    <a:uFill>
                      <a:solidFill>
                        <a:srgbClr val="000000"/>
                      </a:solidFill>
                    </a:uFill>
                    <a:latin typeface="Geneva"/>
                    <a:ea typeface="Geneva"/>
                    <a:cs typeface="Geneva"/>
                    <a:sym typeface="Geneva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  <p:sp>
            <p:nvSpPr>
              <p:cNvPr id="702" name="-"/>
              <p:cNvSpPr/>
              <p:nvPr/>
            </p:nvSpPr>
            <p:spPr>
              <a:xfrm>
                <a:off x="831849" y="0"/>
                <a:ext cx="1270001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1828800">
                  <a:buClr>
                    <a:srgbClr val="000000"/>
                  </a:buClr>
                  <a:buFont typeface="Geneva"/>
                  <a:defRPr sz="5600">
                    <a:uFill>
                      <a:solidFill>
                        <a:srgbClr val="000000"/>
                      </a:solidFill>
                    </a:uFill>
                    <a:latin typeface="Geneva"/>
                    <a:ea typeface="Geneva"/>
                    <a:cs typeface="Geneva"/>
                    <a:sym typeface="Geneva"/>
                  </a:defRPr>
                </a:lvl1pPr>
              </a:lstStyle>
              <a:p>
                <a:pPr/>
                <a:r>
                  <a:t>-</a:t>
                </a:r>
              </a:p>
            </p:txBody>
          </p:sp>
          <p:sp>
            <p:nvSpPr>
              <p:cNvPr id="703" name="Text"/>
              <p:cNvSpPr/>
              <p:nvPr/>
            </p:nvSpPr>
            <p:spPr>
              <a:xfrm>
                <a:off x="1114425" y="0"/>
                <a:ext cx="1270000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1828800">
                  <a:buClr>
                    <a:srgbClr val="000000"/>
                  </a:buClr>
                  <a:buFont typeface="Geneva"/>
                  <a:defRPr sz="5600">
                    <a:uFill>
                      <a:solidFill>
                        <a:srgbClr val="000000"/>
                      </a:solidFill>
                    </a:uFill>
                    <a:latin typeface="Geneva"/>
                    <a:ea typeface="Geneva"/>
                    <a:cs typeface="Geneva"/>
                    <a:sym typeface="Geneva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  <p:sp>
            <p:nvSpPr>
              <p:cNvPr id="704" name="("/>
              <p:cNvSpPr/>
              <p:nvPr/>
            </p:nvSpPr>
            <p:spPr>
              <a:xfrm>
                <a:off x="1450975" y="0"/>
                <a:ext cx="1270001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1828800">
                  <a:buClr>
                    <a:srgbClr val="000000"/>
                  </a:buClr>
                  <a:buFont typeface="Geneva"/>
                  <a:defRPr sz="5600">
                    <a:uFill>
                      <a:solidFill>
                        <a:srgbClr val="000000"/>
                      </a:solidFill>
                    </a:uFill>
                    <a:latin typeface="Geneva"/>
                    <a:ea typeface="Geneva"/>
                    <a:cs typeface="Geneva"/>
                    <a:sym typeface="Geneva"/>
                  </a:defRPr>
                </a:lvl1pPr>
              </a:lstStyle>
              <a:p>
                <a:pPr/>
                <a:r>
                  <a:t>(</a:t>
                </a:r>
              </a:p>
            </p:txBody>
          </p:sp>
          <p:sp>
            <p:nvSpPr>
              <p:cNvPr id="705" name="1"/>
              <p:cNvSpPr/>
              <p:nvPr/>
            </p:nvSpPr>
            <p:spPr>
              <a:xfrm>
                <a:off x="1784350" y="0"/>
                <a:ext cx="1270000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1828800">
                  <a:buClr>
                    <a:srgbClr val="000000"/>
                  </a:buClr>
                  <a:buFont typeface="Geneva"/>
                  <a:defRPr sz="5600">
                    <a:uFill>
                      <a:solidFill>
                        <a:srgbClr val="000000"/>
                      </a:solidFill>
                    </a:uFill>
                    <a:latin typeface="Geneva"/>
                    <a:ea typeface="Geneva"/>
                    <a:cs typeface="Geneva"/>
                    <a:sym typeface="Geneva"/>
                  </a:defRPr>
                </a:lvl1pPr>
              </a:lstStyle>
              <a:p>
                <a:pPr/>
                <a:r>
                  <a:t>1</a:t>
                </a:r>
              </a:p>
            </p:txBody>
          </p:sp>
          <p:sp>
            <p:nvSpPr>
              <p:cNvPr id="706" name="/"/>
              <p:cNvSpPr/>
              <p:nvPr/>
            </p:nvSpPr>
            <p:spPr>
              <a:xfrm>
                <a:off x="2279650" y="0"/>
                <a:ext cx="1270000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1828800">
                  <a:buClr>
                    <a:srgbClr val="000000"/>
                  </a:buClr>
                  <a:buFont typeface="Geneva"/>
                  <a:defRPr sz="5600">
                    <a:uFill>
                      <a:solidFill>
                        <a:srgbClr val="000000"/>
                      </a:solidFill>
                    </a:uFill>
                    <a:latin typeface="Geneva"/>
                    <a:ea typeface="Geneva"/>
                    <a:cs typeface="Geneva"/>
                    <a:sym typeface="Geneva"/>
                  </a:defRPr>
                </a:lvl1pPr>
              </a:lstStyle>
              <a:p>
                <a:pPr/>
                <a:r>
                  <a:t>/</a:t>
                </a:r>
              </a:p>
            </p:txBody>
          </p:sp>
          <p:sp>
            <p:nvSpPr>
              <p:cNvPr id="707" name="2"/>
              <p:cNvSpPr/>
              <p:nvPr/>
            </p:nvSpPr>
            <p:spPr>
              <a:xfrm>
                <a:off x="2682239" y="0"/>
                <a:ext cx="1270001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1828800">
                  <a:buClr>
                    <a:srgbClr val="000000"/>
                  </a:buClr>
                  <a:buFont typeface="Geneva"/>
                  <a:defRPr sz="5600">
                    <a:uFill>
                      <a:solidFill>
                        <a:srgbClr val="000000"/>
                      </a:solidFill>
                    </a:uFill>
                    <a:latin typeface="Geneva"/>
                    <a:ea typeface="Geneva"/>
                    <a:cs typeface="Geneva"/>
                    <a:sym typeface="Geneva"/>
                  </a:defRPr>
                </a:lvl1pPr>
              </a:lstStyle>
              <a:p>
                <a:pPr/>
                <a:r>
                  <a:t>2</a:t>
                </a:r>
              </a:p>
            </p:txBody>
          </p:sp>
          <p:sp>
            <p:nvSpPr>
              <p:cNvPr id="708" name=")"/>
              <p:cNvSpPr/>
              <p:nvPr/>
            </p:nvSpPr>
            <p:spPr>
              <a:xfrm>
                <a:off x="3175000" y="0"/>
                <a:ext cx="1270001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1828800">
                  <a:buClr>
                    <a:srgbClr val="000000"/>
                  </a:buClr>
                  <a:buFont typeface="Geneva"/>
                  <a:defRPr sz="5600">
                    <a:uFill>
                      <a:solidFill>
                        <a:srgbClr val="000000"/>
                      </a:solidFill>
                    </a:uFill>
                    <a:latin typeface="Geneva"/>
                    <a:ea typeface="Geneva"/>
                    <a:cs typeface="Geneva"/>
                    <a:sym typeface="Geneva"/>
                  </a:defRPr>
                </a:lvl1pPr>
              </a:lstStyle>
              <a:p>
                <a:pPr/>
                <a:r>
                  <a:t>)</a:t>
                </a:r>
              </a:p>
            </p:txBody>
          </p:sp>
          <p:sp>
            <p:nvSpPr>
              <p:cNvPr id="709" name="("/>
              <p:cNvSpPr/>
              <p:nvPr/>
            </p:nvSpPr>
            <p:spPr>
              <a:xfrm>
                <a:off x="3508375" y="0"/>
                <a:ext cx="1270001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1828800">
                  <a:buClr>
                    <a:srgbClr val="000000"/>
                  </a:buClr>
                  <a:buFont typeface="Geneva"/>
                  <a:defRPr sz="5600">
                    <a:uFill>
                      <a:solidFill>
                        <a:srgbClr val="000000"/>
                      </a:solidFill>
                    </a:uFill>
                    <a:latin typeface="Geneva"/>
                    <a:ea typeface="Geneva"/>
                    <a:cs typeface="Geneva"/>
                    <a:sym typeface="Geneva"/>
                  </a:defRPr>
                </a:lvl1pPr>
              </a:lstStyle>
              <a:p>
                <a:pPr/>
                <a:r>
                  <a:t>(</a:t>
                </a:r>
              </a:p>
            </p:txBody>
          </p:sp>
          <p:sp>
            <p:nvSpPr>
              <p:cNvPr id="710" name="4"/>
              <p:cNvSpPr/>
              <p:nvPr/>
            </p:nvSpPr>
            <p:spPr>
              <a:xfrm>
                <a:off x="3841750" y="0"/>
                <a:ext cx="1270000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1828800">
                  <a:buClr>
                    <a:srgbClr val="000000"/>
                  </a:buClr>
                  <a:buFont typeface="Geneva"/>
                  <a:defRPr sz="5600">
                    <a:uFill>
                      <a:solidFill>
                        <a:srgbClr val="000000"/>
                      </a:solidFill>
                    </a:uFill>
                    <a:latin typeface="Geneva"/>
                    <a:ea typeface="Geneva"/>
                    <a:cs typeface="Geneva"/>
                    <a:sym typeface="Geneva"/>
                  </a:defRPr>
                </a:lvl1pPr>
              </a:lstStyle>
              <a:p>
                <a:pPr/>
                <a:r>
                  <a:t>4</a:t>
                </a:r>
              </a:p>
            </p:txBody>
          </p:sp>
          <p:sp>
            <p:nvSpPr>
              <p:cNvPr id="711" name=")"/>
              <p:cNvSpPr/>
              <p:nvPr/>
            </p:nvSpPr>
            <p:spPr>
              <a:xfrm>
                <a:off x="4337050" y="0"/>
                <a:ext cx="1270001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1828800">
                  <a:buClr>
                    <a:srgbClr val="000000"/>
                  </a:buClr>
                  <a:buFont typeface="Geneva"/>
                  <a:defRPr sz="5600">
                    <a:uFill>
                      <a:solidFill>
                        <a:srgbClr val="000000"/>
                      </a:solidFill>
                    </a:uFill>
                    <a:latin typeface="Geneva"/>
                    <a:ea typeface="Geneva"/>
                    <a:cs typeface="Geneva"/>
                    <a:sym typeface="Geneva"/>
                  </a:defRPr>
                </a:lvl1pPr>
              </a:lstStyle>
              <a:p>
                <a:pPr/>
                <a:r>
                  <a:t>)</a:t>
                </a:r>
              </a:p>
            </p:txBody>
          </p:sp>
          <p:sp>
            <p:nvSpPr>
              <p:cNvPr id="712" name="Text"/>
              <p:cNvSpPr/>
              <p:nvPr/>
            </p:nvSpPr>
            <p:spPr>
              <a:xfrm>
                <a:off x="4670425" y="0"/>
                <a:ext cx="1270000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1828800">
                  <a:buClr>
                    <a:srgbClr val="000000"/>
                  </a:buClr>
                  <a:buFont typeface="Geneva"/>
                  <a:defRPr sz="5600">
                    <a:uFill>
                      <a:solidFill>
                        <a:srgbClr val="000000"/>
                      </a:solidFill>
                    </a:uFill>
                    <a:latin typeface="Geneva"/>
                    <a:ea typeface="Geneva"/>
                    <a:cs typeface="Geneva"/>
                    <a:sym typeface="Geneva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  <p:sp>
            <p:nvSpPr>
              <p:cNvPr id="713" name="-"/>
              <p:cNvSpPr/>
              <p:nvPr/>
            </p:nvSpPr>
            <p:spPr>
              <a:xfrm>
                <a:off x="5006975" y="0"/>
                <a:ext cx="1270000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1828800">
                  <a:buClr>
                    <a:srgbClr val="000000"/>
                  </a:buClr>
                  <a:buFont typeface="Geneva"/>
                  <a:defRPr sz="5600">
                    <a:uFill>
                      <a:solidFill>
                        <a:srgbClr val="000000"/>
                      </a:solidFill>
                    </a:uFill>
                    <a:latin typeface="Geneva"/>
                    <a:ea typeface="Geneva"/>
                    <a:cs typeface="Geneva"/>
                    <a:sym typeface="Geneva"/>
                  </a:defRPr>
                </a:lvl1pPr>
              </a:lstStyle>
              <a:p>
                <a:pPr/>
                <a:r>
                  <a:t>-</a:t>
                </a:r>
              </a:p>
            </p:txBody>
          </p:sp>
          <p:sp>
            <p:nvSpPr>
              <p:cNvPr id="714" name="Text"/>
              <p:cNvSpPr/>
              <p:nvPr/>
            </p:nvSpPr>
            <p:spPr>
              <a:xfrm>
                <a:off x="5289550" y="0"/>
                <a:ext cx="1270000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1828800">
                  <a:buClr>
                    <a:srgbClr val="000000"/>
                  </a:buClr>
                  <a:buFont typeface="Geneva"/>
                  <a:defRPr sz="5600">
                    <a:uFill>
                      <a:solidFill>
                        <a:srgbClr val="000000"/>
                      </a:solidFill>
                    </a:uFill>
                    <a:latin typeface="Geneva"/>
                    <a:ea typeface="Geneva"/>
                    <a:cs typeface="Geneva"/>
                    <a:sym typeface="Geneva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  <p:sp>
            <p:nvSpPr>
              <p:cNvPr id="715" name="4"/>
              <p:cNvSpPr/>
              <p:nvPr/>
            </p:nvSpPr>
            <p:spPr>
              <a:xfrm>
                <a:off x="5631179" y="0"/>
                <a:ext cx="1270001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1828800">
                  <a:buClr>
                    <a:srgbClr val="000000"/>
                  </a:buClr>
                  <a:buFont typeface="Geneva"/>
                  <a:defRPr sz="5600">
                    <a:uFill>
                      <a:solidFill>
                        <a:srgbClr val="000000"/>
                      </a:solidFill>
                    </a:uFill>
                    <a:latin typeface="Geneva"/>
                    <a:ea typeface="Geneva"/>
                    <a:cs typeface="Geneva"/>
                    <a:sym typeface="Geneva"/>
                  </a:defRPr>
                </a:lvl1pPr>
              </a:lstStyle>
              <a:p>
                <a:pPr/>
                <a:r>
                  <a:t>4</a:t>
                </a:r>
              </a:p>
            </p:txBody>
          </p:sp>
          <p:sp>
            <p:nvSpPr>
              <p:cNvPr id="716" name="Text"/>
              <p:cNvSpPr/>
              <p:nvPr/>
            </p:nvSpPr>
            <p:spPr>
              <a:xfrm>
                <a:off x="6121399" y="0"/>
                <a:ext cx="1270001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1828800">
                  <a:buClr>
                    <a:srgbClr val="000000"/>
                  </a:buClr>
                  <a:buFont typeface="Geneva"/>
                  <a:defRPr sz="5600">
                    <a:uFill>
                      <a:solidFill>
                        <a:srgbClr val="000000"/>
                      </a:solidFill>
                    </a:uFill>
                    <a:latin typeface="Geneva"/>
                    <a:ea typeface="Geneva"/>
                    <a:cs typeface="Geneva"/>
                    <a:sym typeface="Geneva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  <p:sp>
            <p:nvSpPr>
              <p:cNvPr id="717" name="Text"/>
              <p:cNvSpPr/>
              <p:nvPr/>
            </p:nvSpPr>
            <p:spPr>
              <a:xfrm>
                <a:off x="6457950" y="0"/>
                <a:ext cx="1270000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1828800">
                  <a:buClr>
                    <a:srgbClr val="000000"/>
                  </a:buClr>
                  <a:buFont typeface="Geneva"/>
                  <a:defRPr sz="5600">
                    <a:uFill>
                      <a:solidFill>
                        <a:srgbClr val="000000"/>
                      </a:solidFill>
                    </a:uFill>
                    <a:latin typeface="Geneva"/>
                    <a:ea typeface="Geneva"/>
                    <a:cs typeface="Geneva"/>
                    <a:sym typeface="Geneva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  <p:sp>
            <p:nvSpPr>
              <p:cNvPr id="718" name="="/>
              <p:cNvSpPr/>
              <p:nvPr/>
            </p:nvSpPr>
            <p:spPr>
              <a:xfrm>
                <a:off x="6797039" y="0"/>
                <a:ext cx="1270001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1828800">
                  <a:buClr>
                    <a:srgbClr val="000000"/>
                  </a:buClr>
                  <a:buFont typeface="Geneva"/>
                  <a:defRPr sz="5600">
                    <a:uFill>
                      <a:solidFill>
                        <a:srgbClr val="000000"/>
                      </a:solidFill>
                    </a:uFill>
                    <a:latin typeface="Geneva"/>
                    <a:ea typeface="Geneva"/>
                    <a:cs typeface="Geneva"/>
                    <a:sym typeface="Geneva"/>
                  </a:defRPr>
                </a:lvl1pPr>
              </a:lstStyle>
              <a:p>
                <a:pPr/>
                <a:r>
                  <a:t>=</a:t>
                </a:r>
              </a:p>
            </p:txBody>
          </p:sp>
          <p:sp>
            <p:nvSpPr>
              <p:cNvPr id="719" name="Text"/>
              <p:cNvSpPr/>
              <p:nvPr/>
            </p:nvSpPr>
            <p:spPr>
              <a:xfrm>
                <a:off x="7286625" y="0"/>
                <a:ext cx="1270000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1828800">
                  <a:buClr>
                    <a:srgbClr val="000000"/>
                  </a:buClr>
                  <a:buFont typeface="Geneva"/>
                  <a:defRPr sz="5600">
                    <a:uFill>
                      <a:solidFill>
                        <a:srgbClr val="000000"/>
                      </a:solidFill>
                    </a:uFill>
                    <a:latin typeface="Geneva"/>
                    <a:ea typeface="Geneva"/>
                    <a:cs typeface="Geneva"/>
                    <a:sym typeface="Geneva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  <p:sp>
            <p:nvSpPr>
              <p:cNvPr id="720" name="Text"/>
              <p:cNvSpPr/>
              <p:nvPr/>
            </p:nvSpPr>
            <p:spPr>
              <a:xfrm>
                <a:off x="7626350" y="0"/>
                <a:ext cx="1270001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1828800">
                  <a:buClr>
                    <a:srgbClr val="000000"/>
                  </a:buClr>
                  <a:buFont typeface="Geneva"/>
                  <a:defRPr sz="5600">
                    <a:uFill>
                      <a:solidFill>
                        <a:srgbClr val="000000"/>
                      </a:solidFill>
                    </a:uFill>
                    <a:latin typeface="Geneva"/>
                    <a:ea typeface="Geneva"/>
                    <a:cs typeface="Geneva"/>
                    <a:sym typeface="Geneva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  <p:sp>
          <p:nvSpPr>
            <p:cNvPr id="722" name="0"/>
            <p:cNvSpPr/>
            <p:nvPr/>
          </p:nvSpPr>
          <p:spPr>
            <a:xfrm>
              <a:off x="7962899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000000"/>
                </a:buClr>
                <a:buFont typeface="Geneva"/>
                <a:defRPr sz="5600">
                  <a:uFill>
                    <a:solidFill>
                      <a:srgbClr val="0000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0</a:t>
              </a:r>
            </a:p>
          </p:txBody>
        </p:sp>
      </p:grpSp>
      <p:pic>
        <p:nvPicPr>
          <p:cNvPr id="724" name="CO2 picture" descr="CO2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80982" y="2384221"/>
            <a:ext cx="7038977" cy="2537460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  <a:effectLst>
            <a:outerShdw sx="100000" sy="100000" kx="0" ky="0" algn="b" rotWithShape="0" blurRad="114300" dist="63500" dir="2700000">
              <a:srgbClr val="A2A2A2">
                <a:alpha val="74996"/>
              </a:srgbClr>
            </a:outerShdw>
          </a:effectLst>
        </p:spPr>
      </p:pic>
      <p:sp>
        <p:nvSpPr>
          <p:cNvPr id="725" name="Carbon Dioxide, CO2"/>
          <p:cNvSpPr txBox="1"/>
          <p:nvPr>
            <p:ph type="title"/>
          </p:nvPr>
        </p:nvSpPr>
        <p:spPr>
          <a:xfrm>
            <a:off x="8918575" y="-2489200"/>
            <a:ext cx="14170025" cy="2583181"/>
          </a:xfrm>
          <a:prstGeom prst="rect">
            <a:avLst/>
          </a:prstGeom>
        </p:spPr>
        <p:txBody>
          <a:bodyPr/>
          <a:lstStyle/>
          <a:p>
            <a:pPr/>
            <a:r>
              <a:rPr sz="92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Carbon Dioxide, CO</a:t>
            </a:r>
            <a:r>
              <a:rPr baseline="-15913" sz="92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2</a:t>
            </a:r>
          </a:p>
        </p:txBody>
      </p:sp>
      <p:sp>
        <p:nvSpPr>
          <p:cNvPr id="726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727" name="Sum of formal charges =…"/>
          <p:cNvSpPr txBox="1"/>
          <p:nvPr/>
        </p:nvSpPr>
        <p:spPr>
          <a:xfrm>
            <a:off x="12649200" y="7677150"/>
            <a:ext cx="8412480" cy="48818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81280" marR="81280" algn="ctr" defTabSz="1828800">
              <a:buClr>
                <a:srgbClr val="73A4FE"/>
              </a:buClr>
              <a:buFont typeface="Arial"/>
              <a:defRPr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rgbClr val="73A4FE"/>
                </a:solidFill>
                <a:uFill>
                  <a:solidFill>
                    <a:srgbClr val="73A4FE"/>
                  </a:solidFill>
                </a:uFill>
                <a:latin typeface="Avenir Book Oblique"/>
                <a:ea typeface="Avenir Book Oblique"/>
                <a:cs typeface="Avenir Book Oblique"/>
                <a:sym typeface="Avenir Book Oblique"/>
              </a:rPr>
              <a:t>Sum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 of formal charges =</a:t>
            </a:r>
            <a:endParaRPr>
              <a:latin typeface="Avenir Book Oblique"/>
              <a:ea typeface="Avenir Book Oblique"/>
              <a:cs typeface="Avenir Book Oblique"/>
              <a:sym typeface="Avenir Book Oblique"/>
            </a:endParaRPr>
          </a:p>
          <a:p>
            <a:pPr marL="81280" marR="81280" algn="ctr" defTabSz="1828800">
              <a:buClr>
                <a:srgbClr val="00B800"/>
              </a:buClr>
              <a:buFont typeface="Arial"/>
              <a:defRPr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= 0 + 0 + 0 = </a:t>
            </a:r>
            <a:r>
              <a:rPr i="1">
                <a:solidFill>
                  <a:srgbClr val="000000"/>
                </a:solidFill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000000"/>
                  </a:solidFill>
                </a:uFill>
              </a:rPr>
              <a:t>0</a:t>
            </a:r>
            <a:endParaRPr i="1">
              <a:solidFill>
                <a:srgbClr val="000000"/>
              </a:solidFill>
              <a:effectLst>
                <a:outerShdw sx="100000" sy="100000" kx="0" ky="0" algn="b" rotWithShape="0" blurRad="12700" dist="25400" dir="2700000">
                  <a:srgbClr val="CBCBCB"/>
                </a:outerShdw>
              </a:effectLst>
              <a:uFill>
                <a:solidFill>
                  <a:srgbClr val="000000"/>
                </a:solidFill>
              </a:uFill>
            </a:endParaRPr>
          </a:p>
          <a:p>
            <a:pPr marL="81280" marR="81280" algn="ctr" defTabSz="1828800">
              <a:buClr>
                <a:srgbClr val="00B800"/>
              </a:buClr>
              <a:buFont typeface="Arial"/>
              <a:defRPr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which equals</a:t>
            </a: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Book Oblique"/>
                <a:ea typeface="Avenir Book Oblique"/>
                <a:cs typeface="Avenir Book Oblique"/>
                <a:sym typeface="Avenir Book Oblique"/>
              </a:rPr>
              <a:t> ionic charge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 on molecule</a:t>
            </a:r>
            <a:endParaRPr>
              <a:latin typeface="Avenir Book Oblique"/>
              <a:ea typeface="Avenir Book Oblique"/>
              <a:cs typeface="Avenir Book Oblique"/>
              <a:sym typeface="Avenir Book Oblique"/>
            </a:endParaRPr>
          </a:p>
          <a:p>
            <a:pPr marL="81280" marR="81280" algn="ctr" defTabSz="1828800">
              <a:buClr>
                <a:srgbClr val="00B800"/>
              </a:buClr>
              <a:buFont typeface="Arial"/>
              <a:defRPr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This is a good structure!</a:t>
            </a:r>
          </a:p>
        </p:txBody>
      </p:sp>
      <p:sp>
        <p:nvSpPr>
          <p:cNvPr id="728" name="Line"/>
          <p:cNvSpPr/>
          <p:nvPr/>
        </p:nvSpPr>
        <p:spPr>
          <a:xfrm flipH="1">
            <a:off x="6088380" y="6560819"/>
            <a:ext cx="2125981" cy="1371601"/>
          </a:xfrm>
          <a:prstGeom prst="line">
            <a:avLst/>
          </a:prstGeom>
          <a:ln w="88900">
            <a:solidFill>
              <a:srgbClr val="000000"/>
            </a:solidFill>
            <a:tailEnd type="triangle"/>
          </a:ln>
        </p:spPr>
        <p:txBody>
          <a:bodyPr tIns="91439" bIns="91439" anchor="ctr"/>
          <a:lstStyle/>
          <a:p>
            <a:pPr/>
          </a:p>
        </p:txBody>
      </p:sp>
      <p:grpSp>
        <p:nvGrpSpPr>
          <p:cNvPr id="731" name="Group"/>
          <p:cNvGrpSpPr/>
          <p:nvPr/>
        </p:nvGrpSpPr>
        <p:grpSpPr>
          <a:xfrm>
            <a:off x="10458425" y="6353175"/>
            <a:ext cx="371501" cy="1533527"/>
            <a:chOff x="0" y="0"/>
            <a:chExt cx="371500" cy="1533525"/>
          </a:xfrm>
        </p:grpSpPr>
        <p:sp>
          <p:nvSpPr>
            <p:cNvPr id="729" name="Shape"/>
            <p:cNvSpPr/>
            <p:nvPr/>
          </p:nvSpPr>
          <p:spPr>
            <a:xfrm>
              <a:off x="0" y="984225"/>
              <a:ext cx="371501" cy="549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304"/>
                  </a:moveTo>
                  <a:cubicBezTo>
                    <a:pt x="3514" y="442"/>
                    <a:pt x="7224" y="0"/>
                    <a:pt x="10965" y="0"/>
                  </a:cubicBezTo>
                  <a:cubicBezTo>
                    <a:pt x="14586" y="0"/>
                    <a:pt x="18182" y="415"/>
                    <a:pt x="21600" y="1225"/>
                  </a:cubicBezTo>
                  <a:lnTo>
                    <a:pt x="10965" y="21600"/>
                  </a:lnTo>
                  <a:close/>
                </a:path>
              </a:pathLst>
            </a:custGeom>
            <a:solidFill>
              <a:srgbClr val="000000"/>
            </a:solidFill>
            <a:ln w="88900" cap="flat">
              <a:noFill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81280" marR="81280" defTabSz="1828800">
                <a:defRPr b="1" sz="5400">
                  <a:solidFill>
                    <a:srgbClr val="00B800"/>
                  </a:solidFill>
                  <a:uFill>
                    <a:solidFill>
                      <a:srgbClr val="00B800"/>
                    </a:solidFill>
                  </a:uFill>
                </a:defRPr>
              </a:pPr>
            </a:p>
          </p:txBody>
        </p:sp>
        <p:sp>
          <p:nvSpPr>
            <p:cNvPr id="730" name="Line"/>
            <p:cNvSpPr/>
            <p:nvPr/>
          </p:nvSpPr>
          <p:spPr>
            <a:xfrm>
              <a:off x="198571" y="0"/>
              <a:ext cx="3203" cy="857250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</p:grpSp>
      <p:sp>
        <p:nvSpPr>
          <p:cNvPr id="732" name="FC = GN - bonds - lpe"/>
          <p:cNvSpPr txBox="1"/>
          <p:nvPr/>
        </p:nvSpPr>
        <p:spPr>
          <a:xfrm>
            <a:off x="11725269" y="2674990"/>
            <a:ext cx="10696067" cy="1567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marL="650874" marR="79373" indent="-571500" algn="ctr" defTabSz="1828800">
              <a:lnSpc>
                <a:spcPct val="90000"/>
              </a:lnSpc>
              <a:spcBef>
                <a:spcPts val="1600"/>
              </a:spcBef>
              <a:buClr>
                <a:srgbClr val="0259ED"/>
              </a:buClr>
              <a:buFont typeface="Arial"/>
              <a:defRPr sz="8000">
                <a:solidFill>
                  <a:srgbClr val="941100"/>
                </a:solidFill>
                <a:uFill>
                  <a:solidFill>
                    <a:srgbClr val="0259ED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>
              <a:defRPr>
                <a:uFill>
                  <a:solidFill>
                    <a:srgbClr val="000000"/>
                  </a:solidFill>
                </a:uFill>
              </a:defRPr>
            </a:pPr>
            <a:r>
              <a:rPr>
                <a:uFill>
                  <a:solidFill>
                    <a:srgbClr val="0259ED"/>
                  </a:solidFill>
                </a:uFill>
              </a:rPr>
              <a:t>FC = GN - bonds - lpe</a:t>
            </a:r>
          </a:p>
        </p:txBody>
      </p:sp>
      <p:sp>
        <p:nvSpPr>
          <p:cNvPr id="733" name="Formal Charges for Carbon Dioxide, CO2"/>
          <p:cNvSpPr txBox="1"/>
          <p:nvPr/>
        </p:nvSpPr>
        <p:spPr>
          <a:xfrm>
            <a:off x="33019" y="-144780"/>
            <a:ext cx="18645407" cy="2446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/>
          <a:p>
            <a:pPr marL="79373" marR="79373" defTabSz="1828800">
              <a:lnSpc>
                <a:spcPct val="90000"/>
              </a:lnSpc>
              <a:defRPr b="1" sz="7200">
                <a:solidFill>
                  <a:srgbClr val="0433FF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Formal Charges for Carbon Dioxide, CO</a:t>
            </a:r>
            <a:r>
              <a:rPr baseline="-5999"/>
              <a:t>2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2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2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7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7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7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727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736" name="C atom formal charge is still 0."/>
          <p:cNvSpPr txBox="1"/>
          <p:nvPr/>
        </p:nvSpPr>
        <p:spPr>
          <a:xfrm>
            <a:off x="4716780" y="10218419"/>
            <a:ext cx="6583680" cy="2062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marL="79373" marR="79373" defTabSz="1828800">
              <a:buClr>
                <a:srgbClr val="4349AA"/>
              </a:buClr>
              <a:buFont typeface="Arial"/>
              <a:defRPr sz="54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  <a:latin typeface="Avenir Book Oblique"/>
                <a:ea typeface="Avenir Book Oblique"/>
                <a:cs typeface="Avenir Book Oblique"/>
                <a:sym typeface="Avenir Book Oblique"/>
              </a:defRPr>
            </a:lvl1pPr>
          </a:lstStyle>
          <a:p>
            <a:pPr/>
            <a:r>
              <a:t>C atom formal charge is still 0.</a:t>
            </a:r>
          </a:p>
        </p:txBody>
      </p:sp>
      <p:pic>
        <p:nvPicPr>
          <p:cNvPr id="737" name="CO2 picture" descr="CO2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05200" y="3954779"/>
            <a:ext cx="9212580" cy="5509262"/>
          </a:xfrm>
          <a:prstGeom prst="rect">
            <a:avLst/>
          </a:prstGeom>
          <a:ln w="12700">
            <a:miter lim="400000"/>
          </a:ln>
        </p:spPr>
      </p:pic>
      <p:sp>
        <p:nvSpPr>
          <p:cNvPr id="738" name="Sum of formal charges =…"/>
          <p:cNvSpPr txBox="1"/>
          <p:nvPr/>
        </p:nvSpPr>
        <p:spPr>
          <a:xfrm>
            <a:off x="13784580" y="4860925"/>
            <a:ext cx="8412480" cy="6761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81280" marR="81280" algn="ctr" defTabSz="1828800">
              <a:buClr>
                <a:srgbClr val="000000"/>
              </a:buClr>
              <a:buFont typeface="Arial"/>
              <a:defRPr sz="54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i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Sum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 of formal charges =</a:t>
            </a:r>
            <a:endParaRPr>
              <a:latin typeface="Avenir Book Oblique"/>
              <a:ea typeface="Avenir Book Oblique"/>
              <a:cs typeface="Avenir Book Oblique"/>
              <a:sym typeface="Avenir Book Oblique"/>
            </a:endParaRPr>
          </a:p>
          <a:p>
            <a:pPr marL="81280" marR="81280" algn="ctr" defTabSz="1828800">
              <a:buClr>
                <a:srgbClr val="4349AA"/>
              </a:buClr>
              <a:buFont typeface="Arial"/>
              <a:defRPr sz="54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= -1 + 0 + 1 = </a:t>
            </a:r>
            <a:r>
              <a:rPr i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0</a:t>
            </a:r>
            <a:endParaRPr i="1">
              <a:solidFill>
                <a:srgbClr val="000000"/>
              </a:solidFill>
              <a:uFill>
                <a:solidFill>
                  <a:srgbClr val="000000"/>
                </a:solidFill>
              </a:uFill>
            </a:endParaRPr>
          </a:p>
          <a:p>
            <a:pPr marL="81280" marR="81280" algn="ctr" defTabSz="1828800">
              <a:buClr>
                <a:srgbClr val="4349AA"/>
              </a:buClr>
              <a:buFont typeface="Arial"/>
              <a:defRPr sz="54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which equals</a:t>
            </a: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Book Oblique"/>
                <a:ea typeface="Avenir Book Oblique"/>
                <a:cs typeface="Avenir Book Oblique"/>
                <a:sym typeface="Avenir Book Oblique"/>
              </a:rPr>
              <a:t> ionic charge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 on molecule</a:t>
            </a:r>
            <a:endParaRPr>
              <a:latin typeface="Avenir Book Oblique"/>
              <a:ea typeface="Avenir Book Oblique"/>
              <a:cs typeface="Avenir Book Oblique"/>
              <a:sym typeface="Avenir Book Oblique"/>
            </a:endParaRPr>
          </a:p>
          <a:p>
            <a:pPr marL="81280" marR="81280" algn="ctr" defTabSz="1828800">
              <a:buClr>
                <a:srgbClr val="4349AA"/>
              </a:buClr>
              <a:buFont typeface="Arial"/>
              <a:defRPr sz="54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This is a valid resonance form, but not as good as previous slide</a:t>
            </a:r>
          </a:p>
        </p:txBody>
      </p:sp>
      <p:sp>
        <p:nvSpPr>
          <p:cNvPr id="739" name="Formal Charges for Carbon Dioxide, CO2"/>
          <p:cNvSpPr txBox="1"/>
          <p:nvPr/>
        </p:nvSpPr>
        <p:spPr>
          <a:xfrm>
            <a:off x="33019" y="-144780"/>
            <a:ext cx="18645407" cy="2446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/>
          <a:p>
            <a:pPr marL="79373" marR="79373" defTabSz="1828800">
              <a:lnSpc>
                <a:spcPct val="90000"/>
              </a:lnSpc>
              <a:defRPr b="1" sz="7200">
                <a:solidFill>
                  <a:srgbClr val="0433FF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Formal Charges for Carbon Dioxide, CO</a:t>
            </a:r>
            <a:r>
              <a:rPr baseline="-5999"/>
              <a:t>2</a:t>
            </a:r>
          </a:p>
        </p:txBody>
      </p:sp>
      <p:sp>
        <p:nvSpPr>
          <p:cNvPr id="740" name="FC = GN - bonds - lpe"/>
          <p:cNvSpPr txBox="1"/>
          <p:nvPr/>
        </p:nvSpPr>
        <p:spPr>
          <a:xfrm>
            <a:off x="12817469" y="1989190"/>
            <a:ext cx="10696067" cy="1567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marL="650874" marR="79373" indent="-571500" algn="ctr" defTabSz="1828800">
              <a:lnSpc>
                <a:spcPct val="90000"/>
              </a:lnSpc>
              <a:spcBef>
                <a:spcPts val="1600"/>
              </a:spcBef>
              <a:buClr>
                <a:srgbClr val="0259ED"/>
              </a:buClr>
              <a:buFont typeface="Arial"/>
              <a:defRPr sz="8000">
                <a:solidFill>
                  <a:srgbClr val="941100"/>
                </a:solidFill>
                <a:uFill>
                  <a:solidFill>
                    <a:srgbClr val="0259ED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>
              <a:defRPr>
                <a:uFill>
                  <a:solidFill>
                    <a:srgbClr val="000000"/>
                  </a:solidFill>
                </a:uFill>
              </a:defRPr>
            </a:pPr>
            <a:r>
              <a:rPr>
                <a:uFill>
                  <a:solidFill>
                    <a:srgbClr val="0259ED"/>
                  </a:solidFill>
                </a:uFill>
              </a:rPr>
              <a:t>FC = GN - bonds - lpe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3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7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7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7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738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743" name="Formal Charge Patterns"/>
          <p:cNvSpPr txBox="1"/>
          <p:nvPr/>
        </p:nvSpPr>
        <p:spPr>
          <a:xfrm>
            <a:off x="105381" y="-895351"/>
            <a:ext cx="14173201" cy="3954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>
            <a:lvl1pPr marL="79373" marR="79373" defTabSz="1828800">
              <a:lnSpc>
                <a:spcPct val="90000"/>
              </a:lnSpc>
              <a:defRPr b="1" sz="7200">
                <a:solidFill>
                  <a:srgbClr val="0433FF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r>
              <a:t>Formal Charge Patterns</a:t>
            </a:r>
          </a:p>
        </p:txBody>
      </p:sp>
      <p:pic>
        <p:nvPicPr>
          <p:cNvPr id="744" name="formal charge equation" descr="formal charge equation"/>
          <p:cNvPicPr>
            <a:picLocks noChangeAspect="1"/>
          </p:cNvPicPr>
          <p:nvPr/>
        </p:nvPicPr>
        <p:blipFill>
          <a:blip r:embed="rId2">
            <a:extLst/>
          </a:blip>
          <a:srcRect l="7463" t="21097" r="7463" b="75052"/>
          <a:stretch>
            <a:fillRect/>
          </a:stretch>
        </p:blipFill>
        <p:spPr>
          <a:xfrm>
            <a:off x="5599362" y="2495609"/>
            <a:ext cx="13345101" cy="781470"/>
          </a:xfrm>
          <a:prstGeom prst="rect">
            <a:avLst/>
          </a:prstGeom>
          <a:ln w="88900"/>
        </p:spPr>
      </p:pic>
      <p:pic>
        <p:nvPicPr>
          <p:cNvPr id="745" name="formal charges picture" descr="formal charges picture"/>
          <p:cNvPicPr>
            <a:picLocks noChangeAspect="1"/>
          </p:cNvPicPr>
          <p:nvPr/>
        </p:nvPicPr>
        <p:blipFill>
          <a:blip r:embed="rId2">
            <a:extLst/>
          </a:blip>
          <a:srcRect l="18110" t="52256" r="18110" b="3095"/>
          <a:stretch>
            <a:fillRect/>
          </a:stretch>
        </p:blipFill>
        <p:spPr>
          <a:xfrm>
            <a:off x="6870581" y="3603911"/>
            <a:ext cx="11112043" cy="10066893"/>
          </a:xfrm>
          <a:prstGeom prst="rect">
            <a:avLst/>
          </a:prstGeom>
          <a:ln w="88900"/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Calculate formal charge on B and double bonded F"/>
          <p:cNvSpPr txBox="1"/>
          <p:nvPr/>
        </p:nvSpPr>
        <p:spPr>
          <a:xfrm>
            <a:off x="17718853" y="3888487"/>
            <a:ext cx="6037302" cy="3002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marL="81280" marR="81280" algn="r" defTabSz="1828800">
              <a:spcBef>
                <a:spcPts val="3200"/>
              </a:spcBef>
              <a:buClr>
                <a:srgbClr val="000000"/>
              </a:buClr>
              <a:buFont typeface="Arial"/>
              <a:defRPr sz="5400">
                <a:uFill>
                  <a:solidFill>
                    <a:srgbClr val="000000"/>
                  </a:solidFill>
                </a:uFill>
                <a:latin typeface="Avenir Book Oblique"/>
                <a:ea typeface="Avenir Book Oblique"/>
                <a:cs typeface="Avenir Book Oblique"/>
                <a:sym typeface="Avenir Book Oblique"/>
              </a:defRPr>
            </a:lvl1pPr>
          </a:lstStyle>
          <a:p>
            <a:pPr>
              <a:defRPr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Calculate formal charge on B and double bonded F</a:t>
            </a:r>
          </a:p>
        </p:txBody>
      </p:sp>
      <p:sp>
        <p:nvSpPr>
          <p:cNvPr id="748" name="Formal Charges and Boron Trifluoride, BF3"/>
          <p:cNvSpPr txBox="1"/>
          <p:nvPr>
            <p:ph type="title"/>
          </p:nvPr>
        </p:nvSpPr>
        <p:spPr>
          <a:xfrm>
            <a:off x="53975" y="-821351"/>
            <a:ext cx="20460296" cy="3817621"/>
          </a:xfrm>
          <a:prstGeom prst="rect">
            <a:avLst/>
          </a:prstGeom>
        </p:spPr>
        <p:txBody>
          <a:bodyPr/>
          <a:lstStyle/>
          <a:p>
            <a:pPr algn="l">
              <a:defRPr>
                <a:solidFill>
                  <a:srgbClr val="0433FF"/>
                </a:solidFill>
              </a:defRPr>
            </a:pPr>
            <a:r>
              <a:t>Formal Charges and Boron Trifluoride, BF</a:t>
            </a:r>
            <a:r>
              <a:rPr baseline="-5999"/>
              <a:t>3</a:t>
            </a:r>
          </a:p>
        </p:txBody>
      </p:sp>
      <p:sp>
        <p:nvSpPr>
          <p:cNvPr id="749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750" name="BF3 picture" descr="BF3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67575" y="3474720"/>
            <a:ext cx="2816225" cy="5234940"/>
          </a:xfrm>
          <a:prstGeom prst="rect">
            <a:avLst/>
          </a:prstGeom>
          <a:ln w="12700">
            <a:miter lim="400000"/>
          </a:ln>
        </p:spPr>
      </p:pic>
      <p:sp>
        <p:nvSpPr>
          <p:cNvPr id="751" name="What if we form a B-F double bond to satisfy the B atom octet?"/>
          <p:cNvSpPr txBox="1"/>
          <p:nvPr/>
        </p:nvSpPr>
        <p:spPr>
          <a:xfrm>
            <a:off x="6219825" y="8870950"/>
            <a:ext cx="12550140" cy="2834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marL="79373" marR="79373" defTabSz="1828800">
              <a:buClr>
                <a:srgbClr val="000000"/>
              </a:buClr>
              <a:buFont typeface="Arial"/>
              <a:defRPr sz="6000">
                <a:uFill>
                  <a:solidFill>
                    <a:srgbClr val="000000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What if we form a B-F double bond to satisfy the B atom octet?</a:t>
            </a:r>
          </a:p>
        </p:txBody>
      </p:sp>
      <p:grpSp>
        <p:nvGrpSpPr>
          <p:cNvPr id="773" name="Group"/>
          <p:cNvGrpSpPr/>
          <p:nvPr/>
        </p:nvGrpSpPr>
        <p:grpSpPr>
          <a:xfrm>
            <a:off x="14084300" y="3921125"/>
            <a:ext cx="3784835" cy="5794376"/>
            <a:chOff x="0" y="0"/>
            <a:chExt cx="3784835" cy="5794375"/>
          </a:xfrm>
        </p:grpSpPr>
        <p:sp>
          <p:nvSpPr>
            <p:cNvPr id="752" name="F"/>
            <p:cNvSpPr/>
            <p:nvPr/>
          </p:nvSpPr>
          <p:spPr>
            <a:xfrm>
              <a:off x="253703" y="1816734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000000"/>
                </a:buClr>
                <a:buFont typeface="Geneva"/>
                <a:defRPr sz="7200">
                  <a:uFill>
                    <a:solidFill>
                      <a:srgbClr val="0000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F</a:t>
              </a:r>
            </a:p>
          </p:txBody>
        </p:sp>
        <p:sp>
          <p:nvSpPr>
            <p:cNvPr id="753" name="••"/>
            <p:cNvSpPr/>
            <p:nvPr/>
          </p:nvSpPr>
          <p:spPr>
            <a:xfrm>
              <a:off x="279074" y="282892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FF2600"/>
                </a:buClr>
                <a:buFont typeface="Geneva"/>
                <a:defRPr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••</a:t>
              </a:r>
            </a:p>
          </p:txBody>
        </p:sp>
        <p:sp>
          <p:nvSpPr>
            <p:cNvPr id="754" name="•"/>
            <p:cNvSpPr/>
            <p:nvPr/>
          </p:nvSpPr>
          <p:spPr>
            <a:xfrm>
              <a:off x="2489466" y="149224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FF2600"/>
                </a:buClr>
                <a:buFont typeface="Geneva"/>
                <a:defRPr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•</a:t>
              </a:r>
            </a:p>
          </p:txBody>
        </p:sp>
        <p:sp>
          <p:nvSpPr>
            <p:cNvPr id="755" name="•"/>
            <p:cNvSpPr/>
            <p:nvPr/>
          </p:nvSpPr>
          <p:spPr>
            <a:xfrm>
              <a:off x="2489466" y="555625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FF2600"/>
                </a:buClr>
                <a:buFont typeface="Geneva"/>
                <a:defRPr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•</a:t>
              </a:r>
            </a:p>
          </p:txBody>
        </p:sp>
        <p:sp>
          <p:nvSpPr>
            <p:cNvPr id="756" name="••"/>
            <p:cNvSpPr/>
            <p:nvPr/>
          </p:nvSpPr>
          <p:spPr>
            <a:xfrm>
              <a:off x="2013773" y="4524375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FF2600"/>
                </a:buClr>
                <a:buFont typeface="Geneva"/>
                <a:defRPr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••</a:t>
              </a:r>
            </a:p>
          </p:txBody>
        </p:sp>
        <p:sp>
          <p:nvSpPr>
            <p:cNvPr id="757" name="F"/>
            <p:cNvSpPr/>
            <p:nvPr/>
          </p:nvSpPr>
          <p:spPr>
            <a:xfrm>
              <a:off x="1937661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000000"/>
                </a:buClr>
                <a:buFont typeface="Geneva"/>
                <a:defRPr sz="7200">
                  <a:uFill>
                    <a:solidFill>
                      <a:srgbClr val="0000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F</a:t>
              </a:r>
            </a:p>
          </p:txBody>
        </p:sp>
        <p:sp>
          <p:nvSpPr>
            <p:cNvPr id="758" name="F"/>
            <p:cNvSpPr/>
            <p:nvPr/>
          </p:nvSpPr>
          <p:spPr>
            <a:xfrm>
              <a:off x="1963030" y="353695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000000"/>
                </a:buClr>
                <a:buFont typeface="Geneva"/>
                <a:defRPr sz="7200">
                  <a:uFill>
                    <a:solidFill>
                      <a:srgbClr val="0000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F</a:t>
              </a:r>
            </a:p>
          </p:txBody>
        </p:sp>
        <p:sp>
          <p:nvSpPr>
            <p:cNvPr id="759" name="B"/>
            <p:cNvSpPr/>
            <p:nvPr/>
          </p:nvSpPr>
          <p:spPr>
            <a:xfrm>
              <a:off x="1810808" y="1839594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00C200"/>
                </a:buClr>
                <a:buFont typeface="Geneva"/>
                <a:defRPr sz="7200">
                  <a:solidFill>
                    <a:srgbClr val="00C200"/>
                  </a:solidFill>
                  <a:uFill>
                    <a:solidFill>
                      <a:srgbClr val="00C2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B</a:t>
              </a:r>
            </a:p>
          </p:txBody>
        </p:sp>
        <p:sp>
          <p:nvSpPr>
            <p:cNvPr id="760" name="Line"/>
            <p:cNvSpPr/>
            <p:nvPr/>
          </p:nvSpPr>
          <p:spPr>
            <a:xfrm flipH="1">
              <a:off x="2070857" y="1108074"/>
              <a:ext cx="6344" cy="692151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  <p:sp>
          <p:nvSpPr>
            <p:cNvPr id="761" name="Line"/>
            <p:cNvSpPr/>
            <p:nvPr/>
          </p:nvSpPr>
          <p:spPr>
            <a:xfrm>
              <a:off x="945046" y="2339975"/>
              <a:ext cx="780139" cy="3176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  <p:sp>
          <p:nvSpPr>
            <p:cNvPr id="762" name="Line"/>
            <p:cNvSpPr/>
            <p:nvPr/>
          </p:nvSpPr>
          <p:spPr>
            <a:xfrm>
              <a:off x="2127939" y="2819399"/>
              <a:ext cx="3173" cy="682626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  <p:sp>
          <p:nvSpPr>
            <p:cNvPr id="763" name="••"/>
            <p:cNvSpPr/>
            <p:nvPr/>
          </p:nvSpPr>
          <p:spPr>
            <a:xfrm>
              <a:off x="326643" y="1565274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FF2600"/>
                </a:buClr>
                <a:buFont typeface="Geneva"/>
                <a:defRPr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••</a:t>
              </a:r>
            </a:p>
          </p:txBody>
        </p:sp>
        <p:sp>
          <p:nvSpPr>
            <p:cNvPr id="764" name="•"/>
            <p:cNvSpPr/>
            <p:nvPr/>
          </p:nvSpPr>
          <p:spPr>
            <a:xfrm>
              <a:off x="0" y="1976754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FF2600"/>
                </a:buClr>
                <a:buFont typeface="Geneva"/>
                <a:defRPr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•</a:t>
              </a:r>
            </a:p>
          </p:txBody>
        </p:sp>
        <p:sp>
          <p:nvSpPr>
            <p:cNvPr id="765" name="•"/>
            <p:cNvSpPr/>
            <p:nvPr/>
          </p:nvSpPr>
          <p:spPr>
            <a:xfrm>
              <a:off x="0" y="2374900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FF2600"/>
                </a:buClr>
                <a:buFont typeface="Geneva"/>
                <a:defRPr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•</a:t>
              </a:r>
            </a:p>
          </p:txBody>
        </p:sp>
        <p:sp>
          <p:nvSpPr>
            <p:cNvPr id="766" name="•"/>
            <p:cNvSpPr/>
            <p:nvPr/>
          </p:nvSpPr>
          <p:spPr>
            <a:xfrm>
              <a:off x="1661759" y="174624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FF2600"/>
                </a:buClr>
                <a:buFont typeface="Geneva"/>
                <a:defRPr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•</a:t>
              </a:r>
            </a:p>
          </p:txBody>
        </p:sp>
        <p:sp>
          <p:nvSpPr>
            <p:cNvPr id="767" name="•"/>
            <p:cNvSpPr/>
            <p:nvPr/>
          </p:nvSpPr>
          <p:spPr>
            <a:xfrm>
              <a:off x="1661759" y="58102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FF2600"/>
                </a:buClr>
                <a:buFont typeface="Geneva"/>
                <a:defRPr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•</a:t>
              </a:r>
            </a:p>
          </p:txBody>
        </p:sp>
        <p:sp>
          <p:nvSpPr>
            <p:cNvPr id="768" name="•"/>
            <p:cNvSpPr/>
            <p:nvPr/>
          </p:nvSpPr>
          <p:spPr>
            <a:xfrm>
              <a:off x="1734698" y="368935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FF2600"/>
                </a:buClr>
                <a:buFont typeface="Geneva"/>
                <a:defRPr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•</a:t>
              </a:r>
            </a:p>
          </p:txBody>
        </p:sp>
        <p:sp>
          <p:nvSpPr>
            <p:cNvPr id="769" name="•"/>
            <p:cNvSpPr/>
            <p:nvPr/>
          </p:nvSpPr>
          <p:spPr>
            <a:xfrm>
              <a:off x="1734698" y="4092575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FF2600"/>
                </a:buClr>
                <a:buFont typeface="Geneva"/>
                <a:defRPr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•</a:t>
              </a:r>
            </a:p>
          </p:txBody>
        </p:sp>
        <p:sp>
          <p:nvSpPr>
            <p:cNvPr id="770" name="•"/>
            <p:cNvSpPr/>
            <p:nvPr/>
          </p:nvSpPr>
          <p:spPr>
            <a:xfrm>
              <a:off x="2514835" y="368935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FF2600"/>
                </a:buClr>
                <a:buFont typeface="Geneva"/>
                <a:defRPr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•</a:t>
              </a:r>
            </a:p>
          </p:txBody>
        </p:sp>
        <p:sp>
          <p:nvSpPr>
            <p:cNvPr id="771" name="•"/>
            <p:cNvSpPr/>
            <p:nvPr/>
          </p:nvSpPr>
          <p:spPr>
            <a:xfrm>
              <a:off x="2514835" y="4092575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FF2600"/>
                </a:buClr>
                <a:buFont typeface="Geneva"/>
                <a:defRPr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•</a:t>
              </a:r>
            </a:p>
          </p:txBody>
        </p:sp>
        <p:sp>
          <p:nvSpPr>
            <p:cNvPr id="772" name="Line"/>
            <p:cNvSpPr/>
            <p:nvPr/>
          </p:nvSpPr>
          <p:spPr>
            <a:xfrm>
              <a:off x="2223077" y="1108074"/>
              <a:ext cx="3176" cy="754381"/>
            </a:xfrm>
            <a:prstGeom prst="line">
              <a:avLst/>
            </a:prstGeom>
            <a:noFill/>
            <a:ln w="88900" cap="flat">
              <a:solidFill>
                <a:srgbClr val="FF2734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</p:grpSp>
      <p:sp>
        <p:nvSpPr>
          <p:cNvPr id="774" name="Line"/>
          <p:cNvSpPr/>
          <p:nvPr/>
        </p:nvSpPr>
        <p:spPr>
          <a:xfrm>
            <a:off x="10980419" y="6103620"/>
            <a:ext cx="2583181" cy="3176"/>
          </a:xfrm>
          <a:prstGeom prst="line">
            <a:avLst/>
          </a:prstGeom>
          <a:ln w="88900">
            <a:solidFill>
              <a:srgbClr val="000000"/>
            </a:solidFill>
            <a:tailEnd type="triangle"/>
          </a:ln>
        </p:spPr>
        <p:txBody>
          <a:bodyPr tIns="91439" bIns="91439" anchor="ctr"/>
          <a:lstStyle/>
          <a:p>
            <a:pPr/>
          </a:p>
        </p:txBody>
      </p:sp>
      <p:sp>
        <p:nvSpPr>
          <p:cNvPr id="775" name="+1"/>
          <p:cNvSpPr txBox="1"/>
          <p:nvPr/>
        </p:nvSpPr>
        <p:spPr>
          <a:xfrm>
            <a:off x="16764000" y="3817620"/>
            <a:ext cx="1030417" cy="1007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81280" marR="81280" defTabSz="1828800">
              <a:buClr>
                <a:srgbClr val="FF2734"/>
              </a:buClr>
              <a:buFont typeface="Arial"/>
              <a:defRPr b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+</a:t>
            </a:r>
            <a:r>
              <a:rPr b="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Symbol"/>
                <a:ea typeface="Symbol"/>
                <a:cs typeface="Symbol"/>
                <a:sym typeface="Symbol"/>
              </a:rPr>
              <a:t>1</a:t>
            </a:r>
          </a:p>
        </p:txBody>
      </p:sp>
      <p:sp>
        <p:nvSpPr>
          <p:cNvPr id="776" name="-1"/>
          <p:cNvSpPr txBox="1"/>
          <p:nvPr/>
        </p:nvSpPr>
        <p:spPr>
          <a:xfrm>
            <a:off x="16764000" y="5646420"/>
            <a:ext cx="858297" cy="1007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81280" marR="81280" defTabSz="1828800">
              <a:buClr>
                <a:srgbClr val="FF2734"/>
              </a:buClr>
              <a:buFont typeface="Arial"/>
              <a:defRPr b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-</a:t>
            </a:r>
            <a:r>
              <a:rPr b="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Symbol"/>
                <a:ea typeface="Symbol"/>
                <a:cs typeface="Symbol"/>
                <a:sym typeface="Symbol"/>
              </a:rPr>
              <a:t>1</a:t>
            </a:r>
          </a:p>
        </p:txBody>
      </p:sp>
      <p:sp>
        <p:nvSpPr>
          <p:cNvPr id="777" name="F never makes double bonds!"/>
          <p:cNvSpPr txBox="1"/>
          <p:nvPr/>
        </p:nvSpPr>
        <p:spPr>
          <a:xfrm>
            <a:off x="7322820" y="12344400"/>
            <a:ext cx="13738860" cy="1122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81280" marR="81280" algn="r" defTabSz="1828800">
              <a:spcBef>
                <a:spcPts val="3200"/>
              </a:spcBef>
              <a:buClr>
                <a:srgbClr val="000000"/>
              </a:buClr>
              <a:buFont typeface="Arial"/>
              <a:defRPr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F </a:t>
            </a:r>
            <a:r>
              <a:rPr i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never</a:t>
            </a: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 makes double bonds!</a:t>
            </a:r>
          </a:p>
        </p:txBody>
      </p:sp>
      <p:sp>
        <p:nvSpPr>
          <p:cNvPr id="778" name="Determine the formal charges for the formate ion:…"/>
          <p:cNvSpPr txBox="1"/>
          <p:nvPr/>
        </p:nvSpPr>
        <p:spPr>
          <a:xfrm>
            <a:off x="7185659" y="14401800"/>
            <a:ext cx="17990821" cy="17881600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81280" marR="81280" defTabSz="1828800">
              <a:defRPr b="1"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Determine the formal charges for the formate ion:</a:t>
            </a:r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</a:p>
          <a:p>
            <a:pPr marL="455441" marR="81280" indent="-247161" defTabSz="1828800">
              <a:buSzPct val="100000"/>
              <a:buAutoNum type="alphaUcPeriod" startAt="1"/>
              <a:defRPr b="1" sz="4600">
                <a:uFill>
                  <a:solidFill>
                    <a:srgbClr val="000000"/>
                  </a:solidFill>
                </a:uFill>
              </a:defRPr>
            </a:pPr>
            <a:r>
              <a:t> </a:t>
            </a:r>
            <a:r>
              <a:rPr b="0"/>
              <a:t>0     0      0</a:t>
            </a:r>
            <a:endParaRPr b="0"/>
          </a:p>
          <a:p>
            <a:pPr marL="455441" marR="81280" indent="-247161" defTabSz="1828800">
              <a:buSzPct val="100000"/>
              <a:buAutoNum type="alphaUcPeriod" startAt="1"/>
              <a:defRPr b="1" sz="4600">
                <a:uFill>
                  <a:solidFill>
                    <a:srgbClr val="000000"/>
                  </a:solidFill>
                </a:uFill>
              </a:defRPr>
            </a:pPr>
            <a:r>
              <a:rPr b="0"/>
              <a:t> +1   -1    -1</a:t>
            </a:r>
            <a:endParaRPr b="0"/>
          </a:p>
          <a:p>
            <a:pPr marL="455441" marR="81280" indent="-247161" defTabSz="1828800">
              <a:buSzPct val="100000"/>
              <a:buAutoNum type="alphaUcPeriod" startAt="1"/>
              <a:defRPr b="1" sz="4600">
                <a:uFill>
                  <a:solidFill>
                    <a:srgbClr val="000000"/>
                  </a:solidFill>
                </a:uFill>
              </a:defRPr>
            </a:pPr>
            <a:r>
              <a:rPr b="0"/>
              <a:t> +1    0    -1</a:t>
            </a:r>
            <a:endParaRPr b="0"/>
          </a:p>
          <a:p>
            <a:pPr marL="455441" marR="81280" indent="-247161" defTabSz="1828800">
              <a:buSzPct val="100000"/>
              <a:buAutoNum type="alphaUcPeriod" startAt="1"/>
              <a:defRPr b="1" sz="4600">
                <a:uFill>
                  <a:solidFill>
                    <a:srgbClr val="000000"/>
                  </a:solidFill>
                </a:uFill>
              </a:defRPr>
            </a:pPr>
            <a:r>
              <a:rPr b="0"/>
              <a:t> 0      0    -1</a:t>
            </a:r>
            <a:endParaRPr b="0"/>
          </a:p>
          <a:p>
            <a:pPr marL="455441" marR="81280" indent="-247161" defTabSz="1828800">
              <a:buSzPct val="100000"/>
              <a:buAutoNum type="alphaUcPeriod" startAt="1"/>
              <a:defRPr b="1" sz="4600">
                <a:uFill>
                  <a:solidFill>
                    <a:srgbClr val="000000"/>
                  </a:solidFill>
                </a:uFill>
              </a:defRPr>
            </a:pPr>
            <a:r>
              <a:rPr b="0"/>
              <a:t> none of the above</a:t>
            </a: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</a:p>
        </p:txBody>
      </p:sp>
      <p:sp>
        <p:nvSpPr>
          <p:cNvPr id="779" name="Enter your response on…"/>
          <p:cNvSpPr txBox="1"/>
          <p:nvPr/>
        </p:nvSpPr>
        <p:spPr>
          <a:xfrm>
            <a:off x="21381719" y="15750539"/>
            <a:ext cx="6958479" cy="157734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81280" marR="81280" algn="ctr" defTabSz="1828800">
              <a:defRPr b="1" i="1"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Enter your response on</a:t>
            </a:r>
          </a:p>
          <a:p>
            <a:pPr marL="81280" marR="81280" algn="ctr" defTabSz="1828800">
              <a:defRPr b="1" i="1"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your i&gt;Clicker now!</a:t>
            </a:r>
          </a:p>
        </p:txBody>
      </p:sp>
      <p:sp>
        <p:nvSpPr>
          <p:cNvPr id="780" name="Answer = D"/>
          <p:cNvSpPr txBox="1"/>
          <p:nvPr/>
        </p:nvSpPr>
        <p:spPr>
          <a:xfrm>
            <a:off x="21220661" y="18470880"/>
            <a:ext cx="4041174" cy="947845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81280" marR="81280" algn="ctr" defTabSz="1828800">
              <a:defRPr b="1" sz="5400">
                <a:uFill>
                  <a:solidFill>
                    <a:srgbClr val="000000"/>
                  </a:solidFill>
                </a:uFill>
              </a:defRPr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D</a:t>
            </a:r>
          </a:p>
        </p:txBody>
      </p:sp>
      <p:pic>
        <p:nvPicPr>
          <p:cNvPr id="781" name="image.pdf" descr="image.pd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693880" y="3827779"/>
            <a:ext cx="7818120" cy="3909061"/>
          </a:xfrm>
          <a:prstGeom prst="rect">
            <a:avLst/>
          </a:prstGeom>
          <a:ln w="12700">
            <a:miter lim="400000"/>
          </a:ln>
        </p:spPr>
      </p:pic>
      <p:pic>
        <p:nvPicPr>
          <p:cNvPr id="782" name="formate.png" descr="format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651827" y="-2298325"/>
            <a:ext cx="9342064" cy="4667755"/>
          </a:xfrm>
          <a:prstGeom prst="rect">
            <a:avLst/>
          </a:prstGeom>
          <a:ln w="88900"/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500"/>
                                        <p:tgtEl>
                                          <p:spTgt spid="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Class="entr" nodeType="after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500"/>
                                        <p:tgtEl>
                                          <p:spTgt spid="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Class="entr" nodeType="after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4" dur="500"/>
                                        <p:tgtEl>
                                          <p:spTgt spid="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Class="entr" nodeType="afterEffect" presetSubtype="8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path" nodeType="clickEffect" presetSubtype="0" presetID="-1" grpId="7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147188 -0.990000" origin="layout" pathEditMode="relative">
                                      <p:cBhvr>
                                        <p:cTn id="33" dur="1000" fill="hold"/>
                                        <p:tgtEl>
                                          <p:spTgt spid="7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path" nodeType="afterEffect" presetSubtype="0" presetID="-1" grpId="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787376 0.382251" origin="layout" pathEditMode="relative">
                                      <p:cBhvr>
                                        <p:cTn id="36" dur="1000" fill="hold"/>
                                        <p:tgtEl>
                                          <p:spTgt spid="7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path" nodeType="withEffect" presetSubtype="0" presetID="-1" grpId="9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455631 -0.363333" origin="layout" pathEditMode="relative">
                                      <p:cBhvr>
                                        <p:cTn id="39" dur="1000" fill="hold"/>
                                        <p:tgtEl>
                                          <p:spTgt spid="7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Class="exit" nodeType="click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path" nodeType="afterEffect" presetSubtype="0" presetID="-1" grpId="1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478127 -0.431667" origin="layout" pathEditMode="relative">
                                      <p:cBhvr>
                                        <p:cTn id="46" dur="500" fill="hold"/>
                                        <p:tgtEl>
                                          <p:spTgt spid="7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76" grpId="5"/>
      <p:bldP build="whole" bldLvl="1" animBg="1" rev="0" advAuto="0" spid="775" grpId="4"/>
      <p:bldP build="whole" bldLvl="1" animBg="1" rev="0" advAuto="0" spid="747" grpId="3"/>
      <p:bldP build="whole" bldLvl="1" animBg="1" rev="0" advAuto="0" spid="774" grpId="1"/>
      <p:bldP build="whole" bldLvl="1" animBg="1" rev="0" advAuto="0" spid="779" grpId="10"/>
      <p:bldP build="whole" bldLvl="1" animBg="1" rev="0" advAuto="0" spid="777" grpId="6"/>
      <p:bldP build="whole" bldLvl="1" animBg="1" rev="0" advAuto="0" spid="773" grpId="2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Scientists use VSEPR to determine geometry in molecules…"/>
          <p:cNvSpPr txBox="1"/>
          <p:nvPr>
            <p:ph type="body" sz="half" idx="1"/>
          </p:nvPr>
        </p:nvSpPr>
        <p:spPr>
          <a:xfrm>
            <a:off x="3632200" y="2227580"/>
            <a:ext cx="10515601" cy="10675620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259ED"/>
              </a:buClr>
              <a:buSzTx/>
              <a:buFont typeface="Arial"/>
              <a:buNone/>
              <a:defRPr b="0" sz="6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Scientists use </a:t>
            </a:r>
            <a:r>
              <a:rPr>
                <a:solidFill>
                  <a:srgbClr val="FF2600"/>
                </a:solidFill>
                <a:uFill>
                  <a:solidFill>
                    <a:srgbClr val="0259ED"/>
                  </a:solidFill>
                </a:uFill>
              </a:rPr>
              <a:t>VSEPR</a:t>
            </a:r>
            <a:r>
              <a:t> to determine geometry in molecules</a:t>
            </a:r>
          </a:p>
          <a:p>
            <a:pPr marL="650874" indent="-571500">
              <a:buClr>
                <a:srgbClr val="F33126"/>
              </a:buClr>
              <a:buSzTx/>
              <a:buFont typeface="Arial"/>
              <a:buNone/>
              <a:defRPr b="0" sz="6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rPr>
              <a:t>V</a:t>
            </a:r>
            <a:r>
              <a:t>alence </a:t>
            </a:r>
            <a:r>
              <a:rPr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rPr>
              <a:t>S</a:t>
            </a:r>
            <a:r>
              <a:t>hell </a:t>
            </a:r>
            <a:r>
              <a:rPr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rPr>
              <a:t>E</a:t>
            </a:r>
            <a:r>
              <a:t>lectron </a:t>
            </a:r>
            <a:r>
              <a:rPr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rPr>
              <a:t>P</a:t>
            </a:r>
            <a:r>
              <a:t>air </a:t>
            </a:r>
            <a:r>
              <a:rPr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rPr>
              <a:t>R</a:t>
            </a:r>
            <a:r>
              <a:t>epulsion theory.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6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Most important factor in determining geometry is relative repulsion between electron pairs.</a:t>
            </a:r>
          </a:p>
        </p:txBody>
      </p:sp>
      <p:sp>
        <p:nvSpPr>
          <p:cNvPr id="785" name="Molecule adopts the shape that minimizes the electron pair repulsions."/>
          <p:cNvSpPr/>
          <p:nvPr/>
        </p:nvSpPr>
        <p:spPr>
          <a:xfrm>
            <a:off x="14944725" y="6949440"/>
            <a:ext cx="5864761" cy="4894581"/>
          </a:xfrm>
          <a:prstGeom prst="rect">
            <a:avLst/>
          </a:prstGeom>
          <a:solidFill>
            <a:srgbClr val="FDFDC5"/>
          </a:soli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14300" dist="177800" dir="2700000">
              <a:srgbClr val="A2A2A2">
                <a:alpha val="7499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marL="79373" marR="79373" defTabSz="1828800">
              <a:buClr>
                <a:srgbClr val="000000"/>
              </a:buClr>
              <a:buFont typeface="Arial"/>
              <a:defRPr sz="5400">
                <a:uFill>
                  <a:solidFill>
                    <a:srgbClr val="000000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Molecule adopts the shape that minimizes the electron pair repulsions.</a:t>
            </a:r>
          </a:p>
        </p:txBody>
      </p:sp>
      <p:pic>
        <p:nvPicPr>
          <p:cNvPr id="786" name="09M15AN10-1.mov" descr="09M15AN10-1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4922500" y="2416175"/>
            <a:ext cx="5486400" cy="411480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14300" dist="177800" dir="2700000">
              <a:srgbClr val="A2A2A2">
                <a:alpha val="74996"/>
              </a:srgbClr>
            </a:outerShdw>
          </a:effectLst>
        </p:spPr>
      </p:pic>
      <p:sp>
        <p:nvSpPr>
          <p:cNvPr id="787" name="See Geometry and Polarity Guide"/>
          <p:cNvSpPr txBox="1"/>
          <p:nvPr/>
        </p:nvSpPr>
        <p:spPr>
          <a:xfrm>
            <a:off x="13124180" y="12740005"/>
            <a:ext cx="11612880" cy="1122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81280" marR="81280" defTabSz="1828800">
              <a:lnSpc>
                <a:spcPct val="90000"/>
              </a:lnSpc>
              <a:spcBef>
                <a:spcPts val="2000"/>
              </a:spcBef>
              <a:buClr>
                <a:srgbClr val="000000"/>
              </a:buClr>
              <a:buFont typeface="Arial"/>
              <a:defRPr sz="5400">
                <a:uFill>
                  <a:solidFill>
                    <a:srgbClr val="000000"/>
                  </a:solidFill>
                </a:uFill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See </a:t>
            </a:r>
            <a:r>
              <a:rPr u="sng">
                <a:hlinkClick r:id="rId5" invalidUrl="" action="" tgtFrame="" tooltip="" history="1" highlightClick="0" endSnd="0"/>
              </a:rPr>
              <a:t>Geometry and Polarity Guide</a:t>
            </a:r>
          </a:p>
        </p:txBody>
      </p:sp>
      <p:sp>
        <p:nvSpPr>
          <p:cNvPr id="788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789" name="4.6 - Molecular Structure and Polarity"/>
          <p:cNvSpPr txBox="1"/>
          <p:nvPr>
            <p:ph type="title"/>
          </p:nvPr>
        </p:nvSpPr>
        <p:spPr>
          <a:xfrm>
            <a:off x="-1544" y="-1134920"/>
            <a:ext cx="22976805" cy="381762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0433FF"/>
                </a:solidFill>
              </a:defRPr>
            </a:lvl1pPr>
          </a:lstStyle>
          <a:p>
            <a:pPr/>
            <a:r>
              <a:t>4.6 - Molecular Structure and Polarity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66" fill="hold"/>
                                        <p:tgtEl>
                                          <p:spTgt spid="7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166"/>
                            </p:stCondLst>
                            <p:childTnLst>
                              <p:par>
                                <p:cTn id="8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500"/>
                                        <p:tgtEl>
                                          <p:spTgt spid="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7666"/>
                            </p:stCondLst>
                            <p:childTnLst>
                              <p:par>
                                <p:cTn id="12" presetClass="entr" nodeType="afterEffect" presetSubtype="8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6" fill="hold" display="0">
                  <p:stCondLst>
                    <p:cond delay="indefinite"/>
                  </p:stCondLst>
                </p:cTn>
                <p:tgtEl>
                  <p:spTgt spid="786"/>
                </p:tgtEl>
              </p:cMediaNode>
            </p:video>
            <p:seq concurrent="1" prevAc="none" nextAc="seek">
              <p:cTn id="17" evtFilter="cancelBubble" nodeType="interactiveSeq" restart="whenNotActive" fill="hold">
                <p:stCondLst>
                  <p:cond delay="0" evt="onClick">
                    <p:tgtEl>
                      <p:spTgt spid="78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7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786"/>
                  </p:tgtEl>
                </p:cond>
              </p:nextCondLst>
            </p:seq>
          </p:childTnLst>
        </p:cTn>
      </p:par>
    </p:tnLst>
    <p:bldLst>
      <p:bldP build="whole" bldLvl="1" animBg="1" rev="0" advAuto="0" spid="785" grpId="2"/>
      <p:bldP build="whole" bldLvl="1" animBg="1" rev="0" advAuto="0" spid="787" grpId="3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1" name="VSPER examples" descr="VSPER examples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42660" y="982980"/>
            <a:ext cx="12252961" cy="11727180"/>
          </a:xfrm>
          <a:prstGeom prst="rect">
            <a:avLst/>
          </a:prstGeom>
          <a:ln w="12700">
            <a:miter lim="400000"/>
          </a:ln>
        </p:spPr>
      </p:pic>
      <p:sp>
        <p:nvSpPr>
          <p:cNvPr id="792" name="Rectangle"/>
          <p:cNvSpPr/>
          <p:nvPr/>
        </p:nvSpPr>
        <p:spPr>
          <a:xfrm>
            <a:off x="3505200" y="5029200"/>
            <a:ext cx="16916401" cy="7932420"/>
          </a:xfrm>
          <a:prstGeom prst="rect">
            <a:avLst/>
          </a:prstGeom>
          <a:solidFill>
            <a:srgbClr val="FFFFFF"/>
          </a:solidFill>
          <a:ln w="88900"/>
        </p:spPr>
        <p:txBody>
          <a:bodyPr tIns="91439" bIns="91439" anchor="ctr"/>
          <a:lstStyle/>
          <a:p>
            <a:pPr marL="81280" marR="81280" defTabSz="1828800">
              <a:defRPr b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</a:p>
        </p:txBody>
      </p:sp>
      <p:pic>
        <p:nvPicPr>
          <p:cNvPr id="793" name="09M15AN20-1.mov" descr="09M15AN20-1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1645900" y="5616575"/>
            <a:ext cx="6861176" cy="5943601"/>
          </a:xfrm>
          <a:prstGeom prst="rect">
            <a:avLst/>
          </a:prstGeom>
          <a:ln w="12700">
            <a:miter lim="400000"/>
          </a:ln>
        </p:spPr>
      </p:pic>
      <p:sp>
        <p:nvSpPr>
          <p:cNvPr id="794" name="VSEPR"/>
          <p:cNvSpPr txBox="1"/>
          <p:nvPr>
            <p:ph type="title"/>
          </p:nvPr>
        </p:nvSpPr>
        <p:spPr>
          <a:xfrm>
            <a:off x="170180" y="93979"/>
            <a:ext cx="3646071" cy="153162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0433FF"/>
                </a:solidFill>
              </a:defRPr>
            </a:lvl1pPr>
          </a:lstStyle>
          <a:p>
            <a:pPr/>
            <a:r>
              <a:t>VSEPR</a:t>
            </a:r>
          </a:p>
        </p:txBody>
      </p:sp>
      <p:sp>
        <p:nvSpPr>
          <p:cNvPr id="795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796" name="See Geometry and Polarity Guide"/>
          <p:cNvSpPr txBox="1"/>
          <p:nvPr/>
        </p:nvSpPr>
        <p:spPr>
          <a:xfrm>
            <a:off x="2024380" y="12740005"/>
            <a:ext cx="11612880" cy="1122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81280" marR="81280" defTabSz="1828800">
              <a:lnSpc>
                <a:spcPct val="90000"/>
              </a:lnSpc>
              <a:spcBef>
                <a:spcPts val="2000"/>
              </a:spcBef>
              <a:buClr>
                <a:srgbClr val="000000"/>
              </a:buClr>
              <a:buFont typeface="Arial"/>
              <a:defRPr sz="5400">
                <a:uFill>
                  <a:solidFill>
                    <a:srgbClr val="000000"/>
                  </a:solidFill>
                </a:uFill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See </a:t>
            </a:r>
            <a:r>
              <a:rPr u="sng">
                <a:hlinkClick r:id="rId6" invalidUrl="" action="" tgtFrame="" tooltip="" history="1" highlightClick="0" endSnd="0"/>
              </a:rPr>
              <a:t>Geometry and Polarity Guide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" fill="hold"/>
                                        <p:tgtEl>
                                          <p:spTgt spid="7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793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79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793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" name="ax3.mov" descr="ax3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0665439" y="1038860"/>
            <a:ext cx="2377441" cy="1783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799" name="VSPER examples" descr="VSPER examples"/>
          <p:cNvPicPr>
            <a:picLocks noChangeAspect="0"/>
          </p:cNvPicPr>
          <p:nvPr/>
        </p:nvPicPr>
        <p:blipFill>
          <a:blip r:embed="rId5">
            <a:extLst/>
          </a:blip>
          <a:srcRect l="0" t="0" r="32361" b="0"/>
          <a:stretch>
            <a:fillRect/>
          </a:stretch>
        </p:blipFill>
        <p:spPr>
          <a:xfrm>
            <a:off x="6042660" y="525780"/>
            <a:ext cx="8287739" cy="11727180"/>
          </a:xfrm>
          <a:prstGeom prst="rect">
            <a:avLst/>
          </a:prstGeom>
          <a:ln w="12700">
            <a:miter lim="400000"/>
          </a:ln>
        </p:spPr>
      </p:pic>
      <p:sp>
        <p:nvSpPr>
          <p:cNvPr id="800" name="Rectangle"/>
          <p:cNvSpPr/>
          <p:nvPr/>
        </p:nvSpPr>
        <p:spPr>
          <a:xfrm>
            <a:off x="5494020" y="8983980"/>
            <a:ext cx="13258801" cy="4114801"/>
          </a:xfrm>
          <a:prstGeom prst="rect">
            <a:avLst/>
          </a:prstGeom>
          <a:solidFill>
            <a:srgbClr val="FFFFFF"/>
          </a:solidFill>
          <a:ln w="88900"/>
        </p:spPr>
        <p:txBody>
          <a:bodyPr tIns="91439" bIns="91439" anchor="ctr"/>
          <a:lstStyle/>
          <a:p>
            <a:pPr marL="81280" marR="81280" defTabSz="1828800">
              <a:defRPr b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</a:p>
        </p:txBody>
      </p:sp>
      <p:sp>
        <p:nvSpPr>
          <p:cNvPr id="801" name="Rectangle"/>
          <p:cNvSpPr/>
          <p:nvPr/>
        </p:nvSpPr>
        <p:spPr>
          <a:xfrm>
            <a:off x="5791200" y="8686800"/>
            <a:ext cx="12801600" cy="41148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marL="81280" marR="81280" defTabSz="1828800">
              <a:defRPr b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</a:p>
        </p:txBody>
      </p:sp>
      <p:sp>
        <p:nvSpPr>
          <p:cNvPr id="802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grpSp>
        <p:nvGrpSpPr>
          <p:cNvPr id="805" name="Group"/>
          <p:cNvGrpSpPr/>
          <p:nvPr/>
        </p:nvGrpSpPr>
        <p:grpSpPr>
          <a:xfrm>
            <a:off x="15786100" y="6845300"/>
            <a:ext cx="4320540" cy="4251961"/>
            <a:chOff x="0" y="0"/>
            <a:chExt cx="4320539" cy="4251960"/>
          </a:xfrm>
        </p:grpSpPr>
        <p:sp>
          <p:nvSpPr>
            <p:cNvPr id="803" name="Rectangle"/>
            <p:cNvSpPr/>
            <p:nvPr/>
          </p:nvSpPr>
          <p:spPr>
            <a:xfrm>
              <a:off x="0" y="0"/>
              <a:ext cx="4320540" cy="425196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914400"/>
            </a:p>
          </p:txBody>
        </p:sp>
        <p:pic>
          <p:nvPicPr>
            <p:cNvPr id="804" name="image.png" descr="image.pn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4320540" cy="4251961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114300" dist="177800" dir="2700000">
                <a:srgbClr val="A2A2A2">
                  <a:alpha val="74996"/>
                </a:srgbClr>
              </a:outerShdw>
            </a:effectLst>
          </p:spPr>
        </p:pic>
      </p:grpSp>
      <p:pic>
        <p:nvPicPr>
          <p:cNvPr id="806" name="09M15AN30-1.mov" descr="09M15AN30-1.mov"/>
          <p:cNvPicPr>
            <a:picLocks noChangeAspect="0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>
            <a:extLst/>
          </a:blip>
          <a:stretch>
            <a:fillRect/>
          </a:stretch>
        </p:blipFill>
        <p:spPr>
          <a:xfrm>
            <a:off x="3390900" y="7572375"/>
            <a:ext cx="6861177" cy="5943602"/>
          </a:xfrm>
          <a:prstGeom prst="rect">
            <a:avLst/>
          </a:prstGeom>
          <a:ln w="12700">
            <a:miter lim="400000"/>
          </a:ln>
        </p:spPr>
      </p:pic>
      <p:sp>
        <p:nvSpPr>
          <p:cNvPr id="807" name="Electron Pair…"/>
          <p:cNvSpPr txBox="1"/>
          <p:nvPr/>
        </p:nvSpPr>
        <p:spPr>
          <a:xfrm>
            <a:off x="14432878" y="875583"/>
            <a:ext cx="3242316" cy="1379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>
              <a:defRPr b="1" sz="4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Electron Pair</a:t>
            </a:r>
          </a:p>
          <a:p>
            <a:pPr>
              <a:defRPr b="1" sz="4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Geometry</a:t>
            </a:r>
          </a:p>
        </p:txBody>
      </p:sp>
      <p:sp>
        <p:nvSpPr>
          <p:cNvPr id="808" name="Line"/>
          <p:cNvSpPr/>
          <p:nvPr/>
        </p:nvSpPr>
        <p:spPr>
          <a:xfrm>
            <a:off x="14327913" y="2463415"/>
            <a:ext cx="3393293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tIns="91439" bIns="91439" anchor="ctr"/>
          <a:lstStyle/>
          <a:p>
            <a:pPr marL="81280" marR="81280" defTabSz="1828800">
              <a:defRPr b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</a:p>
        </p:txBody>
      </p:sp>
      <p:sp>
        <p:nvSpPr>
          <p:cNvPr id="809" name="linear"/>
          <p:cNvSpPr txBox="1"/>
          <p:nvPr/>
        </p:nvSpPr>
        <p:spPr>
          <a:xfrm>
            <a:off x="14604962" y="2805481"/>
            <a:ext cx="1579754" cy="906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>
              <a:defRPr sz="4200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linear</a:t>
            </a:r>
          </a:p>
        </p:txBody>
      </p:sp>
      <p:sp>
        <p:nvSpPr>
          <p:cNvPr id="810" name="trigonal…"/>
          <p:cNvSpPr txBox="1"/>
          <p:nvPr/>
        </p:nvSpPr>
        <p:spPr>
          <a:xfrm>
            <a:off x="14604962" y="5423544"/>
            <a:ext cx="2299844" cy="1630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>
              <a:defRPr sz="42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trigonal </a:t>
            </a:r>
          </a:p>
          <a:p>
            <a:pPr>
              <a:defRPr sz="42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   planar</a:t>
            </a:r>
          </a:p>
        </p:txBody>
      </p:sp>
      <p:sp>
        <p:nvSpPr>
          <p:cNvPr id="811" name="See Geometry and Polarity Guide"/>
          <p:cNvSpPr txBox="1"/>
          <p:nvPr/>
        </p:nvSpPr>
        <p:spPr>
          <a:xfrm>
            <a:off x="2024380" y="12740005"/>
            <a:ext cx="11612880" cy="1122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81280" marR="81280" defTabSz="1828800">
              <a:lnSpc>
                <a:spcPct val="90000"/>
              </a:lnSpc>
              <a:spcBef>
                <a:spcPts val="2000"/>
              </a:spcBef>
              <a:buClr>
                <a:srgbClr val="000000"/>
              </a:buClr>
              <a:buFont typeface="Arial"/>
              <a:defRPr sz="5400">
                <a:uFill>
                  <a:solidFill>
                    <a:srgbClr val="000000"/>
                  </a:solidFill>
                </a:uFill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See </a:t>
            </a:r>
            <a:r>
              <a:rPr u="sng">
                <a:hlinkClick r:id="rId10" invalidUrl="" action="" tgtFrame="" tooltip="" history="1" highlightClick="0" endSnd="0"/>
              </a:rPr>
              <a:t>Geometry and Polarity Guide</a:t>
            </a:r>
          </a:p>
        </p:txBody>
      </p:sp>
      <p:sp>
        <p:nvSpPr>
          <p:cNvPr id="812" name="VSEPR"/>
          <p:cNvSpPr txBox="1"/>
          <p:nvPr/>
        </p:nvSpPr>
        <p:spPr>
          <a:xfrm>
            <a:off x="170180" y="93979"/>
            <a:ext cx="3646071" cy="1531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>
            <a:lvl1pPr marL="79373" marR="79373" defTabSz="1828800">
              <a:lnSpc>
                <a:spcPct val="90000"/>
              </a:lnSpc>
              <a:defRPr b="1" sz="7200">
                <a:solidFill>
                  <a:srgbClr val="0433FF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r>
              <a:t>VSEPR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" fill="hold"/>
                                        <p:tgtEl>
                                          <p:spTgt spid="7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200"/>
                            </p:stCondLst>
                            <p:childTnLst>
                              <p:par>
                                <p:cTn id="8" presetClass="mediacall" nodeType="after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41" fill="hold"/>
                                        <p:tgtEl>
                                          <p:spTgt spid="8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0" fill="hold" display="0">
                  <p:stCondLst>
                    <p:cond delay="indefinite"/>
                  </p:stCondLst>
                </p:cTn>
                <p:tgtEl>
                  <p:spTgt spid="798"/>
                </p:tgtEl>
              </p:cMediaNode>
            </p:video>
            <p:seq concurrent="1" prevAc="none" nextAc="seek">
              <p:cTn id="11" evtFilter="cancelBubble" nodeType="interactiveSeq" restart="whenNotActive" fill="hold">
                <p:stCondLst>
                  <p:cond delay="0" evt="onClick">
                    <p:tgtEl>
                      <p:spTgt spid="79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798"/>
                  </p:tgtEl>
                </p:cond>
              </p:nextCondLst>
            </p:seq>
            <p:video fullScrn="0">
              <p:cMediaNode mute="0" showWhenStopped="1" numSld="1" vol="100000">
                <p:cTn id="16" fill="hold" display="0">
                  <p:stCondLst>
                    <p:cond delay="indefinite"/>
                  </p:stCondLst>
                </p:cTn>
                <p:tgtEl>
                  <p:spTgt spid="806"/>
                </p:tgtEl>
              </p:cMediaNode>
            </p:video>
            <p:seq concurrent="1" prevAc="none" nextAc="seek">
              <p:cTn id="17" evtFilter="cancelBubble" nodeType="interactiveSeq" restart="whenNotActive" fill="hold">
                <p:stCondLst>
                  <p:cond delay="0" evt="onClick">
                    <p:tgtEl>
                      <p:spTgt spid="80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8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806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4" name="VSPER examples" descr="VSPER examples"/>
          <p:cNvPicPr>
            <a:picLocks noChangeAspect="0"/>
          </p:cNvPicPr>
          <p:nvPr/>
        </p:nvPicPr>
        <p:blipFill>
          <a:blip r:embed="rId2">
            <a:extLst/>
          </a:blip>
          <a:srcRect l="0" t="0" r="32591" b="0"/>
          <a:stretch>
            <a:fillRect/>
          </a:stretch>
        </p:blipFill>
        <p:spPr>
          <a:xfrm>
            <a:off x="8945880" y="228600"/>
            <a:ext cx="8259545" cy="11727180"/>
          </a:xfrm>
          <a:prstGeom prst="rect">
            <a:avLst/>
          </a:prstGeom>
          <a:ln w="12700">
            <a:miter lim="400000"/>
          </a:ln>
        </p:spPr>
      </p:pic>
      <p:pic>
        <p:nvPicPr>
          <p:cNvPr id="815" name="CH4 picture" descr="CH4 pictur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43095" y="1724025"/>
            <a:ext cx="4133851" cy="4149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816" name="09M15AN40-1.mov" descr="09M15AN40-1.mov"/>
          <p:cNvPicPr>
            <a:picLocks noChangeAspect="0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3111500" y="6835775"/>
            <a:ext cx="6861176" cy="5943602"/>
          </a:xfrm>
          <a:prstGeom prst="rect">
            <a:avLst/>
          </a:prstGeom>
          <a:ln w="12700">
            <a:miter lim="400000"/>
          </a:ln>
        </p:spPr>
      </p:pic>
      <p:sp>
        <p:nvSpPr>
          <p:cNvPr id="817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818" name="ax4.mov" descr="ax4.mov"/>
          <p:cNvPicPr>
            <a:picLocks noChangeAspect="0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>
            <a:extLst/>
          </a:blip>
          <a:stretch>
            <a:fillRect/>
          </a:stretch>
        </p:blipFill>
        <p:spPr>
          <a:xfrm>
            <a:off x="21536660" y="10873740"/>
            <a:ext cx="2423161" cy="2103121"/>
          </a:xfrm>
          <a:prstGeom prst="rect">
            <a:avLst/>
          </a:prstGeom>
          <a:ln w="12700">
            <a:miter lim="400000"/>
          </a:ln>
        </p:spPr>
      </p:pic>
      <p:sp>
        <p:nvSpPr>
          <p:cNvPr id="819" name="Electron Pair…"/>
          <p:cNvSpPr txBox="1"/>
          <p:nvPr/>
        </p:nvSpPr>
        <p:spPr>
          <a:xfrm>
            <a:off x="17307489" y="567589"/>
            <a:ext cx="3242316" cy="1379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>
              <a:defRPr b="1" sz="4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Electron Pair</a:t>
            </a:r>
          </a:p>
          <a:p>
            <a:pPr>
              <a:defRPr b="1" sz="4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Geometry</a:t>
            </a:r>
          </a:p>
        </p:txBody>
      </p:sp>
      <p:sp>
        <p:nvSpPr>
          <p:cNvPr id="820" name="Line"/>
          <p:cNvSpPr/>
          <p:nvPr/>
        </p:nvSpPr>
        <p:spPr>
          <a:xfrm>
            <a:off x="17202523" y="2155421"/>
            <a:ext cx="3393294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tIns="91439" bIns="91439" anchor="ctr"/>
          <a:lstStyle/>
          <a:p>
            <a:pPr marL="81280" marR="81280" defTabSz="1828800">
              <a:defRPr b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</a:p>
        </p:txBody>
      </p:sp>
      <p:sp>
        <p:nvSpPr>
          <p:cNvPr id="821" name="linear"/>
          <p:cNvSpPr txBox="1"/>
          <p:nvPr/>
        </p:nvSpPr>
        <p:spPr>
          <a:xfrm>
            <a:off x="17479573" y="2497487"/>
            <a:ext cx="1579754" cy="906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>
              <a:defRPr sz="4200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linear</a:t>
            </a:r>
          </a:p>
        </p:txBody>
      </p:sp>
      <p:sp>
        <p:nvSpPr>
          <p:cNvPr id="822" name="trigonal…"/>
          <p:cNvSpPr txBox="1"/>
          <p:nvPr/>
        </p:nvSpPr>
        <p:spPr>
          <a:xfrm>
            <a:off x="17479573" y="5115550"/>
            <a:ext cx="2299844" cy="1630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>
              <a:defRPr sz="42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trigonal </a:t>
            </a:r>
          </a:p>
          <a:p>
            <a:pPr>
              <a:defRPr sz="42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   planar</a:t>
            </a:r>
          </a:p>
        </p:txBody>
      </p:sp>
      <p:sp>
        <p:nvSpPr>
          <p:cNvPr id="823" name="tetrahedral"/>
          <p:cNvSpPr txBox="1"/>
          <p:nvPr/>
        </p:nvSpPr>
        <p:spPr>
          <a:xfrm>
            <a:off x="17470911" y="9229925"/>
            <a:ext cx="2991664" cy="906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>
              <a:defRPr sz="4200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tetrahedral</a:t>
            </a:r>
          </a:p>
        </p:txBody>
      </p:sp>
      <p:sp>
        <p:nvSpPr>
          <p:cNvPr id="824" name="See Geometry and Polarity Guide"/>
          <p:cNvSpPr txBox="1"/>
          <p:nvPr/>
        </p:nvSpPr>
        <p:spPr>
          <a:xfrm>
            <a:off x="2024380" y="12740005"/>
            <a:ext cx="11612880" cy="1122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81280" marR="81280" defTabSz="1828800">
              <a:lnSpc>
                <a:spcPct val="90000"/>
              </a:lnSpc>
              <a:spcBef>
                <a:spcPts val="2000"/>
              </a:spcBef>
              <a:buClr>
                <a:srgbClr val="000000"/>
              </a:buClr>
              <a:buFont typeface="Arial"/>
              <a:defRPr sz="5400">
                <a:uFill>
                  <a:solidFill>
                    <a:srgbClr val="000000"/>
                  </a:solidFill>
                </a:uFill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See </a:t>
            </a:r>
            <a:r>
              <a:rPr u="sng">
                <a:hlinkClick r:id="rId10" invalidUrl="" action="" tgtFrame="" tooltip="" history="1" highlightClick="0" endSnd="0"/>
              </a:rPr>
              <a:t>Geometry and Polarity Guide</a:t>
            </a:r>
          </a:p>
        </p:txBody>
      </p:sp>
      <p:sp>
        <p:nvSpPr>
          <p:cNvPr id="825" name="VSEPR"/>
          <p:cNvSpPr txBox="1"/>
          <p:nvPr/>
        </p:nvSpPr>
        <p:spPr>
          <a:xfrm>
            <a:off x="170180" y="93979"/>
            <a:ext cx="3646071" cy="1531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>
            <a:lvl1pPr marL="79373" marR="79373" defTabSz="1828800">
              <a:lnSpc>
                <a:spcPct val="90000"/>
              </a:lnSpc>
              <a:defRPr b="1" sz="7200">
                <a:solidFill>
                  <a:srgbClr val="0433FF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r>
              <a:t>VSEPR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" fill="hold"/>
                                        <p:tgtEl>
                                          <p:spTgt spid="8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200"/>
                            </p:stCondLst>
                            <p:childTnLst>
                              <p:par>
                                <p:cTn id="8" presetClass="mediacall" nodeType="after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41" fill="hold"/>
                                        <p:tgtEl>
                                          <p:spTgt spid="8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0" fill="hold" display="0">
                  <p:stCondLst>
                    <p:cond delay="indefinite"/>
                  </p:stCondLst>
                </p:cTn>
                <p:tgtEl>
                  <p:spTgt spid="816"/>
                </p:tgtEl>
              </p:cMediaNode>
            </p:video>
            <p:seq concurrent="1" prevAc="none" nextAc="seek">
              <p:cTn id="11" evtFilter="cancelBubble" nodeType="interactiveSeq" restart="whenNotActive" fill="hold">
                <p:stCondLst>
                  <p:cond delay="0" evt="onClick">
                    <p:tgtEl>
                      <p:spTgt spid="81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816"/>
                  </p:tgtEl>
                </p:cond>
              </p:nextCondLst>
            </p:seq>
            <p:video fullScrn="0">
              <p:cMediaNode mute="0" showWhenStopped="1" numSld="1" vol="100000">
                <p:cTn id="16" fill="hold" display="0">
                  <p:stCondLst>
                    <p:cond delay="indefinite"/>
                  </p:stCondLst>
                </p:cTn>
                <p:tgtEl>
                  <p:spTgt spid="818"/>
                </p:tgtEl>
              </p:cMediaNode>
            </p:video>
            <p:seq concurrent="1" prevAc="none" nextAc="seek">
              <p:cTn id="17" evtFilter="cancelBubble" nodeType="interactiveSeq" restart="whenNotActive" fill="hold">
                <p:stCondLst>
                  <p:cond delay="0" evt="onClick">
                    <p:tgtEl>
                      <p:spTgt spid="81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8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818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Structure Determination by VSEPR"/>
          <p:cNvSpPr txBox="1"/>
          <p:nvPr>
            <p:ph type="title"/>
          </p:nvPr>
        </p:nvSpPr>
        <p:spPr>
          <a:xfrm>
            <a:off x="-7738" y="-872559"/>
            <a:ext cx="20678880" cy="320040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0433FF"/>
                </a:solidFill>
              </a:defRPr>
            </a:lvl1pPr>
          </a:lstStyle>
          <a:p>
            <a:pPr/>
            <a:r>
              <a:t>Structure Determination by VSEPR</a:t>
            </a:r>
          </a:p>
        </p:txBody>
      </p:sp>
      <p:sp>
        <p:nvSpPr>
          <p:cNvPr id="828" name="Ammonia, NH3…"/>
          <p:cNvSpPr txBox="1"/>
          <p:nvPr>
            <p:ph type="body" sz="quarter" idx="1"/>
          </p:nvPr>
        </p:nvSpPr>
        <p:spPr>
          <a:xfrm>
            <a:off x="285279" y="1442355"/>
            <a:ext cx="13690714" cy="2046442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6400"/>
              </a:buClr>
              <a:buSzTx/>
              <a:buFont typeface="Arial"/>
              <a:buNone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5400">
                <a:solidFill>
                  <a:srgbClr val="006400"/>
                </a:solidFill>
                <a:uFill>
                  <a:solidFill>
                    <a:srgbClr val="006400"/>
                  </a:solidFill>
                </a:uFill>
              </a:rPr>
              <a:t>Ammonia, NH</a:t>
            </a:r>
            <a:r>
              <a:rPr baseline="-15851" sz="5400">
                <a:solidFill>
                  <a:srgbClr val="006400"/>
                </a:solidFill>
                <a:uFill>
                  <a:solidFill>
                    <a:srgbClr val="006400"/>
                  </a:solidFill>
                </a:uFill>
              </a:rPr>
              <a:t>3</a:t>
            </a:r>
            <a:endParaRPr baseline="-15851" sz="5400">
              <a:solidFill>
                <a:srgbClr val="006400"/>
              </a:solidFill>
              <a:uFill>
                <a:solidFill>
                  <a:srgbClr val="006400"/>
                </a:solidFill>
              </a:uFill>
            </a:endParaRP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5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1.   Draw electron dot structure</a:t>
            </a:r>
          </a:p>
        </p:txBody>
      </p:sp>
      <p:sp>
        <p:nvSpPr>
          <p:cNvPr id="829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830" name="NH3 picture" descr="NH3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80317" y="1413554"/>
            <a:ext cx="6221392" cy="5117003"/>
          </a:xfrm>
          <a:prstGeom prst="rect">
            <a:avLst/>
          </a:prstGeom>
          <a:ln w="12700">
            <a:miter lim="400000"/>
          </a:ln>
        </p:spPr>
      </p:pic>
      <p:sp>
        <p:nvSpPr>
          <p:cNvPr id="831" name="2.   Count BPs and LPs = 4…"/>
          <p:cNvSpPr txBox="1"/>
          <p:nvPr/>
        </p:nvSpPr>
        <p:spPr>
          <a:xfrm>
            <a:off x="319902" y="3424961"/>
            <a:ext cx="12527280" cy="307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81280" marR="81280" defTabSz="1828800">
              <a:lnSpc>
                <a:spcPct val="90000"/>
              </a:lnSpc>
              <a:spcBef>
                <a:spcPts val="2000"/>
              </a:spcBef>
              <a:buClr>
                <a:srgbClr val="000000"/>
              </a:buClr>
              <a:buFont typeface="Arial"/>
              <a:defRPr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2.   Count BPs and LPs = 4</a:t>
            </a:r>
            <a:endParaRPr>
              <a:solidFill>
                <a:srgbClr val="000000"/>
              </a:solidFill>
              <a:uFill>
                <a:solidFill>
                  <a:srgbClr val="000000"/>
                </a:solidFill>
              </a:uFill>
            </a:endParaRPr>
          </a:p>
          <a:p>
            <a:pPr marL="81280" marR="81280" defTabSz="1828800">
              <a:lnSpc>
                <a:spcPct val="90000"/>
              </a:lnSpc>
              <a:spcBef>
                <a:spcPts val="2000"/>
              </a:spcBef>
              <a:buClr>
                <a:srgbClr val="000000"/>
              </a:buClr>
              <a:buFont typeface="Arial"/>
              <a:defRPr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3.   The 4 electron pairs are at the corners of a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tetrahedron</a:t>
            </a: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.</a:t>
            </a:r>
          </a:p>
        </p:txBody>
      </p:sp>
      <p:pic>
        <p:nvPicPr>
          <p:cNvPr id="832" name="NH3 picture" descr="NH3 pictur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6236" y="7031090"/>
            <a:ext cx="10264141" cy="3749040"/>
          </a:xfrm>
          <a:prstGeom prst="rect">
            <a:avLst/>
          </a:prstGeom>
          <a:ln w="12700">
            <a:miter lim="400000"/>
          </a:ln>
        </p:spPr>
      </p:pic>
      <p:sp>
        <p:nvSpPr>
          <p:cNvPr id="833" name="The Electron Pair Geometry (EPG) is tetrahedral."/>
          <p:cNvSpPr txBox="1"/>
          <p:nvPr/>
        </p:nvSpPr>
        <p:spPr>
          <a:xfrm>
            <a:off x="11598343" y="7250659"/>
            <a:ext cx="12527280" cy="2161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81280" marR="81280" defTabSz="1828800">
              <a:lnSpc>
                <a:spcPct val="90000"/>
              </a:lnSpc>
              <a:spcBef>
                <a:spcPts val="2000"/>
              </a:spcBef>
              <a:buClr>
                <a:srgbClr val="000000"/>
              </a:buClr>
              <a:buFont typeface="Arial"/>
              <a:defRPr sz="60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The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Electron Pair Geometry (EPG)</a:t>
            </a: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 is </a:t>
            </a:r>
            <a:r>
              <a:rPr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rPr>
              <a:t>tetrahedral</a:t>
            </a: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.</a:t>
            </a:r>
          </a:p>
        </p:txBody>
      </p:sp>
      <p:sp>
        <p:nvSpPr>
          <p:cNvPr id="834" name="The Molecular Geometry (MG) - the positions of the atoms - is Trigonal Pyramid"/>
          <p:cNvSpPr txBox="1"/>
          <p:nvPr/>
        </p:nvSpPr>
        <p:spPr>
          <a:xfrm>
            <a:off x="4974868" y="10132302"/>
            <a:ext cx="16481677" cy="2161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 marL="650874" marR="79373" indent="-571500" defTabSz="1828800">
              <a:lnSpc>
                <a:spcPct val="90000"/>
              </a:lnSpc>
              <a:spcBef>
                <a:spcPts val="1600"/>
              </a:spcBef>
              <a:buClr>
                <a:srgbClr val="000000"/>
              </a:buClr>
              <a:buFont typeface="Arial"/>
              <a:defRPr sz="6000">
                <a:uFill>
                  <a:solidFill>
                    <a:srgbClr val="000000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The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Molecular Geometry (MG)</a:t>
            </a:r>
            <a:r>
              <a:t> - the positions of the atoms - is </a:t>
            </a:r>
            <a:r>
              <a:rPr>
                <a:solidFill>
                  <a:srgbClr val="FF2600"/>
                </a:solidFill>
              </a:rPr>
              <a:t>Trigonal Pyramid</a:t>
            </a:r>
          </a:p>
        </p:txBody>
      </p:sp>
      <p:pic>
        <p:nvPicPr>
          <p:cNvPr id="835" name="03M05AN30-1.mov" descr="03M05AN30-1.mov"/>
          <p:cNvPicPr>
            <a:picLocks noChangeAspect="0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16867573" y="13973095"/>
            <a:ext cx="3360421" cy="1832958"/>
          </a:xfrm>
          <a:prstGeom prst="rect">
            <a:avLst/>
          </a:prstGeom>
          <a:ln w="12700">
            <a:miter lim="400000"/>
          </a:ln>
        </p:spPr>
      </p:pic>
      <p:sp>
        <p:nvSpPr>
          <p:cNvPr id="836" name="See Geometry and Polarity Guide"/>
          <p:cNvSpPr txBox="1"/>
          <p:nvPr/>
        </p:nvSpPr>
        <p:spPr>
          <a:xfrm>
            <a:off x="3519849" y="12404420"/>
            <a:ext cx="12207241" cy="1122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81280" marR="81280" defTabSz="1828800">
              <a:spcBef>
                <a:spcPts val="3400"/>
              </a:spcBef>
              <a:buClr>
                <a:srgbClr val="000000"/>
              </a:buClr>
              <a:buFont typeface="Arial"/>
              <a:defRPr sz="5400">
                <a:uFill>
                  <a:solidFill>
                    <a:srgbClr val="000000"/>
                  </a:solidFill>
                </a:uFill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See </a:t>
            </a:r>
            <a:r>
              <a:rPr u="sng">
                <a:hlinkClick r:id="rId7" invalidUrl="" action="" tgtFrame="" tooltip="" history="1" highlightClick="0" endSnd="0"/>
              </a:rPr>
              <a:t>Geometry and Polarity Guide</a:t>
            </a:r>
          </a:p>
        </p:txBody>
      </p:sp>
      <p:pic>
        <p:nvPicPr>
          <p:cNvPr id="837" name="ax3e.mov" descr="ax3e.mov"/>
          <p:cNvPicPr>
            <a:picLocks noChangeAspect="0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>
            <a:extLst/>
          </a:blip>
          <a:stretch>
            <a:fillRect/>
          </a:stretch>
        </p:blipFill>
        <p:spPr>
          <a:xfrm>
            <a:off x="21729588" y="11247216"/>
            <a:ext cx="2423161" cy="21031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3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3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8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1" dur="500"/>
                                        <p:tgtEl>
                                          <p:spTgt spid="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Class="entr" nodeType="afterEffect" presetSubtype="8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Class="mediacall" nodeType="afterEffect" presetSubtype="0" presetID="1" grpId="4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200" fill="hold"/>
                                        <p:tgtEl>
                                          <p:spTgt spid="8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path" nodeType="afterEffect" presetSubtype="0" presetID="-1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129968 -0.378675" origin="layout" pathEditMode="relative">
                                      <p:cBhvr>
                                        <p:cTn id="36" dur="1000" fill="hold"/>
                                        <p:tgtEl>
                                          <p:spTgt spid="8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Class="mediacall" nodeType="afterEffect" presetSubtype="0" presetID="1" grpId="7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333" fill="hold"/>
                                        <p:tgtEl>
                                          <p:spTgt spid="8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333"/>
                            </p:stCondLst>
                            <p:childTnLst>
                              <p:par>
                                <p:cTn id="41" presetClass="entr" nodeType="afterEffect" presetSubtype="8" presetID="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45" fill="hold" display="0">
                  <p:stCondLst>
                    <p:cond delay="indefinite"/>
                  </p:stCondLst>
                </p:cTn>
                <p:tgtEl>
                  <p:spTgt spid="835"/>
                </p:tgtEl>
              </p:cMediaNode>
            </p:video>
            <p:seq concurrent="1" prevAc="none" nextAc="seek">
              <p:cTn id="46" evtFilter="cancelBubble" nodeType="interactiveSeq" restart="whenNotActive" fill="hold">
                <p:stCondLst>
                  <p:cond delay="0" evt="onClick">
                    <p:tgtEl>
                      <p:spTgt spid="83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8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835"/>
                  </p:tgtEl>
                </p:cond>
              </p:nextCondLst>
            </p:seq>
            <p:video fullScrn="0">
              <p:cMediaNode mute="0" showWhenStopped="1" numSld="1" vol="100000">
                <p:cTn id="51" fill="hold" display="0">
                  <p:stCondLst>
                    <p:cond delay="indefinite"/>
                  </p:stCondLst>
                </p:cTn>
                <p:tgtEl>
                  <p:spTgt spid="837"/>
                </p:tgtEl>
              </p:cMediaNode>
            </p:video>
            <p:seq concurrent="1" prevAc="none" nextAc="seek">
              <p:cTn id="52" evtFilter="cancelBubble" nodeType="interactiveSeq" restart="whenNotActive" fill="hold">
                <p:stCondLst>
                  <p:cond delay="0" evt="onClick">
                    <p:tgtEl>
                      <p:spTgt spid="83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6" dur="1" fill="hold"/>
                                        <p:tgtEl>
                                          <p:spTgt spid="8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837"/>
                  </p:tgtEl>
                </p:cond>
              </p:nextCondLst>
            </p:seq>
          </p:childTnLst>
        </p:cTn>
      </p:par>
    </p:tnLst>
    <p:bldLst>
      <p:bldP build="p" bldLvl="5" animBg="1" rev="0" advAuto="0" spid="831" grpId="1"/>
      <p:bldP build="whole" bldLvl="1" animBg="1" rev="0" advAuto="0" spid="833" grpId="3"/>
      <p:bldP build="whole" bldLvl="1" animBg="1" rev="0" advAuto="0" spid="836" grpId="8"/>
      <p:bldP build="whole" bldLvl="1" animBg="1" rev="0" advAuto="0" spid="834" grpId="5"/>
      <p:bldP build="whole" bldLvl="1" animBg="1" rev="0" advAuto="0" spid="832" grpId="2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Structure Determination by VSEPR"/>
          <p:cNvSpPr txBox="1"/>
          <p:nvPr>
            <p:ph type="title"/>
          </p:nvPr>
        </p:nvSpPr>
        <p:spPr>
          <a:xfrm>
            <a:off x="-7738" y="-872559"/>
            <a:ext cx="20678880" cy="320040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0433FF"/>
                </a:solidFill>
              </a:defRPr>
            </a:lvl1pPr>
          </a:lstStyle>
          <a:p>
            <a:pPr/>
            <a:r>
              <a:t>Structure Determination by VSEPR</a:t>
            </a:r>
          </a:p>
        </p:txBody>
      </p:sp>
      <p:sp>
        <p:nvSpPr>
          <p:cNvPr id="840" name="Water, H2O…"/>
          <p:cNvSpPr txBox="1"/>
          <p:nvPr>
            <p:ph type="body" idx="1"/>
          </p:nvPr>
        </p:nvSpPr>
        <p:spPr>
          <a:xfrm>
            <a:off x="276516" y="1484242"/>
            <a:ext cx="14333221" cy="9761221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6400"/>
              </a:buClr>
              <a:buSzTx/>
              <a:buFont typeface="Arial"/>
              <a:buNone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5400">
                <a:solidFill>
                  <a:srgbClr val="006400"/>
                </a:solidFill>
                <a:uFill>
                  <a:solidFill>
                    <a:srgbClr val="006400"/>
                  </a:solidFill>
                </a:uFill>
              </a:rPr>
              <a:t>Water, H</a:t>
            </a:r>
            <a:r>
              <a:rPr baseline="-15851" sz="5400">
                <a:solidFill>
                  <a:srgbClr val="006400"/>
                </a:solidFill>
                <a:uFill>
                  <a:solidFill>
                    <a:srgbClr val="006400"/>
                  </a:solidFill>
                </a:uFill>
              </a:rPr>
              <a:t>2</a:t>
            </a:r>
            <a:r>
              <a:rPr sz="5400">
                <a:solidFill>
                  <a:srgbClr val="006400"/>
                </a:solidFill>
                <a:uFill>
                  <a:solidFill>
                    <a:srgbClr val="006400"/>
                  </a:solidFill>
                </a:uFill>
              </a:rPr>
              <a:t>O</a:t>
            </a:r>
            <a:endParaRPr sz="5400">
              <a:solidFill>
                <a:srgbClr val="006400"/>
              </a:solidFill>
              <a:uFill>
                <a:solidFill>
                  <a:srgbClr val="006400"/>
                </a:solidFill>
              </a:uFill>
            </a:endParaRP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5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1.   Draw electron dot structure</a:t>
            </a:r>
          </a:p>
        </p:txBody>
      </p:sp>
      <p:sp>
        <p:nvSpPr>
          <p:cNvPr id="841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842" name="H2O picture" descr="H2O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42410" y="4398892"/>
            <a:ext cx="3131821" cy="3931921"/>
          </a:xfrm>
          <a:prstGeom prst="rect">
            <a:avLst/>
          </a:prstGeom>
          <a:ln w="12700">
            <a:miter lim="400000"/>
          </a:ln>
        </p:spPr>
      </p:pic>
      <p:sp>
        <p:nvSpPr>
          <p:cNvPr id="843" name="The electron pair geometry is Tetrahedral"/>
          <p:cNvSpPr/>
          <p:nvPr/>
        </p:nvSpPr>
        <p:spPr>
          <a:xfrm>
            <a:off x="17056482" y="4666733"/>
            <a:ext cx="6835142" cy="3002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79373" marR="79373" defTabSz="1828800">
              <a:buClr>
                <a:srgbClr val="000000"/>
              </a:buClr>
              <a:buFont typeface="Arial"/>
              <a:defRPr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The electron pair geometry is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Tetrahedral</a:t>
            </a:r>
          </a:p>
        </p:txBody>
      </p:sp>
      <p:pic>
        <p:nvPicPr>
          <p:cNvPr id="844" name="H2O picture" descr="H2O pictur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350115" y="2159058"/>
            <a:ext cx="3794761" cy="1691641"/>
          </a:xfrm>
          <a:prstGeom prst="rect">
            <a:avLst/>
          </a:prstGeom>
          <a:ln w="12700">
            <a:miter lim="400000"/>
          </a:ln>
        </p:spPr>
      </p:pic>
      <p:sp>
        <p:nvSpPr>
          <p:cNvPr id="845" name="2.   Count BPs and LPs = 4…"/>
          <p:cNvSpPr txBox="1"/>
          <p:nvPr/>
        </p:nvSpPr>
        <p:spPr>
          <a:xfrm>
            <a:off x="273077" y="3693340"/>
            <a:ext cx="13281660" cy="307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81280" marR="81280" defTabSz="1828800">
              <a:lnSpc>
                <a:spcPct val="90000"/>
              </a:lnSpc>
              <a:spcBef>
                <a:spcPts val="2000"/>
              </a:spcBef>
              <a:buClr>
                <a:srgbClr val="000000"/>
              </a:buClr>
              <a:buFont typeface="Arial"/>
              <a:defRPr sz="5400">
                <a:uFill>
                  <a:solidFill>
                    <a:srgbClr val="000000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2.   Count BPs and LPs = 4</a:t>
            </a:r>
          </a:p>
          <a:p>
            <a:pPr marL="81280" marR="81280" defTabSz="1828800">
              <a:lnSpc>
                <a:spcPct val="90000"/>
              </a:lnSpc>
              <a:spcBef>
                <a:spcPts val="2000"/>
              </a:spcBef>
              <a:buClr>
                <a:srgbClr val="000000"/>
              </a:buClr>
              <a:buFont typeface="Arial"/>
              <a:defRPr sz="5400">
                <a:uFill>
                  <a:solidFill>
                    <a:srgbClr val="000000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3.   The 4 electron pairs are at the corners of a tetrahedron.</a:t>
            </a:r>
          </a:p>
        </p:txBody>
      </p:sp>
      <p:grpSp>
        <p:nvGrpSpPr>
          <p:cNvPr id="848" name="Group"/>
          <p:cNvGrpSpPr/>
          <p:nvPr/>
        </p:nvGrpSpPr>
        <p:grpSpPr>
          <a:xfrm>
            <a:off x="20655283" y="9545624"/>
            <a:ext cx="3675791" cy="4139222"/>
            <a:chOff x="0" y="0"/>
            <a:chExt cx="3675789" cy="4139220"/>
          </a:xfrm>
        </p:grpSpPr>
        <p:pic>
          <p:nvPicPr>
            <p:cNvPr id="846" name="images.jpeg" descr="images.jpe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931258"/>
              <a:ext cx="3675790" cy="3207963"/>
            </a:xfrm>
            <a:prstGeom prst="rect">
              <a:avLst/>
            </a:prstGeom>
            <a:ln w="88900" cap="flat">
              <a:noFill/>
              <a:round/>
            </a:ln>
            <a:effectLst/>
          </p:spPr>
        </p:pic>
        <p:sp>
          <p:nvSpPr>
            <p:cNvPr id="847" name="A caltrop"/>
            <p:cNvSpPr txBox="1"/>
            <p:nvPr/>
          </p:nvSpPr>
          <p:spPr>
            <a:xfrm>
              <a:off x="1350812" y="0"/>
              <a:ext cx="1788488" cy="6409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>
                <a:defRPr sz="3200">
                  <a:latin typeface="Avenir Book Oblique"/>
                  <a:ea typeface="Avenir Book Oblique"/>
                  <a:cs typeface="Avenir Book Oblique"/>
                  <a:sym typeface="Avenir Book Oblique"/>
                </a:defRPr>
              </a:lvl1pPr>
            </a:lstStyle>
            <a:p>
              <a:pPr/>
              <a:r>
                <a:t>A caltrop</a:t>
              </a:r>
            </a:p>
          </p:txBody>
        </p:sp>
      </p:grpSp>
      <p:sp>
        <p:nvSpPr>
          <p:cNvPr id="849" name="The molecular geometry is bent"/>
          <p:cNvSpPr/>
          <p:nvPr/>
        </p:nvSpPr>
        <p:spPr>
          <a:xfrm>
            <a:off x="1356582" y="8579666"/>
            <a:ext cx="5692141" cy="3002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79373" marR="79373" defTabSz="1828800">
              <a:buClr>
                <a:srgbClr val="000000"/>
              </a:buClr>
              <a:buFont typeface="Arial"/>
              <a:defRPr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The molecular geometry is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bent</a:t>
            </a:r>
          </a:p>
        </p:txBody>
      </p:sp>
      <p:pic>
        <p:nvPicPr>
          <p:cNvPr id="850" name="image.png" descr="image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199218" y="8420916"/>
            <a:ext cx="5692141" cy="3268981"/>
          </a:xfrm>
          <a:prstGeom prst="rect">
            <a:avLst/>
          </a:prstGeom>
          <a:ln w="12700">
            <a:miter lim="400000"/>
          </a:ln>
        </p:spPr>
      </p:pic>
      <p:pic>
        <p:nvPicPr>
          <p:cNvPr id="851" name="ax2e2.mov" descr="ax2e2.mov"/>
          <p:cNvPicPr>
            <a:picLocks noChangeAspect="0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21664521" y="244831"/>
            <a:ext cx="2423160" cy="2103121"/>
          </a:xfrm>
          <a:prstGeom prst="rect">
            <a:avLst/>
          </a:prstGeom>
          <a:ln w="12700">
            <a:miter lim="400000"/>
          </a:ln>
        </p:spPr>
      </p:pic>
      <p:sp>
        <p:nvSpPr>
          <p:cNvPr id="852" name="Based on the Valence Shell Electron Pair Repulsion Theory (VSEPR), which of the following corresponds most closely to the molecular geometry of SCl2?…"/>
          <p:cNvSpPr txBox="1"/>
          <p:nvPr/>
        </p:nvSpPr>
        <p:spPr>
          <a:xfrm>
            <a:off x="7208520" y="14333219"/>
            <a:ext cx="17990821" cy="1540764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73151" marR="73151" defTabSz="1645920">
              <a:defRPr b="1" sz="54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Based on the Valence Shell Electron Pair Repulsion Theory (VSEPR), which of the following corresponds most closely to the molecular geometry of SCl</a:t>
            </a:r>
            <a:r>
              <a:rPr baseline="-17259"/>
              <a:t>2</a:t>
            </a:r>
            <a:r>
              <a:t>?</a:t>
            </a:r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</a:p>
          <a:p>
            <a:pPr marL="455441" marR="81280" indent="-247161" defTabSz="1828800">
              <a:buSzPct val="100000"/>
              <a:buAutoNum type="alphaUcPeriod" startAt="1"/>
              <a:defRPr b="1" sz="4600">
                <a:uFill>
                  <a:solidFill>
                    <a:srgbClr val="000000"/>
                  </a:solidFill>
                </a:uFill>
              </a:defRPr>
            </a:pPr>
            <a:r>
              <a:t> </a:t>
            </a:r>
            <a:r>
              <a:rPr b="0"/>
              <a:t>linear</a:t>
            </a:r>
            <a:endParaRPr b="0"/>
          </a:p>
          <a:p>
            <a:pPr marL="455441" marR="81280" indent="-247161" defTabSz="1828800">
              <a:buSzPct val="100000"/>
              <a:buAutoNum type="alphaUcPeriod" startAt="1"/>
              <a:defRPr b="1" sz="4600">
                <a:uFill>
                  <a:solidFill>
                    <a:srgbClr val="000000"/>
                  </a:solidFill>
                </a:uFill>
              </a:defRPr>
            </a:pPr>
            <a:r>
              <a:rPr b="0"/>
              <a:t> bent (bond angle 120°)</a:t>
            </a:r>
            <a:endParaRPr b="0"/>
          </a:p>
          <a:p>
            <a:pPr marL="455441" marR="81280" indent="-247161" defTabSz="1828800">
              <a:buSzPct val="100000"/>
              <a:buAutoNum type="alphaUcPeriod" startAt="1"/>
              <a:defRPr b="1" sz="4600">
                <a:uFill>
                  <a:solidFill>
                    <a:srgbClr val="000000"/>
                  </a:solidFill>
                </a:uFill>
              </a:defRPr>
            </a:pPr>
            <a:r>
              <a:rPr b="0"/>
              <a:t> T-shaped</a:t>
            </a:r>
            <a:endParaRPr b="0"/>
          </a:p>
          <a:p>
            <a:pPr marL="455441" marR="81280" indent="-247161" defTabSz="1828800">
              <a:buSzPct val="100000"/>
              <a:buAutoNum type="alphaUcPeriod" startAt="1"/>
              <a:defRPr b="1" sz="4600">
                <a:uFill>
                  <a:solidFill>
                    <a:srgbClr val="000000"/>
                  </a:solidFill>
                </a:uFill>
              </a:defRPr>
            </a:pPr>
            <a:r>
              <a:rPr b="0"/>
              <a:t> bent (bond angle 109.5°)</a:t>
            </a:r>
            <a:endParaRPr b="0"/>
          </a:p>
          <a:p>
            <a:pPr marL="455441" marR="81280" indent="-247161" defTabSz="1828800">
              <a:buSzPct val="100000"/>
              <a:buAutoNum type="alphaUcPeriod" startAt="1"/>
              <a:defRPr b="1" sz="4600">
                <a:uFill>
                  <a:solidFill>
                    <a:srgbClr val="000000"/>
                  </a:solidFill>
                </a:uFill>
              </a:defRPr>
            </a:pPr>
            <a:r>
              <a:rPr b="0"/>
              <a:t> none of the above</a:t>
            </a: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</a:p>
        </p:txBody>
      </p:sp>
      <p:sp>
        <p:nvSpPr>
          <p:cNvPr id="853" name="Enter your response on…"/>
          <p:cNvSpPr txBox="1"/>
          <p:nvPr/>
        </p:nvSpPr>
        <p:spPr>
          <a:xfrm>
            <a:off x="21404579" y="16596359"/>
            <a:ext cx="6958480" cy="157734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81280" marR="81280" algn="ctr" defTabSz="1828800">
              <a:defRPr b="1" i="1"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Enter your response on</a:t>
            </a:r>
          </a:p>
          <a:p>
            <a:pPr marL="81280" marR="81280" algn="ctr" defTabSz="1828800">
              <a:defRPr b="1" i="1"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your i&gt;Clicker now!</a:t>
            </a:r>
          </a:p>
        </p:txBody>
      </p:sp>
      <p:sp>
        <p:nvSpPr>
          <p:cNvPr id="854" name="Answer = D (bent, 109.5° angle)"/>
          <p:cNvSpPr txBox="1"/>
          <p:nvPr/>
        </p:nvSpPr>
        <p:spPr>
          <a:xfrm>
            <a:off x="18019457" y="19316700"/>
            <a:ext cx="10489300" cy="947845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81280" marR="81280" algn="ctr" defTabSz="1828800">
              <a:defRPr b="1" sz="5400">
                <a:uFill>
                  <a:solidFill>
                    <a:srgbClr val="000000"/>
                  </a:solidFill>
                </a:uFill>
              </a:defRPr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D </a:t>
            </a:r>
            <a:r>
              <a:rPr i="1"/>
              <a:t>(bent, 109.5° angle)</a:t>
            </a:r>
          </a:p>
        </p:txBody>
      </p:sp>
      <p:pic>
        <p:nvPicPr>
          <p:cNvPr id="855" name="SCl2.jpg" descr="SCl2.jp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4566880" y="5772150"/>
            <a:ext cx="4829176" cy="1485900"/>
          </a:xfrm>
          <a:prstGeom prst="rect">
            <a:avLst/>
          </a:prstGeom>
          <a:ln w="88900"/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4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8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1" dur="500"/>
                                        <p:tgtEl>
                                          <p:spTgt spid="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500"/>
                                        <p:tgtEl>
                                          <p:spTgt spid="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Class="mediacall" nodeType="afterEffect" presetSubtype="0" presetID="1" grpId="4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200" fill="hold"/>
                                        <p:tgtEl>
                                          <p:spTgt spid="8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after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6" dur="500"/>
                                        <p:tgtEl>
                                          <p:spTgt spid="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Class="entr" nodeType="after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0" dur="500"/>
                                        <p:tgtEl>
                                          <p:spTgt spid="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path" nodeType="clickEffect" presetSubtype="0" presetID="-1" grpId="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147188 -0.990000" origin="layout" pathEditMode="relative">
                                      <p:cBhvr>
                                        <p:cTn id="44" dur="1000" fill="hold"/>
                                        <p:tgtEl>
                                          <p:spTgt spid="8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path" nodeType="withEffect" presetSubtype="0" presetID="-1" grpId="9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455631 -0.363333" origin="layout" pathEditMode="relative">
                                      <p:cBhvr>
                                        <p:cTn id="47" dur="1000" fill="hold"/>
                                        <p:tgtEl>
                                          <p:spTgt spid="8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path" nodeType="afterEffect" presetSubtype="0" presetID="-1" grpId="10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422812 -0.126667" origin="layout" pathEditMode="relative">
                                      <p:cBhvr>
                                        <p:cTn id="50" dur="1000" fill="hold"/>
                                        <p:tgtEl>
                                          <p:spTgt spid="8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exit" nodeType="click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Class="path" nodeType="afterEffect" presetSubtype="0" presetID="-1" grpId="1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496877 -0.565000" origin="layout" pathEditMode="relative">
                                      <p:cBhvr>
                                        <p:cTn id="57" dur="500" fill="hold"/>
                                        <p:tgtEl>
                                          <p:spTgt spid="8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58" fill="hold" display="0">
                  <p:stCondLst>
                    <p:cond delay="indefinite"/>
                  </p:stCondLst>
                </p:cTn>
                <p:tgtEl>
                  <p:spTgt spid="851"/>
                </p:tgtEl>
              </p:cMediaNode>
            </p:video>
            <p:seq concurrent="1" prevAc="none" nextAc="seek">
              <p:cTn id="59" evtFilter="cancelBubble" nodeType="interactiveSeq" restart="whenNotActive" fill="hold">
                <p:stCondLst>
                  <p:cond delay="0" evt="onClick">
                    <p:tgtEl>
                      <p:spTgt spid="85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8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851"/>
                  </p:tgtEl>
                </p:cond>
              </p:nextCondLst>
            </p:seq>
          </p:childTnLst>
        </p:cTn>
      </p:par>
    </p:tnLst>
    <p:bldLst>
      <p:bldP build="p" bldLvl="5" animBg="1" rev="0" advAuto="0" spid="845" grpId="1"/>
      <p:bldP build="whole" bldLvl="1" animBg="1" rev="0" advAuto="0" spid="848" grpId="5"/>
      <p:bldP build="whole" bldLvl="1" animBg="1" rev="0" advAuto="0" spid="853" grpId="11"/>
      <p:bldP build="whole" bldLvl="1" animBg="1" rev="0" advAuto="0" spid="842" grpId="2"/>
      <p:bldP build="whole" bldLvl="1" animBg="1" rev="0" advAuto="0" spid="849" grpId="7"/>
      <p:bldP build="whole" bldLvl="1" animBg="1" rev="0" advAuto="0" spid="850" grpId="6"/>
      <p:bldP build="whole" bldLvl="1" animBg="1" rev="0" advAuto="0" spid="843" grpId="3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The oppositely charged ions in ionic compounds are attracted to one another by Electrostatic Forces.…"/>
          <p:cNvSpPr txBox="1"/>
          <p:nvPr>
            <p:ph type="body" sz="half" idx="1"/>
          </p:nvPr>
        </p:nvSpPr>
        <p:spPr>
          <a:xfrm>
            <a:off x="4579620" y="7772400"/>
            <a:ext cx="16162020" cy="5943600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6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The oppositely charged ions in ionic compounds are attracted to one another by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Electrostatic Forces</a:t>
            </a:r>
            <a:r>
              <a:t>.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6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These forces are governed by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Coulomb's Law</a:t>
            </a:r>
            <a:r>
              <a:t>.</a:t>
            </a:r>
          </a:p>
        </p:txBody>
      </p:sp>
      <p:sp>
        <p:nvSpPr>
          <p:cNvPr id="262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3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263" name="03S10VD1-1.mov" descr="03S10VD1-1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7162800" y="3451860"/>
            <a:ext cx="9781468" cy="3566161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Ionic Bonds - Electrostatic Forces"/>
          <p:cNvSpPr txBox="1"/>
          <p:nvPr/>
        </p:nvSpPr>
        <p:spPr>
          <a:xfrm>
            <a:off x="108469" y="-327426"/>
            <a:ext cx="16162021" cy="2008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>
            <a:lvl1pPr marL="79373" marR="79373" defTabSz="1828800">
              <a:lnSpc>
                <a:spcPct val="90000"/>
              </a:lnSpc>
              <a:defRPr b="1" sz="7400">
                <a:solidFill>
                  <a:srgbClr val="0433FF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r>
              <a:t>Ionic Bonds - Electrostatic Forces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67" fill="hold"/>
                                        <p:tgtEl>
                                          <p:spTgt spid="2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6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Class="entr" nodeType="with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Class="entr" nodeType="after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22" fill="hold" display="0">
                  <p:stCondLst>
                    <p:cond delay="indefinite"/>
                  </p:stCondLst>
                </p:cTn>
                <p:tgtEl>
                  <p:spTgt spid="263"/>
                </p:tgtEl>
              </p:cMediaNode>
            </p:video>
            <p:seq concurrent="1" prevAc="none" nextAc="seek">
              <p:cTn id="23" evtFilter="cancelBubble" nodeType="interactiveSeq" restart="whenNotActive" fill="hold">
                <p:stCondLst>
                  <p:cond delay="0" evt="onClick">
                    <p:tgtEl>
                      <p:spTgt spid="26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2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63"/>
                  </p:tgtEl>
                </p:cond>
              </p:nextCondLst>
            </p:seq>
          </p:childTnLst>
        </p:cTn>
      </p:par>
    </p:tnLst>
    <p:bldLst>
      <p:bldP build="p" bldLvl="1" animBg="1" rev="0" advAuto="0" spid="261" grpId="2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FFFFFF"/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Methanol, CH3OH…"/>
          <p:cNvSpPr txBox="1"/>
          <p:nvPr>
            <p:ph type="body" idx="1"/>
          </p:nvPr>
        </p:nvSpPr>
        <p:spPr>
          <a:xfrm>
            <a:off x="972820" y="1977390"/>
            <a:ext cx="14333220" cy="9761220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3DAF"/>
              </a:buClr>
              <a:buSzTx/>
              <a:buFont typeface="Arial"/>
              <a:buNone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Methanol, CH</a:t>
            </a:r>
            <a:r>
              <a:rPr baseline="-15851"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3</a:t>
            </a: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OH</a:t>
            </a:r>
            <a:endParaRPr sz="5400">
              <a:solidFill>
                <a:srgbClr val="003DAF"/>
              </a:solidFill>
              <a:uFill>
                <a:solidFill>
                  <a:srgbClr val="003DAF"/>
                </a:solidFill>
              </a:uFill>
            </a:endParaRP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5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1.   Draw electron dot structure</a:t>
            </a:r>
          </a:p>
        </p:txBody>
      </p:sp>
      <p:sp>
        <p:nvSpPr>
          <p:cNvPr id="858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859" name="CH3OH picture" descr="CH3OH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13000" y="4290059"/>
            <a:ext cx="4069080" cy="3200401"/>
          </a:xfrm>
          <a:prstGeom prst="rect">
            <a:avLst/>
          </a:prstGeom>
          <a:ln w="12700">
            <a:miter lim="400000"/>
          </a:ln>
        </p:spPr>
      </p:pic>
      <p:sp>
        <p:nvSpPr>
          <p:cNvPr id="860" name="2.   Define bond angles 1 and 2"/>
          <p:cNvSpPr txBox="1"/>
          <p:nvPr/>
        </p:nvSpPr>
        <p:spPr>
          <a:xfrm>
            <a:off x="892810" y="8293100"/>
            <a:ext cx="14493240" cy="1122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marL="81280" marR="81280" defTabSz="1828800">
              <a:lnSpc>
                <a:spcPct val="90000"/>
              </a:lnSpc>
              <a:spcBef>
                <a:spcPts val="2000"/>
              </a:spcBef>
              <a:buClr>
                <a:srgbClr val="000000"/>
              </a:buClr>
              <a:buFont typeface="Arial"/>
              <a:defRPr sz="5400">
                <a:uFill>
                  <a:solidFill>
                    <a:srgbClr val="000000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2.   Define bond angles 1 and 2</a:t>
            </a:r>
          </a:p>
        </p:txBody>
      </p:sp>
      <p:sp>
        <p:nvSpPr>
          <p:cNvPr id="861" name="Methanol, CH3OH…"/>
          <p:cNvSpPr txBox="1"/>
          <p:nvPr/>
        </p:nvSpPr>
        <p:spPr>
          <a:xfrm>
            <a:off x="15029180" y="7256780"/>
            <a:ext cx="10355580" cy="9761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/>
          <a:p>
            <a:pPr marL="650874" marR="79373" indent="-571500" defTabSz="1828800">
              <a:lnSpc>
                <a:spcPct val="90000"/>
              </a:lnSpc>
              <a:spcBef>
                <a:spcPts val="1600"/>
              </a:spcBef>
              <a:buClr>
                <a:srgbClr val="003DAF"/>
              </a:buClr>
              <a:buFont typeface="Arial"/>
              <a:defRPr sz="4600">
                <a:uFill>
                  <a:solidFill>
                    <a:srgbClr val="000000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Methanol, CH</a:t>
            </a:r>
            <a:r>
              <a:rPr baseline="-15851"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3</a:t>
            </a: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OH</a:t>
            </a:r>
            <a:endParaRPr sz="5400">
              <a:solidFill>
                <a:srgbClr val="003DAF"/>
              </a:solidFill>
              <a:uFill>
                <a:solidFill>
                  <a:srgbClr val="003DAF"/>
                </a:solidFill>
              </a:uFill>
            </a:endParaRPr>
          </a:p>
          <a:p>
            <a:pPr marL="650874" marR="79373" indent="-571500" defTabSz="1828800">
              <a:lnSpc>
                <a:spcPct val="90000"/>
              </a:lnSpc>
              <a:spcBef>
                <a:spcPts val="1600"/>
              </a:spcBef>
              <a:buClr>
                <a:srgbClr val="000000"/>
              </a:buClr>
              <a:buFont typeface="Arial"/>
              <a:defRPr sz="4600">
                <a:uFill>
                  <a:solidFill>
                    <a:srgbClr val="000000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5400"/>
              <a:t>Angle 1 =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109</a:t>
            </a:r>
            <a:r>
              <a:rPr baseline="30962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o</a:t>
            </a:r>
            <a:r>
              <a:rPr sz="5400"/>
              <a:t> 		</a:t>
            </a:r>
            <a:endParaRPr sz="5400"/>
          </a:p>
          <a:p>
            <a:pPr marL="650874" marR="79373" indent="-571500" defTabSz="1828800">
              <a:lnSpc>
                <a:spcPct val="90000"/>
              </a:lnSpc>
              <a:spcBef>
                <a:spcPts val="1600"/>
              </a:spcBef>
              <a:buClr>
                <a:srgbClr val="000000"/>
              </a:buClr>
              <a:buFont typeface="Arial"/>
              <a:defRPr sz="4600">
                <a:uFill>
                  <a:solidFill>
                    <a:srgbClr val="000000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5400"/>
              <a:t>Angle 2 =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109</a:t>
            </a:r>
            <a:r>
              <a:rPr baseline="30962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o</a:t>
            </a:r>
            <a:endParaRPr baseline="30962" sz="5400">
              <a:solidFill>
                <a:srgbClr val="FF2734"/>
              </a:solidFill>
              <a:uFill>
                <a:solidFill>
                  <a:srgbClr val="FF2734"/>
                </a:solidFill>
              </a:uFill>
            </a:endParaRPr>
          </a:p>
          <a:p>
            <a:pPr marL="650874" marR="79373" indent="-571500" defTabSz="1828800">
              <a:lnSpc>
                <a:spcPct val="90000"/>
              </a:lnSpc>
              <a:spcBef>
                <a:spcPts val="1600"/>
              </a:spcBef>
              <a:buClr>
                <a:srgbClr val="000000"/>
              </a:buClr>
              <a:buFont typeface="Arial"/>
              <a:defRPr sz="5400">
                <a:uFill>
                  <a:solidFill>
                    <a:srgbClr val="000000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In both cases the atom 	  is surrounded by 		    4 electron pairs.</a:t>
            </a:r>
          </a:p>
        </p:txBody>
      </p:sp>
      <p:pic>
        <p:nvPicPr>
          <p:cNvPr id="862" name="05M04AN10-1.mov" descr="05M04AN10-1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6979919" y="15197811"/>
            <a:ext cx="7660692" cy="3817621"/>
          </a:xfrm>
          <a:prstGeom prst="rect">
            <a:avLst/>
          </a:prstGeom>
          <a:ln w="12700">
            <a:miter lim="400000"/>
          </a:ln>
        </p:spPr>
      </p:pic>
      <p:pic>
        <p:nvPicPr>
          <p:cNvPr id="863" name="CH3OH picture" descr="CH3OH pictur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763239" y="1000345"/>
            <a:ext cx="7566117" cy="4851815"/>
          </a:xfrm>
          <a:prstGeom prst="rect">
            <a:avLst/>
          </a:prstGeom>
          <a:ln w="12700">
            <a:miter lim="400000"/>
          </a:ln>
        </p:spPr>
      </p:pic>
      <p:sp>
        <p:nvSpPr>
          <p:cNvPr id="864" name="Structure Determination by VSEPR"/>
          <p:cNvSpPr txBox="1"/>
          <p:nvPr>
            <p:ph type="title"/>
          </p:nvPr>
        </p:nvSpPr>
        <p:spPr>
          <a:xfrm>
            <a:off x="-7738" y="-872559"/>
            <a:ext cx="20678880" cy="320040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0433FF"/>
                </a:solidFill>
              </a:defRPr>
            </a:lvl1pPr>
          </a:lstStyle>
          <a:p>
            <a:pPr/>
            <a:r>
              <a:t>Structure Determination by VSEPR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path" nodeType="after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017635 -0.405744" origin="layout" pathEditMode="relative">
                                      <p:cBhvr>
                                        <p:cTn id="16" dur="500" fill="hold"/>
                                        <p:tgtEl>
                                          <p:spTgt spid="8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Class="mediacall" nodeType="afterEffect" presetSubtype="0" presetID="1" grpId="4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066" fill="hold"/>
                                        <p:tgtEl>
                                          <p:spTgt spid="8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20" fill="hold" display="0">
                  <p:stCondLst>
                    <p:cond delay="indefinite"/>
                  </p:stCondLst>
                </p:cTn>
                <p:tgtEl>
                  <p:spTgt spid="862"/>
                </p:tgtEl>
              </p:cMediaNode>
            </p:video>
            <p:seq concurrent="1" prevAc="none" nextAc="seek">
              <p:cTn id="21" evtFilter="cancelBubble" nodeType="interactiveSeq" restart="whenNotActive" fill="hold">
                <p:stCondLst>
                  <p:cond delay="0" evt="onClick">
                    <p:tgtEl>
                      <p:spTgt spid="86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8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862"/>
                  </p:tgtEl>
                </p:cond>
              </p:nextCondLst>
            </p:seq>
          </p:childTnLst>
        </p:cTn>
      </p:par>
    </p:tnLst>
    <p:bldLst>
      <p:bldP build="whole" bldLvl="1" animBg="1" rev="0" advAuto="0" spid="863" grpId="1"/>
      <p:bldP build="whole" bldLvl="1" animBg="1" rev="0" advAuto="0" spid="861" grpId="2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FFFFFF"/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Acetonitrile, CH3CN…"/>
          <p:cNvSpPr txBox="1"/>
          <p:nvPr>
            <p:ph type="body" idx="1"/>
          </p:nvPr>
        </p:nvSpPr>
        <p:spPr>
          <a:xfrm>
            <a:off x="1176020" y="2227579"/>
            <a:ext cx="14333220" cy="9761221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3DAF"/>
              </a:buClr>
              <a:buSzTx/>
              <a:buFont typeface="Arial"/>
              <a:buNone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Acetonitrile, CH</a:t>
            </a:r>
            <a:r>
              <a:rPr baseline="-15851"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3</a:t>
            </a: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CN</a:t>
            </a:r>
            <a:endParaRPr sz="5400">
              <a:solidFill>
                <a:srgbClr val="003DAF"/>
              </a:solidFill>
              <a:uFill>
                <a:solidFill>
                  <a:srgbClr val="003DAF"/>
                </a:solidFill>
              </a:uFill>
            </a:endParaRP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5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Define bond angles 1 and 2</a:t>
            </a:r>
          </a:p>
        </p:txBody>
      </p:sp>
      <p:sp>
        <p:nvSpPr>
          <p:cNvPr id="867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868" name="Angle 1 = 109o…"/>
          <p:cNvSpPr txBox="1"/>
          <p:nvPr/>
        </p:nvSpPr>
        <p:spPr>
          <a:xfrm>
            <a:off x="1785620" y="8237219"/>
            <a:ext cx="13738860" cy="417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81280" marR="81280" defTabSz="1828800">
              <a:lnSpc>
                <a:spcPct val="90000"/>
              </a:lnSpc>
              <a:spcBef>
                <a:spcPts val="2000"/>
              </a:spcBef>
              <a:buClr>
                <a:srgbClr val="000000"/>
              </a:buClr>
              <a:buFont typeface="Arial"/>
              <a:defRPr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Angle 1 =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109</a:t>
            </a:r>
            <a:r>
              <a:rPr baseline="30962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o</a:t>
            </a: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 		</a:t>
            </a:r>
            <a:endParaRPr>
              <a:solidFill>
                <a:srgbClr val="000000"/>
              </a:solidFill>
              <a:uFill>
                <a:solidFill>
                  <a:srgbClr val="000000"/>
                </a:solidFill>
              </a:uFill>
            </a:endParaRPr>
          </a:p>
          <a:p>
            <a:pPr marL="81280" marR="81280" defTabSz="1828800">
              <a:lnSpc>
                <a:spcPct val="90000"/>
              </a:lnSpc>
              <a:spcBef>
                <a:spcPts val="2000"/>
              </a:spcBef>
              <a:buClr>
                <a:srgbClr val="000000"/>
              </a:buClr>
              <a:buFont typeface="Arial"/>
              <a:defRPr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Angle 2 =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180</a:t>
            </a:r>
            <a:r>
              <a:rPr baseline="30962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o</a:t>
            </a:r>
            <a:endParaRPr baseline="30962">
              <a:solidFill>
                <a:srgbClr val="FF2734"/>
              </a:solidFill>
              <a:uFill>
                <a:solidFill>
                  <a:srgbClr val="FF2734"/>
                </a:solidFill>
              </a:uFill>
            </a:endParaRPr>
          </a:p>
          <a:p>
            <a:pPr marL="81280" marR="81280" defTabSz="1828800">
              <a:lnSpc>
                <a:spcPct val="90000"/>
              </a:lnSpc>
              <a:spcBef>
                <a:spcPts val="2000"/>
              </a:spcBef>
              <a:buClr>
                <a:srgbClr val="000000"/>
              </a:buClr>
              <a:buFont typeface="Arial"/>
              <a:defRPr sz="5400">
                <a:uFill>
                  <a:solidFill>
                    <a:srgbClr val="000000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One C is surrounded by 4 electron "clouds" and the other by 2 "clouds"</a:t>
            </a:r>
          </a:p>
        </p:txBody>
      </p:sp>
      <p:pic>
        <p:nvPicPr>
          <p:cNvPr id="869" name="CH3CN picture" descr="CH3CN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98967" y="5950592"/>
            <a:ext cx="8098491" cy="5006340"/>
          </a:xfrm>
          <a:prstGeom prst="rect">
            <a:avLst/>
          </a:prstGeom>
          <a:ln w="12700">
            <a:miter lim="400000"/>
          </a:ln>
        </p:spPr>
      </p:pic>
      <p:pic>
        <p:nvPicPr>
          <p:cNvPr id="870" name="CH3CN picture" descr="CH3CN pictur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62200" y="4565650"/>
            <a:ext cx="4983480" cy="3086100"/>
          </a:xfrm>
          <a:prstGeom prst="rect">
            <a:avLst/>
          </a:prstGeom>
          <a:ln w="88900"/>
        </p:spPr>
      </p:pic>
      <p:sp>
        <p:nvSpPr>
          <p:cNvPr id="871" name="Structure Determination by VSEPR"/>
          <p:cNvSpPr txBox="1"/>
          <p:nvPr>
            <p:ph type="title"/>
          </p:nvPr>
        </p:nvSpPr>
        <p:spPr>
          <a:xfrm>
            <a:off x="-7738" y="-872559"/>
            <a:ext cx="20678880" cy="320040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0433FF"/>
                </a:solidFill>
              </a:defRPr>
            </a:lvl1pPr>
          </a:lstStyle>
          <a:p>
            <a:pPr/>
            <a:r>
              <a:t>Structure Determination by VSEPR</a:t>
            </a:r>
          </a:p>
        </p:txBody>
      </p:sp>
      <p:pic>
        <p:nvPicPr>
          <p:cNvPr id="872" name="acetonitrile-formula-c2h3n-500x500.jpg.jpeg" descr="acetonitrile-formula-c2h3n-500x500.jpg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690085" y="-254893"/>
            <a:ext cx="4229101" cy="6350001"/>
          </a:xfrm>
          <a:prstGeom prst="rect">
            <a:avLst/>
          </a:prstGeom>
          <a:ln w="88900"/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86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6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6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Class="entr" nodeType="with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Class="entr" nodeType="after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8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Class="entr" nodeType="after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8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69" grpId="1"/>
      <p:bldP build="p" bldLvl="5" animBg="1" rev="0" advAuto="0" spid="868" grpId="2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4" name="ax3.mov" descr="ax3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9870419" y="11201400"/>
            <a:ext cx="2377441" cy="1783080"/>
          </a:xfrm>
          <a:prstGeom prst="rect">
            <a:avLst/>
          </a:prstGeom>
          <a:ln w="12700">
            <a:miter lim="400000"/>
          </a:ln>
        </p:spPr>
      </p:pic>
      <p:sp>
        <p:nvSpPr>
          <p:cNvPr id="875" name="In BF3, the B atom is surrounded by only 3 electron pairs.…"/>
          <p:cNvSpPr txBox="1"/>
          <p:nvPr>
            <p:ph type="body" sz="half" idx="1"/>
          </p:nvPr>
        </p:nvSpPr>
        <p:spPr>
          <a:xfrm>
            <a:off x="795020" y="2286000"/>
            <a:ext cx="10812780" cy="9144001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8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In BF</a:t>
            </a:r>
            <a:r>
              <a:rPr baseline="-5999"/>
              <a:t>3</a:t>
            </a:r>
            <a:r>
              <a:t>, t</a:t>
            </a:r>
            <a:r>
              <a:t>he B atom is surrounded by only 3 electron pairs.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8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Bond angles are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120°</a:t>
            </a:r>
            <a:r>
              <a:t> </a:t>
            </a:r>
          </a:p>
        </p:txBody>
      </p:sp>
      <p:pic>
        <p:nvPicPr>
          <p:cNvPr id="876" name="BF3 picture" descr="BF3 pictur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895060" y="2602987"/>
            <a:ext cx="3666777" cy="6826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877" name="BF3 picture" descr="BF3 pictur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3394689" y="7165773"/>
            <a:ext cx="5273040" cy="5160848"/>
          </a:xfrm>
          <a:prstGeom prst="rect">
            <a:avLst/>
          </a:prstGeom>
          <a:ln w="12700">
            <a:miter lim="400000"/>
          </a:ln>
        </p:spPr>
      </p:pic>
      <p:sp>
        <p:nvSpPr>
          <p:cNvPr id="878" name="Geometry described as trigonal planar"/>
          <p:cNvSpPr txBox="1"/>
          <p:nvPr/>
        </p:nvSpPr>
        <p:spPr>
          <a:xfrm>
            <a:off x="3736974" y="8799830"/>
            <a:ext cx="9196072" cy="4335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79373" marR="79373" defTabSz="1828800">
              <a:buClr>
                <a:srgbClr val="000000"/>
              </a:buClr>
              <a:buFont typeface="Arial"/>
              <a:defRPr sz="80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Geometry described as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trigonal planar</a:t>
            </a:r>
          </a:p>
        </p:txBody>
      </p:sp>
      <p:sp>
        <p:nvSpPr>
          <p:cNvPr id="879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880" name="Structure Determination by VSEPR"/>
          <p:cNvSpPr txBox="1"/>
          <p:nvPr>
            <p:ph type="title"/>
          </p:nvPr>
        </p:nvSpPr>
        <p:spPr>
          <a:xfrm>
            <a:off x="-7738" y="-821759"/>
            <a:ext cx="20678880" cy="320040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0433FF"/>
                </a:solidFill>
              </a:defRPr>
            </a:lvl1pPr>
          </a:lstStyle>
          <a:p>
            <a:pPr/>
            <a:r>
              <a:t>Structure Determination by VSEPR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" fill="hold"/>
                                        <p:tgtEl>
                                          <p:spTgt spid="8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874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87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874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FFFFFF"/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2" name="ax5.mov" descr="ax5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916680" y="10104119"/>
            <a:ext cx="2491741" cy="2148841"/>
          </a:xfrm>
          <a:prstGeom prst="rect">
            <a:avLst/>
          </a:prstGeom>
          <a:ln w="12700">
            <a:miter lim="400000"/>
          </a:ln>
        </p:spPr>
      </p:pic>
      <p:pic>
        <p:nvPicPr>
          <p:cNvPr id="883" name="PF5 picture" descr="PF5 pictur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86925" y="3984625"/>
            <a:ext cx="13381602" cy="5746750"/>
          </a:xfrm>
          <a:prstGeom prst="rect">
            <a:avLst/>
          </a:prstGeom>
          <a:ln w="12700">
            <a:miter lim="400000"/>
          </a:ln>
        </p:spPr>
      </p:pic>
      <p:sp>
        <p:nvSpPr>
          <p:cNvPr id="884" name="5 electron pairs"/>
          <p:cNvSpPr txBox="1"/>
          <p:nvPr/>
        </p:nvSpPr>
        <p:spPr>
          <a:xfrm>
            <a:off x="11858625" y="5670550"/>
            <a:ext cx="5354610" cy="1122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FF2734"/>
              </a:buClr>
              <a:buFont typeface="Arial"/>
              <a:def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5 electron pairs</a:t>
            </a:r>
          </a:p>
        </p:txBody>
      </p:sp>
      <p:sp>
        <p:nvSpPr>
          <p:cNvPr id="885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886" name="09M15AN50-1.mov" descr="09M15AN50-1.mov"/>
          <p:cNvPicPr>
            <a:picLocks noChangeAspect="0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13403580" y="7612380"/>
            <a:ext cx="6103620" cy="5289805"/>
          </a:xfrm>
          <a:prstGeom prst="rect">
            <a:avLst/>
          </a:prstGeom>
          <a:ln w="12700">
            <a:miter lim="400000"/>
          </a:ln>
        </p:spPr>
      </p:pic>
      <p:sp>
        <p:nvSpPr>
          <p:cNvPr id="887" name="See Geometry and Polarity Guide"/>
          <p:cNvSpPr txBox="1"/>
          <p:nvPr/>
        </p:nvSpPr>
        <p:spPr>
          <a:xfrm>
            <a:off x="9448800" y="12641579"/>
            <a:ext cx="11750040" cy="1122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81280" marR="81280" defTabSz="1828800">
              <a:buClr>
                <a:srgbClr val="000000"/>
              </a:buClr>
              <a:buFont typeface="Arial"/>
              <a:defRPr sz="5400">
                <a:uFill>
                  <a:solidFill>
                    <a:srgbClr val="000000"/>
                  </a:solidFill>
                </a:uFill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See </a:t>
            </a:r>
            <a:r>
              <a:rPr u="sng">
                <a:hlinkClick r:id="rId9" invalidUrl="" action="" tgtFrame="" tooltip="" history="1" highlightClick="0" endSnd="0"/>
              </a:rPr>
              <a:t>Geometry and Polarity Guide</a:t>
            </a:r>
          </a:p>
        </p:txBody>
      </p:sp>
      <p:sp>
        <p:nvSpPr>
          <p:cNvPr id="888" name="Structure Determination by VSEPR"/>
          <p:cNvSpPr txBox="1"/>
          <p:nvPr>
            <p:ph type="title"/>
          </p:nvPr>
        </p:nvSpPr>
        <p:spPr>
          <a:xfrm>
            <a:off x="-7738" y="-821759"/>
            <a:ext cx="20678880" cy="320040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0433FF"/>
                </a:solidFill>
              </a:defRPr>
            </a:lvl1pPr>
          </a:lstStyle>
          <a:p>
            <a:pPr/>
            <a:r>
              <a:t>Structure Determination by VSEPR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" fill="hold"/>
                                        <p:tgtEl>
                                          <p:spTgt spid="8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200"/>
                            </p:stCondLst>
                            <p:childTnLst>
                              <p:par>
                                <p:cTn id="8" presetClass="mediacall" nodeType="after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41" fill="hold"/>
                                        <p:tgtEl>
                                          <p:spTgt spid="8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0" fill="hold" display="0">
                  <p:stCondLst>
                    <p:cond delay="indefinite"/>
                  </p:stCondLst>
                </p:cTn>
                <p:tgtEl>
                  <p:spTgt spid="882"/>
                </p:tgtEl>
              </p:cMediaNode>
            </p:video>
            <p:seq concurrent="1" prevAc="none" nextAc="seek">
              <p:cTn id="11" evtFilter="cancelBubble" nodeType="interactiveSeq" restart="whenNotActive" fill="hold">
                <p:stCondLst>
                  <p:cond delay="0" evt="onClick">
                    <p:tgtEl>
                      <p:spTgt spid="88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882"/>
                  </p:tgtEl>
                </p:cond>
              </p:nextCondLst>
            </p:seq>
            <p:video fullScrn="0">
              <p:cMediaNode mute="0" showWhenStopped="1" numSld="1" vol="100000">
                <p:cTn id="16" fill="hold" display="0">
                  <p:stCondLst>
                    <p:cond delay="indefinite"/>
                  </p:stCondLst>
                </p:cTn>
                <p:tgtEl>
                  <p:spTgt spid="886"/>
                </p:tgtEl>
              </p:cMediaNode>
            </p:video>
            <p:seq concurrent="1" prevAc="none" nextAc="seek">
              <p:cTn id="17" evtFilter="cancelBubble" nodeType="interactiveSeq" restart="whenNotActive" fill="hold">
                <p:stCondLst>
                  <p:cond delay="0" evt="onClick">
                    <p:tgtEl>
                      <p:spTgt spid="88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8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886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FFFFFF"/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" name="jacks picture" descr="jacks pictur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789371" y="3226863"/>
            <a:ext cx="4383252" cy="3226074"/>
          </a:xfrm>
          <a:prstGeom prst="rect">
            <a:avLst/>
          </a:prstGeom>
          <a:ln w="88900"/>
        </p:spPr>
      </p:pic>
      <p:pic>
        <p:nvPicPr>
          <p:cNvPr id="891" name="ax6.mov" descr="ax6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3779520" y="10698479"/>
            <a:ext cx="2103120" cy="1783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892" name="SF6 picture" descr="SF6 pictur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814812" y="3954779"/>
            <a:ext cx="10529589" cy="5719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893" name="09M15AN60-1.mov" descr="09M15AN60-1.mov"/>
          <p:cNvPicPr>
            <a:picLocks noChangeAspect="0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>
            <a:extLst/>
          </a:blip>
          <a:stretch>
            <a:fillRect/>
          </a:stretch>
        </p:blipFill>
        <p:spPr>
          <a:xfrm>
            <a:off x="13403580" y="7315200"/>
            <a:ext cx="6103620" cy="5289804"/>
          </a:xfrm>
          <a:prstGeom prst="rect">
            <a:avLst/>
          </a:prstGeom>
          <a:ln w="12700">
            <a:miter lim="400000"/>
          </a:ln>
        </p:spPr>
      </p:pic>
      <p:sp>
        <p:nvSpPr>
          <p:cNvPr id="894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895" name="6 electron pairs"/>
          <p:cNvSpPr txBox="1"/>
          <p:nvPr/>
        </p:nvSpPr>
        <p:spPr>
          <a:xfrm>
            <a:off x="11858625" y="5670550"/>
            <a:ext cx="5354610" cy="1122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FF2734"/>
              </a:buClr>
              <a:buFont typeface="Arial"/>
              <a:def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6 electron pairs</a:t>
            </a:r>
          </a:p>
        </p:txBody>
      </p:sp>
      <p:sp>
        <p:nvSpPr>
          <p:cNvPr id="896" name="See Geometry and Polarity Guide"/>
          <p:cNvSpPr txBox="1"/>
          <p:nvPr/>
        </p:nvSpPr>
        <p:spPr>
          <a:xfrm>
            <a:off x="9448800" y="12641579"/>
            <a:ext cx="11750040" cy="1122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81280" marR="81280" defTabSz="1828800">
              <a:buClr>
                <a:srgbClr val="000000"/>
              </a:buClr>
              <a:buFont typeface="Arial"/>
              <a:defRPr sz="5400">
                <a:uFill>
                  <a:solidFill>
                    <a:srgbClr val="000000"/>
                  </a:solidFill>
                </a:uFill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See </a:t>
            </a:r>
            <a:r>
              <a:rPr u="sng">
                <a:hlinkClick r:id="rId10" invalidUrl="" action="" tgtFrame="" tooltip="" history="1" highlightClick="0" endSnd="0"/>
              </a:rPr>
              <a:t>Geometry and Polarity Guide</a:t>
            </a:r>
          </a:p>
        </p:txBody>
      </p:sp>
      <p:sp>
        <p:nvSpPr>
          <p:cNvPr id="897" name="The game “Jacks”"/>
          <p:cNvSpPr txBox="1"/>
          <p:nvPr/>
        </p:nvSpPr>
        <p:spPr>
          <a:xfrm>
            <a:off x="17814597" y="6538257"/>
            <a:ext cx="3447774" cy="6394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>
              <a:defRPr i="1" sz="3200"/>
            </a:lvl1pPr>
          </a:lstStyle>
          <a:p>
            <a:pPr/>
            <a:r>
              <a:t>The game “Jacks”</a:t>
            </a:r>
          </a:p>
        </p:txBody>
      </p:sp>
      <p:sp>
        <p:nvSpPr>
          <p:cNvPr id="898" name="Structure Determination by VSEPR"/>
          <p:cNvSpPr txBox="1"/>
          <p:nvPr>
            <p:ph type="title"/>
          </p:nvPr>
        </p:nvSpPr>
        <p:spPr>
          <a:xfrm>
            <a:off x="-7738" y="-821759"/>
            <a:ext cx="20678880" cy="320040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0433FF"/>
                </a:solidFill>
              </a:defRPr>
            </a:lvl1pPr>
          </a:lstStyle>
          <a:p>
            <a:pPr/>
            <a:r>
              <a:t>Structure Determination by VSEPR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" fill="hold"/>
                                        <p:tgtEl>
                                          <p:spTgt spid="8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200"/>
                            </p:stCondLst>
                            <p:childTnLst>
                              <p:par>
                                <p:cTn id="8" presetClass="mediacall" nodeType="after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41" fill="hold"/>
                                        <p:tgtEl>
                                          <p:spTgt spid="8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0" fill="hold" display="0">
                  <p:stCondLst>
                    <p:cond delay="indefinite"/>
                  </p:stCondLst>
                </p:cTn>
                <p:tgtEl>
                  <p:spTgt spid="891"/>
                </p:tgtEl>
              </p:cMediaNode>
            </p:video>
            <p:seq concurrent="1" prevAc="none" nextAc="seek">
              <p:cTn id="11" evtFilter="cancelBubble" nodeType="interactiveSeq" restart="whenNotActive" fill="hold">
                <p:stCondLst>
                  <p:cond delay="0" evt="onClick">
                    <p:tgtEl>
                      <p:spTgt spid="89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891"/>
                  </p:tgtEl>
                </p:cond>
              </p:nextCondLst>
            </p:seq>
            <p:video fullScrn="0">
              <p:cMediaNode mute="0" showWhenStopped="1" numSld="1" vol="100000">
                <p:cTn id="16" fill="hold" display="0">
                  <p:stCondLst>
                    <p:cond delay="indefinite"/>
                  </p:stCondLst>
                </p:cTn>
                <p:tgtEl>
                  <p:spTgt spid="893"/>
                </p:tgtEl>
              </p:cMediaNode>
            </p:video>
            <p:seq concurrent="1" prevAc="none" nextAc="seek">
              <p:cTn id="17" evtFilter="cancelBubble" nodeType="interactiveSeq" restart="whenNotActive" fill="hold">
                <p:stCondLst>
                  <p:cond delay="0" evt="onClick">
                    <p:tgtEl>
                      <p:spTgt spid="89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8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893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Number of valence electrons = 34…"/>
          <p:cNvSpPr txBox="1"/>
          <p:nvPr>
            <p:ph type="body" sz="quarter" idx="1"/>
          </p:nvPr>
        </p:nvSpPr>
        <p:spPr>
          <a:xfrm>
            <a:off x="363220" y="2345016"/>
            <a:ext cx="9601201" cy="4449386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6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Number of valence electrons = 34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6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Central atom = S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6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Dot structure</a:t>
            </a:r>
          </a:p>
        </p:txBody>
      </p:sp>
      <p:pic>
        <p:nvPicPr>
          <p:cNvPr id="901" name="SF4 picture" descr="SF4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34325" y="2232004"/>
            <a:ext cx="4809456" cy="4809457"/>
          </a:xfrm>
          <a:prstGeom prst="rect">
            <a:avLst/>
          </a:prstGeom>
          <a:ln w="50800">
            <a:miter lim="400000"/>
          </a:ln>
        </p:spPr>
      </p:pic>
      <p:sp>
        <p:nvSpPr>
          <p:cNvPr id="902" name="EPG = trigonal bipyramid (5 pairs around the S)…"/>
          <p:cNvSpPr txBox="1"/>
          <p:nvPr/>
        </p:nvSpPr>
        <p:spPr>
          <a:xfrm>
            <a:off x="1226820" y="8286097"/>
            <a:ext cx="8252460" cy="427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81280" marR="81280" defTabSz="1828800">
              <a:lnSpc>
                <a:spcPct val="90000"/>
              </a:lnSpc>
              <a:spcBef>
                <a:spcPts val="1900"/>
              </a:spcBef>
              <a:buClr>
                <a:srgbClr val="000000"/>
              </a:buClr>
              <a:buFont typeface="Arial"/>
              <a:defRPr sz="60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EPG =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trigonal bipyramid</a:t>
            </a: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 (5 pairs around the S) </a:t>
            </a:r>
            <a:endParaRPr>
              <a:solidFill>
                <a:srgbClr val="000000"/>
              </a:solidFill>
              <a:uFill>
                <a:solidFill>
                  <a:srgbClr val="000000"/>
                </a:solidFill>
              </a:uFill>
            </a:endParaRPr>
          </a:p>
          <a:p>
            <a:pPr marL="81280" marR="81280" defTabSz="1828800">
              <a:lnSpc>
                <a:spcPct val="90000"/>
              </a:lnSpc>
              <a:spcBef>
                <a:spcPts val="1900"/>
              </a:spcBef>
              <a:buClr>
                <a:srgbClr val="000000"/>
              </a:buClr>
              <a:buFont typeface="Arial"/>
              <a:defRPr sz="60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MG =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seesaw</a:t>
            </a:r>
          </a:p>
        </p:txBody>
      </p:sp>
      <p:pic>
        <p:nvPicPr>
          <p:cNvPr id="903" name="SF4 picture" descr="SF4 pictur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12200" y="8021319"/>
            <a:ext cx="7604952" cy="4809457"/>
          </a:xfrm>
          <a:prstGeom prst="rect">
            <a:avLst/>
          </a:prstGeom>
          <a:ln w="12700">
            <a:miter lim="400000"/>
          </a:ln>
        </p:spPr>
      </p:pic>
      <p:sp>
        <p:nvSpPr>
          <p:cNvPr id="904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grpSp>
        <p:nvGrpSpPr>
          <p:cNvPr id="907" name="Group"/>
          <p:cNvGrpSpPr/>
          <p:nvPr/>
        </p:nvGrpSpPr>
        <p:grpSpPr>
          <a:xfrm>
            <a:off x="14026071" y="-138915"/>
            <a:ext cx="11008609" cy="8363435"/>
            <a:chOff x="0" y="0"/>
            <a:chExt cx="11008609" cy="8363434"/>
          </a:xfrm>
        </p:grpSpPr>
        <p:pic>
          <p:nvPicPr>
            <p:cNvPr id="905" name="SF4 picture" descr="SF4 pictur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962388" y="0"/>
              <a:ext cx="4046222" cy="68122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06" name="Lone pair is in the equator because it requires more room."/>
            <p:cNvSpPr txBox="1"/>
            <p:nvPr/>
          </p:nvSpPr>
          <p:spPr>
            <a:xfrm>
              <a:off x="0" y="2031214"/>
              <a:ext cx="7385566" cy="63322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marL="650874" marR="79373" indent="-571500" defTabSz="1828800">
                <a:lnSpc>
                  <a:spcPct val="90000"/>
                </a:lnSpc>
                <a:spcBef>
                  <a:spcPts val="1600"/>
                </a:spcBef>
                <a:buClr>
                  <a:srgbClr val="000000"/>
                </a:buClr>
                <a:buFont typeface="Arial"/>
                <a:defRPr sz="6000">
                  <a:uFill>
                    <a:solidFill>
                      <a:srgbClr val="000000"/>
                    </a:solidFill>
                  </a:uFill>
                  <a:latin typeface="Avenir Heavy"/>
                  <a:ea typeface="Avenir Heavy"/>
                  <a:cs typeface="Avenir Heavy"/>
                  <a:sym typeface="Avenir Heavy"/>
                </a:defRPr>
              </a:pPr>
              <a:r>
                <a:rPr>
                  <a:latin typeface="Avenir Book"/>
                  <a:ea typeface="Avenir Book"/>
                  <a:cs typeface="Avenir Book"/>
                  <a:sym typeface="Avenir Book"/>
                </a:rPr>
                <a:t>Lone pair is in the</a:t>
              </a:r>
              <a:r>
                <a:t> </a:t>
              </a:r>
              <a:r>
                <a:rPr>
                  <a:solidFill>
                    <a:srgbClr val="FF2600"/>
                  </a:solidFill>
                </a:rPr>
                <a:t>equator</a:t>
              </a:r>
              <a:r>
                <a:t> </a:t>
              </a:r>
              <a:r>
                <a:rPr>
                  <a:latin typeface="Avenir Book"/>
                  <a:ea typeface="Avenir Book"/>
                  <a:cs typeface="Avenir Book"/>
                  <a:sym typeface="Avenir Book"/>
                </a:rPr>
                <a:t>because it requires more room.</a:t>
              </a:r>
              <a:r>
                <a:t> </a:t>
              </a:r>
            </a:p>
          </p:txBody>
        </p:sp>
      </p:grpSp>
      <p:grpSp>
        <p:nvGrpSpPr>
          <p:cNvPr id="910" name="Group"/>
          <p:cNvGrpSpPr/>
          <p:nvPr/>
        </p:nvGrpSpPr>
        <p:grpSpPr>
          <a:xfrm>
            <a:off x="14057394" y="7677420"/>
            <a:ext cx="10324985" cy="5949097"/>
            <a:chOff x="0" y="0"/>
            <a:chExt cx="10324983" cy="5949095"/>
          </a:xfrm>
        </p:grpSpPr>
        <p:pic>
          <p:nvPicPr>
            <p:cNvPr id="908" name="ap1875_ap1877.jpg" descr="ap1875_ap1877.jp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740613" y="0"/>
              <a:ext cx="6584371" cy="4223404"/>
            </a:xfrm>
            <a:prstGeom prst="rect">
              <a:avLst/>
            </a:prstGeom>
            <a:ln w="88900" cap="flat">
              <a:noFill/>
              <a:round/>
            </a:ln>
            <a:effectLst/>
          </p:spPr>
        </p:pic>
        <p:sp>
          <p:nvSpPr>
            <p:cNvPr id="909" name="Unshared electron pairs (&quot;lone pairs&quot;)…"/>
            <p:cNvSpPr txBox="1"/>
            <p:nvPr/>
          </p:nvSpPr>
          <p:spPr>
            <a:xfrm>
              <a:off x="0" y="4181388"/>
              <a:ext cx="10263678" cy="17677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/>
            <a:p>
              <a:pPr algn="r">
                <a:defRPr i="1" sz="3700"/>
              </a:pPr>
              <a:r>
                <a:t>Unshared electron pairs ("lone pairs") </a:t>
              </a:r>
            </a:p>
            <a:p>
              <a:pPr algn="r">
                <a:defRPr i="1" sz="3700"/>
              </a:pPr>
              <a:r>
                <a:t>take up more volume than </a:t>
              </a:r>
            </a:p>
            <a:p>
              <a:pPr algn="r">
                <a:defRPr i="1" sz="3700"/>
              </a:pPr>
              <a:r>
                <a:t>shared electron pairs ("bonding pairs")</a:t>
              </a:r>
            </a:p>
          </p:txBody>
        </p:sp>
      </p:grpSp>
      <p:sp>
        <p:nvSpPr>
          <p:cNvPr id="911" name="Sulfur Tetrafluoride, SF4"/>
          <p:cNvSpPr txBox="1"/>
          <p:nvPr>
            <p:ph type="title"/>
          </p:nvPr>
        </p:nvSpPr>
        <p:spPr>
          <a:xfrm>
            <a:off x="16566" y="146608"/>
            <a:ext cx="14333221" cy="1668781"/>
          </a:xfrm>
          <a:prstGeom prst="rect">
            <a:avLst/>
          </a:prstGeom>
        </p:spPr>
        <p:txBody>
          <a:bodyPr/>
          <a:lstStyle/>
          <a:p>
            <a:pPr algn="l">
              <a:defRPr>
                <a:solidFill>
                  <a:srgbClr val="0433FF"/>
                </a:solidFill>
              </a:defRPr>
            </a:pPr>
            <a:r>
              <a:t>Sulfur Tetrafluoride, SF</a:t>
            </a:r>
            <a:r>
              <a:rPr baseline="-5999"/>
              <a:t>4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02" grpId="1"/>
      <p:bldP build="whole" bldLvl="1" animBg="1" rev="0" advAuto="0" spid="903" grpId="2"/>
      <p:bldP build="whole" bldLvl="1" animBg="1" rev="0" advAuto="0" spid="910" grpId="4"/>
      <p:bldP build="whole" bldLvl="1" animBg="1" rev="0" advAuto="0" spid="907" grpId="3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Other Molecular Geometries"/>
          <p:cNvSpPr txBox="1"/>
          <p:nvPr>
            <p:ph type="title"/>
          </p:nvPr>
        </p:nvSpPr>
        <p:spPr>
          <a:xfrm>
            <a:off x="6266180" y="1236980"/>
            <a:ext cx="14333220" cy="166878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0433FF"/>
                </a:solidFill>
              </a:defRPr>
            </a:lvl1pPr>
          </a:lstStyle>
          <a:p>
            <a:pPr/>
            <a:r>
              <a:t>Other Molecular Geometries</a:t>
            </a:r>
          </a:p>
        </p:txBody>
      </p:sp>
      <p:sp>
        <p:nvSpPr>
          <p:cNvPr id="914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915" name="trigonal bipyramid geometries picture" descr="trigonal bipyramid geometries picture"/>
          <p:cNvPicPr>
            <a:picLocks noChangeAspect="0"/>
          </p:cNvPicPr>
          <p:nvPr/>
        </p:nvPicPr>
        <p:blipFill>
          <a:blip r:embed="rId3">
            <a:extLst/>
          </a:blip>
          <a:srcRect l="1598" t="0" r="1632" b="0"/>
          <a:stretch>
            <a:fillRect/>
          </a:stretch>
        </p:blipFill>
        <p:spPr>
          <a:xfrm>
            <a:off x="3208020" y="3200400"/>
            <a:ext cx="17990820" cy="4603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916" name="octahedral molecular geometries picture" descr="octahedral molecular geometries picture"/>
          <p:cNvPicPr>
            <a:picLocks noChangeAspect="0"/>
          </p:cNvPicPr>
          <p:nvPr/>
        </p:nvPicPr>
        <p:blipFill>
          <a:blip r:embed="rId4">
            <a:extLst/>
          </a:blip>
          <a:srcRect l="5542" t="0" r="5895" b="0"/>
          <a:stretch>
            <a:fillRect/>
          </a:stretch>
        </p:blipFill>
        <p:spPr>
          <a:xfrm>
            <a:off x="3667125" y="8607425"/>
            <a:ext cx="17198976" cy="4803776"/>
          </a:xfrm>
          <a:prstGeom prst="rect">
            <a:avLst/>
          </a:prstGeom>
          <a:ln w="3175">
            <a:miter lim="400000"/>
          </a:ln>
          <a:effectLst>
            <a:outerShdw sx="100000" sy="100000" kx="0" ky="0" algn="b" rotWithShape="0" blurRad="114300" dist="88900" dir="2700000">
              <a:srgbClr val="A2A2A2">
                <a:alpha val="74996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0" name="water and CH4 picture" descr="water and CH4 picture"/>
          <p:cNvPicPr>
            <a:picLocks noChangeAspect="0"/>
          </p:cNvPicPr>
          <p:nvPr/>
        </p:nvPicPr>
        <p:blipFill>
          <a:blip r:embed="rId2">
            <a:extLst/>
          </a:blip>
          <a:srcRect l="0" t="24682" r="59713" b="5290"/>
          <a:stretch>
            <a:fillRect/>
          </a:stretch>
        </p:blipFill>
        <p:spPr>
          <a:xfrm>
            <a:off x="6777422" y="2616503"/>
            <a:ext cx="4399154" cy="3787322"/>
          </a:xfrm>
          <a:prstGeom prst="rect">
            <a:avLst/>
          </a:prstGeom>
          <a:ln w="50800">
            <a:miter lim="400000"/>
          </a:ln>
        </p:spPr>
      </p:pic>
      <p:pic>
        <p:nvPicPr>
          <p:cNvPr id="921" name="water and CH4 picture" descr="water and CH4 picture"/>
          <p:cNvPicPr>
            <a:picLocks noChangeAspect="0"/>
          </p:cNvPicPr>
          <p:nvPr/>
        </p:nvPicPr>
        <p:blipFill>
          <a:blip r:embed="rId2">
            <a:extLst/>
          </a:blip>
          <a:srcRect l="52561" t="0" r="3016" b="6584"/>
          <a:stretch>
            <a:fillRect/>
          </a:stretch>
        </p:blipFill>
        <p:spPr>
          <a:xfrm>
            <a:off x="19840951" y="160786"/>
            <a:ext cx="4518544" cy="4706331"/>
          </a:xfrm>
          <a:prstGeom prst="rect">
            <a:avLst/>
          </a:prstGeom>
          <a:ln w="50800">
            <a:miter lim="400000"/>
          </a:ln>
        </p:spPr>
      </p:pic>
      <p:sp>
        <p:nvSpPr>
          <p:cNvPr id="922" name="Molecular Polarity"/>
          <p:cNvSpPr txBox="1"/>
          <p:nvPr>
            <p:ph type="title"/>
          </p:nvPr>
        </p:nvSpPr>
        <p:spPr>
          <a:xfrm>
            <a:off x="26670" y="-1029684"/>
            <a:ext cx="14333221" cy="395478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0433FF"/>
                </a:solidFill>
              </a:defRPr>
            </a:lvl1pPr>
          </a:lstStyle>
          <a:p>
            <a:pPr/>
            <a:r>
              <a:t>Molecular Polarity</a:t>
            </a:r>
          </a:p>
        </p:txBody>
      </p:sp>
      <p:sp>
        <p:nvSpPr>
          <p:cNvPr id="923" name="Why do ionic compounds dissolve in water?"/>
          <p:cNvSpPr txBox="1"/>
          <p:nvPr>
            <p:ph type="body" sz="quarter" idx="1"/>
          </p:nvPr>
        </p:nvSpPr>
        <p:spPr>
          <a:xfrm>
            <a:off x="12031585" y="11000957"/>
            <a:ext cx="10011906" cy="2232987"/>
          </a:xfrm>
          <a:prstGeom prst="rect">
            <a:avLst/>
          </a:prstGeom>
          <a:solidFill>
            <a:srgbClr val="EBEBEB">
              <a:alpha val="56312"/>
            </a:srgbClr>
          </a:solidFill>
          <a:ln w="9525">
            <a:round/>
          </a:ln>
        </p:spPr>
        <p:txBody>
          <a:bodyPr/>
          <a:lstStyle>
            <a:lvl1pPr marL="650874" indent="-571500" algn="ctr">
              <a:spcBef>
                <a:spcPts val="1900"/>
              </a:spcBef>
              <a:buClr>
                <a:srgbClr val="000000"/>
              </a:buClr>
              <a:buSzTx/>
              <a:buFont typeface="Arial"/>
              <a:buNone/>
              <a:defRPr b="0" sz="6000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Why do ionic compounds dissolve in water?</a:t>
            </a:r>
          </a:p>
        </p:txBody>
      </p:sp>
      <p:sp>
        <p:nvSpPr>
          <p:cNvPr id="924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925" name="Water, H2O…"/>
          <p:cNvSpPr txBox="1"/>
          <p:nvPr/>
        </p:nvSpPr>
        <p:spPr>
          <a:xfrm>
            <a:off x="904608" y="2737764"/>
            <a:ext cx="5758613" cy="3802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81280" marR="81280" defTabSz="1828800">
              <a:buClr>
                <a:srgbClr val="000000"/>
              </a:buClr>
              <a:buFont typeface="Arial"/>
              <a:defRPr sz="4200">
                <a:uFill>
                  <a:solidFill>
                    <a:srgbClr val="000000"/>
                  </a:solidFill>
                </a:u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Water</a:t>
            </a:r>
            <a:r>
              <a:t>, 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H</a:t>
            </a:r>
            <a:r>
              <a:rPr baseline="-5999">
                <a:latin typeface="Avenir Book Oblique"/>
                <a:ea typeface="Avenir Book Oblique"/>
                <a:cs typeface="Avenir Book Oblique"/>
                <a:sym typeface="Avenir Book Oblique"/>
              </a:rPr>
              <a:t>2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O</a:t>
            </a:r>
            <a:endParaRPr>
              <a:latin typeface="Avenir Book Oblique"/>
              <a:ea typeface="Avenir Book Oblique"/>
              <a:cs typeface="Avenir Book Oblique"/>
              <a:sym typeface="Avenir Book Oblique"/>
            </a:endParaRPr>
          </a:p>
          <a:p>
            <a:pPr marL="81280" marR="81280" defTabSz="1828800">
              <a:buClr>
                <a:srgbClr val="000000"/>
              </a:buClr>
              <a:buFont typeface="Arial"/>
              <a:defRPr sz="4200">
                <a:uFill>
                  <a:solidFill>
                    <a:srgbClr val="000000"/>
                  </a:solidFill>
                </a:uFill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18.02 g/mol</a:t>
            </a:r>
          </a:p>
          <a:p>
            <a:pPr marL="81280" marR="81280" defTabSz="1828800">
              <a:buClr>
                <a:srgbClr val="000000"/>
              </a:buClr>
              <a:buFont typeface="Arial"/>
              <a:defRPr sz="4200">
                <a:uFill>
                  <a:solidFill>
                    <a:srgbClr val="000000"/>
                  </a:solidFill>
                </a:uFill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tetrahedral EPG</a:t>
            </a:r>
          </a:p>
          <a:p>
            <a:pPr marL="81280" marR="81280" defTabSz="1828800">
              <a:buClr>
                <a:srgbClr val="000000"/>
              </a:buClr>
              <a:buFont typeface="Arial"/>
              <a:defRPr sz="4200">
                <a:uFill>
                  <a:solidFill>
                    <a:srgbClr val="000000"/>
                  </a:solidFill>
                </a:uFill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bent MG</a:t>
            </a:r>
          </a:p>
          <a:p>
            <a:pPr marL="81280" marR="81280" defTabSz="1828800">
              <a:buClr>
                <a:srgbClr val="000000"/>
              </a:buClr>
              <a:buFont typeface="Arial"/>
              <a:defRPr sz="4200">
                <a:uFill>
                  <a:solidFill>
                    <a:srgbClr val="000000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Boiling point = 100 ˚C</a:t>
            </a:r>
          </a:p>
        </p:txBody>
      </p:sp>
      <p:sp>
        <p:nvSpPr>
          <p:cNvPr id="926" name="Methane, CH4…"/>
          <p:cNvSpPr txBox="1"/>
          <p:nvPr/>
        </p:nvSpPr>
        <p:spPr>
          <a:xfrm>
            <a:off x="14417743" y="384916"/>
            <a:ext cx="5926634" cy="3802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81280" marR="81280" defTabSz="1828800">
              <a:buClr>
                <a:srgbClr val="000000"/>
              </a:buClr>
              <a:buFont typeface="Arial"/>
              <a:defRPr sz="4200">
                <a:uFill>
                  <a:solidFill>
                    <a:srgbClr val="000000"/>
                  </a:solidFill>
                </a:u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Methane</a:t>
            </a:r>
            <a:r>
              <a:t>, 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CH</a:t>
            </a:r>
            <a:r>
              <a:rPr baseline="-5999">
                <a:latin typeface="Avenir Book Oblique"/>
                <a:ea typeface="Avenir Book Oblique"/>
                <a:cs typeface="Avenir Book Oblique"/>
                <a:sym typeface="Avenir Book Oblique"/>
              </a:rPr>
              <a:t>4</a:t>
            </a:r>
            <a:endParaRPr>
              <a:latin typeface="Avenir Book Oblique"/>
              <a:ea typeface="Avenir Book Oblique"/>
              <a:cs typeface="Avenir Book Oblique"/>
              <a:sym typeface="Avenir Book Oblique"/>
            </a:endParaRPr>
          </a:p>
          <a:p>
            <a:pPr marL="81280" marR="81280" defTabSz="1828800">
              <a:buClr>
                <a:srgbClr val="000000"/>
              </a:buClr>
              <a:buFont typeface="Arial"/>
              <a:defRPr sz="4200">
                <a:uFill>
                  <a:solidFill>
                    <a:srgbClr val="000000"/>
                  </a:solidFill>
                </a:uFill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16.05 g/mol</a:t>
            </a:r>
          </a:p>
          <a:p>
            <a:pPr marL="81280" marR="81280" defTabSz="1828800">
              <a:buClr>
                <a:srgbClr val="000000"/>
              </a:buClr>
              <a:buFont typeface="Arial"/>
              <a:defRPr sz="4200">
                <a:uFill>
                  <a:solidFill>
                    <a:srgbClr val="000000"/>
                  </a:solidFill>
                </a:uFill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tetrahedral EPG</a:t>
            </a:r>
          </a:p>
          <a:p>
            <a:pPr marL="81280" marR="81280" defTabSz="1828800">
              <a:buClr>
                <a:srgbClr val="000000"/>
              </a:buClr>
              <a:buFont typeface="Arial"/>
              <a:defRPr sz="4200">
                <a:uFill>
                  <a:solidFill>
                    <a:srgbClr val="000000"/>
                  </a:solidFill>
                </a:uFill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tetrahedral MG</a:t>
            </a:r>
          </a:p>
          <a:p>
            <a:pPr marL="81280" marR="81280" defTabSz="1828800">
              <a:buClr>
                <a:srgbClr val="000000"/>
              </a:buClr>
              <a:buFont typeface="Arial"/>
              <a:defRPr sz="4200">
                <a:uFill>
                  <a:solidFill>
                    <a:srgbClr val="000000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Boiling point = -161 ˚C</a:t>
            </a:r>
          </a:p>
        </p:txBody>
      </p:sp>
      <p:pic>
        <p:nvPicPr>
          <p:cNvPr id="927" name="polarity picture" descr="polarity pictur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62865" y="8134665"/>
            <a:ext cx="9041906" cy="4810084"/>
          </a:xfrm>
          <a:prstGeom prst="rect">
            <a:avLst/>
          </a:prstGeom>
          <a:ln w="3175">
            <a:miter lim="400000"/>
          </a:ln>
          <a:effectLst>
            <a:outerShdw sx="100000" sy="100000" kx="0" ky="0" algn="b" rotWithShape="0" blurRad="114300" dist="88900" dir="2700000">
              <a:srgbClr val="A2A2A2">
                <a:alpha val="74996"/>
              </a:srgbClr>
            </a:outerShdw>
          </a:effectLst>
        </p:spPr>
      </p:pic>
      <p:grpSp>
        <p:nvGrpSpPr>
          <p:cNvPr id="930" name="Why do water and methane differ so much in their boiling points?"/>
          <p:cNvGrpSpPr/>
          <p:nvPr/>
        </p:nvGrpSpPr>
        <p:grpSpPr>
          <a:xfrm>
            <a:off x="11475147" y="4241820"/>
            <a:ext cx="8067041" cy="4620261"/>
            <a:chOff x="0" y="0"/>
            <a:chExt cx="8067040" cy="4620259"/>
          </a:xfrm>
        </p:grpSpPr>
        <p:sp>
          <p:nvSpPr>
            <p:cNvPr id="929" name="Why do water and methane differ so much in their boiling points?"/>
            <p:cNvSpPr txBox="1"/>
            <p:nvPr/>
          </p:nvSpPr>
          <p:spPr>
            <a:xfrm>
              <a:off x="215900" y="139700"/>
              <a:ext cx="7635241" cy="4061460"/>
            </a:xfrm>
            <a:prstGeom prst="rect">
              <a:avLst/>
            </a:prstGeom>
            <a:solidFill>
              <a:srgbClr val="EBEBEB">
                <a:alpha val="56312"/>
              </a:srgb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marL="650874" marR="79373" indent="-571500" algn="ctr" defTabSz="1828800">
                <a:lnSpc>
                  <a:spcPct val="90000"/>
                </a:lnSpc>
                <a:spcBef>
                  <a:spcPts val="1900"/>
                </a:spcBef>
                <a:buClr>
                  <a:srgbClr val="000000"/>
                </a:buClr>
                <a:buFont typeface="Arial"/>
                <a:defRPr sz="6000">
                  <a:uFill>
                    <a:solidFill>
                      <a:srgbClr val="000000"/>
                    </a:solidFill>
                  </a:uFill>
                  <a:latin typeface="Avenir Heavy"/>
                  <a:ea typeface="Avenir Heavy"/>
                  <a:cs typeface="Avenir Heavy"/>
                  <a:sym typeface="Avenir Heavy"/>
                </a:defRPr>
              </a:lvl1pPr>
            </a:lstStyle>
            <a:p>
              <a:pPr/>
              <a:r>
                <a:t>Why do water and methane differ so much in their boiling points?</a:t>
              </a:r>
            </a:p>
          </p:txBody>
        </p:sp>
        <p:pic>
          <p:nvPicPr>
            <p:cNvPr id="928" name="Why do water and methane differ so much in their boiling points? Why do water and methane differ so much in their boiling points?" descr="Why do water and methane differ so much in their boiling points? Why do water and methane differ so much in their boiling points?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8067041" cy="462026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00" fill="hold"/>
                                        <p:tgtEl>
                                          <p:spTgt spid="9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9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afterEffect" presetSubtype="32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600" fill="hold"/>
                                        <p:tgtEl>
                                          <p:spTgt spid="9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fill="hold"/>
                                        <p:tgtEl>
                                          <p:spTgt spid="9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30" grpId="1"/>
      <p:bldP build="whole" bldLvl="1" animBg="1" rev="0" advAuto="0" spid="923" grpId="3"/>
      <p:bldP build="whole" bldLvl="1" animBg="1" rev="0" advAuto="0" spid="927" grpId="2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FFFFFF"/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Molecular Polarity"/>
          <p:cNvSpPr txBox="1"/>
          <p:nvPr>
            <p:ph type="title"/>
          </p:nvPr>
        </p:nvSpPr>
        <p:spPr>
          <a:xfrm>
            <a:off x="-24729" y="-1476883"/>
            <a:ext cx="14333221" cy="473202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0433FF"/>
                </a:solidFill>
              </a:defRPr>
            </a:lvl1pPr>
          </a:lstStyle>
          <a:p>
            <a:pPr/>
            <a:r>
              <a:t>Molecular Polarity</a:t>
            </a:r>
          </a:p>
        </p:txBody>
      </p:sp>
      <p:sp>
        <p:nvSpPr>
          <p:cNvPr id="933" name="Water molecules are attracted to balloons that have a static electric charge"/>
          <p:cNvSpPr txBox="1"/>
          <p:nvPr>
            <p:ph type="body" sz="half" idx="1"/>
          </p:nvPr>
        </p:nvSpPr>
        <p:spPr>
          <a:xfrm>
            <a:off x="1261182" y="8509000"/>
            <a:ext cx="12523399" cy="5594152"/>
          </a:xfrm>
          <a:prstGeom prst="rect">
            <a:avLst/>
          </a:prstGeom>
        </p:spPr>
        <p:txBody>
          <a:bodyPr/>
          <a:lstStyle>
            <a:lvl1pPr marL="650874" indent="-571500">
              <a:buClr>
                <a:srgbClr val="000000"/>
              </a:buClr>
              <a:buSzTx/>
              <a:buFont typeface="Arial"/>
              <a:buNone/>
              <a:defRPr b="0" sz="8000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Water molecules are attracted to balloons that have a static electric charge</a:t>
            </a:r>
          </a:p>
        </p:txBody>
      </p:sp>
      <p:sp>
        <p:nvSpPr>
          <p:cNvPr id="934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935" name="09M18AN10-1.mov" descr="09M18AN10-1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4317980" y="3200400"/>
            <a:ext cx="6103620" cy="8138160"/>
          </a:xfrm>
          <a:prstGeom prst="rect">
            <a:avLst/>
          </a:prstGeom>
          <a:ln w="12700">
            <a:miter lim="400000"/>
          </a:ln>
        </p:spPr>
      </p:pic>
      <p:pic>
        <p:nvPicPr>
          <p:cNvPr id="936" name="09M18VD1-1.mov" descr="09M18VD1-1.mov"/>
          <p:cNvPicPr>
            <a:picLocks noChangeAspect="0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5173980" y="3817620"/>
            <a:ext cx="6109855" cy="44805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33" fill="hold"/>
                                        <p:tgtEl>
                                          <p:spTgt spid="9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333"/>
                            </p:stCondLst>
                            <p:childTnLst>
                              <p:par>
                                <p:cTn id="8" presetClass="mediacall" nodeType="afterEffect" presetSubtype="0" presetID="1" grpId="2" fill="hold">
                                  <p:stCondLst>
                                    <p:cond delay="2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000" fill="hold"/>
                                        <p:tgtEl>
                                          <p:spTgt spid="9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0" fill="hold" display="0">
                  <p:stCondLst>
                    <p:cond delay="indefinite"/>
                  </p:stCondLst>
                </p:cTn>
                <p:tgtEl>
                  <p:spTgt spid="935"/>
                </p:tgtEl>
              </p:cMediaNode>
            </p:video>
            <p:seq concurrent="1" prevAc="none" nextAc="seek">
              <p:cTn id="11" evtFilter="cancelBubble" nodeType="interactiveSeq" restart="whenNotActive" fill="hold">
                <p:stCondLst>
                  <p:cond delay="0" evt="onClick">
                    <p:tgtEl>
                      <p:spTgt spid="93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9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935"/>
                  </p:tgtEl>
                </p:cond>
              </p:nextCondLst>
            </p:seq>
            <p:video fullScrn="0">
              <p:cMediaNode mute="0" showWhenStopped="1" numSld="1" vol="100000">
                <p:cTn id="16" fill="hold" display="0">
                  <p:stCondLst>
                    <p:cond delay="indefinite"/>
                  </p:stCondLst>
                </p:cTn>
                <p:tgtEl>
                  <p:spTgt spid="936"/>
                </p:tgtEl>
              </p:cMediaNode>
            </p:video>
            <p:seq concurrent="1" prevAc="none" nextAc="seek">
              <p:cTn id="17" evtFilter="cancelBubble" nodeType="interactiveSeq" restart="whenNotActive" fill="hold">
                <p:stCondLst>
                  <p:cond delay="0" evt="onClick">
                    <p:tgtEl>
                      <p:spTgt spid="93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9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936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Molecules will be polar if…"/>
          <p:cNvSpPr txBox="1"/>
          <p:nvPr>
            <p:ph type="body" sz="half" idx="1"/>
          </p:nvPr>
        </p:nvSpPr>
        <p:spPr>
          <a:xfrm>
            <a:off x="4876800" y="2125980"/>
            <a:ext cx="14630400" cy="8458201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FF2734"/>
              </a:buClr>
              <a:buSzTx/>
              <a:buFont typeface="Arial"/>
              <a:buNone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Molecules will be polar </a:t>
            </a:r>
            <a:r>
              <a:rPr i="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if</a:t>
            </a:r>
            <a:endParaRPr i="1" sz="5400">
              <a:solidFill>
                <a:srgbClr val="FF2734"/>
              </a:solidFill>
              <a:uFill>
                <a:solidFill>
                  <a:srgbClr val="FF2734"/>
                </a:solidFill>
              </a:uFill>
            </a:endParaRP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5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a)		bonds are polar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5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 			AND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5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b)	the molecule is NOT "symmetric"</a:t>
            </a:r>
          </a:p>
        </p:txBody>
      </p:sp>
      <p:sp>
        <p:nvSpPr>
          <p:cNvPr id="939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940" name="nonpolar molecules picture" descr="nonpolar molecules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33775" y="6400800"/>
            <a:ext cx="17313276" cy="5810250"/>
          </a:xfrm>
          <a:prstGeom prst="rect">
            <a:avLst/>
          </a:prstGeom>
          <a:ln w="3175">
            <a:miter lim="400000"/>
          </a:ln>
          <a:effectLst>
            <a:outerShdw sx="100000" sy="100000" kx="0" ky="0" algn="b" rotWithShape="0" blurRad="114300" dist="88900" dir="2700000">
              <a:srgbClr val="A2A2A2">
                <a:alpha val="74996"/>
              </a:srgbClr>
            </a:outerShdw>
          </a:effectLst>
        </p:spPr>
      </p:pic>
      <p:sp>
        <p:nvSpPr>
          <p:cNvPr id="941" name="All above are symmetric and NOT polar (nonpolar)"/>
          <p:cNvSpPr txBox="1"/>
          <p:nvPr/>
        </p:nvSpPr>
        <p:spPr>
          <a:xfrm>
            <a:off x="5505450" y="12344400"/>
            <a:ext cx="18267681" cy="12242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81280" marR="81280" defTabSz="1828800">
              <a:buClr>
                <a:srgbClr val="000000"/>
              </a:buClr>
              <a:buFont typeface="Arial"/>
              <a:defRPr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6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All above are symmetric and 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NOT</a:t>
            </a:r>
            <a:r>
              <a:rPr sz="6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 polar (</a:t>
            </a:r>
            <a:r>
              <a:rPr sz="6000">
                <a:solidFill>
                  <a:srgbClr val="FF2600"/>
                </a:solidFill>
                <a:uFill>
                  <a:solidFill>
                    <a:srgbClr val="000000"/>
                  </a:solidFill>
                </a:uFill>
              </a:rPr>
              <a:t>nonpolar</a:t>
            </a:r>
            <a:r>
              <a:rPr sz="6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)</a:t>
            </a:r>
          </a:p>
        </p:txBody>
      </p:sp>
      <p:sp>
        <p:nvSpPr>
          <p:cNvPr id="942" name="Molecular Polarity"/>
          <p:cNvSpPr txBox="1"/>
          <p:nvPr>
            <p:ph type="title"/>
          </p:nvPr>
        </p:nvSpPr>
        <p:spPr>
          <a:xfrm>
            <a:off x="-24729" y="-1476883"/>
            <a:ext cx="14333221" cy="473202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0433FF"/>
                </a:solidFill>
              </a:defRPr>
            </a:lvl1pPr>
          </a:lstStyle>
          <a:p>
            <a:pPr/>
            <a:r>
              <a:t>Molecular Polarity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41" grpId="2"/>
      <p:bldP build="whole" bldLvl="1" animBg="1" rev="0" advAuto="0" spid="94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3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267" name="size and charge picture" descr="size and charge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44343" y="7701045"/>
            <a:ext cx="17647921" cy="5953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Coulomb's Law picture" descr="Coulomb's Law picture"/>
          <p:cNvPicPr>
            <a:picLocks noChangeAspect="1"/>
          </p:cNvPicPr>
          <p:nvPr/>
        </p:nvPicPr>
        <p:blipFill>
          <a:blip r:embed="rId3">
            <a:extLst/>
          </a:blip>
          <a:srcRect l="10410" t="0" r="0" b="0"/>
          <a:stretch>
            <a:fillRect/>
          </a:stretch>
        </p:blipFill>
        <p:spPr>
          <a:xfrm>
            <a:off x="10436594" y="1578315"/>
            <a:ext cx="13824119" cy="5052061"/>
          </a:xfrm>
          <a:prstGeom prst="rect">
            <a:avLst/>
          </a:prstGeom>
          <a:ln w="88900"/>
        </p:spPr>
      </p:pic>
      <p:sp>
        <p:nvSpPr>
          <p:cNvPr id="269" name="Coulomb's Law / Ionic Charges"/>
          <p:cNvSpPr txBox="1"/>
          <p:nvPr/>
        </p:nvSpPr>
        <p:spPr>
          <a:xfrm>
            <a:off x="108469" y="-327426"/>
            <a:ext cx="16162021" cy="2008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>
            <a:lvl1pPr marL="79373" marR="79373" defTabSz="1828800">
              <a:lnSpc>
                <a:spcPct val="90000"/>
              </a:lnSpc>
              <a:defRPr b="1" sz="6600">
                <a:solidFill>
                  <a:srgbClr val="0433FF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r>
              <a:t>Coulomb's Law / Ionic Charges</a:t>
            </a:r>
          </a:p>
        </p:txBody>
      </p:sp>
      <p:sp>
        <p:nvSpPr>
          <p:cNvPr id="270" name="Coulomb's Law describes electrostatic forces - the strength of ionic bonds"/>
          <p:cNvSpPr txBox="1"/>
          <p:nvPr>
            <p:ph type="body" sz="quarter" idx="1"/>
          </p:nvPr>
        </p:nvSpPr>
        <p:spPr>
          <a:xfrm>
            <a:off x="373555" y="1350319"/>
            <a:ext cx="8218214" cy="3050016"/>
          </a:xfrm>
          <a:prstGeom prst="rect">
            <a:avLst/>
          </a:prstGeom>
        </p:spPr>
        <p:txBody>
          <a:bodyPr/>
          <a:lstStyle/>
          <a:p>
            <a:pPr marL="650874" indent="-571500">
              <a:lnSpc>
                <a:spcPct val="100000"/>
              </a:lnSpc>
              <a:buClr>
                <a:srgbClr val="000000"/>
              </a:buClr>
              <a:buSzTx/>
              <a:buFont typeface="Helvetica"/>
              <a:buNone/>
              <a:defRPr b="0" sz="45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Coulomb's Law</a:t>
            </a:r>
            <a:r>
              <a:t> describes electrostatic forces - the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strength</a:t>
            </a:r>
            <a:r>
              <a:t> of ionic bonds</a:t>
            </a:r>
          </a:p>
        </p:txBody>
      </p:sp>
      <p:sp>
        <p:nvSpPr>
          <p:cNvPr id="271" name="As ion charge increases, the attractive force _______________.…"/>
          <p:cNvSpPr txBox="1"/>
          <p:nvPr/>
        </p:nvSpPr>
        <p:spPr>
          <a:xfrm>
            <a:off x="328035" y="4135120"/>
            <a:ext cx="8309254" cy="11452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/>
          <a:p>
            <a:pPr marL="650874" marR="79373" indent="-571500" defTabSz="1828800">
              <a:lnSpc>
                <a:spcPct val="90000"/>
              </a:lnSpc>
              <a:spcBef>
                <a:spcPts val="1600"/>
              </a:spcBef>
              <a:buClr>
                <a:srgbClr val="FF2734"/>
              </a:buClr>
              <a:buFont typeface="Arial"/>
              <a:defRPr sz="4500">
                <a:uFill>
                  <a:solidFill>
                    <a:srgbClr val="000000"/>
                  </a:solidFill>
                </a:u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As ion charge increases, the attractive force _______________.</a:t>
            </a:r>
          </a:p>
          <a:p>
            <a:pPr marL="650874" marR="79373" indent="-571500" defTabSz="1828800">
              <a:lnSpc>
                <a:spcPct val="90000"/>
              </a:lnSpc>
              <a:spcBef>
                <a:spcPts val="1600"/>
              </a:spcBef>
              <a:buClr>
                <a:srgbClr val="000000"/>
              </a:buClr>
              <a:buFont typeface="Arial"/>
              <a:defRPr sz="4500">
                <a:uFill>
                  <a:solidFill>
                    <a:srgbClr val="000000"/>
                  </a:solidFill>
                </a:u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As the distance between ions increases, the attractive force ________________.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Polar or Nonpolar?"/>
          <p:cNvSpPr txBox="1"/>
          <p:nvPr>
            <p:ph type="title"/>
          </p:nvPr>
        </p:nvSpPr>
        <p:spPr>
          <a:xfrm>
            <a:off x="261620" y="152400"/>
            <a:ext cx="14333220" cy="212598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0433FF"/>
                </a:solidFill>
              </a:defRPr>
            </a:lvl1pPr>
          </a:lstStyle>
          <a:p>
            <a:pPr/>
            <a:r>
              <a:t>Polar or Nonpolar?</a:t>
            </a:r>
          </a:p>
        </p:txBody>
      </p:sp>
      <p:sp>
        <p:nvSpPr>
          <p:cNvPr id="945" name="Compare CO2 and H2O. Which one is polar?"/>
          <p:cNvSpPr txBox="1"/>
          <p:nvPr>
            <p:ph type="body" sz="half" idx="1"/>
          </p:nvPr>
        </p:nvSpPr>
        <p:spPr>
          <a:xfrm>
            <a:off x="4046220" y="2583180"/>
            <a:ext cx="16665952" cy="4640581"/>
          </a:xfrm>
          <a:prstGeom prst="rect">
            <a:avLst/>
          </a:prstGeom>
        </p:spPr>
        <p:txBody>
          <a:bodyPr/>
          <a:lstStyle/>
          <a:p>
            <a:pPr marL="650874" indent="-571500" algn="ctr">
              <a:buClr>
                <a:srgbClr val="000000"/>
              </a:buClr>
              <a:buSzTx/>
              <a:buFont typeface="Arial"/>
              <a:buNone/>
              <a:defRPr b="0" sz="6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Compare CO</a:t>
            </a:r>
            <a:r>
              <a:rPr baseline="-13599"/>
              <a:t>2</a:t>
            </a:r>
            <a:r>
              <a:t> and H</a:t>
            </a:r>
            <a:r>
              <a:rPr baseline="-13599"/>
              <a:t>2</a:t>
            </a:r>
            <a:r>
              <a:t>O. Which one is polar?</a:t>
            </a:r>
          </a:p>
        </p:txBody>
      </p:sp>
      <p:sp>
        <p:nvSpPr>
          <p:cNvPr id="946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947" name="CO2 and H2O picture" descr="CO2 and H2O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33900" y="4429125"/>
            <a:ext cx="15278101" cy="6238876"/>
          </a:xfrm>
          <a:prstGeom prst="rect">
            <a:avLst/>
          </a:prstGeom>
          <a:ln w="12700">
            <a:miter lim="400000"/>
          </a:ln>
        </p:spPr>
      </p:pic>
      <p:sp>
        <p:nvSpPr>
          <p:cNvPr id="948" name="Polar bonds,…"/>
          <p:cNvSpPr txBox="1"/>
          <p:nvPr/>
        </p:nvSpPr>
        <p:spPr>
          <a:xfrm>
            <a:off x="4736003" y="10218419"/>
            <a:ext cx="6894069" cy="2265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81280" marR="81280" algn="ctr" defTabSz="1828800">
              <a:defRPr i="1" sz="60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Polar bonds,</a:t>
            </a:r>
          </a:p>
          <a:p>
            <a:pPr marL="81280" marR="81280" algn="ctr" defTabSz="1828800">
              <a:defRPr i="1" sz="60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nonpolar molecule</a:t>
            </a:r>
          </a:p>
        </p:txBody>
      </p:sp>
      <p:sp>
        <p:nvSpPr>
          <p:cNvPr id="949" name="Polar bonds,…"/>
          <p:cNvSpPr txBox="1"/>
          <p:nvPr/>
        </p:nvSpPr>
        <p:spPr>
          <a:xfrm>
            <a:off x="13134992" y="10218419"/>
            <a:ext cx="5554473" cy="2265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81280" marR="81280" algn="ctr" defTabSz="1828800">
              <a:defRPr i="1" sz="60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Polar bonds,</a:t>
            </a:r>
          </a:p>
          <a:p>
            <a:pPr marL="81280" marR="81280" algn="ctr" defTabSz="1828800">
              <a:defRPr i="1" sz="60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polar molecule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Subtype="10" presetID="19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10" presetID="19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49" grpId="3"/>
      <p:bldP build="whole" bldLvl="1" animBg="1" rev="0" advAuto="0" spid="947" grpId="1"/>
      <p:bldP build="whole" bldLvl="1" animBg="1" rev="0" advAuto="0" spid="948" grpId="2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Polar or Nonpolar?"/>
          <p:cNvSpPr txBox="1"/>
          <p:nvPr>
            <p:ph type="title"/>
          </p:nvPr>
        </p:nvSpPr>
        <p:spPr>
          <a:xfrm>
            <a:off x="261620" y="152400"/>
            <a:ext cx="14333220" cy="212598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0433FF"/>
                </a:solidFill>
              </a:defRPr>
            </a:lvl1pPr>
          </a:lstStyle>
          <a:p>
            <a:pPr/>
            <a:r>
              <a:t>Polar or Nonpolar?</a:t>
            </a:r>
          </a:p>
        </p:txBody>
      </p:sp>
      <p:sp>
        <p:nvSpPr>
          <p:cNvPr id="952" name="Consider AB3 molecules: BF3, Cl2CO, and NH3."/>
          <p:cNvSpPr txBox="1"/>
          <p:nvPr>
            <p:ph type="body" sz="half" idx="1"/>
          </p:nvPr>
        </p:nvSpPr>
        <p:spPr>
          <a:xfrm>
            <a:off x="3716020" y="3360420"/>
            <a:ext cx="18793222" cy="4640580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6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Consider AB</a:t>
            </a:r>
            <a:r>
              <a:rPr baseline="-14866"/>
              <a:t>3</a:t>
            </a:r>
            <a:r>
              <a:t> molecules: BF</a:t>
            </a:r>
            <a:r>
              <a:rPr baseline="-14866"/>
              <a:t>3</a:t>
            </a:r>
            <a:r>
              <a:t>, Cl</a:t>
            </a:r>
            <a:r>
              <a:rPr baseline="-14866"/>
              <a:t>2</a:t>
            </a:r>
            <a:r>
              <a:t>CO, and NH</a:t>
            </a:r>
            <a:r>
              <a:rPr baseline="-14866"/>
              <a:t>3</a:t>
            </a:r>
            <a:r>
              <a:t>.</a:t>
            </a:r>
          </a:p>
        </p:txBody>
      </p:sp>
      <p:sp>
        <p:nvSpPr>
          <p:cNvPr id="953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954" name="three molecules polarity picture" descr="three molecules polarity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28060" y="5029200"/>
            <a:ext cx="17327881" cy="6492240"/>
          </a:xfrm>
          <a:prstGeom prst="rect">
            <a:avLst/>
          </a:prstGeom>
          <a:ln w="12700">
            <a:miter lim="400000"/>
          </a:ln>
        </p:spPr>
      </p:pic>
      <p:sp>
        <p:nvSpPr>
          <p:cNvPr id="955" name="Rectangle"/>
          <p:cNvSpPr/>
          <p:nvPr/>
        </p:nvSpPr>
        <p:spPr>
          <a:xfrm>
            <a:off x="6088380" y="10469879"/>
            <a:ext cx="3017521" cy="937261"/>
          </a:xfrm>
          <a:prstGeom prst="rect">
            <a:avLst/>
          </a:prstGeom>
          <a:solidFill>
            <a:srgbClr val="FFFFFF"/>
          </a:solidFill>
          <a:ln w="88900"/>
        </p:spPr>
        <p:txBody>
          <a:bodyPr tIns="91439" bIns="91439" anchor="ctr"/>
          <a:lstStyle/>
          <a:p>
            <a:pPr marL="81280" marR="81280" defTabSz="1828800">
              <a:defRPr b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</a:p>
        </p:txBody>
      </p:sp>
      <p:sp>
        <p:nvSpPr>
          <p:cNvPr id="956" name="Which of the following molecules is polar?…"/>
          <p:cNvSpPr txBox="1"/>
          <p:nvPr/>
        </p:nvSpPr>
        <p:spPr>
          <a:xfrm>
            <a:off x="5082540" y="15133319"/>
            <a:ext cx="17990820" cy="1454150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73151" marR="73151" defTabSz="1645920">
              <a:defRPr b="1" sz="54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Which of the following molecules is polar?</a:t>
            </a:r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</a:p>
          <a:p>
            <a:pPr marL="81280" marR="81280" defTabSz="1828800">
              <a:defRPr sz="4600">
                <a:uFill>
                  <a:solidFill>
                    <a:srgbClr val="000000"/>
                  </a:solidFill>
                </a:uFill>
              </a:defRPr>
            </a:pPr>
          </a:p>
          <a:p>
            <a:pPr lvl="1" marL="1119163" marR="73151" indent="-1078523" defTabSz="1645920">
              <a:spcBef>
                <a:spcPts val="1300"/>
              </a:spcBef>
              <a:buClr>
                <a:srgbClr val="000000"/>
              </a:buClr>
              <a:buSzPct val="100000"/>
              <a:buFont typeface="Arial"/>
              <a:buAutoNum type="alphaUcPeriod" startAt="1"/>
              <a:defRPr sz="4600">
                <a:uFill>
                  <a:solidFill>
                    <a:srgbClr val="000000"/>
                  </a:solidFill>
                </a:uFill>
              </a:defRPr>
            </a:pPr>
            <a:r>
              <a:t>BCl</a:t>
            </a:r>
            <a:r>
              <a:rPr baseline="-5999"/>
              <a:t>3</a:t>
            </a:r>
          </a:p>
          <a:p>
            <a:pPr lvl="1" marL="1119163" marR="73151" indent="-1078523" defTabSz="1645920">
              <a:spcBef>
                <a:spcPts val="1300"/>
              </a:spcBef>
              <a:buClr>
                <a:srgbClr val="000000"/>
              </a:buClr>
              <a:buSzPct val="100000"/>
              <a:buFont typeface="Arial"/>
              <a:buAutoNum type="alphaUcPeriod" startAt="1"/>
              <a:defRPr sz="4600">
                <a:uFill>
                  <a:solidFill>
                    <a:srgbClr val="000000"/>
                  </a:solidFill>
                </a:uFill>
              </a:defRPr>
            </a:pPr>
            <a:r>
              <a:t>CO</a:t>
            </a:r>
            <a:r>
              <a:rPr baseline="-5999"/>
              <a:t>2</a:t>
            </a:r>
          </a:p>
          <a:p>
            <a:pPr lvl="1" marL="1119163" marR="73151" indent="-1078523" defTabSz="1645920">
              <a:spcBef>
                <a:spcPts val="1300"/>
              </a:spcBef>
              <a:buClr>
                <a:srgbClr val="000000"/>
              </a:buClr>
              <a:buSzPct val="100000"/>
              <a:buFont typeface="Arial"/>
              <a:buAutoNum type="alphaUcPeriod" startAt="1"/>
              <a:defRPr sz="4600">
                <a:uFill>
                  <a:solidFill>
                    <a:srgbClr val="000000"/>
                  </a:solidFill>
                </a:uFill>
              </a:defRPr>
            </a:pPr>
            <a:r>
              <a:t>N</a:t>
            </a:r>
            <a:r>
              <a:rPr baseline="-5999"/>
              <a:t>2</a:t>
            </a:r>
          </a:p>
          <a:p>
            <a:pPr lvl="1" marL="1119163" marR="73151" indent="-1078523" defTabSz="1645920">
              <a:spcBef>
                <a:spcPts val="1300"/>
              </a:spcBef>
              <a:buClr>
                <a:srgbClr val="000000"/>
              </a:buClr>
              <a:buSzPct val="100000"/>
              <a:buFont typeface="Arial"/>
              <a:buAutoNum type="alphaUcPeriod" startAt="1"/>
              <a:defRPr sz="4600">
                <a:uFill>
                  <a:solidFill>
                    <a:srgbClr val="000000"/>
                  </a:solidFill>
                </a:uFill>
              </a:defRPr>
            </a:pPr>
            <a:r>
              <a:t>ClF</a:t>
            </a:r>
          </a:p>
          <a:p>
            <a:pPr lvl="1" marL="1119163" marR="73151" indent="-1078523" defTabSz="1645920">
              <a:spcBef>
                <a:spcPts val="1300"/>
              </a:spcBef>
              <a:buClr>
                <a:srgbClr val="000000"/>
              </a:buClr>
              <a:buSzPct val="100000"/>
              <a:buFont typeface="Arial"/>
              <a:buAutoNum type="alphaUcPeriod" startAt="1"/>
              <a:defRPr sz="4600">
                <a:uFill>
                  <a:solidFill>
                    <a:srgbClr val="000000"/>
                  </a:solidFill>
                </a:uFill>
              </a:defRPr>
            </a:pPr>
            <a:r>
              <a:t>all are nonpolar</a:t>
            </a:r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</a:p>
        </p:txBody>
      </p:sp>
      <p:sp>
        <p:nvSpPr>
          <p:cNvPr id="957" name="Enter your response on…"/>
          <p:cNvSpPr txBox="1"/>
          <p:nvPr/>
        </p:nvSpPr>
        <p:spPr>
          <a:xfrm>
            <a:off x="21153119" y="20231100"/>
            <a:ext cx="6958479" cy="1577340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81280" marR="81280" algn="ctr" defTabSz="1828800">
              <a:defRPr b="1" i="1"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Enter your response on</a:t>
            </a:r>
          </a:p>
          <a:p>
            <a:pPr marL="81280" marR="81280" algn="ctr" defTabSz="1828800">
              <a:defRPr b="1" i="1"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your i&gt;Clicker now!</a:t>
            </a:r>
          </a:p>
        </p:txBody>
      </p:sp>
      <p:sp>
        <p:nvSpPr>
          <p:cNvPr id="958" name="Answer = D,…"/>
          <p:cNvSpPr txBox="1"/>
          <p:nvPr/>
        </p:nvSpPr>
        <p:spPr>
          <a:xfrm>
            <a:off x="20896793" y="22951439"/>
            <a:ext cx="4231710" cy="1735245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81280" marR="81280" algn="ctr" defTabSz="1828800">
              <a:defRPr b="1" sz="5400">
                <a:uFill>
                  <a:solidFill>
                    <a:srgbClr val="000000"/>
                  </a:solidFill>
                </a:uFill>
              </a:defRPr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D,</a:t>
            </a:r>
            <a:endParaRPr>
              <a:solidFill>
                <a:srgbClr val="FF2600"/>
              </a:solidFill>
              <a:uFill>
                <a:solidFill>
                  <a:srgbClr val="FF2600"/>
                </a:solidFill>
              </a:uFill>
            </a:endParaRPr>
          </a:p>
          <a:p>
            <a:pPr marL="81280" marR="81280" algn="ctr" defTabSz="1828800">
              <a:defRPr b="1" sz="5400">
                <a:uFill>
                  <a:solidFill>
                    <a:srgbClr val="000000"/>
                  </a:solidFill>
                </a:uFill>
              </a:defRPr>
            </a:pPr>
            <a:r>
              <a:rPr>
                <a:uFill>
                  <a:solidFill>
                    <a:srgbClr val="FF2600"/>
                  </a:solidFill>
                </a:uFill>
              </a:rPr>
              <a:t>ClF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path" nodeType="click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71250 -1.030000" origin="layout" pathEditMode="relative">
                                      <p:cBhvr>
                                        <p:cTn id="11" dur="1000" fill="hold"/>
                                        <p:tgtEl>
                                          <p:spTgt spid="9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path" nodeType="with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556881 -0.620000" origin="layout" pathEditMode="relative">
                                      <p:cBhvr>
                                        <p:cTn id="14" dur="1000" fill="hold"/>
                                        <p:tgtEl>
                                          <p:spTgt spid="9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xit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path" nodeType="afterEffect" presetSubtype="0" presetID="-1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496877 -0.875000" origin="layout" pathEditMode="relative">
                                      <p:cBhvr>
                                        <p:cTn id="21" dur="500" fill="hold"/>
                                        <p:tgtEl>
                                          <p:spTgt spid="9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54" grpId="1"/>
      <p:bldP build="whole" bldLvl="1" animBg="1" rev="0" advAuto="0" spid="957" grpId="4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CH4 through CCl4 Polarity"/>
          <p:cNvSpPr txBox="1"/>
          <p:nvPr>
            <p:ph type="title"/>
          </p:nvPr>
        </p:nvSpPr>
        <p:spPr>
          <a:xfrm>
            <a:off x="464820" y="13335"/>
            <a:ext cx="14333220" cy="3040381"/>
          </a:xfrm>
          <a:prstGeom prst="rect">
            <a:avLst/>
          </a:prstGeom>
        </p:spPr>
        <p:txBody>
          <a:bodyPr/>
          <a:lstStyle/>
          <a:p>
            <a:pPr algn="l">
              <a:defRPr>
                <a:solidFill>
                  <a:srgbClr val="0433FF"/>
                </a:solidFill>
              </a:defRPr>
            </a:pPr>
            <a:r>
              <a:rPr>
                <a:uFill>
                  <a:solidFill>
                    <a:srgbClr val="FF2734"/>
                  </a:solidFill>
                </a:uFill>
              </a:rPr>
              <a:t>CH</a:t>
            </a:r>
            <a:r>
              <a:rPr baseline="-17611">
                <a:uFill>
                  <a:solidFill>
                    <a:srgbClr val="FF2734"/>
                  </a:solidFill>
                </a:uFill>
              </a:rPr>
              <a:t>4</a:t>
            </a:r>
            <a:r>
              <a:rPr>
                <a:uFill>
                  <a:solidFill>
                    <a:srgbClr val="FF2734"/>
                  </a:solidFill>
                </a:uFill>
              </a:rPr>
              <a:t> through CCl</a:t>
            </a:r>
            <a:r>
              <a:rPr baseline="-17611">
                <a:uFill>
                  <a:solidFill>
                    <a:srgbClr val="FF2734"/>
                  </a:solidFill>
                </a:uFill>
              </a:rPr>
              <a:t>4</a:t>
            </a:r>
            <a:r>
              <a:rPr>
                <a:uFill>
                  <a:solidFill>
                    <a:srgbClr val="FF2734"/>
                  </a:solidFill>
                </a:uFill>
              </a:rPr>
              <a:t> Polarity</a:t>
            </a:r>
          </a:p>
        </p:txBody>
      </p:sp>
      <p:sp>
        <p:nvSpPr>
          <p:cNvPr id="961" name="Methane (CH4) and carbon tetrachloride (CCl4) are symmetrical and NOT polar.…"/>
          <p:cNvSpPr txBox="1"/>
          <p:nvPr>
            <p:ph type="body" sz="quarter" idx="1"/>
          </p:nvPr>
        </p:nvSpPr>
        <p:spPr>
          <a:xfrm>
            <a:off x="5334000" y="9304019"/>
            <a:ext cx="15087600" cy="4411981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B800"/>
              </a:buClr>
              <a:buSzTx/>
              <a:buFont typeface="Arial"/>
              <a:buNone/>
              <a:defRPr b="0" sz="55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rgbClr val="FF2600"/>
                </a:solidFill>
                <a:uFill>
                  <a:solidFill>
                    <a:srgbClr val="00B800"/>
                  </a:solidFill>
                </a:uFill>
              </a:rPr>
              <a:t>Methane</a:t>
            </a:r>
            <a:r>
              <a:rPr>
                <a:uFill>
                  <a:solidFill>
                    <a:srgbClr val="00B800"/>
                  </a:solidFill>
                </a:uFill>
              </a:rPr>
              <a:t> (CH</a:t>
            </a:r>
            <a:r>
              <a:rPr baseline="-15672">
                <a:uFill>
                  <a:solidFill>
                    <a:srgbClr val="00B800"/>
                  </a:solidFill>
                </a:uFill>
              </a:rPr>
              <a:t>4</a:t>
            </a:r>
            <a:r>
              <a:rPr>
                <a:uFill>
                  <a:solidFill>
                    <a:srgbClr val="00B800"/>
                  </a:solidFill>
                </a:uFill>
              </a:rPr>
              <a:t>) and </a:t>
            </a:r>
            <a:r>
              <a:rPr>
                <a:solidFill>
                  <a:srgbClr val="FF2600"/>
                </a:solidFill>
                <a:uFill>
                  <a:solidFill>
                    <a:srgbClr val="00B800"/>
                  </a:solidFill>
                </a:uFill>
              </a:rPr>
              <a:t>carbon tetrachloride </a:t>
            </a:r>
            <a:r>
              <a:rPr>
                <a:uFill>
                  <a:solidFill>
                    <a:srgbClr val="00B800"/>
                  </a:solidFill>
                </a:uFill>
              </a:rPr>
              <a:t>(CCl</a:t>
            </a:r>
            <a:r>
              <a:rPr baseline="-15672">
                <a:uFill>
                  <a:solidFill>
                    <a:srgbClr val="00B800"/>
                  </a:solidFill>
                </a:uFill>
              </a:rPr>
              <a:t>4</a:t>
            </a:r>
            <a:r>
              <a:rPr>
                <a:uFill>
                  <a:solidFill>
                    <a:srgbClr val="00B800"/>
                  </a:solidFill>
                </a:uFill>
              </a:rPr>
              <a:t>) are symmetrical and NOT polar.</a:t>
            </a:r>
          </a:p>
          <a:p>
            <a:pPr marL="650874" indent="-571500">
              <a:buClr>
                <a:srgbClr val="0259ED"/>
              </a:buClr>
              <a:buSzTx/>
              <a:buFont typeface="Arial"/>
              <a:buNone/>
              <a:defRPr b="0" sz="5500">
                <a:uFill>
                  <a:solidFill>
                    <a:srgbClr val="0259ED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All other compounds asymmetrical and polar.</a:t>
            </a:r>
          </a:p>
        </p:txBody>
      </p:sp>
      <p:sp>
        <p:nvSpPr>
          <p:cNvPr id="962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963" name="progression of atoms polarity picture" descr="progression of atoms polarity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06600" y="3303707"/>
            <a:ext cx="20964786" cy="50992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5" name="images-1.png" descr="images-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10174" y="1018314"/>
            <a:ext cx="3940098" cy="3751658"/>
          </a:xfrm>
          <a:prstGeom prst="rect">
            <a:avLst/>
          </a:prstGeom>
          <a:ln w="88900"/>
        </p:spPr>
      </p:pic>
      <p:sp>
        <p:nvSpPr>
          <p:cNvPr id="966" name="More on Molecular Polarity"/>
          <p:cNvSpPr txBox="1"/>
          <p:nvPr>
            <p:ph type="title"/>
          </p:nvPr>
        </p:nvSpPr>
        <p:spPr>
          <a:xfrm>
            <a:off x="84732" y="-747448"/>
            <a:ext cx="15381042" cy="304038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0433FF"/>
                </a:solidFill>
              </a:defRPr>
            </a:lvl1pPr>
          </a:lstStyle>
          <a:p>
            <a:pPr/>
            <a:r>
              <a:t>More on Molecular Polarity</a:t>
            </a:r>
          </a:p>
        </p:txBody>
      </p:sp>
      <p:sp>
        <p:nvSpPr>
          <p:cNvPr id="967" name="All of these molecules are nonpolar due to their symmetry."/>
          <p:cNvSpPr txBox="1"/>
          <p:nvPr>
            <p:ph type="body" sz="half" idx="1"/>
          </p:nvPr>
        </p:nvSpPr>
        <p:spPr>
          <a:xfrm>
            <a:off x="3064122" y="12445558"/>
            <a:ext cx="21031697" cy="4411981"/>
          </a:xfrm>
          <a:prstGeom prst="rect">
            <a:avLst/>
          </a:prstGeom>
        </p:spPr>
        <p:txBody>
          <a:bodyPr/>
          <a:lstStyle/>
          <a:p>
            <a:pPr marL="650874" indent="-571500" algn="r">
              <a:buClr>
                <a:srgbClr val="00B800"/>
              </a:buClr>
              <a:buSzTx/>
              <a:buFont typeface="Arial"/>
              <a:buNone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i="1" sz="5400">
                <a:uFill>
                  <a:solidFill>
                    <a:srgbClr val="00B800"/>
                  </a:solidFill>
                </a:uFill>
              </a:rPr>
              <a:t>All</a:t>
            </a:r>
            <a:r>
              <a:rPr sz="5400">
                <a:uFill>
                  <a:solidFill>
                    <a:srgbClr val="00B800"/>
                  </a:solidFill>
                </a:uFill>
              </a:rPr>
              <a:t> of these molecules are nonpolar due to their symmetry.</a:t>
            </a:r>
          </a:p>
        </p:txBody>
      </p:sp>
      <p:sp>
        <p:nvSpPr>
          <p:cNvPr id="968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969" name="images.png" descr="image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40064" y="2109351"/>
            <a:ext cx="3647297" cy="3442037"/>
          </a:xfrm>
          <a:prstGeom prst="rect">
            <a:avLst/>
          </a:prstGeom>
          <a:ln w="88900"/>
        </p:spPr>
      </p:pic>
      <p:pic>
        <p:nvPicPr>
          <p:cNvPr id="970" name="images-2.png" descr="images-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775894" y="7149550"/>
            <a:ext cx="4863213" cy="3337852"/>
          </a:xfrm>
          <a:prstGeom prst="rect">
            <a:avLst/>
          </a:prstGeom>
          <a:ln w="88900"/>
        </p:spPr>
      </p:pic>
      <p:pic>
        <p:nvPicPr>
          <p:cNvPr id="971" name="images.jpeg" descr="images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800672" y="7584865"/>
            <a:ext cx="2926081" cy="3154681"/>
          </a:xfrm>
          <a:prstGeom prst="rect">
            <a:avLst/>
          </a:prstGeom>
          <a:ln w="88900"/>
        </p:spPr>
      </p:pic>
      <p:pic>
        <p:nvPicPr>
          <p:cNvPr id="972" name="Disilane.png" descr="Disilan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7647482" y="1944686"/>
            <a:ext cx="3322682" cy="2322781"/>
          </a:xfrm>
          <a:prstGeom prst="rect">
            <a:avLst/>
          </a:prstGeom>
          <a:ln w="88900"/>
        </p:spPr>
      </p:pic>
      <p:sp>
        <p:nvSpPr>
          <p:cNvPr id="973" name="white…"/>
          <p:cNvSpPr txBox="1"/>
          <p:nvPr/>
        </p:nvSpPr>
        <p:spPr>
          <a:xfrm>
            <a:off x="3431880" y="10623825"/>
            <a:ext cx="1531621" cy="868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 algn="ctr">
              <a:defRPr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white </a:t>
            </a:r>
          </a:p>
          <a:p>
            <a:pPr algn="ctr">
              <a:defRPr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phosphorus</a:t>
            </a:r>
          </a:p>
        </p:txBody>
      </p:sp>
      <p:pic>
        <p:nvPicPr>
          <p:cNvPr id="974" name="Ferrocene.jpeg" descr="Ferrocene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058956" y="6938840"/>
            <a:ext cx="5430774" cy="3337851"/>
          </a:xfrm>
          <a:prstGeom prst="rect">
            <a:avLst/>
          </a:prstGeom>
          <a:ln w="88900"/>
        </p:spPr>
      </p:pic>
      <p:sp>
        <p:nvSpPr>
          <p:cNvPr id="975" name="ferrocene"/>
          <p:cNvSpPr txBox="1"/>
          <p:nvPr/>
        </p:nvSpPr>
        <p:spPr>
          <a:xfrm>
            <a:off x="10518587" y="10578499"/>
            <a:ext cx="1272795" cy="525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>
              <a:defRPr>
                <a:latin typeface="Avenir Book Oblique"/>
                <a:ea typeface="Avenir Book Oblique"/>
                <a:cs typeface="Avenir Book Oblique"/>
                <a:sym typeface="Avenir Book Oblique"/>
              </a:defRPr>
            </a:lvl1pPr>
          </a:lstStyle>
          <a:p>
            <a:pPr/>
            <a:r>
              <a:t>ferrocene</a:t>
            </a:r>
          </a:p>
        </p:txBody>
      </p:sp>
      <p:sp>
        <p:nvSpPr>
          <p:cNvPr id="976" name="2,2-dimethylpropane"/>
          <p:cNvSpPr txBox="1"/>
          <p:nvPr/>
        </p:nvSpPr>
        <p:spPr>
          <a:xfrm>
            <a:off x="18531316" y="10557966"/>
            <a:ext cx="2570989" cy="525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>
              <a:defRPr>
                <a:latin typeface="Avenir Book Oblique"/>
                <a:ea typeface="Avenir Book Oblique"/>
                <a:cs typeface="Avenir Book Oblique"/>
                <a:sym typeface="Avenir Book Oblique"/>
              </a:defRPr>
            </a:lvl1pPr>
          </a:lstStyle>
          <a:p>
            <a:pPr/>
            <a:r>
              <a:t>2,2-dimethylpropane</a:t>
            </a:r>
          </a:p>
        </p:txBody>
      </p:sp>
      <p:sp>
        <p:nvSpPr>
          <p:cNvPr id="977" name="ethene"/>
          <p:cNvSpPr txBox="1"/>
          <p:nvPr/>
        </p:nvSpPr>
        <p:spPr>
          <a:xfrm>
            <a:off x="3994000" y="5712194"/>
            <a:ext cx="986029" cy="525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>
              <a:defRPr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ethene</a:t>
            </a:r>
          </a:p>
        </p:txBody>
      </p:sp>
      <p:sp>
        <p:nvSpPr>
          <p:cNvPr id="978" name="acetylene (ethyne)"/>
          <p:cNvSpPr txBox="1"/>
          <p:nvPr/>
        </p:nvSpPr>
        <p:spPr>
          <a:xfrm>
            <a:off x="8170943" y="3377043"/>
            <a:ext cx="2256791" cy="525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>
              <a:defRPr>
                <a:latin typeface="Avenir Book Oblique"/>
                <a:ea typeface="Avenir Book Oblique"/>
                <a:cs typeface="Avenir Book Oblique"/>
                <a:sym typeface="Avenir Book Oblique"/>
              </a:defRPr>
            </a:lvl1pPr>
          </a:lstStyle>
          <a:p>
            <a:pPr/>
            <a:r>
              <a:t>acetylene (ethyne)</a:t>
            </a:r>
          </a:p>
        </p:txBody>
      </p:sp>
      <p:pic>
        <p:nvPicPr>
          <p:cNvPr id="979" name="Unknown.png" descr="Unknown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2673086" y="1915420"/>
            <a:ext cx="2926081" cy="3449101"/>
          </a:xfrm>
          <a:prstGeom prst="rect">
            <a:avLst/>
          </a:prstGeom>
          <a:ln w="88900"/>
        </p:spPr>
      </p:pic>
      <p:sp>
        <p:nvSpPr>
          <p:cNvPr id="980" name="benzene"/>
          <p:cNvSpPr txBox="1"/>
          <p:nvPr/>
        </p:nvSpPr>
        <p:spPr>
          <a:xfrm>
            <a:off x="12433035" y="4808745"/>
            <a:ext cx="1165099" cy="525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>
              <a:defRPr>
                <a:latin typeface="Avenir Book Oblique"/>
                <a:ea typeface="Avenir Book Oblique"/>
                <a:cs typeface="Avenir Book Oblique"/>
                <a:sym typeface="Avenir Book Oblique"/>
              </a:defRPr>
            </a:lvl1pPr>
          </a:lstStyle>
          <a:p>
            <a:pPr/>
            <a:r>
              <a:t>benzene</a:t>
            </a:r>
          </a:p>
        </p:txBody>
      </p:sp>
      <p:sp>
        <p:nvSpPr>
          <p:cNvPr id="981" name="disilane"/>
          <p:cNvSpPr txBox="1"/>
          <p:nvPr/>
        </p:nvSpPr>
        <p:spPr>
          <a:xfrm>
            <a:off x="19583567" y="4603415"/>
            <a:ext cx="1056133" cy="525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>
              <a:defRPr>
                <a:latin typeface="Avenir Book Oblique"/>
                <a:ea typeface="Avenir Book Oblique"/>
                <a:cs typeface="Avenir Book Oblique"/>
                <a:sym typeface="Avenir Book Oblique"/>
              </a:defRPr>
            </a:lvl1pPr>
          </a:lstStyle>
          <a:p>
            <a:pPr/>
            <a:r>
              <a:t>disilane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End of Chapter 4"/>
          <p:cNvSpPr txBox="1"/>
          <p:nvPr>
            <p:ph type="title"/>
          </p:nvPr>
        </p:nvSpPr>
        <p:spPr>
          <a:xfrm>
            <a:off x="-3076447" y="-691198"/>
            <a:ext cx="14333221" cy="3383281"/>
          </a:xfrm>
          <a:prstGeom prst="rect">
            <a:avLst/>
          </a:prstGeom>
        </p:spPr>
        <p:txBody>
          <a:bodyPr/>
          <a:lstStyle>
            <a:lvl1pPr>
              <a:defRPr sz="7800">
                <a:solidFill>
                  <a:srgbClr val="0433FF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End of Chapter 4</a:t>
            </a:r>
          </a:p>
        </p:txBody>
      </p:sp>
      <p:sp>
        <p:nvSpPr>
          <p:cNvPr id="984" name="See:…"/>
          <p:cNvSpPr txBox="1"/>
          <p:nvPr>
            <p:ph type="body" sz="half" idx="1"/>
          </p:nvPr>
        </p:nvSpPr>
        <p:spPr>
          <a:xfrm>
            <a:off x="710135" y="5873665"/>
            <a:ext cx="14333221" cy="6223096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5000"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See:</a:t>
            </a:r>
          </a:p>
          <a:p>
            <a:pPr>
              <a:buClr>
                <a:srgbClr val="000000"/>
              </a:buClr>
              <a:buFont typeface="Arial"/>
              <a:defRPr b="0" sz="5000"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Chapter Four Study Guide</a:t>
            </a:r>
          </a:p>
          <a:p>
            <a:pPr>
              <a:buClr>
                <a:srgbClr val="000000"/>
              </a:buClr>
              <a:buFont typeface="Arial"/>
              <a:defRPr b="0" sz="5000"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Chapter Four Concept Guide</a:t>
            </a:r>
          </a:p>
          <a:p>
            <a:pPr>
              <a:buClr>
                <a:srgbClr val="000000"/>
              </a:buClr>
              <a:buFont typeface="Arial"/>
              <a:defRPr b="0" sz="5000"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Geometry and Polarity Guide (handout)</a:t>
            </a:r>
          </a:p>
          <a:p>
            <a:pPr>
              <a:buClr>
                <a:srgbClr val="000000"/>
              </a:buClr>
              <a:buFont typeface="Arial"/>
              <a:defRPr b="0" sz="5000"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Important Equations (following this slide)</a:t>
            </a:r>
          </a:p>
          <a:p>
            <a:pPr>
              <a:buClr>
                <a:srgbClr val="000000"/>
              </a:buClr>
              <a:buFont typeface="Arial"/>
              <a:defRPr b="0" sz="5000"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End of Chapter Problems (following this slide)</a:t>
            </a:r>
          </a:p>
        </p:txBody>
      </p:sp>
      <p:sp>
        <p:nvSpPr>
          <p:cNvPr id="985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986" name="silly chemistry joke" descr="silly chemistry jok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18869" y="-140187"/>
            <a:ext cx="12562349" cy="6811150"/>
          </a:xfrm>
          <a:prstGeom prst="rect">
            <a:avLst/>
          </a:prstGeom>
          <a:ln w="88900"/>
        </p:spPr>
      </p:pic>
      <p:pic>
        <p:nvPicPr>
          <p:cNvPr id="987" name="very silly chemistry joke" descr="very silly chemistry jok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608404" y="9743585"/>
            <a:ext cx="7808648" cy="4107350"/>
          </a:xfrm>
          <a:prstGeom prst="rect">
            <a:avLst/>
          </a:prstGeom>
          <a:ln w="88900"/>
        </p:spPr>
      </p:pic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Important Equations, Constants, and Handouts…"/>
          <p:cNvSpPr txBox="1"/>
          <p:nvPr/>
        </p:nvSpPr>
        <p:spPr>
          <a:xfrm>
            <a:off x="488041" y="110112"/>
            <a:ext cx="13356608" cy="1535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 marL="81280" marR="81280" defTabSz="1828800">
              <a:defRPr b="1" i="1" sz="4600">
                <a:solidFill>
                  <a:srgbClr val="0433FF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Important Equations, Constants, and Handouts</a:t>
            </a:r>
          </a:p>
          <a:p>
            <a:pPr marL="81280" marR="81280" defTabSz="1828800">
              <a:defRPr b="1" i="1" sz="4600">
                <a:solidFill>
                  <a:srgbClr val="0433FF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from this Chapter:</a:t>
            </a:r>
          </a:p>
        </p:txBody>
      </p:sp>
      <p:sp>
        <p:nvSpPr>
          <p:cNvPr id="990" name="know how to determine if ionic, covalent or metallic bonds are present…"/>
          <p:cNvSpPr txBox="1"/>
          <p:nvPr/>
        </p:nvSpPr>
        <p:spPr>
          <a:xfrm>
            <a:off x="2554440" y="1941421"/>
            <a:ext cx="8380213" cy="10450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 marL="626524" marR="81280" indent="-505557" defTabSz="1828800">
              <a:buSzPct val="100000"/>
              <a:buChar char="•"/>
              <a:defRPr b="1" sz="4600">
                <a:uFill>
                  <a:solidFill>
                    <a:srgbClr val="000000"/>
                  </a:solidFill>
                </a:uFill>
              </a:defRPr>
            </a:pPr>
            <a:r>
              <a:rPr b="0" i="1"/>
              <a:t>know how to determine if </a:t>
            </a:r>
            <a:r>
              <a:t>ionic, covalent </a:t>
            </a:r>
            <a:r>
              <a:rPr b="0" i="1"/>
              <a:t>or</a:t>
            </a:r>
            <a:r>
              <a:t> metallic bonds </a:t>
            </a:r>
            <a:r>
              <a:rPr b="0" i="1"/>
              <a:t>are present</a:t>
            </a:r>
          </a:p>
          <a:p>
            <a:pPr marL="626524" marR="81280" indent="-505557" defTabSz="1828800">
              <a:buSzPct val="100000"/>
              <a:buChar char="•"/>
              <a:defRPr b="1" sz="4600">
                <a:uFill>
                  <a:solidFill>
                    <a:srgbClr val="000000"/>
                  </a:solidFill>
                </a:uFill>
              </a:defRPr>
            </a:pPr>
            <a:r>
              <a:t>ionic bond strength </a:t>
            </a:r>
            <a:r>
              <a:rPr b="0" i="1"/>
              <a:t>determined by</a:t>
            </a:r>
            <a:r>
              <a:t> Coulomb’s Law</a:t>
            </a:r>
          </a:p>
          <a:p>
            <a:pPr marL="626524" marR="81280" indent="-505557" defTabSz="1828800">
              <a:buSzPct val="100000"/>
              <a:buChar char="•"/>
              <a:defRPr b="1" sz="4600">
                <a:uFill>
                  <a:solidFill>
                    <a:srgbClr val="000000"/>
                  </a:solidFill>
                </a:uFill>
              </a:defRPr>
            </a:pPr>
            <a:r>
              <a:t># valence electrons = group number</a:t>
            </a:r>
            <a:r>
              <a:rPr b="0" i="1"/>
              <a:t> (US periodic table!)</a:t>
            </a:r>
          </a:p>
          <a:p>
            <a:pPr marL="626524" marR="81280" indent="-505557" defTabSz="1828800">
              <a:buSzPct val="100000"/>
              <a:buChar char="•"/>
              <a:defRPr b="1" sz="4600">
                <a:uFill>
                  <a:solidFill>
                    <a:srgbClr val="000000"/>
                  </a:solidFill>
                </a:uFill>
              </a:defRPr>
            </a:pPr>
            <a:r>
              <a:rPr b="0" i="1"/>
              <a:t>see</a:t>
            </a:r>
            <a:r>
              <a:t> </a:t>
            </a:r>
            <a:r>
              <a:rPr>
                <a:solidFill>
                  <a:srgbClr val="FF2600"/>
                </a:solidFill>
              </a:rPr>
              <a:t>Geometry and Polarity Guide </a:t>
            </a:r>
            <a:r>
              <a:rPr b="0" i="1"/>
              <a:t>and </a:t>
            </a:r>
            <a:r>
              <a:rPr>
                <a:solidFill>
                  <a:srgbClr val="FF2600"/>
                </a:solidFill>
              </a:rPr>
              <a:t>Bond Enthalpies and Electronegativities </a:t>
            </a:r>
            <a:r>
              <a:rPr b="0" i="1"/>
              <a:t>(handouts)</a:t>
            </a:r>
          </a:p>
        </p:txBody>
      </p:sp>
      <p:sp>
        <p:nvSpPr>
          <p:cNvPr id="991" name="Formal Charge = Group Number - bonds - lone pair electrons…"/>
          <p:cNvSpPr/>
          <p:nvPr/>
        </p:nvSpPr>
        <p:spPr>
          <a:xfrm>
            <a:off x="11511722" y="2062110"/>
            <a:ext cx="9838915" cy="2221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79373" marR="79373" defTabSz="1828800">
              <a:buClr>
                <a:srgbClr val="000000"/>
              </a:buClr>
              <a:buFont typeface="Arial"/>
              <a:defRPr b="1" sz="4600">
                <a:uFill>
                  <a:solidFill>
                    <a:srgbClr val="000000"/>
                  </a:solidFill>
                </a:uFill>
              </a:defRPr>
            </a:pPr>
            <a:r>
              <a:rPr>
                <a:solidFill>
                  <a:srgbClr val="FF2600"/>
                </a:solidFill>
              </a:rPr>
              <a:t>Formal Charge</a:t>
            </a:r>
            <a:r>
              <a:t> = Group Number - bonds - lone pair electrons</a:t>
            </a:r>
          </a:p>
          <a:p>
            <a:pPr marL="79373" marR="79373" algn="ctr" defTabSz="1828800">
              <a:buClr>
                <a:srgbClr val="000000"/>
              </a:buClr>
              <a:buFont typeface="Arial"/>
              <a:defRPr b="1" sz="4600">
                <a:uFill>
                  <a:solidFill>
                    <a:srgbClr val="000000"/>
                  </a:solidFill>
                </a:uFill>
              </a:defRPr>
            </a:pPr>
            <a:r>
              <a:rPr>
                <a:solidFill>
                  <a:srgbClr val="FF2600"/>
                </a:solidFill>
              </a:rPr>
              <a:t>FC</a:t>
            </a:r>
            <a:r>
              <a:t> = GN - bonds - lpe</a:t>
            </a:r>
          </a:p>
        </p:txBody>
      </p:sp>
      <p:sp>
        <p:nvSpPr>
          <p:cNvPr id="992" name="Lewis Structures / VSEPR: bonding pairs, lone pairs, valence electrons, core electrons, total electrons, sigma bond, pi bond, VSEPR names (EPG &amp; MG), formal charge, bond angles, polar, nonpolar, paramagnetic, diamagnetic, resonance structures, isomers"/>
          <p:cNvSpPr txBox="1"/>
          <p:nvPr/>
        </p:nvSpPr>
        <p:spPr>
          <a:xfrm>
            <a:off x="11627808" y="4393264"/>
            <a:ext cx="9606743" cy="63359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r>
              <a:rPr>
                <a:solidFill>
                  <a:srgbClr val="FF2600"/>
                </a:solidFill>
              </a:rPr>
              <a:t>Lewis Structures / VSEPR:</a:t>
            </a:r>
            <a:r>
              <a:t> bonding pairs, lone pairs, valence electrons, core electrons, total electrons, sigma bond, pi bond, </a:t>
            </a:r>
            <a:r>
              <a:rPr>
                <a:solidFill>
                  <a:srgbClr val="FF2600"/>
                </a:solidFill>
              </a:rPr>
              <a:t>VSEPR names (EPG &amp; MG)</a:t>
            </a:r>
            <a:r>
              <a:t>, formal charge, bond angles, polar, nonpolar, paramagnetic, diamagnetic, resonance structures, isomers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End of Chapter Problems:  Test Yourself"/>
          <p:cNvSpPr txBox="1"/>
          <p:nvPr/>
        </p:nvSpPr>
        <p:spPr>
          <a:xfrm>
            <a:off x="3366827" y="225050"/>
            <a:ext cx="11454250" cy="84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 marL="81280" marR="81280" defTabSz="1828800">
              <a:defRPr b="1" sz="4600">
                <a:solidFill>
                  <a:srgbClr val="0433FF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End of Chapter Problems:  </a:t>
            </a:r>
            <a:r>
              <a:rPr i="1"/>
              <a:t>Test Yourself</a:t>
            </a:r>
          </a:p>
        </p:txBody>
      </p:sp>
      <p:sp>
        <p:nvSpPr>
          <p:cNvPr id="995" name="See the practice problem set and self quizzes for…"/>
          <p:cNvSpPr txBox="1"/>
          <p:nvPr/>
        </p:nvSpPr>
        <p:spPr>
          <a:xfrm>
            <a:off x="3699068" y="2405653"/>
            <a:ext cx="16985864" cy="8904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 marL="81280" marR="81280" algn="ctr" defTabSz="1828800">
              <a:defRPr i="1" sz="3800">
                <a:uFill>
                  <a:solidFill>
                    <a:srgbClr val="000000"/>
                  </a:solidFill>
                </a:uFill>
              </a:defRPr>
            </a:pPr>
            <a:r>
              <a:t>See the practice problem set and self quizzes for </a:t>
            </a:r>
          </a:p>
          <a:p>
            <a:pPr marL="81280" marR="81280" algn="ctr" defTabSz="1828800">
              <a:defRPr i="1" sz="3800">
                <a:uFill>
                  <a:solidFill>
                    <a:srgbClr val="000000"/>
                  </a:solidFill>
                </a:uFill>
              </a:defRPr>
            </a:pPr>
            <a:r>
              <a:rPr b="1"/>
              <a:t>Lewis Structure / VSEPR</a:t>
            </a:r>
            <a:r>
              <a:t> examples and practice</a:t>
            </a:r>
          </a:p>
          <a:p>
            <a:pPr marL="81280" marR="81280" algn="ctr" defTabSz="1828800">
              <a:defRPr i="1" sz="3800">
                <a:uFill>
                  <a:solidFill>
                    <a:srgbClr val="000000"/>
                  </a:solidFill>
                </a:uFill>
              </a:defRPr>
            </a:pPr>
          </a:p>
          <a:p>
            <a:pPr marL="873426" marR="81280" indent="-792146" defTabSz="1828800">
              <a:buSzPct val="100000"/>
              <a:buAutoNum type="arabicPeriod" startAt="1"/>
              <a:defRPr sz="3800">
                <a:uFill>
                  <a:solidFill>
                    <a:srgbClr val="000000"/>
                  </a:solidFill>
                </a:uFill>
              </a:defRPr>
            </a:pPr>
            <a:r>
              <a:t>Which of the following elements are capable of forming compounds in which the indicated atom has more than four valence electron pairs?</a:t>
            </a:r>
            <a:br/>
            <a:r>
              <a:t>N, As, C, O, Br, Be, S, Se</a:t>
            </a:r>
          </a:p>
          <a:p>
            <a:pPr marL="873426" marR="81280" indent="-792146" defTabSz="1828800">
              <a:buSzPct val="100000"/>
              <a:buAutoNum type="arabicPeriod" startAt="1"/>
              <a:defRPr sz="3800">
                <a:uFill>
                  <a:solidFill>
                    <a:srgbClr val="000000"/>
                  </a:solidFill>
                </a:uFill>
              </a:defRPr>
            </a:pPr>
            <a:r>
              <a:t>Which compound in each of the following pairs should require the higher temperature to melt?</a:t>
            </a:r>
            <a:br/>
            <a:r>
              <a:t>a. KBr or CsBr </a:t>
            </a:r>
            <a:br/>
            <a:r>
              <a:t>b. SrS or CaS </a:t>
            </a:r>
          </a:p>
          <a:p>
            <a:pPr marL="81280" marR="81280" defTabSz="1828800">
              <a:defRPr sz="3800">
                <a:uFill>
                  <a:solidFill>
                    <a:srgbClr val="000000"/>
                  </a:solidFill>
                </a:uFill>
              </a:defRPr>
            </a:pPr>
            <a:r>
              <a:t>c. LiF or BeO</a:t>
            </a:r>
          </a:p>
          <a:p>
            <a:pPr marL="873426" marR="81280" indent="-792146" defTabSz="1828800">
              <a:buSzPct val="100000"/>
              <a:buAutoNum type="arabicPeriod" startAt="3"/>
              <a:defRPr sz="3800">
                <a:uFill>
                  <a:solidFill>
                    <a:srgbClr val="000000"/>
                  </a:solidFill>
                </a:uFill>
              </a:defRPr>
            </a:pPr>
            <a:r>
              <a:t>Describe the EPG and MG around N in NH</a:t>
            </a:r>
            <a:r>
              <a:rPr baseline="-5999"/>
              <a:t>2</a:t>
            </a:r>
            <a:r>
              <a:t>Cl.</a:t>
            </a:r>
          </a:p>
          <a:p>
            <a:pPr marL="873426" marR="81280" indent="-792146" defTabSz="1828800">
              <a:buSzPct val="100000"/>
              <a:buAutoNum type="arabicPeriod" startAt="3"/>
              <a:defRPr sz="3800">
                <a:uFill>
                  <a:solidFill>
                    <a:srgbClr val="000000"/>
                  </a:solidFill>
                </a:uFill>
              </a:defRPr>
            </a:pPr>
            <a:r>
              <a:t>Describe the EPG and MG around Cl in ClF</a:t>
            </a:r>
            <a:r>
              <a:rPr baseline="-5999"/>
              <a:t>5</a:t>
            </a:r>
            <a:r>
              <a:t>.</a:t>
            </a:r>
          </a:p>
          <a:p>
            <a:pPr marL="873426" marR="81280" indent="-792146" defTabSz="1828800">
              <a:buSzPct val="100000"/>
              <a:buAutoNum type="arabicPeriod" startAt="3"/>
              <a:defRPr sz="3800">
                <a:uFill>
                  <a:solidFill>
                    <a:srgbClr val="000000"/>
                  </a:solidFill>
                </a:uFill>
              </a:defRPr>
            </a:pPr>
            <a:r>
              <a:t>Describe the EPG and MG around Te in TeF</a:t>
            </a:r>
            <a:r>
              <a:rPr baseline="-5999"/>
              <a:t>4</a:t>
            </a:r>
            <a:r>
              <a:t>.</a:t>
            </a:r>
          </a:p>
          <a:p>
            <a:pPr marL="873426" marR="81280" indent="-792146" defTabSz="1828800">
              <a:buSzPct val="100000"/>
              <a:buAutoNum type="arabicPeriod" startAt="3"/>
              <a:defRPr sz="3800">
                <a:uFill>
                  <a:solidFill>
                    <a:srgbClr val="000000"/>
                  </a:solidFill>
                </a:uFill>
              </a:defRPr>
            </a:pPr>
            <a:r>
              <a:t>Which molecules are polar and which are nonpolar?  H</a:t>
            </a:r>
            <a:r>
              <a:rPr baseline="-5999"/>
              <a:t>2</a:t>
            </a:r>
            <a:r>
              <a:t>O, NH</a:t>
            </a:r>
            <a:r>
              <a:rPr baseline="-5999"/>
              <a:t>3, </a:t>
            </a:r>
            <a:r>
              <a:t>CO</a:t>
            </a:r>
            <a:r>
              <a:rPr baseline="-5999"/>
              <a:t>2</a:t>
            </a:r>
            <a:r>
              <a:t>, ClF, CCl</a:t>
            </a:r>
            <a:r>
              <a:rPr baseline="-5999"/>
              <a:t>4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End of Chapter Problems:  Answers"/>
          <p:cNvSpPr txBox="1"/>
          <p:nvPr/>
        </p:nvSpPr>
        <p:spPr>
          <a:xfrm>
            <a:off x="3536468" y="819410"/>
            <a:ext cx="10242492" cy="84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 marL="81280" marR="81280" defTabSz="1828800">
              <a:defRPr b="1" sz="4600">
                <a:solidFill>
                  <a:srgbClr val="0433FF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End of Chapter Problems:  </a:t>
            </a:r>
            <a:r>
              <a:rPr i="1"/>
              <a:t>Answers</a:t>
            </a:r>
          </a:p>
        </p:txBody>
      </p:sp>
      <p:sp>
        <p:nvSpPr>
          <p:cNvPr id="998" name="As, Br, S and Se…"/>
          <p:cNvSpPr txBox="1"/>
          <p:nvPr/>
        </p:nvSpPr>
        <p:spPr>
          <a:xfrm>
            <a:off x="3750298" y="4084095"/>
            <a:ext cx="16883404" cy="3443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 marL="873426" marR="81280" indent="-792146" defTabSz="1828800">
              <a:buSzPct val="100000"/>
              <a:buAutoNum type="arabicPeriod" startAt="1"/>
              <a:defRPr sz="3800">
                <a:uFill>
                  <a:solidFill>
                    <a:srgbClr val="000000"/>
                  </a:solidFill>
                </a:uFill>
              </a:defRPr>
            </a:pPr>
            <a:r>
              <a:t>As, Br, S and Se</a:t>
            </a:r>
          </a:p>
          <a:p>
            <a:pPr marL="873426" marR="81280" indent="-792146" defTabSz="1828800">
              <a:buSzPct val="100000"/>
              <a:buAutoNum type="arabicPeriod" startAt="1"/>
              <a:defRPr sz="3800">
                <a:uFill>
                  <a:solidFill>
                    <a:srgbClr val="000000"/>
                  </a:solidFill>
                </a:uFill>
              </a:defRPr>
            </a:pPr>
            <a:r>
              <a:t>a. KBr  b. CaS  c. BeO</a:t>
            </a:r>
          </a:p>
          <a:p>
            <a:pPr marL="873426" marR="81280" indent="-792146" defTabSz="1828800">
              <a:buSzPct val="100000"/>
              <a:buAutoNum type="arabicPeriod" startAt="1"/>
              <a:defRPr sz="3800">
                <a:uFill>
                  <a:solidFill>
                    <a:srgbClr val="000000"/>
                  </a:solidFill>
                </a:uFill>
              </a:defRPr>
            </a:pPr>
            <a:r>
              <a:t>tetrahedral and trigonal pyramid</a:t>
            </a:r>
          </a:p>
          <a:p>
            <a:pPr marL="873426" marR="81280" indent="-792146" defTabSz="1828800">
              <a:buSzPct val="100000"/>
              <a:buAutoNum type="arabicPeriod" startAt="1"/>
              <a:defRPr sz="3800">
                <a:uFill>
                  <a:solidFill>
                    <a:srgbClr val="000000"/>
                  </a:solidFill>
                </a:uFill>
              </a:defRPr>
            </a:pPr>
            <a:r>
              <a:t>octahedral and square pyramid</a:t>
            </a:r>
          </a:p>
          <a:p>
            <a:pPr marL="873426" marR="81280" indent="-792146" defTabSz="1828800">
              <a:buSzPct val="100000"/>
              <a:buAutoNum type="arabicPeriod" startAt="1"/>
              <a:defRPr sz="3800">
                <a:uFill>
                  <a:solidFill>
                    <a:srgbClr val="000000"/>
                  </a:solidFill>
                </a:uFill>
              </a:defRPr>
            </a:pPr>
            <a:r>
              <a:t>trigonal bipyramid and seesaw</a:t>
            </a:r>
          </a:p>
          <a:p>
            <a:pPr marL="873426" marR="81280" indent="-792146" defTabSz="1828800">
              <a:buSzPct val="100000"/>
              <a:buAutoNum type="arabicPeriod" startAt="1"/>
              <a:defRPr sz="3800">
                <a:uFill>
                  <a:solidFill>
                    <a:srgbClr val="000000"/>
                  </a:solidFill>
                </a:uFill>
              </a:defRPr>
            </a:pPr>
            <a:r>
              <a:t>polar: H</a:t>
            </a:r>
            <a:r>
              <a:rPr baseline="-5999"/>
              <a:t>2</a:t>
            </a:r>
            <a:r>
              <a:t>O, NH</a:t>
            </a:r>
            <a:r>
              <a:rPr baseline="-5999"/>
              <a:t>3, </a:t>
            </a:r>
            <a:r>
              <a:t>ClF   nonpolar: CO</a:t>
            </a:r>
            <a:r>
              <a:rPr baseline="-5999"/>
              <a:t>2</a:t>
            </a:r>
            <a:r>
              <a:t>, CCl</a:t>
            </a:r>
            <a:r>
              <a:rPr baseline="-5999"/>
              <a:t>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attractive and repulsive forces in atoms picture" descr="attractive and repulsive forces in atoms picture"/>
          <p:cNvPicPr>
            <a:picLocks noChangeAspect="0"/>
          </p:cNvPicPr>
          <p:nvPr/>
        </p:nvPicPr>
        <p:blipFill>
          <a:blip r:embed="rId2">
            <a:extLst/>
          </a:blip>
          <a:srcRect l="749" t="24063" r="999" b="28932"/>
          <a:stretch>
            <a:fillRect/>
          </a:stretch>
        </p:blipFill>
        <p:spPr>
          <a:xfrm>
            <a:off x="681550" y="4682291"/>
            <a:ext cx="13767679" cy="4940730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Covalent bonds arise from the mutual attraction of 2 nuclei for the same electrons."/>
          <p:cNvSpPr txBox="1"/>
          <p:nvPr>
            <p:ph type="body" sz="half" idx="1"/>
          </p:nvPr>
        </p:nvSpPr>
        <p:spPr>
          <a:xfrm>
            <a:off x="246884" y="1838410"/>
            <a:ext cx="16619221" cy="5875021"/>
          </a:xfrm>
          <a:prstGeom prst="rect">
            <a:avLst/>
          </a:prstGeom>
        </p:spPr>
        <p:txBody>
          <a:bodyPr/>
          <a:lstStyle>
            <a:lvl1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  <a:defRPr b="0" sz="5400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Covalent bonds arise from the mutual attraction of 2 nuclei for the same electrons.</a:t>
            </a:r>
          </a:p>
        </p:txBody>
      </p:sp>
      <p:sp>
        <p:nvSpPr>
          <p:cNvPr id="275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276" name="A covalent bond is a balance of attractive…"/>
          <p:cNvSpPr txBox="1"/>
          <p:nvPr/>
        </p:nvSpPr>
        <p:spPr>
          <a:xfrm>
            <a:off x="896229" y="10892204"/>
            <a:ext cx="15910560" cy="2062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79373" marR="79373" defTabSz="1828800">
              <a:buClr>
                <a:srgbClr val="0259ED"/>
              </a:buClr>
              <a:buFont typeface="Arial"/>
              <a:defRPr sz="5400">
                <a:uFill>
                  <a:solidFill>
                    <a:srgbClr val="00B800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uFill>
                  <a:solidFill>
                    <a:srgbClr val="0259ED"/>
                  </a:solidFill>
                </a:uFill>
              </a:rPr>
              <a:t>A covalent bond is a balance of </a:t>
            </a:r>
            <a:r>
              <a:rPr>
                <a:solidFill>
                  <a:srgbClr val="FF2600"/>
                </a:solidFill>
                <a:uFill>
                  <a:solidFill>
                    <a:srgbClr val="0259ED"/>
                  </a:solidFill>
                </a:uFill>
              </a:rPr>
              <a:t>attractive</a:t>
            </a:r>
            <a:endParaRPr u="sng">
              <a:uFill>
                <a:solidFill>
                  <a:srgbClr val="0259ED"/>
                </a:solidFill>
              </a:uFill>
            </a:endParaRPr>
          </a:p>
          <a:p>
            <a:pPr marL="79373" marR="79373" algn="ctr" defTabSz="1828800">
              <a:buClr>
                <a:srgbClr val="0259ED"/>
              </a:buClr>
              <a:buFont typeface="Arial"/>
              <a:defRPr sz="5400">
                <a:uFill>
                  <a:solidFill>
                    <a:srgbClr val="00B800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uFill>
                  <a:solidFill>
                    <a:srgbClr val="0259ED"/>
                  </a:solidFill>
                </a:uFill>
              </a:rPr>
              <a:t>and </a:t>
            </a:r>
            <a:r>
              <a:rPr>
                <a:solidFill>
                  <a:srgbClr val="FF2600"/>
                </a:solidFill>
                <a:uFill>
                  <a:solidFill>
                    <a:srgbClr val="0259ED"/>
                  </a:solidFill>
                </a:uFill>
              </a:rPr>
              <a:t>repulsive</a:t>
            </a:r>
            <a:r>
              <a:rPr>
                <a:uFill>
                  <a:solidFill>
                    <a:srgbClr val="0259ED"/>
                  </a:solidFill>
                </a:uFill>
              </a:rPr>
              <a:t> forces.</a:t>
            </a:r>
          </a:p>
        </p:txBody>
      </p:sp>
      <p:pic>
        <p:nvPicPr>
          <p:cNvPr id="277" name="09M03AN10-1.mov" descr="09M03AN10-1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5920426" y="11195391"/>
            <a:ext cx="8347077" cy="2143127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4.2 - Covalent Bonding"/>
          <p:cNvSpPr txBox="1"/>
          <p:nvPr/>
        </p:nvSpPr>
        <p:spPr>
          <a:xfrm>
            <a:off x="42172" y="-713846"/>
            <a:ext cx="21962614" cy="320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>
            <a:lvl1pPr marL="79373" marR="79373" defTabSz="1828800">
              <a:lnSpc>
                <a:spcPct val="90000"/>
              </a:lnSpc>
              <a:defRPr b="1" sz="7400">
                <a:solidFill>
                  <a:srgbClr val="0433FF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r>
              <a:t>4.2 - Covalent Bonding</a:t>
            </a:r>
          </a:p>
        </p:txBody>
      </p:sp>
      <p:pic>
        <p:nvPicPr>
          <p:cNvPr id="279" name="10M03AN10-1.mov" descr="10M03AN10-1.mov"/>
          <p:cNvPicPr>
            <a:picLocks noChangeAspect="0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15891851" y="4180840"/>
            <a:ext cx="8404227" cy="594360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14300" dist="177800" dir="2700000">
              <a:srgbClr val="A2A2A2">
                <a:alpha val="74996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25" fill="hold"/>
                                        <p:tgtEl>
                                          <p:spTgt spid="2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625"/>
                            </p:stCondLst>
                            <p:childTnLst>
                              <p:par>
                                <p:cTn id="8" presetClass="mediacall" nodeType="afterEffect" presetSubtype="0" presetID="1" grpId="2" fill="hold">
                                  <p:stCondLst>
                                    <p:cond delay="2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583" fill="hold"/>
                                        <p:tgtEl>
                                          <p:spTgt spid="2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0" fill="hold" display="0">
                  <p:stCondLst>
                    <p:cond delay="indefinite"/>
                  </p:stCondLst>
                </p:cTn>
                <p:tgtEl>
                  <p:spTgt spid="277"/>
                </p:tgtEl>
              </p:cMediaNode>
            </p:video>
            <p:seq concurrent="1" prevAc="none" nextAc="seek">
              <p:cTn id="11" evtFilter="cancelBubble" nodeType="interactiveSeq" restart="whenNotActive" fill="hold">
                <p:stCondLst>
                  <p:cond delay="0" evt="onClick">
                    <p:tgtEl>
                      <p:spTgt spid="27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77"/>
                  </p:tgtEl>
                </p:cond>
              </p:nextCondLst>
            </p:seq>
            <p:video fullScrn="0">
              <p:cMediaNode mute="0" showWhenStopped="1" numSld="1" vol="100000">
                <p:cTn id="16" fill="hold" display="0">
                  <p:stCondLst>
                    <p:cond delay="indefinite"/>
                  </p:stCondLst>
                </p:cTn>
                <p:tgtEl>
                  <p:spTgt spid="279"/>
                </p:tgtEl>
              </p:cMediaNode>
            </p:video>
            <p:seq concurrent="1" prevAc="none" nextAc="seek">
              <p:cTn id="17" evtFilter="cancelBubble" nodeType="interactiveSeq" restart="whenNotActive" fill="hold">
                <p:stCondLst>
                  <p:cond delay="0" evt="onClick">
                    <p:tgtEl>
                      <p:spTgt spid="27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7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N2 picture" descr="N2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0489" y="1779192"/>
            <a:ext cx="4614594" cy="3427491"/>
          </a:xfrm>
          <a:prstGeom prst="rect">
            <a:avLst/>
          </a:prstGeom>
          <a:ln w="12700">
            <a:miter lim="400000"/>
          </a:ln>
        </p:spPr>
      </p:pic>
      <p:sp>
        <p:nvSpPr>
          <p:cNvPr id="282" name="Some bonds have equal distribution of electrons (pure covalent)…"/>
          <p:cNvSpPr txBox="1"/>
          <p:nvPr>
            <p:ph type="body" sz="half" idx="1"/>
          </p:nvPr>
        </p:nvSpPr>
        <p:spPr>
          <a:xfrm>
            <a:off x="9872980" y="1646872"/>
            <a:ext cx="11775857" cy="8978821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5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latin typeface="Avenir Book"/>
                <a:ea typeface="Avenir Book"/>
                <a:cs typeface="Avenir Book"/>
                <a:sym typeface="Avenir Book"/>
              </a:rPr>
              <a:t>Some bonds have equal distribution of electrons </a:t>
            </a:r>
            <a:r>
              <a:t>(</a:t>
            </a:r>
            <a:r>
              <a:rPr>
                <a:solidFill>
                  <a:srgbClr val="FF2600"/>
                </a:solidFill>
              </a:rPr>
              <a:t>pure covalent</a:t>
            </a:r>
            <a:r>
              <a:t>)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5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Most 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bonds have unequal distribution of electrons </a:t>
            </a:r>
            <a:r>
              <a:t>(</a:t>
            </a:r>
            <a:r>
              <a:rPr>
                <a:solidFill>
                  <a:srgbClr val="FF2600"/>
                </a:solidFill>
              </a:rPr>
              <a:t>polar covalent</a:t>
            </a:r>
            <a:r>
              <a:t>).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5000">
                <a:latin typeface="Avenir Heavy"/>
                <a:ea typeface="Avenir Heavy"/>
                <a:cs typeface="Avenir Heavy"/>
                <a:sym typeface="Avenir Heavy"/>
              </a:defRPr>
            </a:pP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5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HCl is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polar (polar covalent)</a:t>
            </a:r>
            <a:r>
              <a:t> 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because it has a slightly positive end and a slightly negative end</a:t>
            </a:r>
            <a:r>
              <a:t> (</a:t>
            </a:r>
            <a:r>
              <a:rPr>
                <a:solidFill>
                  <a:srgbClr val="FF2600"/>
                </a:solidFill>
                <a:uFill>
                  <a:solidFill>
                    <a:srgbClr val="FF2734"/>
                  </a:solidFill>
                </a:uFill>
              </a:rPr>
              <a:t>dipoles</a:t>
            </a:r>
            <a:r>
              <a:t>)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.</a:t>
            </a:r>
            <a:endParaRPr>
              <a:latin typeface="Avenir Book"/>
              <a:ea typeface="Avenir Book"/>
              <a:cs typeface="Avenir Book"/>
              <a:sym typeface="Avenir Book"/>
            </a:endParaRP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5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latin typeface="Avenir Book"/>
                <a:ea typeface="Avenir Book"/>
                <a:cs typeface="Avenir Book"/>
                <a:sym typeface="Avenir Book"/>
              </a:rPr>
              <a:t>Cl has a greater share in bonding electrons than does H.</a:t>
            </a:r>
          </a:p>
        </p:txBody>
      </p:sp>
      <p:sp>
        <p:nvSpPr>
          <p:cNvPr id="283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284" name="Cl has slight negative charge (-δ) and H has slight positive charge (+δ)"/>
          <p:cNvSpPr txBox="1"/>
          <p:nvPr/>
        </p:nvSpPr>
        <p:spPr>
          <a:xfrm>
            <a:off x="7943850" y="11334750"/>
            <a:ext cx="16504920" cy="2265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81280" marR="81280" defTabSz="1828800">
              <a:buClr>
                <a:srgbClr val="000000"/>
              </a:buClr>
              <a:buFont typeface="Arial"/>
              <a:defRPr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6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Cl has slight negative charge 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(-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venir Book"/>
                <a:ea typeface="Avenir Book"/>
                <a:cs typeface="Avenir Book"/>
                <a:sym typeface="Avenir Book"/>
              </a:rPr>
              <a:t>δ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)</a:t>
            </a:r>
            <a:r>
              <a:rPr sz="6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 and H has slight positive charge 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(+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venir Book"/>
                <a:ea typeface="Avenir Book"/>
                <a:cs typeface="Avenir Book"/>
                <a:sym typeface="Avenir Book"/>
              </a:rPr>
              <a:t>δ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)</a:t>
            </a:r>
          </a:p>
        </p:txBody>
      </p:sp>
      <p:grpSp>
        <p:nvGrpSpPr>
          <p:cNvPr id="287" name="Group"/>
          <p:cNvGrpSpPr/>
          <p:nvPr/>
        </p:nvGrpSpPr>
        <p:grpSpPr>
          <a:xfrm>
            <a:off x="1176020" y="5648324"/>
            <a:ext cx="6400801" cy="7438864"/>
            <a:chOff x="0" y="0"/>
            <a:chExt cx="6400800" cy="7438861"/>
          </a:xfrm>
        </p:grpSpPr>
        <p:pic>
          <p:nvPicPr>
            <p:cNvPr id="285" name="HCl polarity picture" descr="HCl polarity pictur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400800" cy="2936875"/>
            </a:xfrm>
            <a:prstGeom prst="rect">
              <a:avLst/>
            </a:prstGeom>
            <a:ln w="50800" cap="flat">
              <a:noFill/>
              <a:miter lim="400000"/>
            </a:ln>
            <a:effectLst/>
          </p:spPr>
        </p:pic>
        <p:pic>
          <p:nvPicPr>
            <p:cNvPr id="286" name="HCl dipoles picture" descr="HCl dipoles pictur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64197" y="2921317"/>
              <a:ext cx="4272406" cy="45175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88" name="Pure vs. Polar Covalent Bonds"/>
          <p:cNvSpPr txBox="1"/>
          <p:nvPr/>
        </p:nvSpPr>
        <p:spPr>
          <a:xfrm>
            <a:off x="42172" y="-307446"/>
            <a:ext cx="21962614" cy="2102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>
            <a:lvl1pPr marL="79373" marR="79373" defTabSz="1828800">
              <a:lnSpc>
                <a:spcPct val="90000"/>
              </a:lnSpc>
              <a:defRPr b="1" sz="7400">
                <a:solidFill>
                  <a:srgbClr val="0433FF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r>
              <a:t>Pure vs. Polar Covalent Bonds</a:t>
            </a:r>
          </a:p>
        </p:txBody>
      </p:sp>
      <p:sp>
        <p:nvSpPr>
          <p:cNvPr id="289" name="nitrogen (N2)…"/>
          <p:cNvSpPr txBox="1"/>
          <p:nvPr/>
        </p:nvSpPr>
        <p:spPr>
          <a:xfrm>
            <a:off x="2958884" y="1654174"/>
            <a:ext cx="5595554" cy="1888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/>
          <a:p>
            <a:pPr marL="650874" marR="79373" indent="-571500" algn="ctr" defTabSz="1828800">
              <a:lnSpc>
                <a:spcPct val="90000"/>
              </a:lnSpc>
              <a:spcBef>
                <a:spcPts val="1600"/>
              </a:spcBef>
              <a:buClr>
                <a:srgbClr val="000000"/>
              </a:buClr>
              <a:buFont typeface="Arial"/>
              <a:defRPr i="1" sz="4200">
                <a:uFill>
                  <a:solidFill>
                    <a:srgbClr val="000000"/>
                  </a:solidFill>
                </a:uFill>
              </a:defRPr>
            </a:pPr>
            <a:r>
              <a:t>nitrogen (N</a:t>
            </a:r>
            <a:r>
              <a:rPr baseline="-5999"/>
              <a:t>2</a:t>
            </a:r>
            <a:r>
              <a:t>)</a:t>
            </a:r>
          </a:p>
          <a:p>
            <a:pPr marL="650874" marR="79373" indent="-571500" algn="ctr" defTabSz="1828800">
              <a:lnSpc>
                <a:spcPct val="90000"/>
              </a:lnSpc>
              <a:spcBef>
                <a:spcPts val="1600"/>
              </a:spcBef>
              <a:buClr>
                <a:srgbClr val="000000"/>
              </a:buClr>
              <a:buFont typeface="Arial"/>
              <a:defRPr i="1" sz="4200">
                <a:uFill>
                  <a:solidFill>
                    <a:srgbClr val="000000"/>
                  </a:solidFill>
                </a:uFill>
              </a:defRPr>
            </a:pPr>
            <a:r>
              <a:t>pure covalent bond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"/>
                            </p:stCondLst>
                            <p:childTnLst>
                              <p:par>
                                <p:cTn id="13" presetClass="entr" nodeType="afterEffect" presetSubtype="2" presetID="2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2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2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"/>
                            </p:stCondLst>
                            <p:childTnLst>
                              <p:par>
                                <p:cTn id="18" presetClass="entr" nodeType="afterEffect" presetSubtype="2" presetID="2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2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2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4" grpId="2"/>
      <p:bldP build="p" bldLvl="5" animBg="1" rev="0" advAuto="0" spid="282" grpId="3"/>
      <p:bldP build="whole" bldLvl="1" animBg="1" rev="0" advAuto="0" spid="28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Dipole moment, μ, can measure dipole strength by placing molecules in electrical field.  Polar molecules will align when the field is on.  Nonpolar molecules will not."/>
          <p:cNvSpPr txBox="1"/>
          <p:nvPr/>
        </p:nvSpPr>
        <p:spPr>
          <a:xfrm>
            <a:off x="3962400" y="2316480"/>
            <a:ext cx="16139160" cy="3942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81280" marR="81280" defTabSz="1828800">
              <a:buClr>
                <a:srgbClr val="73A4FE"/>
              </a:buClr>
              <a:buFont typeface="Arial"/>
              <a:defRPr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rgbClr val="73A4FE"/>
                </a:solidFill>
                <a:uFill>
                  <a:solidFill>
                    <a:srgbClr val="73A4FE"/>
                  </a:solidFill>
                </a:uFill>
              </a:rPr>
              <a:t>Dipole moment</a:t>
            </a: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, </a:t>
            </a:r>
            <a:r>
              <a:rPr>
                <a:solidFill>
                  <a:srgbClr val="73A4FE"/>
                </a:solidFill>
                <a:uFill>
                  <a:solidFill>
                    <a:srgbClr val="73A4FE"/>
                  </a:solidFill>
                </a:uFill>
                <a:latin typeface="Avenir Book"/>
                <a:ea typeface="Avenir Book"/>
                <a:cs typeface="Avenir Book"/>
                <a:sym typeface="Avenir Book"/>
              </a:rPr>
              <a:t>μ</a:t>
            </a: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, can measure dipole strength by placing molecules in electrical field.  Polar molecules will align when the field is on.  Nonpolar molecules will not.</a:t>
            </a:r>
          </a:p>
        </p:txBody>
      </p:sp>
      <p:grpSp>
        <p:nvGrpSpPr>
          <p:cNvPr id="301" name="Group"/>
          <p:cNvGrpSpPr/>
          <p:nvPr/>
        </p:nvGrpSpPr>
        <p:grpSpPr>
          <a:xfrm>
            <a:off x="5196840" y="6981825"/>
            <a:ext cx="6055361" cy="5399406"/>
            <a:chOff x="0" y="0"/>
            <a:chExt cx="6055360" cy="5399404"/>
          </a:xfrm>
        </p:grpSpPr>
        <p:grpSp>
          <p:nvGrpSpPr>
            <p:cNvPr id="298" name="Group"/>
            <p:cNvGrpSpPr/>
            <p:nvPr/>
          </p:nvGrpSpPr>
          <p:grpSpPr>
            <a:xfrm>
              <a:off x="0" y="0"/>
              <a:ext cx="6055361" cy="4539615"/>
              <a:chOff x="0" y="0"/>
              <a:chExt cx="6055360" cy="4539614"/>
            </a:xfrm>
          </p:grpSpPr>
          <p:grpSp>
            <p:nvGrpSpPr>
              <p:cNvPr id="294" name="Group"/>
              <p:cNvGrpSpPr/>
              <p:nvPr/>
            </p:nvGrpSpPr>
            <p:grpSpPr>
              <a:xfrm>
                <a:off x="0" y="13334"/>
                <a:ext cx="1369060" cy="4526281"/>
                <a:chOff x="0" y="0"/>
                <a:chExt cx="1369059" cy="4526279"/>
              </a:xfrm>
            </p:grpSpPr>
            <p:sp>
              <p:nvSpPr>
                <p:cNvPr id="292" name="Line"/>
                <p:cNvSpPr/>
                <p:nvPr/>
              </p:nvSpPr>
              <p:spPr>
                <a:xfrm>
                  <a:off x="1365884" y="0"/>
                  <a:ext cx="3176" cy="4526280"/>
                </a:xfrm>
                <a:prstGeom prst="line">
                  <a:avLst/>
                </a:prstGeom>
                <a:noFill/>
                <a:ln w="1270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3" name="Line"/>
                <p:cNvSpPr/>
                <p:nvPr/>
              </p:nvSpPr>
              <p:spPr>
                <a:xfrm flipH="1">
                  <a:off x="0" y="2240279"/>
                  <a:ext cx="1355726" cy="3176"/>
                </a:xfrm>
                <a:prstGeom prst="line">
                  <a:avLst/>
                </a:prstGeom>
                <a:noFill/>
                <a:ln w="635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297" name="Group"/>
              <p:cNvGrpSpPr/>
              <p:nvPr/>
            </p:nvGrpSpPr>
            <p:grpSpPr>
              <a:xfrm flipH="1">
                <a:off x="4699635" y="-1"/>
                <a:ext cx="1355726" cy="4526281"/>
                <a:chOff x="0" y="0"/>
                <a:chExt cx="1355725" cy="4526279"/>
              </a:xfrm>
            </p:grpSpPr>
            <p:sp>
              <p:nvSpPr>
                <p:cNvPr id="295" name="Line"/>
                <p:cNvSpPr/>
                <p:nvPr/>
              </p:nvSpPr>
              <p:spPr>
                <a:xfrm>
                  <a:off x="1352549" y="0"/>
                  <a:ext cx="3176" cy="4526280"/>
                </a:xfrm>
                <a:prstGeom prst="line">
                  <a:avLst/>
                </a:prstGeom>
                <a:noFill/>
                <a:ln w="1270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6" name="Line"/>
                <p:cNvSpPr/>
                <p:nvPr/>
              </p:nvSpPr>
              <p:spPr>
                <a:xfrm flipH="1">
                  <a:off x="-1" y="2260599"/>
                  <a:ext cx="1355726" cy="3176"/>
                </a:xfrm>
                <a:prstGeom prst="line">
                  <a:avLst/>
                </a:prstGeom>
                <a:noFill/>
                <a:ln w="635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299" name="+"/>
            <p:cNvSpPr txBox="1"/>
            <p:nvPr/>
          </p:nvSpPr>
          <p:spPr>
            <a:xfrm>
              <a:off x="1007110" y="4530725"/>
              <a:ext cx="617454" cy="8686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marL="81280" marR="81280" defTabSz="1828800">
                <a:buClr>
                  <a:srgbClr val="000000"/>
                </a:buClr>
                <a:buFont typeface="Arial Rounded MT Bold"/>
                <a:defRPr sz="4600">
                  <a:uFill>
                    <a:solidFill>
                      <a:srgbClr val="000000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pPr/>
              <a:r>
                <a:t>+</a:t>
              </a:r>
            </a:p>
          </p:txBody>
        </p:sp>
        <p:sp>
          <p:nvSpPr>
            <p:cNvPr id="300" name="-"/>
            <p:cNvSpPr txBox="1"/>
            <p:nvPr/>
          </p:nvSpPr>
          <p:spPr>
            <a:xfrm>
              <a:off x="4382135" y="4530725"/>
              <a:ext cx="471404" cy="8686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marL="81280" marR="81280" defTabSz="1828800">
                <a:buClr>
                  <a:srgbClr val="000000"/>
                </a:buClr>
                <a:buFont typeface="Arial Rounded MT Bold"/>
                <a:defRPr sz="4600">
                  <a:uFill>
                    <a:solidFill>
                      <a:srgbClr val="000000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pPr/>
              <a:r>
                <a:t>-</a:t>
              </a:r>
            </a:p>
          </p:txBody>
        </p:sp>
      </p:grpSp>
      <p:grpSp>
        <p:nvGrpSpPr>
          <p:cNvPr id="311" name="Group"/>
          <p:cNvGrpSpPr/>
          <p:nvPr/>
        </p:nvGrpSpPr>
        <p:grpSpPr>
          <a:xfrm>
            <a:off x="12817475" y="6988174"/>
            <a:ext cx="6045200" cy="5396232"/>
            <a:chOff x="0" y="0"/>
            <a:chExt cx="6045198" cy="5396230"/>
          </a:xfrm>
        </p:grpSpPr>
        <p:grpSp>
          <p:nvGrpSpPr>
            <p:cNvPr id="308" name="Group"/>
            <p:cNvGrpSpPr/>
            <p:nvPr/>
          </p:nvGrpSpPr>
          <p:grpSpPr>
            <a:xfrm>
              <a:off x="0" y="-1"/>
              <a:ext cx="6045199" cy="4533266"/>
              <a:chOff x="0" y="0"/>
              <a:chExt cx="6045198" cy="4533264"/>
            </a:xfrm>
          </p:grpSpPr>
          <p:grpSp>
            <p:nvGrpSpPr>
              <p:cNvPr id="304" name="Group"/>
              <p:cNvGrpSpPr/>
              <p:nvPr/>
            </p:nvGrpSpPr>
            <p:grpSpPr>
              <a:xfrm>
                <a:off x="0" y="-1"/>
                <a:ext cx="1366520" cy="4526281"/>
                <a:chOff x="0" y="0"/>
                <a:chExt cx="1366519" cy="4526279"/>
              </a:xfrm>
            </p:grpSpPr>
            <p:sp>
              <p:nvSpPr>
                <p:cNvPr id="302" name="Line"/>
                <p:cNvSpPr/>
                <p:nvPr/>
              </p:nvSpPr>
              <p:spPr>
                <a:xfrm>
                  <a:off x="1363344" y="0"/>
                  <a:ext cx="3176" cy="4526280"/>
                </a:xfrm>
                <a:prstGeom prst="line">
                  <a:avLst/>
                </a:prstGeom>
                <a:noFill/>
                <a:ln w="1270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3" name="Line"/>
                <p:cNvSpPr/>
                <p:nvPr/>
              </p:nvSpPr>
              <p:spPr>
                <a:xfrm flipH="1">
                  <a:off x="0" y="2260599"/>
                  <a:ext cx="1355726" cy="3176"/>
                </a:xfrm>
                <a:prstGeom prst="line">
                  <a:avLst/>
                </a:prstGeom>
                <a:noFill/>
                <a:ln w="635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307" name="Group"/>
              <p:cNvGrpSpPr/>
              <p:nvPr/>
            </p:nvGrpSpPr>
            <p:grpSpPr>
              <a:xfrm flipH="1">
                <a:off x="4689473" y="6984"/>
                <a:ext cx="1355726" cy="4526281"/>
                <a:chOff x="0" y="0"/>
                <a:chExt cx="1355725" cy="4526279"/>
              </a:xfrm>
            </p:grpSpPr>
            <p:sp>
              <p:nvSpPr>
                <p:cNvPr id="305" name="Line"/>
                <p:cNvSpPr/>
                <p:nvPr/>
              </p:nvSpPr>
              <p:spPr>
                <a:xfrm>
                  <a:off x="1352549" y="0"/>
                  <a:ext cx="3176" cy="4526280"/>
                </a:xfrm>
                <a:prstGeom prst="line">
                  <a:avLst/>
                </a:prstGeom>
                <a:noFill/>
                <a:ln w="1270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6" name="Line"/>
                <p:cNvSpPr/>
                <p:nvPr/>
              </p:nvSpPr>
              <p:spPr>
                <a:xfrm flipH="1">
                  <a:off x="-1" y="2240279"/>
                  <a:ext cx="1355726" cy="3176"/>
                </a:xfrm>
                <a:prstGeom prst="line">
                  <a:avLst/>
                </a:prstGeom>
                <a:noFill/>
                <a:ln w="635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309" name="+"/>
            <p:cNvSpPr txBox="1"/>
            <p:nvPr/>
          </p:nvSpPr>
          <p:spPr>
            <a:xfrm>
              <a:off x="996950" y="4527550"/>
              <a:ext cx="617454" cy="8686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marL="81280" marR="81280" defTabSz="1828800">
                <a:buClr>
                  <a:srgbClr val="000000"/>
                </a:buClr>
                <a:buFont typeface="Arial Rounded MT Bold"/>
                <a:defRPr sz="4600">
                  <a:uFill>
                    <a:solidFill>
                      <a:srgbClr val="000000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pPr/>
              <a:r>
                <a:t>+</a:t>
              </a:r>
            </a:p>
          </p:txBody>
        </p:sp>
        <p:sp>
          <p:nvSpPr>
            <p:cNvPr id="310" name="-"/>
            <p:cNvSpPr txBox="1"/>
            <p:nvPr/>
          </p:nvSpPr>
          <p:spPr>
            <a:xfrm>
              <a:off x="4371975" y="4527550"/>
              <a:ext cx="471404" cy="8686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marL="81280" marR="81280" defTabSz="1828800">
                <a:buClr>
                  <a:srgbClr val="000000"/>
                </a:buClr>
                <a:buFont typeface="Arial Rounded MT Bold"/>
                <a:defRPr sz="4600">
                  <a:uFill>
                    <a:solidFill>
                      <a:srgbClr val="000000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pPr/>
              <a:r>
                <a:t>-</a:t>
              </a:r>
            </a:p>
          </p:txBody>
        </p:sp>
      </p:grpSp>
      <p:grpSp>
        <p:nvGrpSpPr>
          <p:cNvPr id="314" name="Group"/>
          <p:cNvGrpSpPr/>
          <p:nvPr/>
        </p:nvGrpSpPr>
        <p:grpSpPr>
          <a:xfrm rot="16200000">
            <a:off x="7700137" y="6607492"/>
            <a:ext cx="646175" cy="1485901"/>
            <a:chOff x="48704" y="0"/>
            <a:chExt cx="646174" cy="1485900"/>
          </a:xfrm>
        </p:grpSpPr>
        <p:sp>
          <p:nvSpPr>
            <p:cNvPr id="312" name="Triangle"/>
            <p:cNvSpPr/>
            <p:nvPr/>
          </p:nvSpPr>
          <p:spPr>
            <a:xfrm>
              <a:off x="65213" y="0"/>
              <a:ext cx="629666" cy="728663"/>
            </a:xfrm>
            <a:prstGeom prst="triangle">
              <a:avLst/>
            </a:pr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81280" marR="81280" defTabSz="1828800">
                <a:defRPr b="1" sz="5400">
                  <a:solidFill>
                    <a:srgbClr val="00B800"/>
                  </a:solidFill>
                  <a:uFill>
                    <a:solidFill>
                      <a:srgbClr val="00B800"/>
                    </a:solidFill>
                  </a:uFill>
                </a:defRPr>
              </a:pPr>
            </a:p>
          </p:txBody>
        </p:sp>
        <p:sp>
          <p:nvSpPr>
            <p:cNvPr id="313" name="Triangle"/>
            <p:cNvSpPr/>
            <p:nvPr/>
          </p:nvSpPr>
          <p:spPr>
            <a:xfrm flipH="1" rot="10800000">
              <a:off x="48704" y="757237"/>
              <a:ext cx="629667" cy="728663"/>
            </a:xfrm>
            <a:prstGeom prst="triangle">
              <a:avLst/>
            </a:prstGeom>
            <a:solidFill>
              <a:srgbClr val="73A4F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81280" marR="81280" defTabSz="1828800">
                <a:defRPr b="1" sz="5400">
                  <a:solidFill>
                    <a:srgbClr val="00B800"/>
                  </a:solidFill>
                  <a:uFill>
                    <a:solidFill>
                      <a:srgbClr val="00B800"/>
                    </a:solidFill>
                  </a:uFill>
                </a:defRPr>
              </a:pPr>
            </a:p>
          </p:txBody>
        </p:sp>
      </p:grpSp>
      <p:sp>
        <p:nvSpPr>
          <p:cNvPr id="315" name="Oval"/>
          <p:cNvSpPr/>
          <p:nvPr/>
        </p:nvSpPr>
        <p:spPr>
          <a:xfrm rot="2340000">
            <a:off x="16169372" y="9903429"/>
            <a:ext cx="498476" cy="1600201"/>
          </a:xfrm>
          <a:prstGeom prst="ellipse">
            <a:avLst/>
          </a:prstGeom>
          <a:solidFill>
            <a:srgbClr val="6FCF00"/>
          </a:solidFill>
          <a:ln w="12700">
            <a:solidFill>
              <a:srgbClr val="000000"/>
            </a:solidFill>
          </a:ln>
        </p:spPr>
        <p:txBody>
          <a:bodyPr tIns="91439" bIns="91439" anchor="ctr"/>
          <a:lstStyle/>
          <a:p>
            <a:pPr marL="81280" marR="81280" defTabSz="1828800">
              <a:defRPr b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</a:p>
        </p:txBody>
      </p:sp>
      <p:grpSp>
        <p:nvGrpSpPr>
          <p:cNvPr id="318" name="Group"/>
          <p:cNvGrpSpPr/>
          <p:nvPr/>
        </p:nvGrpSpPr>
        <p:grpSpPr>
          <a:xfrm rot="16200000">
            <a:off x="7073392" y="7577137"/>
            <a:ext cx="636015" cy="1485901"/>
            <a:chOff x="48704" y="0"/>
            <a:chExt cx="636014" cy="1485900"/>
          </a:xfrm>
        </p:grpSpPr>
        <p:sp>
          <p:nvSpPr>
            <p:cNvPr id="316" name="Triangle"/>
            <p:cNvSpPr/>
            <p:nvPr/>
          </p:nvSpPr>
          <p:spPr>
            <a:xfrm>
              <a:off x="55053" y="0"/>
              <a:ext cx="629667" cy="728663"/>
            </a:xfrm>
            <a:prstGeom prst="triangle">
              <a:avLst/>
            </a:pr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81280" marR="81280" defTabSz="1828800">
                <a:defRPr b="1" sz="5400">
                  <a:solidFill>
                    <a:srgbClr val="00B800"/>
                  </a:solidFill>
                  <a:uFill>
                    <a:solidFill>
                      <a:srgbClr val="00B800"/>
                    </a:solidFill>
                  </a:uFill>
                </a:defRPr>
              </a:pPr>
            </a:p>
          </p:txBody>
        </p:sp>
        <p:sp>
          <p:nvSpPr>
            <p:cNvPr id="317" name="Triangle"/>
            <p:cNvSpPr/>
            <p:nvPr/>
          </p:nvSpPr>
          <p:spPr>
            <a:xfrm flipH="1" rot="10800000">
              <a:off x="48704" y="757237"/>
              <a:ext cx="629667" cy="728663"/>
            </a:xfrm>
            <a:prstGeom prst="triangle">
              <a:avLst/>
            </a:prstGeom>
            <a:solidFill>
              <a:srgbClr val="73A4F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81280" marR="81280" defTabSz="1828800">
                <a:defRPr b="1" sz="5400">
                  <a:solidFill>
                    <a:srgbClr val="00B800"/>
                  </a:solidFill>
                  <a:uFill>
                    <a:solidFill>
                      <a:srgbClr val="00B800"/>
                    </a:solidFill>
                  </a:uFill>
                </a:defRPr>
              </a:pPr>
            </a:p>
          </p:txBody>
        </p:sp>
      </p:grpSp>
      <p:grpSp>
        <p:nvGrpSpPr>
          <p:cNvPr id="321" name="Group"/>
          <p:cNvGrpSpPr/>
          <p:nvPr/>
        </p:nvGrpSpPr>
        <p:grpSpPr>
          <a:xfrm rot="16200000">
            <a:off x="8649461" y="7394893"/>
            <a:ext cx="636018" cy="1488440"/>
            <a:chOff x="48704" y="0"/>
            <a:chExt cx="636016" cy="1488439"/>
          </a:xfrm>
        </p:grpSpPr>
        <p:sp>
          <p:nvSpPr>
            <p:cNvPr id="319" name="Triangle"/>
            <p:cNvSpPr/>
            <p:nvPr/>
          </p:nvSpPr>
          <p:spPr>
            <a:xfrm>
              <a:off x="55055" y="0"/>
              <a:ext cx="629666" cy="728663"/>
            </a:xfrm>
            <a:prstGeom prst="triangle">
              <a:avLst/>
            </a:pr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81280" marR="81280" defTabSz="1828800">
                <a:defRPr b="1" sz="5400">
                  <a:solidFill>
                    <a:srgbClr val="00B800"/>
                  </a:solidFill>
                  <a:uFill>
                    <a:solidFill>
                      <a:srgbClr val="00B800"/>
                    </a:solidFill>
                  </a:uFill>
                </a:defRPr>
              </a:pPr>
            </a:p>
          </p:txBody>
        </p:sp>
        <p:sp>
          <p:nvSpPr>
            <p:cNvPr id="320" name="Triangle"/>
            <p:cNvSpPr/>
            <p:nvPr/>
          </p:nvSpPr>
          <p:spPr>
            <a:xfrm flipH="1" rot="10800000">
              <a:off x="48704" y="759776"/>
              <a:ext cx="629667" cy="728664"/>
            </a:xfrm>
            <a:prstGeom prst="triangle">
              <a:avLst/>
            </a:prstGeom>
            <a:solidFill>
              <a:srgbClr val="73A4F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81280" marR="81280" defTabSz="1828800">
                <a:defRPr b="1" sz="5400">
                  <a:solidFill>
                    <a:srgbClr val="00B800"/>
                  </a:solidFill>
                  <a:uFill>
                    <a:solidFill>
                      <a:srgbClr val="00B800"/>
                    </a:solidFill>
                  </a:uFill>
                </a:defRPr>
              </a:pPr>
            </a:p>
          </p:txBody>
        </p:sp>
      </p:grpSp>
      <p:grpSp>
        <p:nvGrpSpPr>
          <p:cNvPr id="324" name="Group"/>
          <p:cNvGrpSpPr/>
          <p:nvPr/>
        </p:nvGrpSpPr>
        <p:grpSpPr>
          <a:xfrm rot="16200000">
            <a:off x="7827137" y="8178482"/>
            <a:ext cx="646176" cy="1485901"/>
            <a:chOff x="48704" y="0"/>
            <a:chExt cx="646174" cy="1485900"/>
          </a:xfrm>
        </p:grpSpPr>
        <p:sp>
          <p:nvSpPr>
            <p:cNvPr id="322" name="Triangle"/>
            <p:cNvSpPr/>
            <p:nvPr/>
          </p:nvSpPr>
          <p:spPr>
            <a:xfrm>
              <a:off x="65214" y="0"/>
              <a:ext cx="629666" cy="728663"/>
            </a:xfrm>
            <a:prstGeom prst="triangle">
              <a:avLst/>
            </a:pr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81280" marR="81280" defTabSz="1828800">
                <a:defRPr b="1" sz="5400">
                  <a:solidFill>
                    <a:srgbClr val="00B800"/>
                  </a:solidFill>
                  <a:uFill>
                    <a:solidFill>
                      <a:srgbClr val="00B800"/>
                    </a:solidFill>
                  </a:uFill>
                </a:defRPr>
              </a:pPr>
            </a:p>
          </p:txBody>
        </p:sp>
        <p:sp>
          <p:nvSpPr>
            <p:cNvPr id="323" name="Triangle"/>
            <p:cNvSpPr/>
            <p:nvPr/>
          </p:nvSpPr>
          <p:spPr>
            <a:xfrm flipH="1" rot="10800000">
              <a:off x="48704" y="757237"/>
              <a:ext cx="629667" cy="728663"/>
            </a:xfrm>
            <a:prstGeom prst="triangle">
              <a:avLst/>
            </a:prstGeom>
            <a:solidFill>
              <a:srgbClr val="73A4F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81280" marR="81280" defTabSz="1828800">
                <a:defRPr b="1" sz="5400">
                  <a:solidFill>
                    <a:srgbClr val="00B800"/>
                  </a:solidFill>
                  <a:uFill>
                    <a:solidFill>
                      <a:srgbClr val="00B800"/>
                    </a:solidFill>
                  </a:uFill>
                </a:defRPr>
              </a:pPr>
            </a:p>
          </p:txBody>
        </p:sp>
      </p:grpSp>
      <p:grpSp>
        <p:nvGrpSpPr>
          <p:cNvPr id="327" name="Group"/>
          <p:cNvGrpSpPr/>
          <p:nvPr/>
        </p:nvGrpSpPr>
        <p:grpSpPr>
          <a:xfrm rot="16200000">
            <a:off x="8076692" y="9424988"/>
            <a:ext cx="636016" cy="1485901"/>
            <a:chOff x="48704" y="0"/>
            <a:chExt cx="636015" cy="1485900"/>
          </a:xfrm>
        </p:grpSpPr>
        <p:sp>
          <p:nvSpPr>
            <p:cNvPr id="325" name="Triangle"/>
            <p:cNvSpPr/>
            <p:nvPr/>
          </p:nvSpPr>
          <p:spPr>
            <a:xfrm>
              <a:off x="55054" y="0"/>
              <a:ext cx="629667" cy="728663"/>
            </a:xfrm>
            <a:prstGeom prst="triangle">
              <a:avLst/>
            </a:pr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81280" marR="81280" defTabSz="1828800">
                <a:defRPr b="1" sz="5400">
                  <a:solidFill>
                    <a:srgbClr val="00B800"/>
                  </a:solidFill>
                  <a:uFill>
                    <a:solidFill>
                      <a:srgbClr val="00B800"/>
                    </a:solidFill>
                  </a:uFill>
                </a:defRPr>
              </a:pPr>
            </a:p>
          </p:txBody>
        </p:sp>
        <p:sp>
          <p:nvSpPr>
            <p:cNvPr id="326" name="Triangle"/>
            <p:cNvSpPr/>
            <p:nvPr/>
          </p:nvSpPr>
          <p:spPr>
            <a:xfrm flipH="1" rot="10800000">
              <a:off x="48704" y="757237"/>
              <a:ext cx="629667" cy="728663"/>
            </a:xfrm>
            <a:prstGeom prst="triangle">
              <a:avLst/>
            </a:prstGeom>
            <a:solidFill>
              <a:srgbClr val="73A4F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81280" marR="81280" defTabSz="1828800">
                <a:defRPr b="1" sz="5400">
                  <a:solidFill>
                    <a:srgbClr val="00B800"/>
                  </a:solidFill>
                  <a:uFill>
                    <a:solidFill>
                      <a:srgbClr val="00B800"/>
                    </a:solidFill>
                  </a:uFill>
                </a:defRPr>
              </a:pPr>
            </a:p>
          </p:txBody>
        </p:sp>
      </p:grpSp>
      <p:grpSp>
        <p:nvGrpSpPr>
          <p:cNvPr id="330" name="Group"/>
          <p:cNvGrpSpPr/>
          <p:nvPr/>
        </p:nvGrpSpPr>
        <p:grpSpPr>
          <a:xfrm rot="16200000">
            <a:off x="7295643" y="10425112"/>
            <a:ext cx="636016" cy="1485901"/>
            <a:chOff x="48704" y="0"/>
            <a:chExt cx="636015" cy="1485900"/>
          </a:xfrm>
        </p:grpSpPr>
        <p:sp>
          <p:nvSpPr>
            <p:cNvPr id="328" name="Triangle"/>
            <p:cNvSpPr/>
            <p:nvPr/>
          </p:nvSpPr>
          <p:spPr>
            <a:xfrm>
              <a:off x="55054" y="0"/>
              <a:ext cx="629667" cy="728663"/>
            </a:xfrm>
            <a:prstGeom prst="triangle">
              <a:avLst/>
            </a:pr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81280" marR="81280" defTabSz="1828800">
                <a:defRPr b="1" sz="5400">
                  <a:solidFill>
                    <a:srgbClr val="00B800"/>
                  </a:solidFill>
                  <a:uFill>
                    <a:solidFill>
                      <a:srgbClr val="00B800"/>
                    </a:solidFill>
                  </a:uFill>
                </a:defRPr>
              </a:pPr>
            </a:p>
          </p:txBody>
        </p:sp>
        <p:sp>
          <p:nvSpPr>
            <p:cNvPr id="329" name="Triangle"/>
            <p:cNvSpPr/>
            <p:nvPr/>
          </p:nvSpPr>
          <p:spPr>
            <a:xfrm flipH="1" rot="10800000">
              <a:off x="48704" y="757237"/>
              <a:ext cx="629667" cy="728663"/>
            </a:xfrm>
            <a:prstGeom prst="triangle">
              <a:avLst/>
            </a:prstGeom>
            <a:solidFill>
              <a:srgbClr val="73A4F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81280" marR="81280" defTabSz="1828800">
                <a:defRPr b="1" sz="5400">
                  <a:solidFill>
                    <a:srgbClr val="00B800"/>
                  </a:solidFill>
                  <a:uFill>
                    <a:solidFill>
                      <a:srgbClr val="00B800"/>
                    </a:solidFill>
                  </a:uFill>
                </a:defRPr>
              </a:pPr>
            </a:p>
          </p:txBody>
        </p:sp>
      </p:grpSp>
      <p:sp>
        <p:nvSpPr>
          <p:cNvPr id="331" name="Oval"/>
          <p:cNvSpPr/>
          <p:nvPr/>
        </p:nvSpPr>
        <p:spPr>
          <a:xfrm rot="2880000">
            <a:off x="14846602" y="7238303"/>
            <a:ext cx="498476" cy="1600201"/>
          </a:xfrm>
          <a:prstGeom prst="ellipse">
            <a:avLst/>
          </a:prstGeom>
          <a:solidFill>
            <a:srgbClr val="6FCF00"/>
          </a:solidFill>
          <a:ln w="12700">
            <a:solidFill>
              <a:srgbClr val="000000"/>
            </a:solidFill>
          </a:ln>
        </p:spPr>
        <p:txBody>
          <a:bodyPr tIns="91439" bIns="91439" anchor="ctr"/>
          <a:lstStyle/>
          <a:p>
            <a:pPr marL="81280" marR="81280" defTabSz="1828800">
              <a:defRPr b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</a:p>
        </p:txBody>
      </p:sp>
      <p:sp>
        <p:nvSpPr>
          <p:cNvPr id="332" name="Oval"/>
          <p:cNvSpPr/>
          <p:nvPr/>
        </p:nvSpPr>
        <p:spPr>
          <a:xfrm rot="5400000">
            <a:off x="16267112" y="6608762"/>
            <a:ext cx="498476" cy="1600201"/>
          </a:xfrm>
          <a:prstGeom prst="ellipse">
            <a:avLst/>
          </a:prstGeom>
          <a:solidFill>
            <a:srgbClr val="6FCF00"/>
          </a:solidFill>
          <a:ln w="12700">
            <a:solidFill>
              <a:srgbClr val="000000"/>
            </a:solidFill>
          </a:ln>
        </p:spPr>
        <p:txBody>
          <a:bodyPr tIns="91439" bIns="91439" anchor="ctr"/>
          <a:lstStyle/>
          <a:p>
            <a:pPr marL="81280" marR="81280" defTabSz="1828800">
              <a:defRPr b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</a:p>
        </p:txBody>
      </p:sp>
      <p:sp>
        <p:nvSpPr>
          <p:cNvPr id="333" name="Oval"/>
          <p:cNvSpPr/>
          <p:nvPr/>
        </p:nvSpPr>
        <p:spPr>
          <a:xfrm>
            <a:off x="14544675" y="9696450"/>
            <a:ext cx="498476" cy="1600201"/>
          </a:xfrm>
          <a:prstGeom prst="ellipse">
            <a:avLst/>
          </a:prstGeom>
          <a:solidFill>
            <a:srgbClr val="6FCF00"/>
          </a:solidFill>
          <a:ln w="12700">
            <a:solidFill>
              <a:srgbClr val="000000"/>
            </a:solidFill>
          </a:ln>
        </p:spPr>
        <p:txBody>
          <a:bodyPr tIns="91439" bIns="91439" anchor="ctr"/>
          <a:lstStyle/>
          <a:p>
            <a:pPr marL="81280" marR="81280" defTabSz="1828800">
              <a:defRPr b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</a:p>
        </p:txBody>
      </p:sp>
      <p:sp>
        <p:nvSpPr>
          <p:cNvPr id="334" name="Oval"/>
          <p:cNvSpPr/>
          <p:nvPr/>
        </p:nvSpPr>
        <p:spPr>
          <a:xfrm rot="1560000">
            <a:off x="15753078" y="7792399"/>
            <a:ext cx="498476" cy="1600201"/>
          </a:xfrm>
          <a:prstGeom prst="ellipse">
            <a:avLst/>
          </a:prstGeom>
          <a:solidFill>
            <a:srgbClr val="6FCF00"/>
          </a:solidFill>
          <a:ln w="12700">
            <a:solidFill>
              <a:srgbClr val="000000"/>
            </a:solidFill>
          </a:ln>
        </p:spPr>
        <p:txBody>
          <a:bodyPr tIns="91439" bIns="91439" anchor="ctr"/>
          <a:lstStyle/>
          <a:p>
            <a:pPr marL="81280" marR="81280" defTabSz="1828800">
              <a:defRPr b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</a:p>
        </p:txBody>
      </p:sp>
      <p:sp>
        <p:nvSpPr>
          <p:cNvPr id="335" name="Oval"/>
          <p:cNvSpPr/>
          <p:nvPr/>
        </p:nvSpPr>
        <p:spPr>
          <a:xfrm rot="18480000">
            <a:off x="15183200" y="8823749"/>
            <a:ext cx="498476" cy="1600201"/>
          </a:xfrm>
          <a:prstGeom prst="ellipse">
            <a:avLst/>
          </a:prstGeom>
          <a:solidFill>
            <a:srgbClr val="6FCF00"/>
          </a:solidFill>
          <a:ln w="12700">
            <a:solidFill>
              <a:srgbClr val="000000"/>
            </a:solidFill>
          </a:ln>
        </p:spPr>
        <p:txBody>
          <a:bodyPr tIns="91439" bIns="91439" anchor="ctr"/>
          <a:lstStyle/>
          <a:p>
            <a:pPr marL="81280" marR="81280" defTabSz="1828800">
              <a:defRPr b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</a:p>
        </p:txBody>
      </p:sp>
      <p:sp>
        <p:nvSpPr>
          <p:cNvPr id="336" name="Polar molecules"/>
          <p:cNvSpPr txBox="1"/>
          <p:nvPr/>
        </p:nvSpPr>
        <p:spPr>
          <a:xfrm>
            <a:off x="5631180" y="12298679"/>
            <a:ext cx="4515451" cy="868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81280" marR="81280" defTabSz="1828800">
              <a:buClr>
                <a:srgbClr val="000000"/>
              </a:buClr>
              <a:buFont typeface="Arial"/>
              <a:defRPr i="1" sz="4600"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r>
              <a:t>Polar molecules</a:t>
            </a:r>
          </a:p>
        </p:txBody>
      </p:sp>
      <p:sp>
        <p:nvSpPr>
          <p:cNvPr id="337" name="Nonpolar molecules"/>
          <p:cNvSpPr txBox="1"/>
          <p:nvPr/>
        </p:nvSpPr>
        <p:spPr>
          <a:xfrm>
            <a:off x="13266419" y="12344400"/>
            <a:ext cx="5539910" cy="868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81280" marR="81280" defTabSz="1828800">
              <a:buClr>
                <a:srgbClr val="000000"/>
              </a:buClr>
              <a:buFont typeface="Arial"/>
              <a:defRPr i="1" sz="4600"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r>
              <a:t>Nonpolar molecules</a:t>
            </a:r>
          </a:p>
        </p:txBody>
      </p:sp>
      <p:sp>
        <p:nvSpPr>
          <p:cNvPr id="338" name="Bond Polarity"/>
          <p:cNvSpPr txBox="1"/>
          <p:nvPr>
            <p:ph type="title"/>
          </p:nvPr>
        </p:nvSpPr>
        <p:spPr>
          <a:xfrm>
            <a:off x="224789" y="127000"/>
            <a:ext cx="14333221" cy="1814235"/>
          </a:xfrm>
          <a:prstGeom prst="rect">
            <a:avLst/>
          </a:prstGeom>
        </p:spPr>
        <p:txBody>
          <a:bodyPr/>
          <a:lstStyle>
            <a:lvl1pPr algn="l">
              <a:defRPr sz="7400">
                <a:solidFill>
                  <a:srgbClr val="0433FF"/>
                </a:solidFill>
              </a:defRPr>
            </a:lvl1pPr>
          </a:lstStyle>
          <a:p>
            <a:pPr/>
            <a:r>
              <a:t>Bond Polarity</a:t>
            </a:r>
          </a:p>
        </p:txBody>
      </p:sp>
      <p:sp>
        <p:nvSpPr>
          <p:cNvPr id="339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Electronegativities tend to increase up and to the right on the periodic table"/>
          <p:cNvSpPr txBox="1"/>
          <p:nvPr/>
        </p:nvSpPr>
        <p:spPr>
          <a:xfrm>
            <a:off x="2774724" y="11066333"/>
            <a:ext cx="15476220" cy="2392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81280" marR="81280" algn="ctr" defTabSz="1828800">
              <a:defRPr i="1" sz="6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Electronegativities tend to </a:t>
            </a:r>
            <a:r>
              <a:t>increase up and to the right </a:t>
            </a: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on the periodic table</a:t>
            </a:r>
          </a:p>
        </p:txBody>
      </p:sp>
      <p:sp>
        <p:nvSpPr>
          <p:cNvPr id="342" name="Electronegativity, χ, is a measure of the ability of an atom in a molecule to attract electrons to itself."/>
          <p:cNvSpPr txBox="1"/>
          <p:nvPr>
            <p:ph type="body" sz="half" idx="1"/>
          </p:nvPr>
        </p:nvSpPr>
        <p:spPr>
          <a:xfrm>
            <a:off x="3798344" y="1708973"/>
            <a:ext cx="15674559" cy="6789421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B800"/>
              </a:buClr>
              <a:buSzTx/>
              <a:buFont typeface="Symbol"/>
              <a:buNone/>
              <a:defRPr b="0" sz="56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Electronegativity, </a:t>
            </a:r>
            <a:r>
              <a:rPr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  <a:latin typeface="Avenir Book"/>
                <a:ea typeface="Avenir Book"/>
                <a:cs typeface="Avenir Book"/>
                <a:sym typeface="Avenir Book"/>
              </a:rPr>
              <a:t>χ,</a:t>
            </a:r>
            <a:r>
              <a:t> is a measure of the ability of an atom in a molecule to attract electrons to itself.</a:t>
            </a:r>
          </a:p>
        </p:txBody>
      </p:sp>
      <p:sp>
        <p:nvSpPr>
          <p:cNvPr id="343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344" name="electronegativity values picture" descr="electronegativity values pictur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52854" y="4581713"/>
            <a:ext cx="14516101" cy="6309361"/>
          </a:xfrm>
          <a:prstGeom prst="rect">
            <a:avLst/>
          </a:prstGeom>
          <a:ln w="88900"/>
        </p:spPr>
      </p:pic>
      <p:pic>
        <p:nvPicPr>
          <p:cNvPr id="345" name="86c26d691106172d9f641598bcd28c6e.jpg" descr="86c26d691106172d9f641598bcd28c6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443432" y="6793858"/>
            <a:ext cx="5960200" cy="6909416"/>
          </a:xfrm>
          <a:prstGeom prst="rect">
            <a:avLst/>
          </a:prstGeom>
          <a:ln w="88900"/>
        </p:spPr>
      </p:pic>
      <p:sp>
        <p:nvSpPr>
          <p:cNvPr id="346" name="Electronegativity"/>
          <p:cNvSpPr txBox="1"/>
          <p:nvPr/>
        </p:nvSpPr>
        <p:spPr>
          <a:xfrm>
            <a:off x="224789" y="127000"/>
            <a:ext cx="14333221" cy="1814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>
            <a:lvl1pPr marL="79373" marR="79373" defTabSz="1828800">
              <a:lnSpc>
                <a:spcPct val="90000"/>
              </a:lnSpc>
              <a:defRPr b="1" sz="7400">
                <a:solidFill>
                  <a:srgbClr val="0433FF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r>
              <a:t>Electronegativity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Times Roman"/>
        <a:ea typeface="Times Roman"/>
        <a:cs typeface="Times Roman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88900" cap="flat">
          <a:noFill/>
          <a:round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 upright="0">
        <a:spAutoFit/>
      </a:bodyPr>
      <a:lstStyle>
        <a:defPPr marL="81280" marR="8128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5400" u="none" kumimoji="0" normalizeH="0">
            <a:ln>
              <a:noFill/>
            </a:ln>
            <a:solidFill>
              <a:srgbClr val="00B800"/>
            </a:solidFill>
            <a:effectLst/>
            <a:uFill>
              <a:solidFill>
                <a:srgbClr val="00B800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 upright="0">
        <a:spAutoFit/>
      </a:bodyPr>
      <a:lstStyle>
        <a:defPPr marL="0" marR="0" indent="0" algn="l" defTabSz="82296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Times Roman"/>
        <a:ea typeface="Times Roman"/>
        <a:cs typeface="Times Roman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88900" cap="flat">
          <a:noFill/>
          <a:round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 upright="0">
        <a:spAutoFit/>
      </a:bodyPr>
      <a:lstStyle>
        <a:defPPr marL="81280" marR="8128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5400" u="none" kumimoji="0" normalizeH="0">
            <a:ln>
              <a:noFill/>
            </a:ln>
            <a:solidFill>
              <a:srgbClr val="00B800"/>
            </a:solidFill>
            <a:effectLst/>
            <a:uFill>
              <a:solidFill>
                <a:srgbClr val="00B800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 upright="0">
        <a:spAutoFit/>
      </a:bodyPr>
      <a:lstStyle>
        <a:defPPr marL="0" marR="0" indent="0" algn="l" defTabSz="82296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