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mov" ContentType="video/unknown"/>
  <Override PartName="/ppt/media/media1.m4v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notesSlides/notesSlide3.xml" ContentType="application/vnd.openxmlformats-officedocument.presentationml.notesSlide+xml"/>
  <Override PartName="/ppt/media/image4.jpeg" ContentType="image/jpeg"/>
  <Override PartName="/ppt/media/media3.mov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2.mp4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9.jpeg" ContentType="image/jpeg"/>
  <Override PartName="/ppt/media/image10.jpeg" ContentType="image/jpeg"/>
  <Override PartName="/ppt/notesSlides/notesSlide6.xml" ContentType="application/vnd.openxmlformats-officedocument.presentationml.notesSlide+xml"/>
  <Override PartName="/ppt/media/image11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2.jpeg" ContentType="image/jpeg"/>
  <Override PartName="/ppt/media/image13.jpeg" ContentType="image/jpeg"/>
  <Override PartName="/ppt/media/image14.jpeg" ContentType="image/jpeg"/>
  <Override PartName="/ppt/notesSlides/notesSlide9.xml" ContentType="application/vnd.openxmlformats-officedocument.presentationml.notesSlide+xml"/>
  <Override PartName="/ppt/media/media3.mp4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media7.mov" ContentType="video/unknown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youtube.com/watch?v=oSCX78-8-q0&amp;feature=player_embedded" TargetMode="External"/><Relationship Id="rId4" Type="http://schemas.openxmlformats.org/officeDocument/2006/relationships/hyperlink" Target="http://www.universetoday.com/101963/tiny-bubbles-star-trek-gets-an-atomic-look/" TargetMode="Externa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insider.com/the-average-number-of-kids-per-family-in-every-state-2019-2" TargetMode="Externa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t.co/GFdjN3PX8v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Democritus: Universe is "void" plus "being", and "being" is an infinity of indivisible particles - atoms.  Atoms: a-toms, "toms" in Greek means to "slice", so "a-slice" means "something which cannot be sliced"; hence, atoms.  "Void" is similar to what we call vacuum.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hape 4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tylenol (aka </a:t>
            </a:r>
            <a:r>
              <a:rPr sz="1300"/>
              <a:t>acetaminophen) is </a:t>
            </a:r>
            <a:r>
              <a:rPr sz="1300">
                <a:latin typeface="Helvetica"/>
                <a:ea typeface="Helvetica"/>
                <a:cs typeface="Helvetica"/>
                <a:sym typeface="Helvetica"/>
              </a:rPr>
              <a:t>N-ace</a:t>
            </a:r>
            <a:r>
              <a:rPr b="1" sz="1300">
                <a:latin typeface="Helvetica"/>
                <a:ea typeface="Helvetica"/>
                <a:cs typeface="Helvetica"/>
                <a:sym typeface="Helvetica"/>
              </a:rPr>
              <a:t>tyl</a:t>
            </a:r>
            <a:r>
              <a:rPr sz="1300">
                <a:latin typeface="Helvetica"/>
                <a:ea typeface="Helvetica"/>
                <a:cs typeface="Helvetica"/>
                <a:sym typeface="Helvetica"/>
              </a:rPr>
              <a:t>-para-aminoph</a:t>
            </a:r>
            <a:r>
              <a:rPr b="1" sz="1300">
                <a:latin typeface="Helvetica"/>
                <a:ea typeface="Helvetica"/>
                <a:cs typeface="Helvetica"/>
                <a:sym typeface="Helvetica"/>
              </a:rPr>
              <a:t>enol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hape 4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tylenol (aka </a:t>
            </a:r>
            <a:r>
              <a:rPr sz="1300"/>
              <a:t>acetaminophen) is </a:t>
            </a:r>
            <a:r>
              <a:rPr sz="1300">
                <a:latin typeface="Helvetica"/>
                <a:ea typeface="Helvetica"/>
                <a:cs typeface="Helvetica"/>
                <a:sym typeface="Helvetica"/>
              </a:rPr>
              <a:t>N-ace</a:t>
            </a:r>
            <a:r>
              <a:rPr b="1" sz="1300">
                <a:latin typeface="Helvetica"/>
                <a:ea typeface="Helvetica"/>
                <a:cs typeface="Helvetica"/>
                <a:sym typeface="Helvetica"/>
              </a:rPr>
              <a:t>tyl</a:t>
            </a:r>
            <a:r>
              <a:rPr sz="1300">
                <a:latin typeface="Helvetica"/>
                <a:ea typeface="Helvetica"/>
                <a:cs typeface="Helvetica"/>
                <a:sym typeface="Helvetica"/>
              </a:rPr>
              <a:t>-para-aminoph</a:t>
            </a:r>
            <a:r>
              <a:rPr b="1" sz="1300">
                <a:latin typeface="Helvetica"/>
                <a:ea typeface="Helvetica"/>
                <a:cs typeface="Helvetica"/>
                <a:sym typeface="Helvetica"/>
              </a:rPr>
              <a:t>enol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"Daltonism" used for colorblindness in many countries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686" marR="39686" defTabSz="914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YouTube video posted April 30, 2013 (</a:t>
            </a:r>
            <a:r>
              <a:rPr u="sng">
                <a:hlinkClick r:id="rId3" invalidUrl="" action="" tgtFrame="" tooltip="" history="1" highlightClick="0" endSnd="0"/>
              </a:rPr>
              <a:t>https://www.youtube.com/watch?v=oSCX78-8-q0&amp;feature=player_embedded</a:t>
            </a:r>
            <a:r>
              <a:t>).  Star Trek picture also made by IBM for release of “Star Trek Into Darkness” accessed September 18, 2014 (</a:t>
            </a:r>
            <a:r>
              <a:rPr u="sng">
                <a:hlinkClick r:id="rId4" invalidUrl="" action="" tgtFrame="" tooltip="" history="1" highlightClick="0" endSnd="0"/>
              </a:rPr>
              <a:t>http://www.universetoday.com/101963/tiny-bubbles-star-trek-gets-an-atomic-look/</a:t>
            </a:r>
            <a:r>
              <a:t>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Great video on how mass spectrometers work: https://www.youtube.com/watch?v=D77pACc0uF8&amp;t=0s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hape 3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080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answer = 72*.545 + 73*.156 + 74*.299 = 72.754 = 72.8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hape 3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361596" marR="44096" indent="-317500" defTabSz="1016000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(0.996299*14.0031) = 13.9512745 = 13.9513 (6 sig figs, stops at ten thousandths)</a:t>
            </a:r>
          </a:p>
          <a:p>
            <a:pPr lvl="1" marL="361596" marR="44096" indent="-317500" defTabSz="1016000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(0.0037010*15.0001) = 0.05551537 = 0.05552 (four sig figs, stops at hundred thousandths)</a:t>
            </a:r>
          </a:p>
          <a:p>
            <a:pPr lvl="1" marL="361596" marR="44096" indent="-317500" defTabSz="1016000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Font typeface="Arial"/>
              <a:defRPr b="1"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13.9512745 + 0.05551537 = 14.00678987 = 14.0068 (stops at ten thousandths)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hape 3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69.723 = x*68.9257 + (1 - x)*70.9249</a:t>
            </a:r>
          </a:p>
          <a:p>
            <a:pPr/>
            <a:r>
              <a:t>69.723 = 68.9257*x + 70.9249 - 70.9249x     combine x terms together; 68.9257-70.9249x = -1.9992x</a:t>
            </a:r>
          </a:p>
          <a:p>
            <a:pPr/>
            <a:r>
              <a:t>69.723 = 70.9249 - 1.9992x         subtract 70.9249 from both sides; 69.723 - 70.9249 = -1.2019  notice this number should stop at the thousandths position, or 4 sig figs!)</a:t>
            </a:r>
          </a:p>
          <a:p>
            <a:pPr/>
            <a:r>
              <a:t> -1.2019 = -1.9992x         now get x by itself, divide both sides by -1.9992; -1.2019/-1.9992 = 0.60119</a:t>
            </a:r>
          </a:p>
          <a:p>
            <a:pPr/>
            <a:r>
              <a:t>(-1.2019/1.9992) = (-1.9992/1.9992 )x</a:t>
            </a:r>
          </a:p>
          <a:p>
            <a:pPr/>
            <a:r>
              <a:t>0.60119 = x   round to 4 sigs, so 0.6012, and times 100% = 60.12% of gallium-69</a:t>
            </a:r>
          </a:p>
          <a:p>
            <a:pPr/>
            <a:r>
              <a:t>100% - 60.12% = 39.88% gallium-71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source: </a:t>
            </a:r>
            <a:r>
              <a:rPr u="sng">
                <a:hlinkClick r:id="rId3" invalidUrl="" action="" tgtFrame="" tooltip="" history="1" highlightClick="0" endSnd="0"/>
              </a:rPr>
              <a:t>https://www.insider.com/the-average-number-of-kids-per-family-in-every-state-2019-2</a:t>
            </a:r>
            <a:r>
              <a:t> (accessed Aug. 9, 2021)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hape 3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on a leaf video from </a:t>
            </a:r>
            <a:r>
              <a:rPr u="sng">
                <a:hlinkClick r:id="rId3" invalidUrl="" action="" tgtFrame="" tooltip="" history="1" highlightClick="0" endSnd="0"/>
              </a:rPr>
              <a:t>https://t.co/GFdjN3PX8v</a:t>
            </a:r>
            <a:r>
              <a:t>  (Twitter, "Microscopic Pictures" (@MicroscopePicsx), accessed April 23, 2023)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Ch2/Atoms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6154400" y="12490450"/>
            <a:ext cx="4267200" cy="528510"/>
          </a:xfrm>
          <a:prstGeom prst="rect">
            <a:avLst/>
          </a:prstGeom>
        </p:spPr>
        <p:txBody>
          <a:bodyPr wrap="square"/>
          <a:lstStyle>
            <a:lvl1pPr algn="r" defTabSz="1645920">
              <a:defRPr b="0" sz="2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1839937" y="12778740"/>
            <a:ext cx="704126" cy="70132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Ch2/Atoms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06238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8.pn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Relationship Id="rId4" Type="http://schemas.openxmlformats.org/officeDocument/2006/relationships/video" Target="../media/media3.mov"/><Relationship Id="rId5" Type="http://schemas.microsoft.com/office/2007/relationships/media" Target="../media/media3.mov"/><Relationship Id="rId6" Type="http://schemas.openxmlformats.org/officeDocument/2006/relationships/image" Target="../media/image11.png"/><Relationship Id="rId7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video" Target="../media/media3.mp4"/><Relationship Id="rId5" Type="http://schemas.microsoft.com/office/2007/relationships/media" Target="../media/media3.mp4"/><Relationship Id="rId6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32.png"/><Relationship Id="rId5" Type="http://schemas.openxmlformats.org/officeDocument/2006/relationships/video" Target="../media/media5.mov"/><Relationship Id="rId6" Type="http://schemas.microsoft.com/office/2007/relationships/media" Target="../media/media5.mov"/><Relationship Id="rId7" Type="http://schemas.openxmlformats.org/officeDocument/2006/relationships/image" Target="../media/image33.png"/><Relationship Id="rId8" Type="http://schemas.openxmlformats.org/officeDocument/2006/relationships/video" Target="../media/media6.mov"/><Relationship Id="rId9" Type="http://schemas.microsoft.com/office/2007/relationships/media" Target="../media/media6.mov"/><Relationship Id="rId10" Type="http://schemas.openxmlformats.org/officeDocument/2006/relationships/image" Target="../media/image3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3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1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video" Target="../media/media7.mov"/><Relationship Id="rId5" Type="http://schemas.microsoft.com/office/2007/relationships/media" Target="../media/media7.mov"/><Relationship Id="rId6" Type="http://schemas.openxmlformats.org/officeDocument/2006/relationships/image" Target="../media/image4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9.png"/><Relationship Id="rId5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hapter 2: Atoms, Molecules and Ions"/>
          <p:cNvSpPr txBox="1"/>
          <p:nvPr>
            <p:ph type="title"/>
          </p:nvPr>
        </p:nvSpPr>
        <p:spPr>
          <a:xfrm>
            <a:off x="3015093" y="-1043761"/>
            <a:ext cx="21699087" cy="38176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Chapter 2: Atoms, Molecules and Ions</a:t>
            </a:r>
          </a:p>
        </p:txBody>
      </p:sp>
      <p:sp>
        <p:nvSpPr>
          <p:cNvPr id="1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24" name="chemistry cartoon (silly)" descr="chemistry cartoon (silly)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019" y="1792637"/>
            <a:ext cx="13553273" cy="12363370"/>
          </a:xfrm>
          <a:prstGeom prst="rect">
            <a:avLst/>
          </a:prstGeom>
          <a:ln w="12700"/>
        </p:spPr>
      </p:pic>
      <p:sp>
        <p:nvSpPr>
          <p:cNvPr id="125" name="Last update:…"/>
          <p:cNvSpPr txBox="1"/>
          <p:nvPr/>
        </p:nvSpPr>
        <p:spPr>
          <a:xfrm>
            <a:off x="21900959" y="12354910"/>
            <a:ext cx="2247035" cy="988296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7/7/25</a:t>
            </a:r>
          </a:p>
        </p:txBody>
      </p:sp>
      <p:sp>
        <p:nvSpPr>
          <p:cNvPr id="126" name="Chemistry 221…"/>
          <p:cNvSpPr txBox="1"/>
          <p:nvPr/>
        </p:nvSpPr>
        <p:spPr>
          <a:xfrm>
            <a:off x="13867489" y="2318050"/>
            <a:ext cx="10123008" cy="3302001"/>
          </a:xfrm>
          <a:prstGeom prst="rect">
            <a:avLst/>
          </a:prstGeom>
          <a:solidFill>
            <a:srgbClr val="EBEBEB">
              <a:alpha val="5667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Chemistry 221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Professor Michael Russell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http://mhchem.org/221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0" name="Atom Composition - overview"/>
          <p:cNvSpPr txBox="1"/>
          <p:nvPr>
            <p:ph type="title"/>
          </p:nvPr>
        </p:nvSpPr>
        <p:spPr>
          <a:xfrm>
            <a:off x="76200" y="200819"/>
            <a:ext cx="14333221" cy="2060875"/>
          </a:xfrm>
          <a:prstGeom prst="rect">
            <a:avLst/>
          </a:prstGeom>
        </p:spPr>
        <p:txBody>
          <a:bodyPr/>
          <a:lstStyle/>
          <a:p>
            <a:pPr algn="l">
              <a:defRPr sz="6700">
                <a:solidFill>
                  <a:srgbClr val="0433FF"/>
                </a:solidFill>
              </a:defRPr>
            </a:pPr>
            <a:r>
              <a:t>Atom Composition - </a:t>
            </a:r>
            <a:r>
              <a:rPr i="1"/>
              <a:t>overview</a:t>
            </a:r>
          </a:p>
        </p:txBody>
      </p:sp>
      <p:sp>
        <p:nvSpPr>
          <p:cNvPr id="2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2" name="The atom is mostly empty space…"/>
          <p:cNvSpPr txBox="1"/>
          <p:nvPr/>
        </p:nvSpPr>
        <p:spPr>
          <a:xfrm>
            <a:off x="336398" y="2953603"/>
            <a:ext cx="20062290" cy="999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430192" marR="79373" indent="-1350818">
              <a:buClr>
                <a:srgbClr val="000000"/>
              </a:buClr>
              <a:buSzPct val="100000"/>
              <a:buFont typeface="Arial"/>
              <a:buChar char="•"/>
              <a:defRPr b="0" sz="65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atom is mostly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empty space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1326283" marR="79373" indent="-1246909">
              <a:buClr>
                <a:srgbClr val="000000"/>
              </a:buClr>
              <a:buSzPct val="100000"/>
              <a:buFont typeface="Arial"/>
              <a:buChar char="•"/>
              <a:defRPr b="0" sz="65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protons</a:t>
            </a:r>
            <a:r>
              <a:rPr sz="6000"/>
              <a:t> &amp; </a:t>
            </a: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neutrons</a:t>
            </a:r>
            <a:r>
              <a:rPr sz="6000"/>
              <a:t> in the </a:t>
            </a: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nucleus;                    nucleus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very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dense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marL="1326283" marR="79373" indent="-1246909">
              <a:buClr>
                <a:srgbClr val="000000"/>
              </a:buClr>
              <a:buSzPct val="100000"/>
              <a:buFont typeface="Arial"/>
              <a:buChar char="•"/>
              <a:defRPr b="0" sz="65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electrons</a:t>
            </a:r>
            <a:r>
              <a:t> in space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around</a:t>
            </a:r>
            <a:r>
              <a:t> nucleus</a:t>
            </a:r>
            <a:endParaRPr sz="6000">
              <a:solidFill>
                <a:srgbClr val="DA273E"/>
              </a:solidFill>
              <a:uFill>
                <a:solidFill>
                  <a:srgbClr val="DA273E"/>
                </a:solidFill>
              </a:uFill>
              <a:latin typeface="Avenir Heavy"/>
              <a:ea typeface="Avenir Heavy"/>
              <a:cs typeface="Avenir Heavy"/>
              <a:sym typeface="Avenir Heavy"/>
            </a:endParaRPr>
          </a:p>
          <a:p>
            <a:pPr marL="1430192" marR="79373" indent="-1350818">
              <a:buClr>
                <a:srgbClr val="000000"/>
              </a:buClr>
              <a:buSzPct val="100000"/>
              <a:buFont typeface="Arial"/>
              <a:buChar char="•"/>
              <a:defRPr b="0" sz="65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If</a:t>
            </a:r>
            <a:r>
              <a:t>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# protons  =  # electrons, </a:t>
            </a:r>
            <a:r>
              <a:t>atom electrically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neutral</a:t>
            </a:r>
          </a:p>
          <a:p>
            <a:pPr marL="1326283" marR="79373" indent="-1246909">
              <a:buClr>
                <a:srgbClr val="000000"/>
              </a:buClr>
              <a:buSzPct val="100000"/>
              <a:buFont typeface="Arial"/>
              <a:buChar char="•"/>
              <a:defRPr b="0" sz="65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Extremely small!</a:t>
            </a:r>
            <a:r>
              <a:rPr sz="6000"/>
              <a:t> One teaspoon of water has 3 times as many atoms as the Atlantic Ocean has teaspoons of water.</a:t>
            </a:r>
          </a:p>
        </p:txBody>
      </p:sp>
      <p:pic>
        <p:nvPicPr>
          <p:cNvPr id="203" name="02M14AN10-1.mov" descr="02M1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510247" y="841375"/>
            <a:ext cx="8325715" cy="5234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electrons are small.mp4" descr="electrons are small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226800" y="14225694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60417 -1.037161" origin="layout" pathEditMode="relative">
                                      <p:cBhvr>
                                        <p:cTn id="1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958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"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2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More info: https://www.ibm.com/history/scanning-tunneling-microscope"/>
          <p:cNvSpPr txBox="1"/>
          <p:nvPr/>
        </p:nvSpPr>
        <p:spPr>
          <a:xfrm>
            <a:off x="5267701" y="12751435"/>
            <a:ext cx="19034939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More info: </a:t>
            </a:r>
            <a:r>
              <a:t>https://www.ibm.com/history/scanning-tunneling-microscope</a:t>
            </a:r>
          </a:p>
        </p:txBody>
      </p:sp>
      <p:sp>
        <p:nvSpPr>
          <p:cNvPr id="207" name="Image consists of 35 Xe atoms (spells IBM :)…"/>
          <p:cNvSpPr txBox="1"/>
          <p:nvPr/>
        </p:nvSpPr>
        <p:spPr>
          <a:xfrm>
            <a:off x="17863030" y="416560"/>
            <a:ext cx="5989321" cy="1240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Image consists of 35 Xe atoms </a:t>
            </a: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(spells IBM :)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endParaRPr sz="5400"/>
          </a:p>
          <a:p>
            <a:pPr marL="79373" marR="79373">
              <a:buClr>
                <a:srgbClr val="000000"/>
              </a:buClr>
              <a:buFont typeface="Arial"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400"/>
              <a:t>Image created using Scanning Tunneling Microscopy (STM)</a:t>
            </a:r>
            <a:endParaRPr sz="5400"/>
          </a:p>
          <a:p>
            <a:pPr marL="79373" marR="79373">
              <a:buClr>
                <a:srgbClr val="000000"/>
              </a:buClr>
              <a:buFont typeface="Arial"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endParaRPr sz="5400"/>
          </a:p>
          <a:p>
            <a:pPr marL="79373" marR="79373">
              <a:buClr>
                <a:srgbClr val="000000"/>
              </a:buClr>
              <a:buFont typeface="Arial"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400"/>
              <a:t>Diameter of an </a:t>
            </a:r>
            <a:r>
              <a:rPr sz="5400">
                <a:latin typeface="Avenir Heavy"/>
                <a:ea typeface="Avenir Heavy"/>
                <a:cs typeface="Avenir Heavy"/>
                <a:sym typeface="Avenir Heavy"/>
              </a:rPr>
              <a:t>atom</a:t>
            </a:r>
            <a:r>
              <a:rPr sz="5400"/>
              <a:t> ~</a:t>
            </a:r>
            <a:r>
              <a:rPr sz="5400">
                <a:latin typeface="Avenir Heavy"/>
                <a:ea typeface="Avenir Heavy"/>
                <a:cs typeface="Avenir Heavy"/>
                <a:sym typeface="Avenir Heavy"/>
              </a:rPr>
              <a:t>1 Å</a:t>
            </a:r>
            <a:r>
              <a:rPr sz="5400"/>
              <a:t> (1 Å = 10</a:t>
            </a:r>
            <a:r>
              <a:rPr baseline="31999" sz="5400"/>
              <a:t>-10</a:t>
            </a:r>
            <a:r>
              <a:rPr sz="5400"/>
              <a:t> m), nucleus ~10</a:t>
            </a:r>
            <a:r>
              <a:rPr baseline="31999" sz="5400"/>
              <a:t>-15</a:t>
            </a:r>
            <a:r>
              <a:rPr sz="5400"/>
              <a:t> m</a:t>
            </a:r>
          </a:p>
        </p:txBody>
      </p:sp>
      <p:pic>
        <p:nvPicPr>
          <p:cNvPr id="208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rcRect l="6435" t="21482" r="5686" b="18499"/>
          <a:stretch>
            <a:fillRect/>
          </a:stretch>
        </p:blipFill>
        <p:spPr>
          <a:xfrm>
            <a:off x="162250" y="4339383"/>
            <a:ext cx="16897157" cy="6768526"/>
          </a:xfrm>
          <a:prstGeom prst="rect">
            <a:avLst/>
          </a:prstGeom>
          <a:ln w="12700"/>
        </p:spPr>
      </p:pic>
      <p:sp>
        <p:nvSpPr>
          <p:cNvPr id="209" name="Line"/>
          <p:cNvSpPr/>
          <p:nvPr/>
        </p:nvSpPr>
        <p:spPr>
          <a:xfrm flipH="1">
            <a:off x="15320255" y="2783349"/>
            <a:ext cx="2299971" cy="2716293"/>
          </a:xfrm>
          <a:prstGeom prst="line">
            <a:avLst/>
          </a:prstGeom>
          <a:ln w="1905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2" name="A Boy And His Atom The World's Smallest Movie.mov" descr="A Boy And His Atom The World's Smallest Movie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4655780" y="4091940"/>
            <a:ext cx="18173701" cy="1022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tar_trek_atoms.jpg" descr="star_trek_atoms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691339" y="-3075101"/>
            <a:ext cx="6377941" cy="6377941"/>
          </a:xfrm>
          <a:prstGeom prst="rect">
            <a:avLst/>
          </a:prstGeom>
          <a:ln w="12700"/>
        </p:spPr>
      </p:pic>
      <p:sp>
        <p:nvSpPr>
          <p:cNvPr id="214" name="How Large is an Atom?"/>
          <p:cNvSpPr txBox="1"/>
          <p:nvPr/>
        </p:nvSpPr>
        <p:spPr>
          <a:xfrm>
            <a:off x="76200" y="-140638"/>
            <a:ext cx="14333221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How Large is an Atom?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62499 -0.125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90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afterEffect" presetSubtype="0" presetID="-1" grpId="3" accel="50000" decel="50000" fill="hold">
                                  <p:stCondLst>
                                    <p:cond delay="90000"/>
                                  </p:stCondLst>
                                  <p:childTnLst>
                                    <p:animMotion path="M 0.000000 0.000000 L -0.275729 0.697778" origin="layout" pathEditMode="relative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2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9" name="All atoms of the same element have the same number of protons, Z (the atomic number)…"/>
          <p:cNvSpPr txBox="1"/>
          <p:nvPr>
            <p:ph type="body" sz="half" idx="1"/>
          </p:nvPr>
        </p:nvSpPr>
        <p:spPr>
          <a:xfrm>
            <a:off x="185419" y="1465579"/>
            <a:ext cx="14333221" cy="616545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All atoms of the same element have the same number of protons,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Z</a:t>
            </a:r>
            <a:r>
              <a:t> (the atomic number)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Symbol: first letter capitalized, second letter lower case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(if needed)</a:t>
            </a:r>
          </a:p>
        </p:txBody>
      </p:sp>
      <p:sp>
        <p:nvSpPr>
          <p:cNvPr id="22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1" name="atomic number, symbol, weight picture" descr="atomic number, symbol, weight picture"/>
          <p:cNvPicPr>
            <a:picLocks noChangeAspect="0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3156421" y="7218708"/>
            <a:ext cx="10907539" cy="400301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Z distinguishes atoms from one another!"/>
          <p:cNvSpPr txBox="1"/>
          <p:nvPr/>
        </p:nvSpPr>
        <p:spPr>
          <a:xfrm>
            <a:off x="16035019" y="2501700"/>
            <a:ext cx="7941720" cy="1824145"/>
          </a:xfrm>
          <a:prstGeom prst="rect">
            <a:avLst/>
          </a:prstGeom>
          <a:solidFill>
            <a:srgbClr val="FFFC79">
              <a:alpha val="1489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DA273E"/>
              </a:buClr>
              <a:buFont typeface="Arial"/>
              <a:defRPr i="1"/>
            </a:pPr>
            <a:r>
              <a:rPr sz="6000">
                <a:solidFill>
                  <a:srgbClr val="DA273E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DA273E"/>
                  </a:solidFill>
                </a:uFill>
              </a:rPr>
              <a:t>Z</a:t>
            </a:r>
            <a:r>
              <a:rPr sz="5400"/>
              <a:t> distinguishes atoms from one another!</a:t>
            </a:r>
          </a:p>
        </p:txBody>
      </p:sp>
      <p:sp>
        <p:nvSpPr>
          <p:cNvPr id="223" name="2.3 - Atomic Structure and Symbolism: Atomic Number, Z"/>
          <p:cNvSpPr txBox="1"/>
          <p:nvPr/>
        </p:nvSpPr>
        <p:spPr>
          <a:xfrm>
            <a:off x="-25400" y="-242238"/>
            <a:ext cx="24024611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2.3 - Atomic Structure and Symbolism: Atomic Number, Z</a:t>
            </a:r>
          </a:p>
        </p:txBody>
      </p:sp>
      <p:sp>
        <p:nvSpPr>
          <p:cNvPr id="224" name="Henry Moseley determined the atomic number for each element in 1914 using x-ray scattering"/>
          <p:cNvSpPr txBox="1"/>
          <p:nvPr/>
        </p:nvSpPr>
        <p:spPr>
          <a:xfrm>
            <a:off x="4654200" y="11406535"/>
            <a:ext cx="10540154" cy="222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i="1"/>
            </a:lvl1pPr>
          </a:lstStyle>
          <a:p>
            <a:pPr/>
            <a:r>
              <a:t>Henry Moseley determined the atomic number for each element in 1914 using x-ray scattering</a:t>
            </a:r>
          </a:p>
        </p:txBody>
      </p:sp>
      <p:pic>
        <p:nvPicPr>
          <p:cNvPr id="225" name="Mosley picture" descr="Mosley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05" y="7881718"/>
            <a:ext cx="4434841" cy="5943601"/>
          </a:xfrm>
          <a:prstGeom prst="rect">
            <a:avLst/>
          </a:prstGeom>
          <a:ln w="12700"/>
        </p:spPr>
      </p:pic>
      <p:sp>
        <p:nvSpPr>
          <p:cNvPr id="226" name="What is the atomic number (Z) of oxygen?…"/>
          <p:cNvSpPr txBox="1"/>
          <p:nvPr/>
        </p:nvSpPr>
        <p:spPr>
          <a:xfrm>
            <a:off x="3916680" y="14584680"/>
            <a:ext cx="11056422" cy="99273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What is the atomic number (Z) of oxygen?</a:t>
            </a: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6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8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approximately 16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16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32</a:t>
            </a: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227" name="Enter your response on…"/>
          <p:cNvSpPr txBox="1"/>
          <p:nvPr/>
        </p:nvSpPr>
        <p:spPr>
          <a:xfrm>
            <a:off x="24467820" y="1819655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28" name="Answer = B,…"/>
          <p:cNvSpPr txBox="1"/>
          <p:nvPr/>
        </p:nvSpPr>
        <p:spPr>
          <a:xfrm>
            <a:off x="19118066" y="19933919"/>
            <a:ext cx="6549122" cy="16002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sz="5600"/>
            </a:pPr>
            <a:r>
              <a:rPr sz="4200"/>
              <a:t>8 (O on the periodic table)</a:t>
            </a:r>
          </a:p>
        </p:txBody>
      </p:sp>
      <p:sp>
        <p:nvSpPr>
          <p:cNvPr id="229" name="mass"/>
          <p:cNvSpPr txBox="1"/>
          <p:nvPr/>
        </p:nvSpPr>
        <p:spPr>
          <a:xfrm>
            <a:off x="21475864" y="9734916"/>
            <a:ext cx="3057526" cy="11861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sz="58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mass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6" dur="499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Class="exit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ox(out)" transition="out">
                                      <p:cBhvr>
                                        <p:cTn id="10" dur="499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63359 -0.512632" origin="layout" pathEditMode="relative">
                                      <p:cBhvr>
                                        <p:cTn id="14" dur="49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38252 -0.487222" origin="layout" pathEditMode="relative">
                                      <p:cBhvr>
                                        <p:cTn id="1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25656 -0.656771" origin="layout" pathEditMode="relative"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5" grpId="1"/>
      <p:bldP build="whole" bldLvl="1" animBg="1" rev="0" advAuto="0" spid="227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2" name="Atoms are neutral if the number of protons equals the number of electrons…"/>
          <p:cNvSpPr txBox="1"/>
          <p:nvPr>
            <p:ph type="body" sz="half" idx="1"/>
          </p:nvPr>
        </p:nvSpPr>
        <p:spPr>
          <a:xfrm>
            <a:off x="185419" y="1465579"/>
            <a:ext cx="14333221" cy="616545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Atoms are neutral if the number of protons equals the number of electrons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Extra electrons:</a:t>
            </a:r>
            <a:r>
              <a:t> negative charge, becomes an </a:t>
            </a:r>
            <a:r>
              <a:rPr>
                <a:solidFill>
                  <a:srgbClr val="FF2600"/>
                </a:solidFill>
              </a:rPr>
              <a:t>anion</a:t>
            </a:r>
            <a:r>
              <a:t> (negative ion),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gets</a:t>
            </a:r>
            <a:r>
              <a:t> -ide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ending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Fewer electrons:</a:t>
            </a:r>
            <a:r>
              <a:t> positive charge, becomes a </a:t>
            </a:r>
            <a:r>
              <a:rPr>
                <a:solidFill>
                  <a:srgbClr val="FF2600"/>
                </a:solidFill>
              </a:rPr>
              <a:t>cation</a:t>
            </a:r>
            <a:r>
              <a:t> (positive ion)</a:t>
            </a:r>
          </a:p>
        </p:txBody>
      </p:sp>
      <p:sp>
        <p:nvSpPr>
          <p:cNvPr id="2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4" name="Ions"/>
          <p:cNvSpPr txBox="1"/>
          <p:nvPr/>
        </p:nvSpPr>
        <p:spPr>
          <a:xfrm>
            <a:off x="-25400" y="-242238"/>
            <a:ext cx="24024611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Ions</a:t>
            </a:r>
          </a:p>
        </p:txBody>
      </p:sp>
      <p:pic>
        <p:nvPicPr>
          <p:cNvPr id="235" name="Na loses e, Cl gains e picture" descr="Na loses e, Cl gains e picture"/>
          <p:cNvPicPr>
            <a:picLocks noChangeAspect="0"/>
          </p:cNvPicPr>
          <p:nvPr/>
        </p:nvPicPr>
        <p:blipFill>
          <a:blip r:embed="rId2">
            <a:extLst/>
          </a:blip>
          <a:srcRect l="6410" t="0" r="6410" b="0"/>
          <a:stretch>
            <a:fillRect/>
          </a:stretch>
        </p:blipFill>
        <p:spPr>
          <a:xfrm>
            <a:off x="16040101" y="517525"/>
            <a:ext cx="7912101" cy="605155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member:…"/>
          <p:cNvSpPr txBox="1"/>
          <p:nvPr/>
        </p:nvSpPr>
        <p:spPr>
          <a:xfrm>
            <a:off x="7522209" y="7727950"/>
            <a:ext cx="9339581" cy="425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 algn="ctr">
              <a:lnSpc>
                <a:spcPct val="125000"/>
              </a:lnSpc>
              <a:spcBef>
                <a:spcPts val="1600"/>
              </a:spcBef>
              <a:buClr>
                <a:srgbClr val="000000"/>
              </a:buClr>
              <a:buFont typeface="Helvetica"/>
              <a:defRPr b="0" i="1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Remember:</a:t>
            </a:r>
          </a:p>
          <a:p>
            <a:pPr marL="650874" marR="79373" indent="-571500" algn="ctr">
              <a:lnSpc>
                <a:spcPct val="125000"/>
              </a:lnSpc>
              <a:spcBef>
                <a:spcPts val="1600"/>
              </a:spcBef>
              <a:buClr>
                <a:srgbClr val="FF2734"/>
              </a:buClr>
              <a:buFont typeface="Helvetica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CATS</a:t>
            </a:r>
            <a:r>
              <a:rPr sz="6000"/>
              <a:t> have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PAWS</a:t>
            </a:r>
            <a:endParaRPr sz="60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marR="79373" indent="-571500" algn="ctr">
              <a:lnSpc>
                <a:spcPct val="125000"/>
              </a:lnSpc>
              <a:spcBef>
                <a:spcPts val="1600"/>
              </a:spcBef>
              <a:buClr>
                <a:srgbClr val="FF2734"/>
              </a:buClr>
              <a:buFont typeface="Helvetica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CAT</a:t>
            </a:r>
            <a:r>
              <a:rPr sz="6000"/>
              <a:t>ions are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PAWS</a:t>
            </a:r>
            <a:r>
              <a:rPr sz="6000"/>
              <a:t>itive	</a:t>
            </a:r>
          </a:p>
        </p:txBody>
      </p:sp>
      <p:pic>
        <p:nvPicPr>
          <p:cNvPr id="237" name="black cat picture" descr="black cat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8982" y="11763858"/>
            <a:ext cx="2537461" cy="1930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Cation joke (silly)" descr="Cation joke (silly)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09175" y="7322187"/>
            <a:ext cx="4820546" cy="6386194"/>
          </a:xfrm>
          <a:prstGeom prst="rect">
            <a:avLst/>
          </a:prstGeom>
          <a:ln w="12700"/>
        </p:spPr>
      </p:pic>
      <p:pic>
        <p:nvPicPr>
          <p:cNvPr id="239" name="Cation coffee mug picture" descr="Cation coffee mug picture"/>
          <p:cNvPicPr>
            <a:picLocks noChangeAspect="1"/>
          </p:cNvPicPr>
          <p:nvPr/>
        </p:nvPicPr>
        <p:blipFill>
          <a:blip r:embed="rId5">
            <a:extLst/>
          </a:blip>
          <a:srcRect l="17626" t="0" r="5681" b="0"/>
          <a:stretch>
            <a:fillRect/>
          </a:stretch>
        </p:blipFill>
        <p:spPr>
          <a:xfrm>
            <a:off x="-44371" y="7870467"/>
            <a:ext cx="4484266" cy="5858746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42" name="boron-10 picture" descr="boron-10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0" y="266700"/>
            <a:ext cx="5100427" cy="5810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Group"/>
          <p:cNvGrpSpPr/>
          <p:nvPr/>
        </p:nvGrpSpPr>
        <p:grpSpPr>
          <a:xfrm>
            <a:off x="6824888" y="9464675"/>
            <a:ext cx="5795738" cy="3323889"/>
            <a:chOff x="0" y="0"/>
            <a:chExt cx="5795736" cy="3323887"/>
          </a:xfrm>
        </p:grpSpPr>
        <p:sp>
          <p:nvSpPr>
            <p:cNvPr id="243" name="Rectangle"/>
            <p:cNvSpPr/>
            <p:nvPr/>
          </p:nvSpPr>
          <p:spPr>
            <a:xfrm>
              <a:off x="0" y="0"/>
              <a:ext cx="5795737" cy="3323888"/>
            </a:xfrm>
            <a:prstGeom prst="rect">
              <a:avLst/>
            </a:prstGeom>
            <a:solidFill>
              <a:srgbClr val="FDFDC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244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95737" cy="3323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6" name="A boron atom can have…"/>
          <p:cNvSpPr txBox="1"/>
          <p:nvPr>
            <p:ph type="body" sz="quarter" idx="1"/>
          </p:nvPr>
        </p:nvSpPr>
        <p:spPr>
          <a:xfrm>
            <a:off x="337820" y="5885179"/>
            <a:ext cx="14333220" cy="2522646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 boron atom can have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 sz="6000"/>
              <a:t>  =  5 p  +  5 n  =  10 amu</a:t>
            </a:r>
          </a:p>
        </p:txBody>
      </p:sp>
      <p:sp>
        <p:nvSpPr>
          <p:cNvPr id="24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8" name="Method to display A, Z and element symbol:"/>
          <p:cNvSpPr txBox="1"/>
          <p:nvPr/>
        </p:nvSpPr>
        <p:spPr>
          <a:xfrm>
            <a:off x="-19050" y="9865297"/>
            <a:ext cx="6149340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>
              <a:buClr>
                <a:srgbClr val="000000"/>
              </a:buClr>
              <a:buFont typeface="Arial"/>
              <a:defRPr i="1" sz="5400"/>
            </a:lvl1pPr>
          </a:lstStyle>
          <a:p>
            <a:pPr/>
            <a:r>
              <a:t>Method to display A, Z and element symbol:</a:t>
            </a:r>
          </a:p>
        </p:txBody>
      </p:sp>
      <p:sp>
        <p:nvSpPr>
          <p:cNvPr id="249" name="Mass Number, A"/>
          <p:cNvSpPr txBox="1"/>
          <p:nvPr/>
        </p:nvSpPr>
        <p:spPr>
          <a:xfrm>
            <a:off x="-25400" y="-242238"/>
            <a:ext cx="24024611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Mass Number, A</a:t>
            </a:r>
          </a:p>
        </p:txBody>
      </p:sp>
      <p:sp>
        <p:nvSpPr>
          <p:cNvPr id="250" name="Mass number, A, usually in units of amu.…"/>
          <p:cNvSpPr txBox="1"/>
          <p:nvPr/>
        </p:nvSpPr>
        <p:spPr>
          <a:xfrm>
            <a:off x="337819" y="1694179"/>
            <a:ext cx="14333221" cy="491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200"/>
              <a:t>Mass number,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</a:t>
            </a:r>
            <a:r>
              <a:rPr sz="7200"/>
              <a:t>, usually in units of amu.  </a:t>
            </a:r>
            <a:endParaRPr sz="7200"/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200"/>
              <a:t>A = # of protons + # of neutrons</a:t>
            </a:r>
          </a:p>
        </p:txBody>
      </p:sp>
      <p:pic>
        <p:nvPicPr>
          <p:cNvPr id="251" name="Figure" descr="Figure"/>
          <p:cNvPicPr>
            <a:picLocks noChangeAspect="1"/>
          </p:cNvPicPr>
          <p:nvPr/>
        </p:nvPicPr>
        <p:blipFill>
          <a:blip r:embed="rId4">
            <a:extLst/>
          </a:blip>
          <a:srcRect l="0" t="0" r="28155" b="0"/>
          <a:stretch>
            <a:fillRect/>
          </a:stretch>
        </p:blipFill>
        <p:spPr>
          <a:xfrm>
            <a:off x="13645424" y="9358075"/>
            <a:ext cx="10375542" cy="3199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sotopes"/>
          <p:cNvSpPr txBox="1"/>
          <p:nvPr/>
        </p:nvSpPr>
        <p:spPr>
          <a:xfrm>
            <a:off x="-25400" y="-242238"/>
            <a:ext cx="6580367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Isotopes</a:t>
            </a:r>
          </a:p>
        </p:txBody>
      </p:sp>
      <p:sp>
        <p:nvSpPr>
          <p:cNvPr id="2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55" name="Atoms of the same element (same Z) often have different mass numbers (A) - isotopes (different masses (A), same element (Z)…"/>
          <p:cNvSpPr txBox="1"/>
          <p:nvPr>
            <p:ph type="body" sz="half" idx="1"/>
          </p:nvPr>
        </p:nvSpPr>
        <p:spPr>
          <a:xfrm>
            <a:off x="279400" y="1479450"/>
            <a:ext cx="16756381" cy="547441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Atoms of the same element (same Z) often have different mass numbers (A) - </a:t>
            </a:r>
            <a:r>
              <a:rPr>
                <a:solidFill>
                  <a:srgbClr val="FF2600"/>
                </a:solidFill>
              </a:rPr>
              <a:t>isotopes</a:t>
            </a:r>
            <a:r>
              <a:t> (different masses (A), same element (Z)</a:t>
            </a:r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Boron-10</a:t>
            </a:r>
            <a:r>
              <a:rPr sz="6000"/>
              <a:t> (</a:t>
            </a:r>
            <a:r>
              <a:rPr baseline="30933" sz="6000"/>
              <a:t>10</a:t>
            </a:r>
            <a:r>
              <a:rPr sz="6000"/>
              <a:t>B) has 5 p and 5 n</a:t>
            </a:r>
            <a:r>
              <a:rPr sz="60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endParaRPr sz="6000">
              <a:latin typeface="Avenir Book"/>
              <a:ea typeface="Avenir Book"/>
              <a:cs typeface="Avenir Book"/>
              <a:sym typeface="Avenir Book"/>
            </a:endParaRPr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Boron-11</a:t>
            </a:r>
            <a:r>
              <a:rPr sz="6000"/>
              <a:t> (</a:t>
            </a:r>
            <a:r>
              <a:rPr baseline="30933" sz="6000"/>
              <a:t>11</a:t>
            </a:r>
            <a:r>
              <a:rPr sz="6000"/>
              <a:t>B) has 5 p and 6 n</a:t>
            </a:r>
          </a:p>
        </p:txBody>
      </p:sp>
      <p:sp>
        <p:nvSpPr>
          <p:cNvPr id="25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261" name="Group"/>
          <p:cNvGrpSpPr/>
          <p:nvPr/>
        </p:nvGrpSpPr>
        <p:grpSpPr>
          <a:xfrm>
            <a:off x="6972300" y="8394700"/>
            <a:ext cx="9784080" cy="3566160"/>
            <a:chOff x="0" y="0"/>
            <a:chExt cx="9784079" cy="3566159"/>
          </a:xfrm>
        </p:grpSpPr>
        <p:sp>
          <p:nvSpPr>
            <p:cNvPr id="257" name="Rectangle"/>
            <p:cNvSpPr/>
            <p:nvPr/>
          </p:nvSpPr>
          <p:spPr>
            <a:xfrm>
              <a:off x="0" y="0"/>
              <a:ext cx="9784080" cy="3566160"/>
            </a:xfrm>
            <a:prstGeom prst="rect">
              <a:avLst/>
            </a:prstGeom>
            <a:solidFill>
              <a:srgbClr val="B1C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258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784079" cy="3566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10B"/>
            <p:cNvSpPr txBox="1"/>
            <p:nvPr/>
          </p:nvSpPr>
          <p:spPr>
            <a:xfrm>
              <a:off x="3362325" y="2152650"/>
              <a:ext cx="1278763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>
                <a:buClr>
                  <a:srgbClr val="000000"/>
                </a:buClr>
                <a:buFont typeface="Arial"/>
              </a:pPr>
              <a:r>
                <a:rPr baseline="30962" sz="5400"/>
                <a:t>10</a:t>
              </a:r>
              <a:r>
                <a:rPr sz="5400"/>
                <a:t>B</a:t>
              </a:r>
            </a:p>
          </p:txBody>
        </p:sp>
        <p:sp>
          <p:nvSpPr>
            <p:cNvPr id="260" name="11B"/>
            <p:cNvSpPr txBox="1"/>
            <p:nvPr/>
          </p:nvSpPr>
          <p:spPr>
            <a:xfrm>
              <a:off x="5495925" y="171450"/>
              <a:ext cx="1253537" cy="947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79373" marR="79373">
                <a:buClr>
                  <a:srgbClr val="000000"/>
                </a:buClr>
                <a:buFont typeface="Arial"/>
              </a:pPr>
              <a:r>
                <a:rPr baseline="30962" sz="5400"/>
                <a:t>11</a:t>
              </a:r>
              <a:r>
                <a:rPr sz="5400"/>
                <a:t>B</a:t>
              </a:r>
            </a:p>
          </p:txBody>
        </p:sp>
      </p:grpSp>
      <p:sp>
        <p:nvSpPr>
          <p:cNvPr id="262" name="How many neutrons in manganese-55?…"/>
          <p:cNvSpPr txBox="1"/>
          <p:nvPr/>
        </p:nvSpPr>
        <p:spPr>
          <a:xfrm>
            <a:off x="3939540" y="14127480"/>
            <a:ext cx="16459201" cy="100838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How many neutrons in manganese-55?</a:t>
            </a: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12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25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30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55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80</a:t>
            </a: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263" name="Enter your response on…"/>
          <p:cNvSpPr txBox="1"/>
          <p:nvPr/>
        </p:nvSpPr>
        <p:spPr>
          <a:xfrm>
            <a:off x="24490681" y="188366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64" name="Answer = C,…"/>
          <p:cNvSpPr txBox="1"/>
          <p:nvPr/>
        </p:nvSpPr>
        <p:spPr>
          <a:xfrm>
            <a:off x="17715346" y="20574000"/>
            <a:ext cx="9400283" cy="16002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sz="5600"/>
            </a:pPr>
            <a:r>
              <a:rPr sz="4200"/>
              <a:t>30 (Mn-55 has 55 - 25 = 30n, or A - Z)</a:t>
            </a:r>
          </a:p>
        </p:txBody>
      </p:sp>
      <p:pic>
        <p:nvPicPr>
          <p:cNvPr id="265" name="Isotopes old school.mp4" descr="Isotopes old school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3317200" y="-1463040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957188 1.066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33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816667" origin="layout" pathEditMode="relative">
                                      <p:cBhvr>
                                        <p:cTn id="1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0649 -0.643333" origin="layout" pathEditMode="relative">
                                      <p:cBhvr>
                                        <p:cTn id="19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49064 -0.723333" origin="layout" pathEditMode="relative">
                                      <p:cBhvr>
                                        <p:cTn id="2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5"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6"/>
      <p:bldP build="whole" bldLvl="1" animBg="1" rev="0" advAuto="0" spid="265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Hydrogen Isotopes"/>
          <p:cNvSpPr txBox="1"/>
          <p:nvPr>
            <p:ph type="title"/>
          </p:nvPr>
        </p:nvSpPr>
        <p:spPr>
          <a:xfrm>
            <a:off x="33020" y="0"/>
            <a:ext cx="14333220" cy="2125981"/>
          </a:xfrm>
          <a:prstGeom prst="rect">
            <a:avLst/>
          </a:prstGeom>
        </p:spPr>
        <p:txBody>
          <a:bodyPr/>
          <a:lstStyle>
            <a:lvl1pPr algn="l"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Hydrogen Isotopes</a:t>
            </a:r>
          </a:p>
        </p:txBody>
      </p:sp>
      <p:sp>
        <p:nvSpPr>
          <p:cNvPr id="2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9" name="Hydrogen has three isotopes"/>
          <p:cNvSpPr txBox="1"/>
          <p:nvPr/>
        </p:nvSpPr>
        <p:spPr>
          <a:xfrm>
            <a:off x="8930886" y="690668"/>
            <a:ext cx="9737867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Hydrogen has </a:t>
            </a:r>
            <a:r>
              <a:rPr i="1" sz="54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</a:rPr>
              <a:t>three</a:t>
            </a:r>
            <a:r>
              <a:rPr sz="5400"/>
              <a:t> isotopes</a:t>
            </a:r>
          </a:p>
        </p:txBody>
      </p:sp>
      <p:pic>
        <p:nvPicPr>
          <p:cNvPr id="270" name="hydrogen isotopes picture" descr="hydrogen isotop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0" y="1846579"/>
            <a:ext cx="6263640" cy="688086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1 proton and 2 neutrons, tritium…"/>
          <p:cNvSpPr txBox="1"/>
          <p:nvPr/>
        </p:nvSpPr>
        <p:spPr>
          <a:xfrm>
            <a:off x="2710180" y="7442200"/>
            <a:ext cx="7498080" cy="305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1 proton and 2 neutrons,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tritium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4DD6"/>
              </a:buClr>
              <a:buFont typeface="Arial"/>
              <a:defRPr b="0" sz="5400">
                <a:solidFill>
                  <a:srgbClr val="004DD6"/>
                </a:solidFill>
                <a:uFill>
                  <a:solidFill>
                    <a:srgbClr val="004DD6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radioactive</a:t>
            </a:r>
          </a:p>
        </p:txBody>
      </p:sp>
      <p:sp>
        <p:nvSpPr>
          <p:cNvPr id="272" name="1 proton and 1 neutron, deuterium"/>
          <p:cNvSpPr txBox="1"/>
          <p:nvPr/>
        </p:nvSpPr>
        <p:spPr>
          <a:xfrm>
            <a:off x="2710180" y="4699000"/>
            <a:ext cx="749808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1 proton and 1 neutron,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deuterium</a:t>
            </a:r>
          </a:p>
        </p:txBody>
      </p:sp>
      <p:sp>
        <p:nvSpPr>
          <p:cNvPr id="273" name="1 proton and 0 neutrons, protium"/>
          <p:cNvSpPr txBox="1"/>
          <p:nvPr/>
        </p:nvSpPr>
        <p:spPr>
          <a:xfrm>
            <a:off x="2710180" y="1955800"/>
            <a:ext cx="749808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1 proton and 0 neutrons,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protium</a:t>
            </a:r>
          </a:p>
        </p:txBody>
      </p:sp>
      <p:pic>
        <p:nvPicPr>
          <p:cNvPr id="274" name="image.pdf" descr="image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220" y="1978660"/>
            <a:ext cx="1348741" cy="1645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.pdf" descr="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640" y="4859019"/>
            <a:ext cx="1417321" cy="1645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.pdf" descr="image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4220" y="7602219"/>
            <a:ext cx="1417320" cy="164592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7" name="Table 4"/>
          <p:cNvGraphicFramePr/>
          <p:nvPr/>
        </p:nvGraphicFramePr>
        <p:xfrm>
          <a:off x="9766303" y="7442200"/>
          <a:ext cx="9396013" cy="59772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561768"/>
                <a:gridCol w="1561768"/>
                <a:gridCol w="1561768"/>
                <a:gridCol w="1561768"/>
                <a:gridCol w="1561768"/>
                <a:gridCol w="1561768"/>
              </a:tblGrid>
              <a:tr h="1487964"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b="1"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Element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b="1"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Atomic Number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b="1"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Protons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b="1"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Neutrons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b="1"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Mass (amu)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b="1"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Natural Abund.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87964">
                <a:tc rowSpan="3"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hydrogen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1.0078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99.989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87964">
                <a:tc vMerge="1">
                  <a:tcPr/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2.0141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0.0115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487964">
                <a:tc vMerge="1">
                  <a:tcPr/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3.01605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371600">
                        <a:defRPr b="0" sz="1800">
                          <a:uFillTx/>
                        </a:defRPr>
                      </a:pPr>
                      <a:r>
                        <a:rPr sz="2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trace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0" name="Masses of Isotopes Determined with a mass spectrometer"/>
          <p:cNvSpPr txBox="1"/>
          <p:nvPr>
            <p:ph type="title"/>
          </p:nvPr>
        </p:nvSpPr>
        <p:spPr>
          <a:xfrm>
            <a:off x="57427" y="-685800"/>
            <a:ext cx="23293786" cy="3497581"/>
          </a:xfrm>
          <a:prstGeom prst="rect">
            <a:avLst/>
          </a:prstGeom>
        </p:spPr>
        <p:txBody>
          <a:bodyPr/>
          <a:lstStyle/>
          <a:p>
            <a:pPr algn="l">
              <a:defRPr sz="6500">
                <a:solidFill>
                  <a:srgbClr val="0433FF"/>
                </a:solidFill>
              </a:defRPr>
            </a:pPr>
            <a:r>
              <a:t>Masses of Isotopes Determined with a </a:t>
            </a:r>
            <a:r>
              <a:rPr>
                <a:solidFill>
                  <a:srgbClr val="FF2600"/>
                </a:solidFill>
              </a:rPr>
              <a:t>mass spectrometer</a:t>
            </a:r>
          </a:p>
        </p:txBody>
      </p:sp>
      <p:sp>
        <p:nvSpPr>
          <p:cNvPr id="28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2" name="mass spectrum graph picture" descr="mass spectrum graph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6062" y="8321040"/>
            <a:ext cx="10009938" cy="5623560"/>
          </a:xfrm>
          <a:prstGeom prst="rect">
            <a:avLst/>
          </a:prstGeom>
          <a:ln w="12700"/>
        </p:spPr>
      </p:pic>
      <p:pic>
        <p:nvPicPr>
          <p:cNvPr id="283" name="mass spectrometer picture" descr="mass spectrometer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2300" y="2159000"/>
            <a:ext cx="18059400" cy="603885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amples vaporized and exposed to electron beam; electrically charged cations separated by mass and charge.…"/>
          <p:cNvSpPr txBox="1"/>
          <p:nvPr/>
        </p:nvSpPr>
        <p:spPr>
          <a:xfrm>
            <a:off x="1172210" y="9754234"/>
            <a:ext cx="9224251" cy="2757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0" marR="0" defTabSz="1371600">
              <a:lnSpc>
                <a:spcPct val="90000"/>
              </a:lnSpc>
              <a:spcBef>
                <a:spcPts val="1400"/>
              </a:spcBef>
              <a:buFont typeface="Arial"/>
              <a:defRPr b="0" i="1" sz="4200">
                <a:solidFill>
                  <a:srgbClr val="4648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Samples vaporized and exposed to electron beam; electrically charged cations separated by mass and charge.</a:t>
            </a:r>
          </a:p>
          <a:p>
            <a:pPr marL="0" marR="0" defTabSz="1371600">
              <a:lnSpc>
                <a:spcPct val="90000"/>
              </a:lnSpc>
              <a:spcBef>
                <a:spcPts val="1400"/>
              </a:spcBef>
              <a:buFont typeface="Arial"/>
              <a:defRPr b="0" i="1" sz="4200">
                <a:solidFill>
                  <a:srgbClr val="4648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https://youtu.be/D77pACc0uF8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9" name="Because of the existence of isotopes, the mass of a collection of atoms has an average value.…"/>
          <p:cNvSpPr txBox="1"/>
          <p:nvPr>
            <p:ph type="body" idx="1"/>
          </p:nvPr>
        </p:nvSpPr>
        <p:spPr>
          <a:xfrm>
            <a:off x="322580" y="3200400"/>
            <a:ext cx="17827249" cy="9878517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Because of the existence of isotopes, the mass of a collection of atoms has an average value.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Average mass =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Atomic Mass </a:t>
            </a:r>
            <a:r>
              <a:rPr sz="6000"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(on periodic table)</a:t>
            </a:r>
            <a:endParaRPr i="1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Boron is 20% </a:t>
            </a:r>
            <a:r>
              <a:rPr baseline="30962" sz="5400"/>
              <a:t>10</a:t>
            </a:r>
            <a:r>
              <a:rPr sz="5400"/>
              <a:t>B and 80% </a:t>
            </a:r>
            <a:r>
              <a:rPr baseline="30962" sz="5400"/>
              <a:t>11</a:t>
            </a:r>
            <a:r>
              <a:rPr sz="5400"/>
              <a:t>B.  That is, </a:t>
            </a:r>
            <a:r>
              <a:rPr baseline="30962" sz="5400"/>
              <a:t>11</a:t>
            </a:r>
            <a:r>
              <a:rPr sz="5400"/>
              <a:t>B is 80 percent abundant on the earth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To calculate the atomic weight for boron: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=  Σ (abundance</a:t>
            </a:r>
            <a:r>
              <a:rPr baseline="-5999"/>
              <a:t>i</a:t>
            </a:r>
            <a:r>
              <a:t> * mass</a:t>
            </a:r>
            <a:r>
              <a:rPr baseline="-5999"/>
              <a:t>i</a:t>
            </a:r>
            <a:r>
              <a:t>) 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(i = number of values)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=  (abundance</a:t>
            </a:r>
            <a:r>
              <a:rPr baseline="-5999"/>
              <a:t>1</a:t>
            </a:r>
            <a:r>
              <a:t> * mass</a:t>
            </a:r>
            <a:r>
              <a:rPr baseline="-5999"/>
              <a:t>1</a:t>
            </a:r>
            <a:r>
              <a:t>) + (abundance</a:t>
            </a:r>
            <a:r>
              <a:rPr baseline="-5999"/>
              <a:t>2</a:t>
            </a:r>
            <a:r>
              <a:t> * mass</a:t>
            </a:r>
            <a:r>
              <a:rPr baseline="-5999"/>
              <a:t>2</a:t>
            </a:r>
            <a:r>
              <a:t>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=  0.20 (10 amu) + 0.80 (11 amu) =  </a:t>
            </a:r>
            <a:r>
              <a:rPr>
                <a:solidFill>
                  <a:srgbClr val="FF2600"/>
                </a:solidFill>
              </a:rPr>
              <a:t>10.8 amu</a:t>
            </a:r>
          </a:p>
        </p:txBody>
      </p:sp>
      <p:sp>
        <p:nvSpPr>
          <p:cNvPr id="29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1" name="See Isotopic Abundance Handout"/>
          <p:cNvSpPr txBox="1"/>
          <p:nvPr/>
        </p:nvSpPr>
        <p:spPr>
          <a:xfrm>
            <a:off x="14511588" y="12679857"/>
            <a:ext cx="9570719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/>
            </a:pPr>
            <a:r>
              <a:rPr b="0"/>
              <a:t>See</a:t>
            </a:r>
            <a:r>
              <a:t> Isotopic Abundance Handout</a:t>
            </a:r>
          </a:p>
        </p:txBody>
      </p:sp>
      <p:sp>
        <p:nvSpPr>
          <p:cNvPr id="292" name="Atomic Mass"/>
          <p:cNvSpPr txBox="1"/>
          <p:nvPr/>
        </p:nvSpPr>
        <p:spPr>
          <a:xfrm>
            <a:off x="-25400" y="-242238"/>
            <a:ext cx="24024611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Atomic Mass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16104865" y="249733"/>
            <a:ext cx="8084122" cy="2946550"/>
            <a:chOff x="0" y="0"/>
            <a:chExt cx="8084121" cy="2946548"/>
          </a:xfrm>
        </p:grpSpPr>
        <p:sp>
          <p:nvSpPr>
            <p:cNvPr id="293" name="Rectangle"/>
            <p:cNvSpPr/>
            <p:nvPr/>
          </p:nvSpPr>
          <p:spPr>
            <a:xfrm>
              <a:off x="0" y="0"/>
              <a:ext cx="8084122" cy="2946549"/>
            </a:xfrm>
            <a:prstGeom prst="rect">
              <a:avLst/>
            </a:prstGeom>
            <a:solidFill>
              <a:srgbClr val="B1C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294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084121" cy="294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10B"/>
            <p:cNvSpPr txBox="1"/>
            <p:nvPr/>
          </p:nvSpPr>
          <p:spPr>
            <a:xfrm>
              <a:off x="2778129" y="1778632"/>
              <a:ext cx="1056582" cy="78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79373" marR="79373">
                <a:buClr>
                  <a:srgbClr val="000000"/>
                </a:buClr>
                <a:buFont typeface="Arial"/>
              </a:pPr>
              <a:r>
                <a:rPr baseline="30962" sz="5400"/>
                <a:t>10</a:t>
              </a:r>
              <a:r>
                <a:rPr sz="5400"/>
                <a:t>B</a:t>
              </a:r>
            </a:p>
          </p:txBody>
        </p:sp>
        <p:sp>
          <p:nvSpPr>
            <p:cNvPr id="296" name="11B"/>
            <p:cNvSpPr txBox="1"/>
            <p:nvPr/>
          </p:nvSpPr>
          <p:spPr>
            <a:xfrm>
              <a:off x="4541022" y="141661"/>
              <a:ext cx="1035738" cy="783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marL="79373" marR="79373">
                <a:buClr>
                  <a:srgbClr val="000000"/>
                </a:buClr>
                <a:buFont typeface="Arial"/>
              </a:pPr>
              <a:r>
                <a:rPr baseline="30962" sz="5400"/>
                <a:t>11</a:t>
              </a:r>
              <a:r>
                <a:rPr sz="5400"/>
                <a:t>B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8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Because of the existence of isotopes, the mass of a collection of atoms has an average value.…"/>
          <p:cNvSpPr txBox="1"/>
          <p:nvPr>
            <p:ph type="body" idx="1"/>
          </p:nvPr>
        </p:nvSpPr>
        <p:spPr>
          <a:xfrm>
            <a:off x="1033780" y="3081020"/>
            <a:ext cx="16756381" cy="10355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Because of the existence of isotopes, the mass of a </a:t>
            </a:r>
            <a:r>
              <a:rPr i="1" sz="5400"/>
              <a:t>collection</a:t>
            </a:r>
            <a:r>
              <a:rPr sz="5400"/>
              <a:t> of atoms has an average value.</a:t>
            </a:r>
          </a:p>
          <a:p>
            <a:pPr marL="650874" indent="-571500">
              <a:lnSpc>
                <a:spcPct val="135000"/>
              </a:lnSpc>
              <a:buClr>
                <a:srgbClr val="000000"/>
              </a:buClr>
              <a:buSzTx/>
              <a:buFont typeface="Arial"/>
              <a:buNone/>
            </a:pPr>
            <a:r>
              <a:rPr baseline="30962" sz="5400"/>
              <a:t>6</a:t>
            </a:r>
            <a:r>
              <a:rPr sz="5400"/>
              <a:t>Li = 7.5% abundant and </a:t>
            </a:r>
            <a:r>
              <a:rPr baseline="30962" sz="5400"/>
              <a:t>7</a:t>
            </a:r>
            <a:r>
              <a:rPr sz="5400"/>
              <a:t>Li = 92.5%</a:t>
            </a:r>
          </a:p>
          <a:p>
            <a:pPr lvl="1" marL="1450974" indent="-457200">
              <a:lnSpc>
                <a:spcPct val="135000"/>
              </a:lnSpc>
              <a:buClr>
                <a:srgbClr val="008F00"/>
              </a:buClr>
              <a:buSzTx/>
              <a:buFont typeface="Arial"/>
              <a:buNone/>
              <a:defRPr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pPr>
            <a:r>
              <a:t>Atomic mass of Li = ______________</a:t>
            </a:r>
          </a:p>
          <a:p>
            <a:pPr marL="650874" indent="-571500">
              <a:lnSpc>
                <a:spcPct val="135000"/>
              </a:lnSpc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lnSpc>
                <a:spcPct val="135000"/>
              </a:lnSpc>
              <a:buClr>
                <a:srgbClr val="000000"/>
              </a:buClr>
              <a:buSzTx/>
              <a:buFont typeface="Arial"/>
              <a:buNone/>
            </a:pPr>
            <a:r>
              <a:rPr baseline="30962" sz="5400"/>
              <a:t>28</a:t>
            </a:r>
            <a:r>
              <a:rPr sz="5400"/>
              <a:t>Si  = 92.23%, </a:t>
            </a:r>
            <a:r>
              <a:rPr baseline="30962" sz="5400"/>
              <a:t>29</a:t>
            </a:r>
            <a:r>
              <a:rPr sz="5400"/>
              <a:t>Si = 4.67%, </a:t>
            </a:r>
            <a:r>
              <a:rPr baseline="30962" sz="5400"/>
              <a:t>30</a:t>
            </a:r>
            <a:r>
              <a:rPr sz="5400"/>
              <a:t>Si = 3.10%</a:t>
            </a:r>
          </a:p>
          <a:p>
            <a:pPr lvl="1" marL="1450974" indent="-457200">
              <a:lnSpc>
                <a:spcPct val="135000"/>
              </a:lnSpc>
              <a:buClr>
                <a:srgbClr val="004DD6"/>
              </a:buClr>
              <a:buSzTx/>
              <a:buFont typeface="Arial"/>
              <a:buNone/>
              <a:defRPr>
                <a:solidFill>
                  <a:srgbClr val="004DD6"/>
                </a:solidFill>
                <a:uFill>
                  <a:solidFill>
                    <a:srgbClr val="004DD6"/>
                  </a:solidFill>
                </a:uFill>
              </a:defRPr>
            </a:pPr>
            <a:r>
              <a:t>Atomic mass of Si = ______________</a:t>
            </a:r>
          </a:p>
        </p:txBody>
      </p:sp>
      <p:sp>
        <p:nvSpPr>
          <p:cNvPr id="300" name="6.941"/>
          <p:cNvSpPr txBox="1"/>
          <p:nvPr/>
        </p:nvSpPr>
        <p:spPr>
          <a:xfrm>
            <a:off x="9391846" y="5499100"/>
            <a:ext cx="3118817" cy="164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sz="840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6.941</a:t>
            </a:r>
          </a:p>
        </p:txBody>
      </p:sp>
      <p:sp>
        <p:nvSpPr>
          <p:cNvPr id="3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02" name="lithium picture" descr="lithium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14619" y="3599179"/>
            <a:ext cx="3954781" cy="297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Isotopes &amp; Atomic Mass"/>
          <p:cNvSpPr txBox="1"/>
          <p:nvPr>
            <p:ph type="title"/>
          </p:nvPr>
        </p:nvSpPr>
        <p:spPr>
          <a:xfrm>
            <a:off x="185420" y="-228600"/>
            <a:ext cx="16162020" cy="3040381"/>
          </a:xfrm>
          <a:prstGeom prst="rect">
            <a:avLst/>
          </a:prstGeom>
        </p:spPr>
        <p:txBody>
          <a:bodyPr/>
          <a:lstStyle>
            <a:lvl1pPr algn="l"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Isotopes &amp; Atomic Mass</a:t>
            </a:r>
          </a:p>
        </p:txBody>
      </p:sp>
      <p:sp>
        <p:nvSpPr>
          <p:cNvPr id="3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05" name="silicon picture" descr="silicon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97780" y="7881619"/>
            <a:ext cx="3200401" cy="4274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28.086"/>
          <p:cNvSpPr txBox="1"/>
          <p:nvPr/>
        </p:nvSpPr>
        <p:spPr>
          <a:xfrm>
            <a:off x="9468046" y="9197339"/>
            <a:ext cx="3750362" cy="164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sz="840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28.086</a:t>
            </a:r>
          </a:p>
        </p:txBody>
      </p:sp>
      <p:sp>
        <p:nvSpPr>
          <p:cNvPr id="307" name="An element (E) has several naturally occurring isotopes, with the following abundances:…"/>
          <p:cNvSpPr txBox="1"/>
          <p:nvPr/>
        </p:nvSpPr>
        <p:spPr>
          <a:xfrm>
            <a:off x="4145280" y="14264639"/>
            <a:ext cx="17510760" cy="1473815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An element (E) has several naturally occurring isotopes, with the following abundances:</a:t>
            </a:r>
            <a:endParaRPr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baseline="3087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72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E, 54.5% </a:t>
            </a:r>
            <a:r>
              <a:rPr b="0" baseline="3087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73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E, 15.6% </a:t>
            </a:r>
            <a:r>
              <a:rPr b="0" baseline="3087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74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E, 29.9%</a:t>
            </a:r>
            <a:endParaRPr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marL="73151" marR="73151" defTabSz="1645920">
              <a:spcBef>
                <a:spcPts val="2800"/>
              </a:spcBef>
              <a:buClr>
                <a:srgbClr val="000000"/>
              </a:buClr>
              <a:buFont typeface="Arial"/>
              <a:defRPr b="0" sz="5000"/>
            </a:pPr>
            <a:r>
              <a:t>The most reasonable atomic mass for the element E would be</a:t>
            </a: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72.1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72.8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73.4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73.8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74.0</a:t>
            </a:r>
            <a:endParaRPr sz="5600"/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308" name="Answer = B,…"/>
          <p:cNvSpPr txBox="1"/>
          <p:nvPr/>
        </p:nvSpPr>
        <p:spPr>
          <a:xfrm>
            <a:off x="17241715" y="21351239"/>
            <a:ext cx="10759024" cy="2908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sz="5600"/>
            </a:pPr>
            <a:r>
              <a:rPr sz="4200"/>
              <a:t>72.8</a:t>
            </a:r>
            <a:endParaRPr sz="4200"/>
          </a:p>
          <a:p>
            <a:pPr marL="0" marR="73151" algn="ctr" defTabSz="1645920">
              <a:buClr>
                <a:srgbClr val="000000"/>
              </a:buClr>
              <a:buFont typeface="Arial"/>
              <a:defRPr b="0" i="1" sz="5600"/>
            </a:pPr>
            <a:r>
              <a:rPr sz="4200"/>
              <a:t>somewhat greater than highest abundance </a:t>
            </a:r>
            <a:endParaRPr sz="4200"/>
          </a:p>
          <a:p>
            <a:pPr marL="0" marR="73151" algn="ctr" defTabSz="1645920">
              <a:buClr>
                <a:srgbClr val="000000"/>
              </a:buClr>
              <a:buFont typeface="Arial"/>
              <a:defRPr b="0" i="1" sz="5600"/>
            </a:pPr>
            <a:r>
              <a:rPr sz="4200"/>
              <a:t>E-72 but less than 73</a:t>
            </a:r>
          </a:p>
        </p:txBody>
      </p:sp>
      <p:sp>
        <p:nvSpPr>
          <p:cNvPr id="309" name="Enter your response on…"/>
          <p:cNvSpPr txBox="1"/>
          <p:nvPr/>
        </p:nvSpPr>
        <p:spPr>
          <a:xfrm>
            <a:off x="24696420" y="19613880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0625 -0.856667" origin="layout" pathEditMode="relative">
                                      <p:cBhvr>
                                        <p:cTn id="26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0649 -0.643333" origin="layout" pathEditMode="relative">
                                      <p:cBhvr>
                                        <p:cTn id="2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45939 -0.828333" origin="layout" pathEditMode="relative">
                                      <p:cBhvr>
                                        <p:cTn id="3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4"/>
      <p:bldP build="whole" bldLvl="1" animBg="1" rev="0" advAuto="0" spid="309" grpId="7"/>
      <p:bldP build="whole" bldLvl="1" animBg="1" rev="0" advAuto="0" spid="305" grpId="3"/>
      <p:bldP build="p" bldLvl="1" animBg="1" rev="0" advAuto="0" spid="299" grpId="2"/>
      <p:bldP build="whole" bldLvl="1" animBg="1" rev="0" advAuto="0" spid="3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Where Does Matter Come From?"/>
          <p:cNvSpPr txBox="1"/>
          <p:nvPr>
            <p:ph type="title"/>
          </p:nvPr>
        </p:nvSpPr>
        <p:spPr>
          <a:xfrm>
            <a:off x="8717932" y="46197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Where Does Matter Come From?</a:t>
            </a:r>
          </a:p>
        </p:txBody>
      </p:sp>
      <p:sp>
        <p:nvSpPr>
          <p:cNvPr id="1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30" name="Big Bang Big Bang" descr="Big Bang Big Ba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2029" y="4777740"/>
            <a:ext cx="9524742" cy="3086101"/>
          </a:xfrm>
          <a:prstGeom prst="rect">
            <a:avLst/>
          </a:prstGeom>
          <a:effectLst>
            <a:outerShdw sx="100000" sy="100000" kx="0" ky="0" algn="b" rotWithShape="0" blurRad="114300" dist="177800" dir="7200000">
              <a:srgbClr val="A2A2A2"/>
            </a:outerShdw>
            <a:reflection blurRad="0" stA="100000" stPos="0" endA="0" endPos="40000" dist="0" dir="5400000" fadeDir="5400000" sx="100000" sy="-100000" kx="0" ky="0" algn="bl" rotWithShape="0"/>
          </a:effectLst>
        </p:spPr>
      </p:pic>
      <p:sp>
        <p:nvSpPr>
          <p:cNvPr id="131" name="Matter comes from the"/>
          <p:cNvSpPr txBox="1"/>
          <p:nvPr/>
        </p:nvSpPr>
        <p:spPr>
          <a:xfrm>
            <a:off x="125372" y="3381836"/>
            <a:ext cx="8051547" cy="122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sz="6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Matter comes from the</a:t>
            </a:r>
          </a:p>
        </p:txBody>
      </p:sp>
      <p:sp>
        <p:nvSpPr>
          <p:cNvPr id="132" name="Hydrogen and Helium important"/>
          <p:cNvSpPr txBox="1"/>
          <p:nvPr/>
        </p:nvSpPr>
        <p:spPr>
          <a:xfrm>
            <a:off x="12279210" y="11907950"/>
            <a:ext cx="1205302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DA273E"/>
              </a:buClr>
              <a:buFont typeface="Palatino"/>
            </a:pP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Hydrogen</a:t>
            </a:r>
            <a:r>
              <a:rPr sz="600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Helium</a:t>
            </a:r>
            <a:r>
              <a:rPr sz="6000">
                <a:latin typeface="Palatino"/>
                <a:ea typeface="Palatino"/>
                <a:cs typeface="Palatino"/>
                <a:sym typeface="Palatino"/>
              </a:rPr>
              <a:t> important</a:t>
            </a:r>
          </a:p>
        </p:txBody>
      </p:sp>
      <p:pic>
        <p:nvPicPr>
          <p:cNvPr id="133" name="02M02VD1-1.mov" descr="02M02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334756" y="7213993"/>
            <a:ext cx="6109856" cy="448056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he universe is 13.77 billion years old"/>
          <p:cNvSpPr txBox="1"/>
          <p:nvPr/>
        </p:nvSpPr>
        <p:spPr>
          <a:xfrm>
            <a:off x="204315" y="8689570"/>
            <a:ext cx="13485086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defRPr b="0" i="1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The universe is 13.77 billion years old</a:t>
            </a:r>
          </a:p>
        </p:txBody>
      </p:sp>
      <p:sp>
        <p:nvSpPr>
          <p:cNvPr id="135" name="2.1 - Early Ideas in Atomic Theory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2.1 - Early Ideas in Atomic Theory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14" name="nitrogen picture" descr="nitroge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62290" y="5374475"/>
            <a:ext cx="5854555" cy="835814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Example:  Nitrogen has two main isotopes, 14N (14.0031 amu, 99.6299%) and 15N (15.0001 amu, 0.3701%).  Calculate the average atomic mass.…"/>
          <p:cNvSpPr txBox="1"/>
          <p:nvPr>
            <p:ph type="body" idx="1"/>
          </p:nvPr>
        </p:nvSpPr>
        <p:spPr>
          <a:xfrm>
            <a:off x="1714500" y="2203036"/>
            <a:ext cx="16756381" cy="10671804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 sz="5400"/>
              <a:t>Nitrogen has two main isotopes, </a:t>
            </a:r>
            <a:r>
              <a:rPr baseline="30962" sz="5400"/>
              <a:t>14</a:t>
            </a:r>
            <a:r>
              <a:rPr sz="5400"/>
              <a:t>N (14.0031 amu, 99.6299%) and </a:t>
            </a:r>
            <a:r>
              <a:rPr baseline="30962" sz="5400"/>
              <a:t>15</a:t>
            </a:r>
            <a:r>
              <a:rPr sz="5400"/>
              <a:t>N (15.0001 amu, 0.3701%).  Calculate the average atomic mass.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b="0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Average atomic mass =</a:t>
            </a:r>
            <a:r>
              <a:rPr sz="6000"/>
              <a:t> </a:t>
            </a:r>
            <a:endParaRPr sz="60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i="1"/>
              <a:t>= </a:t>
            </a:r>
            <a:r>
              <a:t>(abundance</a:t>
            </a:r>
            <a:r>
              <a:rPr baseline="-5999"/>
              <a:t>1</a:t>
            </a:r>
            <a:r>
              <a:t> * mass</a:t>
            </a:r>
            <a:r>
              <a:rPr baseline="-5999"/>
              <a:t>1</a:t>
            </a:r>
            <a:r>
              <a:t>) + (abundance</a:t>
            </a:r>
            <a:r>
              <a:rPr baseline="-5999"/>
              <a:t>2</a:t>
            </a:r>
            <a:r>
              <a:t> * mass</a:t>
            </a:r>
            <a:r>
              <a:rPr baseline="-5999"/>
              <a:t>2</a:t>
            </a:r>
            <a:r>
              <a:t>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i="1" sz="5400"/>
              <a:t>= </a:t>
            </a:r>
            <a:r>
              <a:rPr sz="5400"/>
              <a:t>(0.996299*14.0031) + (0.003701*15.0001)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/>
              <a:t>= 13.9512745 + 0.05551537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/>
              <a:t>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14.0068 amu</a:t>
            </a:r>
          </a:p>
        </p:txBody>
      </p:sp>
      <p:sp>
        <p:nvSpPr>
          <p:cNvPr id="3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7" name="Isotopes &amp; Atomic Mass"/>
          <p:cNvSpPr txBox="1"/>
          <p:nvPr/>
        </p:nvSpPr>
        <p:spPr>
          <a:xfrm>
            <a:off x="185420" y="-228600"/>
            <a:ext cx="16162020" cy="304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Isotopes &amp; Atomic Mass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2" name="Example:  Gallium has two main isotopes, 69Ga (68.9257 amu) and 71Ga (70.9249 amu) with an average atomic mass of 69.723.  Calculate the % abundance of each isotope.…"/>
          <p:cNvSpPr txBox="1"/>
          <p:nvPr>
            <p:ph type="body" idx="1"/>
          </p:nvPr>
        </p:nvSpPr>
        <p:spPr>
          <a:xfrm>
            <a:off x="1168400" y="2252979"/>
            <a:ext cx="16756381" cy="1036401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Gallium</a:t>
            </a:r>
            <a:r>
              <a:rPr sz="5400"/>
              <a:t> has two main isotopes, </a:t>
            </a:r>
            <a:r>
              <a:rPr baseline="30962" sz="5400"/>
              <a:t>69</a:t>
            </a:r>
            <a:r>
              <a:rPr sz="5400"/>
              <a:t>Ga (68.9257 amu) and </a:t>
            </a:r>
            <a:r>
              <a:rPr baseline="30962" sz="5400"/>
              <a:t>71</a:t>
            </a:r>
            <a:r>
              <a:rPr sz="5400"/>
              <a:t>Ga (70.9249 amu) with an average atomic mass of 69.723.  Calculate the % abundance of each isotope.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b="0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Average atomic mass =</a:t>
            </a:r>
            <a:r>
              <a:rPr sz="6000"/>
              <a:t>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/>
              <a:t>69.723</a:t>
            </a:r>
            <a:r>
              <a:rPr sz="6000"/>
              <a:t> </a:t>
            </a:r>
            <a:r>
              <a:rPr i="1" sz="5400"/>
              <a:t>= x</a:t>
            </a:r>
            <a:r>
              <a:rPr sz="5400"/>
              <a:t>(</a:t>
            </a:r>
            <a:r>
              <a:rPr baseline="30962" sz="5400"/>
              <a:t>69</a:t>
            </a:r>
            <a:r>
              <a:rPr sz="5400"/>
              <a:t>Ga)</a:t>
            </a:r>
            <a:r>
              <a:rPr baseline="30962" i="1" sz="5400"/>
              <a:t>*</a:t>
            </a:r>
            <a:r>
              <a:rPr sz="5400"/>
              <a:t>68.9257 + </a:t>
            </a:r>
            <a:r>
              <a:rPr i="1" sz="5400"/>
              <a:t>y</a:t>
            </a:r>
            <a:r>
              <a:rPr sz="5400"/>
              <a:t>(</a:t>
            </a:r>
            <a:r>
              <a:rPr baseline="30962" sz="5400"/>
              <a:t>71</a:t>
            </a:r>
            <a:r>
              <a:rPr sz="5400"/>
              <a:t>Ga)*70.9249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</a:t>
            </a:r>
            <a:r>
              <a:rPr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but also</a:t>
            </a:r>
            <a:endParaRPr>
              <a:solidFill>
                <a:srgbClr val="941100"/>
              </a:solidFill>
              <a:uFill>
                <a:solidFill>
                  <a:srgbClr val="941100"/>
                </a:solidFill>
              </a:uFill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/>
              <a:t>1 = </a:t>
            </a:r>
            <a:r>
              <a:rPr i="1" sz="5400"/>
              <a:t>x</a:t>
            </a:r>
            <a:r>
              <a:rPr sz="5400"/>
              <a:t>(</a:t>
            </a:r>
            <a:r>
              <a:rPr baseline="30962" sz="5400"/>
              <a:t>69</a:t>
            </a:r>
            <a:r>
              <a:rPr sz="5400"/>
              <a:t>Ga) + </a:t>
            </a:r>
            <a:r>
              <a:rPr i="1" sz="5400"/>
              <a:t>y</a:t>
            </a:r>
            <a:r>
              <a:rPr sz="5400"/>
              <a:t>(</a:t>
            </a:r>
            <a:r>
              <a:rPr baseline="30962" sz="5400"/>
              <a:t>71</a:t>
            </a:r>
            <a:r>
              <a:rPr sz="5400"/>
              <a:t>Ga) </a:t>
            </a:r>
            <a:r>
              <a:rPr sz="5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(2 percentages equal 100%)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so</a:t>
            </a:r>
            <a:r>
              <a:rPr sz="5400"/>
              <a:t>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y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71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Ga) = 1 - 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x(</a:t>
            </a:r>
            <a:r>
              <a:rPr baseline="30962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69</a:t>
            </a:r>
            <a:r>
              <a:rPr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Ga)</a:t>
            </a:r>
          </a:p>
        </p:txBody>
      </p:sp>
      <p:sp>
        <p:nvSpPr>
          <p:cNvPr id="3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24" name="gallium picture" descr="gallium picture"/>
          <p:cNvPicPr>
            <a:picLocks noChangeAspect="0"/>
          </p:cNvPicPr>
          <p:nvPr/>
        </p:nvPicPr>
        <p:blipFill>
          <a:blip r:embed="rId2">
            <a:extLst/>
          </a:blip>
          <a:srcRect l="0" t="24102" r="0" b="0"/>
          <a:stretch>
            <a:fillRect/>
          </a:stretch>
        </p:blipFill>
        <p:spPr>
          <a:xfrm>
            <a:off x="18010043" y="-25400"/>
            <a:ext cx="6450157" cy="367164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Isotopes &amp; Atomic Mass"/>
          <p:cNvSpPr txBox="1"/>
          <p:nvPr/>
        </p:nvSpPr>
        <p:spPr>
          <a:xfrm>
            <a:off x="185420" y="-228600"/>
            <a:ext cx="16162020" cy="304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Isotopes &amp; Atomic Mass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8" name="Example:  Gallium has two main isotopes, 69Ga (68.9257 amu) and 71Ga (70.9249 amu) with an average atomic mass of 69.723.  Calculate the % abundance of each isotope.…"/>
          <p:cNvSpPr txBox="1"/>
          <p:nvPr>
            <p:ph type="body" idx="1"/>
          </p:nvPr>
        </p:nvSpPr>
        <p:spPr>
          <a:xfrm>
            <a:off x="981284" y="2618532"/>
            <a:ext cx="16756381" cy="896999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3800"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  <a:r>
              <a:rPr sz="3800"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 sz="3800"/>
              <a:t>Gallium has two main isotopes, </a:t>
            </a:r>
            <a:r>
              <a:rPr baseline="30947" sz="3800"/>
              <a:t>69</a:t>
            </a:r>
            <a:r>
              <a:rPr sz="3800"/>
              <a:t>Ga (68.9257 amu) and </a:t>
            </a:r>
            <a:r>
              <a:rPr baseline="30947" sz="3800"/>
              <a:t>71</a:t>
            </a:r>
            <a:r>
              <a:rPr sz="3800"/>
              <a:t>Ga (70.9249 amu) with an average atomic mass of 69.723.  Calculate the % abundance of each isotope.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b="0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/>
              <a:t>69.723</a:t>
            </a:r>
            <a:r>
              <a:rPr sz="6000"/>
              <a:t> </a:t>
            </a:r>
            <a:r>
              <a:rPr i="1" sz="5400"/>
              <a:t>= x</a:t>
            </a:r>
            <a:r>
              <a:rPr sz="5400"/>
              <a:t>(</a:t>
            </a:r>
            <a:r>
              <a:rPr baseline="30962" sz="5400"/>
              <a:t>69</a:t>
            </a:r>
            <a:r>
              <a:rPr sz="5400"/>
              <a:t>Ga)</a:t>
            </a:r>
            <a:r>
              <a:rPr baseline="30962" i="1" sz="5400"/>
              <a:t>*</a:t>
            </a:r>
            <a:r>
              <a:rPr sz="5400"/>
              <a:t>68.9257 + </a:t>
            </a:r>
            <a:r>
              <a:rPr i="1" sz="5400"/>
              <a:t>y</a:t>
            </a:r>
            <a:r>
              <a:rPr sz="5400"/>
              <a:t>(</a:t>
            </a:r>
            <a:r>
              <a:rPr baseline="30962" sz="5400"/>
              <a:t>71</a:t>
            </a:r>
            <a:r>
              <a:rPr sz="5400"/>
              <a:t>Ga)*70.9249, </a:t>
            </a:r>
            <a:r>
              <a:rPr i="1" sz="5400"/>
              <a:t>or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/>
              <a:t>69.723</a:t>
            </a:r>
            <a:r>
              <a:rPr sz="6000"/>
              <a:t> </a:t>
            </a:r>
            <a:r>
              <a:rPr i="1" sz="5400"/>
              <a:t>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x</a:t>
            </a:r>
            <a:r>
              <a:rPr baseline="30962" i="1" sz="5400"/>
              <a:t>*</a:t>
            </a:r>
            <a:r>
              <a:rPr sz="5400"/>
              <a:t>68.9257 + (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1 - x</a:t>
            </a:r>
            <a:r>
              <a:rPr sz="5400"/>
              <a:t>)*70.9249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i="1" sz="5400"/>
              <a:t>Solve for </a:t>
            </a:r>
            <a:r>
              <a:rPr i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x</a:t>
            </a:r>
            <a:r>
              <a:rPr i="1" sz="5400"/>
              <a:t>, get: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i="1" sz="5400"/>
              <a:t>x</a:t>
            </a:r>
            <a:r>
              <a:rPr sz="5400"/>
              <a:t>(</a:t>
            </a:r>
            <a:r>
              <a:rPr baseline="30962" sz="5400"/>
              <a:t>69</a:t>
            </a:r>
            <a:r>
              <a:rPr sz="5400"/>
              <a:t>Ga)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0.6012</a:t>
            </a:r>
            <a:r>
              <a:rPr sz="5400"/>
              <a:t>  (60.12%)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i="1" sz="5400"/>
              <a:t>y</a:t>
            </a:r>
            <a:r>
              <a:rPr sz="5400"/>
              <a:t>(</a:t>
            </a:r>
            <a:r>
              <a:rPr baseline="30962" sz="5400"/>
              <a:t>71</a:t>
            </a:r>
            <a:r>
              <a:rPr sz="5400"/>
              <a:t>Ga) = 1 - x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0.3988</a:t>
            </a:r>
            <a:r>
              <a:rPr sz="5400"/>
              <a:t>  (39.88%)</a:t>
            </a:r>
          </a:p>
        </p:txBody>
      </p:sp>
      <p:sp>
        <p:nvSpPr>
          <p:cNvPr id="3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0" name="See Isotopic Abundance Handout"/>
          <p:cNvSpPr txBox="1"/>
          <p:nvPr/>
        </p:nvSpPr>
        <p:spPr>
          <a:xfrm>
            <a:off x="14511588" y="12679857"/>
            <a:ext cx="9570719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/>
            </a:pPr>
            <a:r>
              <a:rPr b="0"/>
              <a:t>See</a:t>
            </a:r>
            <a:r>
              <a:t> Isotopic Abundance Handout</a:t>
            </a:r>
          </a:p>
        </p:txBody>
      </p:sp>
      <p:pic>
        <p:nvPicPr>
          <p:cNvPr id="331" name="gallium picture" descr="gallium picture"/>
          <p:cNvPicPr>
            <a:picLocks noChangeAspect="0"/>
          </p:cNvPicPr>
          <p:nvPr/>
        </p:nvPicPr>
        <p:blipFill>
          <a:blip r:embed="rId3">
            <a:extLst/>
          </a:blip>
          <a:srcRect l="0" t="24102" r="0" b="0"/>
          <a:stretch>
            <a:fillRect/>
          </a:stretch>
        </p:blipFill>
        <p:spPr>
          <a:xfrm>
            <a:off x="18010043" y="-25400"/>
            <a:ext cx="6450157" cy="3671645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Isotopes &amp; Atomic Mass"/>
          <p:cNvSpPr txBox="1"/>
          <p:nvPr/>
        </p:nvSpPr>
        <p:spPr>
          <a:xfrm>
            <a:off x="185420" y="-228600"/>
            <a:ext cx="16162020" cy="304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Isotopes &amp; Atomic Mass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7" name="Antimony has two main isotopes:…"/>
          <p:cNvSpPr txBox="1"/>
          <p:nvPr>
            <p:ph type="body" idx="1"/>
          </p:nvPr>
        </p:nvSpPr>
        <p:spPr>
          <a:xfrm>
            <a:off x="234660" y="1955297"/>
            <a:ext cx="18325625" cy="1113294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Antimony</a:t>
            </a: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 has two main isotopes: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aseline="30962" sz="5400"/>
              <a:t>121</a:t>
            </a:r>
            <a:r>
              <a:rPr sz="5400"/>
              <a:t>Sb</a:t>
            </a: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 (120.9038 amu, 57.20%) </a:t>
            </a: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and</a:t>
            </a: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aseline="30962" sz="5400"/>
              <a:t>123</a:t>
            </a:r>
            <a:r>
              <a:rPr sz="5400"/>
              <a:t>Sb</a:t>
            </a: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 (122.9042 amu, 42.80%)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"/>
                <a:ea typeface="Avenir Book"/>
                <a:cs typeface="Avenir Book"/>
                <a:sym typeface="Avenir Book"/>
              </a:rPr>
              <a:t>Average atomic mass of Sb: </a:t>
            </a:r>
            <a:r>
              <a:rPr sz="5400"/>
              <a:t>121.760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Will you have </a:t>
            </a:r>
            <a:r>
              <a:rPr sz="5400" u="sng"/>
              <a:t>one atom</a:t>
            </a:r>
            <a:r>
              <a:rPr sz="5400"/>
              <a:t> of antimony with 121.760 amu?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No!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One atom of antimony will have a mass of 120.9038 amu 57.20% of the time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One atom of antimony will have a mass of 122.9042 amu 42.80% of the time</a:t>
            </a:r>
          </a:p>
        </p:txBody>
      </p:sp>
      <p:sp>
        <p:nvSpPr>
          <p:cNvPr id="33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39" name="antimony picture" descr="antimony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29147" y="-26041"/>
            <a:ext cx="5785800" cy="4346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" name="Group"/>
          <p:cNvGrpSpPr/>
          <p:nvPr/>
        </p:nvGrpSpPr>
        <p:grpSpPr>
          <a:xfrm>
            <a:off x="18650808" y="5263537"/>
            <a:ext cx="5785801" cy="8327708"/>
            <a:chOff x="0" y="0"/>
            <a:chExt cx="5785799" cy="8327707"/>
          </a:xfrm>
        </p:grpSpPr>
        <p:pic>
          <p:nvPicPr>
            <p:cNvPr id="340" name="IMG_5564.jpeg" descr="IMG_5564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51356" y="0"/>
              <a:ext cx="5234444" cy="704208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41" name="Average kids per family…"/>
            <p:cNvSpPr txBox="1"/>
            <p:nvPr/>
          </p:nvSpPr>
          <p:spPr>
            <a:xfrm>
              <a:off x="-1" y="7093399"/>
              <a:ext cx="5553370" cy="1234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algn="ctr">
                <a:defRPr b="0" i="1" sz="3700"/>
              </a:pPr>
              <a:r>
                <a:t>Average kids per family </a:t>
              </a:r>
            </a:p>
            <a:p>
              <a:pPr algn="ctr">
                <a:defRPr b="0" i="1" sz="3700"/>
              </a:pPr>
              <a:r>
                <a:t>in Oregon: </a:t>
              </a:r>
              <a:r>
                <a:rPr i="0"/>
                <a:t>1.7-1.8</a:t>
              </a:r>
              <a:r>
                <a:t> (2019)</a:t>
              </a:r>
            </a:p>
          </p:txBody>
        </p:sp>
      </p:grpSp>
      <p:pic>
        <p:nvPicPr>
          <p:cNvPr id="343" name="IMG_1140.JPG" descr="IMG_114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33460" y="-40172"/>
            <a:ext cx="3103636" cy="5607235"/>
          </a:xfrm>
          <a:prstGeom prst="rect">
            <a:avLst/>
          </a:prstGeom>
          <a:ln w="12700"/>
        </p:spPr>
      </p:pic>
      <p:sp>
        <p:nvSpPr>
          <p:cNvPr id="344" name="Isotopes &amp; Atomic Mass"/>
          <p:cNvSpPr txBox="1"/>
          <p:nvPr/>
        </p:nvSpPr>
        <p:spPr>
          <a:xfrm>
            <a:off x="185420" y="-228600"/>
            <a:ext cx="16162020" cy="304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Isotopes &amp; Atomic Mass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3"/>
      <p:bldP build="whole" bldLvl="1" animBg="1" rev="0" advAuto="0" spid="342" grpId="2"/>
      <p:bldP build="p" bldLvl="1" animBg="1" rev="0" advAuto="0" spid="33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Figure" descr="Fig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0" y="7289049"/>
            <a:ext cx="15773400" cy="3948027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2.4 - Chemical Formulas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2.4 - Chemical Formulas</a:t>
            </a:r>
          </a:p>
        </p:txBody>
      </p:sp>
      <p:sp>
        <p:nvSpPr>
          <p:cNvPr id="3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51" name="A molecular formula represents the type and number of atoms in a compound.…"/>
          <p:cNvSpPr txBox="1"/>
          <p:nvPr>
            <p:ph type="body" idx="1"/>
          </p:nvPr>
        </p:nvSpPr>
        <p:spPr>
          <a:xfrm>
            <a:off x="406400" y="1301650"/>
            <a:ext cx="16756382" cy="1051516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molecular formula</a:t>
            </a:r>
            <a:r>
              <a:t> represents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type</a:t>
            </a:r>
            <a:r>
              <a:t> and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number of atoms</a:t>
            </a:r>
            <a:r>
              <a:t> in a compound.</a:t>
            </a:r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 sz="6000">
                <a:uFill>
                  <a:solidFill>
                    <a:srgbClr val="011374"/>
                  </a:solidFill>
                </a:uFill>
              </a:rPr>
              <a:t>Metals (cations) listed before nonmetals</a:t>
            </a:r>
            <a:r>
              <a:rPr sz="6000"/>
              <a:t>	</a:t>
            </a:r>
            <a:endParaRPr sz="6000"/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000"/>
              <a:t>* </a:t>
            </a:r>
            <a:r>
              <a:rPr sz="6000"/>
              <a:t>If all nonmetals, carbon is first, followed by hydrogen, oxygen, etc.</a:t>
            </a:r>
          </a:p>
        </p:txBody>
      </p:sp>
      <p:sp>
        <p:nvSpPr>
          <p:cNvPr id="3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53" name="A structural formula shows the information of the molecular formula, but also includes how atoms are connected."/>
          <p:cNvSpPr txBox="1"/>
          <p:nvPr/>
        </p:nvSpPr>
        <p:spPr>
          <a:xfrm>
            <a:off x="1106361" y="6812280"/>
            <a:ext cx="7587908" cy="684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11374"/>
              </a:buClr>
              <a:buFont typeface="Arial"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6000"/>
              <a:t>A </a:t>
            </a:r>
            <a:r>
              <a:rPr sz="600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structural formula</a:t>
            </a:r>
            <a:r>
              <a:rPr sz="6000"/>
              <a:t> shows the information of the molecular formula, but also includes how atoms are connected.</a:t>
            </a:r>
          </a:p>
        </p:txBody>
      </p:sp>
      <p:sp>
        <p:nvSpPr>
          <p:cNvPr id="354" name="Figure Legend"/>
          <p:cNvSpPr txBox="1"/>
          <p:nvPr/>
        </p:nvSpPr>
        <p:spPr>
          <a:xfrm>
            <a:off x="8826500" y="11971194"/>
            <a:ext cx="15773400" cy="254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 marL="0" marR="0" defTabSz="1371600">
              <a:lnSpc>
                <a:spcPct val="90000"/>
              </a:lnSpc>
              <a:spcBef>
                <a:spcPts val="1400"/>
              </a:spcBef>
              <a:buFont typeface="Arial"/>
              <a:defRPr b="0" sz="3200">
                <a:solidFill>
                  <a:srgbClr val="4648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 methane molecule can be represented as (a) a molecular formula, (b) a structural formula, (c) a ball-and-stick model, and (d) a space-filling model. Carbon and hydrogen atoms are represented by black and white spheres, respectively.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Writing Formulas…"/>
          <p:cNvSpPr txBox="1"/>
          <p:nvPr>
            <p:ph type="title"/>
          </p:nvPr>
        </p:nvSpPr>
        <p:spPr>
          <a:xfrm>
            <a:off x="16282430" y="-702018"/>
            <a:ext cx="7910692" cy="3817622"/>
          </a:xfrm>
          <a:prstGeom prst="rect">
            <a:avLst/>
          </a:prstGeom>
        </p:spPr>
        <p:txBody>
          <a:bodyPr/>
          <a:lstStyle/>
          <a:p>
            <a:pPr algn="r">
              <a:defRPr i="1" sz="6700">
                <a:solidFill>
                  <a:srgbClr val="0433FF"/>
                </a:solidFill>
              </a:defRPr>
            </a:pPr>
            <a:r>
              <a:t>Writing Formulas </a:t>
            </a:r>
          </a:p>
          <a:p>
            <a:pPr algn="r">
              <a:defRPr i="1" sz="6700">
                <a:solidFill>
                  <a:srgbClr val="0433FF"/>
                </a:solidFill>
              </a:defRPr>
            </a:pPr>
            <a:r>
              <a:t>for Glycine</a:t>
            </a:r>
          </a:p>
        </p:txBody>
      </p:sp>
      <p:sp>
        <p:nvSpPr>
          <p:cNvPr id="3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58" name="glycine formula picture" descr="glycine formul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417" y="3893944"/>
            <a:ext cx="6103621" cy="301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lycine ball and stick  picture" descr="glycine ball and stick 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6467" y="8499773"/>
            <a:ext cx="6318251" cy="5022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lycine space filling picture" descr="glycine space filling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22599" y="5311368"/>
            <a:ext cx="7132320" cy="578485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Ball &amp; stick"/>
          <p:cNvSpPr txBox="1"/>
          <p:nvPr/>
        </p:nvSpPr>
        <p:spPr>
          <a:xfrm>
            <a:off x="10627510" y="10730403"/>
            <a:ext cx="4475304" cy="122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0" i="1"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Ball &amp; stick</a:t>
            </a:r>
          </a:p>
        </p:txBody>
      </p:sp>
      <p:sp>
        <p:nvSpPr>
          <p:cNvPr id="362" name="Space-filling"/>
          <p:cNvSpPr txBox="1"/>
          <p:nvPr/>
        </p:nvSpPr>
        <p:spPr>
          <a:xfrm>
            <a:off x="18688287" y="11539384"/>
            <a:ext cx="4906049" cy="122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0" i="1"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Space-filling</a:t>
            </a:r>
          </a:p>
        </p:txBody>
      </p:sp>
      <p:sp>
        <p:nvSpPr>
          <p:cNvPr id="363" name="Lewis (structural) formula"/>
          <p:cNvSpPr txBox="1"/>
          <p:nvPr/>
        </p:nvSpPr>
        <p:spPr>
          <a:xfrm>
            <a:off x="343312" y="7017043"/>
            <a:ext cx="7680961" cy="226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0" i="1"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Lewis (structural) formula</a:t>
            </a:r>
          </a:p>
        </p:txBody>
      </p:sp>
      <p:sp>
        <p:nvSpPr>
          <p:cNvPr id="364" name="Glycine molecular formula: C2H5NO2…"/>
          <p:cNvSpPr txBox="1"/>
          <p:nvPr/>
        </p:nvSpPr>
        <p:spPr>
          <a:xfrm>
            <a:off x="375098" y="172161"/>
            <a:ext cx="22141181" cy="266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Helvetica"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</a:t>
            </a:r>
            <a:r>
              <a:t>lycine molecular formula: C</a:t>
            </a:r>
            <a:r>
              <a:rPr baseline="-13599"/>
              <a:t>2</a:t>
            </a:r>
            <a:r>
              <a:t>H</a:t>
            </a:r>
            <a:r>
              <a:rPr baseline="-13599"/>
              <a:t>5</a:t>
            </a:r>
            <a:r>
              <a:rPr>
                <a:solidFill>
                  <a:srgbClr val="0433FF"/>
                </a:solidFill>
              </a:rPr>
              <a:t>N</a:t>
            </a:r>
            <a:r>
              <a:rPr>
                <a:solidFill>
                  <a:srgbClr val="FF2600"/>
                </a:solidFill>
              </a:rPr>
              <a:t>O</a:t>
            </a:r>
            <a:r>
              <a:rPr baseline="-13599"/>
              <a:t>2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Helvetica"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/>
              <a:t>G</a:t>
            </a:r>
            <a:r>
              <a:rPr sz="6000"/>
              <a:t>lycine structural formula: </a:t>
            </a:r>
            <a:r>
              <a:rPr sz="6000"/>
              <a:t>H</a:t>
            </a:r>
            <a:r>
              <a:rPr baseline="-17399" sz="6000"/>
              <a:t>2</a:t>
            </a:r>
            <a:r>
              <a:rPr sz="6000">
                <a:solidFill>
                  <a:srgbClr val="032DE8"/>
                </a:solidFill>
                <a:uFill>
                  <a:solidFill>
                    <a:srgbClr val="032DE8"/>
                  </a:solidFill>
                </a:uFill>
              </a:rPr>
              <a:t>N</a:t>
            </a:r>
            <a:r>
              <a:rPr sz="6000"/>
              <a:t>CH</a:t>
            </a:r>
            <a:r>
              <a:rPr baseline="-17399" sz="6000"/>
              <a:t>2</a:t>
            </a:r>
            <a:r>
              <a:rPr sz="6000"/>
              <a:t>C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OO</a:t>
            </a:r>
            <a:r>
              <a:rPr sz="6000"/>
              <a:t>H</a:t>
            </a:r>
            <a:r>
              <a:rPr sz="7200"/>
              <a:t>			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Elements as Molecules"/>
          <p:cNvSpPr txBox="1"/>
          <p:nvPr/>
        </p:nvSpPr>
        <p:spPr>
          <a:xfrm>
            <a:off x="-25400" y="-242238"/>
            <a:ext cx="13680262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Elements as Molecules</a:t>
            </a:r>
          </a:p>
        </p:txBody>
      </p:sp>
      <p:sp>
        <p:nvSpPr>
          <p:cNvPr id="36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68" name="Most elements exist as monoatomic ions (i.e. individual atoms)…"/>
          <p:cNvSpPr txBox="1"/>
          <p:nvPr>
            <p:ph type="body" idx="1"/>
          </p:nvPr>
        </p:nvSpPr>
        <p:spPr>
          <a:xfrm>
            <a:off x="406400" y="1301650"/>
            <a:ext cx="16756382" cy="1051516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Most elements exist as monoatomic ions (i.e. individual atoms)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Some elements exist as molecules (S</a:t>
            </a:r>
            <a:r>
              <a:rPr baseline="-5999"/>
              <a:t>8</a:t>
            </a:r>
            <a:r>
              <a:t>, P</a:t>
            </a:r>
            <a:r>
              <a:rPr baseline="-5999"/>
              <a:t>4</a:t>
            </a:r>
            <a:r>
              <a:t>, etc.)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Important:</a:t>
            </a:r>
            <a:r>
              <a:t>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seven diatomics!</a:t>
            </a:r>
          </a:p>
        </p:txBody>
      </p:sp>
      <p:sp>
        <p:nvSpPr>
          <p:cNvPr id="3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70" name="Have Hydrogen, H2…"/>
          <p:cNvSpPr txBox="1"/>
          <p:nvPr/>
        </p:nvSpPr>
        <p:spPr>
          <a:xfrm>
            <a:off x="2383791" y="5782914"/>
            <a:ext cx="12801601" cy="768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t>ave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i="1"/>
              <a:t>Hydrogen,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t>o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i="1"/>
              <a:t>Nitrogen,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t>ear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i="1"/>
              <a:t>Fluorine,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F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t>f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i="1"/>
              <a:t>Oxygen,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</a:t>
            </a:r>
            <a:r>
              <a:t>ce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i="1"/>
              <a:t>Iodine,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Cl</a:t>
            </a:r>
            <a:r>
              <a:t>ear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i="1"/>
              <a:t>Chlorine,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Cl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sz="58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Br</a:t>
            </a:r>
            <a:r>
              <a:t>ew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i="1"/>
              <a:t>Bromine, </a:t>
            </a:r>
            <a: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Br</a:t>
            </a:r>
            <a:r>
              <a:rPr b="0" baseline="-19103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</a:p>
        </p:txBody>
      </p:sp>
      <p:sp>
        <p:nvSpPr>
          <p:cNvPr id="371" name="Rectangle"/>
          <p:cNvSpPr/>
          <p:nvPr/>
        </p:nvSpPr>
        <p:spPr>
          <a:xfrm>
            <a:off x="4877047" y="5886608"/>
            <a:ext cx="7155180" cy="74755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</a:p>
        </p:txBody>
      </p:sp>
      <p:grpSp>
        <p:nvGrpSpPr>
          <p:cNvPr id="374" name="Group"/>
          <p:cNvGrpSpPr/>
          <p:nvPr/>
        </p:nvGrpSpPr>
        <p:grpSpPr>
          <a:xfrm>
            <a:off x="16736545" y="952604"/>
            <a:ext cx="7315201" cy="5486401"/>
            <a:chOff x="0" y="0"/>
            <a:chExt cx="7315200" cy="5486400"/>
          </a:xfrm>
        </p:grpSpPr>
        <p:sp>
          <p:nvSpPr>
            <p:cNvPr id="372" name="Shape"/>
            <p:cNvSpPr/>
            <p:nvPr/>
          </p:nvSpPr>
          <p:spPr>
            <a:xfrm>
              <a:off x="0" y="0"/>
              <a:ext cx="7315200" cy="548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62" y="4342"/>
                  </a:moveTo>
                  <a:lnTo>
                    <a:pt x="9722" y="1887"/>
                  </a:lnTo>
                  <a:lnTo>
                    <a:pt x="8550" y="6382"/>
                  </a:lnTo>
                  <a:lnTo>
                    <a:pt x="4502" y="3625"/>
                  </a:lnTo>
                  <a:lnTo>
                    <a:pt x="5372" y="7817"/>
                  </a:lnTo>
                  <a:lnTo>
                    <a:pt x="1172" y="8270"/>
                  </a:lnTo>
                  <a:lnTo>
                    <a:pt x="3935" y="11592"/>
                  </a:lnTo>
                  <a:lnTo>
                    <a:pt x="0" y="12877"/>
                  </a:lnTo>
                  <a:lnTo>
                    <a:pt x="3330" y="15370"/>
                  </a:lnTo>
                  <a:lnTo>
                    <a:pt x="1285" y="17825"/>
                  </a:lnTo>
                  <a:lnTo>
                    <a:pt x="4805" y="18240"/>
                  </a:lnTo>
                  <a:lnTo>
                    <a:pt x="4917" y="21600"/>
                  </a:lnTo>
                  <a:lnTo>
                    <a:pt x="7527" y="18125"/>
                  </a:lnTo>
                  <a:lnTo>
                    <a:pt x="8700" y="19712"/>
                  </a:lnTo>
                  <a:lnTo>
                    <a:pt x="9872" y="17370"/>
                  </a:lnTo>
                  <a:lnTo>
                    <a:pt x="11612" y="18842"/>
                  </a:lnTo>
                  <a:lnTo>
                    <a:pt x="12180" y="15935"/>
                  </a:lnTo>
                  <a:lnTo>
                    <a:pt x="14942" y="17370"/>
                  </a:lnTo>
                  <a:lnTo>
                    <a:pt x="14640" y="14350"/>
                  </a:lnTo>
                  <a:lnTo>
                    <a:pt x="18877" y="15632"/>
                  </a:lnTo>
                  <a:lnTo>
                    <a:pt x="16380" y="12310"/>
                  </a:lnTo>
                  <a:lnTo>
                    <a:pt x="18270" y="11290"/>
                  </a:lnTo>
                  <a:lnTo>
                    <a:pt x="16985" y="9402"/>
                  </a:lnTo>
                  <a:lnTo>
                    <a:pt x="21600" y="6645"/>
                  </a:lnTo>
                  <a:lnTo>
                    <a:pt x="16380" y="6532"/>
                  </a:lnTo>
                  <a:lnTo>
                    <a:pt x="18007" y="3172"/>
                  </a:lnTo>
                  <a:lnTo>
                    <a:pt x="14525" y="5777"/>
                  </a:lnTo>
                  <a:lnTo>
                    <a:pt x="14790" y="0"/>
                  </a:lnTo>
                  <a:close/>
                </a:path>
              </a:pathLst>
            </a:custGeom>
            <a:solidFill>
              <a:srgbClr val="D7D7D7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pPr>
            </a:p>
          </p:txBody>
        </p:sp>
        <p:sp>
          <p:nvSpPr>
            <p:cNvPr id="373" name="&quot;HONCl…"/>
            <p:cNvSpPr txBox="1"/>
            <p:nvPr/>
          </p:nvSpPr>
          <p:spPr>
            <a:xfrm>
              <a:off x="1695539" y="1081658"/>
              <a:ext cx="3401560" cy="2918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8580" tIns="68580" rIns="68580" bIns="68580" numCol="1" anchor="ctr">
              <a:spAutoFit/>
            </a:bodyPr>
            <a:lstStyle/>
            <a:p>
              <a:pPr marL="61196" marR="47750" algn="ctr">
                <a:buClr>
                  <a:srgbClr val="006400"/>
                </a:buClr>
                <a:buFont typeface="Verdana"/>
                <a:defRPr i="1" sz="6000">
                  <a:solidFill>
                    <a:srgbClr val="006400"/>
                  </a:solidFill>
                  <a:uFill>
                    <a:solidFill>
                      <a:srgbClr val="0064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</a:p>
            <a:p>
              <a:pPr marL="61196" marR="47750" algn="ctr">
                <a:buClr>
                  <a:srgbClr val="006400"/>
                </a:buClr>
                <a:buFont typeface="Verdana"/>
                <a:defRPr i="1" sz="6000">
                  <a:solidFill>
                    <a:srgbClr val="006400"/>
                  </a:solidFill>
                  <a:uFill>
                    <a:solidFill>
                      <a:srgbClr val="0064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"HONCl</a:t>
              </a:r>
            </a:p>
            <a:p>
              <a:pPr marL="61196" marR="47750" algn="ctr">
                <a:buClr>
                  <a:srgbClr val="006400"/>
                </a:buClr>
                <a:buFont typeface="Verdana"/>
                <a:defRPr i="1" sz="6000">
                  <a:solidFill>
                    <a:srgbClr val="006400"/>
                  </a:solidFill>
                  <a:uFill>
                    <a:solidFill>
                      <a:srgbClr val="0064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BrIF"</a:t>
              </a:r>
            </a:p>
          </p:txBody>
        </p:sp>
      </p:grpSp>
      <p:pic>
        <p:nvPicPr>
          <p:cNvPr id="375" name="N2 picture" descr="N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34956" y="9866418"/>
            <a:ext cx="6012181" cy="3954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Microscopic Pictures - Real-time oxygen production on a leaf 🍃.mp4" descr="Microscopic Pictures - Real-time oxygen production on a leaf 🍃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5933400" y="14554200"/>
            <a:ext cx="6858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Oxygen (O2) generated on a leaf"/>
          <p:cNvSpPr txBox="1"/>
          <p:nvPr/>
        </p:nvSpPr>
        <p:spPr>
          <a:xfrm>
            <a:off x="10457499" y="12892263"/>
            <a:ext cx="687642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buClr>
                <a:srgbClr val="FF2734"/>
              </a:buClr>
              <a:buFont typeface="Arial"/>
              <a:defRPr b="0" i="1" sz="3600">
                <a:uFill>
                  <a:solidFill>
                    <a:srgbClr val="FF2734"/>
                  </a:solidFill>
                </a:uFill>
              </a:defRPr>
            </a:pPr>
            <a:r>
              <a:t>Oxygen (O</a:t>
            </a:r>
            <a:r>
              <a:rPr baseline="-5999"/>
              <a:t>2</a:t>
            </a:r>
            <a:r>
              <a:t>) generated on a leaf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45364 -0.548148" origin="layout" pathEditMode="relative">
                                      <p:cBhvr>
                                        <p:cTn id="19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582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76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6"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1"/>
      <p:bldP build="whole" bldLvl="1" animBg="1" rev="0" advAuto="0" spid="375" grpId="3"/>
      <p:bldP build="whole" bldLvl="1" animBg="1" rev="0" advAuto="0" spid="377" grpId="5"/>
      <p:bldP build="whole" bldLvl="1" animBg="1" rev="0" advAuto="0" spid="37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Elements as Allotropes"/>
          <p:cNvSpPr txBox="1"/>
          <p:nvPr/>
        </p:nvSpPr>
        <p:spPr>
          <a:xfrm>
            <a:off x="-25400" y="-242238"/>
            <a:ext cx="13680262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Elements as Allotropes</a:t>
            </a:r>
          </a:p>
        </p:txBody>
      </p:sp>
      <p:sp>
        <p:nvSpPr>
          <p:cNvPr id="3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83" name="Many elements exist in more than one form - allotropes…"/>
          <p:cNvSpPr txBox="1"/>
          <p:nvPr>
            <p:ph type="body" sz="half" idx="1"/>
          </p:nvPr>
        </p:nvSpPr>
        <p:spPr>
          <a:xfrm>
            <a:off x="667515" y="1582849"/>
            <a:ext cx="19536049" cy="499631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Many elements exist in more than one form -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allotropes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Carbon</a:t>
            </a:r>
            <a:r>
              <a:t> exists as diamond, graphite, buckminsterfullerene, and several other forms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Oxygen</a:t>
            </a:r>
            <a:r>
              <a:t> exists as a diatomic O</a:t>
            </a:r>
            <a:r>
              <a:rPr baseline="-5999"/>
              <a:t>2</a:t>
            </a:r>
            <a:r>
              <a:t> and ozone (O</a:t>
            </a:r>
            <a:r>
              <a:rPr baseline="-5999"/>
              <a:t>3</a:t>
            </a:r>
            <a:r>
              <a:t>)</a:t>
            </a:r>
          </a:p>
        </p:txBody>
      </p:sp>
      <p:sp>
        <p:nvSpPr>
          <p:cNvPr id="38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85" name="11S02AN20-1.mov" descr="11S02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31420" y="8563731"/>
            <a:ext cx="4480561" cy="448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11S02AN10-1.mov" descr="11S02AN1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0534389" y="6496787"/>
            <a:ext cx="4480561" cy="448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11S02AN30-1.mov" descr="11S02AN30-1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9637357" y="8557414"/>
            <a:ext cx="4480561" cy="325859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graphite"/>
          <p:cNvSpPr txBox="1"/>
          <p:nvPr/>
        </p:nvSpPr>
        <p:spPr>
          <a:xfrm>
            <a:off x="2579831" y="7947967"/>
            <a:ext cx="2674620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i="1" sz="3600"/>
            </a:lvl1pPr>
          </a:lstStyle>
          <a:p>
            <a:pPr/>
            <a:r>
              <a:t>graphite</a:t>
            </a:r>
          </a:p>
        </p:txBody>
      </p:sp>
      <p:sp>
        <p:nvSpPr>
          <p:cNvPr id="389" name="diamond"/>
          <p:cNvSpPr txBox="1"/>
          <p:nvPr/>
        </p:nvSpPr>
        <p:spPr>
          <a:xfrm>
            <a:off x="11678696" y="11496023"/>
            <a:ext cx="2191947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i="1" sz="3600"/>
            </a:lvl1pPr>
          </a:lstStyle>
          <a:p>
            <a:pPr/>
            <a:r>
              <a:t>diamond</a:t>
            </a:r>
          </a:p>
        </p:txBody>
      </p:sp>
      <p:sp>
        <p:nvSpPr>
          <p:cNvPr id="390" name="Buckyball (C60) or…"/>
          <p:cNvSpPr txBox="1"/>
          <p:nvPr/>
        </p:nvSpPr>
        <p:spPr>
          <a:xfrm>
            <a:off x="18829703" y="12144877"/>
            <a:ext cx="4951999" cy="127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Buckyball (C</a:t>
            </a:r>
            <a:r>
              <a:rPr baseline="-15500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60</a:t>
            </a: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) or</a:t>
            </a:r>
            <a:endParaRPr i="1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>
              <a:buClr>
                <a:srgbClr val="000000"/>
              </a:buClr>
              <a:buFont typeface="Arial"/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rPr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Buckminsterfullerene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3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0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83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3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3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5"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3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6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3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Empirical Formulas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Empirical Formulas</a:t>
            </a:r>
          </a:p>
        </p:txBody>
      </p:sp>
      <p:sp>
        <p:nvSpPr>
          <p:cNvPr id="3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4" name="An empirical formula represents the smallest whole number ratio of atoms in a compound…"/>
          <p:cNvSpPr txBox="1"/>
          <p:nvPr>
            <p:ph type="body" idx="1"/>
          </p:nvPr>
        </p:nvSpPr>
        <p:spPr>
          <a:xfrm>
            <a:off x="406400" y="1301650"/>
            <a:ext cx="16756382" cy="1051516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An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empirical formula</a:t>
            </a:r>
            <a:r>
              <a:t> represents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smallest whole number ratio</a:t>
            </a:r>
            <a:r>
              <a:t> of atoms in a compound</a:t>
            </a:r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>
                <a:uFill>
                  <a:solidFill>
                    <a:srgbClr val="011374"/>
                  </a:solidFill>
                </a:uFill>
              </a:rPr>
              <a:t>Empirical formulas (EF) useful when determining the identity of a compound</a:t>
            </a:r>
            <a:r>
              <a:t>	</a:t>
            </a:r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t>Knowing how to convert between the EF and molecular formula (MF) important!</a:t>
            </a:r>
          </a:p>
        </p:txBody>
      </p:sp>
      <p:sp>
        <p:nvSpPr>
          <p:cNvPr id="3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6" name="Example: benzene…"/>
          <p:cNvSpPr txBox="1"/>
          <p:nvPr/>
        </p:nvSpPr>
        <p:spPr>
          <a:xfrm>
            <a:off x="114751" y="8017572"/>
            <a:ext cx="17354577" cy="4538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0" marR="0" defTabSz="1371600">
              <a:lnSpc>
                <a:spcPct val="81000"/>
              </a:lnSpc>
              <a:spcBef>
                <a:spcPts val="1400"/>
              </a:spcBef>
              <a:buFont typeface="Arial"/>
              <a:defRPr b="0" sz="51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Example: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benzene</a:t>
            </a:r>
          </a:p>
          <a:p>
            <a:pPr lvl="1" marL="685800" marR="0" indent="-342900" defTabSz="1371600">
              <a:lnSpc>
                <a:spcPct val="81000"/>
              </a:lnSpc>
              <a:spcBef>
                <a:spcPts val="600"/>
              </a:spcBef>
              <a:buSzPct val="100000"/>
              <a:buFont typeface="Arial"/>
              <a:buChar char="•"/>
              <a:defRPr b="0" sz="5100">
                <a:solidFill>
                  <a:srgbClr val="1B1E3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 Molecular formula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</a:t>
            </a:r>
            <a:r>
              <a:rPr baseline="-12705">
                <a:latin typeface="Avenir Heavy"/>
                <a:ea typeface="Avenir Heavy"/>
                <a:cs typeface="Avenir Heavy"/>
                <a:sym typeface="Avenir Heavy"/>
              </a:rPr>
              <a:t>6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12705">
                <a:latin typeface="Avenir Heavy"/>
                <a:ea typeface="Avenir Heavy"/>
                <a:cs typeface="Avenir Heavy"/>
                <a:sym typeface="Avenir Heavy"/>
              </a:rPr>
              <a:t>6</a:t>
            </a:r>
            <a:r>
              <a:t>	Empirical formula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CH</a:t>
            </a:r>
          </a:p>
          <a:p>
            <a:pPr marL="342900" marR="0" indent="-342900" defTabSz="1371600">
              <a:lnSpc>
                <a:spcPct val="81000"/>
              </a:lnSpc>
              <a:spcBef>
                <a:spcPts val="1400"/>
              </a:spcBef>
              <a:buSzPct val="100000"/>
              <a:buFont typeface="Arial"/>
              <a:buChar char="•"/>
              <a:defRPr b="0" sz="51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solidFill>
                <a:srgbClr val="1B1E3F"/>
              </a:solidFill>
            </a:endParaRPr>
          </a:p>
          <a:p>
            <a:pPr marL="0" marR="0" defTabSz="1371600">
              <a:lnSpc>
                <a:spcPct val="81000"/>
              </a:lnSpc>
              <a:spcBef>
                <a:spcPts val="1400"/>
              </a:spcBef>
              <a:buClr>
                <a:srgbClr val="464846"/>
              </a:buClr>
              <a:buFont typeface="Arial"/>
              <a:defRPr b="0" sz="51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Example: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acetic acid</a:t>
            </a:r>
          </a:p>
          <a:p>
            <a:pPr lvl="1" marL="685800" marR="0" indent="-342900" defTabSz="1371600">
              <a:lnSpc>
                <a:spcPct val="81000"/>
              </a:lnSpc>
              <a:spcBef>
                <a:spcPts val="600"/>
              </a:spcBef>
              <a:buSzPct val="100000"/>
              <a:buFont typeface="Arial"/>
              <a:buChar char="•"/>
              <a:defRPr b="0" sz="5100">
                <a:solidFill>
                  <a:srgbClr val="1B1E3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 Molecular formula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</a:t>
            </a:r>
            <a:r>
              <a:rPr baseline="-12705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12705">
                <a:latin typeface="Avenir Heavy"/>
                <a:ea typeface="Avenir Heavy"/>
                <a:cs typeface="Avenir Heavy"/>
                <a:sym typeface="Avenir Heavy"/>
              </a:rPr>
              <a:t>4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</a:t>
            </a:r>
            <a:r>
              <a:rPr baseline="-12705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t>	Empirical formula =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CH</a:t>
            </a:r>
            <a:r>
              <a:rPr baseline="-12705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</a:t>
            </a:r>
          </a:p>
        </p:txBody>
      </p:sp>
      <p:grpSp>
        <p:nvGrpSpPr>
          <p:cNvPr id="400" name="Group"/>
          <p:cNvGrpSpPr/>
          <p:nvPr/>
        </p:nvGrpSpPr>
        <p:grpSpPr>
          <a:xfrm>
            <a:off x="17914937" y="1596024"/>
            <a:ext cx="6532940" cy="4102467"/>
            <a:chOff x="0" y="0"/>
            <a:chExt cx="6532939" cy="4102465"/>
          </a:xfrm>
        </p:grpSpPr>
        <p:pic>
          <p:nvPicPr>
            <p:cNvPr id="397" name="Figure" descr="Figur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3506" t="0" r="3670" b="17345"/>
            <a:stretch>
              <a:fillRect/>
            </a:stretch>
          </p:blipFill>
          <p:spPr>
            <a:xfrm>
              <a:off x="2932985" y="66873"/>
              <a:ext cx="3599955" cy="294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Figure" descr="Figur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78" t="0" r="77186" b="13601"/>
            <a:stretch>
              <a:fillRect/>
            </a:stretch>
          </p:blipFill>
          <p:spPr>
            <a:xfrm>
              <a:off x="0" y="0"/>
              <a:ext cx="2892028" cy="3081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benzene"/>
            <p:cNvSpPr txBox="1"/>
            <p:nvPr/>
          </p:nvSpPr>
          <p:spPr>
            <a:xfrm>
              <a:off x="2246508" y="3119485"/>
              <a:ext cx="2603146" cy="982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>
                <a:defRPr b="0" i="1"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pPr/>
              <a:r>
                <a:t>benzene</a:t>
              </a:r>
            </a:p>
          </p:txBody>
        </p:sp>
      </p:grpSp>
      <p:grpSp>
        <p:nvGrpSpPr>
          <p:cNvPr id="404" name="Group"/>
          <p:cNvGrpSpPr/>
          <p:nvPr/>
        </p:nvGrpSpPr>
        <p:grpSpPr>
          <a:xfrm>
            <a:off x="18003738" y="9414271"/>
            <a:ext cx="6166558" cy="4304269"/>
            <a:chOff x="0" y="0"/>
            <a:chExt cx="6166557" cy="4304268"/>
          </a:xfrm>
        </p:grpSpPr>
        <p:pic>
          <p:nvPicPr>
            <p:cNvPr id="401" name="Figure" descr="Figur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951" t="35365" r="35522" b="26885"/>
            <a:stretch>
              <a:fillRect/>
            </a:stretch>
          </p:blipFill>
          <p:spPr>
            <a:xfrm>
              <a:off x="0" y="0"/>
              <a:ext cx="3710881" cy="2507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2" name="acetic acid…"/>
            <p:cNvSpPr txBox="1"/>
            <p:nvPr/>
          </p:nvSpPr>
          <p:spPr>
            <a:xfrm>
              <a:off x="276907" y="2521188"/>
              <a:ext cx="3156967" cy="178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algn="ctr">
                <a:defRPr b="0" i="1"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acetic acid</a:t>
              </a:r>
            </a:p>
            <a:p>
              <a:pPr algn="ctr">
                <a:defRPr b="0"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pPr>
              <a:r>
                <a:t>(vinegar)</a:t>
              </a:r>
            </a:p>
          </p:txBody>
        </p:sp>
        <p:pic>
          <p:nvPicPr>
            <p:cNvPr id="403" name="EvKrAOpXcAIwJIV.jpg-large.jpeg" descr="EvKrAOpXcAIwJIV.jpg-large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120" t="15870" r="6067" b="25545"/>
            <a:stretch>
              <a:fillRect/>
            </a:stretch>
          </p:blipFill>
          <p:spPr>
            <a:xfrm>
              <a:off x="3769717" y="637302"/>
              <a:ext cx="2396841" cy="335829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405" name="What is the empirical formula for P4O10?…"/>
          <p:cNvSpPr txBox="1"/>
          <p:nvPr/>
        </p:nvSpPr>
        <p:spPr>
          <a:xfrm>
            <a:off x="3802380" y="14653259"/>
            <a:ext cx="17510760" cy="1069853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What is the empirical formula for P</a:t>
            </a:r>
            <a:r>
              <a:rPr b="0" baseline="-59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4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</a:t>
            </a:r>
            <a:r>
              <a:rPr b="0" baseline="-59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10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?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P</a:t>
            </a:r>
            <a:r>
              <a:rPr baseline="-5999"/>
              <a:t>8</a:t>
            </a:r>
            <a:r>
              <a:t>O</a:t>
            </a:r>
            <a:r>
              <a:rPr baseline="-5999"/>
              <a:t>20 </a:t>
            </a:r>
            <a:endParaRPr baseline="-5999"/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P</a:t>
            </a:r>
            <a:r>
              <a:rPr baseline="-5999"/>
              <a:t>4</a:t>
            </a:r>
            <a:r>
              <a:t>O</a:t>
            </a:r>
            <a:r>
              <a:rPr baseline="-5999"/>
              <a:t>10 </a:t>
            </a:r>
            <a:endParaRPr baseline="-5999"/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P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P</a:t>
            </a:r>
            <a:r>
              <a:rPr baseline="-5999"/>
              <a:t>1</a:t>
            </a:r>
            <a:r>
              <a:t>O</a:t>
            </a:r>
            <a:r>
              <a:rPr baseline="-5999"/>
              <a:t>2.5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PO</a:t>
            </a:r>
            <a:endParaRPr baseline="-5999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406" name="Enter your response on…"/>
          <p:cNvSpPr txBox="1"/>
          <p:nvPr/>
        </p:nvSpPr>
        <p:spPr>
          <a:xfrm>
            <a:off x="24742142" y="222885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07" name="Answer = C,…"/>
          <p:cNvSpPr txBox="1"/>
          <p:nvPr/>
        </p:nvSpPr>
        <p:spPr>
          <a:xfrm>
            <a:off x="20455823" y="24025859"/>
            <a:ext cx="4422247" cy="169525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P</a:t>
            </a:r>
            <a:r>
              <a:rPr baseline="-5999"/>
              <a:t>2</a:t>
            </a:r>
            <a:r>
              <a:t>O</a:t>
            </a:r>
            <a:r>
              <a:rPr baseline="-5999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4063 -0.625000" origin="layout" pathEditMode="relative">
                                      <p:cBhvr>
                                        <p:cTn id="20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80965 -0.810000" origin="layout" pathEditMode="relative">
                                      <p:cBhvr>
                                        <p:cTn id="23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9377 -0.951667" origin="layout" pathEditMode="relative">
                                      <p:cBhvr>
                                        <p:cTn id="30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6" grpId="1"/>
      <p:bldP build="whole" bldLvl="1" animBg="1" rev="0" advAuto="0" spid="406" grpId="5"/>
      <p:bldP build="whole" bldLvl="1" animBg="1" rev="0" advAuto="0" spid="40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Isomers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Isomers</a:t>
            </a:r>
          </a:p>
        </p:txBody>
      </p:sp>
      <p:sp>
        <p:nvSpPr>
          <p:cNvPr id="4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1" name="Isomers are compounds with the same molecular formula but different molecular structures…"/>
          <p:cNvSpPr txBox="1"/>
          <p:nvPr>
            <p:ph type="body" idx="1"/>
          </p:nvPr>
        </p:nvSpPr>
        <p:spPr>
          <a:xfrm>
            <a:off x="406400" y="1301650"/>
            <a:ext cx="13707786" cy="1051516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Isomers</a:t>
            </a:r>
            <a:r>
              <a:t> are compounds with the same molecular formula but different molecular structures</a:t>
            </a:r>
          </a:p>
          <a:p>
            <a:pPr marL="650874" indent="-571500">
              <a:buClr>
                <a:srgbClr val="011374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* </a:t>
            </a:r>
            <a:r>
              <a:rPr>
                <a:uFill>
                  <a:solidFill>
                    <a:srgbClr val="011374"/>
                  </a:solidFill>
                </a:uFill>
              </a:rPr>
              <a:t>Very important to chemists; different structures, boiling points, etc.</a:t>
            </a:r>
          </a:p>
        </p:txBody>
      </p:sp>
      <p:sp>
        <p:nvSpPr>
          <p:cNvPr id="4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13" name="Figure" descr="Figure"/>
          <p:cNvPicPr>
            <a:picLocks noChangeAspect="1"/>
          </p:cNvPicPr>
          <p:nvPr/>
        </p:nvPicPr>
        <p:blipFill>
          <a:blip r:embed="rId2">
            <a:extLst/>
          </a:blip>
          <a:srcRect l="10582" t="0" r="9300" b="14246"/>
          <a:stretch>
            <a:fillRect/>
          </a:stretch>
        </p:blipFill>
        <p:spPr>
          <a:xfrm>
            <a:off x="1845466" y="7121572"/>
            <a:ext cx="11759409" cy="600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structural_formula8703767776107959630.png" descr="structural_formula87037677761079596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56404" y="1856617"/>
            <a:ext cx="9954757" cy="3967476"/>
          </a:xfrm>
          <a:prstGeom prst="rect">
            <a:avLst/>
          </a:prstGeom>
          <a:ln w="12700"/>
        </p:spPr>
      </p:pic>
      <p:sp>
        <p:nvSpPr>
          <p:cNvPr id="415" name="C2H6O"/>
          <p:cNvSpPr txBox="1"/>
          <p:nvPr/>
        </p:nvSpPr>
        <p:spPr>
          <a:xfrm>
            <a:off x="15081446" y="5762941"/>
            <a:ext cx="203024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6</a:t>
            </a:r>
            <a:r>
              <a:t>O</a:t>
            </a:r>
          </a:p>
        </p:txBody>
      </p:sp>
      <p:sp>
        <p:nvSpPr>
          <p:cNvPr id="416" name="C2H6O"/>
          <p:cNvSpPr txBox="1"/>
          <p:nvPr/>
        </p:nvSpPr>
        <p:spPr>
          <a:xfrm>
            <a:off x="20796446" y="5762940"/>
            <a:ext cx="203024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6</a:t>
            </a:r>
            <a:r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http://www.webelements.com/"/>
          <p:cNvSpPr txBox="1"/>
          <p:nvPr/>
        </p:nvSpPr>
        <p:spPr>
          <a:xfrm>
            <a:off x="7231380" y="12677775"/>
            <a:ext cx="586963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0" sz="3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http://www.webelements.com/</a:t>
            </a:r>
          </a:p>
        </p:txBody>
      </p:sp>
      <p:sp>
        <p:nvSpPr>
          <p:cNvPr id="138" name="Element Abundance (Cosmic)"/>
          <p:cNvSpPr txBox="1"/>
          <p:nvPr>
            <p:ph type="title"/>
          </p:nvPr>
        </p:nvSpPr>
        <p:spPr>
          <a:xfrm>
            <a:off x="3665220" y="0"/>
            <a:ext cx="17213581" cy="25831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AB1942"/>
                </a:solidFill>
                <a:uFill>
                  <a:solidFill>
                    <a:srgbClr val="AB1942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Element Abundance (Cosmic)</a:t>
            </a:r>
          </a:p>
        </p:txBody>
      </p:sp>
      <p:sp>
        <p:nvSpPr>
          <p:cNvPr id="1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0" name="cosmic elemental abundance picture" descr="cosmic elemental abundanc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2760" y="2286000"/>
            <a:ext cx="13784581" cy="1012698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Fe"/>
          <p:cNvSpPr txBox="1"/>
          <p:nvPr/>
        </p:nvSpPr>
        <p:spPr>
          <a:xfrm>
            <a:off x="13934439" y="4617720"/>
            <a:ext cx="88138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Fe</a:t>
            </a:r>
          </a:p>
        </p:txBody>
      </p:sp>
      <p:sp>
        <p:nvSpPr>
          <p:cNvPr id="142" name="Line"/>
          <p:cNvSpPr/>
          <p:nvPr/>
        </p:nvSpPr>
        <p:spPr>
          <a:xfrm>
            <a:off x="14455139" y="5372100"/>
            <a:ext cx="3176" cy="121158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3" name="C"/>
          <p:cNvSpPr txBox="1"/>
          <p:nvPr/>
        </p:nvSpPr>
        <p:spPr>
          <a:xfrm>
            <a:off x="5974080" y="3977640"/>
            <a:ext cx="6834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44" name="Al"/>
          <p:cNvSpPr txBox="1"/>
          <p:nvPr/>
        </p:nvSpPr>
        <p:spPr>
          <a:xfrm>
            <a:off x="8511540" y="4297679"/>
            <a:ext cx="88138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Al</a:t>
            </a:r>
          </a:p>
        </p:txBody>
      </p:sp>
      <p:sp>
        <p:nvSpPr>
          <p:cNvPr id="145" name="O"/>
          <p:cNvSpPr txBox="1"/>
          <p:nvPr/>
        </p:nvSpPr>
        <p:spPr>
          <a:xfrm>
            <a:off x="7139940" y="4160520"/>
            <a:ext cx="71624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146" name="Line"/>
          <p:cNvSpPr/>
          <p:nvPr/>
        </p:nvSpPr>
        <p:spPr>
          <a:xfrm>
            <a:off x="6431280" y="4732020"/>
            <a:ext cx="3176" cy="10744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7" name="Line"/>
          <p:cNvSpPr/>
          <p:nvPr/>
        </p:nvSpPr>
        <p:spPr>
          <a:xfrm flipH="1">
            <a:off x="7139940" y="4914900"/>
            <a:ext cx="297181" cy="75438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8" name="Si"/>
          <p:cNvSpPr txBox="1"/>
          <p:nvPr/>
        </p:nvSpPr>
        <p:spPr>
          <a:xfrm>
            <a:off x="9883140" y="4297679"/>
            <a:ext cx="100584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Si</a:t>
            </a:r>
          </a:p>
        </p:txBody>
      </p:sp>
      <p:sp>
        <p:nvSpPr>
          <p:cNvPr id="149" name="Line"/>
          <p:cNvSpPr/>
          <p:nvPr/>
        </p:nvSpPr>
        <p:spPr>
          <a:xfrm>
            <a:off x="8968740" y="5212079"/>
            <a:ext cx="297181" cy="212598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Line"/>
          <p:cNvSpPr/>
          <p:nvPr/>
        </p:nvSpPr>
        <p:spPr>
          <a:xfrm flipH="1">
            <a:off x="9585959" y="5212079"/>
            <a:ext cx="754381" cy="13716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" name="Most abundant elements in the Earth's…"/>
          <p:cNvSpPr txBox="1"/>
          <p:nvPr/>
        </p:nvSpPr>
        <p:spPr>
          <a:xfrm>
            <a:off x="16924019" y="3246119"/>
            <a:ext cx="6370023" cy="881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Most abundant elements in the Earth's</a:t>
            </a:r>
          </a:p>
          <a:p>
            <a:pPr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</a:p>
          <a:p>
            <a:pPr>
              <a:buSzPct val="125000"/>
              <a:buChar char="•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</a:t>
            </a:r>
            <a:r>
              <a:rPr u="sng"/>
              <a:t>Crust</a:t>
            </a:r>
            <a:r>
              <a:t>: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Silicon</a:t>
            </a:r>
            <a:r>
              <a:t> </a:t>
            </a:r>
            <a:r>
              <a:rPr i="1"/>
              <a:t>and</a:t>
            </a:r>
            <a:r>
              <a:t>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oxygen</a:t>
            </a:r>
            <a:endParaRPr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>
              <a:buSzPct val="125000"/>
              <a:buChar char="•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</a:t>
            </a:r>
            <a:r>
              <a:rPr u="sng"/>
              <a:t>Atmosphere</a:t>
            </a:r>
            <a:r>
              <a:t>: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nitrogen</a:t>
            </a:r>
            <a:r>
              <a:t> </a:t>
            </a:r>
            <a:r>
              <a:rPr i="1"/>
              <a:t>and</a:t>
            </a:r>
            <a:r>
              <a:t> </a:t>
            </a:r>
            <a: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oxygen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the mole cartoon" descr="the mole cartoon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3000" y="2579565"/>
            <a:ext cx="4324255" cy="671919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0" name="Chemistry is a quantitative science - we need a &quot;counting unit.&quot;"/>
          <p:cNvSpPr txBox="1"/>
          <p:nvPr>
            <p:ph type="body" sz="quarter" idx="1"/>
          </p:nvPr>
        </p:nvSpPr>
        <p:spPr>
          <a:xfrm>
            <a:off x="640022" y="1635847"/>
            <a:ext cx="9441180" cy="633222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Chemistry is a quantitative science - we need a "counting unit."</a:t>
            </a:r>
          </a:p>
        </p:txBody>
      </p:sp>
      <p:sp>
        <p:nvSpPr>
          <p:cNvPr id="4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2" name="A mole is similar to a dozen - you can have a dozen roses, a dozen donuts - you can also have a mole of roses, or a mole of donuts"/>
          <p:cNvSpPr txBox="1"/>
          <p:nvPr/>
        </p:nvSpPr>
        <p:spPr>
          <a:xfrm>
            <a:off x="1324373" y="8027163"/>
            <a:ext cx="9441180" cy="488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 mole is similar to a </a:t>
            </a:r>
            <a:r>
              <a:rPr i="1" sz="5400">
                <a:solidFill>
                  <a:srgbClr val="FF2600"/>
                </a:solidFill>
              </a:rPr>
              <a:t>dozen</a:t>
            </a:r>
            <a:r>
              <a:rPr sz="5400"/>
              <a:t> - you can have a dozen roses, a dozen donuts - you can also have a mole of roses, or a mole of donuts</a:t>
            </a:r>
          </a:p>
        </p:txBody>
      </p:sp>
      <p:sp>
        <p:nvSpPr>
          <p:cNvPr id="423" name="The MOLE!"/>
          <p:cNvSpPr txBox="1"/>
          <p:nvPr/>
        </p:nvSpPr>
        <p:spPr>
          <a:xfrm>
            <a:off x="6816745" y="4338407"/>
            <a:ext cx="5954381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Comic Sans MS"/>
              <a:defRPr b="0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The MOLE!</a:t>
            </a:r>
          </a:p>
        </p:txBody>
      </p:sp>
      <p:grpSp>
        <p:nvGrpSpPr>
          <p:cNvPr id="426" name="Group"/>
          <p:cNvGrpSpPr/>
          <p:nvPr/>
        </p:nvGrpSpPr>
        <p:grpSpPr>
          <a:xfrm>
            <a:off x="17232721" y="6233643"/>
            <a:ext cx="7506916" cy="7630541"/>
            <a:chOff x="0" y="0"/>
            <a:chExt cx="7506914" cy="7630539"/>
          </a:xfrm>
        </p:grpSpPr>
        <p:pic>
          <p:nvPicPr>
            <p:cNvPr id="424" name="Wilhelm_Ostwald_by_Nicola_Perscheid.jpg" descr="Wilhelm_Ostwald_by_Nicola_Perschei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39799" y="0"/>
              <a:ext cx="4445659" cy="592754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25" name="Mole named by Wilhelm Ostwald in 1893"/>
            <p:cNvSpPr txBox="1"/>
            <p:nvPr/>
          </p:nvSpPr>
          <p:spPr>
            <a:xfrm>
              <a:off x="0" y="5847459"/>
              <a:ext cx="7506915" cy="1783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b="0">
                  <a:latin typeface="Avenir Book Oblique"/>
                  <a:ea typeface="Avenir Book Oblique"/>
                  <a:cs typeface="Avenir Book Oblique"/>
                  <a:sym typeface="Avenir Book Oblique"/>
                </a:defRPr>
              </a:lvl1pPr>
            </a:lstStyle>
            <a:p>
              <a:pPr/>
              <a:r>
                <a:t>Mole named by Wilhelm Ostwald in 1893</a:t>
              </a:r>
            </a:p>
          </p:txBody>
        </p:sp>
      </p:grpSp>
      <p:sp>
        <p:nvSpPr>
          <p:cNvPr id="427" name="The Mole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The Mole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4"/>
      <p:bldP build="whole" bldLvl="1" animBg="1" rev="0" advAuto="0" spid="422" grpId="3"/>
      <p:bldP build="whole" bldLvl="1" animBg="1" rev="0" advAuto="0" spid="423" grpId="1"/>
      <p:bldP build="whole" bldLvl="1" animBg="1" rev="0" advAuto="0" spid="418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0" name="The mole is defined as the same number of 'pieces' (atoms, molecules, etc.) as the number of atoms in a pure sample of carbon-12 with a mass of exactly 12 g.…"/>
          <p:cNvSpPr txBox="1"/>
          <p:nvPr>
            <p:ph type="body" sz="half" idx="1"/>
          </p:nvPr>
        </p:nvSpPr>
        <p:spPr>
          <a:xfrm>
            <a:off x="640022" y="1635847"/>
            <a:ext cx="10733604" cy="11690033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</a:t>
            </a:r>
            <a:r>
              <a:rPr>
                <a:solidFill>
                  <a:srgbClr val="FF2600"/>
                </a:solidFill>
              </a:rPr>
              <a:t>mole</a:t>
            </a:r>
            <a:r>
              <a:t> is </a:t>
            </a:r>
            <a:r>
              <a:rPr i="1"/>
              <a:t>defined</a:t>
            </a:r>
            <a:r>
              <a:t> as the same number of 'pieces' (atoms, molecules, etc.) as the number of atoms in a pure sample of carbon-12 with a mass of exactly 12 g.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This 'number of pieces' has been found to be </a:t>
            </a:r>
            <a:r>
              <a:rPr>
                <a:solidFill>
                  <a:srgbClr val="FF2600"/>
                </a:solidFill>
              </a:rPr>
              <a:t>6.022 x 10</a:t>
            </a:r>
            <a:r>
              <a:rPr baseline="31999">
                <a:solidFill>
                  <a:srgbClr val="FF2600"/>
                </a:solidFill>
              </a:rPr>
              <a:t>23</a:t>
            </a:r>
            <a:r>
              <a:t>  and is called </a:t>
            </a:r>
            <a:r>
              <a:rPr>
                <a:solidFill>
                  <a:srgbClr val="FF2600"/>
                </a:solidFill>
              </a:rPr>
              <a:t>Avogadro's number</a:t>
            </a:r>
            <a:r>
              <a:t> (N</a:t>
            </a:r>
            <a:r>
              <a:rPr baseline="-5999"/>
              <a:t>A</a:t>
            </a:r>
            <a:r>
              <a:t>)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Taking into account all of the isotopes of C, the molar mass of C is 12.011 g/mol</a:t>
            </a:r>
          </a:p>
        </p:txBody>
      </p:sp>
      <p:sp>
        <p:nvSpPr>
          <p:cNvPr id="43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2" name="The Mole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The Mole</a:t>
            </a:r>
          </a:p>
        </p:txBody>
      </p:sp>
      <p:pic>
        <p:nvPicPr>
          <p:cNvPr id="433" name="avogadro-s-number-is-the-number-of-particles-in-one-mole-of-any-substance-mole-concept-chemistry-concept-avogadro-s-number-vector.jpg" descr="avogadro-s-number-is-the-number-of-particles-in-one-mole-of-any-substance-mole-concept-chemistry-concept-avogadro-s-number-vect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6779" y="1439267"/>
            <a:ext cx="12446001" cy="124460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6" name="The molar mass of an element (or compound) is the mass in grams of 1 mole of that substance expressed in units of grams per mole (g/mol).…"/>
          <p:cNvSpPr txBox="1"/>
          <p:nvPr>
            <p:ph type="body" idx="1"/>
          </p:nvPr>
        </p:nvSpPr>
        <p:spPr>
          <a:xfrm>
            <a:off x="487622" y="1077047"/>
            <a:ext cx="13671371" cy="1213995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</a:t>
            </a:r>
            <a:r>
              <a:rPr>
                <a:solidFill>
                  <a:srgbClr val="FF2600"/>
                </a:solidFill>
              </a:rPr>
              <a:t>molar mass</a:t>
            </a:r>
            <a:r>
              <a:t> of an element (or compound) is the mass in grams of 1 mole of that substance expressed in units of grams per mole </a:t>
            </a:r>
            <a:r>
              <a:rPr>
                <a:solidFill>
                  <a:srgbClr val="FF2600"/>
                </a:solidFill>
              </a:rPr>
              <a:t>(g/mol)</a:t>
            </a:r>
            <a:r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molar mass of any substance is numerically equivalent to its atomic mass in amu.  </a:t>
            </a:r>
            <a:r>
              <a:rPr i="1">
                <a:solidFill>
                  <a:srgbClr val="FF2600"/>
                </a:solidFill>
              </a:rPr>
              <a:t>Scientists get molar mass values from the periodic table!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 </a:t>
            </a:r>
            <a:r>
              <a:rPr>
                <a:solidFill>
                  <a:srgbClr val="FF2600"/>
                </a:solidFill>
              </a:rPr>
              <a:t>single</a:t>
            </a:r>
            <a:r>
              <a:t> </a:t>
            </a:r>
            <a:r>
              <a:rPr baseline="31999"/>
              <a:t>12</a:t>
            </a:r>
            <a:r>
              <a:t>C atom has a mass of 12 amu.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 </a:t>
            </a:r>
            <a:r>
              <a:rPr>
                <a:solidFill>
                  <a:srgbClr val="FF2600"/>
                </a:solidFill>
              </a:rPr>
              <a:t>mole</a:t>
            </a:r>
            <a:r>
              <a:t> of </a:t>
            </a:r>
            <a:r>
              <a:rPr baseline="31999"/>
              <a:t>12</a:t>
            </a:r>
            <a:r>
              <a:t>C atoms have a mass of 12 g. </a:t>
            </a:r>
          </a:p>
        </p:txBody>
      </p:sp>
      <p:sp>
        <p:nvSpPr>
          <p:cNvPr id="4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8" name="Molar Mass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Molar Mass</a:t>
            </a:r>
          </a:p>
        </p:txBody>
      </p:sp>
      <p:pic>
        <p:nvPicPr>
          <p:cNvPr id="439" name="Figure" descr="Fig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1457" y="7687532"/>
            <a:ext cx="9249366" cy="607768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One mole amounts"/>
          <p:cNvSpPr txBox="1"/>
          <p:nvPr/>
        </p:nvSpPr>
        <p:spPr>
          <a:xfrm>
            <a:off x="18942246" y="6655534"/>
            <a:ext cx="5467478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One mole amounts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4" name="Molar Mass"/>
          <p:cNvSpPr txBox="1"/>
          <p:nvPr/>
        </p:nvSpPr>
        <p:spPr>
          <a:xfrm>
            <a:off x="-25400" y="-242238"/>
            <a:ext cx="1134594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Molar Mass</a:t>
            </a:r>
          </a:p>
        </p:txBody>
      </p:sp>
      <p:sp>
        <p:nvSpPr>
          <p:cNvPr id="445" name="One mole amounts"/>
          <p:cNvSpPr txBox="1"/>
          <p:nvPr/>
        </p:nvSpPr>
        <p:spPr>
          <a:xfrm>
            <a:off x="9458261" y="12513310"/>
            <a:ext cx="5467478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One mole amounts</a:t>
            </a:r>
          </a:p>
        </p:txBody>
      </p:sp>
      <p:graphicFrame>
        <p:nvGraphicFramePr>
          <p:cNvPr id="446" name="Content Placeholder 3"/>
          <p:cNvGraphicFramePr/>
          <p:nvPr/>
        </p:nvGraphicFramePr>
        <p:xfrm>
          <a:off x="4305300" y="1911350"/>
          <a:ext cx="15773400" cy="445008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270880"/>
                <a:gridCol w="5736957"/>
                <a:gridCol w="4270848"/>
                <a:gridCol w="3482014"/>
              </a:tblGrid>
              <a:tr h="751755"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b="1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Element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b="1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Average Atomic Mass (amu)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b="1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Molar Mass (g/mol)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b="1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Atoms/Mole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1755"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12.01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3600"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6.022 × 10</a:t>
                      </a:r>
                      <a:r>
                        <a:rPr baseline="31000"/>
                        <a:t>23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1755"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1.008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1.008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3600"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6.022 × 10</a:t>
                      </a:r>
                      <a:r>
                        <a:rPr baseline="31000"/>
                        <a:t>23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1755"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16.00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16.00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3600"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6.022 × 10</a:t>
                      </a:r>
                      <a:r>
                        <a:rPr baseline="31000"/>
                        <a:t>23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1755"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22.99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22.99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3600"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6.022 × 10</a:t>
                      </a:r>
                      <a:r>
                        <a:rPr baseline="31000"/>
                        <a:t>23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1755"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35.45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1800">
                          <a:uFillTx/>
                        </a:defRPr>
                      </a:pPr>
                      <a:r>
                        <a:rPr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35.45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b="0" sz="3600">
                          <a:uFillTx/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6.022 × 10</a:t>
                      </a:r>
                      <a:r>
                        <a:rPr baseline="31000"/>
                        <a:t>23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47" name="one mole of elements picture" descr="one mole of element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54300" y="7664184"/>
            <a:ext cx="9106107" cy="60776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>
                <a:alpha val="74996"/>
              </a:srgbClr>
            </a:outerShdw>
          </a:effectLst>
        </p:spPr>
      </p:pic>
      <p:sp>
        <p:nvSpPr>
          <p:cNvPr id="448" name="Try to use at least four sig figs for molar mass"/>
          <p:cNvSpPr txBox="1"/>
          <p:nvPr/>
        </p:nvSpPr>
        <p:spPr>
          <a:xfrm>
            <a:off x="14840779" y="192263"/>
            <a:ext cx="9491629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buClr>
                <a:srgbClr val="FF2734"/>
              </a:buClr>
              <a:buFont typeface="Arial"/>
              <a:defRPr b="0" i="1" sz="3600"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Try to use at least four sig figs for molar mass</a:t>
            </a:r>
          </a:p>
        </p:txBody>
      </p:sp>
      <p:sp>
        <p:nvSpPr>
          <p:cNvPr id="449" name="What is the molar mass of the element with an atomic number of 12?…"/>
          <p:cNvSpPr txBox="1"/>
          <p:nvPr/>
        </p:nvSpPr>
        <p:spPr>
          <a:xfrm>
            <a:off x="4328160" y="14973300"/>
            <a:ext cx="17510760" cy="114259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chemeClr val="accent5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uFill>
                  <a:solidFill>
                    <a:srgbClr val="000000"/>
                  </a:solidFill>
                </a:uFill>
              </a:rPr>
              <a:t>What is the molar mass of the element with an atomic number of 12?</a:t>
            </a: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6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12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12.011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24.3050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47.88</a:t>
            </a:r>
            <a:endParaRPr sz="5600"/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450" name="Enter your response on…"/>
          <p:cNvSpPr txBox="1"/>
          <p:nvPr/>
        </p:nvSpPr>
        <p:spPr>
          <a:xfrm>
            <a:off x="24879299" y="21099780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51" name="Answer = D,…"/>
          <p:cNvSpPr txBox="1"/>
          <p:nvPr/>
        </p:nvSpPr>
        <p:spPr>
          <a:xfrm>
            <a:off x="18104636" y="22837139"/>
            <a:ext cx="9398943" cy="22402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sz="5600"/>
            </a:pPr>
            <a:r>
              <a:rPr sz="4200"/>
              <a:t>24.3050</a:t>
            </a:r>
            <a:endParaRPr sz="4200"/>
          </a:p>
          <a:p>
            <a:pPr marL="0" marR="73151" algn="ctr" defTabSz="1645920">
              <a:buClr>
                <a:srgbClr val="000000"/>
              </a:buClr>
              <a:buFont typeface="Arial"/>
              <a:defRPr b="0" i="1" sz="5600"/>
            </a:pPr>
            <a:r>
              <a:rPr sz="4200"/>
              <a:t>Atomic number 12 = Magnesium (Mg)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2187 -0.906667" origin="layout" pathEditMode="relative">
                                      <p:cBhvr>
                                        <p:cTn id="6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09712 -0.753333" origin="layout" pathEditMode="relative">
                                      <p:cBhvr>
                                        <p:cTn id="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26564 -0.930000" origin="layout" pathEditMode="relative">
                                      <p:cBhvr>
                                        <p:cTn id="16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0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4.956106....E21"/>
          <p:cNvSpPr txBox="1"/>
          <p:nvPr/>
        </p:nvSpPr>
        <p:spPr>
          <a:xfrm>
            <a:off x="20882689" y="12245340"/>
            <a:ext cx="2787939" cy="577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2800">
                <a:solidFill>
                  <a:srgbClr val="7A81FF"/>
                </a:solidFill>
              </a:defRPr>
            </a:lvl1pPr>
          </a:lstStyle>
          <a:p>
            <a:pPr/>
            <a:r>
              <a:t>4.956106....E21</a:t>
            </a:r>
          </a:p>
        </p:txBody>
      </p:sp>
      <p:sp>
        <p:nvSpPr>
          <p:cNvPr id="454" name="0.00822706..."/>
          <p:cNvSpPr txBox="1"/>
          <p:nvPr/>
        </p:nvSpPr>
        <p:spPr>
          <a:xfrm>
            <a:off x="21182175" y="7097690"/>
            <a:ext cx="2451959" cy="577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i="1" sz="2800">
                <a:solidFill>
                  <a:srgbClr val="7A81FF"/>
                </a:solidFill>
              </a:defRPr>
            </a:lvl1pPr>
          </a:lstStyle>
          <a:p>
            <a:pPr/>
            <a:r>
              <a:t>0.00822706...</a:t>
            </a:r>
          </a:p>
        </p:txBody>
      </p:sp>
      <p:pic>
        <p:nvPicPr>
          <p:cNvPr id="455" name="mol to atom picture" descr="mol to atom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1880" y="8827043"/>
            <a:ext cx="11590021" cy="2037807"/>
          </a:xfrm>
          <a:prstGeom prst="rect">
            <a:avLst/>
          </a:prstGeom>
          <a:ln w="12700"/>
        </p:spPr>
      </p:pic>
      <p:pic>
        <p:nvPicPr>
          <p:cNvPr id="456" name="Mg g to mol equation picture" descr="Mg g to mol equation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9070" y="4728886"/>
            <a:ext cx="13441681" cy="2491998"/>
          </a:xfrm>
          <a:prstGeom prst="rect">
            <a:avLst/>
          </a:prstGeom>
          <a:ln w="12700"/>
        </p:spPr>
      </p:pic>
      <p:sp>
        <p:nvSpPr>
          <p:cNvPr id="4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58" name="How many moles of Mg are represented by 0.200 g? How many atoms?"/>
          <p:cNvSpPr txBox="1"/>
          <p:nvPr>
            <p:ph type="title"/>
          </p:nvPr>
        </p:nvSpPr>
        <p:spPr>
          <a:xfrm>
            <a:off x="6459220" y="836727"/>
            <a:ext cx="13910648" cy="2286001"/>
          </a:xfrm>
          <a:prstGeom prst="rect">
            <a:avLst/>
          </a:prstGeom>
        </p:spPr>
        <p:txBody>
          <a:bodyPr/>
          <a:lstStyle>
            <a:lvl1pPr algn="l"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How many moles of Mg are represented by 0.200 g? How many atoms?</a:t>
            </a:r>
          </a:p>
        </p:txBody>
      </p:sp>
      <p:sp>
        <p:nvSpPr>
          <p:cNvPr id="459" name="Mg has a molar mass of 24.31 g/mol."/>
          <p:cNvSpPr txBox="1"/>
          <p:nvPr>
            <p:ph type="body" sz="quarter" idx="1"/>
          </p:nvPr>
        </p:nvSpPr>
        <p:spPr>
          <a:xfrm>
            <a:off x="6247934" y="3711695"/>
            <a:ext cx="14333220" cy="112268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Mg has a molar mass of 24.31 g/mol.</a:t>
            </a:r>
          </a:p>
        </p:txBody>
      </p:sp>
      <p:sp>
        <p:nvSpPr>
          <p:cNvPr id="46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61" name="=  4.96 x 1021 atoms Mg"/>
          <p:cNvSpPr txBox="1"/>
          <p:nvPr/>
        </p:nvSpPr>
        <p:spPr>
          <a:xfrm>
            <a:off x="15527019" y="11263959"/>
            <a:ext cx="8115784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=  4.96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21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atoms Mg</a:t>
            </a:r>
          </a:p>
        </p:txBody>
      </p:sp>
      <p:sp>
        <p:nvSpPr>
          <p:cNvPr id="462" name="How many atoms in this piece of Mg?"/>
          <p:cNvSpPr txBox="1"/>
          <p:nvPr/>
        </p:nvSpPr>
        <p:spPr>
          <a:xfrm>
            <a:off x="6264275" y="7487827"/>
            <a:ext cx="12518572" cy="112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430F1"/>
              </a:buClr>
              <a:buFont typeface="Arial"/>
              <a:defRPr b="0" sz="5400">
                <a:uFill>
                  <a:solidFill>
                    <a:srgbClr val="0430F1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How many atoms in this piece of Mg?</a:t>
            </a:r>
          </a:p>
        </p:txBody>
      </p:sp>
      <p:sp>
        <p:nvSpPr>
          <p:cNvPr id="463" name="Example"/>
          <p:cNvSpPr txBox="1"/>
          <p:nvPr/>
        </p:nvSpPr>
        <p:spPr>
          <a:xfrm>
            <a:off x="-25400" y="-242238"/>
            <a:ext cx="6049745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Example</a:t>
            </a:r>
          </a:p>
        </p:txBody>
      </p:sp>
      <p:pic>
        <p:nvPicPr>
          <p:cNvPr id="464" name="02M05VD1-1.mov" descr="02M05VD1-1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320" y="1567180"/>
            <a:ext cx="5394961" cy="8550504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I have 3.011 x 1023 atoms of pure Carbon-12.  How many grams of Carbon-12 do I have?…"/>
          <p:cNvSpPr txBox="1"/>
          <p:nvPr/>
        </p:nvSpPr>
        <p:spPr>
          <a:xfrm>
            <a:off x="4168140" y="14081759"/>
            <a:ext cx="17510760" cy="1306835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chemeClr val="accent5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uFill>
                  <a:solidFill>
                    <a:srgbClr val="000000"/>
                  </a:solidFill>
                </a:uFill>
              </a:rPr>
              <a:t>I have 3.011 x 10</a:t>
            </a:r>
            <a:r>
              <a:rPr b="0" baseline="31999">
                <a:uFill>
                  <a:solidFill>
                    <a:srgbClr val="000000"/>
                  </a:solidFill>
                </a:uFill>
              </a:rPr>
              <a:t>23</a:t>
            </a:r>
            <a:r>
              <a:rPr b="0">
                <a:uFill>
                  <a:solidFill>
                    <a:srgbClr val="000000"/>
                  </a:solidFill>
                </a:uFill>
              </a:rPr>
              <a:t> atoms of pure Carbon-12.  How many grams of Carbon-12 do I have?</a:t>
            </a:r>
            <a:endParaRPr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  <a:endParaRPr baseline="30879"/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1.000 g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3.011 g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6.000 g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6.022 g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3.011 x 10</a:t>
            </a:r>
            <a:r>
              <a:rPr baseline="31999"/>
              <a:t>23</a:t>
            </a:r>
            <a:endParaRPr sz="5600"/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466" name="Enter your response on…"/>
          <p:cNvSpPr txBox="1"/>
          <p:nvPr/>
        </p:nvSpPr>
        <p:spPr>
          <a:xfrm>
            <a:off x="24719281" y="202082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67" name="Answer = C,…"/>
          <p:cNvSpPr txBox="1"/>
          <p:nvPr/>
        </p:nvSpPr>
        <p:spPr>
          <a:xfrm>
            <a:off x="16944968" y="21945600"/>
            <a:ext cx="11398239" cy="31369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sz="5400"/>
            </a:pPr>
            <a:r>
              <a:t>6.000 g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i="1" sz="5600"/>
            </a:pPr>
            <a:r>
              <a:rPr i="0" sz="5000"/>
              <a:t>3.011 x 10</a:t>
            </a:r>
            <a:r>
              <a:rPr baseline="31999" i="0" sz="5000"/>
              <a:t>23</a:t>
            </a:r>
            <a:r>
              <a:rPr sz="4200"/>
              <a:t> / </a:t>
            </a:r>
            <a:r>
              <a:rPr i="0" sz="5000"/>
              <a:t>6.022 x 10</a:t>
            </a:r>
            <a:r>
              <a:rPr baseline="31999" i="0" sz="5000"/>
              <a:t>23 </a:t>
            </a:r>
            <a:r>
              <a:rPr sz="4200"/>
              <a:t>= </a:t>
            </a:r>
            <a:r>
              <a:rPr i="0" sz="4200"/>
              <a:t>0.5000 mol C</a:t>
            </a:r>
            <a:endParaRPr i="0" sz="4200"/>
          </a:p>
          <a:p>
            <a:pPr marL="0" marR="73151" algn="ctr" defTabSz="1645920">
              <a:buClr>
                <a:srgbClr val="000000"/>
              </a:buClr>
              <a:buFont typeface="Arial"/>
              <a:defRPr b="0" i="1" sz="5600"/>
            </a:pPr>
            <a:r>
              <a:rPr i="0" sz="4200"/>
              <a:t>0.5000 mol C * 12.00 g/mol C = 6.000 g C-12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970000" origin="layout" pathEditMode="relative">
                                      <p:cBhvr>
                                        <p:cTn id="32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0649 -0.643333" origin="layout" pathEditMode="relative">
                                      <p:cBhvr>
                                        <p:cTn id="35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75939 -0.871667" origin="layout" pathEditMode="relative">
                                      <p:cBhvr>
                                        <p:cTn id="42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3" fill="hold" display="0">
                  <p:stCondLst>
                    <p:cond delay="indefinite"/>
                  </p:stCondLst>
                </p:cTn>
                <p:tgtEl>
                  <p:spTgt spid="464"/>
                </p:tgtEl>
              </p:cMediaNode>
            </p:video>
            <p:seq concurrent="1" prevAc="none" nextAc="seek">
              <p:cTn id="44" evtFilter="cancelBubble" nodeType="interactiveSeq" restart="whenNotActive" fill="hold">
                <p:stCondLst>
                  <p:cond delay="0" evt="onClick">
                    <p:tgtEl>
                      <p:spTgt spid="4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4"/>
                  </p:tgtEl>
                </p:cond>
              </p:nextCondLst>
            </p:seq>
          </p:childTnLst>
        </p:cTn>
      </p:par>
    </p:tnLst>
    <p:bldLst>
      <p:bldP build="whole" bldLvl="1" animBg="1" rev="0" advAuto="0" spid="462" grpId="4"/>
      <p:bldP build="whole" bldLvl="1" animBg="1" rev="0" advAuto="0" spid="466" grpId="10"/>
      <p:bldP build="whole" bldLvl="1" animBg="1" rev="0" advAuto="0" spid="455" grpId="5"/>
      <p:bldP build="whole" bldLvl="1" animBg="1" rev="0" advAuto="0" spid="453" grpId="6"/>
      <p:bldP build="whole" bldLvl="1" animBg="1" rev="0" advAuto="0" spid="461" grpId="7"/>
      <p:bldP build="whole" bldLvl="1" animBg="1" rev="0" advAuto="0" spid="454" grpId="3"/>
      <p:bldP build="whole" bldLvl="1" animBg="1" rev="0" advAuto="0" spid="45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ethanol picture" descr="ethano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93619" y="194752"/>
            <a:ext cx="8782788" cy="6505769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What is the molar mass of ethanol, C2H6O?"/>
          <p:cNvSpPr txBox="1"/>
          <p:nvPr>
            <p:ph type="title"/>
          </p:nvPr>
        </p:nvSpPr>
        <p:spPr>
          <a:xfrm>
            <a:off x="134620" y="1390236"/>
            <a:ext cx="14333220" cy="4114801"/>
          </a:xfrm>
          <a:prstGeom prst="rect">
            <a:avLst/>
          </a:prstGeom>
        </p:spPr>
        <p:txBody>
          <a:bodyPr/>
          <a:lstStyle/>
          <a:p>
            <a:pPr algn="l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0B800"/>
                  </a:solidFill>
                </a:uFill>
              </a:rPr>
              <a:t>What is the molar mass of ethanol, C</a:t>
            </a:r>
            <a:r>
              <a:rPr baseline="-15500">
                <a:uFill>
                  <a:solidFill>
                    <a:srgbClr val="00B800"/>
                  </a:solidFill>
                </a:uFill>
              </a:rPr>
              <a:t>2</a:t>
            </a:r>
            <a:r>
              <a:rPr>
                <a:uFill>
                  <a:solidFill>
                    <a:srgbClr val="00B800"/>
                  </a:solidFill>
                </a:uFill>
              </a:rPr>
              <a:t>H</a:t>
            </a:r>
            <a:r>
              <a:rPr baseline="-15500">
                <a:uFill>
                  <a:solidFill>
                    <a:srgbClr val="00B800"/>
                  </a:solidFill>
                </a:uFill>
              </a:rPr>
              <a:t>6</a:t>
            </a:r>
            <a:r>
              <a:rPr>
                <a:uFill>
                  <a:solidFill>
                    <a:srgbClr val="00B800"/>
                  </a:solidFill>
                </a:uFill>
              </a:rPr>
              <a:t>O?</a:t>
            </a:r>
          </a:p>
        </p:txBody>
      </p:sp>
      <p:sp>
        <p:nvSpPr>
          <p:cNvPr id="471" name="1 mol contains…"/>
          <p:cNvSpPr txBox="1"/>
          <p:nvPr>
            <p:ph type="body" idx="1"/>
          </p:nvPr>
        </p:nvSpPr>
        <p:spPr>
          <a:xfrm>
            <a:off x="1749137" y="5087620"/>
            <a:ext cx="19056926" cy="8526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 mol contains</a:t>
            </a:r>
          </a:p>
          <a:p>
            <a:pPr marL="650874" indent="-571500">
              <a:lnSpc>
                <a:spcPct val="140000"/>
              </a:lnSpc>
              <a:buClr>
                <a:srgbClr val="000000"/>
              </a:buClr>
              <a:buSzTx/>
              <a:buFont typeface="Arial"/>
              <a:buNone/>
              <a:defRPr b="0" sz="7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 mol C (12.01 g C/1 mol)  =  24.02 g C</a:t>
            </a:r>
          </a:p>
          <a:p>
            <a:pPr marL="650874" indent="-571500">
              <a:lnSpc>
                <a:spcPct val="140000"/>
              </a:lnSpc>
              <a:buClr>
                <a:srgbClr val="000000"/>
              </a:buClr>
              <a:buSzTx/>
              <a:buFont typeface="Arial"/>
              <a:buNone/>
              <a:defRPr b="0" sz="7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6 mol H (1.01 g H/1 mol)  =    6.06 g H</a:t>
            </a:r>
          </a:p>
          <a:p>
            <a:pPr marL="650874" indent="-571500">
              <a:lnSpc>
                <a:spcPct val="140000"/>
              </a:lnSpc>
              <a:buClr>
                <a:srgbClr val="000000"/>
              </a:buClr>
              <a:buSzTx/>
              <a:buFont typeface="Arial"/>
              <a:buNone/>
              <a:defRPr b="0" sz="7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 mol O (16.00 g O/1 mol)  =  16.00 g O</a:t>
            </a:r>
          </a:p>
          <a:p>
            <a:pPr marL="650874" indent="-571500">
              <a:lnSpc>
                <a:spcPct val="140000"/>
              </a:lnSpc>
              <a:buClr>
                <a:srgbClr val="000000"/>
              </a:buClr>
              <a:buSzTx/>
              <a:buFont typeface="Arial"/>
              <a:buNone/>
              <a:defRPr b="0" sz="7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TOTAL  =</a:t>
            </a:r>
            <a:r>
              <a:t>        </a:t>
            </a:r>
            <a:r>
              <a:rPr>
                <a:solidFill>
                  <a:srgbClr val="FF2600"/>
                </a:solidFill>
              </a:rPr>
              <a:t>molar mass =  46.08 g/mol</a:t>
            </a:r>
          </a:p>
        </p:txBody>
      </p:sp>
      <p:sp>
        <p:nvSpPr>
          <p:cNvPr id="4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3" name="Molar Mass of a Compound"/>
          <p:cNvSpPr txBox="1"/>
          <p:nvPr/>
        </p:nvSpPr>
        <p:spPr>
          <a:xfrm>
            <a:off x="-25400" y="-242238"/>
            <a:ext cx="13910648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Molar Mass of a Compound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7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1 mol amounts picture" descr="1 mol amount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06680" y="1740391"/>
            <a:ext cx="11611322" cy="811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tylenol picture" descr="tylenol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200" y="4178767"/>
            <a:ext cx="8480770" cy="455883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Formula = C8H9NO2…"/>
          <p:cNvSpPr txBox="1"/>
          <p:nvPr>
            <p:ph type="body" sz="quarter" idx="1"/>
          </p:nvPr>
        </p:nvSpPr>
        <p:spPr>
          <a:xfrm>
            <a:off x="439420" y="9155112"/>
            <a:ext cx="14333220" cy="32004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/>
              <a:t>Formula = C</a:t>
            </a:r>
            <a:r>
              <a:rPr baseline="-16133" sz="6000"/>
              <a:t>8</a:t>
            </a:r>
            <a:r>
              <a:rPr sz="6000"/>
              <a:t>H</a:t>
            </a:r>
            <a:r>
              <a:rPr baseline="-16133" sz="6000"/>
              <a:t>9</a:t>
            </a:r>
            <a:r>
              <a:rPr sz="6000"/>
              <a:t>NO</a:t>
            </a:r>
            <a:r>
              <a:rPr baseline="-16133" sz="6000"/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Molar mass = 151.16 g/mol</a:t>
            </a:r>
          </a:p>
        </p:txBody>
      </p:sp>
      <p:sp>
        <p:nvSpPr>
          <p:cNvPr id="478" name="Tylenol"/>
          <p:cNvSpPr txBox="1"/>
          <p:nvPr>
            <p:ph type="title"/>
          </p:nvPr>
        </p:nvSpPr>
        <p:spPr>
          <a:xfrm>
            <a:off x="-177800" y="3133914"/>
            <a:ext cx="4747717" cy="2365654"/>
          </a:xfrm>
          <a:prstGeom prst="rect">
            <a:avLst/>
          </a:prstGeom>
        </p:spPr>
        <p:txBody>
          <a:bodyPr/>
          <a:lstStyle>
            <a:lvl1pPr>
              <a:defRPr b="0" sz="8000"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Tylenol</a:t>
            </a:r>
          </a:p>
        </p:txBody>
      </p:sp>
      <p:sp>
        <p:nvSpPr>
          <p:cNvPr id="479" name="What is the molar mass of water (H2O)?…"/>
          <p:cNvSpPr txBox="1"/>
          <p:nvPr/>
        </p:nvSpPr>
        <p:spPr>
          <a:xfrm>
            <a:off x="10111740" y="14333219"/>
            <a:ext cx="17510760" cy="1069853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What is the molar mass of water (H</a:t>
            </a:r>
            <a:r>
              <a:rPr b="0" baseline="-59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2</a:t>
            </a: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O)?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18.02 g/mol</a:t>
            </a:r>
            <a:endParaRPr baseline="-5999"/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34.02 g/mol</a:t>
            </a:r>
            <a:endParaRPr baseline="-5999"/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17.01 g/mol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36.04 g/mol</a:t>
            </a:r>
          </a:p>
          <a:p>
            <a:pPr lvl="1" marL="1129211" marR="73151" indent="-1088571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41.17 g/mol</a:t>
            </a:r>
            <a:endParaRPr baseline="-5999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480" name="Enter your response on…"/>
          <p:cNvSpPr txBox="1"/>
          <p:nvPr/>
        </p:nvSpPr>
        <p:spPr>
          <a:xfrm>
            <a:off x="27553920" y="26746200"/>
            <a:ext cx="6958480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81" name="Answer = A,…"/>
          <p:cNvSpPr txBox="1"/>
          <p:nvPr/>
        </p:nvSpPr>
        <p:spPr>
          <a:xfrm>
            <a:off x="19894680" y="25786078"/>
            <a:ext cx="5544533" cy="318673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 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18.02 g/mol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= 2*H + 1*O</a:t>
            </a:r>
          </a:p>
          <a:p>
            <a:pPr lvl="1" marL="0" marR="73151" indent="0" algn="ctr" defTabSz="1645920">
              <a:buClr>
                <a:srgbClr val="000000"/>
              </a:buClr>
              <a:buFont typeface="Arial"/>
              <a:defRPr b="0" sz="5000"/>
            </a:pPr>
            <a:r>
              <a:t>= 2*1.01 + 1*16.00</a:t>
            </a:r>
          </a:p>
        </p:txBody>
      </p:sp>
      <p:sp>
        <p:nvSpPr>
          <p:cNvPr id="4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83" name="Try to use at least four sig figs for molar mass"/>
          <p:cNvSpPr txBox="1"/>
          <p:nvPr/>
        </p:nvSpPr>
        <p:spPr>
          <a:xfrm>
            <a:off x="14854378" y="12840334"/>
            <a:ext cx="9452865" cy="80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buClr>
                <a:srgbClr val="FF2734"/>
              </a:buClr>
              <a:buFont typeface="Arial"/>
              <a:defRPr b="0" sz="3600"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Try to use at least four sig figs for molar mass</a:t>
            </a:r>
          </a:p>
        </p:txBody>
      </p:sp>
      <p:sp>
        <p:nvSpPr>
          <p:cNvPr id="484" name="Molar Mass of a Compound"/>
          <p:cNvSpPr txBox="1"/>
          <p:nvPr/>
        </p:nvSpPr>
        <p:spPr>
          <a:xfrm>
            <a:off x="-25400" y="-242238"/>
            <a:ext cx="13910648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Molar Mass of a Compound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3750 -0.835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77530 -1.110000" origin="layout" pathEditMode="relative">
                                      <p:cBhvr>
                                        <p:cTn id="9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7502 -1.213333" origin="layout" pathEditMode="relative">
                                      <p:cBhvr>
                                        <p:cTn id="16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0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89" name="Molar Mass of a Compound - Example"/>
          <p:cNvSpPr txBox="1"/>
          <p:nvPr/>
        </p:nvSpPr>
        <p:spPr>
          <a:xfrm>
            <a:off x="-25400" y="-242238"/>
            <a:ext cx="17667963" cy="20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Molar Mass of a Compound - Example</a:t>
            </a:r>
          </a:p>
        </p:txBody>
      </p:sp>
      <p:sp>
        <p:nvSpPr>
          <p:cNvPr id="490" name="Text Placeholder 6"/>
          <p:cNvSpPr txBox="1"/>
          <p:nvPr/>
        </p:nvSpPr>
        <p:spPr>
          <a:xfrm>
            <a:off x="421640" y="1305855"/>
            <a:ext cx="15942942" cy="312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spcBef>
                <a:spcPts val="1200"/>
              </a:spcBef>
              <a:defRPr b="0" sz="4200"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packet of an artificial sweetener contains 0.0400 g of saccharin (C</a:t>
            </a:r>
            <a:r>
              <a:rPr baseline="-15500"/>
              <a:t>7</a:t>
            </a:r>
            <a:r>
              <a:t>H</a:t>
            </a:r>
            <a:r>
              <a:rPr baseline="-15500"/>
              <a:t>5</a:t>
            </a:r>
            <a:r>
              <a:t>NO</a:t>
            </a:r>
            <a:r>
              <a:rPr baseline="-15500"/>
              <a:t>3</a:t>
            </a:r>
            <a:r>
              <a:t>S, molar mass = 183.18 g/mol)</a:t>
            </a:r>
            <a:r>
              <a:rPr sz="4000"/>
              <a:t>  </a:t>
            </a:r>
            <a:r>
              <a:t>How many saccharin molecules and carbon atoms are in a 0.0400 g sample of saccharin?</a:t>
            </a:r>
          </a:p>
        </p:txBody>
      </p:sp>
      <p:pic>
        <p:nvPicPr>
          <p:cNvPr id="491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425" y="4380739"/>
            <a:ext cx="16614775" cy="712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Figure" descr="Figur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56300" y="161872"/>
            <a:ext cx="4398192" cy="3464423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accharin"/>
          <p:cNvSpPr txBox="1"/>
          <p:nvPr/>
        </p:nvSpPr>
        <p:spPr>
          <a:xfrm>
            <a:off x="21589339" y="3534410"/>
            <a:ext cx="2388922" cy="906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0" marR="0">
              <a:spcBef>
                <a:spcPts val="1200"/>
              </a:spcBef>
              <a:defRPr b="0" sz="4200">
                <a:uFillTx/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saccharin</a:t>
            </a:r>
          </a:p>
        </p:txBody>
      </p:sp>
      <p:sp>
        <p:nvSpPr>
          <p:cNvPr id="494" name="Rectangle"/>
          <p:cNvSpPr/>
          <p:nvPr/>
        </p:nvSpPr>
        <p:spPr>
          <a:xfrm>
            <a:off x="135830" y="4376546"/>
            <a:ext cx="17655263" cy="3116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495" name="Rectangle"/>
          <p:cNvSpPr/>
          <p:nvPr/>
        </p:nvSpPr>
        <p:spPr>
          <a:xfrm>
            <a:off x="135830" y="8288146"/>
            <a:ext cx="17655263" cy="3116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pic>
        <p:nvPicPr>
          <p:cNvPr id="496" name="Picture 71" descr="Picture 7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53524" y="11252201"/>
            <a:ext cx="17294645" cy="2567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1"/>
      <p:bldP build="whole" bldLvl="1" animBg="1" rev="0" advAuto="0" spid="495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End of Chapter 2"/>
          <p:cNvSpPr txBox="1"/>
          <p:nvPr>
            <p:ph type="title"/>
          </p:nvPr>
        </p:nvSpPr>
        <p:spPr>
          <a:xfrm>
            <a:off x="-2819254" y="-742573"/>
            <a:ext cx="14333221" cy="315595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End of Chapter 2</a:t>
            </a:r>
          </a:p>
        </p:txBody>
      </p:sp>
      <p:sp>
        <p:nvSpPr>
          <p:cNvPr id="5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02" name="See also:…"/>
          <p:cNvSpPr txBox="1"/>
          <p:nvPr/>
        </p:nvSpPr>
        <p:spPr>
          <a:xfrm>
            <a:off x="203410" y="7485790"/>
            <a:ext cx="13384430" cy="578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also: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Two Study Guide 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Two Concept Guide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Important Equations (following this slide)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End of Chapter Problems (following this slide)</a:t>
            </a:r>
          </a:p>
        </p:txBody>
      </p:sp>
      <p:pic>
        <p:nvPicPr>
          <p:cNvPr id="503" name="131354028_10219077726718503_3576408088450636230_n.jpg" descr="131354028_10219077726718503_357640808845063623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7345" y="4265"/>
            <a:ext cx="8068875" cy="5308471"/>
          </a:xfrm>
          <a:prstGeom prst="rect">
            <a:avLst/>
          </a:prstGeom>
          <a:ln w="12700"/>
        </p:spPr>
      </p:pic>
      <p:pic>
        <p:nvPicPr>
          <p:cNvPr id="504" name="IMG_9468.JPG" descr="IMG_94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81214" y="8481593"/>
            <a:ext cx="10431275" cy="5232301"/>
          </a:xfrm>
          <a:prstGeom prst="rect">
            <a:avLst/>
          </a:prstGeom>
          <a:ln w="12700"/>
        </p:spPr>
      </p:pic>
      <p:pic>
        <p:nvPicPr>
          <p:cNvPr id="505" name="323265970_1233666654026305_4249735211768076274_n.jpg" descr="323265970_1233666654026305_4249735211768076274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69476" y="-24600"/>
            <a:ext cx="6565901" cy="76200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Important Equations, Constants, and Handouts…"/>
          <p:cNvSpPr txBox="1"/>
          <p:nvPr/>
        </p:nvSpPr>
        <p:spPr>
          <a:xfrm>
            <a:off x="823653" y="534423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508" name="the “gold foil experiment”…"/>
          <p:cNvSpPr txBox="1"/>
          <p:nvPr/>
        </p:nvSpPr>
        <p:spPr>
          <a:xfrm>
            <a:off x="1480130" y="2249715"/>
            <a:ext cx="9327807" cy="770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26524" indent="-505557">
              <a:buSzPct val="100000"/>
              <a:buChar char="•"/>
            </a:pPr>
            <a:r>
              <a:t>the “gold foil experiment”</a:t>
            </a:r>
          </a:p>
          <a:p>
            <a:pPr marL="626524" indent="-505557">
              <a:buSzPct val="100000"/>
              <a:buChar char="•"/>
            </a:pPr>
            <a:r>
              <a:t>protons, neutrons, electrons</a:t>
            </a:r>
          </a:p>
          <a:p>
            <a:pPr marL="626524" indent="-505557">
              <a:buSzPct val="100000"/>
              <a:buChar char="•"/>
            </a:pPr>
            <a:r>
              <a:t>mass number, atomic number</a:t>
            </a:r>
          </a:p>
          <a:p>
            <a:pPr marL="626524" indent="-505557">
              <a:buSzPct val="100000"/>
              <a:buChar char="•"/>
            </a:pPr>
            <a:r>
              <a:t>isotopes</a:t>
            </a:r>
          </a:p>
          <a:p>
            <a:pPr marL="626524" indent="-505557">
              <a:buSzPct val="100000"/>
              <a:buChar char="•"/>
            </a:pPr>
            <a:r>
              <a:t>atomic weight and molar mass</a:t>
            </a:r>
          </a:p>
          <a:p>
            <a:pPr marL="626524" indent="-505557">
              <a:buSzPct val="100000"/>
              <a:buChar char="•"/>
            </a:pPr>
            <a:r>
              <a:t>empirical formulas</a:t>
            </a:r>
          </a:p>
          <a:p>
            <a:pPr marL="626524" indent="-505557">
              <a:buSzPct val="100000"/>
              <a:buChar char="•"/>
            </a:pPr>
            <a:r>
              <a:t>molecular formulas</a:t>
            </a:r>
          </a:p>
          <a:p>
            <a:pPr marL="626524" indent="-505557">
              <a:buSzPct val="100000"/>
              <a:buChar char="•"/>
            </a:pPr>
            <a:r>
              <a:t>structural formulas</a:t>
            </a:r>
          </a:p>
          <a:p>
            <a:pPr marL="626524" indent="-505557">
              <a:buSzPct val="100000"/>
              <a:buChar char="•"/>
            </a:pPr>
            <a:r>
              <a:t>isomers</a:t>
            </a:r>
          </a:p>
          <a:p>
            <a:pPr marL="626524" indent="-505557">
              <a:buSzPct val="100000"/>
              <a:buChar char="•"/>
            </a:pPr>
            <a:r>
              <a:t>Avogadro’s number</a:t>
            </a:r>
          </a:p>
          <a:p>
            <a:pPr marL="626524" indent="-505557">
              <a:buSzPct val="100000"/>
              <a:buChar char="•"/>
            </a:pPr>
            <a:r>
              <a:t>Molar mass</a:t>
            </a:r>
          </a:p>
        </p:txBody>
      </p:sp>
      <p:pic>
        <p:nvPicPr>
          <p:cNvPr id="509" name="A, Z, symbol for boron picture" descr="A, Z, symbol for bor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47080" y="2362623"/>
            <a:ext cx="3930651" cy="225425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A mole is the amount of any substance containing 6.022 x 1023 particles"/>
          <p:cNvSpPr/>
          <p:nvPr/>
        </p:nvSpPr>
        <p:spPr>
          <a:xfrm>
            <a:off x="14166299" y="4953453"/>
            <a:ext cx="6792651" cy="394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sz="4200"/>
            </a:pPr>
            <a:r>
              <a:t>A </a:t>
            </a:r>
            <a:r>
              <a:rPr>
                <a:solidFill>
                  <a:srgbClr val="FF2600"/>
                </a:solidFill>
              </a:rPr>
              <a:t>mole</a:t>
            </a:r>
            <a:r>
              <a:t> is the amount of </a:t>
            </a:r>
            <a:r>
              <a:rPr i="1"/>
              <a:t>any</a:t>
            </a:r>
            <a:r>
              <a:t> substance containing </a:t>
            </a:r>
            <a:r>
              <a:rPr>
                <a:solidFill>
                  <a:srgbClr val="FF2600"/>
                </a:solidFill>
              </a:rPr>
              <a:t>6.022 x 10</a:t>
            </a:r>
            <a:r>
              <a:rPr baseline="31999">
                <a:solidFill>
                  <a:srgbClr val="FF2600"/>
                </a:solidFill>
              </a:rPr>
              <a:t>23</a:t>
            </a:r>
            <a:r>
              <a:t> particles</a:t>
            </a:r>
          </a:p>
          <a:p>
            <a:pPr marL="833247" marR="0" indent="-833247" defTabSz="822960">
              <a:lnSpc>
                <a:spcPts val="6900"/>
              </a:lnSpc>
              <a:defRPr b="0" sz="4200">
                <a:uFillTx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11" name="Periodic table: how to find the molar mass of an element or compound"/>
          <p:cNvSpPr txBox="1"/>
          <p:nvPr/>
        </p:nvSpPr>
        <p:spPr>
          <a:xfrm>
            <a:off x="7388628" y="10670606"/>
            <a:ext cx="9606744" cy="222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t>Periodic table: </a:t>
            </a:r>
            <a:r>
              <a:rPr i="1"/>
              <a:t>how to find the molar mass of an element or compound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 Universe consists of the void and atomos (atoms)…"/>
          <p:cNvSpPr txBox="1"/>
          <p:nvPr>
            <p:ph type="body" idx="1"/>
          </p:nvPr>
        </p:nvSpPr>
        <p:spPr>
          <a:xfrm>
            <a:off x="274959" y="5170665"/>
            <a:ext cx="19569614" cy="6902415"/>
          </a:xfrm>
          <a:prstGeom prst="rect">
            <a:avLst/>
          </a:prstGeom>
        </p:spPr>
        <p:txBody>
          <a:bodyPr/>
          <a:lstStyle/>
          <a:p>
            <a:pPr marL="79373" indent="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The</a:t>
            </a:r>
            <a:r>
              <a:t> Universe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consists of the </a:t>
            </a:r>
            <a:r>
              <a:rPr>
                <a:solidFill>
                  <a:srgbClr val="FF2600"/>
                </a:solidFill>
              </a:rPr>
              <a:t>void</a:t>
            </a:r>
            <a:r>
              <a:t> and </a:t>
            </a:r>
            <a:r>
              <a:rPr i="1">
                <a:solidFill>
                  <a:srgbClr val="FF2600"/>
                </a:solidFill>
              </a:rPr>
              <a:t>atomos</a:t>
            </a:r>
            <a:r>
              <a:t> (</a:t>
            </a:r>
            <a:r>
              <a:rPr>
                <a:solidFill>
                  <a:srgbClr val="FF2600"/>
                </a:solidFill>
              </a:rPr>
              <a:t>atoms</a:t>
            </a:r>
            <a:r>
              <a:t>)</a:t>
            </a:r>
          </a:p>
          <a:p>
            <a:pPr marL="79373" indent="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/>
              <a:t>Atoms have </a:t>
            </a:r>
            <a:r>
              <a:rPr i="1" sz="6000">
                <a:solidFill>
                  <a:srgbClr val="FF2600"/>
                </a:solidFill>
                <a:uFill>
                  <a:solidFill>
                    <a:srgbClr val="DA273E"/>
                  </a:solidFill>
                </a:uFill>
              </a:rPr>
              <a:t>structure</a:t>
            </a:r>
            <a:r>
              <a:rPr sz="6000"/>
              <a:t> and </a:t>
            </a:r>
            <a:r>
              <a:rPr i="1" sz="6000">
                <a:solidFill>
                  <a:srgbClr val="FF2600"/>
                </a:solidFill>
                <a:uFill>
                  <a:solidFill>
                    <a:srgbClr val="DA273E"/>
                  </a:solidFill>
                </a:uFill>
              </a:rPr>
              <a:t>volume</a:t>
            </a:r>
            <a:r>
              <a:rPr i="1"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</a:rPr>
              <a:t>, </a:t>
            </a:r>
            <a:r>
              <a:rPr sz="6000">
                <a:solidFill>
                  <a:srgbClr val="FF2600"/>
                </a:solidFill>
                <a:uFill>
                  <a:solidFill>
                    <a:srgbClr val="DA273E"/>
                  </a:solidFill>
                </a:uFill>
              </a:rPr>
              <a:t>smallest unit of matter</a:t>
            </a:r>
          </a:p>
        </p:txBody>
      </p:sp>
      <p:sp>
        <p:nvSpPr>
          <p:cNvPr id="154" name="DEMOCRITUS (460 - 370 BCE) was a contemporary of Plato"/>
          <p:cNvSpPr txBox="1"/>
          <p:nvPr/>
        </p:nvSpPr>
        <p:spPr>
          <a:xfrm>
            <a:off x="9715322" y="1810906"/>
            <a:ext cx="12710161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DA273E"/>
              </a:buClr>
              <a:buFont typeface="Palatino"/>
            </a:pPr>
            <a:r>
              <a:rPr sz="108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D</a:t>
            </a:r>
            <a:r>
              <a:rPr sz="60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EMOCRITUS </a:t>
            </a:r>
            <a:r>
              <a:rPr sz="60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(460 - 370 BCE) was a contemporary of Plato</a:t>
            </a:r>
          </a:p>
        </p:txBody>
      </p:sp>
      <p:pic>
        <p:nvPicPr>
          <p:cNvPr id="155" name="Democritus  picture" descr="Democritus 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38570" y="373091"/>
            <a:ext cx="3025776" cy="4869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Democritus comic picture" descr="Democritus comic picture"/>
          <p:cNvPicPr>
            <a:picLocks noChangeAspect="1"/>
          </p:cNvPicPr>
          <p:nvPr/>
        </p:nvPicPr>
        <p:blipFill>
          <a:blip r:embed="rId4">
            <a:extLst/>
          </a:blip>
          <a:srcRect l="26586" t="2973" r="3945" b="8550"/>
          <a:stretch>
            <a:fillRect/>
          </a:stretch>
        </p:blipFill>
        <p:spPr>
          <a:xfrm>
            <a:off x="13813390" y="7537413"/>
            <a:ext cx="10548161" cy="6198673"/>
          </a:xfrm>
          <a:prstGeom prst="rect">
            <a:avLst/>
          </a:prstGeom>
          <a:ln w="12700"/>
        </p:spPr>
      </p:pic>
      <p:sp>
        <p:nvSpPr>
          <p:cNvPr id="157" name="&quot;Gold can be divided into smaller pieces only so far before the pieces no longer retain the properties of gold&quot;"/>
          <p:cNvSpPr txBox="1"/>
          <p:nvPr/>
        </p:nvSpPr>
        <p:spPr>
          <a:xfrm>
            <a:off x="4002821" y="10220855"/>
            <a:ext cx="9004143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marL="79373" marR="79373" indent="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i="1" sz="4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"Gold can be divided into smaller pieces only so far before the pieces no longer retain the properties of gold"</a:t>
            </a:r>
          </a:p>
        </p:txBody>
      </p:sp>
      <p:sp>
        <p:nvSpPr>
          <p:cNvPr id="1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9" name="Early Ideas in Atomic Theory: Democritus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Early Ideas in Atomic Theory: Democritus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6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514" name="How many protons in a magnesium atom with 15 neutrons?  What is the mass number of this isotope?…"/>
          <p:cNvSpPr txBox="1"/>
          <p:nvPr/>
        </p:nvSpPr>
        <p:spPr>
          <a:xfrm>
            <a:off x="3699068" y="1959729"/>
            <a:ext cx="16985864" cy="10060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How many protons in a magnesium atom with 15 neutrons?  What is the mass number of this isotope?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How many neutrons in: 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rPr baseline="-13157"/>
              <a:t>Thallium has two stable isotopes,</a:t>
            </a:r>
            <a:r>
              <a:rPr baseline="-27777" sz="1800"/>
              <a:t> </a:t>
            </a:r>
            <a:r>
              <a:rPr baseline="35714" sz="1400"/>
              <a:t>203</a:t>
            </a:r>
            <a:r>
              <a:t>Tl and </a:t>
            </a:r>
            <a:r>
              <a:rPr baseline="35714" sz="1400"/>
              <a:t>205</a:t>
            </a:r>
            <a:r>
              <a:t>Tl. Knowing that the atomic weight of thallium is 204.4, which isotope is the more abundant of the two?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Gallium has two naturally occurring isotopes, </a:t>
            </a:r>
            <a:r>
              <a:rPr baseline="35714" sz="1400"/>
              <a:t>69</a:t>
            </a:r>
            <a:r>
              <a:t>Ga and </a:t>
            </a:r>
            <a:r>
              <a:rPr baseline="35714" sz="1400"/>
              <a:t>71</a:t>
            </a:r>
            <a:r>
              <a:t>Ga, with masses of 68.9257 u and 70.9249 u, respectively. Calculate the percent abundances of these isotopes of gallium.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Calculate the mass in grams of 2.5 mol of aluminum.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Calculate the amount (moles) represented by 0.012 mol Li.  How many atoms of Li are present?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A cylindrical piece of sodium is 12.00 cm long and has a diameter of 4.5 cm. The density of sodium is 0.971 g/cm</a:t>
            </a:r>
            <a:r>
              <a:rPr baseline="31999"/>
              <a:t>3</a:t>
            </a:r>
            <a:r>
              <a:t>. How many atoms does the piece of sodium contain? (The volume of a cylinder is V = π x r</a:t>
            </a:r>
            <a:r>
              <a:rPr baseline="31999"/>
              <a:t>2</a:t>
            </a:r>
            <a:r>
              <a:t> x length.)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The compound 1-butanol has a structural formula of CH</a:t>
            </a:r>
            <a:r>
              <a:rPr baseline="-5999"/>
              <a:t>3</a:t>
            </a:r>
            <a:r>
              <a:t>CH</a:t>
            </a:r>
            <a:r>
              <a:rPr baseline="-5999"/>
              <a:t>2</a:t>
            </a:r>
            <a:r>
              <a:t>CH(OH)CH</a:t>
            </a:r>
            <a:r>
              <a:rPr baseline="-5999"/>
              <a:t>2</a:t>
            </a:r>
            <a:r>
              <a:t>OH.  Write a molecular formula and an empirical formula for this compound.</a:t>
            </a:r>
          </a:p>
        </p:txBody>
      </p:sp>
      <p:pic>
        <p:nvPicPr>
          <p:cNvPr id="5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29946" y="2949461"/>
            <a:ext cx="1114345" cy="87209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518" name="12 protons, mass number = 27…"/>
          <p:cNvSpPr txBox="1"/>
          <p:nvPr/>
        </p:nvSpPr>
        <p:spPr>
          <a:xfrm>
            <a:off x="3750298" y="2790239"/>
            <a:ext cx="16883404" cy="453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12 protons, mass number = 27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33 neutrons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205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rPr baseline="31999"/>
              <a:t>69</a:t>
            </a:r>
            <a:r>
              <a:t>Ga abundance is 60.12%, </a:t>
            </a:r>
            <a:r>
              <a:rPr baseline="31999"/>
              <a:t>71</a:t>
            </a:r>
            <a:r>
              <a:t>Ga abundance is 39.88%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68 g Al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1.7 x 10</a:t>
            </a:r>
            <a:r>
              <a:rPr baseline="31999"/>
              <a:t>-3</a:t>
            </a:r>
            <a:r>
              <a:t> mol Li, 1.0 x 10</a:t>
            </a:r>
            <a:r>
              <a:rPr baseline="31999"/>
              <a:t>21</a:t>
            </a:r>
            <a:r>
              <a:t> atoms Li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4.9 x 10</a:t>
            </a:r>
            <a:r>
              <a:rPr baseline="31999"/>
              <a:t>24</a:t>
            </a:r>
            <a:r>
              <a:t> atoms Na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C</a:t>
            </a:r>
            <a:r>
              <a:rPr baseline="-5999"/>
              <a:t>4</a:t>
            </a:r>
            <a:r>
              <a:t>H</a:t>
            </a:r>
            <a:r>
              <a:rPr baseline="-5999"/>
              <a:t>10</a:t>
            </a:r>
            <a:r>
              <a:t>O</a:t>
            </a:r>
            <a:r>
              <a:rPr baseline="-5999"/>
              <a:t>2</a:t>
            </a:r>
            <a:r>
              <a:t>, C</a:t>
            </a:r>
            <a:r>
              <a:rPr baseline="-5999"/>
              <a:t>2</a:t>
            </a:r>
            <a:r>
              <a:t>H</a:t>
            </a:r>
            <a:r>
              <a:rPr baseline="-5999"/>
              <a:t>5</a:t>
            </a:r>
            <a:r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1804 - Proposed Atomic Theory…"/>
          <p:cNvSpPr txBox="1"/>
          <p:nvPr>
            <p:ph type="body" idx="1"/>
          </p:nvPr>
        </p:nvSpPr>
        <p:spPr>
          <a:xfrm>
            <a:off x="553272" y="2752287"/>
            <a:ext cx="17076421" cy="9875520"/>
          </a:xfrm>
          <a:prstGeom prst="rect">
            <a:avLst/>
          </a:prstGeom>
        </p:spPr>
        <p:txBody>
          <a:bodyPr/>
          <a:lstStyle/>
          <a:p>
            <a:pPr marL="79373" indent="0">
              <a:buClr>
                <a:srgbClr val="000000"/>
              </a:buClr>
              <a:buSzTx/>
              <a:buFont typeface="Palatino"/>
              <a:buNone/>
              <a:defRPr b="0" sz="5700">
                <a:latin typeface="Palatino"/>
                <a:ea typeface="Palatino"/>
                <a:cs typeface="Palatino"/>
                <a:sym typeface="Palatino"/>
              </a:defRPr>
            </a:pPr>
            <a:r>
              <a:t>1804 - Proposed Atomic Theory</a:t>
            </a:r>
          </a:p>
          <a:p>
            <a:pPr marL="79373" indent="0">
              <a:buClr>
                <a:srgbClr val="000000"/>
              </a:buClr>
              <a:buSzTx/>
              <a:buFont typeface="Palatino"/>
              <a:buNone/>
              <a:defRPr b="0" i="1" sz="5700">
                <a:latin typeface="Palatino"/>
                <a:ea typeface="Palatino"/>
                <a:cs typeface="Palatino"/>
                <a:sym typeface="Palatino"/>
              </a:defRPr>
            </a:pPr>
            <a:r>
              <a:rPr i="0"/>
              <a:t>* Matter composed of</a:t>
            </a:r>
            <a:r>
              <a:t> </a:t>
            </a:r>
            <a:r>
              <a:rPr b="1" i="0"/>
              <a:t>atoms</a:t>
            </a:r>
            <a:r>
              <a:rPr i="0"/>
              <a:t> </a:t>
            </a:r>
            <a:r>
              <a:t>(smallest unit of an element)</a:t>
            </a:r>
            <a:r>
              <a:rPr i="0"/>
              <a:t>; a</a:t>
            </a:r>
            <a:r>
              <a:rPr i="0"/>
              <a:t>toms of one element are different from other element's atoms - proposed </a:t>
            </a:r>
            <a:r>
              <a:t>relative</a:t>
            </a:r>
            <a:r>
              <a:rPr i="0"/>
              <a:t> scale of atomic masses (now the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amu</a:t>
            </a:r>
            <a:r>
              <a:rPr i="0"/>
              <a:t>)</a:t>
            </a:r>
            <a:endParaRPr i="0"/>
          </a:p>
          <a:p>
            <a:pPr marL="79373" indent="0">
              <a:buClr>
                <a:srgbClr val="000000"/>
              </a:buClr>
              <a:buSzTx/>
              <a:buFont typeface="Palatino"/>
              <a:buNone/>
              <a:defRPr b="0" sz="5700"/>
            </a:pPr>
            <a:r>
              <a:rPr>
                <a:latin typeface="Palatino"/>
                <a:ea typeface="Palatino"/>
                <a:cs typeface="Palatino"/>
                <a:sym typeface="Palatino"/>
              </a:rPr>
              <a:t>* Compounds contain definitive whole number ratio of atoms 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(i.e. water always H</a:t>
            </a:r>
            <a:r>
              <a:rPr baseline="-5999" i="1">
                <a:latin typeface="Palatino"/>
                <a:ea typeface="Palatino"/>
                <a:cs typeface="Palatino"/>
                <a:sym typeface="Palatino"/>
              </a:rPr>
              <a:t>2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O, not HO or HO</a:t>
            </a:r>
            <a:r>
              <a:rPr baseline="-5999" i="1">
                <a:latin typeface="Palatino"/>
                <a:ea typeface="Palatino"/>
                <a:cs typeface="Palatino"/>
                <a:sym typeface="Palatino"/>
              </a:rPr>
              <a:t>2</a:t>
            </a:r>
            <a:r>
              <a:rPr i="1">
                <a:latin typeface="Palatino"/>
                <a:ea typeface="Palatino"/>
                <a:cs typeface="Palatino"/>
                <a:sym typeface="Palatino"/>
              </a:rPr>
              <a:t>, etc.)</a:t>
            </a:r>
          </a:p>
          <a:p>
            <a:pPr marL="79373" indent="0">
              <a:buClr>
                <a:srgbClr val="000000"/>
              </a:buClr>
              <a:buSzTx/>
              <a:buFont typeface="Palatino"/>
              <a:buNone/>
              <a:defRPr b="0" sz="5700"/>
            </a:pPr>
            <a:r>
              <a:t>* </a:t>
            </a:r>
            <a:r>
              <a:rPr>
                <a:latin typeface="Palatino"/>
                <a:ea typeface="Palatino"/>
                <a:cs typeface="Palatino"/>
                <a:sym typeface="Palatino"/>
              </a:rPr>
              <a:t>Atoms cannot be created or destroyed</a:t>
            </a:r>
          </a:p>
        </p:txBody>
      </p:sp>
      <p:pic>
        <p:nvPicPr>
          <p:cNvPr id="164" name="John Dalton picture" descr="John Dalto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81946" y="-85113"/>
            <a:ext cx="3534077" cy="483768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he &quot;Newton&quot; of Chemistry,…"/>
          <p:cNvSpPr txBox="1"/>
          <p:nvPr/>
        </p:nvSpPr>
        <p:spPr>
          <a:xfrm>
            <a:off x="17097244" y="4455821"/>
            <a:ext cx="6988599" cy="15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buClr>
                <a:srgbClr val="000000"/>
              </a:buClr>
              <a:buFont typeface="Arial"/>
              <a:defRPr b="0" sz="3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The "Newton" of Chemistry,</a:t>
            </a:r>
          </a:p>
          <a:p>
            <a:pPr algn="r">
              <a:buClr>
                <a:srgbClr val="000000"/>
              </a:buClr>
              <a:buFont typeface="Arial"/>
              <a:defRPr b="0" sz="38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colorblind scientist</a:t>
            </a:r>
          </a:p>
        </p:txBody>
      </p:sp>
      <p:sp>
        <p:nvSpPr>
          <p:cNvPr id="166" name="1 atomic mass unit (amu) = 1.66054 * 10-24 g = 1 Dalton (Da)"/>
          <p:cNvSpPr txBox="1"/>
          <p:nvPr/>
        </p:nvSpPr>
        <p:spPr>
          <a:xfrm>
            <a:off x="4765450" y="12443875"/>
            <a:ext cx="19437175" cy="982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450974" marR="79373" indent="-457200" algn="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i="1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atomic mass unit (amu)</a:t>
            </a:r>
            <a:r>
              <a:rPr sz="4600"/>
              <a:t> = 1.66054 * 10</a:t>
            </a:r>
            <a:r>
              <a:rPr baseline="30956" sz="4600"/>
              <a:t>-24</a:t>
            </a:r>
            <a:r>
              <a:rPr sz="4600"/>
              <a:t> g = </a:t>
            </a:r>
            <a:r>
              <a:rPr sz="4600">
                <a:solidFill>
                  <a:srgbClr val="FF2600"/>
                </a:solidFill>
              </a:rPr>
              <a:t>1 Dalton (Da)</a:t>
            </a:r>
          </a:p>
        </p:txBody>
      </p:sp>
      <p:sp>
        <p:nvSpPr>
          <p:cNvPr id="16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68" name="Early Ideas in Atomic Theory: John Dalton"/>
          <p:cNvSpPr txBox="1"/>
          <p:nvPr/>
        </p:nvSpPr>
        <p:spPr>
          <a:xfrm>
            <a:off x="98656" y="-593332"/>
            <a:ext cx="20112301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Early Ideas in Atomic Theory: John Dalton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2"/>
      <p:bldP build="p" bldLvl="1" animBg="1" rev="0" advAuto="0" spid="16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hat are atoms composed of exactly?…"/>
          <p:cNvSpPr txBox="1"/>
          <p:nvPr>
            <p:ph type="body" sz="quarter" idx="1"/>
          </p:nvPr>
        </p:nvSpPr>
        <p:spPr>
          <a:xfrm>
            <a:off x="553272" y="2752287"/>
            <a:ext cx="17076421" cy="3754727"/>
          </a:xfrm>
          <a:prstGeom prst="rect">
            <a:avLst/>
          </a:prstGeom>
        </p:spPr>
        <p:txBody>
          <a:bodyPr/>
          <a:lstStyle/>
          <a:p>
            <a:pPr marL="79373" indent="0">
              <a:buClr>
                <a:srgbClr val="000000"/>
              </a:buClr>
              <a:buSzTx/>
              <a:buFont typeface="Palatino"/>
              <a:buNone/>
              <a:defRPr b="0" sz="5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What are atoms composed of exactly?</a:t>
            </a:r>
          </a:p>
          <a:p>
            <a:pPr marL="79373" indent="0">
              <a:buClr>
                <a:srgbClr val="000000"/>
              </a:buClr>
              <a:buSzTx/>
              <a:buFont typeface="Palatino"/>
              <a:buNone/>
              <a:defRPr b="0" sz="57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Through the work of Thompson, Marie Curie and others:</a:t>
            </a:r>
          </a:p>
        </p:txBody>
      </p:sp>
      <p:sp>
        <p:nvSpPr>
          <p:cNvPr id="17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4" name="2.2 - Evolution of Atomic Theory"/>
          <p:cNvSpPr txBox="1"/>
          <p:nvPr/>
        </p:nvSpPr>
        <p:spPr>
          <a:xfrm>
            <a:off x="98656" y="-593332"/>
            <a:ext cx="20112301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2.2 - Evolution of Atomic Theory</a:t>
            </a:r>
          </a:p>
        </p:txBody>
      </p:sp>
      <p:pic>
        <p:nvPicPr>
          <p:cNvPr id="175" name="02M14AN10-1.mov" descr="02M1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15361" y="7687952"/>
            <a:ext cx="7406641" cy="466719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toms contain protons, neutrons and electrons…"/>
          <p:cNvSpPr txBox="1"/>
          <p:nvPr/>
        </p:nvSpPr>
        <p:spPr>
          <a:xfrm>
            <a:off x="15065669" y="5698806"/>
            <a:ext cx="7955281" cy="770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3700"/>
              </a:spcBef>
              <a:buClr>
                <a:srgbClr val="000000"/>
              </a:buClr>
              <a:buFont typeface="Palatino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Atoms contain </a:t>
            </a:r>
            <a:r>
              <a:rPr sz="54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protons</a:t>
            </a:r>
            <a:r>
              <a:rPr sz="5400"/>
              <a:t>, </a:t>
            </a:r>
            <a:r>
              <a:rPr sz="54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neutrons</a:t>
            </a:r>
            <a:r>
              <a:rPr sz="5400"/>
              <a:t> and </a:t>
            </a:r>
            <a:r>
              <a:rPr sz="54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electrons</a:t>
            </a:r>
            <a:endParaRPr sz="5400">
              <a:solidFill>
                <a:srgbClr val="011374"/>
              </a:solidFill>
              <a:uFill>
                <a:solidFill>
                  <a:srgbClr val="011374"/>
                </a:solidFill>
              </a:uFill>
            </a:endParaRPr>
          </a:p>
          <a:p>
            <a:pPr>
              <a:spcBef>
                <a:spcPts val="3700"/>
              </a:spcBef>
              <a:buClr>
                <a:srgbClr val="000000"/>
              </a:buClr>
              <a:buFont typeface="Palatino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Protons and neutrons in the </a:t>
            </a:r>
            <a:r>
              <a:rPr sz="54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nucleus</a:t>
            </a:r>
            <a:endParaRPr sz="5400">
              <a:solidFill>
                <a:srgbClr val="011374"/>
              </a:solidFill>
              <a:uFill>
                <a:solidFill>
                  <a:srgbClr val="011374"/>
                </a:solidFill>
              </a:uFill>
            </a:endParaRPr>
          </a:p>
          <a:p>
            <a:pPr>
              <a:spcBef>
                <a:spcPts val="3700"/>
              </a:spcBef>
              <a:buClr>
                <a:srgbClr val="000000"/>
              </a:buClr>
              <a:buFont typeface="Palatino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011374"/>
                </a:solidFill>
                <a:uFill>
                  <a:solidFill>
                    <a:srgbClr val="011374"/>
                  </a:solidFill>
                </a:uFill>
              </a:rPr>
              <a:t>Protons positive, electrons negative, neutrons neutral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tomic…"/>
          <p:cNvSpPr txBox="1"/>
          <p:nvPr>
            <p:ph type="title"/>
          </p:nvPr>
        </p:nvSpPr>
        <p:spPr>
          <a:xfrm>
            <a:off x="56239" y="15315"/>
            <a:ext cx="14013182" cy="2446021"/>
          </a:xfrm>
          <a:prstGeom prst="rect">
            <a:avLst/>
          </a:prstGeom>
        </p:spPr>
        <p:txBody>
          <a:bodyPr/>
          <a:lstStyle/>
          <a:p>
            <a:pPr algn="l">
              <a:defRPr sz="6700">
                <a:solidFill>
                  <a:srgbClr val="0433FF"/>
                </a:solidFill>
              </a:defRPr>
            </a:pPr>
            <a:r>
              <a:t>Atomic </a:t>
            </a:r>
          </a:p>
          <a:p>
            <a:pPr algn="l">
              <a:defRPr sz="6700">
                <a:solidFill>
                  <a:srgbClr val="0433FF"/>
                </a:solidFill>
              </a:defRPr>
            </a:pPr>
            <a:r>
              <a:t>Composition</a:t>
            </a:r>
          </a:p>
        </p:txBody>
      </p:sp>
      <p:sp>
        <p:nvSpPr>
          <p:cNvPr id="179" name="Protons…"/>
          <p:cNvSpPr txBox="1"/>
          <p:nvPr>
            <p:ph type="body" idx="1"/>
          </p:nvPr>
        </p:nvSpPr>
        <p:spPr>
          <a:xfrm>
            <a:off x="6142267" y="74404"/>
            <a:ext cx="17909660" cy="1264325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Protons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positive electrical charge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(+1.6 x 10</a:t>
            </a:r>
            <a:r>
              <a:rPr baseline="31999">
                <a:latin typeface="Avenir Book Oblique"/>
                <a:ea typeface="Avenir Book Oblique"/>
                <a:cs typeface="Avenir Book Oblique"/>
                <a:sym typeface="Avenir Book Oblique"/>
              </a:rPr>
              <a:t>-19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C)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mass =  1.672623 x 10</a:t>
            </a:r>
            <a:r>
              <a:rPr baseline="31200"/>
              <a:t>-24</a:t>
            </a:r>
            <a:r>
              <a:t> g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relative mass  =  1.0073 atomic  mass units (amu)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where</a:t>
            </a:r>
            <a: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 amu</a:t>
            </a:r>
            <a:r>
              <a:t> = 1.66054 * 10</a:t>
            </a:r>
            <a:r>
              <a:rPr baseline="31200"/>
              <a:t>-24</a:t>
            </a:r>
            <a:r>
              <a:t> g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Electrons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</a:t>
            </a:r>
            <a:r>
              <a:t>negative electrical charge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(-1.6 x 10</a:t>
            </a:r>
            <a:r>
              <a:rPr baseline="31999">
                <a:latin typeface="Avenir Book Oblique"/>
                <a:ea typeface="Avenir Book Oblique"/>
                <a:cs typeface="Avenir Book Oblique"/>
                <a:sym typeface="Avenir Book Oblique"/>
              </a:rPr>
              <a:t>-19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C)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</a:t>
            </a:r>
            <a:r>
              <a:t>relative mass  =  0.0005486 amu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Neutrons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</a:t>
            </a:r>
            <a:r>
              <a:t>no electrical charge</a:t>
            </a:r>
          </a:p>
          <a:p>
            <a:pPr lvl="1" marL="1450974" indent="-4572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	</a:t>
            </a:r>
            <a:r>
              <a:t>mass  =  1.0087 amu</a:t>
            </a:r>
          </a:p>
        </p:txBody>
      </p:sp>
      <p:sp>
        <p:nvSpPr>
          <p:cNvPr id="1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1" name="Place the three subatomic particles in order of increasing mass.…"/>
          <p:cNvSpPr txBox="1"/>
          <p:nvPr/>
        </p:nvSpPr>
        <p:spPr>
          <a:xfrm>
            <a:off x="3916680" y="14150339"/>
            <a:ext cx="15019020" cy="99949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sz="4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Place the three subatomic particles in order of increasing mass.</a:t>
            </a: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neutron &lt; proton &lt; electron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neutron &lt; electron &lt; proton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proton &lt; neutron &lt; electron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electron &lt; proton &lt; neutron</a:t>
            </a:r>
            <a:endParaRPr baseline="30857" sz="4200"/>
          </a:p>
          <a:p>
            <a:pPr lvl="1" marL="840739" marR="73151" indent="-800099" defTabSz="1645920">
              <a:buClr>
                <a:srgbClr val="000000"/>
              </a:buClr>
              <a:buSzPct val="100000"/>
              <a:buFont typeface="Arial"/>
              <a:buAutoNum type="alphaUcPeriod" startAt="1"/>
              <a:defRPr b="0" sz="5600"/>
            </a:pPr>
            <a:r>
              <a:rPr sz="4200"/>
              <a:t>electron &lt; neutron &lt; proton</a:t>
            </a: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182" name="Enter your response on…"/>
          <p:cNvSpPr txBox="1"/>
          <p:nvPr/>
        </p:nvSpPr>
        <p:spPr>
          <a:xfrm>
            <a:off x="24444960" y="173736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83" name="Answer = D,…"/>
          <p:cNvSpPr txBox="1"/>
          <p:nvPr/>
        </p:nvSpPr>
        <p:spPr>
          <a:xfrm>
            <a:off x="18957511" y="19110959"/>
            <a:ext cx="6824514" cy="16002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 </a:t>
            </a:r>
          </a:p>
          <a:p>
            <a:pPr marL="0" marR="73151" algn="ctr" defTabSz="1645920">
              <a:buClr>
                <a:srgbClr val="000000"/>
              </a:buClr>
              <a:buFont typeface="Arial"/>
              <a:defRPr b="0" sz="5600"/>
            </a:pPr>
            <a:r>
              <a:rPr sz="4200"/>
              <a:t>electron &lt; proton &lt; neutron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4792 -0.829996" origin="layout" pathEditMode="relative">
                                      <p:cBhvr>
                                        <p:cTn id="3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81"/>
                                        </p:tgtEl>
                                      </p:cBhvr>
                                      <p:by x="122701" y="12270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02836 -0.565000" origin="layout" pathEditMode="relative">
                                      <p:cBhvr>
                                        <p:cTn id="4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48127 -0.658333" origin="layout" pathEditMode="relative">
                                      <p:cBhvr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5"/>
      <p:bldP build="p" bldLvl="1" animBg="1" rev="0" advAuto="0" spid="179" grpId="1"/>
      <p:bldP build="whole" bldLvl="1" animBg="1" rev="0" advAuto="0" spid="181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6" name="The modern view of the atom was developed by Rutherford (1910) with the &quot;gold foil experiment&quot;"/>
          <p:cNvSpPr txBox="1"/>
          <p:nvPr>
            <p:ph type="title"/>
          </p:nvPr>
        </p:nvSpPr>
        <p:spPr>
          <a:xfrm>
            <a:off x="3867824" y="1023620"/>
            <a:ext cx="20566977" cy="3200401"/>
          </a:xfrm>
          <a:prstGeom prst="rect">
            <a:avLst/>
          </a:prstGeom>
        </p:spPr>
        <p:txBody>
          <a:bodyPr/>
          <a:lstStyle/>
          <a:p>
            <a:pPr algn="r"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/>
              <a:t>The modern view of the atom was developed by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Rutherford</a:t>
            </a:r>
            <a:r>
              <a:rPr sz="6000"/>
              <a:t> (1910) with the "</a:t>
            </a:r>
            <a:r>
              <a:rPr sz="6000">
                <a:solidFill>
                  <a:srgbClr val="FF2600"/>
                </a:solidFill>
              </a:rPr>
              <a:t>gold foil experiment</a:t>
            </a:r>
            <a:r>
              <a:rPr sz="6000"/>
              <a:t>"</a:t>
            </a:r>
          </a:p>
        </p:txBody>
      </p:sp>
      <p:sp>
        <p:nvSpPr>
          <p:cNvPr id="1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88" name="RutherfordExpNuclearAtom.m4v" descr="RutherfordExpNuclearAtom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366240" y="4782820"/>
            <a:ext cx="8138161" cy="610362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ow density atom with a highly dense, positively charged nucleus"/>
          <p:cNvSpPr txBox="1"/>
          <p:nvPr/>
        </p:nvSpPr>
        <p:spPr>
          <a:xfrm>
            <a:off x="14541734" y="10907696"/>
            <a:ext cx="9624060" cy="300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Low density atom with a highly dense, positively charged nucleus</a:t>
            </a:r>
          </a:p>
        </p:txBody>
      </p:sp>
      <p:pic>
        <p:nvPicPr>
          <p:cNvPr id="190" name="Rutherford picture" descr="Rutherford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0" y="4267200"/>
            <a:ext cx="7612380" cy="953262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he Current Model of the Atom"/>
          <p:cNvSpPr txBox="1"/>
          <p:nvPr/>
        </p:nvSpPr>
        <p:spPr>
          <a:xfrm>
            <a:off x="-9010" y="-464230"/>
            <a:ext cx="18449559" cy="230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The Current Model of the Atom</a:t>
            </a:r>
          </a:p>
        </p:txBody>
      </p:sp>
      <p:sp>
        <p:nvSpPr>
          <p:cNvPr id="192" name="Ernest…"/>
          <p:cNvSpPr txBox="1"/>
          <p:nvPr/>
        </p:nvSpPr>
        <p:spPr>
          <a:xfrm>
            <a:off x="7910545" y="12119641"/>
            <a:ext cx="3036977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 i="1">
                <a:solidFill>
                  <a:srgbClr val="0096FF"/>
                </a:solidFill>
              </a:defRPr>
            </a:pPr>
            <a:r>
              <a:t>Ernest </a:t>
            </a:r>
          </a:p>
          <a:p>
            <a:pPr>
              <a:defRPr b="0" i="1">
                <a:solidFill>
                  <a:srgbClr val="0096FF"/>
                </a:solidFill>
              </a:defRPr>
            </a:pPr>
            <a:r>
              <a:t>Rutherford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00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1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8"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tructure of the Atom"/>
          <p:cNvSpPr txBox="1"/>
          <p:nvPr>
            <p:ph type="title"/>
          </p:nvPr>
        </p:nvSpPr>
        <p:spPr>
          <a:xfrm>
            <a:off x="192985" y="-60257"/>
            <a:ext cx="12306075" cy="1988821"/>
          </a:xfrm>
          <a:prstGeom prst="rect">
            <a:avLst/>
          </a:prstGeom>
        </p:spPr>
        <p:txBody>
          <a:bodyPr/>
          <a:lstStyle>
            <a:lvl1pPr algn="l">
              <a:defRPr sz="6700">
                <a:solidFill>
                  <a:srgbClr val="0433FF"/>
                </a:solidFill>
              </a:defRPr>
            </a:lvl1pPr>
          </a:lstStyle>
          <a:p>
            <a:pPr/>
            <a:r>
              <a:t>Structure of the Atom</a:t>
            </a:r>
          </a:p>
        </p:txBody>
      </p:sp>
      <p:sp>
        <p:nvSpPr>
          <p:cNvPr id="1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96" name="model of atom picture" descr="model of atom picture"/>
          <p:cNvPicPr>
            <a:picLocks noChangeAspect="0"/>
          </p:cNvPicPr>
          <p:nvPr/>
        </p:nvPicPr>
        <p:blipFill>
          <a:blip r:embed="rId2">
            <a:extLst/>
          </a:blip>
          <a:srcRect l="0" t="13238" r="0" b="13240"/>
          <a:stretch>
            <a:fillRect/>
          </a:stretch>
        </p:blipFill>
        <p:spPr>
          <a:xfrm>
            <a:off x="3048000" y="5721350"/>
            <a:ext cx="14493240" cy="799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golf foil experiment picture" descr="golf foil experiment picture"/>
          <p:cNvPicPr>
            <a:picLocks noChangeAspect="0"/>
          </p:cNvPicPr>
          <p:nvPr/>
        </p:nvPicPr>
        <p:blipFill>
          <a:blip r:embed="rId3">
            <a:extLst/>
          </a:blip>
          <a:srcRect l="0" t="0" r="0" b="3624"/>
          <a:stretch>
            <a:fillRect/>
          </a:stretch>
        </p:blipFill>
        <p:spPr>
          <a:xfrm>
            <a:off x="15370176" y="160020"/>
            <a:ext cx="5813426" cy="9304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CEFE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CEFE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